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80" r:id="rId42"/>
    <p:sldId id="296" r:id="rId43"/>
    <p:sldId id="297" r:id="rId44"/>
    <p:sldId id="298" r:id="rId45"/>
    <p:sldId id="299" r:id="rId46"/>
    <p:sldId id="358" r:id="rId47"/>
    <p:sldId id="360" r:id="rId48"/>
    <p:sldId id="361" r:id="rId49"/>
    <p:sldId id="369" r:id="rId50"/>
    <p:sldId id="370" r:id="rId51"/>
    <p:sldId id="371" r:id="rId52"/>
    <p:sldId id="372" r:id="rId53"/>
    <p:sldId id="373" r:id="rId54"/>
    <p:sldId id="374" r:id="rId55"/>
    <p:sldId id="332" r:id="rId56"/>
    <p:sldId id="389" r:id="rId57"/>
    <p:sldId id="390" r:id="rId58"/>
    <p:sldId id="307" r:id="rId59"/>
    <p:sldId id="362" r:id="rId60"/>
    <p:sldId id="353" r:id="rId61"/>
    <p:sldId id="381" r:id="rId62"/>
    <p:sldId id="364" r:id="rId63"/>
    <p:sldId id="382" r:id="rId64"/>
    <p:sldId id="383" r:id="rId65"/>
    <p:sldId id="384" r:id="rId66"/>
    <p:sldId id="385" r:id="rId67"/>
    <p:sldId id="386" r:id="rId68"/>
    <p:sldId id="388" r:id="rId69"/>
    <p:sldId id="378" r:id="rId70"/>
    <p:sldId id="387" r:id="rId71"/>
    <p:sldId id="368" r:id="rId72"/>
    <p:sldId id="363" r:id="rId73"/>
    <p:sldId id="313" r:id="rId74"/>
    <p:sldId id="314" r:id="rId75"/>
    <p:sldId id="315" r:id="rId76"/>
    <p:sldId id="318" r:id="rId77"/>
    <p:sldId id="319" r:id="rId78"/>
    <p:sldId id="320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16" r:id="rId88"/>
    <p:sldId id="317" r:id="rId89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24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E9CE1-5077-4BB2-979A-C4CF4A5AC1D2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F3113-9E4E-46CF-89B5-338EF33C7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005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‹N›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‹N›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‹N›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‹N›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‹N›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20DD02-8674-367A-A3C1-3A70000A0A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3BE103-61EE-5BD7-9161-0CFA8EE1A6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9F275D-EE0A-7D61-B3B5-55C99ABA2A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9231B-C628-447B-8D36-587C380EFDF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2160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3FD8985-A05D-390D-FD63-0B14FE1DDD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986966-D213-D150-682D-79E57A9E78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64B74C-301A-BF59-4AF0-5334336D7B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09C01-CE9B-486B-9A8D-6520121A30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831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60C281-6BFC-5F60-DD22-DE261E024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3B142A-A880-85E9-6EF8-6EE4984384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55B031-7FF9-65FA-50DE-C2FADC0FA8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CB060-EB12-4C4A-A4AE-342A8F2DC70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956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67705EF-899C-9456-7B37-16A814FAEE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D75AAF8-6092-40CF-4B01-13FFA7133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5B24998-2798-483D-D5EE-CDB9BE8B1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0F139-0CED-46CE-B9F3-678A6C0BD7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905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20828"/>
            <a:ext cx="8988425" cy="1397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56453" y="2108962"/>
            <a:ext cx="3710304" cy="2465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9140" y="6290690"/>
            <a:ext cx="287020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‹N›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04053" y="5732526"/>
            <a:ext cx="3889375" cy="792480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vert="horz" wrap="square" lIns="0" tIns="252095" rIns="0" bIns="0" rtlCol="0">
            <a:spAutoFit/>
          </a:bodyPr>
          <a:lstStyle/>
          <a:p>
            <a:pPr marL="180340">
              <a:lnSpc>
                <a:spcPct val="100000"/>
              </a:lnSpc>
              <a:spcBef>
                <a:spcPts val="1985"/>
              </a:spcBef>
            </a:pPr>
            <a:r>
              <a:rPr sz="1800" b="1" dirty="0">
                <a:latin typeface="Arial"/>
                <a:cs typeface="Arial"/>
              </a:rPr>
              <a:t>DICOTILEDONI,</a:t>
            </a:r>
            <a:r>
              <a:rPr sz="1800" b="1" spc="49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MOCOTILEDONI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89375" y="209804"/>
            <a:ext cx="13265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Arial"/>
                <a:cs typeface="Arial"/>
              </a:rPr>
              <a:t>PIANTE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1251330"/>
            <a:ext cx="1922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NON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VASCOLARI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444" y="2165984"/>
            <a:ext cx="1092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BRIOFITE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6428" y="2927984"/>
            <a:ext cx="1538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PTERIDOFITE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33209" y="1022730"/>
            <a:ext cx="1348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Arial"/>
                <a:cs typeface="Arial"/>
              </a:rPr>
              <a:t>VASCOLARI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1628" y="3690366"/>
            <a:ext cx="1880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FELCI,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EQUISETI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04659" y="3573779"/>
            <a:ext cx="2028825" cy="365760"/>
          </a:xfrm>
          <a:custGeom>
            <a:avLst/>
            <a:gdLst/>
            <a:ahLst/>
            <a:cxnLst/>
            <a:rect l="l" t="t" r="r" b="b"/>
            <a:pathLst>
              <a:path w="2028825" h="365760">
                <a:moveTo>
                  <a:pt x="2028444" y="0"/>
                </a:moveTo>
                <a:lnTo>
                  <a:pt x="0" y="0"/>
                </a:lnTo>
                <a:lnTo>
                  <a:pt x="0" y="365760"/>
                </a:lnTo>
                <a:lnTo>
                  <a:pt x="2028444" y="365760"/>
                </a:lnTo>
                <a:lnTo>
                  <a:pt x="202844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84034" y="3601339"/>
            <a:ext cx="1790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SPERMATOFITE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3075813"/>
            <a:ext cx="3883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MUSCHI,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40" dirty="0">
                <a:latin typeface="Arial"/>
                <a:cs typeface="Arial"/>
              </a:rPr>
              <a:t>EPATICHE,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ANTOCEROTE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11928" y="4986020"/>
            <a:ext cx="1766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GIMNOSPERME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86000" y="603758"/>
            <a:ext cx="1526540" cy="622935"/>
          </a:xfrm>
          <a:custGeom>
            <a:avLst/>
            <a:gdLst/>
            <a:ahLst/>
            <a:cxnLst/>
            <a:rect l="l" t="t" r="r" b="b"/>
            <a:pathLst>
              <a:path w="1526539" h="622935">
                <a:moveTo>
                  <a:pt x="56642" y="551814"/>
                </a:moveTo>
                <a:lnTo>
                  <a:pt x="0" y="615441"/>
                </a:lnTo>
                <a:lnTo>
                  <a:pt x="84962" y="622553"/>
                </a:lnTo>
                <a:lnTo>
                  <a:pt x="75048" y="597788"/>
                </a:lnTo>
                <a:lnTo>
                  <a:pt x="61341" y="597788"/>
                </a:lnTo>
                <a:lnTo>
                  <a:pt x="56642" y="585977"/>
                </a:lnTo>
                <a:lnTo>
                  <a:pt x="68431" y="581262"/>
                </a:lnTo>
                <a:lnTo>
                  <a:pt x="56642" y="551814"/>
                </a:lnTo>
                <a:close/>
              </a:path>
              <a:path w="1526539" h="622935">
                <a:moveTo>
                  <a:pt x="68431" y="581262"/>
                </a:moveTo>
                <a:lnTo>
                  <a:pt x="56642" y="585977"/>
                </a:lnTo>
                <a:lnTo>
                  <a:pt x="61341" y="597788"/>
                </a:lnTo>
                <a:lnTo>
                  <a:pt x="73155" y="593062"/>
                </a:lnTo>
                <a:lnTo>
                  <a:pt x="68431" y="581262"/>
                </a:lnTo>
                <a:close/>
              </a:path>
              <a:path w="1526539" h="622935">
                <a:moveTo>
                  <a:pt x="73155" y="593062"/>
                </a:moveTo>
                <a:lnTo>
                  <a:pt x="61341" y="597788"/>
                </a:lnTo>
                <a:lnTo>
                  <a:pt x="75048" y="597788"/>
                </a:lnTo>
                <a:lnTo>
                  <a:pt x="73155" y="593062"/>
                </a:lnTo>
                <a:close/>
              </a:path>
              <a:path w="1526539" h="622935">
                <a:moveTo>
                  <a:pt x="1521587" y="0"/>
                </a:moveTo>
                <a:lnTo>
                  <a:pt x="68431" y="581262"/>
                </a:lnTo>
                <a:lnTo>
                  <a:pt x="73155" y="593062"/>
                </a:lnTo>
                <a:lnTo>
                  <a:pt x="1526413" y="11683"/>
                </a:lnTo>
                <a:lnTo>
                  <a:pt x="15215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7421" y="679704"/>
            <a:ext cx="1525905" cy="478155"/>
          </a:xfrm>
          <a:custGeom>
            <a:avLst/>
            <a:gdLst/>
            <a:ahLst/>
            <a:cxnLst/>
            <a:rect l="l" t="t" r="r" b="b"/>
            <a:pathLst>
              <a:path w="1525904" h="478155">
                <a:moveTo>
                  <a:pt x="1450943" y="447437"/>
                </a:moveTo>
                <a:lnTo>
                  <a:pt x="1441830" y="477900"/>
                </a:lnTo>
                <a:lnTo>
                  <a:pt x="1525777" y="463296"/>
                </a:lnTo>
                <a:lnTo>
                  <a:pt x="1512817" y="451104"/>
                </a:lnTo>
                <a:lnTo>
                  <a:pt x="1463166" y="451104"/>
                </a:lnTo>
                <a:lnTo>
                  <a:pt x="1450943" y="447437"/>
                </a:lnTo>
                <a:close/>
              </a:path>
              <a:path w="1525904" h="478155">
                <a:moveTo>
                  <a:pt x="1454583" y="435270"/>
                </a:moveTo>
                <a:lnTo>
                  <a:pt x="1450943" y="447437"/>
                </a:lnTo>
                <a:lnTo>
                  <a:pt x="1463166" y="451104"/>
                </a:lnTo>
                <a:lnTo>
                  <a:pt x="1466723" y="438912"/>
                </a:lnTo>
                <a:lnTo>
                  <a:pt x="1454583" y="435270"/>
                </a:lnTo>
                <a:close/>
              </a:path>
              <a:path w="1525904" h="478155">
                <a:moveTo>
                  <a:pt x="1463675" y="404875"/>
                </a:moveTo>
                <a:lnTo>
                  <a:pt x="1454583" y="435270"/>
                </a:lnTo>
                <a:lnTo>
                  <a:pt x="1466723" y="438912"/>
                </a:lnTo>
                <a:lnTo>
                  <a:pt x="1463166" y="451104"/>
                </a:lnTo>
                <a:lnTo>
                  <a:pt x="1512817" y="451104"/>
                </a:lnTo>
                <a:lnTo>
                  <a:pt x="1463675" y="404875"/>
                </a:lnTo>
                <a:close/>
              </a:path>
              <a:path w="1525904" h="478155">
                <a:moveTo>
                  <a:pt x="3555" y="0"/>
                </a:moveTo>
                <a:lnTo>
                  <a:pt x="0" y="12192"/>
                </a:lnTo>
                <a:lnTo>
                  <a:pt x="1450943" y="447437"/>
                </a:lnTo>
                <a:lnTo>
                  <a:pt x="1454583" y="435270"/>
                </a:lnTo>
                <a:lnTo>
                  <a:pt x="35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62100" y="1524000"/>
            <a:ext cx="76200" cy="609600"/>
          </a:xfrm>
          <a:custGeom>
            <a:avLst/>
            <a:gdLst/>
            <a:ahLst/>
            <a:cxnLst/>
            <a:rect l="l" t="t" r="r" b="b"/>
            <a:pathLst>
              <a:path w="76200" h="609600">
                <a:moveTo>
                  <a:pt x="31750" y="533400"/>
                </a:moveTo>
                <a:lnTo>
                  <a:pt x="0" y="533400"/>
                </a:lnTo>
                <a:lnTo>
                  <a:pt x="38100" y="609600"/>
                </a:lnTo>
                <a:lnTo>
                  <a:pt x="69850" y="546100"/>
                </a:lnTo>
                <a:lnTo>
                  <a:pt x="31750" y="546100"/>
                </a:lnTo>
                <a:lnTo>
                  <a:pt x="31750" y="533400"/>
                </a:lnTo>
                <a:close/>
              </a:path>
              <a:path w="76200" h="609600">
                <a:moveTo>
                  <a:pt x="44450" y="0"/>
                </a:moveTo>
                <a:lnTo>
                  <a:pt x="31750" y="0"/>
                </a:lnTo>
                <a:lnTo>
                  <a:pt x="31750" y="546100"/>
                </a:lnTo>
                <a:lnTo>
                  <a:pt x="44450" y="546100"/>
                </a:lnTo>
                <a:lnTo>
                  <a:pt x="44450" y="0"/>
                </a:lnTo>
                <a:close/>
              </a:path>
              <a:path w="76200" h="609600">
                <a:moveTo>
                  <a:pt x="76200" y="533400"/>
                </a:moveTo>
                <a:lnTo>
                  <a:pt x="44450" y="533400"/>
                </a:lnTo>
                <a:lnTo>
                  <a:pt x="44450" y="546100"/>
                </a:lnTo>
                <a:lnTo>
                  <a:pt x="69850" y="546100"/>
                </a:lnTo>
                <a:lnTo>
                  <a:pt x="76200" y="533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85900" y="2438400"/>
            <a:ext cx="76200" cy="533400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31750" y="457200"/>
                </a:moveTo>
                <a:lnTo>
                  <a:pt x="0" y="457200"/>
                </a:lnTo>
                <a:lnTo>
                  <a:pt x="38100" y="533400"/>
                </a:lnTo>
                <a:lnTo>
                  <a:pt x="69850" y="469900"/>
                </a:lnTo>
                <a:lnTo>
                  <a:pt x="31750" y="469900"/>
                </a:lnTo>
                <a:lnTo>
                  <a:pt x="31750" y="457200"/>
                </a:lnTo>
                <a:close/>
              </a:path>
              <a:path w="76200" h="533400">
                <a:moveTo>
                  <a:pt x="44450" y="0"/>
                </a:moveTo>
                <a:lnTo>
                  <a:pt x="31750" y="0"/>
                </a:lnTo>
                <a:lnTo>
                  <a:pt x="31750" y="469900"/>
                </a:lnTo>
                <a:lnTo>
                  <a:pt x="44450" y="469900"/>
                </a:lnTo>
                <a:lnTo>
                  <a:pt x="44450" y="0"/>
                </a:lnTo>
                <a:close/>
              </a:path>
              <a:path w="76200" h="533400">
                <a:moveTo>
                  <a:pt x="76200" y="457200"/>
                </a:moveTo>
                <a:lnTo>
                  <a:pt x="44450" y="457200"/>
                </a:lnTo>
                <a:lnTo>
                  <a:pt x="44450" y="469900"/>
                </a:lnTo>
                <a:lnTo>
                  <a:pt x="69850" y="469900"/>
                </a:lnTo>
                <a:lnTo>
                  <a:pt x="76200" y="457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651628" y="1932559"/>
            <a:ext cx="2279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Crittogame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vascolari </a:t>
            </a:r>
            <a:r>
              <a:rPr sz="1800" b="1" dirty="0">
                <a:latin typeface="Arial"/>
                <a:cs typeface="Arial"/>
              </a:rPr>
              <a:t>(Senza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semi)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72200" y="1290955"/>
            <a:ext cx="537845" cy="537845"/>
          </a:xfrm>
          <a:custGeom>
            <a:avLst/>
            <a:gdLst/>
            <a:ahLst/>
            <a:cxnLst/>
            <a:rect l="l" t="t" r="r" b="b"/>
            <a:pathLst>
              <a:path w="537845" h="537844">
                <a:moveTo>
                  <a:pt x="26924" y="457073"/>
                </a:moveTo>
                <a:lnTo>
                  <a:pt x="0" y="537845"/>
                </a:lnTo>
                <a:lnTo>
                  <a:pt x="80772" y="510921"/>
                </a:lnTo>
                <a:lnTo>
                  <a:pt x="67310" y="497459"/>
                </a:lnTo>
                <a:lnTo>
                  <a:pt x="49402" y="497459"/>
                </a:lnTo>
                <a:lnTo>
                  <a:pt x="40448" y="488504"/>
                </a:lnTo>
                <a:lnTo>
                  <a:pt x="49340" y="479489"/>
                </a:lnTo>
                <a:lnTo>
                  <a:pt x="26924" y="457073"/>
                </a:lnTo>
                <a:close/>
              </a:path>
              <a:path w="537845" h="537844">
                <a:moveTo>
                  <a:pt x="49340" y="479489"/>
                </a:moveTo>
                <a:lnTo>
                  <a:pt x="40448" y="488504"/>
                </a:lnTo>
                <a:lnTo>
                  <a:pt x="49402" y="497459"/>
                </a:lnTo>
                <a:lnTo>
                  <a:pt x="58355" y="488504"/>
                </a:lnTo>
                <a:lnTo>
                  <a:pt x="49340" y="479489"/>
                </a:lnTo>
                <a:close/>
              </a:path>
              <a:path w="537845" h="537844">
                <a:moveTo>
                  <a:pt x="58355" y="488504"/>
                </a:moveTo>
                <a:lnTo>
                  <a:pt x="49402" y="497459"/>
                </a:lnTo>
                <a:lnTo>
                  <a:pt x="67310" y="497459"/>
                </a:lnTo>
                <a:lnTo>
                  <a:pt x="58355" y="488504"/>
                </a:lnTo>
                <a:close/>
              </a:path>
              <a:path w="537845" h="537844">
                <a:moveTo>
                  <a:pt x="528954" y="0"/>
                </a:moveTo>
                <a:lnTo>
                  <a:pt x="49340" y="479489"/>
                </a:lnTo>
                <a:lnTo>
                  <a:pt x="58355" y="488504"/>
                </a:lnTo>
                <a:lnTo>
                  <a:pt x="537845" y="8890"/>
                </a:lnTo>
                <a:lnTo>
                  <a:pt x="5289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6900" y="3124200"/>
            <a:ext cx="76200" cy="609600"/>
          </a:xfrm>
          <a:custGeom>
            <a:avLst/>
            <a:gdLst/>
            <a:ahLst/>
            <a:cxnLst/>
            <a:rect l="l" t="t" r="r" b="b"/>
            <a:pathLst>
              <a:path w="76200" h="609600">
                <a:moveTo>
                  <a:pt x="31750" y="533400"/>
                </a:moveTo>
                <a:lnTo>
                  <a:pt x="0" y="533400"/>
                </a:lnTo>
                <a:lnTo>
                  <a:pt x="38100" y="609600"/>
                </a:lnTo>
                <a:lnTo>
                  <a:pt x="69850" y="546100"/>
                </a:lnTo>
                <a:lnTo>
                  <a:pt x="31750" y="546100"/>
                </a:lnTo>
                <a:lnTo>
                  <a:pt x="31750" y="533400"/>
                </a:lnTo>
                <a:close/>
              </a:path>
              <a:path w="76200" h="609600">
                <a:moveTo>
                  <a:pt x="44450" y="0"/>
                </a:moveTo>
                <a:lnTo>
                  <a:pt x="31750" y="0"/>
                </a:lnTo>
                <a:lnTo>
                  <a:pt x="31750" y="546100"/>
                </a:lnTo>
                <a:lnTo>
                  <a:pt x="44450" y="546100"/>
                </a:lnTo>
                <a:lnTo>
                  <a:pt x="44450" y="0"/>
                </a:lnTo>
                <a:close/>
              </a:path>
              <a:path w="76200" h="609600">
                <a:moveTo>
                  <a:pt x="76200" y="533400"/>
                </a:moveTo>
                <a:lnTo>
                  <a:pt x="44450" y="533400"/>
                </a:lnTo>
                <a:lnTo>
                  <a:pt x="44450" y="546100"/>
                </a:lnTo>
                <a:lnTo>
                  <a:pt x="69850" y="546100"/>
                </a:lnTo>
                <a:lnTo>
                  <a:pt x="76200" y="533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02295" y="1341119"/>
            <a:ext cx="76200" cy="2087880"/>
          </a:xfrm>
          <a:custGeom>
            <a:avLst/>
            <a:gdLst/>
            <a:ahLst/>
            <a:cxnLst/>
            <a:rect l="l" t="t" r="r" b="b"/>
            <a:pathLst>
              <a:path w="76200" h="2087879">
                <a:moveTo>
                  <a:pt x="31750" y="2011679"/>
                </a:moveTo>
                <a:lnTo>
                  <a:pt x="0" y="2011679"/>
                </a:lnTo>
                <a:lnTo>
                  <a:pt x="38100" y="2087879"/>
                </a:lnTo>
                <a:lnTo>
                  <a:pt x="69850" y="2024379"/>
                </a:lnTo>
                <a:lnTo>
                  <a:pt x="31750" y="2024379"/>
                </a:lnTo>
                <a:lnTo>
                  <a:pt x="31750" y="2011679"/>
                </a:lnTo>
                <a:close/>
              </a:path>
              <a:path w="76200" h="2087879">
                <a:moveTo>
                  <a:pt x="44450" y="0"/>
                </a:moveTo>
                <a:lnTo>
                  <a:pt x="31750" y="0"/>
                </a:lnTo>
                <a:lnTo>
                  <a:pt x="31750" y="2024379"/>
                </a:lnTo>
                <a:lnTo>
                  <a:pt x="44450" y="2024379"/>
                </a:lnTo>
                <a:lnTo>
                  <a:pt x="44450" y="0"/>
                </a:lnTo>
                <a:close/>
              </a:path>
              <a:path w="76200" h="2087879">
                <a:moveTo>
                  <a:pt x="76200" y="2011679"/>
                </a:moveTo>
                <a:lnTo>
                  <a:pt x="44450" y="2011679"/>
                </a:lnTo>
                <a:lnTo>
                  <a:pt x="44450" y="2024379"/>
                </a:lnTo>
                <a:lnTo>
                  <a:pt x="69850" y="2024379"/>
                </a:lnTo>
                <a:lnTo>
                  <a:pt x="76200" y="20116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10400" y="4366259"/>
            <a:ext cx="840105" cy="1653539"/>
          </a:xfrm>
          <a:custGeom>
            <a:avLst/>
            <a:gdLst/>
            <a:ahLst/>
            <a:cxnLst/>
            <a:rect l="l" t="t" r="r" b="b"/>
            <a:pathLst>
              <a:path w="840104" h="1653539">
                <a:moveTo>
                  <a:pt x="723900" y="1577340"/>
                </a:moveTo>
                <a:lnTo>
                  <a:pt x="692150" y="1577340"/>
                </a:lnTo>
                <a:lnTo>
                  <a:pt x="692150" y="967740"/>
                </a:lnTo>
                <a:lnTo>
                  <a:pt x="685800" y="967740"/>
                </a:lnTo>
                <a:lnTo>
                  <a:pt x="681863" y="962787"/>
                </a:lnTo>
                <a:lnTo>
                  <a:pt x="56235" y="1449362"/>
                </a:lnTo>
                <a:lnTo>
                  <a:pt x="36703" y="1424279"/>
                </a:lnTo>
                <a:lnTo>
                  <a:pt x="0" y="1501140"/>
                </a:lnTo>
                <a:lnTo>
                  <a:pt x="83566" y="1484426"/>
                </a:lnTo>
                <a:lnTo>
                  <a:pt x="70116" y="1467167"/>
                </a:lnTo>
                <a:lnTo>
                  <a:pt x="64020" y="1459357"/>
                </a:lnTo>
                <a:lnTo>
                  <a:pt x="679450" y="980694"/>
                </a:lnTo>
                <a:lnTo>
                  <a:pt x="679450" y="1577340"/>
                </a:lnTo>
                <a:lnTo>
                  <a:pt x="647700" y="1577340"/>
                </a:lnTo>
                <a:lnTo>
                  <a:pt x="685800" y="1653540"/>
                </a:lnTo>
                <a:lnTo>
                  <a:pt x="717550" y="1590040"/>
                </a:lnTo>
                <a:lnTo>
                  <a:pt x="723900" y="1577340"/>
                </a:lnTo>
                <a:close/>
              </a:path>
              <a:path w="840104" h="1653539">
                <a:moveTo>
                  <a:pt x="839724" y="381000"/>
                </a:moveTo>
                <a:lnTo>
                  <a:pt x="807974" y="381000"/>
                </a:lnTo>
                <a:lnTo>
                  <a:pt x="807974" y="0"/>
                </a:lnTo>
                <a:lnTo>
                  <a:pt x="795274" y="0"/>
                </a:lnTo>
                <a:lnTo>
                  <a:pt x="795274" y="381000"/>
                </a:lnTo>
                <a:lnTo>
                  <a:pt x="763524" y="381000"/>
                </a:lnTo>
                <a:lnTo>
                  <a:pt x="801624" y="457200"/>
                </a:lnTo>
                <a:lnTo>
                  <a:pt x="833374" y="393700"/>
                </a:lnTo>
                <a:lnTo>
                  <a:pt x="839724" y="381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64323" y="3933444"/>
            <a:ext cx="1447800" cy="367665"/>
          </a:xfrm>
          <a:custGeom>
            <a:avLst/>
            <a:gdLst/>
            <a:ahLst/>
            <a:cxnLst/>
            <a:rect l="l" t="t" r="r" b="b"/>
            <a:pathLst>
              <a:path w="1447800" h="367664">
                <a:moveTo>
                  <a:pt x="1447800" y="0"/>
                </a:moveTo>
                <a:lnTo>
                  <a:pt x="0" y="0"/>
                </a:lnTo>
                <a:lnTo>
                  <a:pt x="0" y="367284"/>
                </a:lnTo>
                <a:lnTo>
                  <a:pt x="1447800" y="367284"/>
                </a:lnTo>
                <a:lnTo>
                  <a:pt x="144780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244333" y="3961892"/>
            <a:ext cx="1142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(Con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semi)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82357" y="4970145"/>
            <a:ext cx="1733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ANGIOSPERME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085332" y="4359021"/>
            <a:ext cx="3084830" cy="1112520"/>
            <a:chOff x="6085332" y="4359021"/>
            <a:chExt cx="3084830" cy="1112520"/>
          </a:xfrm>
        </p:grpSpPr>
        <p:sp>
          <p:nvSpPr>
            <p:cNvPr id="26" name="object 26"/>
            <p:cNvSpPr/>
            <p:nvPr/>
          </p:nvSpPr>
          <p:spPr>
            <a:xfrm>
              <a:off x="6085332" y="4359021"/>
              <a:ext cx="1227455" cy="593090"/>
            </a:xfrm>
            <a:custGeom>
              <a:avLst/>
              <a:gdLst/>
              <a:ahLst/>
              <a:cxnLst/>
              <a:rect l="l" t="t" r="r" b="b"/>
              <a:pathLst>
                <a:path w="1227454" h="593089">
                  <a:moveTo>
                    <a:pt x="65150" y="495045"/>
                  </a:moveTo>
                  <a:lnTo>
                    <a:pt x="60197" y="496061"/>
                  </a:lnTo>
                  <a:lnTo>
                    <a:pt x="57657" y="499617"/>
                  </a:lnTo>
                  <a:lnTo>
                    <a:pt x="0" y="583564"/>
                  </a:lnTo>
                  <a:lnTo>
                    <a:pt x="105790" y="592835"/>
                  </a:lnTo>
                  <a:lnTo>
                    <a:pt x="109600" y="589660"/>
                  </a:lnTo>
                  <a:lnTo>
                    <a:pt x="110097" y="583945"/>
                  </a:lnTo>
                  <a:lnTo>
                    <a:pt x="17652" y="583945"/>
                  </a:lnTo>
                  <a:lnTo>
                    <a:pt x="10794" y="569594"/>
                  </a:lnTo>
                  <a:lnTo>
                    <a:pt x="37366" y="557084"/>
                  </a:lnTo>
                  <a:lnTo>
                    <a:pt x="70738" y="508634"/>
                  </a:lnTo>
                  <a:lnTo>
                    <a:pt x="73278" y="505078"/>
                  </a:lnTo>
                  <a:lnTo>
                    <a:pt x="72389" y="500125"/>
                  </a:lnTo>
                  <a:lnTo>
                    <a:pt x="68706" y="497585"/>
                  </a:lnTo>
                  <a:lnTo>
                    <a:pt x="65150" y="495045"/>
                  </a:lnTo>
                  <a:close/>
                </a:path>
                <a:path w="1227454" h="593089">
                  <a:moveTo>
                    <a:pt x="37366" y="557084"/>
                  </a:moveTo>
                  <a:lnTo>
                    <a:pt x="10794" y="569594"/>
                  </a:lnTo>
                  <a:lnTo>
                    <a:pt x="17652" y="583945"/>
                  </a:lnTo>
                  <a:lnTo>
                    <a:pt x="23318" y="581278"/>
                  </a:lnTo>
                  <a:lnTo>
                    <a:pt x="20700" y="581278"/>
                  </a:lnTo>
                  <a:lnTo>
                    <a:pt x="14858" y="568959"/>
                  </a:lnTo>
                  <a:lnTo>
                    <a:pt x="29186" y="568959"/>
                  </a:lnTo>
                  <a:lnTo>
                    <a:pt x="37366" y="557084"/>
                  </a:lnTo>
                  <a:close/>
                </a:path>
                <a:path w="1227454" h="593089">
                  <a:moveTo>
                    <a:pt x="44031" y="571528"/>
                  </a:moveTo>
                  <a:lnTo>
                    <a:pt x="17652" y="583945"/>
                  </a:lnTo>
                  <a:lnTo>
                    <a:pt x="110097" y="583945"/>
                  </a:lnTo>
                  <a:lnTo>
                    <a:pt x="110329" y="581278"/>
                  </a:lnTo>
                  <a:lnTo>
                    <a:pt x="110362" y="580897"/>
                  </a:lnTo>
                  <a:lnTo>
                    <a:pt x="107187" y="577087"/>
                  </a:lnTo>
                  <a:lnTo>
                    <a:pt x="44031" y="571528"/>
                  </a:lnTo>
                  <a:close/>
                </a:path>
                <a:path w="1227454" h="593089">
                  <a:moveTo>
                    <a:pt x="14858" y="568959"/>
                  </a:moveTo>
                  <a:lnTo>
                    <a:pt x="20700" y="581278"/>
                  </a:lnTo>
                  <a:lnTo>
                    <a:pt x="28367" y="570149"/>
                  </a:lnTo>
                  <a:lnTo>
                    <a:pt x="14858" y="568959"/>
                  </a:lnTo>
                  <a:close/>
                </a:path>
                <a:path w="1227454" h="593089">
                  <a:moveTo>
                    <a:pt x="28367" y="570149"/>
                  </a:moveTo>
                  <a:lnTo>
                    <a:pt x="20700" y="581278"/>
                  </a:lnTo>
                  <a:lnTo>
                    <a:pt x="23318" y="581278"/>
                  </a:lnTo>
                  <a:lnTo>
                    <a:pt x="44031" y="571528"/>
                  </a:lnTo>
                  <a:lnTo>
                    <a:pt x="28367" y="570149"/>
                  </a:lnTo>
                  <a:close/>
                </a:path>
                <a:path w="1227454" h="593089">
                  <a:moveTo>
                    <a:pt x="1220596" y="0"/>
                  </a:moveTo>
                  <a:lnTo>
                    <a:pt x="37366" y="557084"/>
                  </a:lnTo>
                  <a:lnTo>
                    <a:pt x="28367" y="570149"/>
                  </a:lnTo>
                  <a:lnTo>
                    <a:pt x="44031" y="571528"/>
                  </a:lnTo>
                  <a:lnTo>
                    <a:pt x="1227327" y="14477"/>
                  </a:lnTo>
                  <a:lnTo>
                    <a:pt x="1220596" y="0"/>
                  </a:lnTo>
                  <a:close/>
                </a:path>
                <a:path w="1227454" h="593089">
                  <a:moveTo>
                    <a:pt x="29186" y="568959"/>
                  </a:moveTo>
                  <a:lnTo>
                    <a:pt x="14858" y="568959"/>
                  </a:lnTo>
                  <a:lnTo>
                    <a:pt x="28367" y="570149"/>
                  </a:lnTo>
                  <a:lnTo>
                    <a:pt x="29186" y="5689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93458" y="4725162"/>
              <a:ext cx="2051685" cy="721360"/>
            </a:xfrm>
            <a:custGeom>
              <a:avLst/>
              <a:gdLst/>
              <a:ahLst/>
              <a:cxnLst/>
              <a:rect l="l" t="t" r="r" b="b"/>
              <a:pathLst>
                <a:path w="2051684" h="721360">
                  <a:moveTo>
                    <a:pt x="0" y="720851"/>
                  </a:moveTo>
                  <a:lnTo>
                    <a:pt x="2051303" y="720851"/>
                  </a:lnTo>
                  <a:lnTo>
                    <a:pt x="2051303" y="0"/>
                  </a:lnTo>
                  <a:lnTo>
                    <a:pt x="0" y="0"/>
                  </a:lnTo>
                  <a:lnTo>
                    <a:pt x="0" y="720851"/>
                  </a:lnTo>
                  <a:close/>
                </a:path>
              </a:pathLst>
            </a:custGeom>
            <a:ln w="508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</a:t>
            </a:fld>
            <a:endParaRPr spc="-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18540" y="862054"/>
            <a:ext cx="6297295" cy="322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Le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Angiosperme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sono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caratterizzate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da: </a:t>
            </a:r>
            <a:r>
              <a:rPr sz="2800" spc="-10" dirty="0">
                <a:latin typeface="Arial"/>
                <a:cs typeface="Arial"/>
              </a:rPr>
              <a:t>1)Fiore,</a:t>
            </a:r>
            <a:endParaRPr sz="2800">
              <a:latin typeface="Arial"/>
              <a:cs typeface="Arial"/>
            </a:endParaRPr>
          </a:p>
          <a:p>
            <a:pPr marL="354330" indent="-341630">
              <a:lnSpc>
                <a:spcPct val="100000"/>
              </a:lnSpc>
              <a:spcBef>
                <a:spcPts val="1680"/>
              </a:spcBef>
              <a:buAutoNum type="arabicParenR" startAt="2"/>
              <a:tabLst>
                <a:tab pos="354330" algn="l"/>
              </a:tabLst>
            </a:pPr>
            <a:r>
              <a:rPr sz="2800" dirty="0">
                <a:latin typeface="Arial"/>
                <a:cs typeface="Arial"/>
              </a:rPr>
              <a:t>doppia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fecondazione,</a:t>
            </a:r>
            <a:endParaRPr sz="2800">
              <a:latin typeface="Arial"/>
              <a:cs typeface="Arial"/>
            </a:endParaRPr>
          </a:p>
          <a:p>
            <a:pPr marL="427355" indent="-414655">
              <a:lnSpc>
                <a:spcPct val="100000"/>
              </a:lnSpc>
              <a:spcBef>
                <a:spcPts val="1685"/>
              </a:spcBef>
              <a:buAutoNum type="arabicParenR" startAt="2"/>
              <a:tabLst>
                <a:tab pos="427355" algn="l"/>
              </a:tabLst>
            </a:pPr>
            <a:r>
              <a:rPr sz="2800" dirty="0">
                <a:latin typeface="Arial"/>
                <a:cs typeface="Arial"/>
              </a:rPr>
              <a:t>endosperma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secondario,</a:t>
            </a:r>
            <a:endParaRPr sz="2800">
              <a:latin typeface="Arial"/>
              <a:cs typeface="Arial"/>
            </a:endParaRPr>
          </a:p>
          <a:p>
            <a:pPr marL="427355" indent="-414655">
              <a:lnSpc>
                <a:spcPct val="100000"/>
              </a:lnSpc>
              <a:spcBef>
                <a:spcPts val="1680"/>
              </a:spcBef>
              <a:buAutoNum type="arabicParenR" startAt="2"/>
              <a:tabLst>
                <a:tab pos="427355" algn="l"/>
              </a:tabLst>
            </a:pPr>
            <a:r>
              <a:rPr sz="2800" dirty="0">
                <a:latin typeface="Arial"/>
                <a:cs typeface="Arial"/>
              </a:rPr>
              <a:t>semi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contenuti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nei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frutti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23" y="44164"/>
            <a:ext cx="8127169" cy="13685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3866" y="1754885"/>
            <a:ext cx="729170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Il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fiore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completo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è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composto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quattro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verticilli:</a:t>
            </a:r>
            <a:endParaRPr sz="2400">
              <a:latin typeface="Arial"/>
              <a:cs typeface="Arial"/>
            </a:endParaRPr>
          </a:p>
          <a:p>
            <a:pPr marL="254635" indent="-244475">
              <a:lnSpc>
                <a:spcPct val="100000"/>
              </a:lnSpc>
              <a:buSzPct val="95833"/>
              <a:buFont typeface="Wingdings"/>
              <a:buChar char=""/>
              <a:tabLst>
                <a:tab pos="254635" algn="l"/>
              </a:tabLst>
            </a:pPr>
            <a:r>
              <a:rPr sz="2400" b="1" dirty="0">
                <a:latin typeface="Arial"/>
                <a:cs typeface="Arial"/>
              </a:rPr>
              <a:t>calice: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formato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sepali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(antofilli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sterili)</a:t>
            </a:r>
            <a:endParaRPr sz="2400">
              <a:latin typeface="Arial"/>
              <a:cs typeface="Arial"/>
            </a:endParaRPr>
          </a:p>
          <a:p>
            <a:pPr marL="254635" indent="-244475">
              <a:lnSpc>
                <a:spcPct val="100000"/>
              </a:lnSpc>
              <a:buSzPct val="95833"/>
              <a:buFont typeface="Wingdings"/>
              <a:buChar char=""/>
              <a:tabLst>
                <a:tab pos="254635" algn="l"/>
              </a:tabLst>
            </a:pPr>
            <a:r>
              <a:rPr sz="2400" b="1" dirty="0">
                <a:latin typeface="Arial"/>
                <a:cs typeface="Arial"/>
              </a:rPr>
              <a:t>corolla: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formato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petali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(antofilli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sterili)</a:t>
            </a:r>
            <a:endParaRPr sz="2400">
              <a:latin typeface="Arial"/>
              <a:cs typeface="Arial"/>
            </a:endParaRPr>
          </a:p>
          <a:p>
            <a:pPr marL="254000" indent="-244475">
              <a:lnSpc>
                <a:spcPct val="100000"/>
              </a:lnSpc>
              <a:buSzPct val="95833"/>
              <a:buFont typeface="Wingdings"/>
              <a:buChar char=""/>
              <a:tabLst>
                <a:tab pos="254000" algn="l"/>
              </a:tabLst>
            </a:pPr>
            <a:r>
              <a:rPr sz="2400" b="1" dirty="0">
                <a:latin typeface="Arial"/>
                <a:cs typeface="Arial"/>
              </a:rPr>
              <a:t>androceo: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formato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stami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(antofilli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fertili)</a:t>
            </a:r>
            <a:endParaRPr sz="2400">
              <a:latin typeface="Arial"/>
              <a:cs typeface="Arial"/>
            </a:endParaRPr>
          </a:p>
          <a:p>
            <a:pPr marL="12700" marR="5080" indent="-2540">
              <a:lnSpc>
                <a:spcPct val="100000"/>
              </a:lnSpc>
              <a:buSzPct val="95833"/>
              <a:buFont typeface="Wingdings"/>
              <a:buChar char=""/>
              <a:tabLst>
                <a:tab pos="254635" algn="l"/>
              </a:tabLst>
            </a:pPr>
            <a:r>
              <a:rPr sz="2400" b="1" dirty="0">
                <a:latin typeface="Arial"/>
                <a:cs typeface="Arial"/>
              </a:rPr>
              <a:t>	Gineceo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pistillo</a:t>
            </a:r>
            <a:r>
              <a:rPr sz="2400" dirty="0">
                <a:latin typeface="Arial"/>
                <a:cs typeface="Arial"/>
              </a:rPr>
              <a:t>: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formato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ovario,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stilo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stigma </a:t>
            </a:r>
            <a:r>
              <a:rPr sz="2400" dirty="0">
                <a:latin typeface="Arial"/>
                <a:cs typeface="Arial"/>
              </a:rPr>
              <a:t>(antofilli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fertili)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955" y="4846320"/>
            <a:ext cx="7550323" cy="13990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824" y="188977"/>
            <a:ext cx="6544381" cy="8656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5506" y="1167383"/>
            <a:ext cx="7947659" cy="5553710"/>
            <a:chOff x="355506" y="1167383"/>
            <a:chExt cx="7947659" cy="55537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506" y="1167383"/>
              <a:ext cx="7947056" cy="1181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123" y="2215881"/>
              <a:ext cx="7660681" cy="450485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091" y="567309"/>
            <a:ext cx="67659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omic Sans MS"/>
                <a:cs typeface="Comic Sans MS"/>
              </a:rPr>
              <a:t>Il</a:t>
            </a:r>
            <a:r>
              <a:rPr spc="-10" dirty="0">
                <a:latin typeface="Comic Sans MS"/>
                <a:cs typeface="Comic Sans MS"/>
              </a:rPr>
              <a:t> </a:t>
            </a:r>
            <a:r>
              <a:rPr b="1" spc="-30" dirty="0">
                <a:solidFill>
                  <a:srgbClr val="FF0000"/>
                </a:solidFill>
                <a:latin typeface="Comic Sans MS"/>
                <a:cs typeface="Comic Sans MS"/>
              </a:rPr>
              <a:t>RICETTACOLO</a:t>
            </a:r>
            <a:r>
              <a:rPr b="1" spc="-30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è</a:t>
            </a:r>
            <a:r>
              <a:rPr spc="-5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la</a:t>
            </a:r>
            <a:r>
              <a:rPr spc="-2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parte</a:t>
            </a:r>
            <a:r>
              <a:rPr spc="-5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terminale</a:t>
            </a:r>
            <a:r>
              <a:rPr spc="-5" dirty="0">
                <a:latin typeface="Comic Sans MS"/>
                <a:cs typeface="Comic Sans MS"/>
              </a:rPr>
              <a:t> </a:t>
            </a:r>
            <a:r>
              <a:rPr spc="-10" dirty="0">
                <a:latin typeface="Comic Sans MS"/>
                <a:cs typeface="Comic Sans MS"/>
              </a:rPr>
              <a:t>dell’asse </a:t>
            </a:r>
            <a:r>
              <a:rPr dirty="0">
                <a:latin typeface="Comic Sans MS"/>
                <a:cs typeface="Comic Sans MS"/>
              </a:rPr>
              <a:t>fiorale</a:t>
            </a:r>
            <a:r>
              <a:rPr spc="-5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sul</a:t>
            </a:r>
            <a:r>
              <a:rPr spc="-45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quale</a:t>
            </a:r>
            <a:r>
              <a:rPr spc="-5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si</a:t>
            </a:r>
            <a:r>
              <a:rPr spc="-5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inseriscono</a:t>
            </a:r>
            <a:r>
              <a:rPr spc="-45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tutti</a:t>
            </a:r>
            <a:r>
              <a:rPr spc="-6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i</a:t>
            </a:r>
            <a:r>
              <a:rPr spc="-55" dirty="0">
                <a:latin typeface="Comic Sans MS"/>
                <a:cs typeface="Comic Sans MS"/>
              </a:rPr>
              <a:t> </a:t>
            </a:r>
            <a:r>
              <a:rPr spc="-10" dirty="0">
                <a:latin typeface="Comic Sans MS"/>
                <a:cs typeface="Comic Sans MS"/>
              </a:rPr>
              <a:t>verticilli fiorali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9119" y="2294890"/>
            <a:ext cx="658177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omic Sans MS"/>
                <a:cs typeface="Comic Sans MS"/>
              </a:rPr>
              <a:t>L’insieme</a:t>
            </a:r>
            <a:r>
              <a:rPr sz="2400" spc="-5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dei</a:t>
            </a:r>
            <a:r>
              <a:rPr sz="2400" spc="-5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verticilli</a:t>
            </a:r>
            <a:r>
              <a:rPr sz="2400" spc="-6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sterili,</a:t>
            </a:r>
            <a:r>
              <a:rPr sz="2400" spc="-6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calice</a:t>
            </a:r>
            <a:r>
              <a:rPr sz="2400" spc="-4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e</a:t>
            </a:r>
            <a:r>
              <a:rPr sz="2400" spc="-70" dirty="0">
                <a:latin typeface="Comic Sans MS"/>
                <a:cs typeface="Comic Sans MS"/>
              </a:rPr>
              <a:t> </a:t>
            </a:r>
            <a:r>
              <a:rPr sz="2400" spc="-10" dirty="0">
                <a:latin typeface="Comic Sans MS"/>
                <a:cs typeface="Comic Sans MS"/>
              </a:rPr>
              <a:t>corolla,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omic Sans MS"/>
                <a:cs typeface="Comic Sans MS"/>
              </a:rPr>
              <a:t>forma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il</a:t>
            </a:r>
            <a:r>
              <a:rPr sz="2400" spc="-5" dirty="0">
                <a:latin typeface="Comic Sans MS"/>
                <a:cs typeface="Comic Sans MS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omic Sans MS"/>
                <a:cs typeface="Comic Sans MS"/>
              </a:rPr>
              <a:t>Perianzio</a:t>
            </a:r>
            <a:r>
              <a:rPr sz="2400" spc="-10" dirty="0">
                <a:latin typeface="Comic Sans MS"/>
                <a:cs typeface="Comic Sans MS"/>
              </a:rPr>
              <a:t>.</a:t>
            </a:r>
            <a:endParaRPr sz="2400">
              <a:latin typeface="Comic Sans MS"/>
              <a:cs typeface="Comic Sans MS"/>
            </a:endParaRPr>
          </a:p>
          <a:p>
            <a:pPr marL="12700" marR="5080">
              <a:lnSpc>
                <a:spcPct val="100000"/>
              </a:lnSpc>
              <a:spcBef>
                <a:spcPts val="2880"/>
              </a:spcBef>
            </a:pPr>
            <a:r>
              <a:rPr sz="2400" dirty="0">
                <a:latin typeface="Comic Sans MS"/>
                <a:cs typeface="Comic Sans MS"/>
              </a:rPr>
              <a:t>Nelle</a:t>
            </a:r>
            <a:r>
              <a:rPr sz="2400" spc="-9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monocotiledoni</a:t>
            </a:r>
            <a:r>
              <a:rPr sz="2400" spc="-7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e</a:t>
            </a:r>
            <a:r>
              <a:rPr sz="2400" spc="-8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nelle</a:t>
            </a:r>
            <a:r>
              <a:rPr sz="2400" spc="-9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dicotiledoni</a:t>
            </a:r>
            <a:r>
              <a:rPr sz="2400" spc="-60" dirty="0">
                <a:latin typeface="Comic Sans MS"/>
                <a:cs typeface="Comic Sans MS"/>
              </a:rPr>
              <a:t> </a:t>
            </a:r>
            <a:r>
              <a:rPr sz="2400" spc="-25" dirty="0">
                <a:latin typeface="Comic Sans MS"/>
                <a:cs typeface="Comic Sans MS"/>
              </a:rPr>
              <a:t>più </a:t>
            </a:r>
            <a:r>
              <a:rPr sz="2400" dirty="0">
                <a:latin typeface="Comic Sans MS"/>
                <a:cs typeface="Comic Sans MS"/>
              </a:rPr>
              <a:t>primitive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il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perianzio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non</a:t>
            </a:r>
            <a:r>
              <a:rPr sz="2400" spc="-4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è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formato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da</a:t>
            </a:r>
            <a:r>
              <a:rPr sz="2400" spc="-5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calice</a:t>
            </a:r>
            <a:r>
              <a:rPr sz="2400" spc="-30" dirty="0">
                <a:latin typeface="Comic Sans MS"/>
                <a:cs typeface="Comic Sans MS"/>
              </a:rPr>
              <a:t> </a:t>
            </a:r>
            <a:r>
              <a:rPr sz="2400" spc="-50" dirty="0">
                <a:latin typeface="Comic Sans MS"/>
                <a:cs typeface="Comic Sans MS"/>
              </a:rPr>
              <a:t>e </a:t>
            </a:r>
            <a:r>
              <a:rPr sz="2400" dirty="0">
                <a:latin typeface="Comic Sans MS"/>
                <a:cs typeface="Comic Sans MS"/>
              </a:rPr>
              <a:t>corolla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distinti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ma</a:t>
            </a:r>
            <a:r>
              <a:rPr sz="2400" spc="-5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da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un</a:t>
            </a:r>
            <a:r>
              <a:rPr sz="2400" spc="-4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unico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verticillo</a:t>
            </a:r>
            <a:r>
              <a:rPr sz="2400" spc="-50" dirty="0">
                <a:latin typeface="Comic Sans MS"/>
                <a:cs typeface="Comic Sans MS"/>
              </a:rPr>
              <a:t> </a:t>
            </a:r>
            <a:r>
              <a:rPr sz="2400" spc="-10" dirty="0">
                <a:latin typeface="Comic Sans MS"/>
                <a:cs typeface="Comic Sans MS"/>
              </a:rPr>
              <a:t>detto </a:t>
            </a:r>
            <a:r>
              <a:rPr sz="2400" b="1" spc="-10" dirty="0">
                <a:solidFill>
                  <a:srgbClr val="FF0000"/>
                </a:solidFill>
                <a:latin typeface="Comic Sans MS"/>
                <a:cs typeface="Comic Sans MS"/>
              </a:rPr>
              <a:t>TEPALO</a:t>
            </a:r>
            <a:r>
              <a:rPr sz="2400" spc="-10" dirty="0">
                <a:latin typeface="Comic Sans MS"/>
                <a:cs typeface="Comic Sans MS"/>
              </a:rPr>
              <a:t>.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724" y="391687"/>
            <a:ext cx="7441338" cy="56171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831" y="620268"/>
            <a:ext cx="4285735" cy="32278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779" y="1629155"/>
            <a:ext cx="4142152" cy="31181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2124" y="510455"/>
            <a:ext cx="7127342" cy="53798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510641" y="788873"/>
            <a:ext cx="8232140" cy="516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014" marR="5080" algn="just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Quando</a:t>
            </a:r>
            <a:r>
              <a:rPr sz="2800" spc="50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il</a:t>
            </a:r>
            <a:r>
              <a:rPr sz="2800" spc="50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fiore</a:t>
            </a:r>
            <a:r>
              <a:rPr sz="2800" spc="5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può</a:t>
            </a:r>
            <a:r>
              <a:rPr sz="2800" spc="50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essere</a:t>
            </a:r>
            <a:r>
              <a:rPr sz="2800" spc="5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diviso</a:t>
            </a:r>
            <a:r>
              <a:rPr sz="2800" spc="4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50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due</a:t>
            </a:r>
            <a:r>
              <a:rPr sz="2800" spc="45" dirty="0">
                <a:latin typeface="Arial"/>
                <a:cs typeface="Arial"/>
              </a:rPr>
              <a:t>  </a:t>
            </a:r>
            <a:r>
              <a:rPr sz="2800" spc="-20" dirty="0">
                <a:latin typeface="Arial"/>
                <a:cs typeface="Arial"/>
              </a:rPr>
              <a:t>metà </a:t>
            </a:r>
            <a:r>
              <a:rPr sz="2800" dirty="0">
                <a:latin typeface="Arial"/>
                <a:cs typeface="Arial"/>
              </a:rPr>
              <a:t>simmetriche</a:t>
            </a:r>
            <a:r>
              <a:rPr sz="2800" spc="5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da</a:t>
            </a:r>
            <a:r>
              <a:rPr sz="2800" spc="4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infiniti</a:t>
            </a:r>
            <a:r>
              <a:rPr sz="2800" spc="5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piani</a:t>
            </a:r>
            <a:r>
              <a:rPr sz="2800" spc="4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che</a:t>
            </a:r>
            <a:r>
              <a:rPr sz="2800" spc="4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passano</a:t>
            </a:r>
            <a:r>
              <a:rPr sz="2800" spc="4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per</a:t>
            </a:r>
            <a:r>
              <a:rPr sz="2800" spc="40" dirty="0">
                <a:latin typeface="Arial"/>
                <a:cs typeface="Arial"/>
              </a:rPr>
              <a:t>  </a:t>
            </a:r>
            <a:r>
              <a:rPr sz="2800" spc="-25" dirty="0">
                <a:latin typeface="Arial"/>
                <a:cs typeface="Arial"/>
              </a:rPr>
              <a:t>il </a:t>
            </a:r>
            <a:r>
              <a:rPr sz="2800" dirty="0">
                <a:latin typeface="Arial"/>
                <a:cs typeface="Arial"/>
              </a:rPr>
              <a:t>centro</a:t>
            </a:r>
            <a:r>
              <a:rPr sz="2800" spc="260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ha</a:t>
            </a:r>
            <a:r>
              <a:rPr sz="2800" spc="260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una</a:t>
            </a:r>
            <a:r>
              <a:rPr sz="2800" spc="260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simmetria</a:t>
            </a:r>
            <a:r>
              <a:rPr sz="2800" spc="27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raggiata</a:t>
            </a:r>
            <a:r>
              <a:rPr sz="2800" spc="26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ed</a:t>
            </a:r>
            <a:r>
              <a:rPr sz="2800" spc="260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è</a:t>
            </a:r>
            <a:r>
              <a:rPr sz="2800" spc="254" dirty="0">
                <a:latin typeface="Arial"/>
                <a:cs typeface="Arial"/>
              </a:rPr>
              <a:t>  </a:t>
            </a:r>
            <a:r>
              <a:rPr sz="2800" spc="-10" dirty="0">
                <a:latin typeface="Arial"/>
                <a:cs typeface="Arial"/>
              </a:rPr>
              <a:t>detto </a:t>
            </a:r>
            <a:r>
              <a:rPr sz="2800" spc="-10" dirty="0">
                <a:solidFill>
                  <a:srgbClr val="6666FF"/>
                </a:solidFill>
                <a:latin typeface="Arial"/>
                <a:cs typeface="Arial"/>
              </a:rPr>
              <a:t>attinomorfo</a:t>
            </a:r>
            <a:r>
              <a:rPr sz="1800" spc="-1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19"/>
              </a:spcBef>
            </a:pPr>
            <a:endParaRPr sz="2800">
              <a:latin typeface="Arial"/>
              <a:cs typeface="Arial"/>
            </a:endParaRPr>
          </a:p>
          <a:p>
            <a:pPr marL="12700" marR="114935" algn="just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Il</a:t>
            </a:r>
            <a:r>
              <a:rPr sz="2800" spc="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fiore</a:t>
            </a:r>
            <a:r>
              <a:rPr sz="2800" spc="125" dirty="0"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6666FF"/>
                </a:solidFill>
                <a:latin typeface="Arial"/>
                <a:cs typeface="Arial"/>
              </a:rPr>
              <a:t>zigomorfo</a:t>
            </a:r>
            <a:r>
              <a:rPr sz="2800" spc="120" dirty="0">
                <a:solidFill>
                  <a:srgbClr val="6666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6666FF"/>
                </a:solidFill>
                <a:latin typeface="Arial"/>
                <a:cs typeface="Arial"/>
              </a:rPr>
              <a:t>o</a:t>
            </a:r>
            <a:r>
              <a:rPr sz="2800" spc="125" dirty="0">
                <a:solidFill>
                  <a:srgbClr val="6666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6666FF"/>
                </a:solidFill>
                <a:latin typeface="Arial"/>
                <a:cs typeface="Arial"/>
              </a:rPr>
              <a:t>bilaterale,</a:t>
            </a:r>
            <a:r>
              <a:rPr sz="2800" spc="135" dirty="0">
                <a:solidFill>
                  <a:srgbClr val="6666FF"/>
                </a:solidFill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invece,</a:t>
            </a:r>
            <a:r>
              <a:rPr sz="2800" spc="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ha</a:t>
            </a:r>
            <a:r>
              <a:rPr sz="2800" spc="1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simmetria </a:t>
            </a:r>
            <a:r>
              <a:rPr sz="2800" dirty="0">
                <a:latin typeface="Arial"/>
                <a:cs typeface="Arial"/>
              </a:rPr>
              <a:t>bilaterale</a:t>
            </a:r>
            <a:r>
              <a:rPr sz="2800" spc="4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con</a:t>
            </a:r>
            <a:r>
              <a:rPr sz="2800" spc="4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un</a:t>
            </a:r>
            <a:r>
              <a:rPr sz="2800" spc="4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solo</a:t>
            </a:r>
            <a:r>
              <a:rPr sz="2800" spc="4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piano</a:t>
            </a:r>
            <a:r>
              <a:rPr sz="2800" spc="4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che</a:t>
            </a:r>
            <a:r>
              <a:rPr sz="2800" spc="4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lo</a:t>
            </a:r>
            <a:r>
              <a:rPr sz="2800" spc="4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divide</a:t>
            </a:r>
            <a:r>
              <a:rPr sz="2800" spc="48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47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due </a:t>
            </a:r>
            <a:r>
              <a:rPr sz="2800" dirty="0">
                <a:latin typeface="Arial"/>
                <a:cs typeface="Arial"/>
              </a:rPr>
              <a:t>metà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simmetriche.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80"/>
              </a:spcBef>
            </a:pPr>
            <a:endParaRPr sz="2800">
              <a:latin typeface="Arial"/>
              <a:cs typeface="Arial"/>
            </a:endParaRPr>
          </a:p>
          <a:p>
            <a:pPr marL="153670" marR="141605" algn="just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Il</a:t>
            </a:r>
            <a:r>
              <a:rPr sz="2800" spc="-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fiore  in</a:t>
            </a:r>
            <a:r>
              <a:rPr sz="2800" spc="-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cui  non</a:t>
            </a:r>
            <a:r>
              <a:rPr sz="2800" spc="-10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è  possibile</a:t>
            </a:r>
            <a:r>
              <a:rPr sz="2800" spc="5" dirty="0">
                <a:latin typeface="Arial"/>
                <a:cs typeface="Arial"/>
              </a:rPr>
              <a:t>  </a:t>
            </a:r>
            <a:r>
              <a:rPr sz="2800" dirty="0">
                <a:latin typeface="Arial"/>
                <a:cs typeface="Arial"/>
              </a:rPr>
              <a:t>tracciare  </a:t>
            </a:r>
            <a:r>
              <a:rPr sz="2800" spc="-10" dirty="0">
                <a:latin typeface="Arial"/>
                <a:cs typeface="Arial"/>
              </a:rPr>
              <a:t>nessun </a:t>
            </a:r>
            <a:r>
              <a:rPr sz="2800" dirty="0">
                <a:latin typeface="Arial"/>
                <a:cs typeface="Arial"/>
              </a:rPr>
              <a:t>piano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simmetria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è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detto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6666FF"/>
                </a:solidFill>
                <a:latin typeface="Arial"/>
                <a:cs typeface="Arial"/>
              </a:rPr>
              <a:t>asimmetrico.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1527" y="184404"/>
            <a:ext cx="3456940" cy="462280"/>
          </a:xfrm>
          <a:prstGeom prst="rect">
            <a:avLst/>
          </a:prstGeom>
          <a:solidFill>
            <a:srgbClr val="99CC00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b="1" dirty="0">
                <a:latin typeface="Comic Sans MS"/>
                <a:cs typeface="Comic Sans MS"/>
              </a:rPr>
              <a:t>Simmetria</a:t>
            </a:r>
            <a:r>
              <a:rPr b="1" spc="-15" dirty="0">
                <a:latin typeface="Comic Sans MS"/>
                <a:cs typeface="Comic Sans MS"/>
              </a:rPr>
              <a:t> </a:t>
            </a:r>
            <a:r>
              <a:rPr b="1" spc="-10" dirty="0">
                <a:latin typeface="Comic Sans MS"/>
                <a:cs typeface="Comic Sans MS"/>
              </a:rPr>
              <a:t>fiorale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3" y="1730015"/>
            <a:ext cx="9119616" cy="33910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360" y="908303"/>
            <a:ext cx="6431279" cy="48234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06041" y="5926023"/>
            <a:ext cx="1750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Fiore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attinomorfo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59" y="1196339"/>
            <a:ext cx="8734043" cy="44653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9001" y="27430"/>
            <a:ext cx="5193574" cy="683056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87196" y="4076700"/>
            <a:ext cx="1556385" cy="367665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spc="-10" dirty="0">
                <a:latin typeface="Arial"/>
                <a:cs typeface="Arial"/>
              </a:rPr>
              <a:t>Leguminosae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1123" y="836675"/>
            <a:ext cx="1836420" cy="367665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  <a:tabLst>
                <a:tab pos="740410" algn="l"/>
              </a:tabLst>
            </a:pPr>
            <a:r>
              <a:rPr sz="1800" spc="-10" dirty="0">
                <a:latin typeface="Arial"/>
                <a:cs typeface="Arial"/>
              </a:rPr>
              <a:t>fiore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zigomorfo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334577" y="1196339"/>
            <a:ext cx="6517005" cy="5661660"/>
            <a:chOff x="2334577" y="1196339"/>
            <a:chExt cx="6517005" cy="5661660"/>
          </a:xfrm>
        </p:grpSpPr>
        <p:sp>
          <p:nvSpPr>
            <p:cNvPr id="6" name="object 6"/>
            <p:cNvSpPr/>
            <p:nvPr/>
          </p:nvSpPr>
          <p:spPr>
            <a:xfrm>
              <a:off x="2339339" y="1196339"/>
              <a:ext cx="0" cy="2161540"/>
            </a:xfrm>
            <a:custGeom>
              <a:avLst/>
              <a:gdLst/>
              <a:ahLst/>
              <a:cxnLst/>
              <a:rect l="l" t="t" r="r" b="b"/>
              <a:pathLst>
                <a:path h="2161540">
                  <a:moveTo>
                    <a:pt x="0" y="0"/>
                  </a:moveTo>
                  <a:lnTo>
                    <a:pt x="0" y="216103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0551" y="2781300"/>
              <a:ext cx="2910840" cy="29108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058667" y="6524243"/>
              <a:ext cx="937260" cy="334010"/>
            </a:xfrm>
            <a:custGeom>
              <a:avLst/>
              <a:gdLst/>
              <a:ahLst/>
              <a:cxnLst/>
              <a:rect l="l" t="t" r="r" b="b"/>
              <a:pathLst>
                <a:path w="937260" h="334009">
                  <a:moveTo>
                    <a:pt x="937259" y="0"/>
                  </a:moveTo>
                  <a:lnTo>
                    <a:pt x="0" y="0"/>
                  </a:lnTo>
                  <a:lnTo>
                    <a:pt x="0" y="333755"/>
                  </a:lnTo>
                  <a:lnTo>
                    <a:pt x="937259" y="333755"/>
                  </a:lnTo>
                  <a:lnTo>
                    <a:pt x="9372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23" y="189199"/>
            <a:ext cx="7843985" cy="58516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56959" y="4149852"/>
            <a:ext cx="576580" cy="3676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800" spc="-25" dirty="0">
                <a:latin typeface="Arial"/>
                <a:cs typeface="Arial"/>
              </a:rPr>
              <a:t>ali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>
            <a:off x="5003291" y="3573779"/>
            <a:ext cx="1082040" cy="3657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15"/>
              </a:spcBef>
            </a:pPr>
            <a:r>
              <a:rPr sz="1800" spc="-10" dirty="0">
                <a:latin typeface="Arial"/>
                <a:cs typeface="Arial"/>
              </a:rPr>
              <a:t>vessillo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88252" y="5445252"/>
            <a:ext cx="934719" cy="3676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spc="-10" dirty="0">
                <a:latin typeface="Arial"/>
                <a:cs typeface="Arial"/>
              </a:rPr>
              <a:t>carena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18616"/>
            <a:ext cx="9097645" cy="5520055"/>
            <a:chOff x="0" y="1118616"/>
            <a:chExt cx="9097645" cy="5520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96340"/>
              <a:ext cx="4072127" cy="30784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5656" y="1118616"/>
              <a:ext cx="2449068" cy="5519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200" y="1700784"/>
              <a:ext cx="2544300" cy="45066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242" y="4523295"/>
              <a:ext cx="2784710" cy="194250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91639" y="228600"/>
            <a:ext cx="6419215" cy="830580"/>
          </a:xfrm>
          <a:prstGeom prst="rect">
            <a:avLst/>
          </a:prstGeom>
          <a:solidFill>
            <a:srgbClr val="99CC00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latin typeface="Comic Sans MS"/>
                <a:cs typeface="Comic Sans MS"/>
              </a:rPr>
              <a:t>I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fiori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possono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essere</a:t>
            </a:r>
            <a:r>
              <a:rPr sz="2400" b="1" spc="-6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singoli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o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riuniti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spc="-25" dirty="0">
                <a:latin typeface="Comic Sans MS"/>
                <a:cs typeface="Comic Sans MS"/>
              </a:rPr>
              <a:t>in</a:t>
            </a:r>
            <a:endParaRPr sz="2400">
              <a:latin typeface="Comic Sans MS"/>
              <a:cs typeface="Comic Sans MS"/>
            </a:endParaRPr>
          </a:p>
          <a:p>
            <a:pPr marL="92075">
              <a:lnSpc>
                <a:spcPct val="100000"/>
              </a:lnSpc>
            </a:pPr>
            <a:r>
              <a:rPr sz="2400" b="1" spc="-10" dirty="0">
                <a:latin typeface="Comic Sans MS"/>
                <a:cs typeface="Comic Sans MS"/>
              </a:rPr>
              <a:t>infiorescenze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3260"/>
            <a:ext cx="9114505" cy="65775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416" y="256031"/>
            <a:ext cx="7788613" cy="57989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83" y="44196"/>
            <a:ext cx="9011920" cy="6814184"/>
            <a:chOff x="24383" y="44196"/>
            <a:chExt cx="9011920" cy="68141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196" y="44196"/>
              <a:ext cx="8229600" cy="55321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3933443"/>
              <a:ext cx="3898391" cy="292455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71521" y="2553080"/>
              <a:ext cx="3314700" cy="789305"/>
            </a:xfrm>
            <a:custGeom>
              <a:avLst/>
              <a:gdLst/>
              <a:ahLst/>
              <a:cxnLst/>
              <a:rect l="l" t="t" r="r" b="b"/>
              <a:pathLst>
                <a:path w="3314700" h="789304">
                  <a:moveTo>
                    <a:pt x="1729359" y="660273"/>
                  </a:moveTo>
                  <a:lnTo>
                    <a:pt x="1710474" y="652653"/>
                  </a:lnTo>
                  <a:lnTo>
                    <a:pt x="1650365" y="628396"/>
                  </a:lnTo>
                  <a:lnTo>
                    <a:pt x="1652308" y="652653"/>
                  </a:lnTo>
                  <a:lnTo>
                    <a:pt x="1652384" y="653681"/>
                  </a:lnTo>
                  <a:lnTo>
                    <a:pt x="286893" y="763524"/>
                  </a:lnTo>
                  <a:lnTo>
                    <a:pt x="288925" y="788797"/>
                  </a:lnTo>
                  <a:lnTo>
                    <a:pt x="1654429" y="679081"/>
                  </a:lnTo>
                  <a:lnTo>
                    <a:pt x="1656461" y="704342"/>
                  </a:lnTo>
                  <a:lnTo>
                    <a:pt x="1729359" y="660273"/>
                  </a:lnTo>
                  <a:close/>
                </a:path>
                <a:path w="3314700" h="789304">
                  <a:moveTo>
                    <a:pt x="3314446" y="371348"/>
                  </a:moveTo>
                  <a:lnTo>
                    <a:pt x="3242818" y="325247"/>
                  </a:lnTo>
                  <a:lnTo>
                    <a:pt x="3240100" y="350558"/>
                  </a:lnTo>
                  <a:lnTo>
                    <a:pt x="2794" y="0"/>
                  </a:lnTo>
                  <a:lnTo>
                    <a:pt x="0" y="25146"/>
                  </a:lnTo>
                  <a:lnTo>
                    <a:pt x="3237395" y="375831"/>
                  </a:lnTo>
                  <a:lnTo>
                    <a:pt x="3234690" y="401066"/>
                  </a:lnTo>
                  <a:lnTo>
                    <a:pt x="3298761" y="377190"/>
                  </a:lnTo>
                  <a:lnTo>
                    <a:pt x="3314446" y="3713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831" y="65499"/>
            <a:ext cx="8929370" cy="6792595"/>
            <a:chOff x="179831" y="65499"/>
            <a:chExt cx="8929370" cy="6792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06648" y="65499"/>
              <a:ext cx="6202299" cy="35082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1" y="2924555"/>
              <a:ext cx="3855720" cy="393344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2416" y="0"/>
            <a:ext cx="4451604" cy="66964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67553" y="360426"/>
            <a:ext cx="790575" cy="89535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04775" marR="5080">
              <a:lnSpc>
                <a:spcPct val="78800"/>
              </a:lnSpc>
              <a:spcBef>
                <a:spcPts val="555"/>
              </a:spcBef>
            </a:pPr>
            <a:r>
              <a:rPr sz="1800" spc="-10" dirty="0">
                <a:latin typeface="Arial"/>
                <a:cs typeface="Arial"/>
              </a:rPr>
              <a:t>polline stigma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800" spc="-10" dirty="0">
                <a:latin typeface="Arial"/>
                <a:cs typeface="Arial"/>
              </a:rPr>
              <a:t>antera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39180" y="1466849"/>
            <a:ext cx="2969895" cy="137350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800" spc="-10" dirty="0">
                <a:latin typeface="Arial"/>
                <a:cs typeface="Arial"/>
              </a:rPr>
              <a:t>filamento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1800" dirty="0">
                <a:latin typeface="Arial"/>
                <a:cs typeface="Arial"/>
              </a:rPr>
              <a:t>Petali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che</a:t>
            </a:r>
            <a:r>
              <a:rPr sz="1800" spc="4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formano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</a:t>
            </a:r>
            <a:r>
              <a:rPr sz="1800" spc="-10" dirty="0">
                <a:latin typeface="Arial"/>
                <a:cs typeface="Arial"/>
              </a:rPr>
              <a:t> corolla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800" spc="-10" dirty="0">
                <a:latin typeface="Arial"/>
                <a:cs typeface="Arial"/>
              </a:rPr>
              <a:t>stilo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800" dirty="0">
                <a:latin typeface="Arial"/>
                <a:cs typeface="Arial"/>
              </a:rPr>
              <a:t>Tubetto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pollinico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96305" y="3095955"/>
            <a:ext cx="2806065" cy="805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15">
              <a:lnSpc>
                <a:spcPts val="193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ovario</a:t>
            </a:r>
            <a:endParaRPr sz="1800">
              <a:latin typeface="Arial"/>
              <a:cs typeface="Arial"/>
            </a:endParaRPr>
          </a:p>
          <a:p>
            <a:pPr marL="155575">
              <a:lnSpc>
                <a:spcPts val="1930"/>
              </a:lnSpc>
            </a:pPr>
            <a:r>
              <a:rPr sz="1800" spc="-10" dirty="0">
                <a:latin typeface="Arial"/>
                <a:cs typeface="Arial"/>
              </a:rPr>
              <a:t>ovuli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800" dirty="0">
                <a:latin typeface="Arial"/>
                <a:cs typeface="Arial"/>
              </a:rPr>
              <a:t>Sepali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formano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calice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39180" y="4628769"/>
            <a:ext cx="1066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ricettacolo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67553" y="5683097"/>
            <a:ext cx="924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pedicello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2304034"/>
            <a:ext cx="792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Tubetto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39" y="2578353"/>
            <a:ext cx="848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pollinico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01446" y="2479801"/>
            <a:ext cx="4391660" cy="4189729"/>
            <a:chOff x="901446" y="2479801"/>
            <a:chExt cx="4391660" cy="4189729"/>
          </a:xfrm>
        </p:grpSpPr>
        <p:sp>
          <p:nvSpPr>
            <p:cNvPr id="11" name="object 11"/>
            <p:cNvSpPr/>
            <p:nvPr/>
          </p:nvSpPr>
          <p:spPr>
            <a:xfrm>
              <a:off x="901446" y="2492501"/>
              <a:ext cx="1295400" cy="0"/>
            </a:xfrm>
            <a:custGeom>
              <a:avLst/>
              <a:gdLst/>
              <a:ahLst/>
              <a:cxnLst/>
              <a:rect l="l" t="t" r="r" b="b"/>
              <a:pathLst>
                <a:path w="1295400">
                  <a:moveTo>
                    <a:pt x="0" y="0"/>
                  </a:moveTo>
                  <a:lnTo>
                    <a:pt x="129539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27375" y="6021323"/>
              <a:ext cx="2665730" cy="647700"/>
            </a:xfrm>
            <a:custGeom>
              <a:avLst/>
              <a:gdLst/>
              <a:ahLst/>
              <a:cxnLst/>
              <a:rect l="l" t="t" r="r" b="b"/>
              <a:pathLst>
                <a:path w="2665729" h="647700">
                  <a:moveTo>
                    <a:pt x="2665476" y="0"/>
                  </a:moveTo>
                  <a:lnTo>
                    <a:pt x="0" y="0"/>
                  </a:lnTo>
                  <a:lnTo>
                    <a:pt x="0" y="647699"/>
                  </a:lnTo>
                  <a:lnTo>
                    <a:pt x="2665476" y="647699"/>
                  </a:lnTo>
                  <a:lnTo>
                    <a:pt x="26654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0139" y="39623"/>
            <a:ext cx="2680155" cy="7239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97679" y="409955"/>
            <a:ext cx="4823460" cy="70739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L’androceo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è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costituito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dall’insieme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degli</a:t>
            </a:r>
            <a:endParaRPr sz="20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stami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fiore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41118"/>
            <a:ext cx="6897623" cy="551687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831" y="24383"/>
            <a:ext cx="8328025" cy="6783705"/>
            <a:chOff x="179831" y="24383"/>
            <a:chExt cx="8328025" cy="67837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911" y="2712856"/>
              <a:ext cx="8068432" cy="40948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1" y="24383"/>
              <a:ext cx="3634740" cy="274015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1664" y="122745"/>
            <a:ext cx="3241547" cy="216417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091" y="981455"/>
            <a:ext cx="8281670" cy="3107690"/>
          </a:xfrm>
          <a:custGeom>
            <a:avLst/>
            <a:gdLst/>
            <a:ahLst/>
            <a:cxnLst/>
            <a:rect l="l" t="t" r="r" b="b"/>
            <a:pathLst>
              <a:path w="8281670" h="3107690">
                <a:moveTo>
                  <a:pt x="8281416" y="0"/>
                </a:moveTo>
                <a:lnTo>
                  <a:pt x="0" y="0"/>
                </a:lnTo>
                <a:lnTo>
                  <a:pt x="0" y="3107436"/>
                </a:lnTo>
                <a:lnTo>
                  <a:pt x="8281416" y="3107436"/>
                </a:lnTo>
                <a:lnTo>
                  <a:pt x="8281416" y="0"/>
                </a:lnTo>
                <a:close/>
              </a:path>
            </a:pathLst>
          </a:custGeom>
          <a:solidFill>
            <a:srgbClr val="99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4441" y="996187"/>
            <a:ext cx="754380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omic Sans MS"/>
                <a:cs typeface="Comic Sans MS"/>
              </a:rPr>
              <a:t>Le</a:t>
            </a:r>
            <a:r>
              <a:rPr sz="2800" spc="-14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Angiosperme</a:t>
            </a:r>
            <a:r>
              <a:rPr sz="2800" spc="-10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rappresentano</a:t>
            </a:r>
            <a:r>
              <a:rPr sz="2800" spc="-10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attualmente</a:t>
            </a:r>
            <a:r>
              <a:rPr sz="2800" spc="-110" dirty="0">
                <a:latin typeface="Comic Sans MS"/>
                <a:cs typeface="Comic Sans MS"/>
              </a:rPr>
              <a:t> </a:t>
            </a:r>
            <a:r>
              <a:rPr sz="2800" spc="-25" dirty="0">
                <a:latin typeface="Comic Sans MS"/>
                <a:cs typeface="Comic Sans MS"/>
              </a:rPr>
              <a:t>il </a:t>
            </a:r>
            <a:r>
              <a:rPr sz="2800" dirty="0">
                <a:latin typeface="Comic Sans MS"/>
                <a:cs typeface="Comic Sans MS"/>
              </a:rPr>
              <a:t>gruppo</a:t>
            </a:r>
            <a:r>
              <a:rPr sz="2800" spc="-6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di</a:t>
            </a:r>
            <a:r>
              <a:rPr sz="2800" spc="-5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piante</a:t>
            </a:r>
            <a:r>
              <a:rPr sz="2800" spc="-3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più</a:t>
            </a:r>
            <a:r>
              <a:rPr sz="2800" spc="-60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numeroso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>
            <a:off x="434441" y="2063242"/>
            <a:ext cx="7926070" cy="19456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omic Sans MS"/>
                <a:cs typeface="Comic Sans MS"/>
              </a:rPr>
              <a:t>Presentano</a:t>
            </a:r>
            <a:r>
              <a:rPr sz="2800" spc="-7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estrema</a:t>
            </a:r>
            <a:r>
              <a:rPr sz="2800" spc="-8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riduzione</a:t>
            </a:r>
            <a:r>
              <a:rPr sz="2800" spc="-7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della</a:t>
            </a:r>
            <a:r>
              <a:rPr sz="2800" spc="-95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generazione gametofitica</a:t>
            </a:r>
            <a:endParaRPr sz="2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2800" dirty="0">
                <a:latin typeface="Comic Sans MS"/>
                <a:cs typeface="Comic Sans MS"/>
              </a:rPr>
              <a:t>Presentano</a:t>
            </a:r>
            <a:r>
              <a:rPr sz="2800" spc="-4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trachee</a:t>
            </a:r>
            <a:r>
              <a:rPr sz="2800" spc="-6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per</a:t>
            </a:r>
            <a:r>
              <a:rPr sz="2800" spc="-7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il</a:t>
            </a:r>
            <a:r>
              <a:rPr sz="2800" spc="-8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trasporto</a:t>
            </a:r>
            <a:r>
              <a:rPr sz="2800" spc="-4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dell’acqua</a:t>
            </a:r>
            <a:r>
              <a:rPr sz="2800" spc="-75" dirty="0">
                <a:latin typeface="Comic Sans MS"/>
                <a:cs typeface="Comic Sans MS"/>
              </a:rPr>
              <a:t> </a:t>
            </a:r>
            <a:r>
              <a:rPr sz="2800" spc="-50" dirty="0">
                <a:latin typeface="Comic Sans MS"/>
                <a:cs typeface="Comic Sans MS"/>
              </a:rPr>
              <a:t>e</a:t>
            </a:r>
            <a:endParaRPr sz="2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latin typeface="Comic Sans MS"/>
                <a:cs typeface="Comic Sans MS"/>
              </a:rPr>
              <a:t>tubi</a:t>
            </a:r>
            <a:r>
              <a:rPr sz="2800" spc="-6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cribrosi</a:t>
            </a:r>
            <a:r>
              <a:rPr sz="2800" spc="-3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per</a:t>
            </a:r>
            <a:r>
              <a:rPr sz="2800" spc="-6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i</a:t>
            </a:r>
            <a:r>
              <a:rPr sz="2800" spc="-60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carboidrati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7091" y="5373623"/>
            <a:ext cx="6509384" cy="8305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31750" rIns="0" bIns="0" rtlCol="0">
            <a:spAutoFit/>
          </a:bodyPr>
          <a:lstStyle/>
          <a:p>
            <a:pPr marR="121920" algn="ctr">
              <a:lnSpc>
                <a:spcPct val="100000"/>
              </a:lnSpc>
              <a:spcBef>
                <a:spcPts val="250"/>
              </a:spcBef>
              <a:tabLst>
                <a:tab pos="4724400" algn="l"/>
              </a:tabLst>
            </a:pPr>
            <a:r>
              <a:rPr sz="2400" b="1" dirty="0">
                <a:latin typeface="Comic Sans MS"/>
                <a:cs typeface="Comic Sans MS"/>
              </a:rPr>
              <a:t>Novità:</a:t>
            </a:r>
            <a:r>
              <a:rPr sz="2400" b="1" spc="-4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comparsa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del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fiore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spc="-25" dirty="0">
                <a:latin typeface="Comic Sans MS"/>
                <a:cs typeface="Comic Sans MS"/>
              </a:rPr>
              <a:t>con</a:t>
            </a:r>
            <a:r>
              <a:rPr sz="2400" b="1" dirty="0">
                <a:latin typeface="Comic Sans MS"/>
                <a:cs typeface="Comic Sans MS"/>
              </a:rPr>
              <a:t>	l’ovario </a:t>
            </a:r>
            <a:r>
              <a:rPr sz="2400" b="1" spc="-50" dirty="0">
                <a:latin typeface="Comic Sans MS"/>
                <a:cs typeface="Comic Sans MS"/>
              </a:rPr>
              <a:t>e</a:t>
            </a:r>
            <a:endParaRPr sz="2400">
              <a:latin typeface="Comic Sans MS"/>
              <a:cs typeface="Comic Sans MS"/>
            </a:endParaRPr>
          </a:p>
          <a:p>
            <a:pPr marL="2540" algn="ctr">
              <a:lnSpc>
                <a:spcPct val="100000"/>
              </a:lnSpc>
            </a:pPr>
            <a:r>
              <a:rPr sz="2400" b="1" dirty="0">
                <a:latin typeface="Comic Sans MS"/>
                <a:cs typeface="Comic Sans MS"/>
              </a:rPr>
              <a:t>del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spc="-10" dirty="0">
                <a:latin typeface="Comic Sans MS"/>
                <a:cs typeface="Comic Sans MS"/>
              </a:rPr>
              <a:t>frutto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6879" y="1154301"/>
            <a:ext cx="3705568" cy="28864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2742" y="70230"/>
            <a:ext cx="77165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omic Sans MS"/>
                <a:cs typeface="Comic Sans MS"/>
              </a:rPr>
              <a:t>L’antera</a:t>
            </a:r>
            <a:r>
              <a:rPr spc="-25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è</a:t>
            </a:r>
            <a:r>
              <a:rPr spc="-4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formata</a:t>
            </a:r>
            <a:r>
              <a:rPr spc="-3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da</a:t>
            </a:r>
            <a:r>
              <a:rPr spc="-3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due</a:t>
            </a:r>
            <a:r>
              <a:rPr spc="-2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teche</a:t>
            </a:r>
            <a:r>
              <a:rPr spc="-5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saldate</a:t>
            </a:r>
            <a:r>
              <a:rPr spc="-2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da</a:t>
            </a:r>
            <a:r>
              <a:rPr spc="-2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un</a:t>
            </a:r>
            <a:r>
              <a:rPr spc="-25" dirty="0">
                <a:latin typeface="Comic Sans MS"/>
                <a:cs typeface="Comic Sans MS"/>
              </a:rPr>
              <a:t> </a:t>
            </a:r>
            <a:r>
              <a:rPr spc="-10" dirty="0">
                <a:latin typeface="Comic Sans MS"/>
                <a:cs typeface="Comic Sans MS"/>
              </a:rPr>
              <a:t>tessuto </a:t>
            </a:r>
            <a:r>
              <a:rPr dirty="0">
                <a:latin typeface="Comic Sans MS"/>
                <a:cs typeface="Comic Sans MS"/>
              </a:rPr>
              <a:t>connettivo,</a:t>
            </a:r>
            <a:r>
              <a:rPr spc="-55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ciascuna</a:t>
            </a:r>
            <a:r>
              <a:rPr spc="-45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teca</a:t>
            </a:r>
            <a:r>
              <a:rPr spc="-5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presenta</a:t>
            </a:r>
            <a:r>
              <a:rPr spc="-75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due</a:t>
            </a:r>
            <a:r>
              <a:rPr spc="-50" dirty="0">
                <a:latin typeface="Comic Sans MS"/>
                <a:cs typeface="Comic Sans MS"/>
              </a:rPr>
              <a:t> </a:t>
            </a:r>
            <a:r>
              <a:rPr spc="-10" dirty="0">
                <a:latin typeface="Comic Sans MS"/>
                <a:cs typeface="Comic Sans MS"/>
              </a:rPr>
              <a:t>sacche </a:t>
            </a:r>
            <a:r>
              <a:rPr dirty="0">
                <a:latin typeface="Comic Sans MS"/>
                <a:cs typeface="Comic Sans MS"/>
              </a:rPr>
              <a:t>polliniche</a:t>
            </a:r>
            <a:r>
              <a:rPr spc="-6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o</a:t>
            </a:r>
            <a:r>
              <a:rPr spc="-60" dirty="0">
                <a:latin typeface="Comic Sans MS"/>
                <a:cs typeface="Comic Sans MS"/>
              </a:rPr>
              <a:t> </a:t>
            </a:r>
            <a:r>
              <a:rPr spc="-10" dirty="0">
                <a:latin typeface="Comic Sans MS"/>
                <a:cs typeface="Comic Sans MS"/>
              </a:rPr>
              <a:t>microsporangi.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276" y="1973579"/>
            <a:ext cx="2808732" cy="46466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68852" y="4581142"/>
            <a:ext cx="4924044" cy="220979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0227" y="209990"/>
            <a:ext cx="8705850" cy="6423025"/>
            <a:chOff x="300227" y="209990"/>
            <a:chExt cx="8705850" cy="6423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343" y="209990"/>
              <a:ext cx="8537381" cy="50559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227" y="225552"/>
              <a:ext cx="8543544" cy="640689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8824" y="260604"/>
            <a:ext cx="6842759" cy="457200"/>
          </a:xfrm>
          <a:prstGeom prst="rect">
            <a:avLst/>
          </a:prstGeom>
          <a:solidFill>
            <a:srgbClr val="99CC00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b="1" spc="-10" dirty="0">
                <a:latin typeface="Comic Sans MS"/>
                <a:cs typeface="Comic Sans MS"/>
              </a:rPr>
              <a:t>Microsporogenesi</a:t>
            </a:r>
            <a:r>
              <a:rPr b="1" spc="-60" dirty="0">
                <a:latin typeface="Comic Sans MS"/>
                <a:cs typeface="Comic Sans MS"/>
              </a:rPr>
              <a:t> </a:t>
            </a:r>
            <a:r>
              <a:rPr b="1" dirty="0">
                <a:latin typeface="Comic Sans MS"/>
                <a:cs typeface="Comic Sans MS"/>
              </a:rPr>
              <a:t>e</a:t>
            </a:r>
            <a:r>
              <a:rPr b="1" spc="-55" dirty="0">
                <a:latin typeface="Comic Sans MS"/>
                <a:cs typeface="Comic Sans MS"/>
              </a:rPr>
              <a:t> </a:t>
            </a:r>
            <a:r>
              <a:rPr b="1" spc="-10" dirty="0">
                <a:latin typeface="Comic Sans MS"/>
                <a:cs typeface="Comic Sans MS"/>
              </a:rPr>
              <a:t>microgametogenesi</a:t>
            </a:r>
          </a:p>
        </p:txBody>
      </p:sp>
      <p:sp>
        <p:nvSpPr>
          <p:cNvPr id="3" name="object 3"/>
          <p:cNvSpPr/>
          <p:nvPr/>
        </p:nvSpPr>
        <p:spPr>
          <a:xfrm>
            <a:off x="4102608" y="765048"/>
            <a:ext cx="76200" cy="864235"/>
          </a:xfrm>
          <a:custGeom>
            <a:avLst/>
            <a:gdLst/>
            <a:ahLst/>
            <a:cxnLst/>
            <a:rect l="l" t="t" r="r" b="b"/>
            <a:pathLst>
              <a:path w="76200" h="864235">
                <a:moveTo>
                  <a:pt x="31750" y="787907"/>
                </a:moveTo>
                <a:lnTo>
                  <a:pt x="0" y="787907"/>
                </a:lnTo>
                <a:lnTo>
                  <a:pt x="38100" y="864107"/>
                </a:lnTo>
                <a:lnTo>
                  <a:pt x="69850" y="800607"/>
                </a:lnTo>
                <a:lnTo>
                  <a:pt x="31750" y="800607"/>
                </a:lnTo>
                <a:lnTo>
                  <a:pt x="31750" y="787907"/>
                </a:lnTo>
                <a:close/>
              </a:path>
              <a:path w="76200" h="864235">
                <a:moveTo>
                  <a:pt x="44450" y="0"/>
                </a:moveTo>
                <a:lnTo>
                  <a:pt x="31750" y="0"/>
                </a:lnTo>
                <a:lnTo>
                  <a:pt x="31750" y="800607"/>
                </a:lnTo>
                <a:lnTo>
                  <a:pt x="44450" y="800607"/>
                </a:lnTo>
                <a:lnTo>
                  <a:pt x="44450" y="0"/>
                </a:lnTo>
                <a:close/>
              </a:path>
              <a:path w="76200" h="864235">
                <a:moveTo>
                  <a:pt x="76200" y="787907"/>
                </a:moveTo>
                <a:lnTo>
                  <a:pt x="44450" y="787907"/>
                </a:lnTo>
                <a:lnTo>
                  <a:pt x="44450" y="800607"/>
                </a:lnTo>
                <a:lnTo>
                  <a:pt x="69850" y="800607"/>
                </a:lnTo>
                <a:lnTo>
                  <a:pt x="76200" y="787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11448" y="2080082"/>
            <a:ext cx="219519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Comic Sans MS"/>
                <a:cs typeface="Comic Sans MS"/>
              </a:rPr>
              <a:t>Microgametofito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Comic Sans MS"/>
                <a:cs typeface="Comic Sans MS"/>
              </a:rPr>
              <a:t>o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granulo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spc="-10" dirty="0">
                <a:latin typeface="Comic Sans MS"/>
                <a:cs typeface="Comic Sans MS"/>
              </a:rPr>
              <a:t>pollinico</a:t>
            </a:r>
            <a:endParaRPr sz="200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0055" y="2708148"/>
            <a:ext cx="6926580" cy="396087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148580" cy="6852284"/>
            <a:chOff x="0" y="0"/>
            <a:chExt cx="5148580" cy="68522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48071" cy="50368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54650"/>
              <a:ext cx="2877311" cy="239725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58028" y="102107"/>
            <a:ext cx="3192779" cy="237441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547359" y="2598420"/>
            <a:ext cx="3203575" cy="254635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25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5"/>
              </a:spcBef>
            </a:pPr>
            <a:r>
              <a:rPr sz="1050" dirty="0">
                <a:latin typeface="Arial"/>
                <a:cs typeface="Arial"/>
              </a:rPr>
              <a:t>Immagine</a:t>
            </a:r>
            <a:r>
              <a:rPr sz="1050" spc="-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da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PH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Raven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–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Biologia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delle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Piante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0140" y="3573815"/>
            <a:ext cx="4163725" cy="327808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omic Sans MS"/>
                <a:cs typeface="Comic Sans MS"/>
              </a:rPr>
              <a:t>Il</a:t>
            </a:r>
            <a:r>
              <a:rPr sz="1800" b="1" spc="1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microgametofito</a:t>
            </a:r>
            <a:r>
              <a:rPr sz="1800" b="1" spc="13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delle</a:t>
            </a:r>
            <a:r>
              <a:rPr sz="1800" b="1" spc="12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piante</a:t>
            </a:r>
            <a:r>
              <a:rPr sz="1800" b="1" spc="13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a</a:t>
            </a:r>
            <a:r>
              <a:rPr sz="1800" b="1" spc="1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fiore</a:t>
            </a:r>
            <a:r>
              <a:rPr sz="1800" b="1" spc="12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è</a:t>
            </a:r>
            <a:r>
              <a:rPr sz="1800" b="1" spc="12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un</a:t>
            </a:r>
            <a:r>
              <a:rPr sz="1800" b="1" spc="13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individuo</a:t>
            </a:r>
            <a:r>
              <a:rPr sz="1800" b="1" spc="1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molto</a:t>
            </a:r>
            <a:r>
              <a:rPr sz="1800" b="1" spc="13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piccolo,</a:t>
            </a:r>
            <a:r>
              <a:rPr sz="1800" b="1" spc="114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è</a:t>
            </a:r>
            <a:r>
              <a:rPr sz="1800" b="1" spc="125" dirty="0">
                <a:latin typeface="Comic Sans MS"/>
                <a:cs typeface="Comic Sans MS"/>
              </a:rPr>
              <a:t> </a:t>
            </a:r>
            <a:r>
              <a:rPr sz="1800" b="1" spc="-10" dirty="0">
                <a:latin typeface="Comic Sans MS"/>
                <a:cs typeface="Comic Sans MS"/>
              </a:rPr>
              <a:t>formato </a:t>
            </a:r>
            <a:r>
              <a:rPr sz="1800" b="1" dirty="0">
                <a:latin typeface="Comic Sans MS"/>
                <a:cs typeface="Comic Sans MS"/>
              </a:rPr>
              <a:t>da</a:t>
            </a:r>
            <a:r>
              <a:rPr sz="1800" b="1" spc="1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due</a:t>
            </a:r>
            <a:r>
              <a:rPr sz="1800" b="1" spc="2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cellule.</a:t>
            </a:r>
            <a:r>
              <a:rPr sz="1800" b="1" spc="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Si</a:t>
            </a:r>
            <a:r>
              <a:rPr sz="1800" b="1" spc="1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forma</a:t>
            </a:r>
            <a:r>
              <a:rPr sz="1800" b="1" spc="1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con</a:t>
            </a:r>
            <a:r>
              <a:rPr sz="1800" b="1" spc="2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la</a:t>
            </a:r>
            <a:r>
              <a:rPr sz="1800" b="1" spc="1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prima</a:t>
            </a:r>
            <a:r>
              <a:rPr sz="1800" b="1" spc="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divisione</a:t>
            </a:r>
            <a:r>
              <a:rPr sz="1800" b="1" spc="1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mitotica</a:t>
            </a:r>
            <a:r>
              <a:rPr sz="1800" b="1" spc="1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aploide</a:t>
            </a:r>
            <a:r>
              <a:rPr sz="1800" b="1" spc="2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delle</a:t>
            </a:r>
            <a:r>
              <a:rPr sz="1800" b="1" spc="15" dirty="0">
                <a:latin typeface="Comic Sans MS"/>
                <a:cs typeface="Comic Sans MS"/>
              </a:rPr>
              <a:t> </a:t>
            </a:r>
            <a:r>
              <a:rPr sz="1800" b="1" spc="-10" dirty="0">
                <a:latin typeface="Comic Sans MS"/>
                <a:cs typeface="Comic Sans MS"/>
              </a:rPr>
              <a:t>microspore </a:t>
            </a:r>
            <a:r>
              <a:rPr sz="1800" b="1" dirty="0">
                <a:latin typeface="Comic Sans MS"/>
                <a:cs typeface="Comic Sans MS"/>
              </a:rPr>
              <a:t>il</a:t>
            </a:r>
            <a:r>
              <a:rPr sz="1800" b="1" spc="-125" dirty="0">
                <a:latin typeface="Comic Sans MS"/>
                <a:cs typeface="Comic Sans MS"/>
              </a:rPr>
              <a:t>  </a:t>
            </a:r>
            <a:r>
              <a:rPr sz="1800" b="1" dirty="0">
                <a:latin typeface="Comic Sans MS"/>
                <a:cs typeface="Comic Sans MS"/>
              </a:rPr>
              <a:t>cui</a:t>
            </a:r>
            <a:r>
              <a:rPr sz="1800" b="1" spc="-125" dirty="0">
                <a:latin typeface="Comic Sans MS"/>
                <a:cs typeface="Comic Sans MS"/>
              </a:rPr>
              <a:t>  </a:t>
            </a:r>
            <a:r>
              <a:rPr sz="1800" b="1" dirty="0">
                <a:latin typeface="Comic Sans MS"/>
                <a:cs typeface="Comic Sans MS"/>
              </a:rPr>
              <a:t>nucleo</a:t>
            </a:r>
            <a:r>
              <a:rPr sz="1800" b="1" spc="-114" dirty="0">
                <a:latin typeface="Comic Sans MS"/>
                <a:cs typeface="Comic Sans MS"/>
              </a:rPr>
              <a:t>  </a:t>
            </a:r>
            <a:r>
              <a:rPr sz="1800" b="1" dirty="0">
                <a:latin typeface="Comic Sans MS"/>
                <a:cs typeface="Comic Sans MS"/>
              </a:rPr>
              <a:t>si</a:t>
            </a:r>
            <a:r>
              <a:rPr sz="1800" b="1" spc="-125" dirty="0">
                <a:latin typeface="Comic Sans MS"/>
                <a:cs typeface="Comic Sans MS"/>
              </a:rPr>
              <a:t>  </a:t>
            </a:r>
            <a:r>
              <a:rPr sz="1800" b="1" dirty="0">
                <a:latin typeface="Comic Sans MS"/>
                <a:cs typeface="Comic Sans MS"/>
              </a:rPr>
              <a:t>posiziona</a:t>
            </a:r>
            <a:r>
              <a:rPr sz="1800" b="1" spc="-120" dirty="0">
                <a:latin typeface="Comic Sans MS"/>
                <a:cs typeface="Comic Sans MS"/>
              </a:rPr>
              <a:t>  </a:t>
            </a:r>
            <a:r>
              <a:rPr sz="1800" b="1" dirty="0">
                <a:latin typeface="Comic Sans MS"/>
                <a:cs typeface="Comic Sans MS"/>
              </a:rPr>
              <a:t>a</a:t>
            </a:r>
            <a:r>
              <a:rPr sz="1800" b="1" spc="-120" dirty="0">
                <a:latin typeface="Comic Sans MS"/>
                <a:cs typeface="Comic Sans MS"/>
              </a:rPr>
              <a:t>  </a:t>
            </a:r>
            <a:r>
              <a:rPr sz="1800" b="1" dirty="0">
                <a:latin typeface="Comic Sans MS"/>
                <a:cs typeface="Comic Sans MS"/>
              </a:rPr>
              <a:t>ridosso</a:t>
            </a:r>
            <a:r>
              <a:rPr sz="1800" b="1" spc="-114" dirty="0">
                <a:latin typeface="Comic Sans MS"/>
                <a:cs typeface="Comic Sans MS"/>
              </a:rPr>
              <a:t>  </a:t>
            </a:r>
            <a:r>
              <a:rPr sz="1800" b="1" dirty="0">
                <a:latin typeface="Comic Sans MS"/>
                <a:cs typeface="Comic Sans MS"/>
              </a:rPr>
              <a:t>della</a:t>
            </a:r>
            <a:r>
              <a:rPr sz="1800" b="1" spc="-120" dirty="0">
                <a:latin typeface="Comic Sans MS"/>
                <a:cs typeface="Comic Sans MS"/>
              </a:rPr>
              <a:t>  </a:t>
            </a:r>
            <a:r>
              <a:rPr sz="1800" b="1" dirty="0">
                <a:latin typeface="Comic Sans MS"/>
                <a:cs typeface="Comic Sans MS"/>
              </a:rPr>
              <a:t>parete</a:t>
            </a:r>
            <a:r>
              <a:rPr sz="1800" b="1" spc="-120" dirty="0">
                <a:latin typeface="Comic Sans MS"/>
                <a:cs typeface="Comic Sans MS"/>
              </a:rPr>
              <a:t>  </a:t>
            </a:r>
            <a:r>
              <a:rPr sz="1800" b="1" dirty="0">
                <a:latin typeface="Comic Sans MS"/>
                <a:cs typeface="Comic Sans MS"/>
              </a:rPr>
              <a:t>cellulare.</a:t>
            </a:r>
            <a:r>
              <a:rPr sz="1800" b="1" spc="-120" dirty="0">
                <a:latin typeface="Comic Sans MS"/>
                <a:cs typeface="Comic Sans MS"/>
              </a:rPr>
              <a:t>  </a:t>
            </a:r>
            <a:r>
              <a:rPr sz="1800" b="1" dirty="0">
                <a:latin typeface="Comic Sans MS"/>
                <a:cs typeface="Comic Sans MS"/>
              </a:rPr>
              <a:t>Tale</a:t>
            </a:r>
            <a:r>
              <a:rPr sz="1800" b="1" spc="-114" dirty="0">
                <a:latin typeface="Comic Sans MS"/>
                <a:cs typeface="Comic Sans MS"/>
              </a:rPr>
              <a:t>  </a:t>
            </a:r>
            <a:r>
              <a:rPr sz="1800" b="1" dirty="0">
                <a:latin typeface="Comic Sans MS"/>
                <a:cs typeface="Comic Sans MS"/>
              </a:rPr>
              <a:t>divisione</a:t>
            </a:r>
            <a:r>
              <a:rPr sz="1800" b="1" spc="-114" dirty="0">
                <a:latin typeface="Comic Sans MS"/>
                <a:cs typeface="Comic Sans MS"/>
              </a:rPr>
              <a:t>  </a:t>
            </a:r>
            <a:r>
              <a:rPr sz="1800" b="1" spc="-50" dirty="0">
                <a:latin typeface="Comic Sans MS"/>
                <a:cs typeface="Comic Sans MS"/>
              </a:rPr>
              <a:t>è </a:t>
            </a:r>
            <a:r>
              <a:rPr sz="1800" b="1" dirty="0">
                <a:latin typeface="Comic Sans MS"/>
                <a:cs typeface="Comic Sans MS"/>
              </a:rPr>
              <a:t>asimmetrica</a:t>
            </a:r>
            <a:r>
              <a:rPr sz="1800" b="1" spc="35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e</a:t>
            </a:r>
            <a:r>
              <a:rPr sz="1800" b="1" spc="37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produce</a:t>
            </a:r>
            <a:r>
              <a:rPr sz="1800" b="1" spc="37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un</a:t>
            </a:r>
            <a:r>
              <a:rPr sz="1800" b="1" spc="36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grande</a:t>
            </a:r>
            <a:r>
              <a:rPr sz="1800" b="1" spc="36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nucleo</a:t>
            </a:r>
            <a:r>
              <a:rPr sz="1800" b="1" spc="37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vegetativo</a:t>
            </a:r>
            <a:r>
              <a:rPr sz="1800" b="1" spc="34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ed</a:t>
            </a:r>
            <a:r>
              <a:rPr sz="1800" b="1" spc="36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uno</a:t>
            </a:r>
            <a:r>
              <a:rPr sz="1800" b="1" spc="36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più</a:t>
            </a:r>
            <a:r>
              <a:rPr sz="1800" b="1" spc="36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piccolo</a:t>
            </a:r>
            <a:r>
              <a:rPr sz="1800" b="1" spc="355" dirty="0">
                <a:latin typeface="Comic Sans MS"/>
                <a:cs typeface="Comic Sans MS"/>
              </a:rPr>
              <a:t> </a:t>
            </a:r>
            <a:r>
              <a:rPr sz="1800" b="1" spc="-10" dirty="0">
                <a:latin typeface="Comic Sans MS"/>
                <a:cs typeface="Comic Sans MS"/>
              </a:rPr>
              <a:t>detto generativo.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5217921"/>
            <a:ext cx="85305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>
              <a:lnSpc>
                <a:spcPct val="100000"/>
              </a:lnSpc>
              <a:spcBef>
                <a:spcPts val="100"/>
              </a:spcBef>
              <a:tabLst>
                <a:tab pos="843280" algn="l"/>
                <a:tab pos="1323340" algn="l"/>
                <a:tab pos="1687195" algn="l"/>
                <a:tab pos="2344420" algn="l"/>
                <a:tab pos="2716530" algn="l"/>
                <a:tab pos="4213225" algn="l"/>
                <a:tab pos="4711700" algn="l"/>
                <a:tab pos="5563870" algn="l"/>
                <a:tab pos="6115050" algn="l"/>
                <a:tab pos="7293609" algn="l"/>
                <a:tab pos="7831455" algn="l"/>
              </a:tabLst>
            </a:pPr>
            <a:r>
              <a:rPr sz="1800" b="1" spc="-10" dirty="0">
                <a:latin typeface="Comic Sans MS"/>
                <a:cs typeface="Comic Sans MS"/>
              </a:rPr>
              <a:t>Segue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25" dirty="0">
                <a:latin typeface="Comic Sans MS"/>
                <a:cs typeface="Comic Sans MS"/>
              </a:rPr>
              <a:t>poi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25" dirty="0">
                <a:latin typeface="Comic Sans MS"/>
                <a:cs typeface="Comic Sans MS"/>
              </a:rPr>
              <a:t>la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20" dirty="0">
                <a:latin typeface="Comic Sans MS"/>
                <a:cs typeface="Comic Sans MS"/>
              </a:rPr>
              <a:t>fase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25" dirty="0">
                <a:latin typeface="Comic Sans MS"/>
                <a:cs typeface="Comic Sans MS"/>
              </a:rPr>
              <a:t>di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10" dirty="0">
                <a:latin typeface="Comic Sans MS"/>
                <a:cs typeface="Comic Sans MS"/>
              </a:rPr>
              <a:t>maturazione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25" dirty="0">
                <a:latin typeface="Comic Sans MS"/>
                <a:cs typeface="Comic Sans MS"/>
              </a:rPr>
              <a:t>del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10" dirty="0">
                <a:latin typeface="Comic Sans MS"/>
                <a:cs typeface="Comic Sans MS"/>
              </a:rPr>
              <a:t>polline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25" dirty="0">
                <a:latin typeface="Comic Sans MS"/>
                <a:cs typeface="Comic Sans MS"/>
              </a:rPr>
              <a:t>che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10" dirty="0">
                <a:latin typeface="Comic Sans MS"/>
                <a:cs typeface="Comic Sans MS"/>
              </a:rPr>
              <a:t>comporta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25" dirty="0">
                <a:latin typeface="Comic Sans MS"/>
                <a:cs typeface="Comic Sans MS"/>
              </a:rPr>
              <a:t>una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10" dirty="0">
                <a:latin typeface="Comic Sans MS"/>
                <a:cs typeface="Comic Sans MS"/>
              </a:rPr>
              <a:t>rapida </a:t>
            </a:r>
            <a:r>
              <a:rPr sz="1800" b="1" dirty="0">
                <a:latin typeface="Comic Sans MS"/>
                <a:cs typeface="Comic Sans MS"/>
              </a:rPr>
              <a:t>perdita</a:t>
            </a:r>
            <a:r>
              <a:rPr sz="1800" b="1" spc="-3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di</a:t>
            </a:r>
            <a:r>
              <a:rPr sz="1800" b="1" spc="-3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acqua</a:t>
            </a:r>
            <a:r>
              <a:rPr sz="1800" b="1" spc="-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in</a:t>
            </a:r>
            <a:r>
              <a:rPr sz="1800" b="1" spc="-4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misura</a:t>
            </a:r>
            <a:r>
              <a:rPr sz="1800" b="1" spc="-4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variabile</a:t>
            </a:r>
            <a:r>
              <a:rPr sz="1800" b="1" spc="-4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a</a:t>
            </a:r>
            <a:r>
              <a:rPr sz="1800" b="1" spc="-3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seconda</a:t>
            </a:r>
            <a:r>
              <a:rPr sz="1800" b="1" spc="-4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della</a:t>
            </a:r>
            <a:r>
              <a:rPr sz="1800" b="1" spc="-30" dirty="0">
                <a:latin typeface="Comic Sans MS"/>
                <a:cs typeface="Comic Sans MS"/>
              </a:rPr>
              <a:t> </a:t>
            </a:r>
            <a:r>
              <a:rPr sz="1800" b="1" spc="-10" dirty="0">
                <a:latin typeface="Comic Sans MS"/>
                <a:cs typeface="Comic Sans MS"/>
              </a:rPr>
              <a:t>specie.</a:t>
            </a:r>
            <a:endParaRPr sz="1800">
              <a:latin typeface="Comic Sans MS"/>
              <a:cs typeface="Comic Sans MS"/>
            </a:endParaRPr>
          </a:p>
          <a:p>
            <a:pPr marL="12700" marR="5080">
              <a:lnSpc>
                <a:spcPct val="100000"/>
              </a:lnSpc>
              <a:tabLst>
                <a:tab pos="1402715" algn="l"/>
                <a:tab pos="1736089" algn="l"/>
                <a:tab pos="2139950" algn="l"/>
                <a:tab pos="3677920" algn="l"/>
                <a:tab pos="4008754" algn="l"/>
                <a:tab pos="4563745" algn="l"/>
                <a:tab pos="6099810" algn="l"/>
                <a:tab pos="7813675" algn="l"/>
              </a:tabLst>
            </a:pPr>
            <a:r>
              <a:rPr sz="1800" b="1" dirty="0">
                <a:latin typeface="Comic Sans MS"/>
                <a:cs typeface="Comic Sans MS"/>
              </a:rPr>
              <a:t>Alla</a:t>
            </a:r>
            <a:r>
              <a:rPr sz="1800" b="1" spc="31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fine</a:t>
            </a:r>
            <a:r>
              <a:rPr sz="1800" b="1" spc="3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il</a:t>
            </a:r>
            <a:r>
              <a:rPr sz="1800" b="1" spc="3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polline</a:t>
            </a:r>
            <a:r>
              <a:rPr sz="1800" b="1" spc="32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maturo</a:t>
            </a:r>
            <a:r>
              <a:rPr sz="1800" b="1" spc="3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è</a:t>
            </a:r>
            <a:r>
              <a:rPr sz="1800" b="1" spc="3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molto</a:t>
            </a:r>
            <a:r>
              <a:rPr sz="1800" b="1" spc="32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disidratato</a:t>
            </a:r>
            <a:r>
              <a:rPr sz="1800" b="1" spc="3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se</a:t>
            </a:r>
            <a:r>
              <a:rPr sz="1800" b="1" spc="3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si</a:t>
            </a:r>
            <a:r>
              <a:rPr sz="1800" b="1" spc="33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paragona</a:t>
            </a:r>
            <a:r>
              <a:rPr sz="1800" b="1" spc="32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alle</a:t>
            </a:r>
            <a:r>
              <a:rPr sz="1800" b="1" spc="320" dirty="0">
                <a:latin typeface="Comic Sans MS"/>
                <a:cs typeface="Comic Sans MS"/>
              </a:rPr>
              <a:t> </a:t>
            </a:r>
            <a:r>
              <a:rPr sz="1800" b="1" spc="-10" dirty="0">
                <a:latin typeface="Comic Sans MS"/>
                <a:cs typeface="Comic Sans MS"/>
              </a:rPr>
              <a:t>cellule somatiche,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50" dirty="0">
                <a:latin typeface="Comic Sans MS"/>
                <a:cs typeface="Comic Sans MS"/>
              </a:rPr>
              <a:t>e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25" dirty="0">
                <a:latin typeface="Comic Sans MS"/>
                <a:cs typeface="Comic Sans MS"/>
              </a:rPr>
              <a:t>di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10" dirty="0">
                <a:latin typeface="Comic Sans MS"/>
                <a:cs typeface="Comic Sans MS"/>
              </a:rPr>
              <a:t>conseguenza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25" dirty="0">
                <a:latin typeface="Comic Sans MS"/>
                <a:cs typeface="Comic Sans MS"/>
              </a:rPr>
              <a:t>il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25" dirty="0">
                <a:latin typeface="Comic Sans MS"/>
                <a:cs typeface="Comic Sans MS"/>
              </a:rPr>
              <a:t>suo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10" dirty="0">
                <a:latin typeface="Comic Sans MS"/>
                <a:cs typeface="Comic Sans MS"/>
              </a:rPr>
              <a:t>metabolismo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10" dirty="0">
                <a:latin typeface="Comic Sans MS"/>
                <a:cs typeface="Comic Sans MS"/>
              </a:rPr>
              <a:t>(respirazione,</a:t>
            </a:r>
            <a:r>
              <a:rPr sz="1800" b="1" dirty="0">
                <a:latin typeface="Comic Sans MS"/>
                <a:cs typeface="Comic Sans MS"/>
              </a:rPr>
              <a:t>	</a:t>
            </a:r>
            <a:r>
              <a:rPr sz="1800" b="1" spc="-10" dirty="0">
                <a:latin typeface="Comic Sans MS"/>
                <a:cs typeface="Comic Sans MS"/>
              </a:rPr>
              <a:t>sintesi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315557"/>
            <a:ext cx="3834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omic Sans MS"/>
                <a:cs typeface="Comic Sans MS"/>
              </a:rPr>
              <a:t>proteica...)</a:t>
            </a:r>
            <a:r>
              <a:rPr sz="1800" b="1" spc="-8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è</a:t>
            </a:r>
            <a:r>
              <a:rPr sz="1800" b="1" spc="-7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fortemente</a:t>
            </a:r>
            <a:r>
              <a:rPr sz="1800" b="1" spc="-75" dirty="0">
                <a:latin typeface="Comic Sans MS"/>
                <a:cs typeface="Comic Sans MS"/>
              </a:rPr>
              <a:t> </a:t>
            </a:r>
            <a:r>
              <a:rPr sz="1800" b="1" spc="-10" dirty="0">
                <a:latin typeface="Comic Sans MS"/>
                <a:cs typeface="Comic Sans MS"/>
              </a:rPr>
              <a:t>ridotto.</a:t>
            </a:r>
            <a:endParaRPr sz="180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4120" y="1630679"/>
            <a:ext cx="4535424" cy="33719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384540" y="6273800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"/>
                <a:cs typeface="Arial"/>
              </a:rPr>
              <a:t>34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0"/>
            <a:ext cx="8215883" cy="6096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384540" y="6290690"/>
            <a:ext cx="223520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25" dirty="0">
                <a:latin typeface="Arial"/>
                <a:cs typeface="Arial"/>
              </a:rPr>
              <a:t>35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742" y="6327153"/>
            <a:ext cx="7546975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600" b="1" dirty="0">
                <a:latin typeface="Arial"/>
                <a:cs typeface="Arial"/>
              </a:rPr>
              <a:t>Fluorescenza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dopo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trattamento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con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DAPI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(</a:t>
            </a:r>
            <a:r>
              <a:rPr sz="1800" b="1" dirty="0">
                <a:latin typeface="Arial"/>
                <a:cs typeface="Arial"/>
              </a:rPr>
              <a:t>4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',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6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diamidino-2-phenylindole)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41478"/>
            <a:ext cx="8268334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Quando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il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polline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è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maturo,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cellule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della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parete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esterna </a:t>
            </a:r>
            <a:r>
              <a:rPr sz="2400" b="1" dirty="0">
                <a:latin typeface="Arial"/>
                <a:cs typeface="Arial"/>
              </a:rPr>
              <a:t>dell’antera</a:t>
            </a:r>
            <a:r>
              <a:rPr sz="2400" b="1" spc="1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(esotecio)</a:t>
            </a:r>
            <a:r>
              <a:rPr sz="2400" b="1" spc="1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provocano</a:t>
            </a:r>
            <a:r>
              <a:rPr sz="2400" b="1" spc="17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l’apertura</a:t>
            </a:r>
            <a:r>
              <a:rPr sz="2400" b="1" spc="1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delle</a:t>
            </a:r>
            <a:r>
              <a:rPr sz="2400" b="1" spc="19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sacche </a:t>
            </a:r>
            <a:r>
              <a:rPr sz="2400" b="1" dirty="0">
                <a:latin typeface="Arial"/>
                <a:cs typeface="Arial"/>
              </a:rPr>
              <a:t>polliniche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tramite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movimenti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igroscopici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(deiscenza).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440"/>
              </a:spcBef>
            </a:pPr>
            <a:r>
              <a:rPr sz="2400" b="1" dirty="0">
                <a:latin typeface="Arial"/>
                <a:cs typeface="Arial"/>
              </a:rPr>
              <a:t>All’interno</a:t>
            </a:r>
            <a:r>
              <a:rPr sz="2400" b="1" spc="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dell’antera</a:t>
            </a:r>
            <a:r>
              <a:rPr sz="2400" b="1" spc="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ci</a:t>
            </a:r>
            <a:r>
              <a:rPr sz="2400" b="1" spc="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sono</a:t>
            </a:r>
            <a:r>
              <a:rPr sz="2400" b="1" spc="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altri</a:t>
            </a:r>
            <a:r>
              <a:rPr sz="2400" b="1" spc="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strati</a:t>
            </a:r>
            <a:r>
              <a:rPr sz="2400" b="1" spc="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di</a:t>
            </a:r>
            <a:r>
              <a:rPr sz="2400" b="1" spc="7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cellule</a:t>
            </a:r>
            <a:r>
              <a:rPr sz="2400" b="1" spc="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tra</a:t>
            </a:r>
            <a:r>
              <a:rPr sz="2400" b="1" spc="8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cui </a:t>
            </a:r>
            <a:r>
              <a:rPr sz="2400" b="1" dirty="0">
                <a:latin typeface="Arial"/>
                <a:cs typeface="Arial"/>
              </a:rPr>
              <a:t>il</a:t>
            </a:r>
            <a:r>
              <a:rPr sz="2400" b="1" spc="-25" dirty="0">
                <a:latin typeface="Arial"/>
                <a:cs typeface="Arial"/>
              </a:rPr>
              <a:t>  </a:t>
            </a:r>
            <a:r>
              <a:rPr sz="2400" b="1" dirty="0">
                <a:latin typeface="Arial"/>
                <a:cs typeface="Arial"/>
              </a:rPr>
              <a:t>tappeto,</a:t>
            </a:r>
            <a:r>
              <a:rPr sz="2400" b="1" spc="-25" dirty="0">
                <a:latin typeface="Arial"/>
                <a:cs typeface="Arial"/>
              </a:rPr>
              <a:t>  </a:t>
            </a:r>
            <a:r>
              <a:rPr sz="2400" b="1" dirty="0">
                <a:latin typeface="Arial"/>
                <a:cs typeface="Arial"/>
              </a:rPr>
              <a:t>che</a:t>
            </a:r>
            <a:r>
              <a:rPr sz="2400" b="1" spc="-30" dirty="0">
                <a:latin typeface="Arial"/>
                <a:cs typeface="Arial"/>
              </a:rPr>
              <a:t>  </a:t>
            </a:r>
            <a:r>
              <a:rPr sz="2400" b="1" dirty="0">
                <a:latin typeface="Arial"/>
                <a:cs typeface="Arial"/>
              </a:rPr>
              <a:t>ha</a:t>
            </a:r>
            <a:r>
              <a:rPr sz="2400" b="1" spc="-25" dirty="0">
                <a:latin typeface="Arial"/>
                <a:cs typeface="Arial"/>
              </a:rPr>
              <a:t>  </a:t>
            </a:r>
            <a:r>
              <a:rPr sz="2400" b="1" dirty="0">
                <a:latin typeface="Arial"/>
                <a:cs typeface="Arial"/>
              </a:rPr>
              <a:t>lo</a:t>
            </a:r>
            <a:r>
              <a:rPr sz="2400" b="1" spc="-20" dirty="0">
                <a:latin typeface="Arial"/>
                <a:cs typeface="Arial"/>
              </a:rPr>
              <a:t>  </a:t>
            </a:r>
            <a:r>
              <a:rPr sz="2400" b="1" dirty="0">
                <a:latin typeface="Arial"/>
                <a:cs typeface="Arial"/>
              </a:rPr>
              <a:t>scopo</a:t>
            </a:r>
            <a:r>
              <a:rPr sz="2400" b="1" spc="5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di</a:t>
            </a:r>
            <a:r>
              <a:rPr sz="2400" b="1" spc="-25" dirty="0">
                <a:latin typeface="Arial"/>
                <a:cs typeface="Arial"/>
              </a:rPr>
              <a:t>  </a:t>
            </a:r>
            <a:r>
              <a:rPr sz="2400" b="1" dirty="0">
                <a:latin typeface="Arial"/>
                <a:cs typeface="Arial"/>
              </a:rPr>
              <a:t>nutrire</a:t>
            </a:r>
            <a:r>
              <a:rPr sz="2400" b="1" spc="-25" dirty="0">
                <a:latin typeface="Arial"/>
                <a:cs typeface="Arial"/>
              </a:rPr>
              <a:t>  </a:t>
            </a:r>
            <a:r>
              <a:rPr sz="2400" b="1" dirty="0">
                <a:latin typeface="Arial"/>
                <a:cs typeface="Arial"/>
              </a:rPr>
              <a:t>le</a:t>
            </a:r>
            <a:r>
              <a:rPr sz="2400" b="1" spc="-30" dirty="0">
                <a:latin typeface="Arial"/>
                <a:cs typeface="Arial"/>
              </a:rPr>
              <a:t>  </a:t>
            </a:r>
            <a:r>
              <a:rPr sz="2400" b="1" dirty="0">
                <a:latin typeface="Arial"/>
                <a:cs typeface="Arial"/>
              </a:rPr>
              <a:t>cellule</a:t>
            </a:r>
            <a:r>
              <a:rPr sz="2400" b="1" spc="-30" dirty="0">
                <a:latin typeface="Arial"/>
                <a:cs typeface="Arial"/>
              </a:rPr>
              <a:t>  </a:t>
            </a:r>
            <a:r>
              <a:rPr sz="2400" b="1" spc="-10" dirty="0">
                <a:latin typeface="Arial"/>
                <a:cs typeface="Arial"/>
              </a:rPr>
              <a:t>fertili </a:t>
            </a:r>
            <a:r>
              <a:rPr sz="2400" b="1" dirty="0">
                <a:latin typeface="Arial"/>
                <a:cs typeface="Arial"/>
              </a:rPr>
              <a:t>durante</a:t>
            </a:r>
            <a:r>
              <a:rPr sz="2400" b="1" spc="229" dirty="0">
                <a:latin typeface="Arial"/>
                <a:cs typeface="Arial"/>
              </a:rPr>
              <a:t>   </a:t>
            </a:r>
            <a:r>
              <a:rPr sz="2400" b="1" dirty="0">
                <a:latin typeface="Arial"/>
                <a:cs typeface="Arial"/>
              </a:rPr>
              <a:t>la</a:t>
            </a:r>
            <a:r>
              <a:rPr sz="2400" b="1" spc="225" dirty="0">
                <a:latin typeface="Arial"/>
                <a:cs typeface="Arial"/>
              </a:rPr>
              <a:t>   </a:t>
            </a:r>
            <a:r>
              <a:rPr sz="2400" b="1" dirty="0">
                <a:latin typeface="Arial"/>
                <a:cs typeface="Arial"/>
              </a:rPr>
              <a:t>microsporogenesi</a:t>
            </a:r>
            <a:r>
              <a:rPr sz="2400" b="1" spc="229" dirty="0">
                <a:latin typeface="Arial"/>
                <a:cs typeface="Arial"/>
              </a:rPr>
              <a:t>   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235" dirty="0">
                <a:latin typeface="Arial"/>
                <a:cs typeface="Arial"/>
              </a:rPr>
              <a:t>   </a:t>
            </a:r>
            <a:r>
              <a:rPr sz="2400" b="1" dirty="0">
                <a:latin typeface="Arial"/>
                <a:cs typeface="Arial"/>
              </a:rPr>
              <a:t>contribuisce</a:t>
            </a:r>
            <a:r>
              <a:rPr sz="2400" b="1" spc="229" dirty="0">
                <a:latin typeface="Arial"/>
                <a:cs typeface="Arial"/>
              </a:rPr>
              <a:t>   </a:t>
            </a:r>
            <a:r>
              <a:rPr sz="2400" b="1" spc="-20" dirty="0">
                <a:latin typeface="Arial"/>
                <a:cs typeface="Arial"/>
              </a:rPr>
              <a:t>alla </a:t>
            </a:r>
            <a:r>
              <a:rPr sz="2400" b="1" dirty="0">
                <a:latin typeface="Arial"/>
                <a:cs typeface="Arial"/>
              </a:rPr>
              <a:t>formazione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della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parete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del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polline.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9520" y="3270501"/>
            <a:ext cx="4753356" cy="35433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563" y="274421"/>
            <a:ext cx="7706325" cy="576845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4480" y="1189654"/>
            <a:ext cx="4623573" cy="51214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48069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Riassumendo</a:t>
            </a:r>
            <a:r>
              <a:rPr spc="-40" dirty="0"/>
              <a:t> </a:t>
            </a:r>
            <a:r>
              <a:rPr dirty="0"/>
              <a:t>le</a:t>
            </a:r>
            <a:r>
              <a:rPr spc="-55" dirty="0"/>
              <a:t> </a:t>
            </a:r>
            <a:r>
              <a:rPr dirty="0"/>
              <a:t>fasi</a:t>
            </a:r>
            <a:r>
              <a:rPr spc="-70" dirty="0"/>
              <a:t> </a:t>
            </a:r>
            <a:r>
              <a:rPr dirty="0"/>
              <a:t>di</a:t>
            </a:r>
            <a:r>
              <a:rPr spc="-55" dirty="0"/>
              <a:t> </a:t>
            </a:r>
            <a:r>
              <a:rPr dirty="0"/>
              <a:t>sviluppo</a:t>
            </a:r>
            <a:r>
              <a:rPr spc="-45" dirty="0"/>
              <a:t> </a:t>
            </a:r>
            <a:r>
              <a:rPr dirty="0"/>
              <a:t>del</a:t>
            </a:r>
            <a:r>
              <a:rPr spc="-60" dirty="0"/>
              <a:t> </a:t>
            </a:r>
            <a:r>
              <a:rPr spc="-10" dirty="0"/>
              <a:t>polline: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072" y="691895"/>
            <a:ext cx="7992109" cy="4401820"/>
          </a:xfrm>
          <a:custGeom>
            <a:avLst/>
            <a:gdLst/>
            <a:ahLst/>
            <a:cxnLst/>
            <a:rect l="l" t="t" r="r" b="b"/>
            <a:pathLst>
              <a:path w="7992109" h="4401820">
                <a:moveTo>
                  <a:pt x="7991856" y="0"/>
                </a:moveTo>
                <a:lnTo>
                  <a:pt x="0" y="0"/>
                </a:lnTo>
                <a:lnTo>
                  <a:pt x="0" y="4401311"/>
                </a:lnTo>
                <a:lnTo>
                  <a:pt x="7991856" y="4401311"/>
                </a:lnTo>
                <a:lnTo>
                  <a:pt x="799185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5116" y="707262"/>
            <a:ext cx="7835265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omic Sans MS"/>
                <a:cs typeface="Comic Sans MS"/>
              </a:rPr>
              <a:t>Il  gineceo</a:t>
            </a:r>
            <a:r>
              <a:rPr sz="2800" spc="10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è  la  parte</a:t>
            </a:r>
            <a:r>
              <a:rPr sz="2800" spc="10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femminile</a:t>
            </a:r>
            <a:r>
              <a:rPr sz="2800" spc="10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del</a:t>
            </a:r>
            <a:r>
              <a:rPr sz="2800" spc="10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fiore</a:t>
            </a:r>
            <a:r>
              <a:rPr sz="2800" spc="5" dirty="0">
                <a:latin typeface="Comic Sans MS"/>
                <a:cs typeface="Comic Sans MS"/>
              </a:rPr>
              <a:t>  </a:t>
            </a:r>
            <a:r>
              <a:rPr sz="2800" spc="-50" dirty="0">
                <a:latin typeface="Comic Sans MS"/>
                <a:cs typeface="Comic Sans MS"/>
              </a:rPr>
              <a:t>è </a:t>
            </a:r>
            <a:r>
              <a:rPr sz="2800" dirty="0">
                <a:latin typeface="Comic Sans MS"/>
                <a:cs typeface="Comic Sans MS"/>
              </a:rPr>
              <a:t>costituita</a:t>
            </a:r>
            <a:r>
              <a:rPr sz="2800" spc="-10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dall’insieme  dei</a:t>
            </a:r>
            <a:r>
              <a:rPr sz="2800" spc="-5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carpelli.</a:t>
            </a:r>
            <a:r>
              <a:rPr sz="2800" spc="-5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I</a:t>
            </a:r>
            <a:r>
              <a:rPr sz="2800" spc="-15" dirty="0">
                <a:latin typeface="Comic Sans MS"/>
                <a:cs typeface="Comic Sans MS"/>
              </a:rPr>
              <a:t>  </a:t>
            </a:r>
            <a:r>
              <a:rPr sz="2800" spc="-10" dirty="0">
                <a:latin typeface="Comic Sans MS"/>
                <a:cs typeface="Comic Sans MS"/>
              </a:rPr>
              <a:t>carpelli </a:t>
            </a:r>
            <a:r>
              <a:rPr sz="2800" dirty="0">
                <a:latin typeface="Comic Sans MS"/>
                <a:cs typeface="Comic Sans MS"/>
              </a:rPr>
              <a:t>possono</a:t>
            </a:r>
            <a:r>
              <a:rPr sz="2800" spc="-5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essere:</a:t>
            </a:r>
            <a:r>
              <a:rPr sz="2800" spc="-2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uno,</a:t>
            </a:r>
            <a:r>
              <a:rPr sz="2800" spc="-6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due,</a:t>
            </a:r>
            <a:r>
              <a:rPr sz="2800" spc="-5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tre</a:t>
            </a:r>
            <a:r>
              <a:rPr sz="2800" spc="-3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o</a:t>
            </a:r>
            <a:r>
              <a:rPr sz="2800" spc="-60" dirty="0">
                <a:latin typeface="Comic Sans MS"/>
                <a:cs typeface="Comic Sans MS"/>
              </a:rPr>
              <a:t> </a:t>
            </a:r>
            <a:r>
              <a:rPr sz="2800" spc="-20" dirty="0">
                <a:latin typeface="Comic Sans MS"/>
                <a:cs typeface="Comic Sans MS"/>
              </a:rPr>
              <a:t>più.</a:t>
            </a:r>
            <a:endParaRPr sz="2800">
              <a:latin typeface="Comic Sans MS"/>
              <a:cs typeface="Comic Sans MS"/>
            </a:endParaRPr>
          </a:p>
          <a:p>
            <a:pPr marL="12700" marR="6350" algn="just">
              <a:lnSpc>
                <a:spcPct val="100000"/>
              </a:lnSpc>
              <a:spcBef>
                <a:spcPts val="3360"/>
              </a:spcBef>
            </a:pPr>
            <a:r>
              <a:rPr sz="2800" dirty="0">
                <a:latin typeface="Comic Sans MS"/>
                <a:cs typeface="Comic Sans MS"/>
              </a:rPr>
              <a:t>I</a:t>
            </a:r>
            <a:r>
              <a:rPr sz="2800" spc="30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carpelli</a:t>
            </a:r>
            <a:r>
              <a:rPr sz="2800" spc="40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sono</a:t>
            </a:r>
            <a:r>
              <a:rPr sz="2800" spc="40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costituiti</a:t>
            </a:r>
            <a:r>
              <a:rPr sz="2800" spc="50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da:</a:t>
            </a:r>
            <a:r>
              <a:rPr sz="2800" spc="40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ovario,</a:t>
            </a:r>
            <a:r>
              <a:rPr sz="2800" spc="45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stilo</a:t>
            </a:r>
            <a:r>
              <a:rPr sz="2800" spc="45" dirty="0">
                <a:latin typeface="Comic Sans MS"/>
                <a:cs typeface="Comic Sans MS"/>
              </a:rPr>
              <a:t>  </a:t>
            </a:r>
            <a:r>
              <a:rPr sz="2800" spc="-50" dirty="0">
                <a:latin typeface="Comic Sans MS"/>
                <a:cs typeface="Comic Sans MS"/>
              </a:rPr>
              <a:t>e </a:t>
            </a:r>
            <a:r>
              <a:rPr sz="2800" spc="-10" dirty="0">
                <a:latin typeface="Comic Sans MS"/>
                <a:cs typeface="Comic Sans MS"/>
              </a:rPr>
              <a:t>stigma.</a:t>
            </a:r>
            <a:endParaRPr sz="2800">
              <a:latin typeface="Comic Sans MS"/>
              <a:cs typeface="Comic Sans MS"/>
            </a:endParaRPr>
          </a:p>
          <a:p>
            <a:pPr marL="12700" marR="6985" algn="just">
              <a:lnSpc>
                <a:spcPct val="100000"/>
              </a:lnSpc>
              <a:spcBef>
                <a:spcPts val="3365"/>
              </a:spcBef>
            </a:pPr>
            <a:r>
              <a:rPr sz="2800" dirty="0">
                <a:latin typeface="Comic Sans MS"/>
                <a:cs typeface="Comic Sans MS"/>
              </a:rPr>
              <a:t>La</a:t>
            </a:r>
            <a:r>
              <a:rPr sz="2800" spc="204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funzione</a:t>
            </a:r>
            <a:r>
              <a:rPr sz="2800" spc="204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dello</a:t>
            </a:r>
            <a:r>
              <a:rPr sz="2800" spc="21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stigma</a:t>
            </a:r>
            <a:r>
              <a:rPr sz="2800" spc="204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è</a:t>
            </a:r>
            <a:r>
              <a:rPr sz="2800" spc="21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quello</a:t>
            </a:r>
            <a:r>
              <a:rPr sz="2800" spc="20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di</a:t>
            </a:r>
            <a:r>
              <a:rPr sz="2800" spc="20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ricevere</a:t>
            </a:r>
            <a:r>
              <a:rPr sz="2800" spc="225" dirty="0">
                <a:latin typeface="Comic Sans MS"/>
                <a:cs typeface="Comic Sans MS"/>
              </a:rPr>
              <a:t> </a:t>
            </a:r>
            <a:r>
              <a:rPr sz="2800" spc="-25" dirty="0">
                <a:latin typeface="Comic Sans MS"/>
                <a:cs typeface="Comic Sans MS"/>
              </a:rPr>
              <a:t>il </a:t>
            </a:r>
            <a:r>
              <a:rPr sz="2800" dirty="0">
                <a:latin typeface="Comic Sans MS"/>
                <a:cs typeface="Comic Sans MS"/>
              </a:rPr>
              <a:t>gametofito</a:t>
            </a:r>
            <a:r>
              <a:rPr sz="2800" spc="570" dirty="0">
                <a:latin typeface="Comic Sans MS"/>
                <a:cs typeface="Comic Sans MS"/>
              </a:rPr>
              <a:t>    </a:t>
            </a:r>
            <a:r>
              <a:rPr sz="2800" dirty="0">
                <a:latin typeface="Comic Sans MS"/>
                <a:cs typeface="Comic Sans MS"/>
              </a:rPr>
              <a:t>maschile</a:t>
            </a:r>
            <a:r>
              <a:rPr sz="2800" spc="570" dirty="0">
                <a:latin typeface="Comic Sans MS"/>
                <a:cs typeface="Comic Sans MS"/>
              </a:rPr>
              <a:t>    </a:t>
            </a:r>
            <a:r>
              <a:rPr sz="2800" spc="-10" dirty="0">
                <a:latin typeface="Comic Sans MS"/>
                <a:cs typeface="Comic Sans MS"/>
              </a:rPr>
              <a:t>(microgametofito), </a:t>
            </a:r>
            <a:r>
              <a:rPr sz="2800" dirty="0">
                <a:latin typeface="Comic Sans MS"/>
                <a:cs typeface="Comic Sans MS"/>
              </a:rPr>
              <a:t>riconoscerlo</a:t>
            </a:r>
            <a:r>
              <a:rPr sz="2800" spc="-7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e</a:t>
            </a:r>
            <a:r>
              <a:rPr sz="2800" spc="-9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permetterne</a:t>
            </a:r>
            <a:r>
              <a:rPr sz="2800" spc="-5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la</a:t>
            </a:r>
            <a:r>
              <a:rPr sz="2800" spc="-95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germinazione.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611" y="272795"/>
            <a:ext cx="8214359" cy="610971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055" y="65431"/>
            <a:ext cx="8209005" cy="55245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0168" y="5832449"/>
            <a:ext cx="4940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/>
                <a:cs typeface="Arial"/>
              </a:rPr>
              <a:t>L’insieme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dei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carpelli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forma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il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pistillo.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>
            <a:extLst>
              <a:ext uri="{FF2B5EF4-FFF2-40B4-BE49-F238E27FC236}">
                <a16:creationId xmlns:a16="http://schemas.microsoft.com/office/drawing/2014/main" id="{DFADEB53-7997-48B0-064C-149F17E02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9963" r="1962" b="4942"/>
          <a:stretch>
            <a:fillRect/>
          </a:stretch>
        </p:blipFill>
        <p:spPr bwMode="auto">
          <a:xfrm>
            <a:off x="240506" y="914400"/>
            <a:ext cx="866298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205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1459" y="691895"/>
            <a:ext cx="8853170" cy="6166485"/>
            <a:chOff x="251459" y="691895"/>
            <a:chExt cx="8853170" cy="61664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2024" y="2328670"/>
              <a:ext cx="5102352" cy="45293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59" y="691895"/>
              <a:ext cx="4476767" cy="294132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74065" y="4463542"/>
            <a:ext cx="32619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Il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pistillo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è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costituito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da </a:t>
            </a:r>
            <a:r>
              <a:rPr sz="2400" dirty="0">
                <a:latin typeface="Arial"/>
                <a:cs typeface="Arial"/>
              </a:rPr>
              <a:t>tre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regioni: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ovario,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stilo 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stigma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42</a:t>
            </a:fld>
            <a:endParaRPr spc="-2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8765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384540" y="6273800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"/>
                <a:cs typeface="Arial"/>
              </a:rPr>
              <a:t>42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79522" y="6121400"/>
            <a:ext cx="1276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Apocarpico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31255" y="6111341"/>
            <a:ext cx="11938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Sincarpico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8976"/>
            <a:ext cx="9144000" cy="6669405"/>
            <a:chOff x="0" y="188976"/>
            <a:chExt cx="9144000" cy="666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8976"/>
              <a:ext cx="5055502" cy="2543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219" y="880870"/>
              <a:ext cx="4716780" cy="597712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44</a:t>
            </a:fld>
            <a:endParaRPr spc="-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831" y="1048511"/>
            <a:ext cx="8353044" cy="22753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0442" y="187833"/>
            <a:ext cx="69964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0534" algn="l"/>
              </a:tabLst>
            </a:pPr>
            <a:r>
              <a:rPr b="1" spc="-25" dirty="0">
                <a:latin typeface="Comic Sans MS"/>
                <a:cs typeface="Comic Sans MS"/>
              </a:rPr>
              <a:t>In</a:t>
            </a:r>
            <a:r>
              <a:rPr b="1" dirty="0">
                <a:latin typeface="Comic Sans MS"/>
                <a:cs typeface="Comic Sans MS"/>
              </a:rPr>
              <a:t>	base</a:t>
            </a:r>
            <a:r>
              <a:rPr b="1" spc="-50" dirty="0">
                <a:latin typeface="Comic Sans MS"/>
                <a:cs typeface="Comic Sans MS"/>
              </a:rPr>
              <a:t> </a:t>
            </a:r>
            <a:r>
              <a:rPr b="1" dirty="0">
                <a:latin typeface="Comic Sans MS"/>
                <a:cs typeface="Comic Sans MS"/>
              </a:rPr>
              <a:t>alla</a:t>
            </a:r>
            <a:r>
              <a:rPr b="1" spc="-30" dirty="0">
                <a:latin typeface="Comic Sans MS"/>
                <a:cs typeface="Comic Sans MS"/>
              </a:rPr>
              <a:t> </a:t>
            </a:r>
            <a:r>
              <a:rPr b="1" dirty="0">
                <a:latin typeface="Comic Sans MS"/>
                <a:cs typeface="Comic Sans MS"/>
              </a:rPr>
              <a:t>posizione</a:t>
            </a:r>
            <a:r>
              <a:rPr b="1" spc="-45" dirty="0">
                <a:latin typeface="Comic Sans MS"/>
                <a:cs typeface="Comic Sans MS"/>
              </a:rPr>
              <a:t> </a:t>
            </a:r>
            <a:r>
              <a:rPr b="1" dirty="0">
                <a:latin typeface="Comic Sans MS"/>
                <a:cs typeface="Comic Sans MS"/>
              </a:rPr>
              <a:t>di</a:t>
            </a:r>
            <a:r>
              <a:rPr b="1" spc="-35" dirty="0">
                <a:latin typeface="Comic Sans MS"/>
                <a:cs typeface="Comic Sans MS"/>
              </a:rPr>
              <a:t> </a:t>
            </a:r>
            <a:r>
              <a:rPr b="1" dirty="0">
                <a:latin typeface="Comic Sans MS"/>
                <a:cs typeface="Comic Sans MS"/>
              </a:rPr>
              <a:t>stami,</a:t>
            </a:r>
            <a:r>
              <a:rPr b="1" spc="-45" dirty="0">
                <a:latin typeface="Comic Sans MS"/>
                <a:cs typeface="Comic Sans MS"/>
              </a:rPr>
              <a:t> </a:t>
            </a:r>
            <a:r>
              <a:rPr b="1" dirty="0">
                <a:latin typeface="Comic Sans MS"/>
                <a:cs typeface="Comic Sans MS"/>
              </a:rPr>
              <a:t>petali</a:t>
            </a:r>
            <a:r>
              <a:rPr b="1" spc="-40" dirty="0">
                <a:latin typeface="Comic Sans MS"/>
                <a:cs typeface="Comic Sans MS"/>
              </a:rPr>
              <a:t> </a:t>
            </a:r>
            <a:r>
              <a:rPr b="1" dirty="0">
                <a:latin typeface="Comic Sans MS"/>
                <a:cs typeface="Comic Sans MS"/>
              </a:rPr>
              <a:t>e</a:t>
            </a:r>
            <a:r>
              <a:rPr b="1" spc="-40" dirty="0">
                <a:latin typeface="Comic Sans MS"/>
                <a:cs typeface="Comic Sans MS"/>
              </a:rPr>
              <a:t> </a:t>
            </a:r>
            <a:r>
              <a:rPr b="1" spc="-10" dirty="0">
                <a:latin typeface="Comic Sans MS"/>
                <a:cs typeface="Comic Sans MS"/>
              </a:rPr>
              <a:t>sepali,</a:t>
            </a:r>
          </a:p>
          <a:p>
            <a:pPr marL="12700">
              <a:lnSpc>
                <a:spcPct val="100000"/>
              </a:lnSpc>
            </a:pPr>
            <a:r>
              <a:rPr b="1" dirty="0">
                <a:latin typeface="Comic Sans MS"/>
                <a:cs typeface="Comic Sans MS"/>
              </a:rPr>
              <a:t>rispetto</a:t>
            </a:r>
            <a:r>
              <a:rPr b="1" spc="-50" dirty="0">
                <a:latin typeface="Comic Sans MS"/>
                <a:cs typeface="Comic Sans MS"/>
              </a:rPr>
              <a:t> </a:t>
            </a:r>
            <a:r>
              <a:rPr b="1" dirty="0">
                <a:latin typeface="Comic Sans MS"/>
                <a:cs typeface="Comic Sans MS"/>
              </a:rPr>
              <a:t>all’ovario,</a:t>
            </a:r>
            <a:r>
              <a:rPr b="1" spc="-35" dirty="0">
                <a:latin typeface="Comic Sans MS"/>
                <a:cs typeface="Comic Sans MS"/>
              </a:rPr>
              <a:t> </a:t>
            </a:r>
            <a:r>
              <a:rPr b="1" dirty="0">
                <a:latin typeface="Comic Sans MS"/>
                <a:cs typeface="Comic Sans MS"/>
              </a:rPr>
              <a:t>questo</a:t>
            </a:r>
            <a:r>
              <a:rPr b="1" spc="-50" dirty="0">
                <a:latin typeface="Comic Sans MS"/>
                <a:cs typeface="Comic Sans MS"/>
              </a:rPr>
              <a:t> </a:t>
            </a:r>
            <a:r>
              <a:rPr b="1" dirty="0">
                <a:latin typeface="Comic Sans MS"/>
                <a:cs typeface="Comic Sans MS"/>
              </a:rPr>
              <a:t>si</a:t>
            </a:r>
            <a:r>
              <a:rPr b="1" spc="-35" dirty="0">
                <a:latin typeface="Comic Sans MS"/>
                <a:cs typeface="Comic Sans MS"/>
              </a:rPr>
              <a:t> </a:t>
            </a:r>
            <a:r>
              <a:rPr b="1" spc="-10" dirty="0">
                <a:latin typeface="Comic Sans MS"/>
                <a:cs typeface="Comic Sans MS"/>
              </a:rPr>
              <a:t>definisce: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59891" y="3626865"/>
            <a:ext cx="15671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ovario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supero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26990" y="3626865"/>
            <a:ext cx="196151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ovario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semiinfero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77643" y="3626865"/>
            <a:ext cx="1423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ovario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infero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770" y="4152911"/>
            <a:ext cx="3659638" cy="263043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30979" y="4024882"/>
            <a:ext cx="3486266" cy="270800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45</a:t>
            </a:fld>
            <a:endParaRPr spc="-2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numero diapositiva 2">
            <a:extLst>
              <a:ext uri="{FF2B5EF4-FFF2-40B4-BE49-F238E27FC236}">
                <a16:creationId xmlns:a16="http://schemas.microsoft.com/office/drawing/2014/main" id="{6A90C5A1-901E-638D-4609-BE77923097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21F1CC-4244-4051-934F-05F577069996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it-IT" altLang="it-IT" sz="1400"/>
          </a:p>
        </p:txBody>
      </p:sp>
      <p:pic>
        <p:nvPicPr>
          <p:cNvPr id="47107" name="Immagine 4">
            <a:extLst>
              <a:ext uri="{FF2B5EF4-FFF2-40B4-BE49-F238E27FC236}">
                <a16:creationId xmlns:a16="http://schemas.microsoft.com/office/drawing/2014/main" id="{F4099FC8-6502-F97B-3784-D2E09A42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5970" r="5000"/>
          <a:stretch>
            <a:fillRect/>
          </a:stretch>
        </p:blipFill>
        <p:spPr bwMode="auto">
          <a:xfrm>
            <a:off x="130175" y="1477963"/>
            <a:ext cx="90138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CasellaDiTesto 5">
            <a:extLst>
              <a:ext uri="{FF2B5EF4-FFF2-40B4-BE49-F238E27FC236}">
                <a16:creationId xmlns:a16="http://schemas.microsoft.com/office/drawing/2014/main" id="{1653C622-29AD-E388-55D0-40CEC3C38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6525"/>
            <a:ext cx="8215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Eventi che nel corso dell’evoluzione delle angiosperme hanno portato alla formazione dell’ovario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numero diapositiva 2">
            <a:extLst>
              <a:ext uri="{FF2B5EF4-FFF2-40B4-BE49-F238E27FC236}">
                <a16:creationId xmlns:a16="http://schemas.microsoft.com/office/drawing/2014/main" id="{F62DC2B1-060E-44D8-583C-4BA9A0B462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982040-BFDA-4F00-9258-0D45AE7E2338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it-IT" altLang="it-IT" sz="1400"/>
          </a:p>
        </p:txBody>
      </p:sp>
      <p:pic>
        <p:nvPicPr>
          <p:cNvPr id="48131" name="Picture 2" descr="undefined">
            <a:extLst>
              <a:ext uri="{FF2B5EF4-FFF2-40B4-BE49-F238E27FC236}">
                <a16:creationId xmlns:a16="http://schemas.microsoft.com/office/drawing/2014/main" id="{4E3E4BA5-0D8B-9B0E-4C48-26EA049B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8054"/>
          <a:stretch>
            <a:fillRect/>
          </a:stretch>
        </p:blipFill>
        <p:spPr bwMode="auto">
          <a:xfrm>
            <a:off x="1817688" y="765175"/>
            <a:ext cx="550862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CasellaDiTesto 5">
            <a:extLst>
              <a:ext uri="{FF2B5EF4-FFF2-40B4-BE49-F238E27FC236}">
                <a16:creationId xmlns:a16="http://schemas.microsoft.com/office/drawing/2014/main" id="{4A8DCE99-1547-6E54-DA39-2BD4E6FB0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573463"/>
            <a:ext cx="1800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/>
              <a:t>macrosporangio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numero diapositiva 2">
            <a:extLst>
              <a:ext uri="{FF2B5EF4-FFF2-40B4-BE49-F238E27FC236}">
                <a16:creationId xmlns:a16="http://schemas.microsoft.com/office/drawing/2014/main" id="{2500E7A3-6264-E2D8-184D-9EBA927AC1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83E6B-37D4-4BA2-924C-1F7C73820239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it-IT" altLang="it-IT" sz="1400"/>
          </a:p>
        </p:txBody>
      </p:sp>
      <p:pic>
        <p:nvPicPr>
          <p:cNvPr id="49155" name="Picture 2" descr="undefined">
            <a:extLst>
              <a:ext uri="{FF2B5EF4-FFF2-40B4-BE49-F238E27FC236}">
                <a16:creationId xmlns:a16="http://schemas.microsoft.com/office/drawing/2014/main" id="{331487CD-A0F4-4EBC-2E6E-3B0F70003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91440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CasellaDiTesto 1">
            <a:extLst>
              <a:ext uri="{FF2B5EF4-FFF2-40B4-BE49-F238E27FC236}">
                <a16:creationId xmlns:a16="http://schemas.microsoft.com/office/drawing/2014/main" id="{2CFDB915-887C-474C-FDB9-7460CF2A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021388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Ovulo nudo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numero diapositiva 1">
            <a:extLst>
              <a:ext uri="{FF2B5EF4-FFF2-40B4-BE49-F238E27FC236}">
                <a16:creationId xmlns:a16="http://schemas.microsoft.com/office/drawing/2014/main" id="{220B4B56-8C64-9826-CA8E-8D223EC8E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C7F9B9-65EC-4494-9115-C6282094E02A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it-IT" altLang="it-IT" sz="1400"/>
          </a:p>
        </p:txBody>
      </p:sp>
      <p:pic>
        <p:nvPicPr>
          <p:cNvPr id="50179" name="Immagine 2">
            <a:extLst>
              <a:ext uri="{FF2B5EF4-FFF2-40B4-BE49-F238E27FC236}">
                <a16:creationId xmlns:a16="http://schemas.microsoft.com/office/drawing/2014/main" id="{21B8F0CA-0258-8F59-CC6B-86E6E1450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908050"/>
            <a:ext cx="906145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CasellaDiTesto 3">
            <a:extLst>
              <a:ext uri="{FF2B5EF4-FFF2-40B4-BE49-F238E27FC236}">
                <a16:creationId xmlns:a16="http://schemas.microsoft.com/office/drawing/2014/main" id="{7DA37F9B-4BAB-B228-C0A5-34BE8FE4B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88913"/>
            <a:ext cx="518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Nell’ovulo: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742" y="23571"/>
            <a:ext cx="7872095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Le</a:t>
            </a:r>
            <a:r>
              <a:rPr sz="2800" spc="-195" dirty="0"/>
              <a:t> </a:t>
            </a:r>
            <a:r>
              <a:rPr sz="2800" dirty="0"/>
              <a:t>Angiosperme</a:t>
            </a:r>
            <a:r>
              <a:rPr sz="2800" spc="-75" dirty="0"/>
              <a:t> </a:t>
            </a:r>
            <a:r>
              <a:rPr sz="2800" dirty="0"/>
              <a:t>si</a:t>
            </a:r>
            <a:r>
              <a:rPr sz="2800" spc="-80" dirty="0"/>
              <a:t> </a:t>
            </a:r>
            <a:r>
              <a:rPr sz="2800" dirty="0"/>
              <a:t>dividono</a:t>
            </a:r>
            <a:r>
              <a:rPr sz="2800" spc="-65" dirty="0"/>
              <a:t> </a:t>
            </a:r>
            <a:r>
              <a:rPr sz="2800" dirty="0"/>
              <a:t>in</a:t>
            </a:r>
            <a:r>
              <a:rPr sz="2800" spc="-70" dirty="0"/>
              <a:t> </a:t>
            </a:r>
            <a:r>
              <a:rPr sz="2800" dirty="0"/>
              <a:t>due</a:t>
            </a:r>
            <a:r>
              <a:rPr sz="2800" spc="-75" dirty="0"/>
              <a:t> </a:t>
            </a:r>
            <a:r>
              <a:rPr sz="2800" spc="-10" dirty="0"/>
              <a:t>classi, </a:t>
            </a:r>
            <a:r>
              <a:rPr sz="2800" b="1" dirty="0">
                <a:solidFill>
                  <a:srgbClr val="FF3300"/>
                </a:solidFill>
                <a:latin typeface="Arial"/>
                <a:cs typeface="Arial"/>
              </a:rPr>
              <a:t>Monocotiledoni</a:t>
            </a:r>
            <a:r>
              <a:rPr sz="2800" b="1" spc="-9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800" dirty="0"/>
              <a:t>e</a:t>
            </a:r>
            <a:r>
              <a:rPr sz="2800" spc="-155" dirty="0"/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Eudicotiledoni</a:t>
            </a:r>
            <a:r>
              <a:rPr sz="2800" b="1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10" dirty="0"/>
              <a:t>(</a:t>
            </a:r>
            <a:r>
              <a:rPr sz="2800" b="1" spc="-10" dirty="0">
                <a:solidFill>
                  <a:srgbClr val="FF3300"/>
                </a:solidFill>
                <a:latin typeface="Arial"/>
                <a:cs typeface="Arial"/>
              </a:rPr>
              <a:t>Dicotiledoni</a:t>
            </a:r>
            <a:r>
              <a:rPr sz="2800" spc="-10" dirty="0"/>
              <a:t>) </a:t>
            </a:r>
            <a:r>
              <a:rPr sz="2800" dirty="0"/>
              <a:t>a</a:t>
            </a:r>
            <a:r>
              <a:rPr sz="2800" spc="-80" dirty="0"/>
              <a:t> </a:t>
            </a:r>
            <a:r>
              <a:rPr sz="2800" dirty="0"/>
              <a:t>seconda</a:t>
            </a:r>
            <a:r>
              <a:rPr sz="2800" spc="-65" dirty="0"/>
              <a:t> </a:t>
            </a:r>
            <a:r>
              <a:rPr sz="2800" dirty="0"/>
              <a:t>se</a:t>
            </a:r>
            <a:r>
              <a:rPr sz="2800" spc="-80" dirty="0"/>
              <a:t> </a:t>
            </a:r>
            <a:r>
              <a:rPr sz="2800" dirty="0"/>
              <a:t>nell'embrione</a:t>
            </a:r>
            <a:r>
              <a:rPr sz="2800" spc="-35" dirty="0"/>
              <a:t> </a:t>
            </a:r>
            <a:r>
              <a:rPr sz="2800" dirty="0"/>
              <a:t>sono</a:t>
            </a:r>
            <a:r>
              <a:rPr sz="2800" spc="-70" dirty="0"/>
              <a:t> </a:t>
            </a:r>
            <a:r>
              <a:rPr sz="2800" dirty="0"/>
              <a:t>presenti</a:t>
            </a:r>
            <a:r>
              <a:rPr sz="2800" spc="-70" dirty="0"/>
              <a:t> </a:t>
            </a:r>
            <a:r>
              <a:rPr sz="2800" dirty="0"/>
              <a:t>uno</a:t>
            </a:r>
            <a:r>
              <a:rPr sz="2800" spc="-80" dirty="0"/>
              <a:t> </a:t>
            </a:r>
            <a:r>
              <a:rPr sz="2800" spc="-50" dirty="0"/>
              <a:t>o </a:t>
            </a:r>
            <a:r>
              <a:rPr sz="2800" dirty="0"/>
              <a:t>due</a:t>
            </a:r>
            <a:r>
              <a:rPr sz="2800" spc="-70" dirty="0"/>
              <a:t> </a:t>
            </a:r>
            <a:r>
              <a:rPr sz="2800" dirty="0"/>
              <a:t>cotiledoni:</a:t>
            </a:r>
            <a:r>
              <a:rPr sz="2800" spc="-70" dirty="0"/>
              <a:t> </a:t>
            </a:r>
            <a:r>
              <a:rPr sz="2800" dirty="0"/>
              <a:t>le</a:t>
            </a:r>
            <a:r>
              <a:rPr sz="2800" spc="-80" dirty="0"/>
              <a:t> </a:t>
            </a:r>
            <a:r>
              <a:rPr sz="2800" dirty="0"/>
              <a:t>foglie</a:t>
            </a:r>
            <a:r>
              <a:rPr sz="2800" spc="-75" dirty="0"/>
              <a:t> </a:t>
            </a:r>
            <a:r>
              <a:rPr sz="2800" spc="-10" dirty="0"/>
              <a:t>embrionali.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968" y="2549651"/>
            <a:ext cx="3096767" cy="391210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267455" y="1988820"/>
            <a:ext cx="5625465" cy="4837430"/>
            <a:chOff x="3267455" y="1988820"/>
            <a:chExt cx="5625465" cy="48374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7455" y="2109214"/>
              <a:ext cx="4352544" cy="47167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92696" y="1988820"/>
              <a:ext cx="1799844" cy="38100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6C495697-05F6-03A6-B6E8-58F8B1268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3400"/>
            <a:ext cx="769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>
                <a:latin typeface="Times New Roman" panose="02020603050405020304" pitchFamily="18" charset="0"/>
              </a:rPr>
              <a:t>Macrosporogenesi e Macrogametogenesi   </a:t>
            </a:r>
            <a:endParaRPr lang="en-GB" altLang="it-IT" b="1">
              <a:latin typeface="Times New Roman" panose="02020603050405020304" pitchFamily="18" charset="0"/>
            </a:endParaRP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DD6002B9-70A4-AA6C-B7BF-6046BEED1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5908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>
              <a:latin typeface="Times New Roman" panose="02020603050405020304" pitchFamily="18" charset="0"/>
            </a:endParaRP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0345A08F-94E6-2814-AC12-1B564E6C9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905000"/>
            <a:ext cx="396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>
                <a:latin typeface="Times New Roman" panose="02020603050405020304" pitchFamily="18" charset="0"/>
              </a:rPr>
              <a:t>Megagametofito</a:t>
            </a:r>
            <a:endParaRPr lang="en-GB" altLang="it-IT" sz="2800" b="1">
              <a:latin typeface="Times New Roman" panose="02020603050405020304" pitchFamily="18" charset="0"/>
            </a:endParaRPr>
          </a:p>
        </p:txBody>
      </p:sp>
      <p:sp>
        <p:nvSpPr>
          <p:cNvPr id="51205" name="Line 5">
            <a:extLst>
              <a:ext uri="{FF2B5EF4-FFF2-40B4-BE49-F238E27FC236}">
                <a16:creationId xmlns:a16="http://schemas.microsoft.com/office/drawing/2014/main" id="{B96F3A1D-DA51-B272-5D47-0C9B85003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219200"/>
            <a:ext cx="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E85D0AE0-3953-64FB-2F89-6B78BD517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Times New Roman" panose="02020603050405020304" pitchFamily="18" charset="0"/>
              </a:rPr>
              <a:t>Megasporogenesi </a:t>
            </a:r>
            <a:endParaRPr lang="en-GB" altLang="it-IT" sz="2400" b="1">
              <a:latin typeface="Times New Roman" panose="02020603050405020304" pitchFamily="18" charset="0"/>
            </a:endParaRPr>
          </a:p>
        </p:txBody>
      </p:sp>
      <p:sp>
        <p:nvSpPr>
          <p:cNvPr id="51207" name="Line 7">
            <a:extLst>
              <a:ext uri="{FF2B5EF4-FFF2-40B4-BE49-F238E27FC236}">
                <a16:creationId xmlns:a16="http://schemas.microsoft.com/office/drawing/2014/main" id="{940EC490-F392-CF24-79A5-11F178859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32766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8" name="Text Box 8">
            <a:extLst>
              <a:ext uri="{FF2B5EF4-FFF2-40B4-BE49-F238E27FC236}">
                <a16:creationId xmlns:a16="http://schemas.microsoft.com/office/drawing/2014/main" id="{23186E54-FA39-9F53-9BC6-282C64F2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048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Times New Roman" panose="02020603050405020304" pitchFamily="18" charset="0"/>
              </a:rPr>
              <a:t>Megaspora </a:t>
            </a:r>
            <a:endParaRPr lang="en-GB" altLang="it-IT" sz="2400" b="1">
              <a:latin typeface="Times New Roman" panose="02020603050405020304" pitchFamily="18" charset="0"/>
            </a:endParaRPr>
          </a:p>
        </p:txBody>
      </p:sp>
      <p:sp>
        <p:nvSpPr>
          <p:cNvPr id="51209" name="Line 9">
            <a:extLst>
              <a:ext uri="{FF2B5EF4-FFF2-40B4-BE49-F238E27FC236}">
                <a16:creationId xmlns:a16="http://schemas.microsoft.com/office/drawing/2014/main" id="{2718E36D-A5D3-BF0B-2CBA-D909F2591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5146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10" name="Text Box 10">
            <a:extLst>
              <a:ext uri="{FF2B5EF4-FFF2-40B4-BE49-F238E27FC236}">
                <a16:creationId xmlns:a16="http://schemas.microsoft.com/office/drawing/2014/main" id="{C548E347-3F51-2F91-5474-F384CE716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667000"/>
            <a:ext cx="2438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Times New Roman" panose="02020603050405020304" pitchFamily="18" charset="0"/>
              </a:rPr>
              <a:t>Nocella  </a:t>
            </a:r>
            <a:r>
              <a:rPr lang="it-IT" altLang="it-IT" sz="1800" b="1">
                <a:latin typeface="Times New Roman" panose="02020603050405020304" pitchFamily="18" charset="0"/>
              </a:rPr>
              <a:t>o megasporangio entro l’ovulo</a:t>
            </a:r>
            <a:endParaRPr lang="en-GB" altLang="it-IT" sz="1800" b="1">
              <a:latin typeface="Times New Roman" panose="02020603050405020304" pitchFamily="18" charset="0"/>
            </a:endParaRPr>
          </a:p>
        </p:txBody>
      </p:sp>
      <p:sp>
        <p:nvSpPr>
          <p:cNvPr id="51211" name="Text Box 11">
            <a:extLst>
              <a:ext uri="{FF2B5EF4-FFF2-40B4-BE49-F238E27FC236}">
                <a16:creationId xmlns:a16="http://schemas.microsoft.com/office/drawing/2014/main" id="{D63866FE-95DF-E64A-9EAA-F55D01F85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886200"/>
            <a:ext cx="8763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Times New Roman" panose="02020603050405020304" pitchFamily="18" charset="0"/>
              </a:rPr>
              <a:t>Nell’ovulo, in particolare nel tessuto nucellare (racchiuso all’interno di tegumenti) si differenzia molto precocemente un singolo </a:t>
            </a:r>
            <a:r>
              <a:rPr lang="it-IT" altLang="it-IT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megasporocito diploide</a:t>
            </a:r>
            <a:r>
              <a:rPr lang="it-IT" altLang="it-IT" sz="2400" b="1">
                <a:latin typeface="Times New Roman" panose="02020603050405020304" pitchFamily="18" charset="0"/>
              </a:rPr>
              <a:t>. Questo si divide meioticamente e produce </a:t>
            </a:r>
            <a:r>
              <a:rPr lang="it-IT" altLang="it-IT" sz="2400" b="1">
                <a:solidFill>
                  <a:srgbClr val="FF0000"/>
                </a:solidFill>
                <a:latin typeface="Times New Roman" panose="02020603050405020304" pitchFamily="18" charset="0"/>
              </a:rPr>
              <a:t>4 megaspore aploidi. </a:t>
            </a:r>
            <a:r>
              <a:rPr lang="it-IT" altLang="it-IT" sz="2400" b="1">
                <a:latin typeface="Times New Roman" panose="02020603050405020304" pitchFamily="18" charset="0"/>
              </a:rPr>
              <a:t> FINE MEGASPOROGENESI.</a:t>
            </a:r>
            <a:endParaRPr lang="en-GB" altLang="it-IT" sz="2400" b="1">
              <a:latin typeface="Times New Roman" panose="02020603050405020304" pitchFamily="18" charset="0"/>
            </a:endParaRPr>
          </a:p>
        </p:txBody>
      </p:sp>
      <p:sp>
        <p:nvSpPr>
          <p:cNvPr id="51212" name="Text Box 12">
            <a:extLst>
              <a:ext uri="{FF2B5EF4-FFF2-40B4-BE49-F238E27FC236}">
                <a16:creationId xmlns:a16="http://schemas.microsoft.com/office/drawing/2014/main" id="{C8EFA53A-C5B3-8F5E-92A3-B8EEBC158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Times New Roman" panose="02020603050405020304" pitchFamily="18" charset="0"/>
              </a:rPr>
              <a:t>Tre delle 4  megaspore degenerano e la più lontana dal micropilo si trasforma in megagametofito  </a:t>
            </a:r>
            <a:endParaRPr lang="en-GB" altLang="it-IT" sz="2400" b="1">
              <a:latin typeface="Times New Roman" panose="02020603050405020304" pitchFamily="18" charset="0"/>
            </a:endParaRPr>
          </a:p>
        </p:txBody>
      </p:sp>
      <p:sp>
        <p:nvSpPr>
          <p:cNvPr id="51213" name="Segnaposto numero diapositiva 12">
            <a:extLst>
              <a:ext uri="{FF2B5EF4-FFF2-40B4-BE49-F238E27FC236}">
                <a16:creationId xmlns:a16="http://schemas.microsoft.com/office/drawing/2014/main" id="{78DD44C8-C6EC-5E1A-821F-D1A1E9A5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2FCB6F-0AEF-4367-8031-BAA8A0BC9E3A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it-IT" altLang="it-IT" sz="1400"/>
          </a:p>
        </p:txBody>
      </p:sp>
      <p:sp>
        <p:nvSpPr>
          <p:cNvPr id="51214" name="CasellaDiTesto 1">
            <a:extLst>
              <a:ext uri="{FF2B5EF4-FFF2-40B4-BE49-F238E27FC236}">
                <a16:creationId xmlns:a16="http://schemas.microsoft.com/office/drawing/2014/main" id="{44BE1267-1219-28AE-DB05-3D4D38885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15888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Riproduzione: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7AF9BDF9-A501-BAFE-1DA9-84E8AAE11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83820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Times New Roman" panose="02020603050405020304" pitchFamily="18" charset="0"/>
              </a:rPr>
              <a:t>La megaspora inizia ad ingrandirsi a spese della nocella ed il suo nucleo si divide per mitosi, i 2 nuclei si dividono ancora (4 nuclei), questi subiscono un’ulteriore divisione mitotica. Dopo 3 mitosi si ha </a:t>
            </a:r>
            <a:r>
              <a:rPr lang="it-IT" altLang="it-IT" sz="2400" b="1">
                <a:solidFill>
                  <a:srgbClr val="FF0000"/>
                </a:solidFill>
                <a:latin typeface="Times New Roman" panose="02020603050405020304" pitchFamily="18" charset="0"/>
              </a:rPr>
              <a:t>una cellula con 8 nuclei</a:t>
            </a:r>
            <a:r>
              <a:rPr lang="it-IT" altLang="it-IT" sz="2400" b="1">
                <a:latin typeface="Times New Roman" panose="02020603050405020304" pitchFamily="18" charset="0"/>
              </a:rPr>
              <a:t>. I nuclei si dispongono in due gruppi di 4. I 2 gruppi si localizzano uno all’estremità micropilare e l’altro all’estremità opposta (calazale). Da ognuno di questi gruppi di nuclei un nucleo migra verso il centro della cellula. I 2 nuclei centrali sono i nuclei polari. I 3 nuclei rimasti al polo micropilare organizzano l’</a:t>
            </a:r>
            <a:r>
              <a:rPr lang="it-IT" altLang="it-IT" sz="2400" b="1">
                <a:solidFill>
                  <a:srgbClr val="FF0000"/>
                </a:solidFill>
                <a:latin typeface="Times New Roman" panose="02020603050405020304" pitchFamily="18" charset="0"/>
              </a:rPr>
              <a:t>apparato dell’oosfera</a:t>
            </a:r>
            <a:r>
              <a:rPr lang="it-IT" altLang="it-IT" sz="2400" b="1">
                <a:latin typeface="Times New Roman" panose="02020603050405020304" pitchFamily="18" charset="0"/>
              </a:rPr>
              <a:t>, cioè la cellula uovo e due cellule sinergidi. I 3 nuclei al polo opposto formano le cellule antipodali.  I 2 nuclei centrali rimangono entrambi all’interno della cellula centrale</a:t>
            </a:r>
            <a:r>
              <a:rPr lang="it-IT" altLang="it-IT" sz="2400" b="1">
                <a:solidFill>
                  <a:srgbClr val="FF0000"/>
                </a:solidFill>
                <a:latin typeface="Times New Roman" panose="02020603050405020304" pitchFamily="18" charset="0"/>
              </a:rPr>
              <a:t>. QUESTA STRUTTURA FORMATA DA 7 CELLULE CON 8 NUCLEI è IL MEGAGAMETOFITO MATURO O SACCO EMBRIONALE</a:t>
            </a:r>
            <a:r>
              <a:rPr lang="it-IT" altLang="it-IT" sz="2400" b="1">
                <a:latin typeface="Times New Roman" panose="02020603050405020304" pitchFamily="18" charset="0"/>
              </a:rPr>
              <a:t>.    </a:t>
            </a:r>
            <a:endParaRPr lang="en-GB" altLang="it-IT" sz="2400" b="1">
              <a:latin typeface="Times New Roman" panose="02020603050405020304" pitchFamily="18" charset="0"/>
            </a:endParaRPr>
          </a:p>
        </p:txBody>
      </p:sp>
      <p:sp>
        <p:nvSpPr>
          <p:cNvPr id="52227" name="Text Box 3">
            <a:extLst>
              <a:ext uri="{FF2B5EF4-FFF2-40B4-BE49-F238E27FC236}">
                <a16:creationId xmlns:a16="http://schemas.microsoft.com/office/drawing/2014/main" id="{2F90CCE5-8327-9A0F-4368-12714D1F4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Times New Roman" panose="02020603050405020304" pitchFamily="18" charset="0"/>
              </a:rPr>
              <a:t>MEGAGAMETOGENESI</a:t>
            </a:r>
            <a:endParaRPr lang="en-GB" altLang="it-IT" sz="2400" b="1">
              <a:latin typeface="Times New Roman" panose="02020603050405020304" pitchFamily="18" charset="0"/>
            </a:endParaRPr>
          </a:p>
        </p:txBody>
      </p:sp>
      <p:sp>
        <p:nvSpPr>
          <p:cNvPr id="52228" name="Line 4">
            <a:extLst>
              <a:ext uri="{FF2B5EF4-FFF2-40B4-BE49-F238E27FC236}">
                <a16:creationId xmlns:a16="http://schemas.microsoft.com/office/drawing/2014/main" id="{7214468B-96CC-C521-3CAC-D5A0CEEDD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609600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2229" name="Text Box 5">
            <a:extLst>
              <a:ext uri="{FF2B5EF4-FFF2-40B4-BE49-F238E27FC236}">
                <a16:creationId xmlns:a16="http://schemas.microsoft.com/office/drawing/2014/main" id="{D7BAB367-C76D-4B36-7370-FDF73A86A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810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Times New Roman" panose="02020603050405020304" pitchFamily="18" charset="0"/>
              </a:rPr>
              <a:t>MEGAGAMETOFITO</a:t>
            </a:r>
            <a:endParaRPr lang="en-GB" altLang="it-IT" sz="2400" b="1">
              <a:latin typeface="Times New Roman" panose="02020603050405020304" pitchFamily="18" charset="0"/>
            </a:endParaRPr>
          </a:p>
        </p:txBody>
      </p:sp>
      <p:sp>
        <p:nvSpPr>
          <p:cNvPr id="52230" name="Segnaposto numero diapositiva 5">
            <a:extLst>
              <a:ext uri="{FF2B5EF4-FFF2-40B4-BE49-F238E27FC236}">
                <a16:creationId xmlns:a16="http://schemas.microsoft.com/office/drawing/2014/main" id="{235D03F4-2925-71F6-ACFE-C2F234C8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C5FA0C-051A-4474-B33A-96F66E7E0470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it-IT" altLang="it-IT" sz="1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ovule">
            <a:extLst>
              <a:ext uri="{FF2B5EF4-FFF2-40B4-BE49-F238E27FC236}">
                <a16:creationId xmlns:a16="http://schemas.microsoft.com/office/drawing/2014/main" id="{0A1404E6-CE6E-2041-91F7-9EA6F3F13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3534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id="{91BCCA60-116C-6443-E2C1-EF3A16544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865313"/>
            <a:ext cx="192405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Cellule antipodali</a:t>
            </a:r>
          </a:p>
        </p:txBody>
      </p:sp>
      <p:sp>
        <p:nvSpPr>
          <p:cNvPr id="53252" name="Text Box 4">
            <a:extLst>
              <a:ext uri="{FF2B5EF4-FFF2-40B4-BE49-F238E27FC236}">
                <a16:creationId xmlns:a16="http://schemas.microsoft.com/office/drawing/2014/main" id="{DB333A41-93C2-A50F-E279-EACC4D04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2513013"/>
            <a:ext cx="219075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Cellula centrale con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2 nuclei polari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09067545-1540-3811-7979-5E2F76E7D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429000"/>
            <a:ext cx="1296988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sinergidi</a:t>
            </a:r>
          </a:p>
        </p:txBody>
      </p:sp>
      <p:sp>
        <p:nvSpPr>
          <p:cNvPr id="53254" name="Text Box 6">
            <a:extLst>
              <a:ext uri="{FF2B5EF4-FFF2-40B4-BE49-F238E27FC236}">
                <a16:creationId xmlns:a16="http://schemas.microsoft.com/office/drawing/2014/main" id="{08B76FF1-AF3C-53C0-A657-BE1DE4780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4024313"/>
            <a:ext cx="144145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Cellula uovo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793152EC-59F7-337E-8C0D-5B77B38EF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565400"/>
            <a:ext cx="122396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nucella</a:t>
            </a:r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8909C7EF-F93F-9725-9DB6-9C6EC1E88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3789363"/>
            <a:ext cx="158115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Tegumenti     </a:t>
            </a:r>
          </a:p>
        </p:txBody>
      </p:sp>
      <p:sp>
        <p:nvSpPr>
          <p:cNvPr id="53257" name="Text Box 9">
            <a:extLst>
              <a:ext uri="{FF2B5EF4-FFF2-40B4-BE49-F238E27FC236}">
                <a16:creationId xmlns:a16="http://schemas.microsoft.com/office/drawing/2014/main" id="{2F425B82-BF01-4AD3-4DE8-BD99738C5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229225"/>
            <a:ext cx="13525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Micropilo    </a:t>
            </a:r>
          </a:p>
        </p:txBody>
      </p:sp>
      <p:sp>
        <p:nvSpPr>
          <p:cNvPr id="53258" name="Text Box 10">
            <a:extLst>
              <a:ext uri="{FF2B5EF4-FFF2-40B4-BE49-F238E27FC236}">
                <a16:creationId xmlns:a16="http://schemas.microsoft.com/office/drawing/2014/main" id="{F8094743-BF42-F575-C758-A3AADDF42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836613"/>
            <a:ext cx="2012950" cy="9239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Macrogametofito maturo 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Sacco embrionale</a:t>
            </a:r>
          </a:p>
        </p:txBody>
      </p:sp>
      <p:sp>
        <p:nvSpPr>
          <p:cNvPr id="53259" name="Segnaposto numero diapositiva 10">
            <a:extLst>
              <a:ext uri="{FF2B5EF4-FFF2-40B4-BE49-F238E27FC236}">
                <a16:creationId xmlns:a16="http://schemas.microsoft.com/office/drawing/2014/main" id="{93A647FC-EA85-4ACB-04B8-3FB7291C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9FDA4E-FFD6-47D0-A95A-57BE1F32FDDA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it-IT" altLang="it-IT" sz="1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B58088F5-AA91-AD93-1AB7-EC167B697AC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7913" y="646113"/>
            <a:ext cx="6988175" cy="5108575"/>
          </a:xfrm>
          <a:noFill/>
        </p:spPr>
      </p:pic>
      <p:sp>
        <p:nvSpPr>
          <p:cNvPr id="54275" name="Segnaposto numero diapositiva 2">
            <a:extLst>
              <a:ext uri="{FF2B5EF4-FFF2-40B4-BE49-F238E27FC236}">
                <a16:creationId xmlns:a16="http://schemas.microsoft.com/office/drawing/2014/main" id="{A6484B26-B9D0-097E-9B08-13F2AF2F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335CD1-0AE5-4773-A96A-D20394B5A611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it-IT" altLang="it-IT" sz="14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numero diapositiva 3">
            <a:extLst>
              <a:ext uri="{FF2B5EF4-FFF2-40B4-BE49-F238E27FC236}">
                <a16:creationId xmlns:a16="http://schemas.microsoft.com/office/drawing/2014/main" id="{51061AAA-990B-BAA3-4162-52D32CF8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93F01B-473C-4DEA-A5EF-9D4B91A0B413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it-IT" altLang="it-IT" sz="1400"/>
          </a:p>
        </p:txBody>
      </p:sp>
      <p:pic>
        <p:nvPicPr>
          <p:cNvPr id="55299" name="Immagine 1">
            <a:extLst>
              <a:ext uri="{FF2B5EF4-FFF2-40B4-BE49-F238E27FC236}">
                <a16:creationId xmlns:a16="http://schemas.microsoft.com/office/drawing/2014/main" id="{317CCF49-740B-6835-AFC3-10E3E633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513"/>
            <a:ext cx="6911975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>
            <a:extLst>
              <a:ext uri="{FF2B5EF4-FFF2-40B4-BE49-F238E27FC236}">
                <a16:creationId xmlns:a16="http://schemas.microsoft.com/office/drawing/2014/main" id="{90613778-DE80-E1B4-1CD6-CA8B3ECF8A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1038225"/>
          <a:ext cx="8748712" cy="456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3130159" imgH="6857143" progId="Photoshop.Image.8">
                  <p:embed/>
                </p:oleObj>
              </mc:Choice>
              <mc:Fallback>
                <p:oleObj name="Image" r:id="rId2" imgW="13130159" imgH="6857143" progId="Photoshop.Image.8">
                  <p:embed/>
                  <p:pic>
                    <p:nvPicPr>
                      <p:cNvPr id="56322" name="Object 2">
                        <a:extLst>
                          <a:ext uri="{FF2B5EF4-FFF2-40B4-BE49-F238E27FC236}">
                            <a16:creationId xmlns:a16="http://schemas.microsoft.com/office/drawing/2014/main" id="{90613778-DE80-E1B4-1CD6-CA8B3ECF8A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038225"/>
                        <a:ext cx="8748712" cy="456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3" name="Text Box 3">
            <a:extLst>
              <a:ext uri="{FF2B5EF4-FFF2-40B4-BE49-F238E27FC236}">
                <a16:creationId xmlns:a16="http://schemas.microsoft.com/office/drawing/2014/main" id="{B68DDF0D-331D-0BFC-D726-BCD3A9FDA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963" y="568325"/>
            <a:ext cx="383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S P O R O G E N E S I</a:t>
            </a:r>
          </a:p>
        </p:txBody>
      </p:sp>
      <p:sp>
        <p:nvSpPr>
          <p:cNvPr id="56324" name="Line 4">
            <a:extLst>
              <a:ext uri="{FF2B5EF4-FFF2-40B4-BE49-F238E27FC236}">
                <a16:creationId xmlns:a16="http://schemas.microsoft.com/office/drawing/2014/main" id="{62B67AC8-2C56-C7C3-A9CB-8CA6F6E3EE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33375"/>
            <a:ext cx="0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6325" name="Text Box 5">
            <a:extLst>
              <a:ext uri="{FF2B5EF4-FFF2-40B4-BE49-F238E27FC236}">
                <a16:creationId xmlns:a16="http://schemas.microsoft.com/office/drawing/2014/main" id="{C3A0C94C-BC74-186E-86D6-3804699E2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675" y="423863"/>
            <a:ext cx="1720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gametogenesi</a:t>
            </a:r>
          </a:p>
        </p:txBody>
      </p:sp>
      <p:sp>
        <p:nvSpPr>
          <p:cNvPr id="56326" name="Text Box 6">
            <a:extLst>
              <a:ext uri="{FF2B5EF4-FFF2-40B4-BE49-F238E27FC236}">
                <a16:creationId xmlns:a16="http://schemas.microsoft.com/office/drawing/2014/main" id="{14542EF9-B225-EE1B-B47B-99F02679F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419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latin typeface="Comic Sans MS" panose="030F0702030302020204" pitchFamily="66" charset="0"/>
              </a:rPr>
              <a:t>Ricapitolando:</a:t>
            </a:r>
          </a:p>
        </p:txBody>
      </p:sp>
      <p:sp>
        <p:nvSpPr>
          <p:cNvPr id="56327" name="Segnaposto numero diapositiva 6">
            <a:extLst>
              <a:ext uri="{FF2B5EF4-FFF2-40B4-BE49-F238E27FC236}">
                <a16:creationId xmlns:a16="http://schemas.microsoft.com/office/drawing/2014/main" id="{1D021C44-8FB0-AB5F-9D48-ECE9E100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8F48A4-F17E-4079-A174-19512780B703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it-IT" altLang="it-IT" sz="1400"/>
          </a:p>
        </p:txBody>
      </p:sp>
      <p:sp>
        <p:nvSpPr>
          <p:cNvPr id="56328" name="CasellaDiTesto 2">
            <a:extLst>
              <a:ext uri="{FF2B5EF4-FFF2-40B4-BE49-F238E27FC236}">
                <a16:creationId xmlns:a16="http://schemas.microsoft.com/office/drawing/2014/main" id="{488CBFAB-1976-B486-89D2-B087F7BEE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492375"/>
            <a:ext cx="1296987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b="1"/>
              <a:t>Sacca pollinica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7750DF9-CEFA-91DF-B1AB-791703E19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541" y="1593056"/>
            <a:ext cx="6588919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100">
                <a:latin typeface="Comic Sans MS" panose="030F0702030302020204" pitchFamily="66" charset="0"/>
              </a:rPr>
              <a:t>Molti fiori si dicono </a:t>
            </a:r>
            <a:r>
              <a:rPr lang="it-IT" altLang="it-IT" sz="2100" b="1">
                <a:solidFill>
                  <a:srgbClr val="FF0000"/>
                </a:solidFill>
                <a:latin typeface="Comic Sans MS" panose="030F0702030302020204" pitchFamily="66" charset="0"/>
              </a:rPr>
              <a:t>perfetti</a:t>
            </a:r>
            <a:r>
              <a:rPr lang="it-IT" altLang="it-IT" sz="2100">
                <a:latin typeface="Comic Sans MS" panose="030F0702030302020204" pitchFamily="66" charset="0"/>
              </a:rPr>
              <a:t> perché provvisti sia di stami che di pistilli (anche detti ermafroditi) 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100">
                <a:latin typeface="Comic Sans MS" panose="030F0702030302020204" pitchFamily="66" charset="0"/>
              </a:rPr>
              <a:t>altri invece sono </a:t>
            </a:r>
            <a:r>
              <a:rPr lang="it-IT" altLang="it-IT" sz="2100" b="1">
                <a:solidFill>
                  <a:srgbClr val="FF0000"/>
                </a:solidFill>
                <a:latin typeface="Comic Sans MS" panose="030F0702030302020204" pitchFamily="66" charset="0"/>
              </a:rPr>
              <a:t>imperfetti</a:t>
            </a:r>
            <a:r>
              <a:rPr lang="it-IT" altLang="it-IT" sz="2100">
                <a:latin typeface="Comic Sans MS" panose="030F0702030302020204" pitchFamily="66" charset="0"/>
              </a:rPr>
              <a:t> perché hanno o solo stami o solo pistilli.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100">
              <a:latin typeface="Comic Sans MS" panose="030F0702030302020204" pitchFamily="66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100">
                <a:latin typeface="Comic Sans MS" panose="030F0702030302020204" pitchFamily="66" charset="0"/>
              </a:rPr>
              <a:t>Se i fiori imperfetti, maschili e femminili, sono localizzati su piante diverse la specie è </a:t>
            </a:r>
            <a:r>
              <a:rPr lang="it-IT" altLang="it-IT" sz="2100" b="1">
                <a:solidFill>
                  <a:srgbClr val="6666FF"/>
                </a:solidFill>
                <a:latin typeface="Comic Sans MS" panose="030F0702030302020204" pitchFamily="66" charset="0"/>
              </a:rPr>
              <a:t>dioica</a:t>
            </a:r>
            <a:r>
              <a:rPr lang="it-IT" altLang="it-IT" sz="2100">
                <a:solidFill>
                  <a:srgbClr val="6666FF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100">
                <a:latin typeface="Comic Sans MS" panose="030F0702030302020204" pitchFamily="66" charset="0"/>
              </a:rPr>
              <a:t>(per esempio il salice o il pioppo);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100">
                <a:latin typeface="Comic Sans MS" panose="030F0702030302020204" pitchFamily="66" charset="0"/>
              </a:rPr>
              <a:t>mentre è </a:t>
            </a:r>
            <a:r>
              <a:rPr lang="it-IT" altLang="it-IT" sz="2100" b="1">
                <a:solidFill>
                  <a:srgbClr val="6666FF"/>
                </a:solidFill>
                <a:latin typeface="Comic Sans MS" panose="030F0702030302020204" pitchFamily="66" charset="0"/>
              </a:rPr>
              <a:t>monoica</a:t>
            </a:r>
            <a:r>
              <a:rPr lang="it-IT" altLang="it-IT" sz="2100">
                <a:latin typeface="Comic Sans MS" panose="030F0702030302020204" pitchFamily="66" charset="0"/>
              </a:rPr>
              <a:t> la specie che porta fiori maschili e femminili sulla stessa pianta (per esempio la quercia).</a:t>
            </a:r>
          </a:p>
        </p:txBody>
      </p:sp>
      <p:sp>
        <p:nvSpPr>
          <p:cNvPr id="47107" name="Segnaposto numero diapositiva 2">
            <a:extLst>
              <a:ext uri="{FF2B5EF4-FFF2-40B4-BE49-F238E27FC236}">
                <a16:creationId xmlns:a16="http://schemas.microsoft.com/office/drawing/2014/main" id="{5AE62E6D-8D4D-D5E9-995D-E0F5FB3A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269355" y="5575268"/>
            <a:ext cx="215265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18859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228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25717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7E7F5EA5-F614-4E67-8C15-A56241B76E52}" type="slidenum">
              <a:rPr lang="it-IT" altLang="it-IT" sz="1050">
                <a:latin typeface="Arial" panose="020B0604020202020204" pitchFamily="34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56</a:t>
            </a:fld>
            <a:endParaRPr lang="it-IT" altLang="it-IT" sz="105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>
            <a:extLst>
              <a:ext uri="{FF2B5EF4-FFF2-40B4-BE49-F238E27FC236}">
                <a16:creationId xmlns:a16="http://schemas.microsoft.com/office/drawing/2014/main" id="{45A11CFD-76E1-DCD4-1262-B1D5E96751F8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68"/>
          <a:stretch>
            <a:fillRect/>
          </a:stretch>
        </p:blipFill>
        <p:spPr>
          <a:xfrm>
            <a:off x="1221581" y="1754982"/>
            <a:ext cx="6700838" cy="3183731"/>
          </a:xfrm>
          <a:noFill/>
        </p:spPr>
      </p:pic>
      <p:sp>
        <p:nvSpPr>
          <p:cNvPr id="48131" name="Text Box 6">
            <a:extLst>
              <a:ext uri="{FF2B5EF4-FFF2-40B4-BE49-F238E27FC236}">
                <a16:creationId xmlns:a16="http://schemas.microsoft.com/office/drawing/2014/main" id="{7897526F-799D-4742-E34A-4E98E9FE2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467" y="1052513"/>
            <a:ext cx="19442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b="1">
                <a:solidFill>
                  <a:srgbClr val="FF3300"/>
                </a:solidFill>
                <a:latin typeface="Arial" panose="020B0604020202020204" pitchFamily="34" charset="0"/>
              </a:rPr>
              <a:t>Riassumendo: </a:t>
            </a:r>
          </a:p>
        </p:txBody>
      </p:sp>
      <p:sp>
        <p:nvSpPr>
          <p:cNvPr id="48132" name="Segnaposto numero diapositiva 3">
            <a:extLst>
              <a:ext uri="{FF2B5EF4-FFF2-40B4-BE49-F238E27FC236}">
                <a16:creationId xmlns:a16="http://schemas.microsoft.com/office/drawing/2014/main" id="{FF0BB0AB-49AB-D0AD-EAF6-EB76D3BB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269355" y="5575268"/>
            <a:ext cx="215265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18859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228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25717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B797740B-D79D-4774-BC14-5B535CB35369}" type="slidenum">
              <a:rPr lang="it-IT" altLang="it-IT" sz="1050">
                <a:latin typeface="Arial" panose="020B0604020202020204" pitchFamily="34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57</a:t>
            </a:fld>
            <a:endParaRPr lang="it-IT" altLang="it-IT" sz="105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>
            <a:extLst>
              <a:ext uri="{FF2B5EF4-FFF2-40B4-BE49-F238E27FC236}">
                <a16:creationId xmlns:a16="http://schemas.microsoft.com/office/drawing/2014/main" id="{A3837290-3C57-5987-6FAA-B970CA6C9401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11079" r="50838" b="17546"/>
          <a:stretch>
            <a:fillRect/>
          </a:stretch>
        </p:blipFill>
        <p:spPr>
          <a:xfrm>
            <a:off x="1295401" y="1538287"/>
            <a:ext cx="3384947" cy="4462463"/>
          </a:xfrm>
          <a:noFill/>
        </p:spPr>
      </p:pic>
      <p:sp>
        <p:nvSpPr>
          <p:cNvPr id="49155" name="Text Box 6">
            <a:extLst>
              <a:ext uri="{FF2B5EF4-FFF2-40B4-BE49-F238E27FC236}">
                <a16:creationId xmlns:a16="http://schemas.microsoft.com/office/drawing/2014/main" id="{985EDF02-AEF2-9018-0643-CCF10A937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10" y="1195388"/>
            <a:ext cx="2483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Fiori imperfetti</a:t>
            </a:r>
          </a:p>
        </p:txBody>
      </p:sp>
      <p:sp>
        <p:nvSpPr>
          <p:cNvPr id="49156" name="Text Box 7">
            <a:extLst>
              <a:ext uri="{FF2B5EF4-FFF2-40B4-BE49-F238E27FC236}">
                <a16:creationId xmlns:a16="http://schemas.microsoft.com/office/drawing/2014/main" id="{B1AFFFB4-0E10-71D3-0420-ED71D9C45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619" y="2424113"/>
            <a:ext cx="289798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500" b="1">
                <a:latin typeface="Comic Sans MS" panose="030F0702030302020204" pitchFamily="66" charset="0"/>
              </a:rPr>
              <a:t>Alcune angiosperme, come le </a:t>
            </a:r>
            <a:r>
              <a:rPr lang="it-IT" altLang="it-IT" sz="1500" b="1" i="1">
                <a:latin typeface="Comic Sans MS" panose="030F0702030302020204" pitchFamily="66" charset="0"/>
              </a:rPr>
              <a:t>Cucurbitaceae</a:t>
            </a:r>
            <a:r>
              <a:rPr lang="it-IT" altLang="it-IT" sz="1500" b="1">
                <a:latin typeface="Comic Sans MS" panose="030F0702030302020204" pitchFamily="66" charset="0"/>
              </a:rPr>
              <a:t>, presentano fiori imperfetti. Nella foto, si osserva un fiore femminile, con ovario infero e lo stimma trilobato. A destra un fiore maschile con numerose antere.</a:t>
            </a:r>
          </a:p>
        </p:txBody>
      </p:sp>
      <p:sp>
        <p:nvSpPr>
          <p:cNvPr id="49157" name="Segnaposto numero diapositiva 4">
            <a:extLst>
              <a:ext uri="{FF2B5EF4-FFF2-40B4-BE49-F238E27FC236}">
                <a16:creationId xmlns:a16="http://schemas.microsoft.com/office/drawing/2014/main" id="{5411811A-9E99-E26A-1813-AFFE9D0B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269355" y="5575268"/>
            <a:ext cx="215265" cy="161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18859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228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25717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867E2947-B806-4C92-8F64-55FFC70FEDCF}" type="slidenum">
              <a:rPr lang="it-IT" altLang="it-IT" sz="1050">
                <a:latin typeface="Arial" panose="020B0604020202020204" pitchFamily="34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58</a:t>
            </a:fld>
            <a:endParaRPr lang="it-IT" altLang="it-IT" sz="105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numero diapositiva 1">
            <a:extLst>
              <a:ext uri="{FF2B5EF4-FFF2-40B4-BE49-F238E27FC236}">
                <a16:creationId xmlns:a16="http://schemas.microsoft.com/office/drawing/2014/main" id="{4A8192A5-7EFE-4AF2-7551-43B1F95E1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A2B0BD-6B94-4AE7-A050-F76F266085D4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it-IT" altLang="it-IT" sz="1400"/>
          </a:p>
        </p:txBody>
      </p:sp>
      <p:pic>
        <p:nvPicPr>
          <p:cNvPr id="57347" name="Immagine 3">
            <a:extLst>
              <a:ext uri="{FF2B5EF4-FFF2-40B4-BE49-F238E27FC236}">
                <a16:creationId xmlns:a16="http://schemas.microsoft.com/office/drawing/2014/main" id="{6AABC30D-94DA-D93F-B544-3C0BC9C9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8864" r="12988" b="1863"/>
          <a:stretch>
            <a:fillRect/>
          </a:stretch>
        </p:blipFill>
        <p:spPr bwMode="auto">
          <a:xfrm>
            <a:off x="146050" y="136525"/>
            <a:ext cx="7632700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Immagine 7">
            <a:extLst>
              <a:ext uri="{FF2B5EF4-FFF2-40B4-BE49-F238E27FC236}">
                <a16:creationId xmlns:a16="http://schemas.microsoft.com/office/drawing/2014/main" id="{90F15EE4-0EAF-CA2D-8E2E-AB515E65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 t="27472" r="28333"/>
          <a:stretch>
            <a:fillRect/>
          </a:stretch>
        </p:blipFill>
        <p:spPr bwMode="auto">
          <a:xfrm>
            <a:off x="2601913" y="2278063"/>
            <a:ext cx="1835150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CasellaDiTesto 8">
            <a:extLst>
              <a:ext uri="{FF2B5EF4-FFF2-40B4-BE49-F238E27FC236}">
                <a16:creationId xmlns:a16="http://schemas.microsoft.com/office/drawing/2014/main" id="{ECF01A5A-2FF2-6501-B221-B9A2578B6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111750"/>
            <a:ext cx="165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Stigma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477012"/>
            <a:ext cx="9104376" cy="53995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numero diapositiva 1">
            <a:extLst>
              <a:ext uri="{FF2B5EF4-FFF2-40B4-BE49-F238E27FC236}">
                <a16:creationId xmlns:a16="http://schemas.microsoft.com/office/drawing/2014/main" id="{7B0762AE-5229-1B9D-2B19-C50AD4A1FF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CE8E5E-0F90-4C4F-AA3D-C26665CA6226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it-IT" altLang="it-IT" sz="1400"/>
          </a:p>
        </p:txBody>
      </p:sp>
      <p:pic>
        <p:nvPicPr>
          <p:cNvPr id="58371" name="Picture 1">
            <a:extLst>
              <a:ext uri="{FF2B5EF4-FFF2-40B4-BE49-F238E27FC236}">
                <a16:creationId xmlns:a16="http://schemas.microsoft.com/office/drawing/2014/main" id="{42F35C8A-3D71-4AFC-1A92-0E7BE00C0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1511300"/>
            <a:ext cx="50863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2" name="CasellaDiTesto 3">
            <a:extLst>
              <a:ext uri="{FF2B5EF4-FFF2-40B4-BE49-F238E27FC236}">
                <a16:creationId xmlns:a16="http://schemas.microsoft.com/office/drawing/2014/main" id="{008E48EC-4CEC-D24F-4BBB-58F2383F5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4608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Stigma con granuli di polline</a:t>
            </a:r>
          </a:p>
        </p:txBody>
      </p:sp>
      <p:pic>
        <p:nvPicPr>
          <p:cNvPr id="58373" name="Immagine 4">
            <a:extLst>
              <a:ext uri="{FF2B5EF4-FFF2-40B4-BE49-F238E27FC236}">
                <a16:creationId xmlns:a16="http://schemas.microsoft.com/office/drawing/2014/main" id="{8BEE725A-0098-1BC6-0594-1C76ECBF2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66499" r="45000" b="9500"/>
          <a:stretch>
            <a:fillRect/>
          </a:stretch>
        </p:blipFill>
        <p:spPr bwMode="auto">
          <a:xfrm>
            <a:off x="-1588" y="5705475"/>
            <a:ext cx="2257426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1C79AF2-4C75-3A59-76E8-2E1588199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69332"/>
          </a:xfrm>
        </p:spPr>
        <p:txBody>
          <a:bodyPr/>
          <a:lstStyle/>
          <a:p>
            <a:pPr eaLnBrk="1" hangingPunct="1"/>
            <a:r>
              <a:rPr lang="it-IT" altLang="it-IT" dirty="0"/>
              <a:t>L’impollinazione e fecondazione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6EFA092-CEC1-75EC-EA8D-8F9CB2A7CEE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00200"/>
            <a:ext cx="8569325" cy="465358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 dirty="0">
                <a:solidFill>
                  <a:schemeClr val="tx2"/>
                </a:solidFill>
                <a:latin typeface="Comic Sans MS" panose="030F0702030302020204" pitchFamily="66" charset="0"/>
              </a:rPr>
              <a:t>Specie autogame </a:t>
            </a:r>
            <a:r>
              <a:rPr lang="it-IT" altLang="it-IT" sz="2800" dirty="0">
                <a:latin typeface="Comic Sans MS" panose="030F0702030302020204" pitchFamily="66" charset="0"/>
              </a:rPr>
              <a:t>= autoimpollinazione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dirty="0">
                <a:solidFill>
                  <a:schemeClr val="tx2"/>
                </a:solidFill>
                <a:latin typeface="Comic Sans MS" panose="030F0702030302020204" pitchFamily="66" charset="0"/>
              </a:rPr>
              <a:t>Specie allogame </a:t>
            </a:r>
            <a:r>
              <a:rPr lang="it-IT" altLang="it-IT" sz="2800" dirty="0">
                <a:latin typeface="Comic Sans MS" panose="030F0702030302020204" pitchFamily="66" charset="0"/>
              </a:rPr>
              <a:t>= impollinazione incrociata, fusione di gameti prodotti da fiori di piante diverse ma della stessa specie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Idridi</a:t>
            </a:r>
            <a:r>
              <a:rPr lang="it-IT" altLang="it-IT" sz="2800" dirty="0">
                <a:latin typeface="Comic Sans MS" panose="030F0702030302020204" pitchFamily="66" charset="0"/>
              </a:rPr>
              <a:t> = fusione di gameti prodotti in fiori di specie diverse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>
                <a:latin typeface="Comic Sans MS" panose="030F0702030302020204" pitchFamily="66" charset="0"/>
              </a:rPr>
              <a:t>Nelle specie allogame l’impollinazione può essere: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Anemogama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Idrogama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Zoogama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entomogama</a:t>
            </a:r>
          </a:p>
        </p:txBody>
      </p:sp>
      <p:sp>
        <p:nvSpPr>
          <p:cNvPr id="16388" name="Segnaposto numero diapositiva 3">
            <a:extLst>
              <a:ext uri="{FF2B5EF4-FFF2-40B4-BE49-F238E27FC236}">
                <a16:creationId xmlns:a16="http://schemas.microsoft.com/office/drawing/2014/main" id="{0E927945-E7E5-B7D4-9DA4-DEEBD35AE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F7DD46-1D01-449A-A1FB-B5D11F7BAA11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it-IT" altLang="it-IT" sz="14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numero diapositiva 2">
            <a:extLst>
              <a:ext uri="{FF2B5EF4-FFF2-40B4-BE49-F238E27FC236}">
                <a16:creationId xmlns:a16="http://schemas.microsoft.com/office/drawing/2014/main" id="{1C902157-BD41-1F15-418B-B0B5CD6723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D4FF2C-CA01-4A23-97F9-14EA29058972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it-IT" altLang="it-IT" sz="140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0AD04D0-67CD-3678-D2CF-9350A84D6536}"/>
              </a:ext>
            </a:extLst>
          </p:cNvPr>
          <p:cNvGrpSpPr/>
          <p:nvPr/>
        </p:nvGrpSpPr>
        <p:grpSpPr>
          <a:xfrm>
            <a:off x="727941" y="499341"/>
            <a:ext cx="7848600" cy="5821363"/>
            <a:chOff x="727941" y="499341"/>
            <a:chExt cx="7848600" cy="5821363"/>
          </a:xfrm>
        </p:grpSpPr>
        <p:pic>
          <p:nvPicPr>
            <p:cNvPr id="64515" name="Immagine 4">
              <a:extLst>
                <a:ext uri="{FF2B5EF4-FFF2-40B4-BE49-F238E27FC236}">
                  <a16:creationId xmlns:a16="http://schemas.microsoft.com/office/drawing/2014/main" id="{651E6DF2-EA7B-CCB7-E90C-686A65F8B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3" t="20061" r="9837"/>
            <a:stretch>
              <a:fillRect/>
            </a:stretch>
          </p:blipFill>
          <p:spPr bwMode="auto">
            <a:xfrm>
              <a:off x="727941" y="499341"/>
              <a:ext cx="7848600" cy="582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E6AD0873-C4B2-91CA-3719-BC0B06184494}"/>
                </a:ext>
              </a:extLst>
            </p:cNvPr>
            <p:cNvSpPr/>
            <p:nvPr/>
          </p:nvSpPr>
          <p:spPr>
            <a:xfrm>
              <a:off x="1039091" y="2537691"/>
              <a:ext cx="3429000" cy="251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7B7BD2A-B86C-AF46-8833-5C5EA58C01B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3363" y="692150"/>
            <a:ext cx="8675687" cy="2808288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it-IT" altLang="it-IT" sz="2800" b="1">
                <a:latin typeface="Comic Sans MS" panose="030F0702030302020204" pitchFamily="66" charset="0"/>
              </a:rPr>
              <a:t>Impollinazione idrogama</a:t>
            </a:r>
          </a:p>
          <a:p>
            <a:pPr algn="just" eaLnBrk="1" hangingPunct="1"/>
            <a:r>
              <a:rPr lang="it-IT" altLang="it-IT" sz="2800">
                <a:latin typeface="Comic Sans MS" panose="030F0702030302020204" pitchFamily="66" charset="0"/>
              </a:rPr>
              <a:t>limitata ad alcune piante acquatiche (es. </a:t>
            </a:r>
            <a:r>
              <a:rPr lang="it-IT" altLang="it-IT" sz="2800" i="1">
                <a:latin typeface="Comic Sans MS" panose="030F0702030302020204" pitchFamily="66" charset="0"/>
              </a:rPr>
              <a:t>Vallisneria spiralis</a:t>
            </a:r>
            <a:r>
              <a:rPr lang="it-IT" altLang="it-IT" sz="2800">
                <a:latin typeface="Comic Sans MS" panose="030F0702030302020204" pitchFamily="66" charset="0"/>
              </a:rPr>
              <a:t>). I fiori maschili, giunti a maturazione, si staccano dalla pianta e vengono trasportati dalle correnti fino a raggiungere i fiori femminili.</a:t>
            </a:r>
          </a:p>
        </p:txBody>
      </p:sp>
      <p:sp>
        <p:nvSpPr>
          <p:cNvPr id="17411" name="Segnaposto numero diapositiva 3">
            <a:extLst>
              <a:ext uri="{FF2B5EF4-FFF2-40B4-BE49-F238E27FC236}">
                <a16:creationId xmlns:a16="http://schemas.microsoft.com/office/drawing/2014/main" id="{3635FA56-3C8E-EBBD-800A-E21A5B1DBA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C21DCB-C95C-4C82-8E07-0BE5D06F26E5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it-IT" altLang="it-IT" sz="14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impollinazione">
            <a:extLst>
              <a:ext uri="{FF2B5EF4-FFF2-40B4-BE49-F238E27FC236}">
                <a16:creationId xmlns:a16="http://schemas.microsoft.com/office/drawing/2014/main" id="{CDDC4DD3-72E5-ED43-617D-12FD9E2C87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3990" y="685800"/>
            <a:ext cx="1928535" cy="2743200"/>
          </a:xfrm>
          <a:noFill/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3066CCDA-F055-45ED-DD7F-1B208005962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164"/>
            <a:ext cx="7634288" cy="517064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400" b="1" dirty="0">
                <a:latin typeface="Comic Sans MS" panose="030F0702030302020204" pitchFamily="66" charset="0"/>
              </a:rPr>
              <a:t>Impollinazione zoogama</a:t>
            </a:r>
          </a:p>
          <a:p>
            <a:pPr eaLnBrk="1" hangingPunct="1">
              <a:buFontTx/>
              <a:buNone/>
            </a:pPr>
            <a:endParaRPr lang="it-IT" altLang="it-IT" sz="2400" b="1" dirty="0">
              <a:latin typeface="Comic Sans MS" panose="030F0702030302020204" pitchFamily="66" charset="0"/>
            </a:endParaRPr>
          </a:p>
          <a:p>
            <a:pPr eaLnBrk="1" hangingPunct="1"/>
            <a:r>
              <a:rPr lang="it-IT" altLang="it-IT" sz="2400" b="1" dirty="0">
                <a:latin typeface="Comic Sans MS" panose="030F0702030302020204" pitchFamily="66" charset="0"/>
              </a:rPr>
              <a:t>divisione in base al tipo di animali impollinatori:</a:t>
            </a:r>
          </a:p>
          <a:p>
            <a:pPr eaLnBrk="1" hangingPunct="1">
              <a:buFontTx/>
              <a:buNone/>
            </a:pPr>
            <a:r>
              <a:rPr lang="it-IT" altLang="it-IT" sz="2400" b="1" dirty="0">
                <a:latin typeface="Comic Sans MS" panose="030F0702030302020204" pitchFamily="66" charset="0"/>
              </a:rPr>
              <a:t>	- </a:t>
            </a:r>
            <a:r>
              <a:rPr lang="it-IT" altLang="it-IT" sz="2400" b="1" i="1" dirty="0">
                <a:latin typeface="Comic Sans MS" panose="030F0702030302020204" pitchFamily="66" charset="0"/>
              </a:rPr>
              <a:t>entomogama </a:t>
            </a:r>
            <a:r>
              <a:rPr lang="it-IT" altLang="it-IT" sz="2400" b="1" dirty="0">
                <a:latin typeface="Comic Sans MS" panose="030F0702030302020204" pitchFamily="66" charset="0"/>
              </a:rPr>
              <a:t>(insetti in generale)</a:t>
            </a:r>
          </a:p>
          <a:p>
            <a:pPr eaLnBrk="1" hangingPunct="1">
              <a:buFontTx/>
              <a:buNone/>
            </a:pPr>
            <a:r>
              <a:rPr lang="it-IT" altLang="it-IT" sz="2400" b="1" dirty="0">
                <a:latin typeface="Comic Sans MS" panose="030F0702030302020204" pitchFamily="66" charset="0"/>
              </a:rPr>
              <a:t>	- </a:t>
            </a:r>
            <a:r>
              <a:rPr lang="it-IT" altLang="it-IT" sz="2400" b="1" i="1" dirty="0">
                <a:latin typeface="Comic Sans MS" panose="030F0702030302020204" pitchFamily="66" charset="0"/>
              </a:rPr>
              <a:t>ornitogama </a:t>
            </a:r>
            <a:r>
              <a:rPr lang="it-IT" altLang="it-IT" sz="2400" b="1" dirty="0">
                <a:latin typeface="Comic Sans MS" panose="030F0702030302020204" pitchFamily="66" charset="0"/>
              </a:rPr>
              <a:t>(uccelli)</a:t>
            </a:r>
          </a:p>
          <a:p>
            <a:pPr eaLnBrk="1" hangingPunct="1">
              <a:buFontTx/>
              <a:buNone/>
            </a:pPr>
            <a:r>
              <a:rPr lang="it-IT" altLang="it-IT" sz="2400" b="1" dirty="0">
                <a:latin typeface="Comic Sans MS" panose="030F0702030302020204" pitchFamily="66" charset="0"/>
              </a:rPr>
              <a:t>	- </a:t>
            </a:r>
            <a:r>
              <a:rPr lang="it-IT" altLang="it-IT" sz="2400" b="1" i="1" dirty="0" err="1">
                <a:latin typeface="Comic Sans MS" panose="030F0702030302020204" pitchFamily="66" charset="0"/>
              </a:rPr>
              <a:t>chirotterogama</a:t>
            </a:r>
            <a:r>
              <a:rPr lang="it-IT" altLang="it-IT" sz="2400" b="1" i="1" dirty="0">
                <a:latin typeface="Comic Sans MS" panose="030F0702030302020204" pitchFamily="66" charset="0"/>
              </a:rPr>
              <a:t> </a:t>
            </a:r>
            <a:r>
              <a:rPr lang="it-IT" altLang="it-IT" sz="2400" b="1" dirty="0">
                <a:latin typeface="Comic Sans MS" panose="030F0702030302020204" pitchFamily="66" charset="0"/>
              </a:rPr>
              <a:t>(pipistrelli).</a:t>
            </a:r>
          </a:p>
          <a:p>
            <a:pPr eaLnBrk="1" hangingPunct="1">
              <a:buFontTx/>
              <a:buNone/>
            </a:pPr>
            <a:r>
              <a:rPr lang="it-IT" altLang="it-IT" sz="2400" b="1" dirty="0">
                <a:latin typeface="Comic Sans MS" panose="030F0702030302020204" pitchFamily="66" charset="0"/>
              </a:rPr>
              <a:t>	</a:t>
            </a:r>
          </a:p>
          <a:p>
            <a:pPr eaLnBrk="1" hangingPunct="1">
              <a:buFontTx/>
              <a:buNone/>
            </a:pPr>
            <a:endParaRPr lang="it-IT" altLang="it-IT" sz="2400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it-IT" altLang="it-IT" sz="2400" b="1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it-IT" altLang="it-IT" sz="2400" b="1" dirty="0">
              <a:latin typeface="Comic Sans MS" panose="030F0702030302020204" pitchFamily="66" charset="0"/>
            </a:endParaRPr>
          </a:p>
          <a:p>
            <a:pPr eaLnBrk="1" hangingPunct="1"/>
            <a:r>
              <a:rPr lang="it-IT" altLang="it-IT" sz="2400" b="1" dirty="0">
                <a:latin typeface="Comic Sans MS" panose="030F0702030302020204" pitchFamily="66" charset="0"/>
              </a:rPr>
              <a:t>periodo di apertura dei fiori, </a:t>
            </a:r>
            <a:r>
              <a:rPr lang="it-IT" alt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antesi</a:t>
            </a:r>
            <a:r>
              <a:rPr lang="it-IT" altLang="it-IT" sz="2400" b="1" dirty="0">
                <a:latin typeface="Comic Sans MS" panose="030F0702030302020204" pitchFamily="66" charset="0"/>
              </a:rPr>
              <a:t>, coincide con quello di 	massima diffusione degli animali impollinatori.</a:t>
            </a:r>
          </a:p>
          <a:p>
            <a:pPr eaLnBrk="1" hangingPunct="1">
              <a:buFontTx/>
              <a:buNone/>
            </a:pPr>
            <a:endParaRPr lang="it-IT" altLang="it-IT" sz="2400" b="1" dirty="0">
              <a:latin typeface="Comic Sans MS" panose="030F0702030302020204" pitchFamily="66" charset="0"/>
            </a:endParaRPr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B0B2A82A-305B-112C-AA66-6C420731FB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29C5A3-9B93-420E-8AB1-90221ABF663D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it-IT" altLang="it-IT" sz="14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f2228_ISBN88-08-09147-3">
            <a:extLst>
              <a:ext uri="{FF2B5EF4-FFF2-40B4-BE49-F238E27FC236}">
                <a16:creationId xmlns:a16="http://schemas.microsoft.com/office/drawing/2014/main" id="{2D961C49-F22D-05D5-428C-FBC7822487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4935538"/>
            <a:ext cx="3621088" cy="1901825"/>
          </a:xfrm>
          <a:noFill/>
        </p:spPr>
      </p:pic>
      <p:pic>
        <p:nvPicPr>
          <p:cNvPr id="19459" name="Picture 6" descr="f2226_ISBN88-08-09147-3">
            <a:extLst>
              <a:ext uri="{FF2B5EF4-FFF2-40B4-BE49-F238E27FC236}">
                <a16:creationId xmlns:a16="http://schemas.microsoft.com/office/drawing/2014/main" id="{325529F8-673D-7C6A-5876-3F588D518E0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3300" y="0"/>
            <a:ext cx="2932113" cy="2185988"/>
          </a:xfrm>
          <a:noFill/>
        </p:spPr>
      </p:pic>
      <p:pic>
        <p:nvPicPr>
          <p:cNvPr id="19460" name="Picture 9" descr="f2224_ISBN88-08-09147-3">
            <a:extLst>
              <a:ext uri="{FF2B5EF4-FFF2-40B4-BE49-F238E27FC236}">
                <a16:creationId xmlns:a16="http://schemas.microsoft.com/office/drawing/2014/main" id="{9AAC87FF-55E4-4D65-D96D-BEC5644A37F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8113" y="2830513"/>
            <a:ext cx="1760537" cy="2187575"/>
          </a:xfrm>
          <a:noFill/>
        </p:spPr>
      </p:pic>
      <p:pic>
        <p:nvPicPr>
          <p:cNvPr id="19461" name="Picture 12" descr="f2219_ISBN88-08-09147-3">
            <a:extLst>
              <a:ext uri="{FF2B5EF4-FFF2-40B4-BE49-F238E27FC236}">
                <a16:creationId xmlns:a16="http://schemas.microsoft.com/office/drawing/2014/main" id="{6ADCF3F7-2009-7675-D2A7-B938AE274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2863"/>
            <a:ext cx="362108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f2220_ISBN88-08-09147-3">
            <a:extLst>
              <a:ext uri="{FF2B5EF4-FFF2-40B4-BE49-F238E27FC236}">
                <a16:creationId xmlns:a16="http://schemas.microsoft.com/office/drawing/2014/main" id="{B5F34F90-BF28-0663-7624-F8752594B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114675"/>
            <a:ext cx="258445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Segnaposto numero diapositiva 6">
            <a:extLst>
              <a:ext uri="{FF2B5EF4-FFF2-40B4-BE49-F238E27FC236}">
                <a16:creationId xmlns:a16="http://schemas.microsoft.com/office/drawing/2014/main" id="{C4F7B8DF-EA4D-D93B-585B-2244C91695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50484D-15A2-45F3-83DF-53EB8BE0EB2A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65</a:t>
            </a:fld>
            <a:endParaRPr lang="it-IT" altLang="it-IT" sz="1400"/>
          </a:p>
        </p:txBody>
      </p:sp>
      <p:pic>
        <p:nvPicPr>
          <p:cNvPr id="19464" name="Picture 9" descr="Copertina catalogo">
            <a:extLst>
              <a:ext uri="{FF2B5EF4-FFF2-40B4-BE49-F238E27FC236}">
                <a16:creationId xmlns:a16="http://schemas.microsoft.com/office/drawing/2014/main" id="{A33BF7E0-5D52-708E-208B-E857C334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8337" b="30559"/>
          <a:stretch>
            <a:fillRect/>
          </a:stretch>
        </p:blipFill>
        <p:spPr bwMode="auto">
          <a:xfrm>
            <a:off x="4418013" y="2038350"/>
            <a:ext cx="15827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Immagine 1">
            <a:extLst>
              <a:ext uri="{FF2B5EF4-FFF2-40B4-BE49-F238E27FC236}">
                <a16:creationId xmlns:a16="http://schemas.microsoft.com/office/drawing/2014/main" id="{43C720F3-1478-2CA6-F553-EBC1648A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933575"/>
            <a:ext cx="2932113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numero diapositiva 5">
            <a:extLst>
              <a:ext uri="{FF2B5EF4-FFF2-40B4-BE49-F238E27FC236}">
                <a16:creationId xmlns:a16="http://schemas.microsoft.com/office/drawing/2014/main" id="{AE120A0F-5BD8-48CF-D17A-F1341673F0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AF6469-75F4-454A-814E-4459BA4F2DEE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it-IT" altLang="it-IT" sz="1400"/>
          </a:p>
        </p:txBody>
      </p:sp>
      <p:pic>
        <p:nvPicPr>
          <p:cNvPr id="20483" name="Immagine 6">
            <a:extLst>
              <a:ext uri="{FF2B5EF4-FFF2-40B4-BE49-F238E27FC236}">
                <a16:creationId xmlns:a16="http://schemas.microsoft.com/office/drawing/2014/main" id="{2E7C5E75-A3FD-6DB4-05AE-6A256E34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50"/>
          <a:stretch>
            <a:fillRect/>
          </a:stretch>
        </p:blipFill>
        <p:spPr bwMode="auto">
          <a:xfrm>
            <a:off x="827088" y="620713"/>
            <a:ext cx="6999287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asellaDiTesto 7">
            <a:extLst>
              <a:ext uri="{FF2B5EF4-FFF2-40B4-BE49-F238E27FC236}">
                <a16:creationId xmlns:a16="http://schemas.microsoft.com/office/drawing/2014/main" id="{C18DA293-C6E5-7A0E-337E-377875978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0"/>
            <a:ext cx="770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Impollinazione ultra-specifica.</a:t>
            </a:r>
          </a:p>
        </p:txBody>
      </p:sp>
      <p:sp>
        <p:nvSpPr>
          <p:cNvPr id="20485" name="CasellaDiTesto 8">
            <a:extLst>
              <a:ext uri="{FF2B5EF4-FFF2-40B4-BE49-F238E27FC236}">
                <a16:creationId xmlns:a16="http://schemas.microsoft.com/office/drawing/2014/main" id="{65CF8321-8EEE-9909-9F3B-32FD4156F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88075"/>
            <a:ext cx="7343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Orchidea e Lepidottero del Madagascar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numero diapositiva 5">
            <a:extLst>
              <a:ext uri="{FF2B5EF4-FFF2-40B4-BE49-F238E27FC236}">
                <a16:creationId xmlns:a16="http://schemas.microsoft.com/office/drawing/2014/main" id="{D14278C7-2CDB-915E-CCD4-77A96B141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FFD958-2ECE-4F0A-A82D-C56800AF0CB1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it-IT" altLang="it-IT" sz="1400"/>
          </a:p>
        </p:txBody>
      </p:sp>
      <p:pic>
        <p:nvPicPr>
          <p:cNvPr id="21507" name="Immagine 6">
            <a:extLst>
              <a:ext uri="{FF2B5EF4-FFF2-40B4-BE49-F238E27FC236}">
                <a16:creationId xmlns:a16="http://schemas.microsoft.com/office/drawing/2014/main" id="{502FF57C-F1D6-8BB2-D09D-4A27E139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50825"/>
            <a:ext cx="8629650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E9046494-5072-6E00-825B-2EA016EC5C1C}"/>
              </a:ext>
            </a:extLst>
          </p:cNvPr>
          <p:cNvGrpSpPr/>
          <p:nvPr/>
        </p:nvGrpSpPr>
        <p:grpSpPr>
          <a:xfrm>
            <a:off x="539750" y="1196752"/>
            <a:ext cx="8064500" cy="4113212"/>
            <a:chOff x="636588" y="1125538"/>
            <a:chExt cx="8064500" cy="4113212"/>
          </a:xfrm>
        </p:grpSpPr>
        <p:pic>
          <p:nvPicPr>
            <p:cNvPr id="7" name="Picture 2" descr="Megascolia maculata ssp. maculata / Rotstirnige Dolchwespe / Mammoth wasp /  Dolchwespen - Scoliidae">
              <a:extLst>
                <a:ext uri="{FF2B5EF4-FFF2-40B4-BE49-F238E27FC236}">
                  <a16:creationId xmlns:a16="http://schemas.microsoft.com/office/drawing/2014/main" id="{DA40394B-79C8-4E77-DA7E-89CA4DE13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725" y="1125538"/>
              <a:ext cx="2425700" cy="36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Sardinien | Marco Klüber">
              <a:extLst>
                <a:ext uri="{FF2B5EF4-FFF2-40B4-BE49-F238E27FC236}">
                  <a16:creationId xmlns:a16="http://schemas.microsoft.com/office/drawing/2014/main" id="{E84C332E-7EF0-47C1-44C0-0F1D6E1B3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588" y="1125538"/>
              <a:ext cx="5516562" cy="36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1">
              <a:extLst>
                <a:ext uri="{FF2B5EF4-FFF2-40B4-BE49-F238E27FC236}">
                  <a16:creationId xmlns:a16="http://schemas.microsoft.com/office/drawing/2014/main" id="{FE05AB3E-61FF-F4E4-C9E9-7C1657B9A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588" y="4868863"/>
              <a:ext cx="50403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i="1"/>
                <a:t>Ophrys speculum</a:t>
              </a:r>
            </a:p>
          </p:txBody>
        </p:sp>
        <p:sp>
          <p:nvSpPr>
            <p:cNvPr id="10" name="CasellaDiTesto 2">
              <a:extLst>
                <a:ext uri="{FF2B5EF4-FFF2-40B4-BE49-F238E27FC236}">
                  <a16:creationId xmlns:a16="http://schemas.microsoft.com/office/drawing/2014/main" id="{D9DDE2F9-9E91-5326-5B56-432207CC4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1725" y="4868863"/>
              <a:ext cx="25193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i="1"/>
                <a:t>Megascolia maculata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7392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1935F7A-0E63-013B-B8D1-AF8916CBD4C0}"/>
              </a:ext>
            </a:extLst>
          </p:cNvPr>
          <p:cNvSpPr txBox="1"/>
          <p:nvPr/>
        </p:nvSpPr>
        <p:spPr>
          <a:xfrm>
            <a:off x="8397875" y="6303963"/>
            <a:ext cx="196850" cy="1984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550"/>
              </a:lnSpc>
              <a:defRPr/>
            </a:pPr>
            <a:r>
              <a:rPr sz="1400" spc="-25" dirty="0">
                <a:latin typeface="Arial"/>
                <a:cs typeface="Arial"/>
              </a:rPr>
              <a:t>57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6563" name="object 3">
            <a:extLst>
              <a:ext uri="{FF2B5EF4-FFF2-40B4-BE49-F238E27FC236}">
                <a16:creationId xmlns:a16="http://schemas.microsoft.com/office/drawing/2014/main" id="{C5A3C716-71A2-BBEF-A224-7F356F8CC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68275"/>
            <a:ext cx="387826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object 4">
            <a:extLst>
              <a:ext uri="{FF2B5EF4-FFF2-40B4-BE49-F238E27FC236}">
                <a16:creationId xmlns:a16="http://schemas.microsoft.com/office/drawing/2014/main" id="{99F8E69D-3721-766B-1058-DECD386D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938588"/>
            <a:ext cx="438626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object 5">
            <a:extLst>
              <a:ext uri="{FF2B5EF4-FFF2-40B4-BE49-F238E27FC236}">
                <a16:creationId xmlns:a16="http://schemas.microsoft.com/office/drawing/2014/main" id="{B823B9BF-0F13-ABC9-1CB1-E68D59B5B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184150"/>
            <a:ext cx="4740275" cy="643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FontTx/>
              <a:buNone/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I meccanismi di attrazione sono :</a:t>
            </a:r>
          </a:p>
          <a:p>
            <a:pPr>
              <a:spcBef>
                <a:spcPts val="2400"/>
              </a:spcBef>
              <a:buFontTx/>
              <a:buNone/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POLLINE: usato come cibo da molti insetti per il suo elevato contenuto di proteine.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NETTARE:	essudati	costituiti	da	vari	tipi	di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zuccheri.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OLI: prodotti da peli ghiandolari	e usati dagli insetti per impastare il polline.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ODORE  :  le  piante  generalmente  non emanano odori per l’intera giornata, inoltre è da ricordare che la percezione degli odori da parte  degli  animali  e  differente  da  quello dell’uomo.</a:t>
            </a:r>
          </a:p>
          <a:p>
            <a:pPr algn="just">
              <a:spcBef>
                <a:spcPts val="2400"/>
              </a:spcBef>
              <a:buFontTx/>
              <a:buNone/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MESSAGGI VISIVI: forma e colore.</a:t>
            </a:r>
          </a:p>
          <a:p>
            <a:pPr algn="just">
              <a:spcBef>
                <a:spcPts val="2400"/>
              </a:spcBef>
              <a:buFontTx/>
              <a:buNone/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LIBERAZIONE DI CALORE: avviene durante la fioritura  di  molte  specie  appartenenti  alle famiglie  delle  Nymphaceaee,  Araceae,  gli insetti trovano nel fiore o nell’infiorescenza un riparo caldo.</a:t>
            </a:r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8C5E9354-DD68-CB35-C9D2-F748E00D3915}"/>
              </a:ext>
            </a:extLst>
          </p:cNvPr>
          <p:cNvGrpSpPr>
            <a:grpSpLocks/>
          </p:cNvGrpSpPr>
          <p:nvPr/>
        </p:nvGrpSpPr>
        <p:grpSpPr bwMode="auto">
          <a:xfrm>
            <a:off x="3171825" y="-26988"/>
            <a:ext cx="5964238" cy="6840538"/>
            <a:chOff x="3113958" y="-726485"/>
            <a:chExt cx="5963324" cy="6840760"/>
          </a:xfrm>
        </p:grpSpPr>
        <p:pic>
          <p:nvPicPr>
            <p:cNvPr id="66567" name="object 7">
              <a:extLst>
                <a:ext uri="{FF2B5EF4-FFF2-40B4-BE49-F238E27FC236}">
                  <a16:creationId xmlns:a16="http://schemas.microsoft.com/office/drawing/2014/main" id="{EADBB2E4-E40F-9E7B-7A38-3775A8FEF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5241" y="-726485"/>
              <a:ext cx="3832041" cy="282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8" name="object 8">
              <a:extLst>
                <a:ext uri="{FF2B5EF4-FFF2-40B4-BE49-F238E27FC236}">
                  <a16:creationId xmlns:a16="http://schemas.microsoft.com/office/drawing/2014/main" id="{F74E8124-3E16-6294-F5E7-BD8055EC3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958" y="1944611"/>
              <a:ext cx="5925312" cy="4169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286511"/>
            <a:ext cx="8371332" cy="6286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CAAAA92-AC0D-291A-6C81-FD051157F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925" y="260350"/>
            <a:ext cx="8820150" cy="63373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it-IT" altLang="it-IT" sz="2400" b="1" dirty="0">
                <a:latin typeface="Comic Sans MS" panose="030F0702030302020204" pitchFamily="66" charset="0"/>
              </a:rPr>
              <a:t>impollinazione anemogama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it-IT" altLang="it-IT" sz="2400" b="1" dirty="0">
              <a:latin typeface="Comic Sans MS" panose="030F0702030302020204" pitchFamily="66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it-IT" altLang="it-IT" sz="2400" b="1" dirty="0">
                <a:latin typeface="Comic Sans MS" panose="030F0702030302020204" pitchFamily="66" charset="0"/>
              </a:rPr>
              <a:t>Elevata produzione di polline, per assicurare l'impollinazione e contrastare la non specificità dell’impollinazione</a:t>
            </a:r>
          </a:p>
          <a:p>
            <a:pPr algn="just" eaLnBrk="1" hangingPunct="1">
              <a:lnSpc>
                <a:spcPct val="80000"/>
              </a:lnSpc>
            </a:pPr>
            <a:endParaRPr lang="it-IT" altLang="it-IT" sz="2400" b="1" dirty="0">
              <a:latin typeface="Comic Sans MS" panose="030F0702030302020204" pitchFamily="66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it-IT" altLang="it-IT" sz="2400" b="1" dirty="0">
                <a:latin typeface="Comic Sans MS" panose="030F0702030302020204" pitchFamily="66" charset="0"/>
              </a:rPr>
              <a:t>Mancanza di tutte quelle parti dei fiori che risultano superflue es. perianzio a colori vivaci, nettari, ecc. nessuna funzione vessillare</a:t>
            </a:r>
          </a:p>
          <a:p>
            <a:pPr algn="just" eaLnBrk="1" hangingPunct="1">
              <a:lnSpc>
                <a:spcPct val="80000"/>
              </a:lnSpc>
            </a:pPr>
            <a:endParaRPr lang="it-IT" altLang="it-IT" sz="2400" b="1" dirty="0">
              <a:latin typeface="Comic Sans MS" panose="030F0702030302020204" pitchFamily="66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it-IT" altLang="it-IT" sz="2400" b="1" dirty="0">
                <a:latin typeface="Comic Sans MS" panose="030F0702030302020204" pitchFamily="66" charset="0"/>
              </a:rPr>
              <a:t>Eliminazione, per quanto possibile, di tutti gli ostacoli alla diffusione del polline (es. fioritura prima dell’emissione delle foglie).</a:t>
            </a:r>
          </a:p>
          <a:p>
            <a:pPr algn="just" eaLnBrk="1" hangingPunct="1">
              <a:lnSpc>
                <a:spcPct val="80000"/>
              </a:lnSpc>
            </a:pPr>
            <a:endParaRPr lang="it-IT" altLang="it-IT" sz="2400" b="1" dirty="0">
              <a:latin typeface="Comic Sans MS" panose="030F0702030302020204" pitchFamily="66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it-IT" altLang="it-IT" sz="2400" b="1" dirty="0">
                <a:latin typeface="Comic Sans MS" panose="030F0702030302020204" pitchFamily="66" charset="0"/>
              </a:rPr>
              <a:t>L’impollinazione anemogama si è notevolmente evoluta forse a causa della scarsa presenza di insetti impollinatori a causa dell’antropizzazione, infatti viene utilizzata da circa il 20% delle angiosperme.</a:t>
            </a:r>
          </a:p>
        </p:txBody>
      </p:sp>
      <p:sp>
        <p:nvSpPr>
          <p:cNvPr id="22531" name="Segnaposto numero diapositiva 2">
            <a:extLst>
              <a:ext uri="{FF2B5EF4-FFF2-40B4-BE49-F238E27FC236}">
                <a16:creationId xmlns:a16="http://schemas.microsoft.com/office/drawing/2014/main" id="{382108AB-83F1-03DF-F5B8-B197AD86CD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7180944-9308-4E23-9981-913DC297B675}" type="slidenum">
              <a:rPr lang="it-IT" altLang="it-IT" smtClean="0"/>
              <a:pPr>
                <a:spcBef>
                  <a:spcPct val="0"/>
                </a:spcBef>
                <a:buFontTx/>
                <a:buNone/>
                <a:defRPr/>
              </a:pPr>
              <a:t>70</a:t>
            </a:fld>
            <a:endParaRPr lang="it-IT" altLang="it-IT" sz="14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numero diapositiva 3">
            <a:extLst>
              <a:ext uri="{FF2B5EF4-FFF2-40B4-BE49-F238E27FC236}">
                <a16:creationId xmlns:a16="http://schemas.microsoft.com/office/drawing/2014/main" id="{7704F7F7-4D9F-E510-E325-06A5F02CAD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7180944-9308-4E23-9981-913DC297B675}" type="slidenum">
              <a:rPr lang="it-IT" altLang="it-IT" smtClean="0"/>
              <a:pPr>
                <a:spcBef>
                  <a:spcPct val="0"/>
                </a:spcBef>
                <a:buFontTx/>
                <a:buNone/>
                <a:defRPr/>
              </a:pPr>
              <a:t>71</a:t>
            </a:fld>
            <a:endParaRPr lang="it-IT" altLang="it-IT" sz="140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D4918B-F921-5F03-257D-7558E523871C}"/>
              </a:ext>
            </a:extLst>
          </p:cNvPr>
          <p:cNvSpPr txBox="1"/>
          <p:nvPr/>
        </p:nvSpPr>
        <p:spPr>
          <a:xfrm>
            <a:off x="80963" y="3673475"/>
            <a:ext cx="4389437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dirty="0"/>
              <a:t>Impollinazione anemofila</a:t>
            </a:r>
          </a:p>
          <a:p>
            <a:pPr eaLnBrk="1" hangingPunct="1">
              <a:defRPr/>
            </a:pPr>
            <a:endParaRPr lang="it-IT" dirty="0"/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/>
              <a:t>Bassa efficienza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/>
              <a:t>Enorme produzione di polline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0AD44A-B9BC-909B-A894-358A3FA83457}"/>
              </a:ext>
            </a:extLst>
          </p:cNvPr>
          <p:cNvSpPr txBox="1"/>
          <p:nvPr/>
        </p:nvSpPr>
        <p:spPr>
          <a:xfrm>
            <a:off x="4411663" y="4518025"/>
            <a:ext cx="4732337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dirty="0"/>
              <a:t>Impollinazione entomofila</a:t>
            </a:r>
          </a:p>
          <a:p>
            <a:pPr eaLnBrk="1" hangingPunct="1">
              <a:defRPr/>
            </a:pPr>
            <a:endParaRPr lang="it-IT" dirty="0"/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/>
              <a:t>Più alta efficienza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/>
              <a:t>Produzione di polline più ridotta</a:t>
            </a:r>
          </a:p>
        </p:txBody>
      </p:sp>
      <p:pic>
        <p:nvPicPr>
          <p:cNvPr id="23557" name="Picture 2" descr="Cloud Of Pollen From A Pine Tree Stock Photo - Image of plague ...">
            <a:extLst>
              <a:ext uri="{FF2B5EF4-FFF2-40B4-BE49-F238E27FC236}">
                <a16:creationId xmlns:a16="http://schemas.microsoft.com/office/drawing/2014/main" id="{0CBB1643-5821-454E-7CAD-D25AFA5E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909638"/>
            <a:ext cx="37814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Impollinazione: come avviene - Idee Green">
            <a:extLst>
              <a:ext uri="{FF2B5EF4-FFF2-40B4-BE49-F238E27FC236}">
                <a16:creationId xmlns:a16="http://schemas.microsoft.com/office/drawing/2014/main" id="{7FAE3F69-0D9E-E20E-EF6E-28A9803AD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-14288"/>
            <a:ext cx="4297362" cy="233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 descr="Impollinazione: tipi">
            <a:extLst>
              <a:ext uri="{FF2B5EF4-FFF2-40B4-BE49-F238E27FC236}">
                <a16:creationId xmlns:a16="http://schemas.microsoft.com/office/drawing/2014/main" id="{5BEF2089-201D-4024-7067-A578E9327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1844675"/>
            <a:ext cx="27082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CasellaDiTesto 1">
            <a:extLst>
              <a:ext uri="{FF2B5EF4-FFF2-40B4-BE49-F238E27FC236}">
                <a16:creationId xmlns:a16="http://schemas.microsoft.com/office/drawing/2014/main" id="{1D5D1A3B-BE12-CA6B-D242-069E00C2F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15888"/>
            <a:ext cx="221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Quindi: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numero diapositiva 2">
            <a:extLst>
              <a:ext uri="{FF2B5EF4-FFF2-40B4-BE49-F238E27FC236}">
                <a16:creationId xmlns:a16="http://schemas.microsoft.com/office/drawing/2014/main" id="{19B97816-B211-2C4D-2AFB-A653DDB70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22251C-4AB6-4EA1-BF90-9CFA41DD6A65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it-IT" altLang="it-IT" sz="14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0D1BCDE-516C-66F3-AD79-52937D28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33" t="26194" r="11667"/>
          <a:stretch/>
        </p:blipFill>
        <p:spPr>
          <a:xfrm>
            <a:off x="228599" y="821479"/>
            <a:ext cx="8448309" cy="569400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73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497840" y="327405"/>
            <a:ext cx="8073390" cy="3963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541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Times New Roman"/>
                <a:cs typeface="Times New Roman"/>
              </a:rPr>
              <a:t>FECONDAZIONE</a:t>
            </a:r>
            <a:endParaRPr sz="2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2200"/>
              </a:spcBef>
            </a:pPr>
            <a:r>
              <a:rPr sz="2400" b="1" dirty="0">
                <a:latin typeface="Times New Roman"/>
                <a:cs typeface="Times New Roman"/>
              </a:rPr>
              <a:t>Il</a:t>
            </a:r>
            <a:r>
              <a:rPr sz="2400" b="1" spc="229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granulo</a:t>
            </a:r>
            <a:r>
              <a:rPr sz="2400" b="1" spc="2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pollinico</a:t>
            </a:r>
            <a:r>
              <a:rPr sz="2400" b="1" spc="229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germina,</a:t>
            </a:r>
            <a:r>
              <a:rPr sz="2400" b="1" spc="229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il</a:t>
            </a:r>
            <a:r>
              <a:rPr sz="2400" b="1" spc="229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tubetto</a:t>
            </a:r>
            <a:r>
              <a:rPr sz="2400" b="1" spc="229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si</a:t>
            </a:r>
            <a:r>
              <a:rPr sz="2400" b="1" spc="229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allunga,</a:t>
            </a:r>
            <a:r>
              <a:rPr sz="2400" b="1" spc="229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attraversa </a:t>
            </a:r>
            <a:r>
              <a:rPr sz="2400" b="1" dirty="0">
                <a:latin typeface="Times New Roman"/>
                <a:cs typeface="Times New Roman"/>
              </a:rPr>
              <a:t>lo</a:t>
            </a:r>
            <a:r>
              <a:rPr sz="2400" b="1" spc="1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stilo</a:t>
            </a:r>
            <a:r>
              <a:rPr sz="2400" b="1" spc="1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e</a:t>
            </a:r>
            <a:r>
              <a:rPr sz="2400" b="1" spc="1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arriva</a:t>
            </a:r>
            <a:r>
              <a:rPr sz="2400" b="1" spc="1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fino</a:t>
            </a:r>
            <a:r>
              <a:rPr sz="2400" b="1" spc="1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all’ovulo</a:t>
            </a:r>
            <a:r>
              <a:rPr sz="2400" b="1" spc="1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tramite</a:t>
            </a:r>
            <a:r>
              <a:rPr sz="2400" b="1" spc="1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il</a:t>
            </a:r>
            <a:r>
              <a:rPr sz="2400" b="1" spc="1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micropilo.</a:t>
            </a:r>
            <a:r>
              <a:rPr sz="2400" b="1" spc="11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Raggiunge </a:t>
            </a:r>
            <a:r>
              <a:rPr sz="2400" b="1" dirty="0">
                <a:latin typeface="Times New Roman"/>
                <a:cs typeface="Times New Roman"/>
              </a:rPr>
              <a:t>il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gametofito</a:t>
            </a:r>
            <a:r>
              <a:rPr sz="2400" b="1" spc="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femminile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rilascia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due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nuclei</a:t>
            </a:r>
            <a:r>
              <a:rPr sz="2400" b="1" spc="8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spermatici.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Times New Roman"/>
                <a:cs typeface="Times New Roman"/>
              </a:rPr>
              <a:t>Uno </a:t>
            </a:r>
            <a:r>
              <a:rPr sz="2400" b="1" dirty="0">
                <a:latin typeface="Times New Roman"/>
                <a:cs typeface="Times New Roman"/>
              </a:rPr>
              <a:t>raggiunge</a:t>
            </a:r>
            <a:r>
              <a:rPr sz="2400" b="1" spc="3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l’oosfera</a:t>
            </a:r>
            <a:r>
              <a:rPr sz="2400" b="1" spc="30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e</a:t>
            </a:r>
            <a:r>
              <a:rPr sz="2400" b="1" spc="3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si</a:t>
            </a:r>
            <a:r>
              <a:rPr sz="2400" b="1" spc="30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fonde</a:t>
            </a:r>
            <a:r>
              <a:rPr sz="2400" b="1" spc="3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con</a:t>
            </a:r>
            <a:r>
              <a:rPr sz="2400" b="1" spc="30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il</a:t>
            </a:r>
            <a:r>
              <a:rPr sz="2400" b="1" spc="30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nucleo</a:t>
            </a:r>
            <a:r>
              <a:rPr sz="2400" b="1" spc="3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dell’ovocellula</a:t>
            </a:r>
            <a:r>
              <a:rPr sz="2400" b="1" spc="300" dirty="0">
                <a:latin typeface="Times New Roman"/>
                <a:cs typeface="Times New Roman"/>
              </a:rPr>
              <a:t> </a:t>
            </a:r>
            <a:r>
              <a:rPr sz="2400" b="1" spc="-50" dirty="0">
                <a:latin typeface="Times New Roman"/>
                <a:cs typeface="Times New Roman"/>
              </a:rPr>
              <a:t>e </a:t>
            </a:r>
            <a:r>
              <a:rPr sz="2400" b="1" dirty="0">
                <a:latin typeface="Times New Roman"/>
                <a:cs typeface="Times New Roman"/>
              </a:rPr>
              <a:t>forma</a:t>
            </a:r>
            <a:r>
              <a:rPr sz="2400" b="1" spc="150" dirty="0">
                <a:latin typeface="Times New Roman"/>
                <a:cs typeface="Times New Roman"/>
              </a:rPr>
              <a:t>  </a:t>
            </a:r>
            <a:r>
              <a:rPr sz="2400" b="1" dirty="0">
                <a:latin typeface="Times New Roman"/>
                <a:cs typeface="Times New Roman"/>
              </a:rPr>
              <a:t>così</a:t>
            </a:r>
            <a:r>
              <a:rPr sz="2400" b="1" spc="155" dirty="0">
                <a:latin typeface="Times New Roman"/>
                <a:cs typeface="Times New Roman"/>
              </a:rPr>
              <a:t>  </a:t>
            </a:r>
            <a:r>
              <a:rPr sz="2400" b="1" dirty="0">
                <a:latin typeface="Times New Roman"/>
                <a:cs typeface="Times New Roman"/>
              </a:rPr>
              <a:t>il</a:t>
            </a:r>
            <a:r>
              <a:rPr sz="2400" b="1" spc="160" dirty="0">
                <a:latin typeface="Times New Roman"/>
                <a:cs typeface="Times New Roman"/>
              </a:rPr>
              <a:t>  </a:t>
            </a:r>
            <a:r>
              <a:rPr sz="2400" b="1" dirty="0">
                <a:latin typeface="Times New Roman"/>
                <a:cs typeface="Times New Roman"/>
              </a:rPr>
              <a:t>nucleo</a:t>
            </a:r>
            <a:r>
              <a:rPr sz="2400" b="1" spc="150" dirty="0">
                <a:latin typeface="Times New Roman"/>
                <a:cs typeface="Times New Roman"/>
              </a:rPr>
              <a:t>  </a:t>
            </a:r>
            <a:r>
              <a:rPr sz="2400" b="1" dirty="0">
                <a:latin typeface="Times New Roman"/>
                <a:cs typeface="Times New Roman"/>
              </a:rPr>
              <a:t>diploide</a:t>
            </a:r>
            <a:r>
              <a:rPr sz="2400" b="1" spc="155" dirty="0">
                <a:latin typeface="Times New Roman"/>
                <a:cs typeface="Times New Roman"/>
              </a:rPr>
              <a:t>  </a:t>
            </a:r>
            <a:r>
              <a:rPr sz="2400" b="1" dirty="0">
                <a:latin typeface="Times New Roman"/>
                <a:cs typeface="Times New Roman"/>
              </a:rPr>
              <a:t>dello</a:t>
            </a:r>
            <a:r>
              <a:rPr sz="2400" b="1" spc="160" dirty="0">
                <a:latin typeface="Times New Roman"/>
                <a:cs typeface="Times New Roman"/>
              </a:rPr>
              <a:t> 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ZIGOTE</a:t>
            </a:r>
            <a:r>
              <a:rPr sz="2400" b="1" dirty="0">
                <a:latin typeface="Times New Roman"/>
                <a:cs typeface="Times New Roman"/>
              </a:rPr>
              <a:t>.</a:t>
            </a:r>
            <a:r>
              <a:rPr sz="2400" b="1" spc="160" dirty="0">
                <a:latin typeface="Times New Roman"/>
                <a:cs typeface="Times New Roman"/>
              </a:rPr>
              <a:t>  </a:t>
            </a:r>
            <a:r>
              <a:rPr sz="2400" b="1" dirty="0">
                <a:latin typeface="Times New Roman"/>
                <a:cs typeface="Times New Roman"/>
              </a:rPr>
              <a:t>Il</a:t>
            </a:r>
            <a:r>
              <a:rPr sz="2400" b="1" spc="150" dirty="0">
                <a:latin typeface="Times New Roman"/>
                <a:cs typeface="Times New Roman"/>
              </a:rPr>
              <a:t>  </a:t>
            </a:r>
            <a:r>
              <a:rPr sz="2400" b="1" spc="-10" dirty="0">
                <a:latin typeface="Times New Roman"/>
                <a:cs typeface="Times New Roman"/>
              </a:rPr>
              <a:t>secondo </a:t>
            </a:r>
            <a:r>
              <a:rPr sz="2400" b="1" dirty="0">
                <a:latin typeface="Times New Roman"/>
                <a:cs typeface="Times New Roman"/>
              </a:rPr>
              <a:t>raggiunge</a:t>
            </a:r>
            <a:r>
              <a:rPr sz="2400" b="1" spc="229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la</a:t>
            </a:r>
            <a:r>
              <a:rPr sz="2400" b="1" spc="2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cellula</a:t>
            </a:r>
            <a:r>
              <a:rPr sz="2400" b="1" spc="2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centrale</a:t>
            </a:r>
            <a:r>
              <a:rPr sz="2400" b="1" spc="24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e</a:t>
            </a:r>
            <a:r>
              <a:rPr sz="2400" b="1" spc="2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si</a:t>
            </a:r>
            <a:r>
              <a:rPr sz="2400" b="1" spc="2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unisce</a:t>
            </a:r>
            <a:r>
              <a:rPr sz="2400" b="1" spc="24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ad</a:t>
            </a:r>
            <a:r>
              <a:rPr sz="2400" b="1" spc="229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entrambi</a:t>
            </a:r>
            <a:r>
              <a:rPr sz="2400" b="1" spc="229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</a:t>
            </a:r>
            <a:r>
              <a:rPr sz="2400" b="1" spc="23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nuclei </a:t>
            </a:r>
            <a:r>
              <a:rPr sz="2400" b="1" dirty="0">
                <a:latin typeface="Times New Roman"/>
                <a:cs typeface="Times New Roman"/>
              </a:rPr>
              <a:t>formando</a:t>
            </a:r>
            <a:r>
              <a:rPr sz="2400" b="1" spc="36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una</a:t>
            </a:r>
            <a:r>
              <a:rPr sz="2400" b="1" spc="3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cellula</a:t>
            </a:r>
            <a:r>
              <a:rPr sz="2400" b="1" spc="3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triploide</a:t>
            </a:r>
            <a:r>
              <a:rPr sz="2400" b="1" spc="360" dirty="0">
                <a:latin typeface="Times New Roman"/>
                <a:cs typeface="Times New Roman"/>
              </a:rPr>
              <a:t>  </a:t>
            </a:r>
            <a:r>
              <a:rPr sz="2400" b="1" dirty="0">
                <a:latin typeface="Times New Roman"/>
                <a:cs typeface="Times New Roman"/>
              </a:rPr>
              <a:t>che</a:t>
            </a:r>
            <a:r>
              <a:rPr sz="2400" b="1" spc="360" dirty="0">
                <a:latin typeface="Times New Roman"/>
                <a:cs typeface="Times New Roman"/>
              </a:rPr>
              <a:t>  </a:t>
            </a:r>
            <a:r>
              <a:rPr sz="2400" b="1" dirty="0">
                <a:latin typeface="Times New Roman"/>
                <a:cs typeface="Times New Roman"/>
              </a:rPr>
              <a:t>differenzierà</a:t>
            </a:r>
            <a:r>
              <a:rPr sz="2400" b="1" spc="37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il</a:t>
            </a:r>
            <a:r>
              <a:rPr sz="2400" b="1" spc="36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tessuto </a:t>
            </a:r>
            <a:r>
              <a:rPr sz="2400" b="1" dirty="0">
                <a:latin typeface="Times New Roman"/>
                <a:cs typeface="Times New Roman"/>
              </a:rPr>
              <a:t>triploide</a:t>
            </a:r>
            <a:r>
              <a:rPr sz="2400" b="1" spc="409" dirty="0">
                <a:latin typeface="Times New Roman"/>
                <a:cs typeface="Times New Roman"/>
              </a:rPr>
              <a:t>   </a:t>
            </a:r>
            <a:r>
              <a:rPr sz="2400" b="1" dirty="0">
                <a:latin typeface="Times New Roman"/>
                <a:cs typeface="Times New Roman"/>
              </a:rPr>
              <a:t>dell’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ENDOSPERMA</a:t>
            </a:r>
            <a:r>
              <a:rPr sz="2400" b="1" spc="365" dirty="0">
                <a:solidFill>
                  <a:srgbClr val="FF0000"/>
                </a:solidFill>
                <a:latin typeface="Times New Roman"/>
                <a:cs typeface="Times New Roman"/>
              </a:rPr>
              <a:t>  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SECONDARIO</a:t>
            </a:r>
            <a:r>
              <a:rPr sz="2400" b="1" spc="409" dirty="0">
                <a:solidFill>
                  <a:srgbClr val="FF0000"/>
                </a:solidFill>
                <a:latin typeface="Times New Roman"/>
                <a:cs typeface="Times New Roman"/>
              </a:rPr>
              <a:t>   </a:t>
            </a:r>
            <a:r>
              <a:rPr sz="2400" b="1" spc="-10" dirty="0">
                <a:latin typeface="Times New Roman"/>
                <a:cs typeface="Times New Roman"/>
              </a:rPr>
              <a:t>(questo </a:t>
            </a:r>
            <a:r>
              <a:rPr sz="2400" b="1" dirty="0">
                <a:latin typeface="Times New Roman"/>
                <a:cs typeface="Times New Roman"/>
              </a:rPr>
              <a:t>avviene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solo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nelle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piante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</a:t>
            </a:r>
            <a:r>
              <a:rPr sz="2400" b="1" spc="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fiore).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0540" y="4569205"/>
            <a:ext cx="6218555" cy="45148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45"/>
              </a:lnSpc>
            </a:pP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Processo</a:t>
            </a:r>
            <a:r>
              <a:rPr sz="3200" b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della</a:t>
            </a:r>
            <a:r>
              <a:rPr sz="32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doppia</a:t>
            </a:r>
            <a:r>
              <a:rPr sz="32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fecondazione.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6438" y="5535879"/>
            <a:ext cx="46812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3300"/>
                </a:solidFill>
                <a:latin typeface="Comic Sans MS"/>
                <a:cs typeface="Comic Sans MS"/>
              </a:rPr>
              <a:t>L’endosperma</a:t>
            </a:r>
            <a:r>
              <a:rPr sz="2400" b="1" spc="-60" dirty="0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3300"/>
                </a:solidFill>
                <a:latin typeface="Comic Sans MS"/>
                <a:cs typeface="Comic Sans MS"/>
              </a:rPr>
              <a:t>secondario</a:t>
            </a:r>
            <a:r>
              <a:rPr sz="2400" b="1" spc="-40" dirty="0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2400" b="1" spc="-50" dirty="0">
                <a:solidFill>
                  <a:srgbClr val="FF3300"/>
                </a:solidFill>
                <a:latin typeface="Comic Sans MS"/>
                <a:cs typeface="Comic Sans MS"/>
              </a:rPr>
              <a:t>è</a:t>
            </a:r>
            <a:endParaRPr sz="24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solidFill>
                  <a:srgbClr val="FF3300"/>
                </a:solidFill>
                <a:latin typeface="Comic Sans MS"/>
                <a:cs typeface="Comic Sans MS"/>
              </a:rPr>
              <a:t>formato</a:t>
            </a:r>
            <a:r>
              <a:rPr sz="2400" b="1" spc="-75" dirty="0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3300"/>
                </a:solidFill>
                <a:latin typeface="Comic Sans MS"/>
                <a:cs typeface="Comic Sans MS"/>
              </a:rPr>
              <a:t>da</a:t>
            </a:r>
            <a:r>
              <a:rPr sz="2400" b="1" spc="-70" dirty="0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3300"/>
                </a:solidFill>
                <a:latin typeface="Comic Sans MS"/>
                <a:cs typeface="Comic Sans MS"/>
              </a:rPr>
              <a:t>cellule</a:t>
            </a:r>
            <a:r>
              <a:rPr sz="2400" b="1" spc="-75" dirty="0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3300"/>
                </a:solidFill>
                <a:latin typeface="Comic Sans MS"/>
                <a:cs typeface="Comic Sans MS"/>
              </a:rPr>
              <a:t>triploidi</a:t>
            </a:r>
            <a:r>
              <a:rPr sz="2400" b="1" spc="-65" dirty="0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2400" b="1" spc="-20" dirty="0">
                <a:solidFill>
                  <a:srgbClr val="FF3300"/>
                </a:solidFill>
                <a:latin typeface="Comic Sans MS"/>
                <a:cs typeface="Comic Sans MS"/>
              </a:rPr>
              <a:t>(3n)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2401" rIns="0" bIns="0" rtlCol="0">
            <a:spAutoFit/>
          </a:bodyPr>
          <a:lstStyle/>
          <a:p>
            <a:pPr marL="3001010">
              <a:lnSpc>
                <a:spcPct val="100000"/>
              </a:lnSpc>
              <a:spcBef>
                <a:spcPts val="100"/>
              </a:spcBef>
            </a:pPr>
            <a:r>
              <a:rPr dirty="0"/>
              <a:t>Doppia</a:t>
            </a:r>
            <a:r>
              <a:rPr spc="-80" dirty="0"/>
              <a:t> </a:t>
            </a:r>
            <a:r>
              <a:rPr spc="-10" dirty="0"/>
              <a:t>fecondazione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135" y="1591108"/>
            <a:ext cx="7394252" cy="39714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74</a:t>
            </a:fld>
            <a:endParaRPr spc="-25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7905" y="736367"/>
            <a:ext cx="6238567" cy="51633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75</a:t>
            </a:fld>
            <a:endParaRPr spc="-25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83600" y="6273800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Arial MT"/>
                <a:cs typeface="Arial MT"/>
              </a:rPr>
              <a:t>1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0442" y="1283588"/>
            <a:ext cx="51155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dirty="0">
                <a:latin typeface="Comic Sans MS"/>
                <a:cs typeface="Comic Sans MS"/>
              </a:rPr>
              <a:t>La</a:t>
            </a:r>
            <a:r>
              <a:rPr sz="2800" b="0" spc="-65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transizione</a:t>
            </a:r>
            <a:r>
              <a:rPr sz="2800" b="0" spc="-15" dirty="0">
                <a:latin typeface="Comic Sans MS"/>
                <a:cs typeface="Comic Sans MS"/>
              </a:rPr>
              <a:t> </a:t>
            </a:r>
            <a:r>
              <a:rPr sz="2800" b="0" dirty="0" err="1">
                <a:latin typeface="Comic Sans MS"/>
                <a:cs typeface="Comic Sans MS"/>
              </a:rPr>
              <a:t>fiorale</a:t>
            </a:r>
            <a:r>
              <a:rPr sz="2800" b="0" spc="-40" dirty="0">
                <a:latin typeface="Comic Sans MS"/>
                <a:cs typeface="Comic Sans MS"/>
              </a:rPr>
              <a:t> </a:t>
            </a:r>
            <a:endParaRPr sz="2800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30810"/>
            <a:ext cx="8735695" cy="5118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33705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omic Sans MS"/>
                <a:cs typeface="Comic Sans MS"/>
              </a:rPr>
              <a:t>La</a:t>
            </a:r>
            <a:r>
              <a:rPr sz="2800" spc="-7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formazione</a:t>
            </a:r>
            <a:r>
              <a:rPr sz="2800" spc="-4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del</a:t>
            </a:r>
            <a:r>
              <a:rPr sz="2800" spc="-7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fiore</a:t>
            </a:r>
            <a:r>
              <a:rPr sz="2800" spc="-50" dirty="0">
                <a:latin typeface="Comic Sans MS"/>
                <a:cs typeface="Comic Sans MS"/>
              </a:rPr>
              <a:t> o </a:t>
            </a:r>
            <a:r>
              <a:rPr sz="2800" dirty="0">
                <a:latin typeface="Comic Sans MS"/>
                <a:cs typeface="Comic Sans MS"/>
              </a:rPr>
              <a:t>delle</a:t>
            </a:r>
            <a:r>
              <a:rPr sz="2800" spc="-55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infiorescenze </a:t>
            </a:r>
            <a:r>
              <a:rPr sz="2800" dirty="0">
                <a:latin typeface="Comic Sans MS"/>
                <a:cs typeface="Comic Sans MS"/>
              </a:rPr>
              <a:t>rappresenta</a:t>
            </a:r>
            <a:r>
              <a:rPr sz="2800" spc="-5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l’ultimo</a:t>
            </a:r>
            <a:r>
              <a:rPr sz="2800" spc="-75" dirty="0">
                <a:latin typeface="Comic Sans MS"/>
                <a:cs typeface="Comic Sans MS"/>
              </a:rPr>
              <a:t> </a:t>
            </a:r>
            <a:r>
              <a:rPr sz="2800" spc="-20" dirty="0">
                <a:latin typeface="Comic Sans MS"/>
                <a:cs typeface="Comic Sans MS"/>
              </a:rPr>
              <a:t>atto </a:t>
            </a:r>
            <a:r>
              <a:rPr sz="2800" dirty="0">
                <a:latin typeface="Comic Sans MS"/>
                <a:cs typeface="Comic Sans MS"/>
              </a:rPr>
              <a:t>dell’attività</a:t>
            </a:r>
            <a:r>
              <a:rPr sz="2800" spc="-105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meristematica </a:t>
            </a:r>
            <a:r>
              <a:rPr sz="2800" dirty="0">
                <a:latin typeface="Comic Sans MS"/>
                <a:cs typeface="Comic Sans MS"/>
              </a:rPr>
              <a:t>dell’apice</a:t>
            </a:r>
            <a:r>
              <a:rPr sz="2800" spc="-12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vegetativo</a:t>
            </a:r>
            <a:r>
              <a:rPr sz="2800" spc="-100" dirty="0">
                <a:latin typeface="Comic Sans MS"/>
                <a:cs typeface="Comic Sans MS"/>
              </a:rPr>
              <a:t> </a:t>
            </a:r>
            <a:r>
              <a:rPr sz="2800" spc="-25" dirty="0">
                <a:latin typeface="Comic Sans MS"/>
                <a:cs typeface="Comic Sans MS"/>
              </a:rPr>
              <a:t>del </a:t>
            </a:r>
            <a:r>
              <a:rPr sz="2800" spc="-10" dirty="0">
                <a:latin typeface="Comic Sans MS"/>
                <a:cs typeface="Comic Sans MS"/>
              </a:rPr>
              <a:t>germoglio.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595"/>
              </a:spcBef>
            </a:pPr>
            <a:endParaRPr sz="2800">
              <a:latin typeface="Comic Sans MS"/>
              <a:cs typeface="Comic Sans MS"/>
            </a:endParaRPr>
          </a:p>
          <a:p>
            <a:pPr marL="85725" marR="5080" algn="just">
              <a:lnSpc>
                <a:spcPct val="100000"/>
              </a:lnSpc>
            </a:pPr>
            <a:r>
              <a:rPr sz="2800" dirty="0">
                <a:latin typeface="Comic Sans MS"/>
                <a:cs typeface="Comic Sans MS"/>
              </a:rPr>
              <a:t>Durante</a:t>
            </a:r>
            <a:r>
              <a:rPr sz="2800" spc="16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la</a:t>
            </a:r>
            <a:r>
              <a:rPr sz="2800" spc="13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transizione</a:t>
            </a:r>
            <a:r>
              <a:rPr sz="2800" spc="15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fiorale</a:t>
            </a:r>
            <a:r>
              <a:rPr sz="2800" spc="13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l’apice</a:t>
            </a:r>
            <a:r>
              <a:rPr sz="2800" spc="14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vegetativo</a:t>
            </a:r>
            <a:r>
              <a:rPr sz="2800" spc="155" dirty="0">
                <a:latin typeface="Comic Sans MS"/>
                <a:cs typeface="Comic Sans MS"/>
              </a:rPr>
              <a:t> </a:t>
            </a:r>
            <a:r>
              <a:rPr sz="2800" spc="-25" dirty="0">
                <a:latin typeface="Comic Sans MS"/>
                <a:cs typeface="Comic Sans MS"/>
              </a:rPr>
              <a:t>del </a:t>
            </a:r>
            <a:r>
              <a:rPr sz="2800" dirty="0">
                <a:latin typeface="Comic Sans MS"/>
                <a:cs typeface="Comic Sans MS"/>
              </a:rPr>
              <a:t>germoglio</a:t>
            </a:r>
            <a:r>
              <a:rPr sz="2800" spc="225" dirty="0">
                <a:latin typeface="Comic Sans MS"/>
                <a:cs typeface="Comic Sans MS"/>
              </a:rPr>
              <a:t>   </a:t>
            </a:r>
            <a:r>
              <a:rPr sz="2800" dirty="0">
                <a:latin typeface="Comic Sans MS"/>
                <a:cs typeface="Comic Sans MS"/>
              </a:rPr>
              <a:t>subisce</a:t>
            </a:r>
            <a:r>
              <a:rPr sz="2800" spc="225" dirty="0">
                <a:latin typeface="Comic Sans MS"/>
                <a:cs typeface="Comic Sans MS"/>
              </a:rPr>
              <a:t>   </a:t>
            </a:r>
            <a:r>
              <a:rPr sz="2800" dirty="0">
                <a:latin typeface="Comic Sans MS"/>
                <a:cs typeface="Comic Sans MS"/>
              </a:rPr>
              <a:t>una</a:t>
            </a:r>
            <a:r>
              <a:rPr sz="2800" spc="225" dirty="0">
                <a:latin typeface="Comic Sans MS"/>
                <a:cs typeface="Comic Sans MS"/>
              </a:rPr>
              <a:t>   </a:t>
            </a:r>
            <a:r>
              <a:rPr sz="2800" dirty="0">
                <a:latin typeface="Comic Sans MS"/>
                <a:cs typeface="Comic Sans MS"/>
              </a:rPr>
              <a:t>serie</a:t>
            </a:r>
            <a:r>
              <a:rPr sz="2800" spc="229" dirty="0">
                <a:latin typeface="Comic Sans MS"/>
                <a:cs typeface="Comic Sans MS"/>
              </a:rPr>
              <a:t>   </a:t>
            </a:r>
            <a:r>
              <a:rPr sz="2800" dirty="0">
                <a:latin typeface="Comic Sans MS"/>
                <a:cs typeface="Comic Sans MS"/>
              </a:rPr>
              <a:t>di</a:t>
            </a:r>
            <a:r>
              <a:rPr sz="2800" spc="225" dirty="0">
                <a:latin typeface="Comic Sans MS"/>
                <a:cs typeface="Comic Sans MS"/>
              </a:rPr>
              <a:t>   </a:t>
            </a:r>
            <a:r>
              <a:rPr sz="2800" spc="-10" dirty="0">
                <a:latin typeface="Comic Sans MS"/>
                <a:cs typeface="Comic Sans MS"/>
              </a:rPr>
              <a:t>cambiamenti </a:t>
            </a:r>
            <a:r>
              <a:rPr sz="2800" dirty="0">
                <a:latin typeface="Comic Sans MS"/>
                <a:cs typeface="Comic Sans MS"/>
              </a:rPr>
              <a:t>fisiologici,</a:t>
            </a:r>
            <a:r>
              <a:rPr sz="2800" spc="1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metabolici</a:t>
            </a:r>
            <a:r>
              <a:rPr sz="2800" spc="1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e</a:t>
            </a:r>
            <a:r>
              <a:rPr sz="2800" spc="1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strutturali</a:t>
            </a:r>
            <a:r>
              <a:rPr sz="2800" spc="2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e</a:t>
            </a:r>
            <a:r>
              <a:rPr sz="2800" spc="1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si</a:t>
            </a:r>
            <a:r>
              <a:rPr sz="2800" spc="1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trasforma</a:t>
            </a:r>
            <a:r>
              <a:rPr sz="2800" spc="20" dirty="0">
                <a:latin typeface="Comic Sans MS"/>
                <a:cs typeface="Comic Sans MS"/>
              </a:rPr>
              <a:t> </a:t>
            </a:r>
            <a:r>
              <a:rPr sz="2800" spc="-25" dirty="0">
                <a:latin typeface="Comic Sans MS"/>
                <a:cs typeface="Comic Sans MS"/>
              </a:rPr>
              <a:t>in </a:t>
            </a:r>
            <a:r>
              <a:rPr sz="2800" dirty="0">
                <a:latin typeface="Comic Sans MS"/>
                <a:cs typeface="Comic Sans MS"/>
              </a:rPr>
              <a:t>apice</a:t>
            </a:r>
            <a:r>
              <a:rPr sz="2800" spc="-50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riproduttivo.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611" y="5462015"/>
            <a:ext cx="7848600" cy="137350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28575" rIns="0" bIns="0" rtlCol="0">
            <a:spAutoFit/>
          </a:bodyPr>
          <a:lstStyle/>
          <a:p>
            <a:pPr marL="90805" marR="85090" algn="just">
              <a:lnSpc>
                <a:spcPct val="100000"/>
              </a:lnSpc>
              <a:spcBef>
                <a:spcPts val="225"/>
              </a:spcBef>
            </a:pPr>
            <a:r>
              <a:rPr sz="2800" dirty="0">
                <a:latin typeface="Comic Sans MS"/>
                <a:cs typeface="Comic Sans MS"/>
              </a:rPr>
              <a:t>Quindi,</a:t>
            </a:r>
            <a:r>
              <a:rPr sz="2800" spc="38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il</a:t>
            </a:r>
            <a:r>
              <a:rPr sz="2800" spc="38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fiore</a:t>
            </a:r>
            <a:r>
              <a:rPr sz="2800" spc="39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può</a:t>
            </a:r>
            <a:r>
              <a:rPr sz="2800" spc="39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essere</a:t>
            </a:r>
            <a:r>
              <a:rPr sz="2800" spc="40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considerato</a:t>
            </a:r>
            <a:r>
              <a:rPr sz="2800" spc="400" dirty="0">
                <a:latin typeface="Comic Sans MS"/>
                <a:cs typeface="Comic Sans MS"/>
              </a:rPr>
              <a:t> </a:t>
            </a:r>
            <a:r>
              <a:rPr sz="2800" spc="-20" dirty="0">
                <a:latin typeface="Comic Sans MS"/>
                <a:cs typeface="Comic Sans MS"/>
              </a:rPr>
              <a:t>come </a:t>
            </a:r>
            <a:r>
              <a:rPr sz="2800" dirty="0">
                <a:latin typeface="Comic Sans MS"/>
                <a:cs typeface="Comic Sans MS"/>
              </a:rPr>
              <a:t>lo</a:t>
            </a:r>
            <a:r>
              <a:rPr sz="2800" spc="-1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stadio</a:t>
            </a:r>
            <a:r>
              <a:rPr sz="2800" spc="1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terminale dello</a:t>
            </a:r>
            <a:r>
              <a:rPr sz="2800" spc="-1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sviluppo dell’apice </a:t>
            </a:r>
            <a:r>
              <a:rPr sz="2800" spc="-25" dirty="0">
                <a:latin typeface="Comic Sans MS"/>
                <a:cs typeface="Comic Sans MS"/>
              </a:rPr>
              <a:t>del </a:t>
            </a:r>
            <a:r>
              <a:rPr sz="2800" spc="-10" dirty="0">
                <a:latin typeface="Comic Sans MS"/>
                <a:cs typeface="Comic Sans MS"/>
              </a:rPr>
              <a:t>germoglio.</a:t>
            </a:r>
            <a:endParaRPr sz="28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3454908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065" y="419861"/>
            <a:ext cx="7907655" cy="4462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omic Sans MS"/>
                <a:cs typeface="Comic Sans MS"/>
              </a:rPr>
              <a:t>Vari</a:t>
            </a:r>
            <a:r>
              <a:rPr sz="2800" spc="54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fattori</a:t>
            </a:r>
            <a:r>
              <a:rPr sz="2800" spc="53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ambientali,</a:t>
            </a:r>
            <a:r>
              <a:rPr sz="2800" spc="53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quali</a:t>
            </a:r>
            <a:r>
              <a:rPr sz="2800" spc="52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la</a:t>
            </a:r>
            <a:r>
              <a:rPr sz="2800" spc="52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lunghezza</a:t>
            </a:r>
            <a:r>
              <a:rPr sz="2800" spc="535" dirty="0">
                <a:latin typeface="Comic Sans MS"/>
                <a:cs typeface="Comic Sans MS"/>
              </a:rPr>
              <a:t> </a:t>
            </a:r>
            <a:r>
              <a:rPr sz="2800" spc="-25" dirty="0">
                <a:latin typeface="Comic Sans MS"/>
                <a:cs typeface="Comic Sans MS"/>
              </a:rPr>
              <a:t>del </a:t>
            </a:r>
            <a:r>
              <a:rPr sz="2800" dirty="0">
                <a:latin typeface="Comic Sans MS"/>
                <a:cs typeface="Comic Sans MS"/>
              </a:rPr>
              <a:t>giorno</a:t>
            </a:r>
            <a:r>
              <a:rPr sz="2800" spc="305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e</a:t>
            </a:r>
            <a:r>
              <a:rPr sz="2800" spc="310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la</a:t>
            </a:r>
            <a:r>
              <a:rPr sz="2800" spc="295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temperatura,</a:t>
            </a:r>
            <a:r>
              <a:rPr sz="2800" spc="305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o</a:t>
            </a:r>
            <a:r>
              <a:rPr sz="2800" spc="305" dirty="0">
                <a:latin typeface="Comic Sans MS"/>
                <a:cs typeface="Comic Sans MS"/>
              </a:rPr>
              <a:t>  </a:t>
            </a:r>
            <a:r>
              <a:rPr sz="2800" dirty="0">
                <a:latin typeface="Comic Sans MS"/>
                <a:cs typeface="Comic Sans MS"/>
              </a:rPr>
              <a:t>endogeni</a:t>
            </a:r>
            <a:r>
              <a:rPr sz="2800" spc="305" dirty="0">
                <a:latin typeface="Comic Sans MS"/>
                <a:cs typeface="Comic Sans MS"/>
              </a:rPr>
              <a:t>  </a:t>
            </a:r>
            <a:r>
              <a:rPr sz="2800" spc="-10" dirty="0">
                <a:latin typeface="Comic Sans MS"/>
                <a:cs typeface="Comic Sans MS"/>
              </a:rPr>
              <a:t>della </a:t>
            </a:r>
            <a:r>
              <a:rPr sz="2800" dirty="0">
                <a:latin typeface="Comic Sans MS"/>
                <a:cs typeface="Comic Sans MS"/>
              </a:rPr>
              <a:t>pianta,</a:t>
            </a:r>
            <a:r>
              <a:rPr sz="2800" spc="8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come</a:t>
            </a:r>
            <a:r>
              <a:rPr sz="2800" spc="8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ormoni</a:t>
            </a:r>
            <a:r>
              <a:rPr sz="2800" spc="7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e</a:t>
            </a:r>
            <a:r>
              <a:rPr sz="2800" spc="9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specifici</a:t>
            </a:r>
            <a:r>
              <a:rPr sz="2800" spc="8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geni</a:t>
            </a:r>
            <a:r>
              <a:rPr sz="2800" spc="7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regolano</a:t>
            </a:r>
            <a:r>
              <a:rPr sz="2800" spc="80" dirty="0">
                <a:latin typeface="Comic Sans MS"/>
                <a:cs typeface="Comic Sans MS"/>
              </a:rPr>
              <a:t> </a:t>
            </a:r>
            <a:r>
              <a:rPr sz="2800" spc="-25" dirty="0">
                <a:latin typeface="Comic Sans MS"/>
                <a:cs typeface="Comic Sans MS"/>
              </a:rPr>
              <a:t>la </a:t>
            </a:r>
            <a:r>
              <a:rPr sz="2800" dirty="0">
                <a:latin typeface="Comic Sans MS"/>
                <a:cs typeface="Comic Sans MS"/>
              </a:rPr>
              <a:t>transizione</a:t>
            </a:r>
            <a:r>
              <a:rPr sz="2800" spc="-130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fiorale.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sz="2800">
              <a:latin typeface="Comic Sans MS"/>
              <a:cs typeface="Comic Sans MS"/>
            </a:endParaRPr>
          </a:p>
          <a:p>
            <a:pPr marL="949325" marR="724535" algn="just">
              <a:lnSpc>
                <a:spcPct val="100000"/>
              </a:lnSpc>
            </a:pPr>
            <a:r>
              <a:rPr sz="2800" b="1" dirty="0">
                <a:latin typeface="Comic Sans MS"/>
                <a:cs typeface="Comic Sans MS"/>
              </a:rPr>
              <a:t>Nelle</a:t>
            </a:r>
            <a:r>
              <a:rPr sz="2800" b="1" spc="140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piante</a:t>
            </a:r>
            <a:r>
              <a:rPr sz="2800" b="1" spc="145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annuali</a:t>
            </a:r>
            <a:r>
              <a:rPr sz="2800" b="1" spc="145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la</a:t>
            </a:r>
            <a:r>
              <a:rPr sz="2800" b="1" spc="145" dirty="0">
                <a:latin typeface="Comic Sans MS"/>
                <a:cs typeface="Comic Sans MS"/>
              </a:rPr>
              <a:t>  </a:t>
            </a:r>
            <a:r>
              <a:rPr sz="2800" b="1" spc="-10" dirty="0">
                <a:latin typeface="Comic Sans MS"/>
                <a:cs typeface="Comic Sans MS"/>
              </a:rPr>
              <a:t>fioritura </a:t>
            </a:r>
            <a:r>
              <a:rPr sz="2800" b="1" dirty="0">
                <a:latin typeface="Comic Sans MS"/>
                <a:cs typeface="Comic Sans MS"/>
              </a:rPr>
              <a:t>rappresenta</a:t>
            </a:r>
            <a:r>
              <a:rPr sz="2800" b="1" spc="-20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il</a:t>
            </a:r>
            <a:r>
              <a:rPr sz="2800" b="1" spc="-15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completamento</a:t>
            </a:r>
            <a:r>
              <a:rPr sz="2800" b="1" spc="-15" dirty="0">
                <a:latin typeface="Comic Sans MS"/>
                <a:cs typeface="Comic Sans MS"/>
              </a:rPr>
              <a:t>  </a:t>
            </a:r>
            <a:r>
              <a:rPr sz="2800" b="1" spc="-25" dirty="0">
                <a:latin typeface="Comic Sans MS"/>
                <a:cs typeface="Comic Sans MS"/>
              </a:rPr>
              <a:t>del </a:t>
            </a:r>
            <a:r>
              <a:rPr sz="2800" b="1" dirty="0">
                <a:latin typeface="Comic Sans MS"/>
                <a:cs typeface="Comic Sans MS"/>
              </a:rPr>
              <a:t>ciclo</a:t>
            </a:r>
            <a:r>
              <a:rPr sz="2800" b="1" spc="-2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vitale,</a:t>
            </a:r>
            <a:r>
              <a:rPr sz="2800" b="1" spc="-2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al</a:t>
            </a:r>
            <a:r>
              <a:rPr sz="2800" b="1" spc="-3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contrario</a:t>
            </a:r>
            <a:r>
              <a:rPr sz="2800" b="1" spc="-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la</a:t>
            </a:r>
            <a:r>
              <a:rPr sz="2800" b="1" spc="-35" dirty="0">
                <a:latin typeface="Comic Sans MS"/>
                <a:cs typeface="Comic Sans MS"/>
              </a:rPr>
              <a:t> </a:t>
            </a:r>
            <a:r>
              <a:rPr sz="2800" b="1" spc="-10" dirty="0">
                <a:latin typeface="Comic Sans MS"/>
                <a:cs typeface="Comic Sans MS"/>
              </a:rPr>
              <a:t>fioritura </a:t>
            </a:r>
            <a:r>
              <a:rPr sz="2800" b="1" dirty="0">
                <a:latin typeface="Comic Sans MS"/>
                <a:cs typeface="Comic Sans MS"/>
              </a:rPr>
              <a:t>nelle</a:t>
            </a:r>
            <a:r>
              <a:rPr sz="2800" b="1" spc="62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piante</a:t>
            </a:r>
            <a:r>
              <a:rPr sz="2800" b="1" spc="62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perenni</a:t>
            </a:r>
            <a:r>
              <a:rPr sz="2800" b="1" spc="63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si</a:t>
            </a:r>
            <a:r>
              <a:rPr sz="2800" b="1" spc="62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ripete</a:t>
            </a:r>
            <a:r>
              <a:rPr sz="2800" b="1" spc="635" dirty="0">
                <a:latin typeface="Comic Sans MS"/>
                <a:cs typeface="Comic Sans MS"/>
              </a:rPr>
              <a:t> </a:t>
            </a:r>
            <a:r>
              <a:rPr sz="2800" b="1" spc="-20" dirty="0">
                <a:latin typeface="Comic Sans MS"/>
                <a:cs typeface="Comic Sans MS"/>
              </a:rPr>
              <a:t>ogni </a:t>
            </a:r>
            <a:r>
              <a:rPr sz="2800" b="1" spc="-10" dirty="0">
                <a:latin typeface="Comic Sans MS"/>
                <a:cs typeface="Comic Sans MS"/>
              </a:rPr>
              <a:t>anno.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0168" y="782777"/>
            <a:ext cx="7764780" cy="423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omic Sans MS"/>
                <a:cs typeface="Comic Sans MS"/>
              </a:rPr>
              <a:t>Lo</a:t>
            </a:r>
            <a:r>
              <a:rPr sz="2400" b="1" spc="54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stimolo</a:t>
            </a:r>
            <a:r>
              <a:rPr sz="2400" b="1" spc="55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ambientale</a:t>
            </a:r>
            <a:r>
              <a:rPr sz="2400" b="1" spc="55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che</a:t>
            </a:r>
            <a:r>
              <a:rPr sz="2400" b="1" spc="55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maggiormente</a:t>
            </a:r>
            <a:r>
              <a:rPr sz="2400" b="1" spc="545" dirty="0">
                <a:latin typeface="Comic Sans MS"/>
                <a:cs typeface="Comic Sans MS"/>
              </a:rPr>
              <a:t> </a:t>
            </a:r>
            <a:r>
              <a:rPr sz="2400" b="1" spc="-10" dirty="0">
                <a:latin typeface="Comic Sans MS"/>
                <a:cs typeface="Comic Sans MS"/>
              </a:rPr>
              <a:t>controlla </a:t>
            </a:r>
            <a:r>
              <a:rPr sz="2400" b="1" dirty="0">
                <a:latin typeface="Comic Sans MS"/>
                <a:cs typeface="Comic Sans MS"/>
              </a:rPr>
              <a:t>l’induzione</a:t>
            </a:r>
            <a:r>
              <a:rPr sz="2400" b="1" spc="-204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fiorale</a:t>
            </a:r>
            <a:r>
              <a:rPr sz="2400" b="1" spc="-22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è</a:t>
            </a:r>
            <a:r>
              <a:rPr sz="2400" b="1" spc="-21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la</a:t>
            </a:r>
            <a:r>
              <a:rPr sz="2400" b="1" spc="-21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durata</a:t>
            </a:r>
            <a:r>
              <a:rPr sz="2400" b="1" spc="59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del</a:t>
            </a:r>
            <a:r>
              <a:rPr sz="2400" b="1" spc="-21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giorno</a:t>
            </a:r>
            <a:r>
              <a:rPr sz="2400" b="1" spc="-21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e</a:t>
            </a:r>
            <a:r>
              <a:rPr sz="2400" b="1" spc="-220" dirty="0">
                <a:latin typeface="Comic Sans MS"/>
                <a:cs typeface="Comic Sans MS"/>
              </a:rPr>
              <a:t>  </a:t>
            </a:r>
            <a:r>
              <a:rPr sz="2400" b="1" spc="-10" dirty="0">
                <a:latin typeface="Comic Sans MS"/>
                <a:cs typeface="Comic Sans MS"/>
              </a:rPr>
              <a:t>della </a:t>
            </a:r>
            <a:r>
              <a:rPr sz="2400" b="1" dirty="0">
                <a:latin typeface="Comic Sans MS"/>
                <a:cs typeface="Comic Sans MS"/>
              </a:rPr>
              <a:t>notte,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omic Sans MS"/>
                <a:cs typeface="Comic Sans MS"/>
              </a:rPr>
              <a:t>FOTOPERIODO</a:t>
            </a:r>
            <a:r>
              <a:rPr sz="2400" b="1" spc="-10" dirty="0">
                <a:latin typeface="Comic Sans MS"/>
                <a:cs typeface="Comic Sans MS"/>
              </a:rPr>
              <a:t>.</a:t>
            </a:r>
            <a:endParaRPr sz="2400" dirty="0">
              <a:latin typeface="Comic Sans MS"/>
              <a:cs typeface="Comic Sans MS"/>
            </a:endParaRPr>
          </a:p>
          <a:p>
            <a:pPr marL="12700" marR="5080" algn="just">
              <a:lnSpc>
                <a:spcPct val="100000"/>
              </a:lnSpc>
              <a:spcBef>
                <a:spcPts val="1445"/>
              </a:spcBef>
            </a:pPr>
            <a:r>
              <a:rPr sz="2400" b="1" dirty="0">
                <a:latin typeface="Comic Sans MS"/>
                <a:cs typeface="Comic Sans MS"/>
              </a:rPr>
              <a:t>Ci</a:t>
            </a:r>
            <a:r>
              <a:rPr sz="2400" b="1" spc="4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sono</a:t>
            </a:r>
            <a:r>
              <a:rPr sz="2400" b="1" spc="4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piante</a:t>
            </a:r>
            <a:r>
              <a:rPr sz="2400" b="1" spc="4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che</a:t>
            </a:r>
            <a:r>
              <a:rPr sz="2400" b="1" spc="40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fioriscono</a:t>
            </a:r>
            <a:r>
              <a:rPr sz="2400" b="1" spc="42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solamente</a:t>
            </a:r>
            <a:r>
              <a:rPr sz="2400" b="1" spc="42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quando</a:t>
            </a:r>
            <a:r>
              <a:rPr sz="2400" b="1" spc="420" dirty="0">
                <a:latin typeface="Comic Sans MS"/>
                <a:cs typeface="Comic Sans MS"/>
              </a:rPr>
              <a:t> </a:t>
            </a:r>
            <a:r>
              <a:rPr sz="2400" b="1" spc="-25" dirty="0">
                <a:latin typeface="Comic Sans MS"/>
                <a:cs typeface="Comic Sans MS"/>
              </a:rPr>
              <a:t>la </a:t>
            </a:r>
            <a:r>
              <a:rPr sz="2400" b="1" dirty="0">
                <a:latin typeface="Comic Sans MS"/>
                <a:cs typeface="Comic Sans MS"/>
              </a:rPr>
              <a:t>lunghezza</a:t>
            </a:r>
            <a:r>
              <a:rPr sz="2400" b="1" spc="-12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del</a:t>
            </a:r>
            <a:r>
              <a:rPr sz="2400" b="1" spc="-12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giorno</a:t>
            </a:r>
            <a:r>
              <a:rPr sz="2400" b="1" spc="185" dirty="0">
                <a:latin typeface="Comic Sans MS"/>
                <a:cs typeface="Comic Sans MS"/>
              </a:rPr>
              <a:t>   </a:t>
            </a:r>
            <a:r>
              <a:rPr sz="2400" b="1" dirty="0">
                <a:latin typeface="Comic Sans MS"/>
                <a:cs typeface="Comic Sans MS"/>
              </a:rPr>
              <a:t>supera</a:t>
            </a:r>
            <a:r>
              <a:rPr sz="2400" b="1" spc="-12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le</a:t>
            </a:r>
            <a:r>
              <a:rPr sz="2400" b="1" spc="-13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16</a:t>
            </a:r>
            <a:r>
              <a:rPr sz="2400" b="1" spc="-13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ore</a:t>
            </a:r>
            <a:r>
              <a:rPr sz="2400" b="1" spc="-13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di</a:t>
            </a:r>
            <a:r>
              <a:rPr sz="2400" b="1" spc="-125" dirty="0">
                <a:latin typeface="Comic Sans MS"/>
                <a:cs typeface="Comic Sans MS"/>
              </a:rPr>
              <a:t>  </a:t>
            </a:r>
            <a:r>
              <a:rPr sz="2400" b="1" spc="-20" dirty="0">
                <a:latin typeface="Comic Sans MS"/>
                <a:cs typeface="Comic Sans MS"/>
              </a:rPr>
              <a:t>luce </a:t>
            </a:r>
            <a:r>
              <a:rPr sz="2400" b="1" dirty="0">
                <a:latin typeface="Comic Sans MS"/>
                <a:cs typeface="Comic Sans MS"/>
              </a:rPr>
              <a:t>(giorno</a:t>
            </a:r>
            <a:r>
              <a:rPr sz="2400" b="1" spc="11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lungo),</a:t>
            </a:r>
            <a:r>
              <a:rPr sz="2400" b="1" spc="114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queste</a:t>
            </a:r>
            <a:r>
              <a:rPr sz="2400" b="1" spc="114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piante</a:t>
            </a:r>
            <a:r>
              <a:rPr sz="2400" b="1" spc="12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vengono</a:t>
            </a:r>
            <a:r>
              <a:rPr sz="2400" b="1" spc="114" dirty="0">
                <a:latin typeface="Comic Sans MS"/>
                <a:cs typeface="Comic Sans MS"/>
              </a:rPr>
              <a:t>  </a:t>
            </a:r>
            <a:r>
              <a:rPr sz="2400" b="1" spc="-10" dirty="0">
                <a:latin typeface="Comic Sans MS"/>
                <a:cs typeface="Comic Sans MS"/>
              </a:rPr>
              <a:t>chiamate </a:t>
            </a:r>
            <a:r>
              <a:rPr sz="2400" b="1" dirty="0">
                <a:solidFill>
                  <a:srgbClr val="C00000"/>
                </a:solidFill>
                <a:latin typeface="Comic Sans MS"/>
                <a:cs typeface="Comic Sans MS"/>
              </a:rPr>
              <a:t>longidiurne</a:t>
            </a:r>
            <a:r>
              <a:rPr sz="2400" b="1" dirty="0">
                <a:latin typeface="Comic Sans MS"/>
                <a:cs typeface="Comic Sans MS"/>
              </a:rPr>
              <a:t>.</a:t>
            </a:r>
            <a:r>
              <a:rPr sz="2400" b="1" spc="32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Le</a:t>
            </a:r>
            <a:r>
              <a:rPr sz="2400" b="1" spc="32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piante</a:t>
            </a:r>
            <a:r>
              <a:rPr sz="2400" b="1" spc="325" dirty="0">
                <a:latin typeface="Comic Sans MS"/>
                <a:cs typeface="Comic Sans MS"/>
              </a:rPr>
              <a:t>  </a:t>
            </a:r>
            <a:r>
              <a:rPr sz="2400" b="1" dirty="0">
                <a:solidFill>
                  <a:srgbClr val="C00000"/>
                </a:solidFill>
                <a:latin typeface="Comic Sans MS"/>
                <a:cs typeface="Comic Sans MS"/>
              </a:rPr>
              <a:t>brevidiurne</a:t>
            </a:r>
            <a:r>
              <a:rPr sz="2400" b="1" spc="320" dirty="0">
                <a:solidFill>
                  <a:srgbClr val="FFFF00"/>
                </a:solidFill>
                <a:latin typeface="Comic Sans MS"/>
                <a:cs typeface="Comic Sans MS"/>
              </a:rPr>
              <a:t>    </a:t>
            </a:r>
            <a:r>
              <a:rPr sz="2400" b="1" spc="-10" dirty="0">
                <a:latin typeface="Comic Sans MS"/>
                <a:cs typeface="Comic Sans MS"/>
              </a:rPr>
              <a:t>fioriscono </a:t>
            </a:r>
            <a:r>
              <a:rPr sz="2400" b="1" dirty="0">
                <a:latin typeface="Comic Sans MS"/>
                <a:cs typeface="Comic Sans MS"/>
              </a:rPr>
              <a:t>quando</a:t>
            </a:r>
            <a:r>
              <a:rPr sz="2400" b="1" spc="50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le</a:t>
            </a:r>
            <a:r>
              <a:rPr sz="2400" b="1" spc="5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ore</a:t>
            </a:r>
            <a:r>
              <a:rPr sz="2400" b="1" spc="50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di</a:t>
            </a:r>
            <a:r>
              <a:rPr sz="2400" b="1" spc="50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luce</a:t>
            </a:r>
            <a:r>
              <a:rPr sz="2400" b="1" spc="5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sono</a:t>
            </a:r>
            <a:r>
              <a:rPr sz="2400" b="1" spc="509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inferiori</a:t>
            </a:r>
            <a:r>
              <a:rPr sz="2400" b="1" spc="50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o</a:t>
            </a:r>
            <a:r>
              <a:rPr sz="2400" b="1" spc="50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uguali</a:t>
            </a:r>
            <a:r>
              <a:rPr sz="2400" b="1" spc="5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</a:t>
            </a:r>
            <a:r>
              <a:rPr sz="2400" b="1" spc="515" dirty="0">
                <a:latin typeface="Comic Sans MS"/>
                <a:cs typeface="Comic Sans MS"/>
              </a:rPr>
              <a:t> </a:t>
            </a:r>
            <a:r>
              <a:rPr sz="2400" b="1" spc="-50" dirty="0">
                <a:latin typeface="Comic Sans MS"/>
                <a:cs typeface="Comic Sans MS"/>
              </a:rPr>
              <a:t>8 </a:t>
            </a:r>
            <a:r>
              <a:rPr sz="2400" b="1" dirty="0">
                <a:latin typeface="Comic Sans MS"/>
                <a:cs typeface="Comic Sans MS"/>
              </a:rPr>
              <a:t>(giorno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corto).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Le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piante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omic Sans MS"/>
                <a:cs typeface="Comic Sans MS"/>
              </a:rPr>
              <a:t>neutrodiurne</a:t>
            </a:r>
            <a:r>
              <a:rPr sz="2400" b="1" spc="-1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o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spc="-10" dirty="0">
                <a:latin typeface="Comic Sans MS"/>
                <a:cs typeface="Comic Sans MS"/>
              </a:rPr>
              <a:t>indifferenti </a:t>
            </a:r>
            <a:r>
              <a:rPr sz="2400" b="1" dirty="0">
                <a:latin typeface="Comic Sans MS"/>
                <a:cs typeface="Comic Sans MS"/>
              </a:rPr>
              <a:t>fioriscono</a:t>
            </a:r>
            <a:r>
              <a:rPr sz="2400" b="1" spc="-2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indipendentemente</a:t>
            </a:r>
            <a:r>
              <a:rPr sz="2400" b="1" spc="-2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dalla</a:t>
            </a:r>
            <a:r>
              <a:rPr sz="2400" b="1" spc="-2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lunghezza</a:t>
            </a:r>
            <a:r>
              <a:rPr sz="2400" b="1" spc="-30" dirty="0">
                <a:latin typeface="Comic Sans MS"/>
                <a:cs typeface="Comic Sans MS"/>
              </a:rPr>
              <a:t>  </a:t>
            </a:r>
            <a:r>
              <a:rPr sz="2400" b="1" spc="-25" dirty="0">
                <a:latin typeface="Comic Sans MS"/>
                <a:cs typeface="Comic Sans MS"/>
              </a:rPr>
              <a:t>del </a:t>
            </a:r>
            <a:r>
              <a:rPr sz="2400" b="1" spc="-10" dirty="0">
                <a:latin typeface="Comic Sans MS"/>
                <a:cs typeface="Comic Sans MS"/>
              </a:rPr>
              <a:t>giorno.</a:t>
            </a:r>
            <a:endParaRPr sz="2400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37160"/>
            <a:ext cx="8183238" cy="65410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00371" y="2415539"/>
            <a:ext cx="1873250" cy="7315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 marR="174625">
              <a:lnSpc>
                <a:spcPct val="100000"/>
              </a:lnSpc>
              <a:spcBef>
                <a:spcPts val="325"/>
              </a:spcBef>
            </a:pPr>
            <a:r>
              <a:rPr sz="1400" spc="-10" dirty="0">
                <a:latin typeface="Arial"/>
                <a:cs typeface="Arial"/>
              </a:rPr>
              <a:t>Comprendono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quasi esclusivamente </a:t>
            </a:r>
            <a:r>
              <a:rPr sz="1400" dirty="0">
                <a:latin typeface="Arial"/>
                <a:cs typeface="Arial"/>
              </a:rPr>
              <a:t>piante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erbacee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781300"/>
            <a:ext cx="2987040" cy="641985"/>
          </a:xfrm>
          <a:custGeom>
            <a:avLst/>
            <a:gdLst/>
            <a:ahLst/>
            <a:cxnLst/>
            <a:rect l="l" t="t" r="r" b="b"/>
            <a:pathLst>
              <a:path w="2987040" h="641985">
                <a:moveTo>
                  <a:pt x="2987040" y="0"/>
                </a:moveTo>
                <a:lnTo>
                  <a:pt x="0" y="0"/>
                </a:lnTo>
                <a:lnTo>
                  <a:pt x="0" y="641603"/>
                </a:lnTo>
                <a:lnTo>
                  <a:pt x="2987040" y="641603"/>
                </a:lnTo>
                <a:lnTo>
                  <a:pt x="2987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2808554"/>
            <a:ext cx="26015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Comprendono</a:t>
            </a:r>
            <a:r>
              <a:rPr sz="1800" spc="-60" dirty="0"/>
              <a:t> </a:t>
            </a:r>
            <a:r>
              <a:rPr sz="1800" spc="-10" dirty="0"/>
              <a:t>piante</a:t>
            </a:r>
            <a:endParaRPr sz="18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/>
              <a:t>erbacee,</a:t>
            </a:r>
            <a:r>
              <a:rPr sz="1800" spc="-30" dirty="0"/>
              <a:t> </a:t>
            </a:r>
            <a:r>
              <a:rPr sz="1800" dirty="0"/>
              <a:t>arbusti</a:t>
            </a:r>
            <a:r>
              <a:rPr sz="1800" spc="-20" dirty="0"/>
              <a:t> </a:t>
            </a:r>
            <a:r>
              <a:rPr sz="1800" dirty="0"/>
              <a:t>ed</a:t>
            </a:r>
            <a:r>
              <a:rPr sz="1800" spc="-35" dirty="0"/>
              <a:t> </a:t>
            </a:r>
            <a:r>
              <a:rPr sz="1800" spc="-10" dirty="0"/>
              <a:t>alberi</a:t>
            </a:r>
            <a:endParaRPr sz="1800"/>
          </a:p>
        </p:txBody>
      </p:sp>
      <p:grpSp>
        <p:nvGrpSpPr>
          <p:cNvPr id="6" name="object 6"/>
          <p:cNvGrpSpPr/>
          <p:nvPr/>
        </p:nvGrpSpPr>
        <p:grpSpPr>
          <a:xfrm>
            <a:off x="806195" y="981455"/>
            <a:ext cx="8049895" cy="5542915"/>
            <a:chOff x="806195" y="981455"/>
            <a:chExt cx="8049895" cy="55429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3199" y="981455"/>
              <a:ext cx="2302763" cy="23027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195" y="4107179"/>
              <a:ext cx="2778252" cy="241706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742" y="779729"/>
            <a:ext cx="8520430" cy="4720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Comic Sans MS"/>
                <a:cs typeface="Comic Sans MS"/>
              </a:rPr>
              <a:t>Non</a:t>
            </a:r>
            <a:r>
              <a:rPr sz="2800" b="1" spc="29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è</a:t>
            </a:r>
            <a:r>
              <a:rPr sz="2800" b="1" spc="29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solo</a:t>
            </a:r>
            <a:r>
              <a:rPr sz="2800" b="1" spc="30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la</a:t>
            </a:r>
            <a:r>
              <a:rPr sz="2800" b="1" spc="27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durata</a:t>
            </a:r>
            <a:r>
              <a:rPr sz="2800" b="1" spc="28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del</a:t>
            </a:r>
            <a:r>
              <a:rPr sz="2800" b="1" spc="29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giorno</a:t>
            </a:r>
            <a:r>
              <a:rPr sz="2800" b="1" spc="30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e/o</a:t>
            </a:r>
            <a:r>
              <a:rPr sz="2800" b="1" spc="30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della</a:t>
            </a:r>
            <a:r>
              <a:rPr sz="2800" b="1" spc="280" dirty="0">
                <a:latin typeface="Comic Sans MS"/>
                <a:cs typeface="Comic Sans MS"/>
              </a:rPr>
              <a:t> </a:t>
            </a:r>
            <a:r>
              <a:rPr sz="2800" b="1" spc="-10" dirty="0">
                <a:latin typeface="Comic Sans MS"/>
                <a:cs typeface="Comic Sans MS"/>
              </a:rPr>
              <a:t>notte </a:t>
            </a:r>
            <a:r>
              <a:rPr sz="2800" b="1" dirty="0">
                <a:latin typeface="Comic Sans MS"/>
                <a:cs typeface="Comic Sans MS"/>
              </a:rPr>
              <a:t>ad</a:t>
            </a:r>
            <a:r>
              <a:rPr sz="2800" b="1" spc="52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influenzare</a:t>
            </a:r>
            <a:r>
              <a:rPr sz="2800" b="1" spc="53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il</a:t>
            </a:r>
            <a:r>
              <a:rPr sz="2800" b="1" spc="52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processo</a:t>
            </a:r>
            <a:r>
              <a:rPr sz="2800" b="1" spc="51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di</a:t>
            </a:r>
            <a:r>
              <a:rPr sz="2800" b="1" spc="53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fioritura.</a:t>
            </a:r>
            <a:r>
              <a:rPr sz="2800" b="1" spc="53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Ad</a:t>
            </a:r>
            <a:r>
              <a:rPr sz="2800" b="1" spc="515" dirty="0">
                <a:latin typeface="Comic Sans MS"/>
                <a:cs typeface="Comic Sans MS"/>
              </a:rPr>
              <a:t> </a:t>
            </a:r>
            <a:r>
              <a:rPr sz="2800" b="1" spc="-25" dirty="0">
                <a:latin typeface="Comic Sans MS"/>
                <a:cs typeface="Comic Sans MS"/>
              </a:rPr>
              <a:t>es. </a:t>
            </a:r>
            <a:r>
              <a:rPr sz="2800" b="1" dirty="0">
                <a:latin typeface="Comic Sans MS"/>
                <a:cs typeface="Comic Sans MS"/>
              </a:rPr>
              <a:t>nelle</a:t>
            </a:r>
            <a:r>
              <a:rPr sz="2800" b="1" spc="47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piante</a:t>
            </a:r>
            <a:r>
              <a:rPr sz="2800" b="1" spc="47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brevidiurne</a:t>
            </a:r>
            <a:r>
              <a:rPr sz="2800" b="1" spc="48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la</a:t>
            </a:r>
            <a:r>
              <a:rPr sz="2800" b="1" spc="46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fioritura</a:t>
            </a:r>
            <a:r>
              <a:rPr sz="2800" b="1" spc="47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può</a:t>
            </a:r>
            <a:r>
              <a:rPr sz="2800" b="1" spc="484" dirty="0">
                <a:latin typeface="Comic Sans MS"/>
                <a:cs typeface="Comic Sans MS"/>
              </a:rPr>
              <a:t> </a:t>
            </a:r>
            <a:r>
              <a:rPr sz="2800" b="1" spc="-10" dirty="0">
                <a:latin typeface="Comic Sans MS"/>
                <a:cs typeface="Comic Sans MS"/>
              </a:rPr>
              <a:t>essere </a:t>
            </a:r>
            <a:r>
              <a:rPr sz="2800" b="1" dirty="0">
                <a:latin typeface="Comic Sans MS"/>
                <a:cs typeface="Comic Sans MS"/>
              </a:rPr>
              <a:t>bloccata</a:t>
            </a:r>
            <a:r>
              <a:rPr sz="2800" b="1" spc="-55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da</a:t>
            </a:r>
            <a:r>
              <a:rPr sz="2800" b="1" spc="-50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una</a:t>
            </a:r>
            <a:r>
              <a:rPr sz="2800" b="1" spc="-50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breve</a:t>
            </a:r>
            <a:r>
              <a:rPr sz="2800" b="1" spc="-40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illuminazione</a:t>
            </a:r>
            <a:r>
              <a:rPr sz="2800" b="1" spc="-45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con</a:t>
            </a:r>
            <a:r>
              <a:rPr sz="2800" b="1" spc="-40" dirty="0">
                <a:latin typeface="Comic Sans MS"/>
                <a:cs typeface="Comic Sans MS"/>
              </a:rPr>
              <a:t>  </a:t>
            </a:r>
            <a:r>
              <a:rPr sz="2800" b="1" spc="-20" dirty="0">
                <a:latin typeface="Comic Sans MS"/>
                <a:cs typeface="Comic Sans MS"/>
              </a:rPr>
              <a:t>luce </a:t>
            </a:r>
            <a:r>
              <a:rPr sz="2800" b="1" dirty="0">
                <a:latin typeface="Comic Sans MS"/>
                <a:cs typeface="Comic Sans MS"/>
              </a:rPr>
              <a:t>rossa</a:t>
            </a:r>
            <a:r>
              <a:rPr sz="2800" b="1" spc="9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data</a:t>
            </a:r>
            <a:r>
              <a:rPr sz="2800" b="1" spc="9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a</a:t>
            </a:r>
            <a:r>
              <a:rPr sz="2800" b="1" spc="8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metà</a:t>
            </a:r>
            <a:r>
              <a:rPr sz="2800" b="1" spc="9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della</a:t>
            </a:r>
            <a:r>
              <a:rPr sz="2800" b="1" spc="8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notte.</a:t>
            </a:r>
            <a:r>
              <a:rPr sz="2800" b="1" spc="9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Questo</a:t>
            </a:r>
            <a:r>
              <a:rPr sz="2800" b="1" spc="11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blocco</a:t>
            </a:r>
            <a:r>
              <a:rPr sz="2800" b="1" spc="95" dirty="0">
                <a:latin typeface="Comic Sans MS"/>
                <a:cs typeface="Comic Sans MS"/>
              </a:rPr>
              <a:t> </a:t>
            </a:r>
            <a:r>
              <a:rPr sz="2800" b="1" spc="-25" dirty="0">
                <a:latin typeface="Comic Sans MS"/>
                <a:cs typeface="Comic Sans MS"/>
              </a:rPr>
              <a:t>si </a:t>
            </a:r>
            <a:r>
              <a:rPr sz="2800" b="1" dirty="0">
                <a:latin typeface="Comic Sans MS"/>
                <a:cs typeface="Comic Sans MS"/>
              </a:rPr>
              <a:t>annulla</a:t>
            </a:r>
            <a:r>
              <a:rPr sz="2800" b="1" spc="95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se</a:t>
            </a:r>
            <a:r>
              <a:rPr sz="2800" b="1" spc="110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l’illuminazione</a:t>
            </a:r>
            <a:r>
              <a:rPr sz="2800" b="1" spc="105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con</a:t>
            </a:r>
            <a:r>
              <a:rPr sz="2800" b="1" spc="120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luce</a:t>
            </a:r>
            <a:r>
              <a:rPr sz="2800" b="1" spc="110" dirty="0">
                <a:latin typeface="Comic Sans MS"/>
                <a:cs typeface="Comic Sans MS"/>
              </a:rPr>
              <a:t>  </a:t>
            </a:r>
            <a:r>
              <a:rPr sz="2800" b="1" dirty="0">
                <a:latin typeface="Comic Sans MS"/>
                <a:cs typeface="Comic Sans MS"/>
              </a:rPr>
              <a:t>rossa</a:t>
            </a:r>
            <a:r>
              <a:rPr sz="2800" b="1" spc="550" dirty="0">
                <a:latin typeface="Comic Sans MS"/>
                <a:cs typeface="Comic Sans MS"/>
              </a:rPr>
              <a:t>   </a:t>
            </a:r>
            <a:r>
              <a:rPr sz="2800" b="1" spc="-50" dirty="0">
                <a:latin typeface="Comic Sans MS"/>
                <a:cs typeface="Comic Sans MS"/>
              </a:rPr>
              <a:t>è </a:t>
            </a:r>
            <a:r>
              <a:rPr sz="2800" b="1" dirty="0">
                <a:latin typeface="Comic Sans MS"/>
                <a:cs typeface="Comic Sans MS"/>
              </a:rPr>
              <a:t>seguita</a:t>
            </a:r>
            <a:r>
              <a:rPr sz="2800" b="1" spc="-6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da</a:t>
            </a:r>
            <a:r>
              <a:rPr sz="2800" b="1" spc="-6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un’illuminazione</a:t>
            </a:r>
            <a:r>
              <a:rPr sz="2800" b="1" spc="-4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con</a:t>
            </a:r>
            <a:r>
              <a:rPr sz="2800" b="1" spc="-70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luce</a:t>
            </a:r>
            <a:r>
              <a:rPr sz="2800" b="1" spc="-75" dirty="0">
                <a:latin typeface="Comic Sans MS"/>
                <a:cs typeface="Comic Sans MS"/>
              </a:rPr>
              <a:t> </a:t>
            </a:r>
            <a:r>
              <a:rPr sz="2800" b="1" dirty="0">
                <a:latin typeface="Comic Sans MS"/>
                <a:cs typeface="Comic Sans MS"/>
              </a:rPr>
              <a:t>rossa</a:t>
            </a:r>
            <a:r>
              <a:rPr sz="2800" b="1" spc="-70" dirty="0">
                <a:latin typeface="Comic Sans MS"/>
                <a:cs typeface="Comic Sans MS"/>
              </a:rPr>
              <a:t> </a:t>
            </a:r>
            <a:r>
              <a:rPr sz="2800" b="1" spc="-10" dirty="0">
                <a:latin typeface="Comic Sans MS"/>
                <a:cs typeface="Comic Sans MS"/>
              </a:rPr>
              <a:t>scura.</a:t>
            </a:r>
            <a:endParaRPr sz="2800" dirty="0">
              <a:latin typeface="Comic Sans MS"/>
              <a:cs typeface="Comic Sans MS"/>
            </a:endParaRPr>
          </a:p>
          <a:p>
            <a:pPr marL="12700" marR="5715" algn="just">
              <a:lnSpc>
                <a:spcPct val="100000"/>
              </a:lnSpc>
              <a:spcBef>
                <a:spcPts val="3370"/>
              </a:spcBef>
            </a:pP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L’organo</a:t>
            </a:r>
            <a:r>
              <a:rPr sz="2800" b="1" spc="195" dirty="0">
                <a:solidFill>
                  <a:srgbClr val="C00000"/>
                </a:solidFill>
                <a:latin typeface="Comic Sans MS"/>
                <a:cs typeface="Comic Sans MS"/>
              </a:rPr>
              <a:t>  </a:t>
            </a: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della</a:t>
            </a:r>
            <a:r>
              <a:rPr sz="2800" b="1" spc="185" dirty="0">
                <a:solidFill>
                  <a:srgbClr val="C00000"/>
                </a:solidFill>
                <a:latin typeface="Comic Sans MS"/>
                <a:cs typeface="Comic Sans MS"/>
              </a:rPr>
              <a:t>  </a:t>
            </a: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pianta</a:t>
            </a:r>
            <a:r>
              <a:rPr sz="2800" b="1" spc="190" dirty="0">
                <a:solidFill>
                  <a:srgbClr val="C00000"/>
                </a:solidFill>
                <a:latin typeface="Comic Sans MS"/>
                <a:cs typeface="Comic Sans MS"/>
              </a:rPr>
              <a:t>  </a:t>
            </a: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che</a:t>
            </a:r>
            <a:r>
              <a:rPr sz="2800" b="1" spc="190" dirty="0">
                <a:solidFill>
                  <a:srgbClr val="C00000"/>
                </a:solidFill>
                <a:latin typeface="Comic Sans MS"/>
                <a:cs typeface="Comic Sans MS"/>
              </a:rPr>
              <a:t>  </a:t>
            </a: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riceve</a:t>
            </a:r>
            <a:r>
              <a:rPr sz="2800" b="1" spc="185" dirty="0">
                <a:solidFill>
                  <a:srgbClr val="C00000"/>
                </a:solidFill>
                <a:latin typeface="Comic Sans MS"/>
                <a:cs typeface="Comic Sans MS"/>
              </a:rPr>
              <a:t>  </a:t>
            </a: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lo</a:t>
            </a:r>
            <a:r>
              <a:rPr sz="2800" b="1" spc="200" dirty="0">
                <a:solidFill>
                  <a:srgbClr val="C00000"/>
                </a:solidFill>
                <a:latin typeface="Comic Sans MS"/>
                <a:cs typeface="Comic Sans MS"/>
              </a:rPr>
              <a:t>  </a:t>
            </a:r>
            <a:r>
              <a:rPr sz="2800" b="1" spc="-10" dirty="0">
                <a:solidFill>
                  <a:srgbClr val="C00000"/>
                </a:solidFill>
                <a:latin typeface="Comic Sans MS"/>
                <a:cs typeface="Comic Sans MS"/>
              </a:rPr>
              <a:t>stimolo </a:t>
            </a: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fotoperiodico</a:t>
            </a:r>
            <a:r>
              <a:rPr sz="2800" b="1" spc="365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è</a:t>
            </a:r>
            <a:r>
              <a:rPr sz="2800" b="1" spc="360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la</a:t>
            </a:r>
            <a:r>
              <a:rPr sz="2800" b="1" spc="350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foglia,</a:t>
            </a:r>
            <a:r>
              <a:rPr sz="2800" b="1" spc="345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soprattutto</a:t>
            </a:r>
            <a:r>
              <a:rPr sz="2800" b="1" spc="365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800" b="1" dirty="0">
                <a:solidFill>
                  <a:srgbClr val="C00000"/>
                </a:solidFill>
                <a:latin typeface="Comic Sans MS"/>
                <a:cs typeface="Comic Sans MS"/>
              </a:rPr>
              <a:t>le</a:t>
            </a:r>
            <a:r>
              <a:rPr sz="2800" b="1" spc="360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Comic Sans MS"/>
                <a:cs typeface="Comic Sans MS"/>
              </a:rPr>
              <a:t>giovani foglie.</a:t>
            </a:r>
            <a:endParaRPr sz="2800" dirty="0">
              <a:solidFill>
                <a:srgbClr val="C0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065" y="419861"/>
            <a:ext cx="6947534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0" dirty="0">
                <a:latin typeface="Comic Sans MS"/>
                <a:cs typeface="Comic Sans MS"/>
              </a:rPr>
              <a:t>Altri</a:t>
            </a:r>
            <a:r>
              <a:rPr sz="2800" b="0" spc="-100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fattori</a:t>
            </a:r>
            <a:r>
              <a:rPr sz="2800" b="0" spc="-85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ambientali</a:t>
            </a:r>
            <a:r>
              <a:rPr sz="2800" b="0" spc="-85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che</a:t>
            </a:r>
            <a:r>
              <a:rPr sz="2800" b="0" spc="-110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influenzano</a:t>
            </a:r>
            <a:r>
              <a:rPr sz="2800" b="0" spc="-95" dirty="0">
                <a:latin typeface="Comic Sans MS"/>
                <a:cs typeface="Comic Sans MS"/>
              </a:rPr>
              <a:t> </a:t>
            </a:r>
            <a:r>
              <a:rPr sz="2800" b="0" spc="-25" dirty="0">
                <a:latin typeface="Comic Sans MS"/>
                <a:cs typeface="Comic Sans MS"/>
              </a:rPr>
              <a:t>la </a:t>
            </a:r>
            <a:r>
              <a:rPr sz="2800" b="0" dirty="0">
                <a:latin typeface="Comic Sans MS"/>
                <a:cs typeface="Comic Sans MS"/>
              </a:rPr>
              <a:t>transizione</a:t>
            </a:r>
            <a:r>
              <a:rPr sz="2800" b="0" spc="-50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fiorale:</a:t>
            </a:r>
            <a:r>
              <a:rPr sz="2800" b="0" spc="-70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il</a:t>
            </a:r>
            <a:r>
              <a:rPr sz="2800" b="0" spc="-100" dirty="0">
                <a:latin typeface="Comic Sans MS"/>
                <a:cs typeface="Comic Sans MS"/>
              </a:rPr>
              <a:t> </a:t>
            </a:r>
            <a:r>
              <a:rPr sz="2800" b="0" spc="-10" dirty="0">
                <a:latin typeface="Comic Sans MS"/>
                <a:cs typeface="Comic Sans MS"/>
              </a:rPr>
              <a:t>freddo.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644" y="2291842"/>
            <a:ext cx="599313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omic Sans MS"/>
                <a:cs typeface="Comic Sans MS"/>
              </a:rPr>
              <a:t>Fattori</a:t>
            </a:r>
            <a:r>
              <a:rPr sz="2800" spc="-75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endogeni:</a:t>
            </a:r>
            <a:endParaRPr sz="2800">
              <a:latin typeface="Comic Sans MS"/>
              <a:cs typeface="Comic Sans MS"/>
            </a:endParaRPr>
          </a:p>
          <a:p>
            <a:pPr marL="294005" indent="-285750">
              <a:lnSpc>
                <a:spcPct val="100000"/>
              </a:lnSpc>
              <a:spcBef>
                <a:spcPts val="3360"/>
              </a:spcBef>
              <a:buSzPct val="96428"/>
              <a:buFont typeface="Wingdings"/>
              <a:buChar char=""/>
              <a:tabLst>
                <a:tab pos="294005" algn="l"/>
              </a:tabLst>
            </a:pPr>
            <a:r>
              <a:rPr sz="2800" dirty="0">
                <a:latin typeface="Comic Sans MS"/>
                <a:cs typeface="Comic Sans MS"/>
              </a:rPr>
              <a:t>Espressione</a:t>
            </a:r>
            <a:r>
              <a:rPr sz="2800" spc="-9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di</a:t>
            </a:r>
            <a:r>
              <a:rPr sz="2800" spc="-10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specifici</a:t>
            </a:r>
            <a:r>
              <a:rPr sz="2800" spc="-85" dirty="0">
                <a:latin typeface="Comic Sans MS"/>
                <a:cs typeface="Comic Sans MS"/>
              </a:rPr>
              <a:t> </a:t>
            </a:r>
            <a:r>
              <a:rPr sz="2800" spc="-20" dirty="0">
                <a:latin typeface="Comic Sans MS"/>
                <a:cs typeface="Comic Sans MS"/>
              </a:rPr>
              <a:t>geni</a:t>
            </a:r>
            <a:endParaRPr sz="2800">
              <a:latin typeface="Comic Sans MS"/>
              <a:cs typeface="Comic Sans MS"/>
            </a:endParaRPr>
          </a:p>
          <a:p>
            <a:pPr marL="400685" indent="-387985">
              <a:lnSpc>
                <a:spcPct val="100000"/>
              </a:lnSpc>
              <a:buSzPct val="96428"/>
              <a:buFont typeface="Wingdings"/>
              <a:buChar char=""/>
              <a:tabLst>
                <a:tab pos="400685" algn="l"/>
              </a:tabLst>
            </a:pPr>
            <a:r>
              <a:rPr sz="2800" dirty="0">
                <a:latin typeface="Comic Sans MS"/>
                <a:cs typeface="Comic Sans MS"/>
              </a:rPr>
              <a:t>Livelli</a:t>
            </a:r>
            <a:r>
              <a:rPr sz="2800" spc="-105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ormonali</a:t>
            </a:r>
            <a:endParaRPr sz="2800">
              <a:latin typeface="Comic Sans MS"/>
              <a:cs typeface="Comic Sans MS"/>
            </a:endParaRPr>
          </a:p>
          <a:p>
            <a:pPr marL="294005" indent="-285750">
              <a:lnSpc>
                <a:spcPct val="100000"/>
              </a:lnSpc>
              <a:buSzPct val="96428"/>
              <a:buFont typeface="Wingdings"/>
              <a:buChar char=""/>
              <a:tabLst>
                <a:tab pos="294005" algn="l"/>
              </a:tabLst>
            </a:pPr>
            <a:r>
              <a:rPr sz="2800" dirty="0">
                <a:latin typeface="Comic Sans MS"/>
                <a:cs typeface="Comic Sans MS"/>
              </a:rPr>
              <a:t>Variazione</a:t>
            </a:r>
            <a:r>
              <a:rPr sz="2800" spc="-2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dei</a:t>
            </a:r>
            <a:r>
              <a:rPr sz="2800" spc="-6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livelli</a:t>
            </a:r>
            <a:r>
              <a:rPr sz="2800" spc="-65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di</a:t>
            </a:r>
            <a:r>
              <a:rPr sz="2800" spc="-80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carboidrati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6870" y="5532831"/>
            <a:ext cx="3957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Comic Sans MS"/>
                <a:cs typeface="Comic Sans MS"/>
              </a:rPr>
              <a:t>Modello</a:t>
            </a:r>
            <a:r>
              <a:rPr sz="2800" b="1" spc="-9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multifattoriale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9119" y="1140713"/>
            <a:ext cx="66230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10" dirty="0">
                <a:latin typeface="Comic Sans MS"/>
                <a:cs typeface="Comic Sans MS"/>
              </a:rPr>
              <a:t>Differenziamento</a:t>
            </a:r>
            <a:r>
              <a:rPr sz="2800" b="0" spc="-45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dei</a:t>
            </a:r>
            <a:r>
              <a:rPr sz="2800" b="0" spc="-75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verticilli</a:t>
            </a:r>
            <a:r>
              <a:rPr sz="2800" b="0" spc="-55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del</a:t>
            </a:r>
            <a:r>
              <a:rPr sz="2800" b="0" spc="-85" dirty="0">
                <a:latin typeface="Comic Sans MS"/>
                <a:cs typeface="Comic Sans MS"/>
              </a:rPr>
              <a:t> </a:t>
            </a:r>
            <a:r>
              <a:rPr sz="2800" b="0" spc="-10" dirty="0">
                <a:latin typeface="Comic Sans MS"/>
                <a:cs typeface="Comic Sans MS"/>
              </a:rPr>
              <a:t>fiore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4715" y="1196368"/>
            <a:ext cx="4516984" cy="44652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47028" y="784606"/>
            <a:ext cx="17100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z="2000" b="1" spc="-25" dirty="0">
                <a:latin typeface="Comic Sans MS"/>
                <a:cs typeface="Comic Sans MS"/>
              </a:rPr>
              <a:t>Il</a:t>
            </a:r>
            <a:r>
              <a:rPr sz="2000" b="1" dirty="0">
                <a:latin typeface="Comic Sans MS"/>
                <a:cs typeface="Comic Sans MS"/>
              </a:rPr>
              <a:t>	</a:t>
            </a:r>
            <a:r>
              <a:rPr sz="2000" b="1" spc="-10" dirty="0">
                <a:latin typeface="Comic Sans MS"/>
                <a:cs typeface="Comic Sans MS"/>
              </a:rPr>
              <a:t>modello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12073" y="784606"/>
            <a:ext cx="5302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latin typeface="Comic Sans MS"/>
                <a:cs typeface="Comic Sans MS"/>
              </a:rPr>
              <a:t>ABC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7028" y="1089787"/>
            <a:ext cx="2795905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omic Sans MS"/>
                <a:cs typeface="Comic Sans MS"/>
              </a:rPr>
              <a:t>prevede</a:t>
            </a:r>
            <a:r>
              <a:rPr sz="2000" b="1" spc="-50" dirty="0">
                <a:latin typeface="Comic Sans MS"/>
                <a:cs typeface="Comic Sans MS"/>
              </a:rPr>
              <a:t>  </a:t>
            </a:r>
            <a:r>
              <a:rPr sz="2000" b="1" dirty="0">
                <a:latin typeface="Comic Sans MS"/>
                <a:cs typeface="Comic Sans MS"/>
              </a:rPr>
              <a:t>che</a:t>
            </a:r>
            <a:r>
              <a:rPr sz="2000" b="1" spc="-45" dirty="0">
                <a:latin typeface="Comic Sans MS"/>
                <a:cs typeface="Comic Sans MS"/>
              </a:rPr>
              <a:t>  </a:t>
            </a:r>
            <a:r>
              <a:rPr sz="2000" b="1" dirty="0">
                <a:latin typeface="Comic Sans MS"/>
                <a:cs typeface="Comic Sans MS"/>
              </a:rPr>
              <a:t>i</a:t>
            </a:r>
            <a:r>
              <a:rPr sz="2000" b="1" spc="-40" dirty="0">
                <a:latin typeface="Comic Sans MS"/>
                <a:cs typeface="Comic Sans MS"/>
              </a:rPr>
              <a:t>  </a:t>
            </a:r>
            <a:r>
              <a:rPr sz="2000" b="1" spc="-10" dirty="0">
                <a:latin typeface="Comic Sans MS"/>
                <a:cs typeface="Comic Sans MS"/>
              </a:rPr>
              <a:t>sepali </a:t>
            </a:r>
            <a:r>
              <a:rPr sz="2000" b="1" dirty="0">
                <a:latin typeface="Comic Sans MS"/>
                <a:cs typeface="Comic Sans MS"/>
              </a:rPr>
              <a:t>siano</a:t>
            </a:r>
            <a:r>
              <a:rPr sz="2000" b="1" spc="320" dirty="0">
                <a:latin typeface="Comic Sans MS"/>
                <a:cs typeface="Comic Sans MS"/>
              </a:rPr>
              <a:t>     </a:t>
            </a:r>
            <a:r>
              <a:rPr sz="2000" b="1" spc="-10" dirty="0">
                <a:latin typeface="Comic Sans MS"/>
                <a:cs typeface="Comic Sans MS"/>
              </a:rPr>
              <a:t>determinati </a:t>
            </a:r>
            <a:r>
              <a:rPr sz="2000" b="1" dirty="0">
                <a:latin typeface="Comic Sans MS"/>
                <a:cs typeface="Comic Sans MS"/>
              </a:rPr>
              <a:t>dall’attività</a:t>
            </a:r>
            <a:r>
              <a:rPr sz="2000" b="1" spc="155" dirty="0">
                <a:latin typeface="Comic Sans MS"/>
                <a:cs typeface="Comic Sans MS"/>
              </a:rPr>
              <a:t>  </a:t>
            </a:r>
            <a:r>
              <a:rPr sz="2000" b="1" dirty="0">
                <a:latin typeface="Comic Sans MS"/>
                <a:cs typeface="Comic Sans MS"/>
              </a:rPr>
              <a:t>dei</a:t>
            </a:r>
            <a:r>
              <a:rPr sz="2000" b="1" spc="155" dirty="0">
                <a:latin typeface="Comic Sans MS"/>
                <a:cs typeface="Comic Sans MS"/>
              </a:rPr>
              <a:t>  </a:t>
            </a:r>
            <a:r>
              <a:rPr sz="2000" b="1" spc="-20" dirty="0">
                <a:latin typeface="Comic Sans MS"/>
                <a:cs typeface="Comic Sans MS"/>
              </a:rPr>
              <a:t>geni </a:t>
            </a:r>
            <a:r>
              <a:rPr sz="2000" b="1" dirty="0">
                <a:latin typeface="Comic Sans MS"/>
                <a:cs typeface="Comic Sans MS"/>
              </a:rPr>
              <a:t>di</a:t>
            </a:r>
            <a:r>
              <a:rPr sz="2000" b="1" spc="-120" dirty="0">
                <a:latin typeface="Comic Sans MS"/>
                <a:cs typeface="Comic Sans MS"/>
              </a:rPr>
              <a:t>  </a:t>
            </a:r>
            <a:r>
              <a:rPr sz="2000" b="1" dirty="0">
                <a:latin typeface="Comic Sans MS"/>
                <a:cs typeface="Comic Sans MS"/>
              </a:rPr>
              <a:t>classe</a:t>
            </a:r>
            <a:r>
              <a:rPr sz="2000" b="1" spc="-125" dirty="0">
                <a:latin typeface="Comic Sans MS"/>
                <a:cs typeface="Comic Sans MS"/>
              </a:rPr>
              <a:t>  </a:t>
            </a:r>
            <a:r>
              <a:rPr sz="2000" b="1" dirty="0">
                <a:latin typeface="Comic Sans MS"/>
                <a:cs typeface="Comic Sans MS"/>
              </a:rPr>
              <a:t>A,</a:t>
            </a:r>
            <a:r>
              <a:rPr sz="2000" b="1" spc="-120" dirty="0">
                <a:latin typeface="Comic Sans MS"/>
                <a:cs typeface="Comic Sans MS"/>
              </a:rPr>
              <a:t>  </a:t>
            </a:r>
            <a:r>
              <a:rPr sz="2000" b="1" dirty="0">
                <a:latin typeface="Comic Sans MS"/>
                <a:cs typeface="Comic Sans MS"/>
              </a:rPr>
              <a:t>i</a:t>
            </a:r>
            <a:r>
              <a:rPr sz="2000" b="1" spc="-114" dirty="0">
                <a:latin typeface="Comic Sans MS"/>
                <a:cs typeface="Comic Sans MS"/>
              </a:rPr>
              <a:t>  </a:t>
            </a:r>
            <a:r>
              <a:rPr sz="2000" b="1" spc="-10" dirty="0">
                <a:latin typeface="Comic Sans MS"/>
                <a:cs typeface="Comic Sans MS"/>
              </a:rPr>
              <a:t>petali </a:t>
            </a:r>
            <a:r>
              <a:rPr sz="2000" b="1" dirty="0">
                <a:latin typeface="Comic Sans MS"/>
                <a:cs typeface="Comic Sans MS"/>
              </a:rPr>
              <a:t>dai</a:t>
            </a:r>
            <a:r>
              <a:rPr sz="2000" b="1" spc="-45" dirty="0">
                <a:latin typeface="Comic Sans MS"/>
                <a:cs typeface="Comic Sans MS"/>
              </a:rPr>
              <a:t>  </a:t>
            </a:r>
            <a:r>
              <a:rPr sz="2000" b="1" dirty="0">
                <a:latin typeface="Comic Sans MS"/>
                <a:cs typeface="Comic Sans MS"/>
              </a:rPr>
              <a:t>geni</a:t>
            </a:r>
            <a:r>
              <a:rPr sz="2000" b="1" spc="-45" dirty="0">
                <a:latin typeface="Comic Sans MS"/>
                <a:cs typeface="Comic Sans MS"/>
              </a:rPr>
              <a:t>  </a:t>
            </a:r>
            <a:r>
              <a:rPr sz="2000" b="1" dirty="0">
                <a:latin typeface="Comic Sans MS"/>
                <a:cs typeface="Comic Sans MS"/>
              </a:rPr>
              <a:t>A</a:t>
            </a:r>
            <a:r>
              <a:rPr sz="2000" b="1" spc="-50" dirty="0">
                <a:latin typeface="Comic Sans MS"/>
                <a:cs typeface="Comic Sans MS"/>
              </a:rPr>
              <a:t>  </a:t>
            </a:r>
            <a:r>
              <a:rPr sz="2000" b="1" dirty="0">
                <a:latin typeface="Comic Sans MS"/>
                <a:cs typeface="Comic Sans MS"/>
              </a:rPr>
              <a:t>e</a:t>
            </a:r>
            <a:r>
              <a:rPr sz="2000" b="1" spc="-45" dirty="0">
                <a:latin typeface="Comic Sans MS"/>
                <a:cs typeface="Comic Sans MS"/>
              </a:rPr>
              <a:t>  </a:t>
            </a:r>
            <a:r>
              <a:rPr sz="2000" b="1" dirty="0">
                <a:latin typeface="Comic Sans MS"/>
                <a:cs typeface="Comic Sans MS"/>
              </a:rPr>
              <a:t>B,</a:t>
            </a:r>
            <a:r>
              <a:rPr sz="2000" b="1" spc="-50" dirty="0">
                <a:latin typeface="Comic Sans MS"/>
                <a:cs typeface="Comic Sans MS"/>
              </a:rPr>
              <a:t>  </a:t>
            </a:r>
            <a:r>
              <a:rPr sz="2000" b="1" spc="-25" dirty="0">
                <a:latin typeface="Comic Sans MS"/>
                <a:cs typeface="Comic Sans MS"/>
              </a:rPr>
              <a:t>gli </a:t>
            </a:r>
            <a:r>
              <a:rPr sz="2000" b="1" dirty="0">
                <a:latin typeface="Comic Sans MS"/>
                <a:cs typeface="Comic Sans MS"/>
              </a:rPr>
              <a:t>stami dai geni</a:t>
            </a:r>
            <a:r>
              <a:rPr sz="2000" b="1" spc="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B</a:t>
            </a:r>
            <a:r>
              <a:rPr sz="2000" b="1" spc="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 C</a:t>
            </a:r>
            <a:r>
              <a:rPr sz="2000" b="1" spc="-5" dirty="0">
                <a:latin typeface="Comic Sans MS"/>
                <a:cs typeface="Comic Sans MS"/>
              </a:rPr>
              <a:t> </a:t>
            </a:r>
            <a:r>
              <a:rPr sz="2000" b="1" spc="-50" dirty="0">
                <a:latin typeface="Comic Sans MS"/>
                <a:cs typeface="Comic Sans MS"/>
              </a:rPr>
              <a:t>e </a:t>
            </a:r>
            <a:r>
              <a:rPr sz="2000" b="1" dirty="0">
                <a:latin typeface="Comic Sans MS"/>
                <a:cs typeface="Comic Sans MS"/>
              </a:rPr>
              <a:t>i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carpelli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dai</a:t>
            </a:r>
            <a:r>
              <a:rPr sz="2000" b="1" spc="-4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geni</a:t>
            </a:r>
            <a:r>
              <a:rPr sz="2000" b="1" spc="-25" dirty="0">
                <a:latin typeface="Comic Sans MS"/>
                <a:cs typeface="Comic Sans MS"/>
              </a:rPr>
              <a:t> C.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142" y="5833973"/>
            <a:ext cx="8159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Il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blocco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della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loro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espressione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porta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alla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formazione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di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fiori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estremamente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5142" y="6108293"/>
            <a:ext cx="953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anomali.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98117" y="58877"/>
            <a:ext cx="61868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dirty="0">
                <a:latin typeface="Comic Sans MS"/>
                <a:cs typeface="Comic Sans MS"/>
              </a:rPr>
              <a:t>Controllo</a:t>
            </a:r>
            <a:r>
              <a:rPr sz="2800" b="0" spc="-65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genico</a:t>
            </a:r>
            <a:r>
              <a:rPr sz="2800" b="0" spc="-65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dello</a:t>
            </a:r>
            <a:r>
              <a:rPr sz="2800" b="0" spc="-65" dirty="0">
                <a:latin typeface="Comic Sans MS"/>
                <a:cs typeface="Comic Sans MS"/>
              </a:rPr>
              <a:t> </a:t>
            </a:r>
            <a:r>
              <a:rPr sz="2800" b="0" dirty="0">
                <a:latin typeface="Comic Sans MS"/>
                <a:cs typeface="Comic Sans MS"/>
              </a:rPr>
              <a:t>sviluppo</a:t>
            </a:r>
            <a:r>
              <a:rPr sz="2800" b="0" spc="-65" dirty="0">
                <a:latin typeface="Comic Sans MS"/>
                <a:cs typeface="Comic Sans MS"/>
              </a:rPr>
              <a:t> </a:t>
            </a:r>
            <a:r>
              <a:rPr sz="2800" b="0" spc="-10" dirty="0">
                <a:latin typeface="Comic Sans MS"/>
                <a:cs typeface="Comic Sans MS"/>
              </a:rPr>
              <a:t>fiorale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76444" y="3788411"/>
            <a:ext cx="4032885" cy="1926589"/>
          </a:xfrm>
          <a:prstGeom prst="rect">
            <a:avLst/>
          </a:prstGeom>
          <a:ln w="9525">
            <a:solidFill>
              <a:srgbClr val="FFFF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 marR="108585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Inizialmente</a:t>
            </a:r>
            <a:r>
              <a:rPr sz="2400" b="1" spc="-5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il</a:t>
            </a:r>
            <a:r>
              <a:rPr sz="2400" b="1" spc="-4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omic Sans MS"/>
                <a:cs typeface="Comic Sans MS"/>
              </a:rPr>
              <a:t>modello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ABC,</a:t>
            </a:r>
            <a:r>
              <a:rPr sz="2400" b="1" spc="-5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contemplava</a:t>
            </a:r>
            <a:r>
              <a:rPr sz="2400" b="1" spc="-4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omic Sans MS"/>
                <a:cs typeface="Comic Sans MS"/>
              </a:rPr>
              <a:t>l’azione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sz="24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geni</a:t>
            </a:r>
            <a:r>
              <a:rPr sz="2400" b="1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omic Sans MS"/>
                <a:cs typeface="Comic Sans MS"/>
              </a:rPr>
              <a:t>AP1</a:t>
            </a:r>
            <a:r>
              <a:rPr sz="2400" b="1" i="1" spc="-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sz="2400" b="1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i="1" spc="-25" dirty="0">
                <a:solidFill>
                  <a:srgbClr val="FF0000"/>
                </a:solidFill>
                <a:latin typeface="Comic Sans MS"/>
                <a:cs typeface="Comic Sans MS"/>
              </a:rPr>
              <a:t>AP2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(classe</a:t>
            </a:r>
            <a:r>
              <a:rPr sz="24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A)</a:t>
            </a:r>
            <a:r>
              <a:rPr sz="2400" b="1" spc="-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omic Sans MS"/>
                <a:cs typeface="Comic Sans MS"/>
              </a:rPr>
              <a:t>AP3</a:t>
            </a:r>
            <a:r>
              <a:rPr sz="2400" b="1" i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(classe</a:t>
            </a:r>
            <a:r>
              <a:rPr sz="2400" b="1" spc="-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Comic Sans MS"/>
                <a:cs typeface="Comic Sans MS"/>
              </a:rPr>
              <a:t>B)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sz="24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omic Sans MS"/>
                <a:cs typeface="Comic Sans MS"/>
              </a:rPr>
              <a:t>AG</a:t>
            </a:r>
            <a:r>
              <a:rPr sz="2400" b="1" i="1" spc="-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(classe</a:t>
            </a:r>
            <a:r>
              <a:rPr sz="2400" b="1" spc="-25" dirty="0">
                <a:solidFill>
                  <a:srgbClr val="FF0000"/>
                </a:solidFill>
                <a:latin typeface="Comic Sans MS"/>
                <a:cs typeface="Comic Sans MS"/>
              </a:rPr>
              <a:t> C).</a:t>
            </a:r>
            <a:endParaRPr sz="240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1304" y="528849"/>
            <a:ext cx="5720360" cy="413894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4791" y="4986020"/>
            <a:ext cx="8199755" cy="1428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86710" algn="l"/>
              </a:tabLst>
            </a:pPr>
            <a:r>
              <a:rPr sz="2000" b="1" dirty="0">
                <a:solidFill>
                  <a:srgbClr val="333399"/>
                </a:solidFill>
                <a:latin typeface="Arial"/>
                <a:cs typeface="Arial"/>
              </a:rPr>
              <a:t>I</a:t>
            </a:r>
            <a:r>
              <a:rPr sz="2000" b="1" spc="-20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geni</a:t>
            </a:r>
            <a:r>
              <a:rPr sz="20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di</a:t>
            </a:r>
            <a:r>
              <a:rPr sz="20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classe</a:t>
            </a:r>
            <a:r>
              <a:rPr sz="20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sono</a:t>
            </a:r>
            <a:r>
              <a:rPr sz="2000" b="1" dirty="0">
                <a:latin typeface="Arial"/>
                <a:cs typeface="Arial"/>
              </a:rPr>
              <a:t>	indisensabili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determinare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l’identità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degli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ovuli.</a:t>
            </a:r>
            <a:endParaRPr sz="2000" dirty="0">
              <a:latin typeface="Arial"/>
              <a:cs typeface="Arial"/>
            </a:endParaRPr>
          </a:p>
          <a:p>
            <a:pPr marL="64769" marR="5080">
              <a:lnSpc>
                <a:spcPct val="100000"/>
              </a:lnSpc>
              <a:spcBef>
                <a:spcPts val="489"/>
              </a:spcBef>
            </a:pPr>
            <a:r>
              <a:rPr sz="2400" b="1" dirty="0">
                <a:latin typeface="Arial"/>
                <a:cs typeface="Arial"/>
              </a:rPr>
              <a:t>È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stato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dimostrato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che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geni</a:t>
            </a:r>
            <a:r>
              <a:rPr sz="24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di</a:t>
            </a:r>
            <a:r>
              <a:rPr sz="24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classe</a:t>
            </a:r>
            <a:r>
              <a:rPr sz="24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sono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necessari </a:t>
            </a:r>
            <a:r>
              <a:rPr sz="2400" b="1" dirty="0">
                <a:latin typeface="Arial"/>
                <a:cs typeface="Arial"/>
              </a:rPr>
              <a:t>per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la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determinazione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di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tutti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gli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organi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fiorali.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-21771"/>
            <a:ext cx="8988425" cy="1397635"/>
          </a:xfrm>
          <a:prstGeom prst="rect">
            <a:avLst/>
          </a:prstGeom>
        </p:spPr>
        <p:txBody>
          <a:bodyPr vert="horz" wrap="square" lIns="0" tIns="128447" rIns="0" bIns="0" rtlCol="0">
            <a:spAutoFit/>
          </a:bodyPr>
          <a:lstStyle/>
          <a:p>
            <a:pPr marL="263525">
              <a:lnSpc>
                <a:spcPct val="100000"/>
              </a:lnSpc>
              <a:spcBef>
                <a:spcPts val="95"/>
              </a:spcBef>
            </a:pPr>
            <a:r>
              <a:rPr sz="2800" b="0" spc="-10" dirty="0">
                <a:latin typeface="Comic Sans MS"/>
                <a:cs typeface="Comic Sans MS"/>
              </a:rPr>
              <a:t>Successivamente....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0828"/>
            <a:ext cx="8988425" cy="633891"/>
          </a:xfrm>
          <a:prstGeom prst="rect">
            <a:avLst/>
          </a:prstGeom>
        </p:spPr>
        <p:txBody>
          <a:bodyPr vert="horz" wrap="square" lIns="0" tIns="201041" rIns="0" bIns="0" rtlCol="0">
            <a:spAutoFit/>
          </a:bodyPr>
          <a:lstStyle/>
          <a:p>
            <a:pPr marL="76835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0000"/>
                </a:solidFill>
                <a:latin typeface="Comic Sans MS"/>
                <a:cs typeface="Comic Sans MS"/>
              </a:rPr>
              <a:t>Mutanti</a:t>
            </a:r>
            <a:r>
              <a:rPr sz="2800" spc="-1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Comic Sans MS"/>
                <a:cs typeface="Comic Sans MS"/>
              </a:rPr>
              <a:t>omeotici</a:t>
            </a:r>
            <a:endParaRPr sz="2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9552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85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618540" y="1070305"/>
            <a:ext cx="7980680" cy="441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omic Sans MS"/>
                <a:cs typeface="Comic Sans MS"/>
              </a:rPr>
              <a:t>La</a:t>
            </a:r>
            <a:r>
              <a:rPr sz="2400" b="1" spc="-20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maggior</a:t>
            </a:r>
            <a:r>
              <a:rPr sz="2400" b="1" spc="-19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parte</a:t>
            </a:r>
            <a:r>
              <a:rPr sz="2400" b="1" spc="-204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delle</a:t>
            </a:r>
            <a:r>
              <a:rPr sz="2400" b="1" spc="-19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informazioni</a:t>
            </a:r>
            <a:r>
              <a:rPr sz="2400" b="1" spc="-20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acquisite</a:t>
            </a:r>
            <a:r>
              <a:rPr sz="2400" b="1" spc="-200" dirty="0">
                <a:latin typeface="Comic Sans MS"/>
                <a:cs typeface="Comic Sans MS"/>
              </a:rPr>
              <a:t>  </a:t>
            </a:r>
            <a:r>
              <a:rPr sz="2400" b="1" spc="-10" dirty="0">
                <a:latin typeface="Comic Sans MS"/>
                <a:cs typeface="Comic Sans MS"/>
              </a:rPr>
              <a:t>sullo </a:t>
            </a:r>
            <a:r>
              <a:rPr sz="2400" b="1" dirty="0">
                <a:latin typeface="Comic Sans MS"/>
                <a:cs typeface="Comic Sans MS"/>
              </a:rPr>
              <a:t>sviluppo</a:t>
            </a:r>
            <a:r>
              <a:rPr sz="2400" b="1" spc="-11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fiorale</a:t>
            </a:r>
            <a:r>
              <a:rPr sz="2400" b="1" spc="-10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sono</a:t>
            </a:r>
            <a:r>
              <a:rPr sz="2400" b="1" spc="-11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state</a:t>
            </a:r>
            <a:r>
              <a:rPr sz="2400" b="1" spc="-114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ottenute</a:t>
            </a:r>
            <a:r>
              <a:rPr sz="2400" b="1" spc="-12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analizzando</a:t>
            </a:r>
            <a:r>
              <a:rPr sz="2400" b="1" spc="-100" dirty="0">
                <a:latin typeface="Comic Sans MS"/>
                <a:cs typeface="Comic Sans MS"/>
              </a:rPr>
              <a:t>  </a:t>
            </a:r>
            <a:r>
              <a:rPr sz="2400" b="1" spc="-50" dirty="0">
                <a:latin typeface="Comic Sans MS"/>
                <a:cs typeface="Comic Sans MS"/>
              </a:rPr>
              <a:t>i </a:t>
            </a:r>
            <a:r>
              <a:rPr sz="2400" b="1" dirty="0">
                <a:latin typeface="Comic Sans MS"/>
                <a:cs typeface="Comic Sans MS"/>
              </a:rPr>
              <a:t>mutanti</a:t>
            </a:r>
            <a:r>
              <a:rPr sz="2400" b="1" spc="-55" dirty="0"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333399"/>
                </a:solidFill>
                <a:latin typeface="Comic Sans MS"/>
                <a:cs typeface="Comic Sans MS"/>
              </a:rPr>
              <a:t>omeotici</a:t>
            </a:r>
            <a:r>
              <a:rPr sz="2400" b="1" spc="-50" dirty="0">
                <a:solidFill>
                  <a:srgbClr val="333399"/>
                </a:solidFill>
                <a:latin typeface="Comic Sans MS"/>
                <a:cs typeface="Comic Sans MS"/>
              </a:rPr>
              <a:t> </a:t>
            </a:r>
            <a:r>
              <a:rPr sz="2400" b="1" spc="-10" dirty="0">
                <a:solidFill>
                  <a:srgbClr val="333399"/>
                </a:solidFill>
                <a:latin typeface="Comic Sans MS"/>
                <a:cs typeface="Comic Sans MS"/>
              </a:rPr>
              <a:t>fiorali</a:t>
            </a:r>
            <a:r>
              <a:rPr sz="2400" b="1" spc="-10" dirty="0">
                <a:latin typeface="Comic Sans MS"/>
                <a:cs typeface="Comic Sans MS"/>
              </a:rPr>
              <a:t>.</a:t>
            </a:r>
            <a:endParaRPr sz="2400">
              <a:latin typeface="Comic Sans MS"/>
              <a:cs typeface="Comic Sans MS"/>
            </a:endParaRPr>
          </a:p>
          <a:p>
            <a:pPr marL="12700" marR="5715" algn="just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latin typeface="Comic Sans MS"/>
                <a:cs typeface="Comic Sans MS"/>
              </a:rPr>
              <a:t>Mutazioni</a:t>
            </a:r>
            <a:r>
              <a:rPr sz="2400" b="1" spc="-6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che</a:t>
            </a:r>
            <a:r>
              <a:rPr sz="2400" b="1" spc="-8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determinano</a:t>
            </a:r>
            <a:r>
              <a:rPr sz="2400" b="1" spc="-7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la</a:t>
            </a:r>
            <a:r>
              <a:rPr sz="2400" b="1" spc="-7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conversione</a:t>
            </a:r>
            <a:r>
              <a:rPr sz="2400" b="1" spc="-7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di</a:t>
            </a:r>
            <a:r>
              <a:rPr sz="2400" b="1" spc="245" dirty="0">
                <a:latin typeface="Comic Sans MS"/>
                <a:cs typeface="Comic Sans MS"/>
              </a:rPr>
              <a:t>   </a:t>
            </a:r>
            <a:r>
              <a:rPr sz="2400" b="1" spc="-25" dirty="0">
                <a:latin typeface="Comic Sans MS"/>
                <a:cs typeface="Comic Sans MS"/>
              </a:rPr>
              <a:t>un </a:t>
            </a:r>
            <a:r>
              <a:rPr sz="2400" b="1" dirty="0">
                <a:latin typeface="Comic Sans MS"/>
                <a:cs typeface="Comic Sans MS"/>
              </a:rPr>
              <a:t>verticillo</a:t>
            </a:r>
            <a:r>
              <a:rPr sz="2400" b="1" spc="95" dirty="0">
                <a:latin typeface="Comic Sans MS"/>
                <a:cs typeface="Comic Sans MS"/>
              </a:rPr>
              <a:t>   </a:t>
            </a:r>
            <a:r>
              <a:rPr sz="2400" b="1" dirty="0">
                <a:latin typeface="Comic Sans MS"/>
                <a:cs typeface="Comic Sans MS"/>
              </a:rPr>
              <a:t>in</a:t>
            </a:r>
            <a:r>
              <a:rPr sz="2400" b="1" spc="95" dirty="0">
                <a:latin typeface="Comic Sans MS"/>
                <a:cs typeface="Comic Sans MS"/>
              </a:rPr>
              <a:t>   </a:t>
            </a:r>
            <a:r>
              <a:rPr sz="2400" b="1" dirty="0">
                <a:latin typeface="Comic Sans MS"/>
                <a:cs typeface="Comic Sans MS"/>
              </a:rPr>
              <a:t>un</a:t>
            </a:r>
            <a:r>
              <a:rPr sz="2400" b="1" spc="100" dirty="0">
                <a:latin typeface="Comic Sans MS"/>
                <a:cs typeface="Comic Sans MS"/>
              </a:rPr>
              <a:t>   </a:t>
            </a:r>
            <a:r>
              <a:rPr sz="2400" b="1" dirty="0">
                <a:latin typeface="Comic Sans MS"/>
                <a:cs typeface="Comic Sans MS"/>
              </a:rPr>
              <a:t>altro</a:t>
            </a:r>
            <a:r>
              <a:rPr sz="2400" b="1" spc="90" dirty="0">
                <a:latin typeface="Comic Sans MS"/>
                <a:cs typeface="Comic Sans MS"/>
              </a:rPr>
              <a:t>   </a:t>
            </a:r>
            <a:r>
              <a:rPr sz="2400" b="1" dirty="0">
                <a:latin typeface="Comic Sans MS"/>
                <a:cs typeface="Comic Sans MS"/>
              </a:rPr>
              <a:t>sono</a:t>
            </a:r>
            <a:r>
              <a:rPr sz="2400" b="1" spc="100" dirty="0">
                <a:latin typeface="Comic Sans MS"/>
                <a:cs typeface="Comic Sans MS"/>
              </a:rPr>
              <a:t>   </a:t>
            </a:r>
            <a:r>
              <a:rPr sz="2400" b="1" dirty="0">
                <a:latin typeface="Comic Sans MS"/>
                <a:cs typeface="Comic Sans MS"/>
              </a:rPr>
              <a:t>dette</a:t>
            </a:r>
            <a:r>
              <a:rPr sz="2400" b="1" spc="95" dirty="0">
                <a:latin typeface="Comic Sans MS"/>
                <a:cs typeface="Comic Sans MS"/>
              </a:rPr>
              <a:t>   </a:t>
            </a:r>
            <a:r>
              <a:rPr sz="2400" b="1" spc="-10" dirty="0">
                <a:latin typeface="Comic Sans MS"/>
                <a:cs typeface="Comic Sans MS"/>
              </a:rPr>
              <a:t>mutazioni </a:t>
            </a:r>
            <a:r>
              <a:rPr sz="2400" b="1" dirty="0">
                <a:solidFill>
                  <a:srgbClr val="333399"/>
                </a:solidFill>
                <a:latin typeface="Comic Sans MS"/>
                <a:cs typeface="Comic Sans MS"/>
              </a:rPr>
              <a:t>OMEOTICHE</a:t>
            </a:r>
            <a:r>
              <a:rPr sz="2400" b="1" dirty="0">
                <a:latin typeface="Comic Sans MS"/>
                <a:cs typeface="Comic Sans MS"/>
              </a:rPr>
              <a:t>.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Le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mutazioni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omeotiche</a:t>
            </a:r>
            <a:r>
              <a:rPr sz="2400" b="1" spc="-6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determinano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25" dirty="0">
                <a:latin typeface="Comic Sans MS"/>
                <a:cs typeface="Comic Sans MS"/>
              </a:rPr>
              <a:t>la </a:t>
            </a:r>
            <a:r>
              <a:rPr sz="2400" b="1" dirty="0">
                <a:latin typeface="Comic Sans MS"/>
                <a:cs typeface="Comic Sans MS"/>
              </a:rPr>
              <a:t>formazione</a:t>
            </a:r>
            <a:r>
              <a:rPr sz="2400" b="1" spc="-7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di</a:t>
            </a:r>
            <a:r>
              <a:rPr sz="2400" b="1" spc="-8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organi</a:t>
            </a:r>
            <a:r>
              <a:rPr sz="2400" b="1" spc="-7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normali</a:t>
            </a:r>
            <a:r>
              <a:rPr sz="2400" b="1" spc="-7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in</a:t>
            </a:r>
            <a:r>
              <a:rPr sz="2400" b="1" spc="-8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posizione</a:t>
            </a:r>
            <a:r>
              <a:rPr sz="2400" b="1" spc="-85" dirty="0">
                <a:latin typeface="Comic Sans MS"/>
                <a:cs typeface="Comic Sans MS"/>
              </a:rPr>
              <a:t> </a:t>
            </a:r>
            <a:r>
              <a:rPr sz="2400" b="1" spc="-10" dirty="0">
                <a:latin typeface="Comic Sans MS"/>
                <a:cs typeface="Comic Sans MS"/>
              </a:rPr>
              <a:t>sbagliata.</a:t>
            </a:r>
            <a:endParaRPr sz="2400">
              <a:latin typeface="Comic Sans MS"/>
              <a:cs typeface="Comic Sans MS"/>
            </a:endParaRPr>
          </a:p>
          <a:p>
            <a:pPr marL="12700" marR="5080" algn="just">
              <a:lnSpc>
                <a:spcPct val="100000"/>
              </a:lnSpc>
              <a:spcBef>
                <a:spcPts val="2885"/>
              </a:spcBef>
            </a:pPr>
            <a:r>
              <a:rPr sz="2400" b="1" dirty="0">
                <a:latin typeface="Comic Sans MS"/>
                <a:cs typeface="Comic Sans MS"/>
              </a:rPr>
              <a:t>Es.</a:t>
            </a:r>
            <a:r>
              <a:rPr sz="2400" b="1" spc="-1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di</a:t>
            </a:r>
            <a:r>
              <a:rPr sz="2400" b="1" spc="-2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mutanti</a:t>
            </a:r>
            <a:r>
              <a:rPr sz="2400" b="1" spc="-1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omeotici</a:t>
            </a:r>
            <a:r>
              <a:rPr sz="2400" b="1" spc="-2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sono</a:t>
            </a:r>
            <a:r>
              <a:rPr sz="2400" b="1" spc="-1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le</a:t>
            </a:r>
            <a:r>
              <a:rPr sz="2400" b="1" spc="-2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varietà</a:t>
            </a:r>
            <a:r>
              <a:rPr sz="2400" b="1" spc="-2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di</a:t>
            </a:r>
            <a:r>
              <a:rPr sz="2400" b="1" spc="-15" dirty="0">
                <a:latin typeface="Comic Sans MS"/>
                <a:cs typeface="Comic Sans MS"/>
              </a:rPr>
              <a:t>  </a:t>
            </a:r>
            <a:r>
              <a:rPr sz="2400" b="1" spc="-20" dirty="0">
                <a:latin typeface="Comic Sans MS"/>
                <a:cs typeface="Comic Sans MS"/>
              </a:rPr>
              <a:t>rose </a:t>
            </a:r>
            <a:r>
              <a:rPr sz="2400" b="1" dirty="0">
                <a:latin typeface="Comic Sans MS"/>
                <a:cs typeface="Comic Sans MS"/>
              </a:rPr>
              <a:t>coltivate</a:t>
            </a:r>
            <a:r>
              <a:rPr sz="2400" b="1" spc="-21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(elevato</a:t>
            </a:r>
            <a:r>
              <a:rPr sz="2400" b="1" spc="-204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numero</a:t>
            </a:r>
            <a:r>
              <a:rPr sz="2400" b="1" spc="-20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di</a:t>
            </a:r>
            <a:r>
              <a:rPr sz="2400" b="1" spc="-204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petali,</a:t>
            </a:r>
            <a:r>
              <a:rPr sz="2400" b="1" spc="-20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che</a:t>
            </a:r>
            <a:r>
              <a:rPr sz="2400" b="1" spc="-20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in</a:t>
            </a:r>
            <a:r>
              <a:rPr sz="2400" b="1" spc="-200" dirty="0">
                <a:latin typeface="Comic Sans MS"/>
                <a:cs typeface="Comic Sans MS"/>
              </a:rPr>
              <a:t>  </a:t>
            </a:r>
            <a:r>
              <a:rPr sz="2400" b="1" spc="-10" dirty="0">
                <a:latin typeface="Comic Sans MS"/>
                <a:cs typeface="Comic Sans MS"/>
              </a:rPr>
              <a:t>effetti </a:t>
            </a:r>
            <a:r>
              <a:rPr sz="2400" b="1" dirty="0">
                <a:latin typeface="Comic Sans MS"/>
                <a:cs typeface="Comic Sans MS"/>
              </a:rPr>
              <a:t>sono</a:t>
            </a:r>
            <a:r>
              <a:rPr sz="2400" b="1" spc="-9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stami</a:t>
            </a:r>
            <a:r>
              <a:rPr sz="2400" b="1" spc="-9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modificati),</a:t>
            </a:r>
            <a:r>
              <a:rPr sz="2400" b="1" spc="-9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la</a:t>
            </a:r>
            <a:r>
              <a:rPr sz="2400" b="1" spc="-9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rosa</a:t>
            </a:r>
            <a:r>
              <a:rPr sz="2400" b="1" spc="-9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canina</a:t>
            </a:r>
            <a:r>
              <a:rPr sz="2400" b="1" spc="-85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ha</a:t>
            </a:r>
            <a:r>
              <a:rPr sz="2400" b="1" spc="-90" dirty="0">
                <a:latin typeface="Comic Sans MS"/>
                <a:cs typeface="Comic Sans MS"/>
              </a:rPr>
              <a:t>  </a:t>
            </a:r>
            <a:r>
              <a:rPr sz="2400" b="1" dirty="0">
                <a:latin typeface="Comic Sans MS"/>
                <a:cs typeface="Comic Sans MS"/>
              </a:rPr>
              <a:t>solo</a:t>
            </a:r>
            <a:r>
              <a:rPr sz="2400" b="1" spc="-80" dirty="0">
                <a:latin typeface="Comic Sans MS"/>
                <a:cs typeface="Comic Sans MS"/>
              </a:rPr>
              <a:t>  </a:t>
            </a:r>
            <a:r>
              <a:rPr sz="2400" b="1" spc="-50" dirty="0">
                <a:latin typeface="Comic Sans MS"/>
                <a:cs typeface="Comic Sans MS"/>
              </a:rPr>
              <a:t>5 </a:t>
            </a:r>
            <a:r>
              <a:rPr sz="2400" b="1" spc="-10" dirty="0">
                <a:latin typeface="Comic Sans MS"/>
                <a:cs typeface="Comic Sans MS"/>
              </a:rPr>
              <a:t>petali.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8667" y="347470"/>
            <a:ext cx="5529072" cy="639470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1691" y="72389"/>
            <a:ext cx="2245360" cy="139763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b="1" i="1" spc="-10" dirty="0">
                <a:latin typeface="Comic Sans MS"/>
                <a:cs typeface="Comic Sans MS"/>
              </a:rPr>
              <a:t>Apetala2</a:t>
            </a:r>
            <a:endParaRPr sz="1800">
              <a:latin typeface="Comic Sans MS"/>
              <a:cs typeface="Comic Sans MS"/>
            </a:endParaRPr>
          </a:p>
          <a:p>
            <a:pPr marL="12700" marR="5080">
              <a:lnSpc>
                <a:spcPct val="100000"/>
              </a:lnSpc>
              <a:spcBef>
                <a:spcPts val="1085"/>
              </a:spcBef>
            </a:pPr>
            <a:r>
              <a:rPr sz="1800" b="1" dirty="0">
                <a:latin typeface="Comic Sans MS"/>
                <a:cs typeface="Comic Sans MS"/>
              </a:rPr>
              <a:t>I</a:t>
            </a:r>
            <a:r>
              <a:rPr sz="1800" b="1" spc="-3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sepali</a:t>
            </a:r>
            <a:r>
              <a:rPr sz="1800" b="1" spc="-25" dirty="0">
                <a:latin typeface="Comic Sans MS"/>
                <a:cs typeface="Comic Sans MS"/>
              </a:rPr>
              <a:t> </a:t>
            </a:r>
            <a:r>
              <a:rPr sz="1800" b="1" spc="-20" dirty="0">
                <a:latin typeface="Comic Sans MS"/>
                <a:cs typeface="Comic Sans MS"/>
              </a:rPr>
              <a:t>sono </a:t>
            </a:r>
            <a:r>
              <a:rPr sz="1800" b="1" dirty="0">
                <a:latin typeface="Comic Sans MS"/>
                <a:cs typeface="Comic Sans MS"/>
              </a:rPr>
              <a:t>convertiti</a:t>
            </a:r>
            <a:r>
              <a:rPr sz="1800" b="1" spc="-6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in</a:t>
            </a:r>
            <a:r>
              <a:rPr sz="1800" b="1" spc="-55" dirty="0">
                <a:latin typeface="Comic Sans MS"/>
                <a:cs typeface="Comic Sans MS"/>
              </a:rPr>
              <a:t> </a:t>
            </a:r>
            <a:r>
              <a:rPr sz="1800" b="1" spc="-10" dirty="0">
                <a:latin typeface="Comic Sans MS"/>
                <a:cs typeface="Comic Sans MS"/>
              </a:rPr>
              <a:t>carpelli </a:t>
            </a:r>
            <a:r>
              <a:rPr sz="1800" b="1" dirty="0">
                <a:latin typeface="Comic Sans MS"/>
                <a:cs typeface="Comic Sans MS"/>
              </a:rPr>
              <a:t>ed</a:t>
            </a:r>
            <a:r>
              <a:rPr sz="1800" b="1" spc="-1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i</a:t>
            </a:r>
            <a:r>
              <a:rPr sz="1800" b="1" spc="-1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petali</a:t>
            </a:r>
            <a:r>
              <a:rPr sz="1800" b="1" spc="-3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in</a:t>
            </a:r>
            <a:r>
              <a:rPr sz="1800" b="1" spc="-25" dirty="0">
                <a:latin typeface="Comic Sans MS"/>
                <a:cs typeface="Comic Sans MS"/>
              </a:rPr>
              <a:t> </a:t>
            </a:r>
            <a:r>
              <a:rPr sz="1800" b="1" spc="-10" dirty="0">
                <a:latin typeface="Comic Sans MS"/>
                <a:cs typeface="Comic Sans MS"/>
              </a:rPr>
              <a:t>stami.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3670" y="468756"/>
            <a:ext cx="1010919" cy="379095"/>
          </a:xfrm>
          <a:custGeom>
            <a:avLst/>
            <a:gdLst/>
            <a:ahLst/>
            <a:cxnLst/>
            <a:rect l="l" t="t" r="r" b="b"/>
            <a:pathLst>
              <a:path w="1010919" h="379094">
                <a:moveTo>
                  <a:pt x="935568" y="352084"/>
                </a:moveTo>
                <a:lnTo>
                  <a:pt x="925957" y="378967"/>
                </a:lnTo>
                <a:lnTo>
                  <a:pt x="1010539" y="368680"/>
                </a:lnTo>
                <a:lnTo>
                  <a:pt x="998729" y="356362"/>
                </a:lnTo>
                <a:lnTo>
                  <a:pt x="947547" y="356362"/>
                </a:lnTo>
                <a:lnTo>
                  <a:pt x="935568" y="352084"/>
                </a:lnTo>
                <a:close/>
              </a:path>
              <a:path w="1010919" h="379094">
                <a:moveTo>
                  <a:pt x="942004" y="334081"/>
                </a:moveTo>
                <a:lnTo>
                  <a:pt x="935568" y="352084"/>
                </a:lnTo>
                <a:lnTo>
                  <a:pt x="947547" y="356362"/>
                </a:lnTo>
                <a:lnTo>
                  <a:pt x="953897" y="338327"/>
                </a:lnTo>
                <a:lnTo>
                  <a:pt x="942004" y="334081"/>
                </a:lnTo>
                <a:close/>
              </a:path>
              <a:path w="1010919" h="379094">
                <a:moveTo>
                  <a:pt x="951611" y="307213"/>
                </a:moveTo>
                <a:lnTo>
                  <a:pt x="942004" y="334081"/>
                </a:lnTo>
                <a:lnTo>
                  <a:pt x="953897" y="338327"/>
                </a:lnTo>
                <a:lnTo>
                  <a:pt x="947547" y="356362"/>
                </a:lnTo>
                <a:lnTo>
                  <a:pt x="998729" y="356362"/>
                </a:lnTo>
                <a:lnTo>
                  <a:pt x="951611" y="307213"/>
                </a:lnTo>
                <a:close/>
              </a:path>
              <a:path w="1010919" h="379094">
                <a:moveTo>
                  <a:pt x="6350" y="0"/>
                </a:moveTo>
                <a:lnTo>
                  <a:pt x="0" y="18033"/>
                </a:lnTo>
                <a:lnTo>
                  <a:pt x="935568" y="352084"/>
                </a:lnTo>
                <a:lnTo>
                  <a:pt x="942004" y="334081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23481" y="20828"/>
            <a:ext cx="970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latin typeface="Comic Sans MS"/>
                <a:cs typeface="Comic Sans MS"/>
              </a:rPr>
              <a:t>Agamous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9552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86</a:t>
            </a:fld>
            <a:endParaRPr spc="-25" dirty="0"/>
          </a:p>
        </p:txBody>
      </p:sp>
      <p:sp>
        <p:nvSpPr>
          <p:cNvPr id="6" name="object 6"/>
          <p:cNvSpPr txBox="1"/>
          <p:nvPr/>
        </p:nvSpPr>
        <p:spPr>
          <a:xfrm>
            <a:off x="690168" y="4027170"/>
            <a:ext cx="1932939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omic Sans MS"/>
                <a:cs typeface="Comic Sans MS"/>
              </a:rPr>
              <a:t>Triplo</a:t>
            </a:r>
            <a:r>
              <a:rPr sz="1800" b="1" spc="-4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mutante</a:t>
            </a:r>
            <a:r>
              <a:rPr sz="1800" b="1" spc="-15" dirty="0">
                <a:latin typeface="Comic Sans MS"/>
                <a:cs typeface="Comic Sans MS"/>
              </a:rPr>
              <a:t> </a:t>
            </a:r>
            <a:r>
              <a:rPr sz="1800" b="1" spc="-25" dirty="0">
                <a:latin typeface="Comic Sans MS"/>
                <a:cs typeface="Comic Sans MS"/>
              </a:rPr>
              <a:t>in </a:t>
            </a:r>
            <a:r>
              <a:rPr sz="1800" b="1" dirty="0">
                <a:latin typeface="Comic Sans MS"/>
                <a:cs typeface="Comic Sans MS"/>
              </a:rPr>
              <a:t>cui</a:t>
            </a:r>
            <a:r>
              <a:rPr sz="1800" b="1" spc="229" dirty="0">
                <a:latin typeface="Comic Sans MS"/>
                <a:cs typeface="Comic Sans MS"/>
              </a:rPr>
              <a:t>    </a:t>
            </a:r>
            <a:r>
              <a:rPr sz="1800" b="1" dirty="0">
                <a:latin typeface="Comic Sans MS"/>
                <a:cs typeface="Comic Sans MS"/>
              </a:rPr>
              <a:t>tutti</a:t>
            </a:r>
            <a:r>
              <a:rPr sz="1800" b="1" spc="229" dirty="0">
                <a:latin typeface="Comic Sans MS"/>
                <a:cs typeface="Comic Sans MS"/>
              </a:rPr>
              <a:t>    </a:t>
            </a:r>
            <a:r>
              <a:rPr sz="1800" b="1" spc="-50" dirty="0">
                <a:latin typeface="Comic Sans MS"/>
                <a:cs typeface="Comic Sans MS"/>
              </a:rPr>
              <a:t>i </a:t>
            </a:r>
            <a:r>
              <a:rPr sz="1800" b="1" dirty="0">
                <a:latin typeface="Comic Sans MS"/>
                <a:cs typeface="Comic Sans MS"/>
              </a:rPr>
              <a:t>verticilli</a:t>
            </a:r>
            <a:r>
              <a:rPr sz="1800" b="1" spc="125" dirty="0">
                <a:latin typeface="Comic Sans MS"/>
                <a:cs typeface="Comic Sans MS"/>
              </a:rPr>
              <a:t>   </a:t>
            </a:r>
            <a:r>
              <a:rPr sz="1800" b="1" spc="-10" dirty="0">
                <a:latin typeface="Comic Sans MS"/>
                <a:cs typeface="Comic Sans MS"/>
              </a:rPr>
              <a:t>fiorali </a:t>
            </a:r>
            <a:r>
              <a:rPr sz="1800" b="1" dirty="0">
                <a:latin typeface="Comic Sans MS"/>
                <a:cs typeface="Comic Sans MS"/>
              </a:rPr>
              <a:t>sono</a:t>
            </a:r>
            <a:r>
              <a:rPr sz="1800" b="1" spc="-4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convertiti</a:t>
            </a:r>
            <a:r>
              <a:rPr sz="1800" b="1" spc="-40" dirty="0">
                <a:latin typeface="Comic Sans MS"/>
                <a:cs typeface="Comic Sans MS"/>
              </a:rPr>
              <a:t> </a:t>
            </a:r>
            <a:r>
              <a:rPr sz="1800" b="1" spc="-25" dirty="0">
                <a:latin typeface="Comic Sans MS"/>
                <a:cs typeface="Comic Sans MS"/>
              </a:rPr>
              <a:t>in </a:t>
            </a:r>
            <a:r>
              <a:rPr sz="1800" b="1" spc="-10" dirty="0">
                <a:latin typeface="Comic Sans MS"/>
                <a:cs typeface="Comic Sans MS"/>
              </a:rPr>
              <a:t>foglie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035" y="1522682"/>
            <a:ext cx="8085232" cy="386522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87</a:t>
            </a:fld>
            <a:endParaRPr spc="-25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1415" y="222491"/>
            <a:ext cx="7787640" cy="5850890"/>
            <a:chOff x="661415" y="222491"/>
            <a:chExt cx="7787640" cy="5850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5" y="222491"/>
              <a:ext cx="7787637" cy="58506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87195" y="3788663"/>
              <a:ext cx="3383279" cy="433070"/>
            </a:xfrm>
            <a:custGeom>
              <a:avLst/>
              <a:gdLst/>
              <a:ahLst/>
              <a:cxnLst/>
              <a:rect l="l" t="t" r="r" b="b"/>
              <a:pathLst>
                <a:path w="3383279" h="433070">
                  <a:moveTo>
                    <a:pt x="3383279" y="0"/>
                  </a:moveTo>
                  <a:lnTo>
                    <a:pt x="0" y="0"/>
                  </a:lnTo>
                  <a:lnTo>
                    <a:pt x="0" y="432816"/>
                  </a:lnTo>
                  <a:lnTo>
                    <a:pt x="3383279" y="432816"/>
                  </a:lnTo>
                  <a:lnTo>
                    <a:pt x="3383279" y="0"/>
                  </a:lnTo>
                  <a:close/>
                </a:path>
              </a:pathLst>
            </a:custGeom>
            <a:solidFill>
              <a:srgbClr val="DAD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88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3287272"/>
            <a:ext cx="4256532" cy="35707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904" y="3456432"/>
            <a:ext cx="3713988" cy="32324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89860" y="0"/>
            <a:ext cx="3560064" cy="326440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2193</Words>
  <Application>Microsoft Office PowerPoint</Application>
  <PresentationFormat>Presentazione su schermo (4:3)</PresentationFormat>
  <Paragraphs>304</Paragraphs>
  <Slides>88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88</vt:i4>
      </vt:variant>
    </vt:vector>
  </HeadingPairs>
  <TitlesOfParts>
    <vt:vector size="97" baseType="lpstr">
      <vt:lpstr>Aptos</vt:lpstr>
      <vt:lpstr>Arial</vt:lpstr>
      <vt:lpstr>Arial MT</vt:lpstr>
      <vt:lpstr>Calibri</vt:lpstr>
      <vt:lpstr>Comic Sans MS</vt:lpstr>
      <vt:lpstr>Times New Roman</vt:lpstr>
      <vt:lpstr>Wingdings</vt:lpstr>
      <vt:lpstr>Office Theme</vt:lpstr>
      <vt:lpstr>Image</vt:lpstr>
      <vt:lpstr>PIANTE</vt:lpstr>
      <vt:lpstr>Presentazione standard di PowerPoint</vt:lpstr>
      <vt:lpstr>Le Angiosperme rappresentano attualmente il gruppo di piante più numeroso</vt:lpstr>
      <vt:lpstr>Presentazione standard di PowerPoint</vt:lpstr>
      <vt:lpstr>Le Angiosperme si dividono in due classi, Monocotiledoni e Eudicotiledoni (Dicotiledoni) a seconda se nell'embrione sono presenti uno o due cotiledoni: le foglie embrionali.</vt:lpstr>
      <vt:lpstr>Presentazione standard di PowerPoint</vt:lpstr>
      <vt:lpstr>Presentazione standard di PowerPoint</vt:lpstr>
      <vt:lpstr>Comprendono piante erbacee, arbusti ed alberi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RICETTACOLO è la parte terminale dell’asse fiorale sul quale si inseriscono tutti i verticilli fiorali</vt:lpstr>
      <vt:lpstr>Presentazione standard di PowerPoint</vt:lpstr>
      <vt:lpstr>Presentazione standard di PowerPoint</vt:lpstr>
      <vt:lpstr>Presentazione standard di PowerPoint</vt:lpstr>
      <vt:lpstr>Simmetria fiorale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L’antera è formata da due teche saldate da un tessuto connettivo, ciascuna teca presenta due sacche polliniche o microsporangi.</vt:lpstr>
      <vt:lpstr>Presentazione standard di PowerPoint</vt:lpstr>
      <vt:lpstr>Microsporogenesi e microgametogenesi</vt:lpstr>
      <vt:lpstr>Presentazione standard di PowerPoint</vt:lpstr>
      <vt:lpstr>Il microgametofito delle piante a fiore è un individuo molto piccolo, è formato da due cellule. Si forma con la prima divisione mitotica aploide delle microspore il  cui  nucleo  si  posiziona  a  ridosso  della  parete  cellulare.  Tale  divisione  è asimmetrica e produce un grande nucleo vegetativo ed uno più piccolo detto generativo.</vt:lpstr>
      <vt:lpstr>Presentazione standard di PowerPoint</vt:lpstr>
      <vt:lpstr>Presentazione standard di PowerPoint</vt:lpstr>
      <vt:lpstr>Presentazione standard di PowerPoint</vt:lpstr>
      <vt:lpstr>Riassumendo le fasi di sviluppo del polline: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base alla posizione di stami, petali e sepali, rispetto all’ovario, questo si definisce: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L’impollinazione e fecondazione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Doppia fecondazione</vt:lpstr>
      <vt:lpstr>Presentazione standard di PowerPoint</vt:lpstr>
      <vt:lpstr>La transizione fiorale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Altri fattori ambientali che influenzano la transizione fiorale: il freddo.</vt:lpstr>
      <vt:lpstr>Differenziamento dei verticilli del fiore</vt:lpstr>
      <vt:lpstr>Controllo genico dello sviluppo fiorale</vt:lpstr>
      <vt:lpstr>Successivamente....</vt:lpstr>
      <vt:lpstr>Mutanti omeotici</vt:lpstr>
      <vt:lpstr>Agamous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GIUSY</dc:creator>
  <cp:lastModifiedBy>Giuseppina Falasca</cp:lastModifiedBy>
  <cp:revision>8</cp:revision>
  <dcterms:created xsi:type="dcterms:W3CDTF">2025-05-24T20:24:12Z</dcterms:created>
  <dcterms:modified xsi:type="dcterms:W3CDTF">2025-05-28T20:16:32Z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2024-05-26T00:00:00Z</vt:filetime>
  </property>
  <property fmtid="{D5CDD505-2E9C-101B-9397-08002B2CF9AE}" pid="3" name="Creator">
    <vt:lpwstr>Microsoft® PowerPoint® per Microsoft 365</vt:lpwstr>
  </property>
  <property fmtid="{D5CDD505-2E9C-101B-9397-08002B2CF9AE}" pid="4" name="LastSaved">
    <vt:filetime>2025-05-24T00:00:00Z</vt:filetime>
  </property>
  <property fmtid="{D5CDD505-2E9C-101B-9397-08002B2CF9AE}" pid="5" name="Producer">
    <vt:lpwstr>3-Heights(TM) PDF Security Shell 4.8.25.2 (http://www.pdf-tools.com)</vt:lpwstr>
  </property>
</Properties>
</file>