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2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1" r:id="rId2"/>
    <p:sldId id="329" r:id="rId3"/>
    <p:sldId id="331" r:id="rId4"/>
    <p:sldId id="332" r:id="rId5"/>
    <p:sldId id="328" r:id="rId6"/>
    <p:sldId id="292" r:id="rId7"/>
    <p:sldId id="333" r:id="rId8"/>
    <p:sldId id="334" r:id="rId9"/>
    <p:sldId id="293" r:id="rId10"/>
    <p:sldId id="294" r:id="rId11"/>
    <p:sldId id="297" r:id="rId12"/>
    <p:sldId id="335" r:id="rId13"/>
    <p:sldId id="341" r:id="rId14"/>
    <p:sldId id="338" r:id="rId15"/>
    <p:sldId id="295" r:id="rId16"/>
    <p:sldId id="342" r:id="rId17"/>
    <p:sldId id="299" r:id="rId18"/>
    <p:sldId id="298" r:id="rId19"/>
    <p:sldId id="301" r:id="rId20"/>
    <p:sldId id="310" r:id="rId21"/>
    <p:sldId id="339" r:id="rId22"/>
    <p:sldId id="302" r:id="rId23"/>
    <p:sldId id="343" r:id="rId24"/>
    <p:sldId id="304" r:id="rId25"/>
    <p:sldId id="303" r:id="rId26"/>
    <p:sldId id="309" r:id="rId27"/>
    <p:sldId id="306" r:id="rId28"/>
    <p:sldId id="336" r:id="rId29"/>
    <p:sldId id="307" r:id="rId30"/>
    <p:sldId id="330" r:id="rId31"/>
  </p:sldIdLst>
  <p:sldSz cx="9144000" cy="6858000" type="screen4x3"/>
  <p:notesSz cx="6858000" cy="9144000"/>
  <p:custDataLst>
    <p:tags r:id="rId34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89">
          <p15:clr>
            <a:srgbClr val="A4A3A4"/>
          </p15:clr>
        </p15:guide>
        <p15:guide id="2" orient="horz" pos="1956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396">
          <p15:clr>
            <a:srgbClr val="A4A3A4"/>
          </p15:clr>
        </p15:guide>
        <p15:guide id="5">
          <p15:clr>
            <a:srgbClr val="A4A3A4"/>
          </p15:clr>
        </p15:guide>
        <p15:guide id="6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CC"/>
    <a:srgbClr val="FFCCCC"/>
    <a:srgbClr val="002060"/>
    <a:srgbClr val="822433"/>
    <a:srgbClr val="464990"/>
    <a:srgbClr val="009984"/>
    <a:srgbClr val="FBBA00"/>
    <a:srgbClr val="C1BAA4"/>
    <a:srgbClr val="009FE3"/>
    <a:srgbClr val="0057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102" d="100"/>
          <a:sy n="102" d="100"/>
        </p:scale>
        <p:origin x="-1188" y="-96"/>
      </p:cViewPr>
      <p:guideLst>
        <p:guide orient="horz" pos="789"/>
        <p:guide orient="horz" pos="1956"/>
        <p:guide orient="horz" pos="3929"/>
        <p:guide pos="5396"/>
        <p:guide/>
        <p:guide pos="3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tatistiche%20alfabetizzazio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lineChart>
        <c:grouping val="standard"/>
        <c:ser>
          <c:idx val="0"/>
          <c:order val="0"/>
          <c:tx>
            <c:strRef>
              <c:f>Foglio3!$K$2</c:f>
              <c:strCache>
                <c:ptCount val="1"/>
                <c:pt idx="0">
                  <c:v>sposi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Foglio3!$J$3:$J$39</c:f>
              <c:numCache>
                <c:formatCode>General</c:formatCode>
                <c:ptCount val="37"/>
                <c:pt idx="0">
                  <c:v>1867</c:v>
                </c:pt>
                <c:pt idx="1">
                  <c:v>1868</c:v>
                </c:pt>
                <c:pt idx="2">
                  <c:v>1869</c:v>
                </c:pt>
                <c:pt idx="3">
                  <c:v>1870</c:v>
                </c:pt>
                <c:pt idx="4">
                  <c:v>1871</c:v>
                </c:pt>
                <c:pt idx="5">
                  <c:v>1872</c:v>
                </c:pt>
                <c:pt idx="6">
                  <c:v>1873</c:v>
                </c:pt>
                <c:pt idx="7">
                  <c:v>1874</c:v>
                </c:pt>
                <c:pt idx="8">
                  <c:v>1875</c:v>
                </c:pt>
                <c:pt idx="9">
                  <c:v>1876</c:v>
                </c:pt>
                <c:pt idx="10">
                  <c:v>1877</c:v>
                </c:pt>
                <c:pt idx="11">
                  <c:v>1878</c:v>
                </c:pt>
                <c:pt idx="12">
                  <c:v>1879</c:v>
                </c:pt>
                <c:pt idx="13">
                  <c:v>1880</c:v>
                </c:pt>
                <c:pt idx="14">
                  <c:v>1881</c:v>
                </c:pt>
                <c:pt idx="15">
                  <c:v>1882</c:v>
                </c:pt>
                <c:pt idx="16">
                  <c:v>1883</c:v>
                </c:pt>
                <c:pt idx="17">
                  <c:v>1884</c:v>
                </c:pt>
                <c:pt idx="18">
                  <c:v>1885</c:v>
                </c:pt>
                <c:pt idx="19">
                  <c:v>1886</c:v>
                </c:pt>
                <c:pt idx="20">
                  <c:v>1887</c:v>
                </c:pt>
                <c:pt idx="21">
                  <c:v>1888</c:v>
                </c:pt>
                <c:pt idx="22">
                  <c:v>1889</c:v>
                </c:pt>
                <c:pt idx="23">
                  <c:v>1890</c:v>
                </c:pt>
                <c:pt idx="24">
                  <c:v>1891</c:v>
                </c:pt>
                <c:pt idx="25">
                  <c:v>1892</c:v>
                </c:pt>
                <c:pt idx="26">
                  <c:v>1893</c:v>
                </c:pt>
                <c:pt idx="27">
                  <c:v>1894</c:v>
                </c:pt>
                <c:pt idx="28">
                  <c:v>1895</c:v>
                </c:pt>
                <c:pt idx="29">
                  <c:v>1896</c:v>
                </c:pt>
                <c:pt idx="30">
                  <c:v>1897</c:v>
                </c:pt>
                <c:pt idx="31">
                  <c:v>1898</c:v>
                </c:pt>
                <c:pt idx="32">
                  <c:v>1899</c:v>
                </c:pt>
                <c:pt idx="33">
                  <c:v>1900</c:v>
                </c:pt>
                <c:pt idx="34">
                  <c:v>1901</c:v>
                </c:pt>
                <c:pt idx="35">
                  <c:v>1902</c:v>
                </c:pt>
                <c:pt idx="36">
                  <c:v>1903</c:v>
                </c:pt>
              </c:numCache>
            </c:numRef>
          </c:cat>
          <c:val>
            <c:numRef>
              <c:f>Foglio3!$K$3:$K$39</c:f>
              <c:numCache>
                <c:formatCode>General</c:formatCode>
                <c:ptCount val="37"/>
                <c:pt idx="0">
                  <c:v>59.9</c:v>
                </c:pt>
                <c:pt idx="1">
                  <c:v>58.9</c:v>
                </c:pt>
                <c:pt idx="2">
                  <c:v>61</c:v>
                </c:pt>
                <c:pt idx="3">
                  <c:v>58.5</c:v>
                </c:pt>
                <c:pt idx="4">
                  <c:v>57.7</c:v>
                </c:pt>
                <c:pt idx="5">
                  <c:v>56.2</c:v>
                </c:pt>
                <c:pt idx="6">
                  <c:v>56.5</c:v>
                </c:pt>
                <c:pt idx="7">
                  <c:v>54.5</c:v>
                </c:pt>
                <c:pt idx="8">
                  <c:v>54.3</c:v>
                </c:pt>
                <c:pt idx="9">
                  <c:v>52.4</c:v>
                </c:pt>
                <c:pt idx="10">
                  <c:v>51.8</c:v>
                </c:pt>
                <c:pt idx="11">
                  <c:v>48.5</c:v>
                </c:pt>
                <c:pt idx="12">
                  <c:v>48.1</c:v>
                </c:pt>
                <c:pt idx="13">
                  <c:v>45.9</c:v>
                </c:pt>
                <c:pt idx="14">
                  <c:v>48.2</c:v>
                </c:pt>
                <c:pt idx="15">
                  <c:v>46.7</c:v>
                </c:pt>
                <c:pt idx="16">
                  <c:v>45.8</c:v>
                </c:pt>
                <c:pt idx="17">
                  <c:v>45</c:v>
                </c:pt>
                <c:pt idx="18">
                  <c:v>44.3</c:v>
                </c:pt>
                <c:pt idx="19">
                  <c:v>43.2</c:v>
                </c:pt>
                <c:pt idx="20">
                  <c:v>42.8</c:v>
                </c:pt>
                <c:pt idx="21">
                  <c:v>42.3</c:v>
                </c:pt>
                <c:pt idx="22">
                  <c:v>41.2</c:v>
                </c:pt>
                <c:pt idx="23">
                  <c:v>41.4</c:v>
                </c:pt>
                <c:pt idx="24">
                  <c:v>41.1</c:v>
                </c:pt>
                <c:pt idx="25">
                  <c:v>40.200000000000003</c:v>
                </c:pt>
                <c:pt idx="26">
                  <c:v>39</c:v>
                </c:pt>
                <c:pt idx="27">
                  <c:v>38.9</c:v>
                </c:pt>
                <c:pt idx="28">
                  <c:v>37.9</c:v>
                </c:pt>
                <c:pt idx="29">
                  <c:v>37</c:v>
                </c:pt>
                <c:pt idx="30">
                  <c:v>37</c:v>
                </c:pt>
                <c:pt idx="31">
                  <c:v>35.5</c:v>
                </c:pt>
                <c:pt idx="32">
                  <c:v>35.300000000000011</c:v>
                </c:pt>
                <c:pt idx="33">
                  <c:v>33.800000000000011</c:v>
                </c:pt>
                <c:pt idx="34">
                  <c:v>32.700000000000003</c:v>
                </c:pt>
                <c:pt idx="35">
                  <c:v>32.6</c:v>
                </c:pt>
                <c:pt idx="36">
                  <c:v>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B0-461F-AA0B-BB2045FDEF2E}"/>
            </c:ext>
          </c:extLst>
        </c:ser>
        <c:ser>
          <c:idx val="1"/>
          <c:order val="1"/>
          <c:tx>
            <c:strRef>
              <c:f>Foglio3!$L$2</c:f>
              <c:strCache>
                <c:ptCount val="1"/>
                <c:pt idx="0">
                  <c:v>spose</c:v>
                </c:pt>
              </c:strCache>
            </c:strRef>
          </c:tx>
          <c:spPr>
            <a:ln>
              <a:solidFill>
                <a:srgbClr val="FF99CC"/>
              </a:solidFill>
            </a:ln>
          </c:spPr>
          <c:marker>
            <c:symbol val="none"/>
          </c:marker>
          <c:cat>
            <c:numRef>
              <c:f>Foglio3!$J$3:$J$39</c:f>
              <c:numCache>
                <c:formatCode>General</c:formatCode>
                <c:ptCount val="37"/>
                <c:pt idx="0">
                  <c:v>1867</c:v>
                </c:pt>
                <c:pt idx="1">
                  <c:v>1868</c:v>
                </c:pt>
                <c:pt idx="2">
                  <c:v>1869</c:v>
                </c:pt>
                <c:pt idx="3">
                  <c:v>1870</c:v>
                </c:pt>
                <c:pt idx="4">
                  <c:v>1871</c:v>
                </c:pt>
                <c:pt idx="5">
                  <c:v>1872</c:v>
                </c:pt>
                <c:pt idx="6">
                  <c:v>1873</c:v>
                </c:pt>
                <c:pt idx="7">
                  <c:v>1874</c:v>
                </c:pt>
                <c:pt idx="8">
                  <c:v>1875</c:v>
                </c:pt>
                <c:pt idx="9">
                  <c:v>1876</c:v>
                </c:pt>
                <c:pt idx="10">
                  <c:v>1877</c:v>
                </c:pt>
                <c:pt idx="11">
                  <c:v>1878</c:v>
                </c:pt>
                <c:pt idx="12">
                  <c:v>1879</c:v>
                </c:pt>
                <c:pt idx="13">
                  <c:v>1880</c:v>
                </c:pt>
                <c:pt idx="14">
                  <c:v>1881</c:v>
                </c:pt>
                <c:pt idx="15">
                  <c:v>1882</c:v>
                </c:pt>
                <c:pt idx="16">
                  <c:v>1883</c:v>
                </c:pt>
                <c:pt idx="17">
                  <c:v>1884</c:v>
                </c:pt>
                <c:pt idx="18">
                  <c:v>1885</c:v>
                </c:pt>
                <c:pt idx="19">
                  <c:v>1886</c:v>
                </c:pt>
                <c:pt idx="20">
                  <c:v>1887</c:v>
                </c:pt>
                <c:pt idx="21">
                  <c:v>1888</c:v>
                </c:pt>
                <c:pt idx="22">
                  <c:v>1889</c:v>
                </c:pt>
                <c:pt idx="23">
                  <c:v>1890</c:v>
                </c:pt>
                <c:pt idx="24">
                  <c:v>1891</c:v>
                </c:pt>
                <c:pt idx="25">
                  <c:v>1892</c:v>
                </c:pt>
                <c:pt idx="26">
                  <c:v>1893</c:v>
                </c:pt>
                <c:pt idx="27">
                  <c:v>1894</c:v>
                </c:pt>
                <c:pt idx="28">
                  <c:v>1895</c:v>
                </c:pt>
                <c:pt idx="29">
                  <c:v>1896</c:v>
                </c:pt>
                <c:pt idx="30">
                  <c:v>1897</c:v>
                </c:pt>
                <c:pt idx="31">
                  <c:v>1898</c:v>
                </c:pt>
                <c:pt idx="32">
                  <c:v>1899</c:v>
                </c:pt>
                <c:pt idx="33">
                  <c:v>1900</c:v>
                </c:pt>
                <c:pt idx="34">
                  <c:v>1901</c:v>
                </c:pt>
                <c:pt idx="35">
                  <c:v>1902</c:v>
                </c:pt>
                <c:pt idx="36">
                  <c:v>1903</c:v>
                </c:pt>
              </c:numCache>
            </c:numRef>
          </c:cat>
          <c:val>
            <c:numRef>
              <c:f>Foglio3!$L$3:$L$39</c:f>
              <c:numCache>
                <c:formatCode>General</c:formatCode>
                <c:ptCount val="37"/>
                <c:pt idx="0">
                  <c:v>79.099999999999994</c:v>
                </c:pt>
                <c:pt idx="1">
                  <c:v>78.5</c:v>
                </c:pt>
                <c:pt idx="2">
                  <c:v>79.400000000000006</c:v>
                </c:pt>
                <c:pt idx="3">
                  <c:v>77.5</c:v>
                </c:pt>
                <c:pt idx="4">
                  <c:v>76.7</c:v>
                </c:pt>
                <c:pt idx="5">
                  <c:v>75.2</c:v>
                </c:pt>
                <c:pt idx="6">
                  <c:v>75.7</c:v>
                </c:pt>
                <c:pt idx="7">
                  <c:v>74.3</c:v>
                </c:pt>
                <c:pt idx="8">
                  <c:v>74.7</c:v>
                </c:pt>
                <c:pt idx="9">
                  <c:v>73</c:v>
                </c:pt>
                <c:pt idx="10">
                  <c:v>72.599999999999994</c:v>
                </c:pt>
                <c:pt idx="11">
                  <c:v>70.099999999999994</c:v>
                </c:pt>
                <c:pt idx="12">
                  <c:v>70.3</c:v>
                </c:pt>
                <c:pt idx="13">
                  <c:v>67.900000000000006</c:v>
                </c:pt>
                <c:pt idx="14">
                  <c:v>70</c:v>
                </c:pt>
                <c:pt idx="15">
                  <c:v>68.099999999999994</c:v>
                </c:pt>
                <c:pt idx="16">
                  <c:v>67.599999999999994</c:v>
                </c:pt>
                <c:pt idx="17">
                  <c:v>66.599999999999994</c:v>
                </c:pt>
                <c:pt idx="18">
                  <c:v>65.5</c:v>
                </c:pt>
                <c:pt idx="19">
                  <c:v>63.4</c:v>
                </c:pt>
                <c:pt idx="20">
                  <c:v>62.8</c:v>
                </c:pt>
                <c:pt idx="21">
                  <c:v>61.9</c:v>
                </c:pt>
                <c:pt idx="22">
                  <c:v>60.4</c:v>
                </c:pt>
                <c:pt idx="23">
                  <c:v>60</c:v>
                </c:pt>
                <c:pt idx="24">
                  <c:v>59.1</c:v>
                </c:pt>
                <c:pt idx="25">
                  <c:v>58.2</c:v>
                </c:pt>
                <c:pt idx="26">
                  <c:v>56.4</c:v>
                </c:pt>
                <c:pt idx="27">
                  <c:v>55.7</c:v>
                </c:pt>
                <c:pt idx="28">
                  <c:v>53.9</c:v>
                </c:pt>
                <c:pt idx="29">
                  <c:v>52.6</c:v>
                </c:pt>
                <c:pt idx="30">
                  <c:v>52.2</c:v>
                </c:pt>
                <c:pt idx="31">
                  <c:v>50.1</c:v>
                </c:pt>
                <c:pt idx="32">
                  <c:v>50.1</c:v>
                </c:pt>
                <c:pt idx="33">
                  <c:v>48</c:v>
                </c:pt>
                <c:pt idx="34">
                  <c:v>46.1</c:v>
                </c:pt>
                <c:pt idx="35">
                  <c:v>45.8</c:v>
                </c:pt>
                <c:pt idx="36">
                  <c:v>44.3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B0-461F-AA0B-BB2045FDEF2E}"/>
            </c:ext>
          </c:extLst>
        </c:ser>
        <c:dLbls/>
        <c:marker val="1"/>
        <c:axId val="95367168"/>
        <c:axId val="95368704"/>
      </c:lineChart>
      <c:catAx>
        <c:axId val="95367168"/>
        <c:scaling>
          <c:orientation val="minMax"/>
        </c:scaling>
        <c:axPos val="b"/>
        <c:numFmt formatCode="General" sourceLinked="1"/>
        <c:tickLblPos val="nextTo"/>
        <c:crossAx val="95368704"/>
        <c:crosses val="autoZero"/>
        <c:auto val="1"/>
        <c:lblAlgn val="ctr"/>
        <c:lblOffset val="100"/>
      </c:catAx>
      <c:valAx>
        <c:axId val="95368704"/>
        <c:scaling>
          <c:orientation val="minMax"/>
        </c:scaling>
        <c:axPos val="l"/>
        <c:majorGridlines/>
        <c:numFmt formatCode="General" sourceLinked="1"/>
        <c:tickLblPos val="nextTo"/>
        <c:crossAx val="9536716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3.6459137783245409E-2"/>
          <c:y val="4.3842592592592586E-2"/>
          <c:w val="0.94103974897098153"/>
          <c:h val="0.67424540682414724"/>
        </c:manualLayout>
      </c:layout>
      <c:lineChart>
        <c:grouping val="standard"/>
        <c:ser>
          <c:idx val="0"/>
          <c:order val="0"/>
          <c:tx>
            <c:strRef>
              <c:f>Foglio3!$K$2</c:f>
              <c:strCache>
                <c:ptCount val="1"/>
                <c:pt idx="0">
                  <c:v>sposi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Foglio3!$J$2:$J$87</c:f>
              <c:strCache>
                <c:ptCount val="86"/>
                <c:pt idx="0">
                  <c:v>Anno</c:v>
                </c:pt>
                <c:pt idx="1">
                  <c:v>1867</c:v>
                </c:pt>
                <c:pt idx="2">
                  <c:v>1868</c:v>
                </c:pt>
                <c:pt idx="3">
                  <c:v>1869</c:v>
                </c:pt>
                <c:pt idx="4">
                  <c:v>1870</c:v>
                </c:pt>
                <c:pt idx="5">
                  <c:v>1871</c:v>
                </c:pt>
                <c:pt idx="6">
                  <c:v>1872</c:v>
                </c:pt>
                <c:pt idx="7">
                  <c:v>1873</c:v>
                </c:pt>
                <c:pt idx="8">
                  <c:v>1874</c:v>
                </c:pt>
                <c:pt idx="9">
                  <c:v>1875</c:v>
                </c:pt>
                <c:pt idx="10">
                  <c:v>1876</c:v>
                </c:pt>
                <c:pt idx="11">
                  <c:v>1877</c:v>
                </c:pt>
                <c:pt idx="12">
                  <c:v>1878</c:v>
                </c:pt>
                <c:pt idx="13">
                  <c:v>1879</c:v>
                </c:pt>
                <c:pt idx="14">
                  <c:v>1880</c:v>
                </c:pt>
                <c:pt idx="15">
                  <c:v>1881</c:v>
                </c:pt>
                <c:pt idx="16">
                  <c:v>1882</c:v>
                </c:pt>
                <c:pt idx="17">
                  <c:v>1883</c:v>
                </c:pt>
                <c:pt idx="18">
                  <c:v>1884</c:v>
                </c:pt>
                <c:pt idx="19">
                  <c:v>1885</c:v>
                </c:pt>
                <c:pt idx="20">
                  <c:v>1886</c:v>
                </c:pt>
                <c:pt idx="21">
                  <c:v>1887</c:v>
                </c:pt>
                <c:pt idx="22">
                  <c:v>1888</c:v>
                </c:pt>
                <c:pt idx="23">
                  <c:v>1889</c:v>
                </c:pt>
                <c:pt idx="24">
                  <c:v>1890</c:v>
                </c:pt>
                <c:pt idx="25">
                  <c:v>1891</c:v>
                </c:pt>
                <c:pt idx="26">
                  <c:v>1892</c:v>
                </c:pt>
                <c:pt idx="27">
                  <c:v>1893</c:v>
                </c:pt>
                <c:pt idx="28">
                  <c:v>1894</c:v>
                </c:pt>
                <c:pt idx="29">
                  <c:v>1895</c:v>
                </c:pt>
                <c:pt idx="30">
                  <c:v>1896</c:v>
                </c:pt>
                <c:pt idx="31">
                  <c:v>1897</c:v>
                </c:pt>
                <c:pt idx="32">
                  <c:v>1898</c:v>
                </c:pt>
                <c:pt idx="33">
                  <c:v>1899</c:v>
                </c:pt>
                <c:pt idx="34">
                  <c:v>1900</c:v>
                </c:pt>
                <c:pt idx="35">
                  <c:v>1901</c:v>
                </c:pt>
                <c:pt idx="36">
                  <c:v>1902</c:v>
                </c:pt>
                <c:pt idx="37">
                  <c:v>1903</c:v>
                </c:pt>
                <c:pt idx="38">
                  <c:v>1904</c:v>
                </c:pt>
                <c:pt idx="39">
                  <c:v>1905</c:v>
                </c:pt>
                <c:pt idx="40">
                  <c:v>1906</c:v>
                </c:pt>
                <c:pt idx="41">
                  <c:v>1907</c:v>
                </c:pt>
                <c:pt idx="42">
                  <c:v>1908</c:v>
                </c:pt>
                <c:pt idx="43">
                  <c:v>1909</c:v>
                </c:pt>
                <c:pt idx="44">
                  <c:v>1910</c:v>
                </c:pt>
                <c:pt idx="45">
                  <c:v>1911</c:v>
                </c:pt>
                <c:pt idx="46">
                  <c:v>1912</c:v>
                </c:pt>
                <c:pt idx="47">
                  <c:v>1913</c:v>
                </c:pt>
                <c:pt idx="48">
                  <c:v>1914</c:v>
                </c:pt>
                <c:pt idx="49">
                  <c:v>1915</c:v>
                </c:pt>
                <c:pt idx="50">
                  <c:v>1916</c:v>
                </c:pt>
                <c:pt idx="51">
                  <c:v>1917</c:v>
                </c:pt>
                <c:pt idx="52">
                  <c:v>1918</c:v>
                </c:pt>
                <c:pt idx="53">
                  <c:v>1919</c:v>
                </c:pt>
                <c:pt idx="54">
                  <c:v>1920</c:v>
                </c:pt>
                <c:pt idx="55">
                  <c:v>1921</c:v>
                </c:pt>
                <c:pt idx="56">
                  <c:v>1922</c:v>
                </c:pt>
                <c:pt idx="57">
                  <c:v>1923</c:v>
                </c:pt>
                <c:pt idx="58">
                  <c:v>1924</c:v>
                </c:pt>
                <c:pt idx="59">
                  <c:v>1925</c:v>
                </c:pt>
                <c:pt idx="60">
                  <c:v>1926</c:v>
                </c:pt>
                <c:pt idx="61">
                  <c:v>1927</c:v>
                </c:pt>
                <c:pt idx="62">
                  <c:v>1928</c:v>
                </c:pt>
                <c:pt idx="63">
                  <c:v>1929</c:v>
                </c:pt>
                <c:pt idx="64">
                  <c:v>1930</c:v>
                </c:pt>
                <c:pt idx="65">
                  <c:v>1931</c:v>
                </c:pt>
                <c:pt idx="66">
                  <c:v>1932</c:v>
                </c:pt>
                <c:pt idx="67">
                  <c:v>1933</c:v>
                </c:pt>
                <c:pt idx="68">
                  <c:v>1934</c:v>
                </c:pt>
                <c:pt idx="69">
                  <c:v>1935</c:v>
                </c:pt>
                <c:pt idx="70">
                  <c:v>1936</c:v>
                </c:pt>
                <c:pt idx="71">
                  <c:v>1937</c:v>
                </c:pt>
                <c:pt idx="72">
                  <c:v>1938</c:v>
                </c:pt>
                <c:pt idx="73">
                  <c:v>1939</c:v>
                </c:pt>
                <c:pt idx="74">
                  <c:v>1940</c:v>
                </c:pt>
                <c:pt idx="75">
                  <c:v>1941</c:v>
                </c:pt>
                <c:pt idx="76">
                  <c:v>1942</c:v>
                </c:pt>
                <c:pt idx="77">
                  <c:v>1943</c:v>
                </c:pt>
                <c:pt idx="78">
                  <c:v>1944</c:v>
                </c:pt>
                <c:pt idx="79">
                  <c:v>1945</c:v>
                </c:pt>
                <c:pt idx="80">
                  <c:v>1946</c:v>
                </c:pt>
                <c:pt idx="81">
                  <c:v>1947</c:v>
                </c:pt>
                <c:pt idx="82">
                  <c:v>1948</c:v>
                </c:pt>
                <c:pt idx="83">
                  <c:v>1949</c:v>
                </c:pt>
                <c:pt idx="84">
                  <c:v>1950</c:v>
                </c:pt>
                <c:pt idx="85">
                  <c:v>1951</c:v>
                </c:pt>
              </c:strCache>
            </c:strRef>
          </c:cat>
          <c:val>
            <c:numRef>
              <c:f>Foglio3!$K$3:$K$87</c:f>
              <c:numCache>
                <c:formatCode>General</c:formatCode>
                <c:ptCount val="85"/>
                <c:pt idx="0">
                  <c:v>59.9</c:v>
                </c:pt>
                <c:pt idx="1">
                  <c:v>58.9</c:v>
                </c:pt>
                <c:pt idx="2">
                  <c:v>61</c:v>
                </c:pt>
                <c:pt idx="3">
                  <c:v>58.5</c:v>
                </c:pt>
                <c:pt idx="4">
                  <c:v>57.7</c:v>
                </c:pt>
                <c:pt idx="5">
                  <c:v>56.2</c:v>
                </c:pt>
                <c:pt idx="6">
                  <c:v>56.5</c:v>
                </c:pt>
                <c:pt idx="7">
                  <c:v>54.5</c:v>
                </c:pt>
                <c:pt idx="8">
                  <c:v>54.3</c:v>
                </c:pt>
                <c:pt idx="9">
                  <c:v>52.4</c:v>
                </c:pt>
                <c:pt idx="10">
                  <c:v>51.8</c:v>
                </c:pt>
                <c:pt idx="11">
                  <c:v>48.5</c:v>
                </c:pt>
                <c:pt idx="12">
                  <c:v>48.1</c:v>
                </c:pt>
                <c:pt idx="13">
                  <c:v>45.9</c:v>
                </c:pt>
                <c:pt idx="14">
                  <c:v>48.2</c:v>
                </c:pt>
                <c:pt idx="15">
                  <c:v>46.7</c:v>
                </c:pt>
                <c:pt idx="16">
                  <c:v>45.8</c:v>
                </c:pt>
                <c:pt idx="17">
                  <c:v>45</c:v>
                </c:pt>
                <c:pt idx="18">
                  <c:v>44.3</c:v>
                </c:pt>
                <c:pt idx="19">
                  <c:v>43.2</c:v>
                </c:pt>
                <c:pt idx="20">
                  <c:v>42.8</c:v>
                </c:pt>
                <c:pt idx="21">
                  <c:v>42.3</c:v>
                </c:pt>
                <c:pt idx="22">
                  <c:v>41.2</c:v>
                </c:pt>
                <c:pt idx="23">
                  <c:v>41.4</c:v>
                </c:pt>
                <c:pt idx="24">
                  <c:v>41.1</c:v>
                </c:pt>
                <c:pt idx="25">
                  <c:v>40.200000000000003</c:v>
                </c:pt>
                <c:pt idx="26">
                  <c:v>39</c:v>
                </c:pt>
                <c:pt idx="27">
                  <c:v>38.9</c:v>
                </c:pt>
                <c:pt idx="28">
                  <c:v>37.9</c:v>
                </c:pt>
                <c:pt idx="29">
                  <c:v>37</c:v>
                </c:pt>
                <c:pt idx="30">
                  <c:v>37</c:v>
                </c:pt>
                <c:pt idx="31">
                  <c:v>35.5</c:v>
                </c:pt>
                <c:pt idx="32">
                  <c:v>35.300000000000011</c:v>
                </c:pt>
                <c:pt idx="33">
                  <c:v>33.800000000000011</c:v>
                </c:pt>
                <c:pt idx="34">
                  <c:v>32.700000000000003</c:v>
                </c:pt>
                <c:pt idx="35">
                  <c:v>32.6</c:v>
                </c:pt>
                <c:pt idx="36">
                  <c:v>31.3</c:v>
                </c:pt>
                <c:pt idx="37">
                  <c:v>31.8</c:v>
                </c:pt>
                <c:pt idx="38">
                  <c:v>30.3</c:v>
                </c:pt>
                <c:pt idx="39">
                  <c:v>29.3</c:v>
                </c:pt>
                <c:pt idx="40">
                  <c:v>28.2</c:v>
                </c:pt>
                <c:pt idx="41">
                  <c:v>28.4</c:v>
                </c:pt>
                <c:pt idx="42">
                  <c:v>25.6</c:v>
                </c:pt>
                <c:pt idx="43">
                  <c:v>24.8</c:v>
                </c:pt>
                <c:pt idx="44">
                  <c:v>23.6</c:v>
                </c:pt>
                <c:pt idx="45">
                  <c:v>24.1</c:v>
                </c:pt>
                <c:pt idx="46">
                  <c:v>22.6</c:v>
                </c:pt>
                <c:pt idx="47">
                  <c:v>21.7</c:v>
                </c:pt>
                <c:pt idx="48">
                  <c:v>24</c:v>
                </c:pt>
                <c:pt idx="49">
                  <c:v>25.6</c:v>
                </c:pt>
                <c:pt idx="50">
                  <c:v>24.3</c:v>
                </c:pt>
                <c:pt idx="51">
                  <c:v>20.9</c:v>
                </c:pt>
                <c:pt idx="52">
                  <c:v>17.600000000000001</c:v>
                </c:pt>
                <c:pt idx="53">
                  <c:v>13.5</c:v>
                </c:pt>
                <c:pt idx="54">
                  <c:v>12.2</c:v>
                </c:pt>
                <c:pt idx="55">
                  <c:v>11.7</c:v>
                </c:pt>
                <c:pt idx="56">
                  <c:v>11.2</c:v>
                </c:pt>
                <c:pt idx="57">
                  <c:v>10.6</c:v>
                </c:pt>
                <c:pt idx="58">
                  <c:v>10.4</c:v>
                </c:pt>
                <c:pt idx="59">
                  <c:v>10.4</c:v>
                </c:pt>
                <c:pt idx="60">
                  <c:v>9.8000000000000007</c:v>
                </c:pt>
                <c:pt idx="61">
                  <c:v>9.4</c:v>
                </c:pt>
                <c:pt idx="62">
                  <c:v>8.7000000000000011</c:v>
                </c:pt>
                <c:pt idx="63">
                  <c:v>7.8</c:v>
                </c:pt>
                <c:pt idx="64">
                  <c:v>7.3</c:v>
                </c:pt>
                <c:pt idx="65">
                  <c:v>7</c:v>
                </c:pt>
                <c:pt idx="66">
                  <c:v>6.8</c:v>
                </c:pt>
                <c:pt idx="67">
                  <c:v>6.5</c:v>
                </c:pt>
                <c:pt idx="68">
                  <c:v>6.8</c:v>
                </c:pt>
                <c:pt idx="69">
                  <c:v>5.9</c:v>
                </c:pt>
                <c:pt idx="70">
                  <c:v>5.6</c:v>
                </c:pt>
                <c:pt idx="71">
                  <c:v>5</c:v>
                </c:pt>
                <c:pt idx="72">
                  <c:v>4.5999999999999996</c:v>
                </c:pt>
                <c:pt idx="73">
                  <c:v>4.5999999999999996</c:v>
                </c:pt>
                <c:pt idx="74">
                  <c:v>4.5</c:v>
                </c:pt>
                <c:pt idx="75">
                  <c:v>3.6</c:v>
                </c:pt>
                <c:pt idx="76">
                  <c:v>3.5</c:v>
                </c:pt>
                <c:pt idx="77">
                  <c:v>3.1</c:v>
                </c:pt>
                <c:pt idx="78">
                  <c:v>2.9</c:v>
                </c:pt>
                <c:pt idx="79">
                  <c:v>2.4</c:v>
                </c:pt>
                <c:pt idx="80">
                  <c:v>2</c:v>
                </c:pt>
                <c:pt idx="81">
                  <c:v>2.2999999999999998</c:v>
                </c:pt>
                <c:pt idx="82">
                  <c:v>2.6</c:v>
                </c:pt>
                <c:pt idx="83">
                  <c:v>2.6</c:v>
                </c:pt>
                <c:pt idx="8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D5-4B32-9C94-C894F5236F6E}"/>
            </c:ext>
          </c:extLst>
        </c:ser>
        <c:ser>
          <c:idx val="1"/>
          <c:order val="1"/>
          <c:tx>
            <c:strRef>
              <c:f>Foglio3!$L$2</c:f>
              <c:strCache>
                <c:ptCount val="1"/>
                <c:pt idx="0">
                  <c:v>spose</c:v>
                </c:pt>
              </c:strCache>
            </c:strRef>
          </c:tx>
          <c:spPr>
            <a:ln w="2857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cat>
            <c:strRef>
              <c:f>Foglio3!$J$2:$J$87</c:f>
              <c:strCache>
                <c:ptCount val="86"/>
                <c:pt idx="0">
                  <c:v>Anno</c:v>
                </c:pt>
                <c:pt idx="1">
                  <c:v>1867</c:v>
                </c:pt>
                <c:pt idx="2">
                  <c:v>1868</c:v>
                </c:pt>
                <c:pt idx="3">
                  <c:v>1869</c:v>
                </c:pt>
                <c:pt idx="4">
                  <c:v>1870</c:v>
                </c:pt>
                <c:pt idx="5">
                  <c:v>1871</c:v>
                </c:pt>
                <c:pt idx="6">
                  <c:v>1872</c:v>
                </c:pt>
                <c:pt idx="7">
                  <c:v>1873</c:v>
                </c:pt>
                <c:pt idx="8">
                  <c:v>1874</c:v>
                </c:pt>
                <c:pt idx="9">
                  <c:v>1875</c:v>
                </c:pt>
                <c:pt idx="10">
                  <c:v>1876</c:v>
                </c:pt>
                <c:pt idx="11">
                  <c:v>1877</c:v>
                </c:pt>
                <c:pt idx="12">
                  <c:v>1878</c:v>
                </c:pt>
                <c:pt idx="13">
                  <c:v>1879</c:v>
                </c:pt>
                <c:pt idx="14">
                  <c:v>1880</c:v>
                </c:pt>
                <c:pt idx="15">
                  <c:v>1881</c:v>
                </c:pt>
                <c:pt idx="16">
                  <c:v>1882</c:v>
                </c:pt>
                <c:pt idx="17">
                  <c:v>1883</c:v>
                </c:pt>
                <c:pt idx="18">
                  <c:v>1884</c:v>
                </c:pt>
                <c:pt idx="19">
                  <c:v>1885</c:v>
                </c:pt>
                <c:pt idx="20">
                  <c:v>1886</c:v>
                </c:pt>
                <c:pt idx="21">
                  <c:v>1887</c:v>
                </c:pt>
                <c:pt idx="22">
                  <c:v>1888</c:v>
                </c:pt>
                <c:pt idx="23">
                  <c:v>1889</c:v>
                </c:pt>
                <c:pt idx="24">
                  <c:v>1890</c:v>
                </c:pt>
                <c:pt idx="25">
                  <c:v>1891</c:v>
                </c:pt>
                <c:pt idx="26">
                  <c:v>1892</c:v>
                </c:pt>
                <c:pt idx="27">
                  <c:v>1893</c:v>
                </c:pt>
                <c:pt idx="28">
                  <c:v>1894</c:v>
                </c:pt>
                <c:pt idx="29">
                  <c:v>1895</c:v>
                </c:pt>
                <c:pt idx="30">
                  <c:v>1896</c:v>
                </c:pt>
                <c:pt idx="31">
                  <c:v>1897</c:v>
                </c:pt>
                <c:pt idx="32">
                  <c:v>1898</c:v>
                </c:pt>
                <c:pt idx="33">
                  <c:v>1899</c:v>
                </c:pt>
                <c:pt idx="34">
                  <c:v>1900</c:v>
                </c:pt>
                <c:pt idx="35">
                  <c:v>1901</c:v>
                </c:pt>
                <c:pt idx="36">
                  <c:v>1902</c:v>
                </c:pt>
                <c:pt idx="37">
                  <c:v>1903</c:v>
                </c:pt>
                <c:pt idx="38">
                  <c:v>1904</c:v>
                </c:pt>
                <c:pt idx="39">
                  <c:v>1905</c:v>
                </c:pt>
                <c:pt idx="40">
                  <c:v>1906</c:v>
                </c:pt>
                <c:pt idx="41">
                  <c:v>1907</c:v>
                </c:pt>
                <c:pt idx="42">
                  <c:v>1908</c:v>
                </c:pt>
                <c:pt idx="43">
                  <c:v>1909</c:v>
                </c:pt>
                <c:pt idx="44">
                  <c:v>1910</c:v>
                </c:pt>
                <c:pt idx="45">
                  <c:v>1911</c:v>
                </c:pt>
                <c:pt idx="46">
                  <c:v>1912</c:v>
                </c:pt>
                <c:pt idx="47">
                  <c:v>1913</c:v>
                </c:pt>
                <c:pt idx="48">
                  <c:v>1914</c:v>
                </c:pt>
                <c:pt idx="49">
                  <c:v>1915</c:v>
                </c:pt>
                <c:pt idx="50">
                  <c:v>1916</c:v>
                </c:pt>
                <c:pt idx="51">
                  <c:v>1917</c:v>
                </c:pt>
                <c:pt idx="52">
                  <c:v>1918</c:v>
                </c:pt>
                <c:pt idx="53">
                  <c:v>1919</c:v>
                </c:pt>
                <c:pt idx="54">
                  <c:v>1920</c:v>
                </c:pt>
                <c:pt idx="55">
                  <c:v>1921</c:v>
                </c:pt>
                <c:pt idx="56">
                  <c:v>1922</c:v>
                </c:pt>
                <c:pt idx="57">
                  <c:v>1923</c:v>
                </c:pt>
                <c:pt idx="58">
                  <c:v>1924</c:v>
                </c:pt>
                <c:pt idx="59">
                  <c:v>1925</c:v>
                </c:pt>
                <c:pt idx="60">
                  <c:v>1926</c:v>
                </c:pt>
                <c:pt idx="61">
                  <c:v>1927</c:v>
                </c:pt>
                <c:pt idx="62">
                  <c:v>1928</c:v>
                </c:pt>
                <c:pt idx="63">
                  <c:v>1929</c:v>
                </c:pt>
                <c:pt idx="64">
                  <c:v>1930</c:v>
                </c:pt>
                <c:pt idx="65">
                  <c:v>1931</c:v>
                </c:pt>
                <c:pt idx="66">
                  <c:v>1932</c:v>
                </c:pt>
                <c:pt idx="67">
                  <c:v>1933</c:v>
                </c:pt>
                <c:pt idx="68">
                  <c:v>1934</c:v>
                </c:pt>
                <c:pt idx="69">
                  <c:v>1935</c:v>
                </c:pt>
                <c:pt idx="70">
                  <c:v>1936</c:v>
                </c:pt>
                <c:pt idx="71">
                  <c:v>1937</c:v>
                </c:pt>
                <c:pt idx="72">
                  <c:v>1938</c:v>
                </c:pt>
                <c:pt idx="73">
                  <c:v>1939</c:v>
                </c:pt>
                <c:pt idx="74">
                  <c:v>1940</c:v>
                </c:pt>
                <c:pt idx="75">
                  <c:v>1941</c:v>
                </c:pt>
                <c:pt idx="76">
                  <c:v>1942</c:v>
                </c:pt>
                <c:pt idx="77">
                  <c:v>1943</c:v>
                </c:pt>
                <c:pt idx="78">
                  <c:v>1944</c:v>
                </c:pt>
                <c:pt idx="79">
                  <c:v>1945</c:v>
                </c:pt>
                <c:pt idx="80">
                  <c:v>1946</c:v>
                </c:pt>
                <c:pt idx="81">
                  <c:v>1947</c:v>
                </c:pt>
                <c:pt idx="82">
                  <c:v>1948</c:v>
                </c:pt>
                <c:pt idx="83">
                  <c:v>1949</c:v>
                </c:pt>
                <c:pt idx="84">
                  <c:v>1950</c:v>
                </c:pt>
                <c:pt idx="85">
                  <c:v>1951</c:v>
                </c:pt>
              </c:strCache>
            </c:strRef>
          </c:cat>
          <c:val>
            <c:numRef>
              <c:f>Foglio3!$L$3:$L$87</c:f>
              <c:numCache>
                <c:formatCode>General</c:formatCode>
                <c:ptCount val="85"/>
                <c:pt idx="0">
                  <c:v>79.099999999999994</c:v>
                </c:pt>
                <c:pt idx="1">
                  <c:v>78.5</c:v>
                </c:pt>
                <c:pt idx="2">
                  <c:v>79.400000000000006</c:v>
                </c:pt>
                <c:pt idx="3">
                  <c:v>77.5</c:v>
                </c:pt>
                <c:pt idx="4">
                  <c:v>76.7</c:v>
                </c:pt>
                <c:pt idx="5">
                  <c:v>75.2</c:v>
                </c:pt>
                <c:pt idx="6">
                  <c:v>75.7</c:v>
                </c:pt>
                <c:pt idx="7">
                  <c:v>74.3</c:v>
                </c:pt>
                <c:pt idx="8">
                  <c:v>74.7</c:v>
                </c:pt>
                <c:pt idx="9">
                  <c:v>73</c:v>
                </c:pt>
                <c:pt idx="10">
                  <c:v>72.599999999999994</c:v>
                </c:pt>
                <c:pt idx="11">
                  <c:v>70.099999999999994</c:v>
                </c:pt>
                <c:pt idx="12">
                  <c:v>70.3</c:v>
                </c:pt>
                <c:pt idx="13">
                  <c:v>67.900000000000006</c:v>
                </c:pt>
                <c:pt idx="14">
                  <c:v>70</c:v>
                </c:pt>
                <c:pt idx="15">
                  <c:v>68.099999999999994</c:v>
                </c:pt>
                <c:pt idx="16">
                  <c:v>67.599999999999994</c:v>
                </c:pt>
                <c:pt idx="17">
                  <c:v>66.599999999999994</c:v>
                </c:pt>
                <c:pt idx="18">
                  <c:v>65.5</c:v>
                </c:pt>
                <c:pt idx="19">
                  <c:v>63.4</c:v>
                </c:pt>
                <c:pt idx="20">
                  <c:v>62.8</c:v>
                </c:pt>
                <c:pt idx="21">
                  <c:v>61.9</c:v>
                </c:pt>
                <c:pt idx="22">
                  <c:v>60.4</c:v>
                </c:pt>
                <c:pt idx="23">
                  <c:v>60</c:v>
                </c:pt>
                <c:pt idx="24">
                  <c:v>59.1</c:v>
                </c:pt>
                <c:pt idx="25">
                  <c:v>58.2</c:v>
                </c:pt>
                <c:pt idx="26">
                  <c:v>56.4</c:v>
                </c:pt>
                <c:pt idx="27">
                  <c:v>55.7</c:v>
                </c:pt>
                <c:pt idx="28">
                  <c:v>53.9</c:v>
                </c:pt>
                <c:pt idx="29">
                  <c:v>52.6</c:v>
                </c:pt>
                <c:pt idx="30">
                  <c:v>52.2</c:v>
                </c:pt>
                <c:pt idx="31">
                  <c:v>50.1</c:v>
                </c:pt>
                <c:pt idx="32">
                  <c:v>50.1</c:v>
                </c:pt>
                <c:pt idx="33">
                  <c:v>48</c:v>
                </c:pt>
                <c:pt idx="34">
                  <c:v>46.1</c:v>
                </c:pt>
                <c:pt idx="35">
                  <c:v>45.8</c:v>
                </c:pt>
                <c:pt idx="36">
                  <c:v>44.3</c:v>
                </c:pt>
                <c:pt idx="37">
                  <c:v>45.4</c:v>
                </c:pt>
                <c:pt idx="38">
                  <c:v>43.5</c:v>
                </c:pt>
                <c:pt idx="39">
                  <c:v>42.1</c:v>
                </c:pt>
                <c:pt idx="40">
                  <c:v>40.200000000000003</c:v>
                </c:pt>
                <c:pt idx="41">
                  <c:v>40.800000000000011</c:v>
                </c:pt>
                <c:pt idx="42">
                  <c:v>37.6</c:v>
                </c:pt>
                <c:pt idx="43">
                  <c:v>36.800000000000011</c:v>
                </c:pt>
                <c:pt idx="44">
                  <c:v>35</c:v>
                </c:pt>
                <c:pt idx="45">
                  <c:v>35.700000000000003</c:v>
                </c:pt>
                <c:pt idx="46">
                  <c:v>33.800000000000011</c:v>
                </c:pt>
                <c:pt idx="47">
                  <c:v>32.700000000000003</c:v>
                </c:pt>
                <c:pt idx="48">
                  <c:v>34.800000000000011</c:v>
                </c:pt>
                <c:pt idx="49">
                  <c:v>35.6</c:v>
                </c:pt>
                <c:pt idx="50">
                  <c:v>32.5</c:v>
                </c:pt>
                <c:pt idx="51">
                  <c:v>28.7</c:v>
                </c:pt>
                <c:pt idx="52">
                  <c:v>28.2</c:v>
                </c:pt>
                <c:pt idx="53">
                  <c:v>22.9</c:v>
                </c:pt>
                <c:pt idx="54">
                  <c:v>20.3</c:v>
                </c:pt>
                <c:pt idx="55">
                  <c:v>19.5</c:v>
                </c:pt>
                <c:pt idx="56">
                  <c:v>18.600000000000001</c:v>
                </c:pt>
                <c:pt idx="57">
                  <c:v>17</c:v>
                </c:pt>
                <c:pt idx="58">
                  <c:v>16.600000000000001</c:v>
                </c:pt>
                <c:pt idx="59">
                  <c:v>16.600000000000001</c:v>
                </c:pt>
                <c:pt idx="60">
                  <c:v>16</c:v>
                </c:pt>
                <c:pt idx="61">
                  <c:v>15.4</c:v>
                </c:pt>
                <c:pt idx="62">
                  <c:v>14.1</c:v>
                </c:pt>
                <c:pt idx="63">
                  <c:v>12.5</c:v>
                </c:pt>
                <c:pt idx="64">
                  <c:v>11.7</c:v>
                </c:pt>
                <c:pt idx="65">
                  <c:v>11.5</c:v>
                </c:pt>
                <c:pt idx="66">
                  <c:v>10.8</c:v>
                </c:pt>
                <c:pt idx="67">
                  <c:v>10.6</c:v>
                </c:pt>
                <c:pt idx="68">
                  <c:v>10.6</c:v>
                </c:pt>
                <c:pt idx="69">
                  <c:v>9.1</c:v>
                </c:pt>
                <c:pt idx="70">
                  <c:v>8.4</c:v>
                </c:pt>
                <c:pt idx="71">
                  <c:v>7.4</c:v>
                </c:pt>
                <c:pt idx="72">
                  <c:v>6.7</c:v>
                </c:pt>
                <c:pt idx="73">
                  <c:v>6.4</c:v>
                </c:pt>
                <c:pt idx="74">
                  <c:v>6.1</c:v>
                </c:pt>
                <c:pt idx="75">
                  <c:v>5.2</c:v>
                </c:pt>
                <c:pt idx="76">
                  <c:v>4.9000000000000004</c:v>
                </c:pt>
                <c:pt idx="77">
                  <c:v>4.3</c:v>
                </c:pt>
                <c:pt idx="78">
                  <c:v>4.4000000000000004</c:v>
                </c:pt>
                <c:pt idx="79">
                  <c:v>3.9</c:v>
                </c:pt>
                <c:pt idx="80">
                  <c:v>3.4</c:v>
                </c:pt>
                <c:pt idx="81">
                  <c:v>3.9</c:v>
                </c:pt>
                <c:pt idx="82">
                  <c:v>3.9</c:v>
                </c:pt>
                <c:pt idx="83">
                  <c:v>4.0999999999999996</c:v>
                </c:pt>
                <c:pt idx="8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D5-4B32-9C94-C894F5236F6E}"/>
            </c:ext>
          </c:extLst>
        </c:ser>
        <c:dLbls/>
        <c:marker val="1"/>
        <c:axId val="153281280"/>
        <c:axId val="153282816"/>
      </c:lineChart>
      <c:catAx>
        <c:axId val="153281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282816"/>
        <c:crosses val="autoZero"/>
        <c:auto val="1"/>
        <c:lblAlgn val="ctr"/>
        <c:lblOffset val="100"/>
      </c:catAx>
      <c:valAx>
        <c:axId val="153282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28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7599414-F0EC-4F98-8F21-7102DFE59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43EF7B-9C0C-4D8B-A8FE-42209AE72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AE1DE3-3D60-4A03-ABBB-AE76742EF4F4}" type="datetimeFigureOut">
              <a:rPr lang="en-US" altLang="it-IT"/>
              <a:pPr>
                <a:defRPr/>
              </a:pPr>
              <a:t>3/6/2018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A52AE1-D47C-4FB6-8000-0237A9049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D6CADE-C773-4BF0-A3C9-5E43A6B11F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FE81E9-95F5-4079-9F1E-BF438D150FD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C8D3B4F4-1F8B-4118-A838-82547013B4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A3236326-7653-43BF-94AB-F47AB8F77E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7F3CF23D-1557-4A9F-8BAC-5DA9A54CAB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59E0E146-2C24-48BF-96B5-F24B9D7CEF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FBE530F0-4266-432C-942A-2AE805C834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BFB733DC-0353-4B6F-8C5F-51B475426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76897C-5822-4233-89F5-AF3A9A77D1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88FDED9E-1921-4FB6-8FD1-E42F5C61D3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709FD6D-8C72-4165-A60B-F2CDDF99ADBC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820E3568-0ED5-4EDA-9822-FE2904645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06AE5E18-A773-49F1-BD13-3CBC09E59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6897C-5822-4233-89F5-AF3A9A77D1CC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6897C-5822-4233-89F5-AF3A9A77D1CC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65527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F9959BAF-C228-4AD3-8E84-5D6BF87F4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E02580-37C3-4D56-9412-68104DAF6BAD}" type="slidenum">
              <a:rPr lang="it-IT" altLang="it-IT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30</a:t>
            </a:fld>
            <a:endParaRPr lang="it-IT" altLang="it-IT">
              <a:ea typeface="MS PGothic" panose="020B0600070205080204" pitchFamily="34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084701E9-F8D4-4B9D-8B35-5EAA3419C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17BB00DD-E6A5-415D-96E2-48873B0F6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02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.jpg">
            <a:extLst>
              <a:ext uri="{FF2B5EF4-FFF2-40B4-BE49-F238E27FC236}">
                <a16:creationId xmlns:a16="http://schemas.microsoft.com/office/drawing/2014/main" xmlns="" id="{DA7A310E-1B16-4DBA-98F5-4B96AC43D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8987" y="3878560"/>
            <a:ext cx="6929437" cy="990600"/>
          </a:xfrm>
        </p:spPr>
        <p:txBody>
          <a:bodyPr/>
          <a:lstStyle>
            <a:lvl1pPr>
              <a:lnSpc>
                <a:spcPts val="2200"/>
              </a:lnSpc>
              <a:defRPr b="1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</a:t>
            </a:r>
            <a:r>
              <a:rPr lang="it-IT" noProof="0" dirty="0" err="1"/>
              <a:t>title</a:t>
            </a:r>
            <a:r>
              <a:rPr lang="it-IT" noProof="0" dirty="0"/>
              <a:t>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8987" y="5106888"/>
            <a:ext cx="6929437" cy="914400"/>
          </a:xfrm>
          <a:prstGeom prst="rect">
            <a:avLst/>
          </a:prstGeom>
        </p:spPr>
        <p:txBody>
          <a:bodyPr/>
          <a:lstStyle>
            <a:lvl1pPr marL="0" indent="0">
              <a:defRPr sz="2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it-IT" noProof="0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98685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800AAC69-3D78-4560-B56F-7CB3E19C7E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xmlns="" id="{1C0C2708-931F-4530-A2CB-F1C9B90EA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enna\Desktop\logo.jpg">
            <a:extLst>
              <a:ext uri="{FF2B5EF4-FFF2-40B4-BE49-F238E27FC236}">
                <a16:creationId xmlns:a16="http://schemas.microsoft.com/office/drawing/2014/main" xmlns="" id="{97332F8B-5F37-4376-9CF9-1A2128EAF2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24159D0-839A-4F15-8A90-0C95BB6AB9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E383E8-35A0-4CB8-BEA6-DE47AAA5C5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23412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800AAC69-3D78-4560-B56F-7CB3E19C7E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xmlns="" id="{1C0C2708-931F-4530-A2CB-F1C9B90EA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enna\Desktop\logo.jpg">
            <a:extLst>
              <a:ext uri="{FF2B5EF4-FFF2-40B4-BE49-F238E27FC236}">
                <a16:creationId xmlns:a16="http://schemas.microsoft.com/office/drawing/2014/main" xmlns="" id="{97332F8B-5F37-4376-9CF9-1A2128EAF2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24159D0-839A-4F15-8A90-0C95BB6AB9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E383E8-35A0-4CB8-BEA6-DE47AAA5C5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01040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800AAC69-3D78-4560-B56F-7CB3E19C7E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xmlns="" id="{1C0C2708-931F-4530-A2CB-F1C9B90EA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enna\Desktop\logo.jpg">
            <a:extLst>
              <a:ext uri="{FF2B5EF4-FFF2-40B4-BE49-F238E27FC236}">
                <a16:creationId xmlns:a16="http://schemas.microsoft.com/office/drawing/2014/main" xmlns="" id="{97332F8B-5F37-4376-9CF9-1A2128EAF2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24159D0-839A-4F15-8A90-0C95BB6AB9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E383E8-35A0-4CB8-BEA6-DE47AAA5C5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22401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639EE64-80D3-415A-9E4B-0ED195719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200"/>
            <a:ext cx="8007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pic>
        <p:nvPicPr>
          <p:cNvPr id="1027" name="Picture 2" descr="piede.jpg">
            <a:extLst>
              <a:ext uri="{FF2B5EF4-FFF2-40B4-BE49-F238E27FC236}">
                <a16:creationId xmlns:a16="http://schemas.microsoft.com/office/drawing/2014/main" xmlns="" id="{6D3DEBA7-4054-4BB4-A2F7-751D716178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450013"/>
            <a:ext cx="157321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8" name="Straight Connector 4">
            <a:extLst>
              <a:ext uri="{FF2B5EF4-FFF2-40B4-BE49-F238E27FC236}">
                <a16:creationId xmlns:a16="http://schemas.microsoft.com/office/drawing/2014/main" xmlns="" id="{2CADDE8D-2261-4E96-AF73-79066E32FE4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39750" y="1052513"/>
            <a:ext cx="5603875" cy="0"/>
          </a:xfrm>
          <a:prstGeom prst="line">
            <a:avLst/>
          </a:prstGeom>
          <a:noFill/>
          <a:ln w="19050">
            <a:solidFill>
              <a:srgbClr val="8224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569213B-A7C7-43FB-95C8-D2FF8F4A89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0113" y="6597650"/>
            <a:ext cx="6096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3DF6FD4-9A16-47FF-BFEA-F46E164E90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/>
          <a:ea typeface="+mj-ea"/>
          <a:cs typeface="Franklin Gothic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79425" indent="-28575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638300" indent="-3048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20955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0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5527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0099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34671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9243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43815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Riforma_Moratti" TargetMode="External"/><Relationship Id="rId2" Type="http://schemas.openxmlformats.org/officeDocument/2006/relationships/hyperlink" Target="https://it.wikipedia.org/wiki/200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 descr="C:\Users\Menna\Desktop\logo.jpg">
            <a:extLst>
              <a:ext uri="{FF2B5EF4-FFF2-40B4-BE49-F238E27FC236}">
                <a16:creationId xmlns:a16="http://schemas.microsoft.com/office/drawing/2014/main" xmlns="" id="{464D0CEE-97BD-43DE-B1A5-5197BAEEE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2447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76B7376-DF0A-4C8E-AA02-436ECE26E5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58913" y="3878263"/>
            <a:ext cx="6929437" cy="990600"/>
          </a:xfrm>
        </p:spPr>
        <p:txBody>
          <a:bodyPr/>
          <a:lstStyle/>
          <a:p>
            <a:pPr eaLnBrk="1" hangingPunct="1"/>
            <a:r>
              <a:rPr lang="en-US" altLang="it-IT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Pedagogia</a:t>
            </a:r>
            <a:r>
              <a:rPr lang="en-US" altLang="it-IT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sperimentale</a:t>
            </a:r>
            <a:r>
              <a:rPr lang="en-US" altLang="it-IT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 </a:t>
            </a:r>
            <a:br>
              <a:rPr lang="en-US" altLang="it-IT" dirty="0">
                <a:latin typeface="Arial Narrow" panose="020B0606020202030204" pitchFamily="34" charset="0"/>
                <a:cs typeface="Franklin Gothic Medium" panose="020B0603020102020204" pitchFamily="34" charset="0"/>
              </a:rPr>
            </a:br>
            <a:r>
              <a:rPr lang="en-US" altLang="it-IT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/>
            </a:r>
            <a:br>
              <a:rPr lang="en-US" altLang="it-IT" dirty="0">
                <a:latin typeface="Arial Narrow" panose="020B0606020202030204" pitchFamily="34" charset="0"/>
                <a:cs typeface="Franklin Gothic Medium" panose="020B0603020102020204" pitchFamily="34" charset="0"/>
              </a:rPr>
            </a:br>
            <a:r>
              <a:rPr lang="en-US" altLang="it-IT" sz="2000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prof. Pietro </a:t>
            </a:r>
            <a:r>
              <a:rPr lang="en-US" altLang="it-IT" sz="2000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Lucisano</a:t>
            </a:r>
            <a:endParaRPr lang="en-US" altLang="it-IT" sz="2000" b="0" dirty="0">
              <a:latin typeface="Arial Narrow" panose="020B060602020203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DFFC9D0-F0A4-41CC-8571-584BCC6421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58913" y="5035550"/>
            <a:ext cx="6929437" cy="914400"/>
          </a:xfrm>
        </p:spPr>
        <p:txBody>
          <a:bodyPr/>
          <a:lstStyle/>
          <a:p>
            <a:pPr eaLnBrk="1" hangingPunct="1"/>
            <a:endParaRPr lang="en-US" altLang="it-IT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eaLnBrk="1" hangingPunct="1"/>
            <a:r>
              <a:rPr lang="en-US" altLang="it-IT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La </a:t>
            </a:r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scuola</a:t>
            </a:r>
            <a:r>
              <a:rPr lang="en-US" altLang="it-IT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italiana</a:t>
            </a:r>
            <a:r>
              <a:rPr lang="en-US" altLang="it-IT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. Storia e </a:t>
            </a:r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problemi</a:t>
            </a:r>
            <a:endParaRPr lang="en-US" altLang="it-IT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xmlns="" id="{3D8080E0-A2D0-490D-BBDE-0DAD824AC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C4EDD1-382C-495B-AC59-043684556DF9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10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2144F27-1BC6-4E37-B5C1-7EFFED2BC5EB}"/>
              </a:ext>
            </a:extLst>
          </p:cNvPr>
          <p:cNvSpPr/>
          <p:nvPr/>
        </p:nvSpPr>
        <p:spPr>
          <a:xfrm>
            <a:off x="513180" y="1340768"/>
            <a:ext cx="54989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b="1" dirty="0">
              <a:latin typeface="Arial Narrow" panose="020B0606020202030204" pitchFamily="34" charset="0"/>
            </a:endParaRPr>
          </a:p>
          <a:p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L’obbligo sale a 12 anni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Chi intende proseguire gli studi secondari doveva invece sostenere, compiuta la IV elementare, un esame di maturità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.</a:t>
            </a:r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Incrementate scuole serali e festive per far arrivare la formazione di base al maggior numero di italiani.</a:t>
            </a:r>
          </a:p>
          <a:p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Cominciano le forme di assistenza per i più poveri.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Istituita la direzione generale per le elementari.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Scuola elementare</a:t>
            </a:r>
          </a:p>
          <a:p>
            <a:r>
              <a:rPr lang="it-IT" sz="2000" b="0" i="0" u="none" strike="noStrike" baseline="0" dirty="0">
                <a:solidFill>
                  <a:srgbClr val="002060"/>
                </a:solidFill>
                <a:latin typeface="Arial Narrow" panose="020B0606020202030204" pitchFamily="34" charset="0"/>
              </a:rPr>
              <a:t>Corso Inferiore quadriennale: 6 - 10 anni</a:t>
            </a:r>
          </a:p>
          <a:p>
            <a:r>
              <a:rPr lang="it-IT" sz="2000" i="0" u="none" strike="noStrike" baseline="0" dirty="0">
                <a:solidFill>
                  <a:srgbClr val="002060"/>
                </a:solidFill>
                <a:latin typeface="Arial Narrow" panose="020B0606020202030204" pitchFamily="34" charset="0"/>
              </a:rPr>
              <a:t>Corso Superiore biennale:    11 - 12 anni (corso popolare)</a:t>
            </a:r>
          </a:p>
          <a:p>
            <a:r>
              <a:rPr lang="it-IT" sz="2000" b="0" i="0" u="none" strike="noStrike" baseline="0" dirty="0">
                <a:solidFill>
                  <a:srgbClr val="002060"/>
                </a:solidFill>
                <a:latin typeface="Arial Narrow" panose="020B0606020202030204" pitchFamily="34" charset="0"/>
              </a:rPr>
              <a:t>Istruzione Secondaria</a:t>
            </a:r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0D5270CD-4DBA-4575-9A9A-116AB37DCB1F}"/>
              </a:ext>
            </a:extLst>
          </p:cNvPr>
          <p:cNvSpPr/>
          <p:nvPr/>
        </p:nvSpPr>
        <p:spPr>
          <a:xfrm>
            <a:off x="515211" y="1052736"/>
            <a:ext cx="2685351" cy="461665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 Narrow" panose="020B0606020202030204" pitchFamily="34" charset="0"/>
              </a:rPr>
              <a:t>Legge Orlando: 1904</a:t>
            </a:r>
          </a:p>
        </p:txBody>
      </p:sp>
      <p:pic>
        <p:nvPicPr>
          <p:cNvPr id="24578" name="Picture 2" descr="Risultati immagini per lavoro minorile ottoc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6942" y="2708920"/>
            <a:ext cx="2897058" cy="3825602"/>
          </a:xfrm>
          <a:prstGeom prst="rect">
            <a:avLst/>
          </a:prstGeom>
          <a:noFill/>
        </p:spPr>
      </p:pic>
      <p:sp>
        <p:nvSpPr>
          <p:cNvPr id="6" name="Fumetto 2 5"/>
          <p:cNvSpPr/>
          <p:nvPr/>
        </p:nvSpPr>
        <p:spPr bwMode="auto">
          <a:xfrm>
            <a:off x="6876256" y="1268760"/>
            <a:ext cx="1728192" cy="864096"/>
          </a:xfrm>
          <a:prstGeom prst="wedgeRoundRectCallout">
            <a:avLst>
              <a:gd name="adj1" fmla="val -1534"/>
              <a:gd name="adj2" fmla="val 11911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Io lavoro e sono maturo</a:t>
            </a:r>
          </a:p>
        </p:txBody>
      </p:sp>
    </p:spTree>
    <p:extLst>
      <p:ext uri="{BB962C8B-B14F-4D97-AF65-F5344CB8AC3E}">
        <p14:creationId xmlns:p14="http://schemas.microsoft.com/office/powerpoint/2010/main" xmlns="" val="423321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xmlns="" id="{3D8080E0-A2D0-490D-BBDE-0DAD824AC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C4EDD1-382C-495B-AC59-043684556DF9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11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7132914F-3FDA-4FEC-82B6-7368066DA60E}"/>
              </a:ext>
            </a:extLst>
          </p:cNvPr>
          <p:cNvSpPr/>
          <p:nvPr/>
        </p:nvSpPr>
        <p:spPr>
          <a:xfrm>
            <a:off x="467545" y="1844824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Fatto innovativo nel passaggio della gestione dei costi degli insegnanti dai Comuni allo Stato.</a:t>
            </a:r>
          </a:p>
          <a:p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Passaggio che sarà definitivo nel 1933 con nuove circoscrizioni didattiche, direzioni didattiche, patronati scolastici, scuole carcerarie e reggimentali.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E0AF0DD-C6B1-4158-866F-5E8D2A3CDD8B}"/>
              </a:ext>
            </a:extLst>
          </p:cNvPr>
          <p:cNvSpPr/>
          <p:nvPr/>
        </p:nvSpPr>
        <p:spPr>
          <a:xfrm>
            <a:off x="539552" y="1052736"/>
            <a:ext cx="3598036" cy="461665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 Narrow" panose="020B0606020202030204" pitchFamily="34" charset="0"/>
              </a:rPr>
              <a:t>Legge </a:t>
            </a:r>
            <a:r>
              <a:rPr lang="it-IT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Daneo</a:t>
            </a:r>
            <a:r>
              <a:rPr lang="it-IT" b="1" dirty="0">
                <a:solidFill>
                  <a:schemeClr val="bg1"/>
                </a:solidFill>
                <a:latin typeface="Arial Narrow" panose="020B0606020202030204" pitchFamily="34" charset="0"/>
              </a:rPr>
              <a:t>- Credaro: 1911</a:t>
            </a:r>
          </a:p>
        </p:txBody>
      </p:sp>
      <p:pic>
        <p:nvPicPr>
          <p:cNvPr id="23554" name="Picture 2" descr="Risultati immagini per credaro rivista pedagog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8084" y="1844824"/>
            <a:ext cx="3564396" cy="475252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6012160" y="6021288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 Narrow" panose="020B0606020202030204" pitchFamily="34" charset="0"/>
              </a:rPr>
              <a:t>Né servi, né ribelli</a:t>
            </a:r>
          </a:p>
        </p:txBody>
      </p:sp>
    </p:spTree>
    <p:extLst>
      <p:ext uri="{BB962C8B-B14F-4D97-AF65-F5344CB8AC3E}">
        <p14:creationId xmlns:p14="http://schemas.microsoft.com/office/powerpoint/2010/main" xmlns="" val="89266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552" y="1124744"/>
            <a:ext cx="460851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Le riforme successive e la presa in carico del sistema da parte dello stato lentamente erodono i livelli  di analfabetismo della popolazione che dal 69% di analfabeti del 1871 è oggi ridotto ad un livello residuale.</a:t>
            </a:r>
          </a:p>
          <a:p>
            <a:r>
              <a:rPr lang="it-IT" sz="18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Il processo di scolarizzazione della popolazione avviene tuttavia molto lentamente, anche dopo la Costituzione con ritardi colpevoli del sistema politico ad attuare gli impegni assunti.</a:t>
            </a:r>
          </a:p>
        </p:txBody>
      </p:sp>
      <p:graphicFrame>
        <p:nvGraphicFramePr>
          <p:cNvPr id="5" name="Grafico 4"/>
          <p:cNvGraphicFramePr/>
          <p:nvPr/>
        </p:nvGraphicFramePr>
        <p:xfrm>
          <a:off x="467544" y="3645024"/>
          <a:ext cx="84969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482" name="Picture 2" descr="Immagine correl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4725144"/>
            <a:ext cx="1413241" cy="1008112"/>
          </a:xfrm>
          <a:prstGeom prst="rect">
            <a:avLst/>
          </a:prstGeom>
          <a:noFill/>
        </p:spPr>
      </p:pic>
      <p:pic>
        <p:nvPicPr>
          <p:cNvPr id="20484" name="Picture 4" descr="Risultati immagini per firma matrimonio antich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00" y="3501008"/>
            <a:ext cx="1614567" cy="1075327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55576" y="6273225"/>
            <a:ext cx="7308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800" dirty="0">
                <a:latin typeface="Arial Narrow" pitchFamily="34" charset="0"/>
              </a:rPr>
              <a:t> 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In mancanza di altre statistiche un’idea dei livelli di analfabetismo la ricaviamo dalla percentuale di sposi non in grado di firmare il registro parrocchiale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552" y="1124744"/>
            <a:ext cx="460851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Le riforme successive e la presa in carico del sistema da parte dello stato lentamente erodono i livelli  di analfabetismo della popolazione che dal 69% di analfabeti del 1871 è oggi ridotto ad un livello residuale.</a:t>
            </a:r>
          </a:p>
          <a:p>
            <a:r>
              <a:rPr lang="it-IT" sz="18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Il processo di scolarizzazione della popolazione avviene tuttavia molto lentamente, anche dopo la Costituzione con ritardi colpevoli del sistema politico ad attuare gli impegni assunti.</a:t>
            </a:r>
          </a:p>
        </p:txBody>
      </p:sp>
      <p:pic>
        <p:nvPicPr>
          <p:cNvPr id="20482" name="Picture 2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185" y="4555768"/>
            <a:ext cx="1413241" cy="1008112"/>
          </a:xfrm>
          <a:prstGeom prst="rect">
            <a:avLst/>
          </a:prstGeom>
          <a:noFill/>
        </p:spPr>
      </p:pic>
      <p:pic>
        <p:nvPicPr>
          <p:cNvPr id="20484" name="Picture 4" descr="Risultati immagini per firma matrimonio antich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4367902"/>
            <a:ext cx="1614567" cy="1075327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55576" y="6273225"/>
            <a:ext cx="7308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800" dirty="0">
                <a:latin typeface="Arial Narrow" pitchFamily="34" charset="0"/>
              </a:rPr>
              <a:t> 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In mancanza di altre statistiche un’idea dei livelli di analfabetismo la ricaviamo dalla percentuale di sposi non in grado di firmare il registro parrocchiale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xmlns="" id="{3DD72EB8-6848-4989-B697-2D347BC40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1084377"/>
              </p:ext>
            </p:extLst>
          </p:nvPr>
        </p:nvGraphicFramePr>
        <p:xfrm>
          <a:off x="166052" y="3666382"/>
          <a:ext cx="88569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8482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  <p:pic>
        <p:nvPicPr>
          <p:cNvPr id="37890" name="Picture 2" descr="Risultati immagini per scuola ottoc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844824"/>
            <a:ext cx="7611932" cy="4653136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467544" y="105273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 Narrow" pitchFamily="34" charset="0"/>
              </a:rPr>
              <a:t>Con il fascismo l’attenzione alla scuola cresce anche in funzione della sua funzione di propaganda ideologica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xmlns="" id="{3D8080E0-A2D0-490D-BBDE-0DAD824AC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C4EDD1-382C-495B-AC59-043684556DF9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15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F7293C19-3EA0-4C2A-8D60-683A1D910A40}"/>
              </a:ext>
            </a:extLst>
          </p:cNvPr>
          <p:cNvSpPr/>
          <p:nvPr/>
        </p:nvSpPr>
        <p:spPr bwMode="auto">
          <a:xfrm>
            <a:off x="3640255" y="1514401"/>
            <a:ext cx="2232248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Scuola di grado preparatorio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(Scuola materna)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3 anni. Non Obbligatorio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6DF905D-873A-45F3-B469-565E1FE30DB7}"/>
              </a:ext>
            </a:extLst>
          </p:cNvPr>
          <p:cNvSpPr/>
          <p:nvPr/>
        </p:nvSpPr>
        <p:spPr bwMode="auto">
          <a:xfrm>
            <a:off x="3640255" y="2233443"/>
            <a:ext cx="2232248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Scuola elementare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5 anni con esami alla fine della III e della IV classe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9D970FDF-B890-4F71-8399-8E0410663863}"/>
              </a:ext>
            </a:extLst>
          </p:cNvPr>
          <p:cNvSpPr/>
          <p:nvPr/>
        </p:nvSpPr>
        <p:spPr bwMode="auto">
          <a:xfrm>
            <a:off x="179512" y="2996952"/>
            <a:ext cx="1152128" cy="12241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ヒラギノ角ゴ Pro W3" charset="0"/>
                <a:cs typeface="ヒラギノ角ゴ Pro W3" charset="0"/>
              </a:rPr>
              <a:t>Corso integrativo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3 anni con esame a fine corso.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Binario morto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7080FB5-C5E9-43C7-82C2-44699B388F42}"/>
              </a:ext>
            </a:extLst>
          </p:cNvPr>
          <p:cNvSpPr/>
          <p:nvPr/>
        </p:nvSpPr>
        <p:spPr bwMode="auto">
          <a:xfrm>
            <a:off x="1475656" y="3016644"/>
            <a:ext cx="1365052" cy="1204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Scuola complementare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3 anni con esame a fine corso.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Binario morto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1BA305E6-44F5-4370-8AF8-C0B0F79AA9C3}"/>
              </a:ext>
            </a:extLst>
          </p:cNvPr>
          <p:cNvSpPr/>
          <p:nvPr/>
        </p:nvSpPr>
        <p:spPr bwMode="auto">
          <a:xfrm>
            <a:off x="2899404" y="3014077"/>
            <a:ext cx="1620180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Ginnasio inferiore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3 anni Esami in ingresso, al primo e al terzo.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7C922A26-A965-4738-997C-CB93B41DA1AD}"/>
              </a:ext>
            </a:extLst>
          </p:cNvPr>
          <p:cNvSpPr/>
          <p:nvPr/>
        </p:nvSpPr>
        <p:spPr bwMode="auto">
          <a:xfrm>
            <a:off x="2899404" y="3015509"/>
            <a:ext cx="1620180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Ginnasio inferiore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3 anni Esami in ingresso, al primo e al terzo.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AC9610B1-2DB6-46E6-94A6-79566F5E0046}"/>
              </a:ext>
            </a:extLst>
          </p:cNvPr>
          <p:cNvSpPr/>
          <p:nvPr/>
        </p:nvSpPr>
        <p:spPr bwMode="auto">
          <a:xfrm>
            <a:off x="2900045" y="3960077"/>
            <a:ext cx="1619539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Ginnasio superiore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2 anni con esami al 2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F20218F8-582F-4E5C-9B9E-6B2CA1748139}"/>
              </a:ext>
            </a:extLst>
          </p:cNvPr>
          <p:cNvSpPr/>
          <p:nvPr/>
        </p:nvSpPr>
        <p:spPr bwMode="auto">
          <a:xfrm>
            <a:off x="2899404" y="3960077"/>
            <a:ext cx="1620180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Ginnasio superiore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2 anni con esami al 2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7711CBA1-8DEA-4195-8ECA-C15731A3E16D}"/>
              </a:ext>
            </a:extLst>
          </p:cNvPr>
          <p:cNvSpPr/>
          <p:nvPr/>
        </p:nvSpPr>
        <p:spPr bwMode="auto">
          <a:xfrm>
            <a:off x="2899404" y="4607111"/>
            <a:ext cx="1620180" cy="10042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Liceo classico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3 anni con esame a fine corso.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Accesso a tutte le facoltà universitarie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1E9AA166-7572-483F-8A93-BA1CC08DD75F}"/>
              </a:ext>
            </a:extLst>
          </p:cNvPr>
          <p:cNvSpPr/>
          <p:nvPr/>
        </p:nvSpPr>
        <p:spPr bwMode="auto">
          <a:xfrm>
            <a:off x="2899404" y="3014132"/>
            <a:ext cx="1620180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Ginnasio inferiore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3 anni Esami in ingresso, al primo e al terzo.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7B47CFE8-3D75-477C-88E9-FBA8D968DCAF}"/>
              </a:ext>
            </a:extLst>
          </p:cNvPr>
          <p:cNvSpPr/>
          <p:nvPr/>
        </p:nvSpPr>
        <p:spPr bwMode="auto">
          <a:xfrm>
            <a:off x="6220967" y="3014077"/>
            <a:ext cx="1432168" cy="1204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Istituto magistrale inferiore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4 anni esame di accesso e al 4 anno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221FB30F-2CE2-4257-84D9-E29851C02EF9}"/>
              </a:ext>
            </a:extLst>
          </p:cNvPr>
          <p:cNvSpPr/>
          <p:nvPr/>
        </p:nvSpPr>
        <p:spPr bwMode="auto">
          <a:xfrm>
            <a:off x="6211564" y="4609188"/>
            <a:ext cx="1432169" cy="15213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Istituto magistrale superiore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3 anni esame 3 anno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Consente l’iscrizione a Magistero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6F98693A-335E-4B3A-A940-C808DC20A62C}"/>
              </a:ext>
            </a:extLst>
          </p:cNvPr>
          <p:cNvSpPr/>
          <p:nvPr/>
        </p:nvSpPr>
        <p:spPr bwMode="auto">
          <a:xfrm>
            <a:off x="4675511" y="4607111"/>
            <a:ext cx="1432168" cy="14089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Liceo scientifico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4 anni esame al 4 anno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Da accesso a tutte le facoltà meno lettere e filosofia e legge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5A9B132A-CB2B-4237-B5B6-5E894CBB0479}"/>
              </a:ext>
            </a:extLst>
          </p:cNvPr>
          <p:cNvSpPr/>
          <p:nvPr/>
        </p:nvSpPr>
        <p:spPr bwMode="auto">
          <a:xfrm>
            <a:off x="7696623" y="2995198"/>
            <a:ext cx="1252656" cy="10042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Istituto tecnico inferiore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4 anni esame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E1932339-BF80-4B52-B7ED-299FCAF52F97}"/>
              </a:ext>
            </a:extLst>
          </p:cNvPr>
          <p:cNvSpPr/>
          <p:nvPr/>
        </p:nvSpPr>
        <p:spPr bwMode="auto">
          <a:xfrm>
            <a:off x="2899404" y="3014077"/>
            <a:ext cx="1620180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Ginnasio inferiore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3 anni Esami in ingresso, al primo e al terzo.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1892105A-3ECA-4EC3-9B99-CEB21AA68BE3}"/>
              </a:ext>
            </a:extLst>
          </p:cNvPr>
          <p:cNvSpPr/>
          <p:nvPr/>
        </p:nvSpPr>
        <p:spPr bwMode="auto">
          <a:xfrm>
            <a:off x="4675510" y="3002320"/>
            <a:ext cx="1411837" cy="120444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Scuola media di I grado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4 anni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287AB29D-4D89-4DA8-9A18-468DC0E78EFD}"/>
              </a:ext>
            </a:extLst>
          </p:cNvPr>
          <p:cNvSpPr/>
          <p:nvPr/>
        </p:nvSpPr>
        <p:spPr bwMode="auto">
          <a:xfrm>
            <a:off x="7693496" y="2996952"/>
            <a:ext cx="1252656" cy="12241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Istituto tecnico inferiore</a:t>
            </a:r>
          </a:p>
          <a:p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4 anni esame di accesso e al 4 anno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46F4D513-4563-401B-806A-1D651F2B0427}"/>
              </a:ext>
            </a:extLst>
          </p:cNvPr>
          <p:cNvSpPr/>
          <p:nvPr/>
        </p:nvSpPr>
        <p:spPr bwMode="auto">
          <a:xfrm>
            <a:off x="7722230" y="4607111"/>
            <a:ext cx="1252656" cy="21461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Istituto tecnico superiore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4 anni esame di accesso e al 4 anno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Dà accesso a statistica, Economia e commercio e agraria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68201861-B4CC-472D-8165-34F1EACAF335}"/>
              </a:ext>
            </a:extLst>
          </p:cNvPr>
          <p:cNvSpPr/>
          <p:nvPr/>
        </p:nvSpPr>
        <p:spPr>
          <a:xfrm>
            <a:off x="539552" y="1052736"/>
            <a:ext cx="2784737" cy="461665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 Narrow" panose="020B0606020202030204" pitchFamily="34" charset="0"/>
              </a:rPr>
              <a:t>Riforma Gentile: 1923</a:t>
            </a:r>
          </a:p>
        </p:txBody>
      </p:sp>
    </p:spTree>
    <p:extLst>
      <p:ext uri="{BB962C8B-B14F-4D97-AF65-F5344CB8AC3E}">
        <p14:creationId xmlns:p14="http://schemas.microsoft.com/office/powerpoint/2010/main" xmlns="" val="188473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84784"/>
            <a:ext cx="8506353" cy="5125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xmlns="" id="{3D8080E0-A2D0-490D-BBDE-0DAD824AC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C4EDD1-382C-495B-AC59-043684556DF9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17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834E9295-0C70-4C0E-98D5-AA3BCA884D34}"/>
              </a:ext>
            </a:extLst>
          </p:cNvPr>
          <p:cNvSpPr/>
          <p:nvPr/>
        </p:nvSpPr>
        <p:spPr>
          <a:xfrm>
            <a:off x="521949" y="1052736"/>
            <a:ext cx="2959465" cy="461665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 Narrow" panose="020B0606020202030204" pitchFamily="34" charset="0"/>
              </a:rPr>
              <a:t>Carta della Scuola: 1939</a:t>
            </a:r>
          </a:p>
        </p:txBody>
      </p:sp>
      <p:pic>
        <p:nvPicPr>
          <p:cNvPr id="21506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1484784"/>
            <a:ext cx="6660232" cy="5373216"/>
          </a:xfrm>
          <a:prstGeom prst="rect">
            <a:avLst/>
          </a:prstGeom>
          <a:noFill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573D9516-5D6E-4E95-9A94-7029D828BC98}"/>
              </a:ext>
            </a:extLst>
          </p:cNvPr>
          <p:cNvSpPr/>
          <p:nvPr/>
        </p:nvSpPr>
        <p:spPr>
          <a:xfrm>
            <a:off x="251520" y="1556792"/>
            <a:ext cx="37620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b="1" i="0" u="none" strike="noStrike" baseline="0" dirty="0">
              <a:solidFill>
                <a:srgbClr val="800000"/>
              </a:solidFill>
              <a:latin typeface="Arial Narrow" panose="020B060602020203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La “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Carta della scuola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” del ministro Bottai continua l’opera di “bonifica fascista”, che già aveva inserito fra le materie scolastiche la “cultura militare” per i maschi.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Recupera la componente tecnico professionale, messa in ombra da Gentile. 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Attua la scuola media, che unifica le prime 3 classi della scuola secondaria classica, tecnica e magistrale, intesa come un triennio, parallelo alla scuola di avviamento professionale, che introduce gli alunni più capaci nella cultura umanistica della scuola secondaria.</a:t>
            </a:r>
          </a:p>
        </p:txBody>
      </p:sp>
    </p:spTree>
    <p:extLst>
      <p:ext uri="{BB962C8B-B14F-4D97-AF65-F5344CB8AC3E}">
        <p14:creationId xmlns:p14="http://schemas.microsoft.com/office/powerpoint/2010/main" xmlns="" val="190670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xmlns="" id="{3D8080E0-A2D0-490D-BBDE-0DAD824AC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C4EDD1-382C-495B-AC59-043684556DF9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18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CD8F238-B787-466D-A42B-AAD0CD5619D7}"/>
              </a:ext>
            </a:extLst>
          </p:cNvPr>
          <p:cNvSpPr/>
          <p:nvPr/>
        </p:nvSpPr>
        <p:spPr>
          <a:xfrm>
            <a:off x="395536" y="1700808"/>
            <a:ext cx="53285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Articolo 33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L'arte e la scienza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sono libere e libero ne è l'insegnamento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La Repubblica detta le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norme generali 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sull'istruzione ed istituisce scuole statali per tutti gli ordini e gradi.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Enti e privati hanno il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diritto di istituire scuole ed istituti di educazione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 senza oneri per lo Stato.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La legge, nel fissare i diritti e gli obblighi delle scuole non statali che chiedono la parità, deve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assicurare ad esse piena libertà 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e ai loro alunni un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trattamento scolastico 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equipollente a quello degli alunni di scuole statali.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È prescritto un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esame di Stato 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per l'ammissione ai vari ordini e gradi di scuole o per la conclusione di essi e per l'abilitazione all'esercizio professionale. […]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E0C7B2BE-D785-4AD3-8379-62A53B5960C1}"/>
              </a:ext>
            </a:extLst>
          </p:cNvPr>
          <p:cNvSpPr/>
          <p:nvPr/>
        </p:nvSpPr>
        <p:spPr>
          <a:xfrm>
            <a:off x="467544" y="1034130"/>
            <a:ext cx="3725700" cy="461665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 Narrow" panose="020B0606020202030204" pitchFamily="34" charset="0"/>
              </a:rPr>
              <a:t>Costituzione Italiana: 1943-48</a:t>
            </a:r>
          </a:p>
        </p:txBody>
      </p:sp>
      <p:pic>
        <p:nvPicPr>
          <p:cNvPr id="20482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5607" y="1844824"/>
            <a:ext cx="3528393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6041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xmlns="" id="{3D8080E0-A2D0-490D-BBDE-0DAD824AC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C4EDD1-382C-495B-AC59-043684556DF9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19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5A67DAC4-8E14-4718-9360-23B22C9E5948}"/>
              </a:ext>
            </a:extLst>
          </p:cNvPr>
          <p:cNvSpPr/>
          <p:nvPr/>
        </p:nvSpPr>
        <p:spPr>
          <a:xfrm>
            <a:off x="323528" y="1268760"/>
            <a:ext cx="35281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Articolo 34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La scuola è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aperta a tutti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L'istruzione inferiore, impartita per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almeno otto anni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 è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obbligatoria e gratuita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I capaci e meritevoli, anche se privi di mezzi, hanno diritto di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raggiungere i gradi più alti degli studi.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La Repubblica rende effettivo questo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diritto con borse di</a:t>
            </a:r>
          </a:p>
          <a:p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studio, assegni alle famiglie ed altre provvidenze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 che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devono essere attribuite per concorso.</a:t>
            </a:r>
          </a:p>
        </p:txBody>
      </p:sp>
      <p:pic>
        <p:nvPicPr>
          <p:cNvPr id="19458" name="Picture 2" descr="Risultati immagini per liberazi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4637" y="1268760"/>
            <a:ext cx="5069363" cy="3168352"/>
          </a:xfrm>
          <a:prstGeom prst="rect">
            <a:avLst/>
          </a:prstGeom>
          <a:noFill/>
        </p:spPr>
      </p:pic>
      <p:pic>
        <p:nvPicPr>
          <p:cNvPr id="19460" name="Picture 4" descr="Risultati immagini per scuola anni sessan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3151" y="4896495"/>
            <a:ext cx="3070849" cy="1961505"/>
          </a:xfrm>
          <a:prstGeom prst="rect">
            <a:avLst/>
          </a:prstGeom>
          <a:noFill/>
        </p:spPr>
      </p:pic>
      <p:pic>
        <p:nvPicPr>
          <p:cNvPr id="19462" name="Picture 6" descr="Risultati immagini per scuola anni sess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4928889"/>
            <a:ext cx="3424832" cy="1929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553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xmlns="" id="{14682671-72C2-4A2C-A8A3-78886871A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18E3798E-5BE1-42A6-B888-777B842C5B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E0A12E7C-41DE-4344-96BE-4485643E30AF}"/>
              </a:ext>
            </a:extLst>
          </p:cNvPr>
          <p:cNvSpPr/>
          <p:nvPr/>
        </p:nvSpPr>
        <p:spPr>
          <a:xfrm>
            <a:off x="539552" y="1052736"/>
            <a:ext cx="5112568" cy="400110"/>
          </a:xfrm>
          <a:prstGeom prst="rect">
            <a:avLst/>
          </a:prstGeom>
          <a:solidFill>
            <a:srgbClr val="822433"/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sistema scolastico italiano dalle origini ad oggi</a:t>
            </a:r>
            <a:endParaRPr lang="it-IT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19" descr="C:\WINDOWS\Desktop\ANCI\Nonn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696226"/>
            <a:ext cx="6912768" cy="5161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4072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xmlns="" id="{3D8080E0-A2D0-490D-BBDE-0DAD824AC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C4EDD1-382C-495B-AC59-043684556DF9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20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163C36E8-E24E-42A8-AE8D-6B51484A11BD}"/>
              </a:ext>
            </a:extLst>
          </p:cNvPr>
          <p:cNvSpPr/>
          <p:nvPr/>
        </p:nvSpPr>
        <p:spPr>
          <a:xfrm>
            <a:off x="323528" y="1772816"/>
            <a:ext cx="4176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Dopo la Costituzione si il paese vive una fase di stallo dovuta alle contraddizioni interne alla maggioranza e al fatto che le burocrazie non sono cambiate.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Per la scuola invece che dare seguito al dettato costituzionale si opera con ritocchi salvo forse l’intervento di revisione della scuola elementare dovuto al supporto degli Alleati che inviarono </a:t>
            </a:r>
            <a:r>
              <a:rPr lang="it-IT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Washburne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un pedagogista allievo di John </a:t>
            </a:r>
            <a:r>
              <a:rPr lang="it-IT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Dewey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Per il resto l’unica operazione è una ripulitura formale dei libri di testo.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C6B57541-E3D2-4FD5-B15F-20D16B34DDCE}"/>
              </a:ext>
            </a:extLst>
          </p:cNvPr>
          <p:cNvSpPr/>
          <p:nvPr/>
        </p:nvSpPr>
        <p:spPr>
          <a:xfrm>
            <a:off x="533469" y="1052736"/>
            <a:ext cx="4003019" cy="461665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 Narrow" panose="020B0606020202030204" pitchFamily="34" charset="0"/>
              </a:rPr>
              <a:t>La defascistizzazione della scuola</a:t>
            </a:r>
          </a:p>
        </p:txBody>
      </p:sp>
      <p:sp>
        <p:nvSpPr>
          <p:cNvPr id="5" name="Rettangolo 4"/>
          <p:cNvSpPr/>
          <p:nvPr/>
        </p:nvSpPr>
        <p:spPr>
          <a:xfrm>
            <a:off x="4572000" y="38610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</a:rPr>
              <a:t>WASHBURNE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  <a:r>
              <a:rPr lang="it-IT" sz="1600" dirty="0" err="1">
                <a:solidFill>
                  <a:srgbClr val="002060"/>
                </a:solidFill>
              </a:rPr>
              <a:t>Carleton</a:t>
            </a:r>
            <a:r>
              <a:rPr lang="it-IT" sz="1600" dirty="0">
                <a:solidFill>
                  <a:srgbClr val="002060"/>
                </a:solidFill>
              </a:rPr>
              <a:t> </a:t>
            </a:r>
            <a:r>
              <a:rPr lang="it-IT" sz="1600" dirty="0" err="1">
                <a:solidFill>
                  <a:srgbClr val="002060"/>
                </a:solidFill>
              </a:rPr>
              <a:t>Wolsey</a:t>
            </a:r>
            <a:r>
              <a:rPr lang="it-IT" sz="1600" dirty="0">
                <a:solidFill>
                  <a:srgbClr val="002060"/>
                </a:solidFill>
              </a:rPr>
              <a:t>. - Pedagogista, Presidente (1939-43) della "Progressive </a:t>
            </a:r>
            <a:r>
              <a:rPr lang="it-IT" sz="1600" dirty="0" err="1">
                <a:solidFill>
                  <a:srgbClr val="002060"/>
                </a:solidFill>
              </a:rPr>
              <a:t>Education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Association</a:t>
            </a:r>
            <a:r>
              <a:rPr lang="it-IT" sz="1600" dirty="0">
                <a:solidFill>
                  <a:srgbClr val="002060"/>
                </a:solidFill>
              </a:rPr>
              <a:t>", fu in Italia consigliere scolastico dell'</a:t>
            </a:r>
            <a:r>
              <a:rPr lang="it-IT" sz="1600" dirty="0" err="1">
                <a:solidFill>
                  <a:srgbClr val="002060"/>
                </a:solidFill>
              </a:rPr>
              <a:t>A.M.G.</a:t>
            </a:r>
            <a:r>
              <a:rPr lang="it-IT" sz="1600" dirty="0">
                <a:solidFill>
                  <a:srgbClr val="002060"/>
                </a:solidFill>
              </a:rPr>
              <a:t> (1944-46) e poi (1946-48) direttore dell'U.S.I.S. per l'Italia del Nord (Milano). Fautore dell'educazione nuova o attiva e autore del  </a:t>
            </a:r>
            <a:r>
              <a:rPr lang="it-IT" sz="1600" i="1" dirty="0">
                <a:solidFill>
                  <a:srgbClr val="002060"/>
                </a:solidFill>
              </a:rPr>
              <a:t>Piano di </a:t>
            </a:r>
            <a:r>
              <a:rPr lang="it-IT" sz="1600" i="1" dirty="0" err="1">
                <a:solidFill>
                  <a:srgbClr val="002060"/>
                </a:solidFill>
              </a:rPr>
              <a:t>Winnetka</a:t>
            </a:r>
            <a:r>
              <a:rPr lang="it-IT" sz="1600" dirty="0">
                <a:solidFill>
                  <a:srgbClr val="002060"/>
                </a:solidFill>
              </a:rPr>
              <a:t>, sistema didattico e di organizzazione scolastica, che attuò dal 1920 in un sobborgo di Chicago, </a:t>
            </a:r>
            <a:r>
              <a:rPr lang="it-IT" sz="1600" dirty="0" err="1">
                <a:solidFill>
                  <a:srgbClr val="002060"/>
                </a:solidFill>
              </a:rPr>
              <a:t>Winnetka</a:t>
            </a:r>
            <a:r>
              <a:rPr lang="it-IT" sz="1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8434" name="Picture 2" descr="Risultati immagi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1340768"/>
            <a:ext cx="2304256" cy="2538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6111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  <p:sp>
        <p:nvSpPr>
          <p:cNvPr id="4" name="Rettangolo 3"/>
          <p:cNvSpPr/>
          <p:nvPr/>
        </p:nvSpPr>
        <p:spPr>
          <a:xfrm>
            <a:off x="539552" y="1772816"/>
            <a:ext cx="44644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 </a:t>
            </a:r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Il decreto propone la struttura e i programmi per la scuola elementare e media. 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Si articola in 8 classi e in 3 cicli: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 primo ciclo 2 anni, 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secondo ciclo 3 anni,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 terzo ciclo 3 anni. </a:t>
            </a:r>
          </a:p>
          <a:p>
            <a:endParaRPr lang="it-IT" sz="2000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Nel primo ciclo non vi è la distinzione per discipline e gli obiettivi di uscita sono genericamente saper leggere, scrivere, contare, misurare, esplorare l’ambiente. 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Il secondo ciclo è organizzato per materie. </a:t>
            </a:r>
          </a:p>
          <a:p>
            <a:endParaRPr lang="it-IT" sz="2000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Il terzo ciclo presenta due opzioni: la scuola media e l’avviamento professionale</a:t>
            </a:r>
            <a:r>
              <a:rPr lang="it-IT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8201861-B4CC-472D-8165-34F1EACAF335}"/>
              </a:ext>
            </a:extLst>
          </p:cNvPr>
          <p:cNvSpPr/>
          <p:nvPr/>
        </p:nvSpPr>
        <p:spPr>
          <a:xfrm>
            <a:off x="539552" y="1052736"/>
            <a:ext cx="3174267" cy="461665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 Narrow" panose="020B0606020202030204" pitchFamily="34" charset="0"/>
              </a:rPr>
              <a:t>Programmo </a:t>
            </a:r>
            <a:r>
              <a:rPr lang="it-IT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Ermini</a:t>
            </a:r>
            <a:r>
              <a:rPr lang="it-IT" b="1" dirty="0">
                <a:solidFill>
                  <a:schemeClr val="bg1"/>
                </a:solidFill>
                <a:latin typeface="Arial Narrow" panose="020B0606020202030204" pitchFamily="34" charset="0"/>
              </a:rPr>
              <a:t>: 1955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xmlns="" id="{3D8080E0-A2D0-490D-BBDE-0DAD824AC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C4EDD1-382C-495B-AC59-043684556DF9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22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163C36E8-E24E-42A8-AE8D-6B51484A11BD}"/>
              </a:ext>
            </a:extLst>
          </p:cNvPr>
          <p:cNvSpPr/>
          <p:nvPr/>
        </p:nvSpPr>
        <p:spPr>
          <a:xfrm>
            <a:off x="467544" y="1700808"/>
            <a:ext cx="54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Gli anni Sessanta segnano una svolta significativa nella politica italiana. Il paese vive il boom economico. La Russia avvia la destalinizzazione. La chiesa apre la stagione del Concilio Vaticano </a:t>
            </a:r>
            <a:r>
              <a:rPr lang="it-IT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II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 Dopo il fallimento del tentativo di spostare il paese a destra la democrazia Cristiana si allea con i socialisti e si inaugura una stagione di riforme.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A894A29B-F9D9-4641-B8CA-79288E3FE871}"/>
              </a:ext>
            </a:extLst>
          </p:cNvPr>
          <p:cNvSpPr/>
          <p:nvPr/>
        </p:nvSpPr>
        <p:spPr>
          <a:xfrm>
            <a:off x="523980" y="1031858"/>
            <a:ext cx="5560188" cy="461665"/>
          </a:xfrm>
          <a:prstGeom prst="rect">
            <a:avLst/>
          </a:prstGeom>
          <a:solidFill>
            <a:srgbClr val="822433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 Narrow" panose="020B0606020202030204" pitchFamily="34" charset="0"/>
              </a:rPr>
              <a:t>Legge n 1859: 1962 La scuola media unica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163C36E8-E24E-42A8-AE8D-6B51484A11BD}"/>
              </a:ext>
            </a:extLst>
          </p:cNvPr>
          <p:cNvSpPr/>
          <p:nvPr/>
        </p:nvSpPr>
        <p:spPr>
          <a:xfrm>
            <a:off x="539552" y="4149080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Nasce la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scuola media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: scuola secondaria di </a:t>
            </a:r>
            <a:r>
              <a:rPr lang="it-IT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I°grado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“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unica, gratuita, obbligatoria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”, della durata di tre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anni, con indirizzi differenziati al suo interno.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Soppresse le scuole di avviamento professionale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diffusesi nel dopoguerra (che non consentivano di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continuare gli studi, ma immettevano nel mondo del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lavoro).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pic>
        <p:nvPicPr>
          <p:cNvPr id="17410" name="Picture 2" descr="Risultati immagini per concilio vat 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1556792"/>
            <a:ext cx="2914313" cy="2016224"/>
          </a:xfrm>
          <a:prstGeom prst="rect">
            <a:avLst/>
          </a:prstGeom>
          <a:noFill/>
        </p:spPr>
      </p:pic>
      <p:sp>
        <p:nvSpPr>
          <p:cNvPr id="17412" name="AutoShape 4" descr="Risultati immagini per boom economico anni 60 ita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4" name="AutoShape 6" descr="Risultati immagini per boom economico anni 60 ita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416" name="Picture 8" descr="http://www.birikina.it/wp-content/uploads/2014/10/boom-economico-Radio-Birikin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3501008"/>
            <a:ext cx="3059832" cy="1631303"/>
          </a:xfrm>
          <a:prstGeom prst="rect">
            <a:avLst/>
          </a:prstGeom>
          <a:noFill/>
        </p:spPr>
      </p:pic>
      <p:pic>
        <p:nvPicPr>
          <p:cNvPr id="17418" name="Picture 10" descr="https://upload.wikimedia.org/wikipedia/it/8/87/Mo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5157192"/>
            <a:ext cx="1369400" cy="1700808"/>
          </a:xfrm>
          <a:prstGeom prst="rect">
            <a:avLst/>
          </a:prstGeom>
          <a:noFill/>
        </p:spPr>
      </p:pic>
      <p:pic>
        <p:nvPicPr>
          <p:cNvPr id="17420" name="Picture 12" descr="Risultati immagini per nenni piet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4449" y="5159201"/>
            <a:ext cx="2019551" cy="1698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5994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  <p:pic>
        <p:nvPicPr>
          <p:cNvPr id="4" name="Immagine 3" descr="Risultati immagini per legge scuola media 1962 giornal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24744"/>
            <a:ext cx="81369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xmlns="" id="{94EC67FB-B769-4A60-ADB7-9AE1AC0A5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xmlns="" id="{3D8080E0-A2D0-490D-BBDE-0DAD824AC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C4EDD1-382C-495B-AC59-043684556DF9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24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81DDD9F-BE60-4230-A3C0-82EBC2C61312}"/>
              </a:ext>
            </a:extLst>
          </p:cNvPr>
          <p:cNvSpPr/>
          <p:nvPr/>
        </p:nvSpPr>
        <p:spPr>
          <a:xfrm>
            <a:off x="5651104" y="3356992"/>
            <a:ext cx="3169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DPR 416/74 organi collegiali</a:t>
            </a:r>
          </a:p>
          <a:p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DPR 417/74 Stato giuridico del personale della scuola</a:t>
            </a:r>
          </a:p>
          <a:p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DPR 419/74 Sperimentazione e aggiornamento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CBDB3D42-7936-472F-B8D0-296EA744B075}"/>
              </a:ext>
            </a:extLst>
          </p:cNvPr>
          <p:cNvSpPr/>
          <p:nvPr/>
        </p:nvSpPr>
        <p:spPr>
          <a:xfrm>
            <a:off x="539750" y="1037364"/>
            <a:ext cx="4896346" cy="461665"/>
          </a:xfrm>
          <a:prstGeom prst="rect">
            <a:avLst/>
          </a:prstGeom>
          <a:solidFill>
            <a:srgbClr val="822433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 Narrow" panose="020B0606020202030204" pitchFamily="34" charset="0"/>
              </a:rPr>
              <a:t>Legge 477, 1973 - decreti delegati – 1974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381DDD9F-BE60-4230-A3C0-82EBC2C61312}"/>
              </a:ext>
            </a:extLst>
          </p:cNvPr>
          <p:cNvSpPr/>
          <p:nvPr/>
        </p:nvSpPr>
        <p:spPr>
          <a:xfrm>
            <a:off x="611560" y="1700808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Gli anni Settanta sono segnati dalla contestazione giovanile.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Le università e le scuole sono in grande fermento, docenti e studenti tentano di rovesciare il modello tradizionale della scuola e dell’università.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381DDD9F-BE60-4230-A3C0-82EBC2C61312}"/>
              </a:ext>
            </a:extLst>
          </p:cNvPr>
          <p:cNvSpPr/>
          <p:nvPr/>
        </p:nvSpPr>
        <p:spPr>
          <a:xfrm>
            <a:off x="611560" y="5229200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Nonostante i numerosi tentativi non si riesce a realizzare una riforma della scuola secondaria superiore e si procede a pezze. </a:t>
            </a:r>
          </a:p>
        </p:txBody>
      </p:sp>
      <p:sp>
        <p:nvSpPr>
          <p:cNvPr id="16386" name="AutoShape 2" descr="Risultati immagini per contestazione valle giu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388" name="Picture 4" descr="Risultati immagini per contestazione valle giu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6992"/>
            <a:ext cx="5652120" cy="3215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7766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xmlns="" id="{3D8080E0-A2D0-490D-BBDE-0DAD824AC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C4EDD1-382C-495B-AC59-043684556DF9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25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9AE2BD67-F79B-4509-AD44-E40ED950D4D6}"/>
              </a:ext>
            </a:extLst>
          </p:cNvPr>
          <p:cNvSpPr/>
          <p:nvPr/>
        </p:nvSpPr>
        <p:spPr>
          <a:xfrm>
            <a:off x="539552" y="1772816"/>
            <a:ext cx="53972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Quattro caratteristiche :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1. scuola della formazione dell’uomo e del cittadino,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2. scuola che colloca nel mondo,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3. scuola orientativa,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4. scuola secondaria nell’ambito dell’istruzione obbligatoria.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Didatticamente la novità principale è l’adozione dei principi della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programmazione curricolare 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(parte III art.3).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715A070-1926-44F1-BB11-158881334D96}"/>
              </a:ext>
            </a:extLst>
          </p:cNvPr>
          <p:cNvSpPr/>
          <p:nvPr/>
        </p:nvSpPr>
        <p:spPr>
          <a:xfrm>
            <a:off x="539750" y="1087106"/>
            <a:ext cx="4378122" cy="461665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 Narrow" panose="020B0606020202030204" pitchFamily="34" charset="0"/>
              </a:rPr>
              <a:t>Nuovi programmi scuola media</a:t>
            </a:r>
            <a:r>
              <a:rPr lang="it-IT" b="1" dirty="0">
                <a:solidFill>
                  <a:schemeClr val="bg1"/>
                </a:solidFill>
                <a:latin typeface="Arial Narrow" panose="020B0606020202030204" pitchFamily="34" charset="0"/>
              </a:rPr>
              <a:t> 1979</a:t>
            </a:r>
          </a:p>
        </p:txBody>
      </p:sp>
    </p:spTree>
    <p:extLst>
      <p:ext uri="{BB962C8B-B14F-4D97-AF65-F5344CB8AC3E}">
        <p14:creationId xmlns:p14="http://schemas.microsoft.com/office/powerpoint/2010/main" xmlns="" val="1672502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xmlns="" id="{3D8080E0-A2D0-490D-BBDE-0DAD824AC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C4EDD1-382C-495B-AC59-043684556DF9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26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172D04B9-B76E-447D-B144-78D36C41E069}"/>
              </a:ext>
            </a:extLst>
          </p:cNvPr>
          <p:cNvSpPr/>
          <p:nvPr/>
        </p:nvSpPr>
        <p:spPr>
          <a:xfrm>
            <a:off x="850771" y="2420888"/>
            <a:ext cx="82457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Art. 117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Sono materie di legislazione concorrente quelle relative a: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rapporti internazionali e con l'Unione europea delle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Regioni; commercio con l'estero; tutela e sicurezza del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lavoro;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istruzione, salva l'autonomia delle istituzioni</a:t>
            </a:r>
          </a:p>
          <a:p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scolastiche e con esclusione della istruzione e della</a:t>
            </a:r>
          </a:p>
          <a:p>
            <a:r>
              <a:rPr lang="it-IT" sz="2000" b="1" i="0" u="none" strike="noStrike" baseline="0" dirty="0">
                <a:solidFill>
                  <a:srgbClr val="002060"/>
                </a:solidFill>
                <a:latin typeface="Arial Narrow" panose="020B0606020202030204" pitchFamily="34" charset="0"/>
              </a:rPr>
              <a:t>Legge Costituzionale n. 3: 2001</a:t>
            </a:r>
          </a:p>
          <a:p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formazione professionale</a:t>
            </a:r>
          </a:p>
          <a:p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9D77D0D-E9AA-4A4B-8AD7-38F2710E6820}"/>
              </a:ext>
            </a:extLst>
          </p:cNvPr>
          <p:cNvSpPr/>
          <p:nvPr/>
        </p:nvSpPr>
        <p:spPr>
          <a:xfrm>
            <a:off x="6664673" y="3068960"/>
            <a:ext cx="21602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i="0" u="none" strike="noStrike" baseline="0" dirty="0">
                <a:solidFill>
                  <a:srgbClr val="002060"/>
                </a:solidFill>
                <a:latin typeface="Arial Narrow" panose="020B0606020202030204" pitchFamily="34" charset="0"/>
              </a:rPr>
              <a:t>Stato</a:t>
            </a:r>
          </a:p>
          <a:p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Livelli essenziali</a:t>
            </a:r>
          </a:p>
          <a:p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delle prestazioni</a:t>
            </a:r>
          </a:p>
          <a:p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Norme generali</a:t>
            </a:r>
          </a:p>
          <a:p>
            <a:r>
              <a:rPr lang="it-IT" sz="2600" b="1" i="0" u="none" strike="noStrike" baseline="0" dirty="0">
                <a:solidFill>
                  <a:srgbClr val="002060"/>
                </a:solidFill>
                <a:latin typeface="Arial Narrow" panose="020B0606020202030204" pitchFamily="34" charset="0"/>
              </a:rPr>
              <a:t>Regioni</a:t>
            </a:r>
          </a:p>
          <a:p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Istruzione e</a:t>
            </a:r>
          </a:p>
          <a:p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formazione</a:t>
            </a:r>
          </a:p>
          <a:p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professionale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62C75F7-1A5F-4C53-A013-417C925E1E25}"/>
              </a:ext>
            </a:extLst>
          </p:cNvPr>
          <p:cNvSpPr/>
          <p:nvPr/>
        </p:nvSpPr>
        <p:spPr>
          <a:xfrm>
            <a:off x="865445" y="1421485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33339A"/>
                </a:solidFill>
                <a:latin typeface="Arial Narrow" panose="020B0606020202030204" pitchFamily="34" charset="0"/>
              </a:rPr>
              <a:t>Preamboli</a:t>
            </a:r>
          </a:p>
          <a:p>
            <a:r>
              <a:rPr lang="it-IT" sz="2000" dirty="0">
                <a:solidFill>
                  <a:srgbClr val="33339A"/>
                </a:solidFill>
                <a:latin typeface="Arial Narrow" panose="020B0606020202030204" pitchFamily="34" charset="0"/>
              </a:rPr>
              <a:t>L 241/90 (sussidiarietà)</a:t>
            </a:r>
          </a:p>
          <a:p>
            <a:r>
              <a:rPr lang="it-IT" sz="2000" dirty="0">
                <a:solidFill>
                  <a:srgbClr val="33339A"/>
                </a:solidFill>
                <a:latin typeface="Arial Narrow" panose="020B0606020202030204" pitchFamily="34" charset="0"/>
              </a:rPr>
              <a:t>L 59/97 (autonomia)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B4D7EA57-62C5-4F01-9A95-A7326983E349}"/>
              </a:ext>
            </a:extLst>
          </p:cNvPr>
          <p:cNvSpPr/>
          <p:nvPr/>
        </p:nvSpPr>
        <p:spPr>
          <a:xfrm>
            <a:off x="539750" y="1075670"/>
            <a:ext cx="3312125" cy="400110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Legge Costituzionale n. 3: 2001</a:t>
            </a:r>
          </a:p>
        </p:txBody>
      </p:sp>
    </p:spTree>
    <p:extLst>
      <p:ext uri="{BB962C8B-B14F-4D97-AF65-F5344CB8AC3E}">
        <p14:creationId xmlns:p14="http://schemas.microsoft.com/office/powerpoint/2010/main" xmlns="" val="1717810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xmlns="" id="{3D8080E0-A2D0-490D-BBDE-0DAD824AC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C4EDD1-382C-495B-AC59-043684556DF9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27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71D7CD92-983E-4206-8D6A-A85D29D74170}"/>
              </a:ext>
            </a:extLst>
          </p:cNvPr>
          <p:cNvSpPr/>
          <p:nvPr/>
        </p:nvSpPr>
        <p:spPr>
          <a:xfrm>
            <a:off x="568991" y="1772816"/>
            <a:ext cx="50943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1/09/2000 nel sistema scolastico italiano entra in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vigore il Piano dell’Offerta Formativa (POF), che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realizza l’autonomia “funzionale“ delle singole unità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scolastiche.</a:t>
            </a:r>
          </a:p>
          <a:p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Il Piano è il documento fondamentale costitutivo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dell'identità culturale e progettuale delle istituzioni scolastiche ed esplicita la progettazione curricolare, extracurricolare, educativa ed organizzativa che le singole scuole adottano nell'ambito della loro autonomia.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D101B15-A9F1-4D49-9788-D7140F8A802F}"/>
              </a:ext>
            </a:extLst>
          </p:cNvPr>
          <p:cNvSpPr/>
          <p:nvPr/>
        </p:nvSpPr>
        <p:spPr>
          <a:xfrm>
            <a:off x="512540" y="1019175"/>
            <a:ext cx="5787652" cy="400110"/>
          </a:xfrm>
          <a:prstGeom prst="rect">
            <a:avLst/>
          </a:prstGeom>
          <a:solidFill>
            <a:srgbClr val="822433"/>
          </a:solidFill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DPR n. 275: 1999, applicativo della Legge 57/97 articolo 21</a:t>
            </a:r>
          </a:p>
        </p:txBody>
      </p:sp>
    </p:spTree>
    <p:extLst>
      <p:ext uri="{BB962C8B-B14F-4D97-AF65-F5344CB8AC3E}">
        <p14:creationId xmlns:p14="http://schemas.microsoft.com/office/powerpoint/2010/main" xmlns="" val="4100931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  <p:sp>
        <p:nvSpPr>
          <p:cNvPr id="4" name="Rettangolo 3"/>
          <p:cNvSpPr/>
          <p:nvPr/>
        </p:nvSpPr>
        <p:spPr>
          <a:xfrm>
            <a:off x="683568" y="1484784"/>
            <a:ext cx="4680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La </a:t>
            </a:r>
            <a:r>
              <a:rPr lang="it-IT" sz="2000" b="1" dirty="0">
                <a:solidFill>
                  <a:srgbClr val="002060"/>
                </a:solidFill>
              </a:rPr>
              <a:t>legge 10 febbraio 2000, n. 30</a:t>
            </a:r>
            <a:r>
              <a:rPr lang="it-IT" sz="2000" dirty="0">
                <a:solidFill>
                  <a:srgbClr val="002060"/>
                </a:solidFill>
              </a:rPr>
              <a:t> ("Legge Quadro in materia di Riordino dei Cicli dell'Istruzione"),</a:t>
            </a:r>
            <a:r>
              <a:rPr lang="it-IT" sz="2000" baseline="30000" dirty="0">
                <a:solidFill>
                  <a:srgbClr val="002060"/>
                </a:solidFill>
              </a:rPr>
              <a:t> </a:t>
            </a:r>
            <a:r>
              <a:rPr lang="it-IT" sz="2000" dirty="0">
                <a:solidFill>
                  <a:srgbClr val="002060"/>
                </a:solidFill>
              </a:rPr>
              <a:t>detta anche </a:t>
            </a:r>
            <a:r>
              <a:rPr lang="it-IT" sz="2000" b="1" dirty="0">
                <a:solidFill>
                  <a:srgbClr val="002060"/>
                </a:solidFill>
              </a:rPr>
              <a:t>riforma Berlinguer</a:t>
            </a:r>
            <a:r>
              <a:rPr lang="it-IT" sz="2000" dirty="0">
                <a:solidFill>
                  <a:srgbClr val="002060"/>
                </a:solidFill>
              </a:rPr>
              <a:t> </a:t>
            </a:r>
          </a:p>
          <a:p>
            <a:r>
              <a:rPr lang="it-IT" sz="2000" dirty="0">
                <a:solidFill>
                  <a:srgbClr val="002060"/>
                </a:solidFill>
              </a:rPr>
              <a:t>La legge non entrò mai in vigore in quanto venne abrogata dalla legge 28 marzo </a:t>
            </a:r>
            <a:r>
              <a:rPr lang="it-IT" sz="2000" dirty="0">
                <a:solidFill>
                  <a:srgbClr val="002060"/>
                </a:solidFill>
                <a:hlinkClick r:id="rId2" tooltip="2003"/>
              </a:rPr>
              <a:t>2003</a:t>
            </a:r>
            <a:r>
              <a:rPr lang="it-IT" sz="2000" dirty="0">
                <a:solidFill>
                  <a:srgbClr val="002060"/>
                </a:solidFill>
              </a:rPr>
              <a:t> n. 53 </a:t>
            </a:r>
            <a:r>
              <a:rPr lang="it-IT" sz="2000" dirty="0">
                <a:solidFill>
                  <a:srgbClr val="002060"/>
                </a:solidFill>
                <a:hlinkClick r:id="rId3" tooltip="Riforma Moratti"/>
              </a:rPr>
              <a:t>riforma Moratti</a:t>
            </a:r>
            <a:r>
              <a:rPr lang="it-IT" sz="2000" dirty="0">
                <a:solidFill>
                  <a:srgbClr val="002060"/>
                </a:solidFill>
              </a:rPr>
              <a:t>.</a:t>
            </a:r>
          </a:p>
          <a:p>
            <a:r>
              <a:rPr lang="it-IT" sz="2000" dirty="0">
                <a:solidFill>
                  <a:srgbClr val="002060"/>
                </a:solidFill>
              </a:rPr>
              <a:t>L’obbligo viene esteso ai 15 anni.</a:t>
            </a:r>
          </a:p>
          <a:p>
            <a:r>
              <a:rPr lang="it-IT" sz="2000" dirty="0">
                <a:solidFill>
                  <a:srgbClr val="002060"/>
                </a:solidFill>
              </a:rPr>
              <a:t>Gli anni di scuola diventano 12.</a:t>
            </a:r>
          </a:p>
          <a:p>
            <a:r>
              <a:rPr lang="it-IT" sz="2000" dirty="0">
                <a:solidFill>
                  <a:srgbClr val="002060"/>
                </a:solidFill>
              </a:rPr>
              <a:t>7 anni di scuola comprensiva (3 bienni + 1 anno di orientamento)</a:t>
            </a:r>
          </a:p>
          <a:p>
            <a:r>
              <a:rPr lang="it-IT" sz="2000" dirty="0">
                <a:solidFill>
                  <a:srgbClr val="002060"/>
                </a:solidFill>
              </a:rPr>
              <a:t>5 di scuola superiore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xmlns="" id="{3D8080E0-A2D0-490D-BBDE-0DAD824AC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54540" y="6309618"/>
            <a:ext cx="609600" cy="2143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C4EDD1-382C-495B-AC59-043684556DF9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29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xmlns="" id="{7E8FD079-95A8-40D4-8D9C-BE089956115B}"/>
              </a:ext>
            </a:extLst>
          </p:cNvPr>
          <p:cNvSpPr txBox="1">
            <a:spLocks/>
          </p:cNvSpPr>
          <p:nvPr/>
        </p:nvSpPr>
        <p:spPr>
          <a:xfrm>
            <a:off x="539552" y="1011651"/>
            <a:ext cx="3240360" cy="257110"/>
          </a:xfrm>
          <a:prstGeom prst="rect">
            <a:avLst/>
          </a:prstGeom>
          <a:solidFill>
            <a:srgbClr val="82243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Le riforme degli anni duemila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A9FFA045-80BE-4BF8-A217-D869ADC5057A}"/>
              </a:ext>
            </a:extLst>
          </p:cNvPr>
          <p:cNvSpPr/>
          <p:nvPr/>
        </p:nvSpPr>
        <p:spPr>
          <a:xfrm>
            <a:off x="323528" y="1601416"/>
            <a:ext cx="1944216" cy="72008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F29C4DFE-6FAD-414D-A8AC-83319CFAAB7D}"/>
              </a:ext>
            </a:extLst>
          </p:cNvPr>
          <p:cNvSpPr/>
          <p:nvPr/>
        </p:nvSpPr>
        <p:spPr>
          <a:xfrm>
            <a:off x="323528" y="1817440"/>
            <a:ext cx="174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Riforma Moratti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60BE9D8A-C5C4-4681-9443-C8123A9A3EA8}"/>
              </a:ext>
            </a:extLst>
          </p:cNvPr>
          <p:cNvSpPr/>
          <p:nvPr/>
        </p:nvSpPr>
        <p:spPr>
          <a:xfrm>
            <a:off x="323528" y="2465512"/>
            <a:ext cx="1944216" cy="72008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ED916AB5-443A-4A5D-BA6C-F22BAD41264A}"/>
              </a:ext>
            </a:extLst>
          </p:cNvPr>
          <p:cNvSpPr/>
          <p:nvPr/>
        </p:nvSpPr>
        <p:spPr>
          <a:xfrm>
            <a:off x="316925" y="3576555"/>
            <a:ext cx="2018994" cy="72008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3F7571A2-4458-48FF-96AD-C5AD5C581C63}"/>
              </a:ext>
            </a:extLst>
          </p:cNvPr>
          <p:cNvSpPr/>
          <p:nvPr/>
        </p:nvSpPr>
        <p:spPr>
          <a:xfrm>
            <a:off x="323527" y="5633864"/>
            <a:ext cx="2018995" cy="72008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DAEAE227-A964-4BB5-88D0-96F67E05FD5A}"/>
              </a:ext>
            </a:extLst>
          </p:cNvPr>
          <p:cNvSpPr/>
          <p:nvPr/>
        </p:nvSpPr>
        <p:spPr>
          <a:xfrm>
            <a:off x="323527" y="4697760"/>
            <a:ext cx="2018995" cy="72008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xmlns="" id="{6E7883E8-1133-42A0-96D6-820AE8E67C4F}"/>
              </a:ext>
            </a:extLst>
          </p:cNvPr>
          <p:cNvSpPr/>
          <p:nvPr/>
        </p:nvSpPr>
        <p:spPr>
          <a:xfrm>
            <a:off x="323527" y="2537520"/>
            <a:ext cx="2373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Riforme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del governo Prodi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xmlns="" id="{47FC4B68-D57C-48E4-838D-8B9B5B5B6B52}"/>
              </a:ext>
            </a:extLst>
          </p:cNvPr>
          <p:cNvSpPr/>
          <p:nvPr/>
        </p:nvSpPr>
        <p:spPr>
          <a:xfrm>
            <a:off x="323527" y="3743508"/>
            <a:ext cx="1769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Riforma Gelmini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A7E3A4F9-EAED-4522-BF18-9A2C8CA24DE0}"/>
              </a:ext>
            </a:extLst>
          </p:cNvPr>
          <p:cNvSpPr/>
          <p:nvPr/>
        </p:nvSpPr>
        <p:spPr>
          <a:xfrm>
            <a:off x="323528" y="4769768"/>
            <a:ext cx="2018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Riforma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Buona Scuola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C2D6E118-25EF-4959-B50E-48895C1F55E7}"/>
              </a:ext>
            </a:extLst>
          </p:cNvPr>
          <p:cNvSpPr/>
          <p:nvPr/>
        </p:nvSpPr>
        <p:spPr>
          <a:xfrm>
            <a:off x="323528" y="563386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“Buona Scuola 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Decreti attuativi</a:t>
            </a:r>
          </a:p>
        </p:txBody>
      </p:sp>
      <p:sp>
        <p:nvSpPr>
          <p:cNvPr id="32" name="Rettangolo arrotondato 20">
            <a:extLst>
              <a:ext uri="{FF2B5EF4-FFF2-40B4-BE49-F238E27FC236}">
                <a16:creationId xmlns:a16="http://schemas.microsoft.com/office/drawing/2014/main" xmlns="" id="{8E0A2480-70FF-4788-B7E8-F809917C1933}"/>
              </a:ext>
            </a:extLst>
          </p:cNvPr>
          <p:cNvSpPr/>
          <p:nvPr/>
        </p:nvSpPr>
        <p:spPr>
          <a:xfrm>
            <a:off x="2915816" y="1628800"/>
            <a:ext cx="5328592" cy="72008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xmlns="" id="{E57711C2-D21E-4AFF-B6D9-C6035D322782}"/>
              </a:ext>
            </a:extLst>
          </p:cNvPr>
          <p:cNvSpPr/>
          <p:nvPr/>
        </p:nvSpPr>
        <p:spPr>
          <a:xfrm>
            <a:off x="3059832" y="1700809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white"/>
                </a:solidFill>
                <a:latin typeface="Arial Narrow" panose="020B0606020202030204" pitchFamily="34" charset="0"/>
                <a:ea typeface="+mn-ea"/>
              </a:rPr>
              <a:t>Legge 28 marzo 2003, n.53 di riforma dell'istruzione (Gazzetta Ufficiale n. 77 del 2 aprile 2003). </a:t>
            </a:r>
          </a:p>
        </p:txBody>
      </p:sp>
      <p:sp>
        <p:nvSpPr>
          <p:cNvPr id="34" name="Rettangolo arrotondato 23">
            <a:extLst>
              <a:ext uri="{FF2B5EF4-FFF2-40B4-BE49-F238E27FC236}">
                <a16:creationId xmlns:a16="http://schemas.microsoft.com/office/drawing/2014/main" xmlns="" id="{30549D40-406F-4B1C-9FA9-AB10EA59A7B9}"/>
              </a:ext>
            </a:extLst>
          </p:cNvPr>
          <p:cNvSpPr/>
          <p:nvPr/>
        </p:nvSpPr>
        <p:spPr>
          <a:xfrm>
            <a:off x="2915816" y="2492896"/>
            <a:ext cx="5328592" cy="7920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Legge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n°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296 art. 1, comma 622, del 27 dicembre 2006 (Legge finanziaria per il 2007);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D.M. 139 del 22 agosto 2007 </a:t>
            </a:r>
          </a:p>
        </p:txBody>
      </p:sp>
      <p:sp>
        <p:nvSpPr>
          <p:cNvPr id="35" name="Rettangolo arrotondato 24">
            <a:extLst>
              <a:ext uri="{FF2B5EF4-FFF2-40B4-BE49-F238E27FC236}">
                <a16:creationId xmlns:a16="http://schemas.microsoft.com/office/drawing/2014/main" xmlns="" id="{26B19786-7618-4191-AAD8-4785C949EC97}"/>
              </a:ext>
            </a:extLst>
          </p:cNvPr>
          <p:cNvSpPr/>
          <p:nvPr/>
        </p:nvSpPr>
        <p:spPr>
          <a:xfrm>
            <a:off x="2843808" y="3501008"/>
            <a:ext cx="5400600" cy="11521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Legge 6 agosto 2008, n. 133; Legge 30 ottobre 2008, n. 169;  Legge 9 gennaio 2009 n. 1; Decreto ministeriale n. 17 del 22 settembre 2010</a:t>
            </a:r>
          </a:p>
        </p:txBody>
      </p:sp>
      <p:sp>
        <p:nvSpPr>
          <p:cNvPr id="36" name="Rettangolo arrotondato 25">
            <a:extLst>
              <a:ext uri="{FF2B5EF4-FFF2-40B4-BE49-F238E27FC236}">
                <a16:creationId xmlns:a16="http://schemas.microsoft.com/office/drawing/2014/main" xmlns="" id="{FE90F9B6-7F27-456E-A343-D99DD6BE1F96}"/>
              </a:ext>
            </a:extLst>
          </p:cNvPr>
          <p:cNvSpPr/>
          <p:nvPr/>
        </p:nvSpPr>
        <p:spPr>
          <a:xfrm>
            <a:off x="2843808" y="4797152"/>
            <a:ext cx="5400600" cy="50405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Legge 13 luglio 2015, n. 107   </a:t>
            </a:r>
          </a:p>
        </p:txBody>
      </p:sp>
      <p:sp>
        <p:nvSpPr>
          <p:cNvPr id="37" name="Rettangolo arrotondato 26">
            <a:extLst>
              <a:ext uri="{FF2B5EF4-FFF2-40B4-BE49-F238E27FC236}">
                <a16:creationId xmlns:a16="http://schemas.microsoft.com/office/drawing/2014/main" xmlns="" id="{28A31B17-2FBB-4157-8137-19FBC212BDBF}"/>
              </a:ext>
            </a:extLst>
          </p:cNvPr>
          <p:cNvSpPr/>
          <p:nvPr/>
        </p:nvSpPr>
        <p:spPr>
          <a:xfrm>
            <a:off x="2843808" y="5445224"/>
            <a:ext cx="5460281" cy="72008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 aprile 2017 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approvazione degli Otto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decreti attuativi della legge sulla Buona Scuola </a:t>
            </a:r>
          </a:p>
        </p:txBody>
      </p:sp>
    </p:spTree>
    <p:extLst>
      <p:ext uri="{BB962C8B-B14F-4D97-AF65-F5344CB8AC3E}">
        <p14:creationId xmlns:p14="http://schemas.microsoft.com/office/powerpoint/2010/main" xmlns="" val="122494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sp>
        <p:nvSpPr>
          <p:cNvPr id="4" name="Text Box 183"/>
          <p:cNvSpPr txBox="1">
            <a:spLocks noChangeArrowheads="1"/>
          </p:cNvSpPr>
          <p:nvPr/>
        </p:nvSpPr>
        <p:spPr bwMode="auto">
          <a:xfrm>
            <a:off x="971600" y="1700808"/>
            <a:ext cx="74072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L’Italia è un paese che al tempo si colloca al tempo stesso 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tra i primi paesi dell’OCSE 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per livello di ricchezza e di sviluppo 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e tra gli ultimi 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per livelli di scolarità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Questa anomalia ha radici nella storia del paese 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e nel ritardo con cui è stato affrontato 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  <a:latin typeface="Arial Narrow" pitchFamily="34" charset="0"/>
              </a:rPr>
              <a:t>il problema di dotare il paese di un sistema scolastico e formativo adeguato.</a:t>
            </a:r>
          </a:p>
        </p:txBody>
      </p:sp>
      <p:pic>
        <p:nvPicPr>
          <p:cNvPr id="5" name="Picture 185" descr="C:\WINDOWS\Desktop\Lucidi corso\Luc1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497388"/>
            <a:ext cx="4927600" cy="2360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5961463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897801E7-66C4-4EE4-A520-31CCA4A3765A}"/>
              </a:ext>
            </a:extLst>
          </p:cNvPr>
          <p:cNvSpPr/>
          <p:nvPr/>
        </p:nvSpPr>
        <p:spPr>
          <a:xfrm>
            <a:off x="6012160" y="2348880"/>
            <a:ext cx="2880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La legge Boncompagni (1848), la legge Casati (1859) poi estesa, nel 1861, al neonato Regno d’Italia e successivamente la riforma Gentile (1923) (l’unica legge-quadro che riordinava l’intero sistema scolastico nazionale) sono state varate con decretazione governativa e senza dibattito parlamentare.</a:t>
            </a:r>
          </a:p>
        </p:txBody>
      </p:sp>
      <p:pic>
        <p:nvPicPr>
          <p:cNvPr id="7170" name="Picture 2" descr="https://www.notiziescuola.it/wp-content/uploads/2017/04/scuola-Ottoce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348880"/>
            <a:ext cx="5415986" cy="3168352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95536" y="1268760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1. Un sistema che, fin dalle origini, riflette più le esigenze della classe dirigente che quelle della realtà sociale.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D421D8F2-9472-4173-93E0-A4CD66B32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9380C328-2139-447A-B6D5-0447E6C60BF7}"/>
              </a:ext>
            </a:extLst>
          </p:cNvPr>
          <p:cNvSpPr/>
          <p:nvPr/>
        </p:nvSpPr>
        <p:spPr>
          <a:xfrm>
            <a:off x="539552" y="2492896"/>
            <a:ext cx="54420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→  volontà di accentramento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→ ampiezza dei poteri ministeriali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→ mancanza di autonomia degli organi collegiali 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→ uniformità didattico-metodologica 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→ rigido controllo sulla formazione 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     e sul reclutamento degli insegnanti e 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     del personale  direttivo e ispettivo.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9380C328-2139-447A-B6D5-0447E6C60BF7}"/>
              </a:ext>
            </a:extLst>
          </p:cNvPr>
          <p:cNvSpPr/>
          <p:nvPr/>
        </p:nvSpPr>
        <p:spPr>
          <a:xfrm>
            <a:off x="683568" y="4797152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Volontà di selezionare una classe dirigente piccola, ma ben preparata, di fiondare la selezione su una cultura umanistica, imposta come valore unificante per l’élite e come filtro sociale per gli altri.</a:t>
            </a:r>
          </a:p>
        </p:txBody>
      </p:sp>
      <p:sp>
        <p:nvSpPr>
          <p:cNvPr id="27650" name="AutoShape 2" descr="Risultati immagini per scuola ottoc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7654" name="Picture 6" descr="Risultati immagini per scuola ottoc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169" y="3573016"/>
            <a:ext cx="4692832" cy="3284984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539552" y="1196752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2. Un sistema scolastico caratterizzato dalla statalizzazione della istruzione a tutti i livelli e dalla assunzione del modello di ordinamento napoleonico </a:t>
            </a:r>
          </a:p>
        </p:txBody>
      </p:sp>
    </p:spTree>
    <p:extLst>
      <p:ext uri="{BB962C8B-B14F-4D97-AF65-F5344CB8AC3E}">
        <p14:creationId xmlns:p14="http://schemas.microsoft.com/office/powerpoint/2010/main" xmlns="" val="254820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xmlns="" id="{14682671-72C2-4A2C-A8A3-78886871A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18E3798E-5BE1-42A6-B888-777B842C5B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6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E0A12E7C-41DE-4344-96BE-4485643E30AF}"/>
              </a:ext>
            </a:extLst>
          </p:cNvPr>
          <p:cNvSpPr/>
          <p:nvPr/>
        </p:nvSpPr>
        <p:spPr>
          <a:xfrm>
            <a:off x="467544" y="1690062"/>
            <a:ext cx="49685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Le carenze più gravi riguardavano la scuola elementare affidata ai comuni e quindi destinata a rimanere sulla carta in tutte le zone più povere del paese. 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La scuola è statale ed è strutturata in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4 anni di elementari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 di cui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solo il primo biennio è obbligatorio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Istruzione classica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(4 di ginnasio, 3 di liceo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), destinata a formare la futura classe dirigente e l’istruzione tecnica (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3 anni di scuole tecniche e istituti tecnici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). </a:t>
            </a:r>
          </a:p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Questa mantiene l’insegnamento della religione in ogni ordine e grado di scuola perché lo Statuto Albertino riconosce nella religione cattolica la “sola religione di Stato”.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312C6F73-F73A-4692-B70F-FBB50F85EEFB}"/>
              </a:ext>
            </a:extLst>
          </p:cNvPr>
          <p:cNvSpPr/>
          <p:nvPr/>
        </p:nvSpPr>
        <p:spPr>
          <a:xfrm>
            <a:off x="539552" y="1052736"/>
            <a:ext cx="3018775" cy="461665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 Narrow" panose="020B0606020202030204" pitchFamily="34" charset="0"/>
              </a:rPr>
              <a:t>Legge Casati: anno 1859</a:t>
            </a:r>
          </a:p>
        </p:txBody>
      </p:sp>
      <p:pic>
        <p:nvPicPr>
          <p:cNvPr id="26626" name="Picture 2" descr="Risultati immagini per scuola ottoc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556792"/>
            <a:ext cx="36766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>
                <a:latin typeface="Arial Narrow" pitchFamily="34" charset="0"/>
              </a:rPr>
              <a:pPr>
                <a:defRPr/>
              </a:pPr>
              <a:t>7</a:t>
            </a:fld>
            <a:endParaRPr lang="it-IT" altLang="it-IT">
              <a:latin typeface="Arial Narrow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3568" y="1124744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dirty="0">
                <a:latin typeface="Arial Narrow" pitchFamily="34" charset="0"/>
              </a:rPr>
              <a:t>La legge aveva fissato i minimi degli stipendi dei maestri.</a:t>
            </a:r>
          </a:p>
          <a:p>
            <a:pPr algn="ctr"/>
            <a:r>
              <a:rPr lang="it-IT" dirty="0">
                <a:latin typeface="Arial Narrow" pitchFamily="34" charset="0"/>
              </a:rPr>
              <a:t>La mancanza di tutele consentiva la deroga ai limiti</a:t>
            </a:r>
          </a:p>
        </p:txBody>
      </p:sp>
      <p:graphicFrame>
        <p:nvGraphicFramePr>
          <p:cNvPr id="5" name="Group 109"/>
          <p:cNvGraphicFramePr>
            <a:graphicFrameLocks noGrp="1"/>
          </p:cNvGraphicFramePr>
          <p:nvPr/>
        </p:nvGraphicFramePr>
        <p:xfrm>
          <a:off x="3505200" y="2743200"/>
          <a:ext cx="5257800" cy="3162936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provincia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mestiere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Costo annuo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Costo maestro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Cremona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cavallante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931.50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660-1.068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Vicenza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contadino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570-910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Reggio 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Bifolco al colle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1.332.8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587-944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Foggia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Operaio agricolo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656,2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691-971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Cosenza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mezzadro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1.081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640-985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539552" y="2132856"/>
            <a:ext cx="2514600" cy="1447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>
                <a:latin typeface="Arial Narrow" pitchFamily="34" charset="0"/>
              </a:rPr>
              <a:t>1200 lire</a:t>
            </a:r>
          </a:p>
          <a:p>
            <a:pPr algn="ctr"/>
            <a:r>
              <a:rPr lang="it-IT" sz="1600">
                <a:latin typeface="Arial Narrow" pitchFamily="34" charset="0"/>
              </a:rPr>
              <a:t>Maestro</a:t>
            </a:r>
          </a:p>
          <a:p>
            <a:pPr algn="ctr"/>
            <a:r>
              <a:rPr lang="it-IT" sz="1600">
                <a:latin typeface="Arial Narrow" pitchFamily="34" charset="0"/>
              </a:rPr>
              <a:t>Scuola urbana</a:t>
            </a:r>
          </a:p>
          <a:p>
            <a:pPr algn="ctr"/>
            <a:r>
              <a:rPr lang="it-IT" sz="1600">
                <a:latin typeface="Arial Narrow" pitchFamily="34" charset="0"/>
              </a:rPr>
              <a:t>Superiore</a:t>
            </a:r>
          </a:p>
          <a:p>
            <a:pPr algn="ctr"/>
            <a:r>
              <a:rPr lang="it-IT" sz="1600">
                <a:latin typeface="Arial Narrow" pitchFamily="34" charset="0"/>
              </a:rPr>
              <a:t>I classe</a:t>
            </a: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539552" y="4952256"/>
            <a:ext cx="2514600" cy="1447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>
                <a:latin typeface="Arial Narrow" pitchFamily="34" charset="0"/>
              </a:rPr>
              <a:t>300 lire</a:t>
            </a:r>
          </a:p>
          <a:p>
            <a:pPr algn="ctr"/>
            <a:r>
              <a:rPr lang="it-IT" sz="1600">
                <a:latin typeface="Arial Narrow" pitchFamily="34" charset="0"/>
              </a:rPr>
              <a:t>Maestra</a:t>
            </a:r>
          </a:p>
          <a:p>
            <a:pPr algn="ctr"/>
            <a:r>
              <a:rPr lang="it-IT" sz="1600">
                <a:latin typeface="Arial Narrow" pitchFamily="34" charset="0"/>
              </a:rPr>
              <a:t>Scuola rurale</a:t>
            </a:r>
          </a:p>
          <a:p>
            <a:pPr algn="ctr"/>
            <a:r>
              <a:rPr lang="it-IT" sz="1600">
                <a:latin typeface="Arial Narrow" pitchFamily="34" charset="0"/>
              </a:rPr>
              <a:t>Inferiore</a:t>
            </a:r>
          </a:p>
          <a:p>
            <a:pPr algn="ctr"/>
            <a:r>
              <a:rPr lang="it-IT" sz="1600">
                <a:latin typeface="Arial Narrow" pitchFamily="34" charset="0"/>
              </a:rPr>
              <a:t>III classe</a:t>
            </a:r>
          </a:p>
        </p:txBody>
      </p:sp>
      <p:sp>
        <p:nvSpPr>
          <p:cNvPr id="8" name="AutoShape 37"/>
          <p:cNvSpPr>
            <a:spLocks noChangeArrowheads="1"/>
          </p:cNvSpPr>
          <p:nvPr/>
        </p:nvSpPr>
        <p:spPr bwMode="auto">
          <a:xfrm>
            <a:off x="1072952" y="3656856"/>
            <a:ext cx="1447800" cy="1214438"/>
          </a:xfrm>
          <a:prstGeom prst="upDownArrowCallout">
            <a:avLst>
              <a:gd name="adj1" fmla="val 29804"/>
              <a:gd name="adj2" fmla="val 29804"/>
              <a:gd name="adj3" fmla="val 12500"/>
              <a:gd name="adj4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>
                <a:latin typeface="Arial Narrow" pitchFamily="34" charset="0"/>
              </a:rPr>
              <a:t>24 livelli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1560" y="1340768"/>
            <a:ext cx="7407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000" dirty="0">
                <a:latin typeface="Arial Narrow" pitchFamily="34" charset="0"/>
              </a:rPr>
              <a:t>L’ottocento e gli inizi del 900 sono segnati dallo sforzo per portare lo Stato ad intervenire assumendosi l’onere delle spese per l’istruzione primaria.</a:t>
            </a:r>
          </a:p>
          <a:p>
            <a:pPr algn="ctr"/>
            <a:r>
              <a:rPr lang="it-IT" sz="2000" dirty="0">
                <a:latin typeface="Arial Narrow" pitchFamily="34" charset="0"/>
              </a:rPr>
              <a:t>La legge Casati infatti affidava ai Comuni l’obbligo di provvedere all’istruzione elementare.</a:t>
            </a:r>
          </a:p>
        </p:txBody>
      </p:sp>
      <p:graphicFrame>
        <p:nvGraphicFramePr>
          <p:cNvPr id="5" name="Group 69"/>
          <p:cNvGraphicFramePr>
            <a:graphicFrameLocks noGrp="1"/>
          </p:cNvGraphicFramePr>
          <p:nvPr/>
        </p:nvGraphicFramePr>
        <p:xfrm>
          <a:off x="3886200" y="2895600"/>
          <a:ext cx="4876800" cy="3521077"/>
        </p:xfrm>
        <a:graphic>
          <a:graphicData uri="http://schemas.openxmlformats.org/drawingml/2006/table">
            <a:tbl>
              <a:tblPr/>
              <a:tblGrid>
                <a:gridCol w="3535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1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Fonti ufficiali riferiscono per il 1877/78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Comuni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locali scolastici idonei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1.141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Locali non idonei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7.160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1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Scuole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Locali buoni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Locali mediocri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Locali insufficienti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19.967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Picture 71" descr="C:\WINDOWS\Desktop\Lucidi corso\Luc1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320992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xmlns="" id="{3D8080E0-A2D0-490D-BBDE-0DAD824AC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C4EDD1-382C-495B-AC59-043684556DF9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9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5D1ACF1-05D7-44ED-8EA2-2F3A6DD8FC1E}"/>
              </a:ext>
            </a:extLst>
          </p:cNvPr>
          <p:cNvSpPr/>
          <p:nvPr/>
        </p:nvSpPr>
        <p:spPr>
          <a:xfrm>
            <a:off x="395536" y="1628800"/>
            <a:ext cx="5445842" cy="442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ヒラギノ角ゴ Pro W3"/>
                <a:cs typeface="Times New Roman" panose="02020603050405020304" pitchFamily="18" charset="0"/>
              </a:rPr>
              <a:t>L’obbligo è elevato a 4 anni e gli inadempienti vengono perseguiti con sanzioni pecuniarie. </a:t>
            </a:r>
          </a:p>
          <a:p>
            <a:pPr>
              <a:spcAft>
                <a:spcPts val="0"/>
              </a:spcAft>
            </a:pPr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ヒラギノ角ゴ Pro W3"/>
                <a:cs typeface="Times New Roman" panose="02020603050405020304" pitchFamily="18" charset="0"/>
              </a:rPr>
              <a:t>Nel 1888 arrivano i primi programmi delle elementari, di Aristide Gabelli. </a:t>
            </a:r>
            <a:endParaRPr lang="it-IT" sz="20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ヒラギノ角ゴ Pro W3"/>
                <a:cs typeface="Times New Roman" panose="02020603050405020304" pitchFamily="18" charset="0"/>
              </a:rPr>
              <a:t>Azione di maggiore laicizzazione della scuola, dopo l’avvento al potere della sinistra storica diviene problematico il rapporto Stato-Chiesa (Questione Romana) al punto che l’insegnamento della religione  viene estromesso dalla scuola e viene sostituito con lo studio delle “prime nozioni dei doveri dell’uomo e del cittadino”.</a:t>
            </a:r>
            <a:endParaRPr lang="it-IT" sz="20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EC892035-D562-4A1D-917C-E9A36A0F7FF6}"/>
              </a:ext>
            </a:extLst>
          </p:cNvPr>
          <p:cNvSpPr/>
          <p:nvPr/>
        </p:nvSpPr>
        <p:spPr>
          <a:xfrm>
            <a:off x="504120" y="1019175"/>
            <a:ext cx="2739853" cy="461665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it-IT" b="1" dirty="0">
                <a:solidFill>
                  <a:schemeClr val="bg1"/>
                </a:solidFill>
                <a:latin typeface="Arial Narrow" panose="020B0606020202030204" pitchFamily="34" charset="0"/>
                <a:ea typeface="ヒラギノ角ゴ Pro W3"/>
                <a:cs typeface="Times New Roman" panose="02020603050405020304" pitchFamily="18" charset="0"/>
              </a:rPr>
              <a:t>Legge Coppino: 1877</a:t>
            </a:r>
            <a:endParaRPr lang="it-IT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ce996ad75a6a3f33d699d2c256f99499ab2c29"/>
</p:tagLst>
</file>

<file path=ppt/theme/theme1.xml><?xml version="1.0" encoding="utf-8"?>
<a:theme xmlns:a="http://schemas.openxmlformats.org/drawingml/2006/main" name="Presentazione vuo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39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363"/>
      </a:accent6>
      <a:hlink>
        <a:srgbClr val="0086CF"/>
      </a:hlink>
      <a:folHlink>
        <a:srgbClr val="5DD1CF"/>
      </a:folHlink>
    </a:clrScheme>
    <a:fontScheme name="Presentazione vuota">
      <a:majorFont>
        <a:latin typeface="Verdana"/>
        <a:ea typeface="ヒラギノ角ゴ Pro W3"/>
        <a:cs typeface="ヒラギノ角ゴ Pro W3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3928</TotalTime>
  <Words>2098</Words>
  <Application>Microsoft Office PowerPoint</Application>
  <PresentationFormat>Presentazione su schermo (4:3)</PresentationFormat>
  <Paragraphs>301</Paragraphs>
  <Slides>30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Presentazione vuota</vt:lpstr>
      <vt:lpstr>Pedagogia sperimentale   prof. Pietro Lucisano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Fermenti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Unitelma Sapienza</dc:title>
  <dc:creator>Cristiana Pagnottelli</dc:creator>
  <cp:lastModifiedBy>pilududu</cp:lastModifiedBy>
  <cp:revision>233</cp:revision>
  <cp:lastPrinted>2012-10-15T10:35:53Z</cp:lastPrinted>
  <dcterms:created xsi:type="dcterms:W3CDTF">2007-08-30T13:32:27Z</dcterms:created>
  <dcterms:modified xsi:type="dcterms:W3CDTF">2018-03-06T19:26:23Z</dcterms:modified>
</cp:coreProperties>
</file>