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6" r:id="rId3"/>
    <p:sldId id="258" r:id="rId4"/>
    <p:sldId id="272" r:id="rId5"/>
    <p:sldId id="259" r:id="rId6"/>
    <p:sldId id="260" r:id="rId7"/>
    <p:sldId id="261" r:id="rId8"/>
    <p:sldId id="262" r:id="rId9"/>
    <p:sldId id="270" r:id="rId10"/>
    <p:sldId id="273" r:id="rId11"/>
    <p:sldId id="263" r:id="rId12"/>
    <p:sldId id="264" r:id="rId13"/>
    <p:sldId id="265" r:id="rId14"/>
    <p:sldId id="266" r:id="rId15"/>
    <p:sldId id="267" r:id="rId16"/>
    <p:sldId id="274" r:id="rId17"/>
    <p:sldId id="268" r:id="rId18"/>
    <p:sldId id="269" r:id="rId19"/>
    <p:sldId id="275" r:id="rId20"/>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95311" autoAdjust="0"/>
  </p:normalViewPr>
  <p:slideViewPr>
    <p:cSldViewPr snapToGrid="0">
      <p:cViewPr varScale="1">
        <p:scale>
          <a:sx n="105" d="100"/>
          <a:sy n="105" d="100"/>
        </p:scale>
        <p:origin x="7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3390237-61DE-4124-B7E9-F2E1E9A3F12C}" type="datetimeFigureOut">
              <a:rPr lang="it-IT" smtClean="0"/>
              <a:t>05/03/2024</a:t>
            </a:fld>
            <a:endParaRPr lang="it-IT"/>
          </a:p>
        </p:txBody>
      </p:sp>
      <p:sp>
        <p:nvSpPr>
          <p:cNvPr id="4" name="Segnaposto immagine diapositiva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E3F664-732B-4D01-B205-6B808C52C7A5}" type="slidenum">
              <a:rPr lang="it-IT" smtClean="0"/>
              <a:t>‹N›</a:t>
            </a:fld>
            <a:endParaRPr lang="it-IT"/>
          </a:p>
        </p:txBody>
      </p:sp>
    </p:spTree>
    <p:extLst>
      <p:ext uri="{BB962C8B-B14F-4D97-AF65-F5344CB8AC3E}">
        <p14:creationId xmlns:p14="http://schemas.microsoft.com/office/powerpoint/2010/main" val="359447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9E3F664-732B-4D01-B205-6B808C52C7A5}" type="slidenum">
              <a:rPr lang="it-IT" smtClean="0"/>
              <a:t>2</a:t>
            </a:fld>
            <a:endParaRPr lang="it-IT"/>
          </a:p>
        </p:txBody>
      </p:sp>
    </p:spTree>
    <p:extLst>
      <p:ext uri="{BB962C8B-B14F-4D97-AF65-F5344CB8AC3E}">
        <p14:creationId xmlns:p14="http://schemas.microsoft.com/office/powerpoint/2010/main" val="299254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BA9F24B4-398A-4BEF-B0B3-24C05663DFD5}" type="datetimeFigureOut">
              <a:rPr lang="en-US" smtClean="0"/>
              <a:t>3/5/2024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15489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BA9F24B4-398A-4BEF-B0B3-24C05663DFD5}" type="datetimeFigureOut">
              <a:rPr lang="en-US" smtClean="0"/>
              <a:t>3/5/2024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102875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BA9F24B4-398A-4BEF-B0B3-24C05663DFD5}" type="datetimeFigureOut">
              <a:rPr lang="en-US" smtClean="0"/>
              <a:t>3/5/2024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2008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BA9F24B4-398A-4BEF-B0B3-24C05663DFD5}" type="datetimeFigureOut">
              <a:rPr lang="en-US" smtClean="0"/>
              <a:t>3/5/2024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238891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A9F24B4-398A-4BEF-B0B3-24C05663DFD5}" type="datetimeFigureOut">
              <a:rPr lang="en-US" smtClean="0"/>
              <a:t>3/5/2024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67271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BA9F24B4-398A-4BEF-B0B3-24C05663DFD5}" type="datetimeFigureOut">
              <a:rPr lang="en-US" smtClean="0"/>
              <a:t>3/5/2024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74645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BA9F24B4-398A-4BEF-B0B3-24C05663DFD5}" type="datetimeFigureOut">
              <a:rPr lang="en-US" smtClean="0"/>
              <a:t>3/5/2024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40092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BA9F24B4-398A-4BEF-B0B3-24C05663DFD5}" type="datetimeFigureOut">
              <a:rPr lang="en-US" smtClean="0"/>
              <a:t>3/5/2024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421692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A9F24B4-398A-4BEF-B0B3-24C05663DFD5}" type="datetimeFigureOut">
              <a:rPr lang="en-US" smtClean="0"/>
              <a:t>3/5/2024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121081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A9F24B4-398A-4BEF-B0B3-24C05663DFD5}" type="datetimeFigureOut">
              <a:rPr lang="en-US" smtClean="0"/>
              <a:t>3/5/2024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420268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A9F24B4-398A-4BEF-B0B3-24C05663DFD5}" type="datetimeFigureOut">
              <a:rPr lang="en-US" smtClean="0"/>
              <a:t>3/5/2024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6B4CC77F-1DC0-45F7-8A0D-DA4F702D1AD8}" type="slidenum">
              <a:rPr lang="en-US" smtClean="0"/>
              <a:t>‹N›</a:t>
            </a:fld>
            <a:endParaRPr lang="en-US"/>
          </a:p>
        </p:txBody>
      </p:sp>
    </p:spTree>
    <p:extLst>
      <p:ext uri="{BB962C8B-B14F-4D97-AF65-F5344CB8AC3E}">
        <p14:creationId xmlns:p14="http://schemas.microsoft.com/office/powerpoint/2010/main" val="191312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F24B4-398A-4BEF-B0B3-24C05663DFD5}" type="datetimeFigureOut">
              <a:rPr lang="en-US" smtClean="0"/>
              <a:t>3/5/2024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CC77F-1DC0-45F7-8A0D-DA4F702D1AD8}" type="slidenum">
              <a:rPr lang="en-US" smtClean="0"/>
              <a:t>‹N›</a:t>
            </a:fld>
            <a:endParaRPr lang="en-US"/>
          </a:p>
        </p:txBody>
      </p:sp>
    </p:spTree>
    <p:extLst>
      <p:ext uri="{BB962C8B-B14F-4D97-AF65-F5344CB8AC3E}">
        <p14:creationId xmlns:p14="http://schemas.microsoft.com/office/powerpoint/2010/main" val="182551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29.bin"/><Relationship Id="rId10" Type="http://schemas.openxmlformats.org/officeDocument/2006/relationships/image" Target="../media/image50.png"/><Relationship Id="rId4" Type="http://schemas.openxmlformats.org/officeDocument/2006/relationships/image" Target="../media/image46.wmf"/><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60.wmf"/><Relationship Id="rId2" Type="http://schemas.openxmlformats.org/officeDocument/2006/relationships/image" Target="../media/image55.png"/><Relationship Id="rId16" Type="http://schemas.openxmlformats.org/officeDocument/2006/relationships/image" Target="../media/image62.wmf"/><Relationship Id="rId1" Type="http://schemas.openxmlformats.org/officeDocument/2006/relationships/slideLayout" Target="../slideLayouts/slideLayout7.xml"/><Relationship Id="rId6" Type="http://schemas.openxmlformats.org/officeDocument/2006/relationships/image" Target="../media/image57.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34.bin"/><Relationship Id="rId14" Type="http://schemas.openxmlformats.org/officeDocument/2006/relationships/image" Target="../media/image61.wmf"/></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image" Target="../media/image17.jpe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6.jpeg"/><Relationship Id="rId5" Type="http://schemas.openxmlformats.org/officeDocument/2006/relationships/image" Target="../media/image12.wmf"/><Relationship Id="rId10"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8.wmf"/><Relationship Id="rId7" Type="http://schemas.openxmlformats.org/officeDocument/2006/relationships/oleObject" Target="../embeddings/oleObject10.bin"/><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19.jpeg"/><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7.bin"/><Relationship Id="rId18" Type="http://schemas.openxmlformats.org/officeDocument/2006/relationships/image" Target="../media/image31.wmf"/><Relationship Id="rId26" Type="http://schemas.openxmlformats.org/officeDocument/2006/relationships/image" Target="../media/image35.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8.wmf"/><Relationship Id="rId17" Type="http://schemas.openxmlformats.org/officeDocument/2006/relationships/oleObject" Target="../embeddings/oleObject19.bin"/><Relationship Id="rId25" Type="http://schemas.openxmlformats.org/officeDocument/2006/relationships/oleObject" Target="../embeddings/oleObject23.bin"/><Relationship Id="rId2" Type="http://schemas.openxmlformats.org/officeDocument/2006/relationships/image" Target="../media/image23.jpeg"/><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25.wmf"/><Relationship Id="rId11" Type="http://schemas.openxmlformats.org/officeDocument/2006/relationships/oleObject" Target="../embeddings/oleObject16.bin"/><Relationship Id="rId24" Type="http://schemas.openxmlformats.org/officeDocument/2006/relationships/image" Target="../media/image34.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36.wmf"/><Relationship Id="rId10" Type="http://schemas.openxmlformats.org/officeDocument/2006/relationships/image" Target="../media/image27.wmf"/><Relationship Id="rId19" Type="http://schemas.openxmlformats.org/officeDocument/2006/relationships/oleObject" Target="../embeddings/oleObject20.bin"/><Relationship Id="rId4" Type="http://schemas.openxmlformats.org/officeDocument/2006/relationships/image" Target="../media/image24.wmf"/><Relationship Id="rId9" Type="http://schemas.openxmlformats.org/officeDocument/2006/relationships/oleObject" Target="../embeddings/oleObject15.bin"/><Relationship Id="rId14" Type="http://schemas.openxmlformats.org/officeDocument/2006/relationships/image" Target="../media/image29.wmf"/><Relationship Id="rId22" Type="http://schemas.openxmlformats.org/officeDocument/2006/relationships/image" Target="../media/image33.wmf"/><Relationship Id="rId27"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38.wmf"/><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5400" y="0"/>
            <a:ext cx="12189600" cy="6858000"/>
          </a:xfrm>
          <a:prstGeom prst="rect">
            <a:avLst/>
          </a:prstGeom>
          <a:blipFill dpi="0" rotWithShape="1">
            <a:blip r:embed="rId2">
              <a:alphaModFix amt="35000"/>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260648"/>
            <a:ext cx="1075080" cy="1202392"/>
          </a:xfrm>
          <a:prstGeom prst="rect">
            <a:avLst/>
          </a:prstGeom>
        </p:spPr>
      </p:pic>
      <p:sp>
        <p:nvSpPr>
          <p:cNvPr id="9" name="Rectangle 2"/>
          <p:cNvSpPr>
            <a:spLocks noGrp="1" noChangeArrowheads="1"/>
          </p:cNvSpPr>
          <p:nvPr>
            <p:ph type="subTitle" idx="1"/>
          </p:nvPr>
        </p:nvSpPr>
        <p:spPr bwMode="auto">
          <a:xfrm>
            <a:off x="102201" y="1871001"/>
            <a:ext cx="11867063"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6000" b="1">
                <a:solidFill>
                  <a:srgbClr val="C00000"/>
                </a:solidFill>
                <a:latin typeface="+mj-lt"/>
              </a:rPr>
              <a:t>Mechanical Measurements</a:t>
            </a:r>
            <a:endParaRPr lang="it-IT" sz="6000" b="1">
              <a:solidFill>
                <a:srgbClr val="C00000"/>
              </a:solidFill>
              <a:latin typeface="+mj-lt"/>
            </a:endParaRPr>
          </a:p>
        </p:txBody>
      </p:sp>
      <p:sp>
        <p:nvSpPr>
          <p:cNvPr id="7" name="CasellaDiTesto 6"/>
          <p:cNvSpPr txBox="1"/>
          <p:nvPr/>
        </p:nvSpPr>
        <p:spPr>
          <a:xfrm>
            <a:off x="4871706" y="3689648"/>
            <a:ext cx="2175596" cy="769441"/>
          </a:xfrm>
          <a:prstGeom prst="rect">
            <a:avLst/>
          </a:prstGeom>
          <a:noFill/>
          <a:ln w="19050">
            <a:noFill/>
          </a:ln>
        </p:spPr>
        <p:txBody>
          <a:bodyPr wrap="none" rtlCol="0">
            <a:spAutoFit/>
          </a:bodyPr>
          <a:lstStyle/>
          <a:p>
            <a:r>
              <a:rPr lang="it-IT" sz="4400" b="1" err="1">
                <a:solidFill>
                  <a:srgbClr val="C00000"/>
                </a:solidFill>
                <a:effectLst>
                  <a:outerShdw blurRad="38100" dist="38100" dir="2700000" algn="tl">
                    <a:srgbClr val="000000">
                      <a:alpha val="43137"/>
                    </a:srgbClr>
                  </a:outerShdw>
                </a:effectLst>
              </a:rPr>
              <a:t>Lesson</a:t>
            </a:r>
            <a:r>
              <a:rPr lang="it-IT" sz="4400" b="1">
                <a:solidFill>
                  <a:srgbClr val="C00000"/>
                </a:solidFill>
                <a:effectLst>
                  <a:outerShdw blurRad="38100" dist="38100" dir="2700000" algn="tl">
                    <a:srgbClr val="000000">
                      <a:alpha val="43137"/>
                    </a:srgbClr>
                  </a:outerShdw>
                </a:effectLst>
              </a:rPr>
              <a:t> 9</a:t>
            </a:r>
          </a:p>
        </p:txBody>
      </p:sp>
      <p:sp>
        <p:nvSpPr>
          <p:cNvPr id="2" name="Rettangolo 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418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achinedesign.com/site-files/machinedesign.com/files/uploads/2013/05/proximity-sensor-choosing-which-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9" y="123566"/>
            <a:ext cx="1434328" cy="656944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827656" y="6149885"/>
            <a:ext cx="2249014" cy="646331"/>
          </a:xfrm>
          <a:prstGeom prst="rect">
            <a:avLst/>
          </a:prstGeom>
          <a:noFill/>
        </p:spPr>
        <p:txBody>
          <a:bodyPr wrap="none" rtlCol="0">
            <a:spAutoFit/>
          </a:bodyPr>
          <a:lstStyle/>
          <a:p>
            <a:r>
              <a:rPr lang="en-US" i="1" dirty="0"/>
              <a:t>courtesy of </a:t>
            </a:r>
          </a:p>
          <a:p>
            <a:r>
              <a:rPr lang="en-US" i="1" dirty="0"/>
              <a:t>“machinedesign.com”</a:t>
            </a:r>
          </a:p>
        </p:txBody>
      </p:sp>
      <p:sp>
        <p:nvSpPr>
          <p:cNvPr id="5" name="Rettangolo 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http://machinedesign.com/site-files/machinedesign.com/files/uploads/2013/05/proximity-sensor-choosing-which-type-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530" t="59449" r="66591" b="36132"/>
          <a:stretch/>
        </p:blipFill>
        <p:spPr bwMode="auto">
          <a:xfrm rot="912613">
            <a:off x="4167172" y="3863417"/>
            <a:ext cx="171451" cy="2496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achinedesign.com/site-files/machinedesign.com/files/uploads/2013/05/proximity-sensor-choosing-which-type-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530" t="59449" r="66591" b="36132"/>
          <a:stretch/>
        </p:blipFill>
        <p:spPr bwMode="auto">
          <a:xfrm rot="912613">
            <a:off x="3861182" y="4982607"/>
            <a:ext cx="171451" cy="24961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www.machinedesign.com/sites/machinedesign.com/files/uploads/2013/05/proximity-sensor-choosing-which-typ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6" y="185479"/>
            <a:ext cx="6761164" cy="636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7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7666" y="215219"/>
            <a:ext cx="11201913" cy="430887"/>
          </a:xfrm>
          <a:prstGeom prst="rect">
            <a:avLst/>
          </a:prstGeom>
          <a:noFill/>
        </p:spPr>
        <p:txBody>
          <a:bodyPr wrap="none" rtlCol="0">
            <a:spAutoFit/>
          </a:bodyPr>
          <a:lstStyle/>
          <a:p>
            <a:r>
              <a:rPr lang="en-US" sz="2200" dirty="0"/>
              <a:t>The most important inductive transducer is the </a:t>
            </a:r>
            <a:r>
              <a:rPr lang="en-US" sz="2200" b="1" i="1" dirty="0">
                <a:solidFill>
                  <a:srgbClr val="0070C0"/>
                </a:solidFill>
              </a:rPr>
              <a:t>Linear Variable </a:t>
            </a:r>
            <a:r>
              <a:rPr lang="en-US" sz="2200" b="1" i="1" dirty="0" err="1">
                <a:solidFill>
                  <a:srgbClr val="0070C0"/>
                </a:solidFill>
              </a:rPr>
              <a:t>Dispalcement</a:t>
            </a:r>
            <a:r>
              <a:rPr lang="en-US" sz="2200" b="1" i="1" dirty="0">
                <a:solidFill>
                  <a:srgbClr val="0070C0"/>
                </a:solidFill>
              </a:rPr>
              <a:t> Transducer (LVDT)</a:t>
            </a:r>
          </a:p>
        </p:txBody>
      </p:sp>
      <p:pic>
        <p:nvPicPr>
          <p:cNvPr id="6146" name="Picture 2" descr="LVDT spaccato sch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50" y="949581"/>
            <a:ext cx="4716000" cy="365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472098" y="802435"/>
            <a:ext cx="6363587" cy="5830827"/>
          </a:xfrm>
          <a:prstGeom prst="rect">
            <a:avLst/>
          </a:prstGeom>
          <a:noFill/>
        </p:spPr>
        <p:txBody>
          <a:bodyPr wrap="square" rtlCol="0">
            <a:spAutoFit/>
          </a:bodyPr>
          <a:lstStyle/>
          <a:p>
            <a:pPr algn="just">
              <a:lnSpc>
                <a:spcPct val="110000"/>
              </a:lnSpc>
            </a:pPr>
            <a:r>
              <a:rPr lang="en-US" sz="2000" i="1" dirty="0"/>
              <a:t>One primary </a:t>
            </a:r>
            <a:r>
              <a:rPr lang="en-US" sz="2000" dirty="0"/>
              <a:t>and </a:t>
            </a:r>
            <a:r>
              <a:rPr lang="en-US" sz="2000" i="1" dirty="0"/>
              <a:t>two secondary coils</a:t>
            </a:r>
            <a:r>
              <a:rPr lang="en-US" sz="2000" dirty="0"/>
              <a:t> are wrapped as in figure (a). A </a:t>
            </a:r>
            <a:r>
              <a:rPr lang="en-US" sz="2000" u="sng" dirty="0"/>
              <a:t>high permeability</a:t>
            </a:r>
            <a:r>
              <a:rPr lang="en-US" sz="2000" dirty="0"/>
              <a:t> </a:t>
            </a:r>
            <a:r>
              <a:rPr lang="it-IT" sz="2000" dirty="0"/>
              <a:t>(</a:t>
            </a:r>
            <a:r>
              <a:rPr lang="it-IT" sz="2000" i="1" dirty="0" err="1"/>
              <a:t>μ</a:t>
            </a:r>
            <a:r>
              <a:rPr lang="it-IT" sz="2000" i="1" baseline="-25000" dirty="0" err="1"/>
              <a:t>r</a:t>
            </a:r>
            <a:r>
              <a:rPr lang="it-IT" sz="2000" i="1" dirty="0"/>
              <a:t>&gt;10000</a:t>
            </a:r>
            <a:r>
              <a:rPr lang="it-IT" sz="2000" dirty="0"/>
              <a:t>) </a:t>
            </a:r>
            <a:r>
              <a:rPr lang="en-US" sz="2000" i="1" dirty="0"/>
              <a:t>inner nucleus</a:t>
            </a:r>
            <a:r>
              <a:rPr lang="en-US" sz="2000" dirty="0"/>
              <a:t> (b) picks up the displacement and engages the magnetic field produced by the primary coil …</a:t>
            </a:r>
          </a:p>
          <a:p>
            <a:pPr algn="just">
              <a:lnSpc>
                <a:spcPct val="110000"/>
              </a:lnSpc>
            </a:pPr>
            <a:r>
              <a:rPr lang="en-US" sz="2000" dirty="0"/>
              <a:t>Input voltage </a:t>
            </a:r>
            <a:r>
              <a:rPr lang="en-US" sz="2000" i="1" dirty="0" err="1"/>
              <a:t>E</a:t>
            </a:r>
            <a:r>
              <a:rPr lang="en-US" sz="2000" i="1" baseline="-25000" dirty="0" err="1"/>
              <a:t>i</a:t>
            </a:r>
            <a:r>
              <a:rPr lang="en-US" sz="2000" dirty="0"/>
              <a:t> at the primary coil is, of course, </a:t>
            </a:r>
            <a:r>
              <a:rPr lang="en-US" sz="2000" dirty="0" err="1"/>
              <a:t>a.c</a:t>
            </a:r>
            <a:r>
              <a:rPr lang="en-US" sz="2000" dirty="0"/>
              <a:t>. </a:t>
            </a:r>
          </a:p>
          <a:p>
            <a:pPr algn="just">
              <a:lnSpc>
                <a:spcPct val="110000"/>
              </a:lnSpc>
            </a:pPr>
            <a:r>
              <a:rPr lang="en-US" sz="2000" dirty="0"/>
              <a:t>Because the secondary coils are </a:t>
            </a:r>
            <a:r>
              <a:rPr lang="en-US" sz="2000" i="1" dirty="0"/>
              <a:t>winded series-opposing </a:t>
            </a:r>
            <a:r>
              <a:rPr lang="en-US" sz="2000" dirty="0"/>
              <a:t>the resulting output voltage </a:t>
            </a:r>
            <a:r>
              <a:rPr lang="en-US" sz="2000" i="1" dirty="0"/>
              <a:t>E</a:t>
            </a:r>
            <a:r>
              <a:rPr lang="en-US" sz="2000" i="1" baseline="-25000" dirty="0"/>
              <a:t>0</a:t>
            </a:r>
            <a:r>
              <a:rPr lang="en-US" sz="2000" dirty="0"/>
              <a:t> will be differential: </a:t>
            </a:r>
          </a:p>
          <a:p>
            <a:pPr algn="just">
              <a:lnSpc>
                <a:spcPct val="110000"/>
              </a:lnSpc>
            </a:pPr>
            <a:endParaRPr lang="en-US" sz="2000" dirty="0"/>
          </a:p>
          <a:p>
            <a:pPr algn="just">
              <a:lnSpc>
                <a:spcPct val="110000"/>
              </a:lnSpc>
            </a:pPr>
            <a:endParaRPr lang="en-US" sz="2000" dirty="0"/>
          </a:p>
          <a:p>
            <a:pPr algn="just">
              <a:lnSpc>
                <a:spcPct val="110000"/>
              </a:lnSpc>
            </a:pPr>
            <a:endParaRPr lang="en-US" sz="2000" dirty="0"/>
          </a:p>
          <a:p>
            <a:pPr algn="just">
              <a:lnSpc>
                <a:spcPct val="110000"/>
              </a:lnSpc>
            </a:pPr>
            <a:r>
              <a:rPr lang="en-US" sz="2000" dirty="0"/>
              <a:t>with the mutual inductance coefficients</a:t>
            </a:r>
          </a:p>
          <a:p>
            <a:pPr algn="just">
              <a:lnSpc>
                <a:spcPct val="110000"/>
              </a:lnSpc>
            </a:pPr>
            <a:endParaRPr lang="en-US" sz="2000" dirty="0"/>
          </a:p>
          <a:p>
            <a:pPr algn="just">
              <a:lnSpc>
                <a:spcPct val="110000"/>
              </a:lnSpc>
            </a:pPr>
            <a:r>
              <a:rPr lang="en-US" sz="2000" dirty="0"/>
              <a:t>and 		        with  </a:t>
            </a:r>
            <a:r>
              <a:rPr lang="en-US" sz="2000" dirty="0" err="1"/>
              <a:t>i</a:t>
            </a:r>
            <a:r>
              <a:rPr lang="en-US" sz="2000" dirty="0"/>
              <a:t> = 1 , 2 </a:t>
            </a:r>
          </a:p>
          <a:p>
            <a:pPr algn="just">
              <a:lnSpc>
                <a:spcPct val="110000"/>
              </a:lnSpc>
            </a:pPr>
            <a:endParaRPr lang="en-US" sz="2000" dirty="0"/>
          </a:p>
          <a:p>
            <a:pPr algn="just">
              <a:lnSpc>
                <a:spcPct val="110000"/>
              </a:lnSpc>
            </a:pPr>
            <a:r>
              <a:rPr lang="en-US" sz="2000" dirty="0"/>
              <a:t>Note that the relationship above is valid for “every time instant” and is also preliminary form of the </a:t>
            </a:r>
            <a:r>
              <a:rPr lang="en-US" sz="2000" i="1" u="sng" dirty="0"/>
              <a:t>LVDT graduation curve</a:t>
            </a:r>
            <a:r>
              <a:rPr lang="en-US" sz="2000" dirty="0"/>
              <a:t> !</a:t>
            </a:r>
          </a:p>
        </p:txBody>
      </p:sp>
      <p:graphicFrame>
        <p:nvGraphicFramePr>
          <p:cNvPr id="7" name="Oggetto 6"/>
          <p:cNvGraphicFramePr>
            <a:graphicFrameLocks noChangeAspect="1"/>
          </p:cNvGraphicFramePr>
          <p:nvPr>
            <p:extLst>
              <p:ext uri="{D42A27DB-BD31-4B8C-83A1-F6EECF244321}">
                <p14:modId xmlns:p14="http://schemas.microsoft.com/office/powerpoint/2010/main" val="1439027320"/>
              </p:ext>
            </p:extLst>
          </p:nvPr>
        </p:nvGraphicFramePr>
        <p:xfrm>
          <a:off x="7335484" y="3355744"/>
          <a:ext cx="3096000" cy="645611"/>
        </p:xfrm>
        <a:graphic>
          <a:graphicData uri="http://schemas.openxmlformats.org/presentationml/2006/ole">
            <mc:AlternateContent xmlns:mc="http://schemas.openxmlformats.org/markup-compatibility/2006">
              <mc:Choice xmlns:v="urn:schemas-microsoft-com:vml" Requires="v">
                <p:oleObj name="Equazione" r:id="rId3" imgW="2006600" imgH="419100" progId="Equation.3">
                  <p:embed/>
                </p:oleObj>
              </mc:Choice>
              <mc:Fallback>
                <p:oleObj name="Equazione" r:id="rId3" imgW="20066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84" y="3355744"/>
                        <a:ext cx="3096000" cy="645611"/>
                      </a:xfrm>
                      <a:prstGeom prst="rect">
                        <a:avLst/>
                      </a:prstGeom>
                      <a:noFill/>
                      <a:ln w="12700">
                        <a:solidFill>
                          <a:schemeClr val="accent1"/>
                        </a:solidFill>
                      </a:ln>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651910940"/>
              </p:ext>
            </p:extLst>
          </p:nvPr>
        </p:nvGraphicFramePr>
        <p:xfrm>
          <a:off x="10220687" y="4123205"/>
          <a:ext cx="1356308" cy="446965"/>
        </p:xfrm>
        <a:graphic>
          <a:graphicData uri="http://schemas.openxmlformats.org/presentationml/2006/ole">
            <mc:AlternateContent xmlns:mc="http://schemas.openxmlformats.org/markup-compatibility/2006">
              <mc:Choice xmlns:v="urn:schemas-microsoft-com:vml" Requires="v">
                <p:oleObj name="Equazione" r:id="rId5" imgW="838200" imgH="279400" progId="Equation.3">
                  <p:embed/>
                </p:oleObj>
              </mc:Choice>
              <mc:Fallback>
                <p:oleObj name="Equazione" r:id="rId5" imgW="838200" imgH="279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0687" y="4123205"/>
                        <a:ext cx="1356308" cy="44696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065961579"/>
              </p:ext>
            </p:extLst>
          </p:nvPr>
        </p:nvGraphicFramePr>
        <p:xfrm>
          <a:off x="6155805" y="4692190"/>
          <a:ext cx="1541462" cy="681037"/>
        </p:xfrm>
        <a:graphic>
          <a:graphicData uri="http://schemas.openxmlformats.org/presentationml/2006/ole">
            <mc:AlternateContent xmlns:mc="http://schemas.openxmlformats.org/markup-compatibility/2006">
              <mc:Choice xmlns:v="urn:schemas-microsoft-com:vml" Requires="v">
                <p:oleObj name="Equazione" r:id="rId7" imgW="952200" imgH="419040" progId="Equation.3">
                  <p:embed/>
                </p:oleObj>
              </mc:Choice>
              <mc:Fallback>
                <p:oleObj name="Equazione" r:id="rId7" imgW="952200" imgH="419040" progId="Equation.3">
                  <p:embed/>
                  <p:pic>
                    <p:nvPicPr>
                      <p:cNvPr id="0" name="Object 13"/>
                      <p:cNvPicPr>
                        <a:picLocks noChangeAspect="1" noChangeArrowheads="1"/>
                      </p:cNvPicPr>
                      <p:nvPr/>
                    </p:nvPicPr>
                    <p:blipFill>
                      <a:blip r:embed="rId8"/>
                      <a:srcRect/>
                      <a:stretch>
                        <a:fillRect/>
                      </a:stretch>
                    </p:blipFill>
                    <p:spPr bwMode="auto">
                      <a:xfrm>
                        <a:off x="6155805" y="4692190"/>
                        <a:ext cx="1541462" cy="681037"/>
                      </a:xfrm>
                      <a:prstGeom prst="rect">
                        <a:avLst/>
                      </a:prstGeom>
                      <a:noFill/>
                    </p:spPr>
                  </p:pic>
                </p:oleObj>
              </mc:Fallback>
            </mc:AlternateContent>
          </a:graphicData>
        </a:graphic>
      </p:graphicFrame>
      <p:pic>
        <p:nvPicPr>
          <p:cNvPr id="5" name="Immagine 4"/>
          <p:cNvPicPr>
            <a:picLocks noChangeAspect="1"/>
          </p:cNvPicPr>
          <p:nvPr/>
        </p:nvPicPr>
        <p:blipFill>
          <a:blip r:embed="rId9"/>
          <a:stretch>
            <a:fillRect/>
          </a:stretch>
        </p:blipFill>
        <p:spPr>
          <a:xfrm>
            <a:off x="715335" y="4893278"/>
            <a:ext cx="4428000" cy="1900514"/>
          </a:xfrm>
          <a:prstGeom prst="rect">
            <a:avLst/>
          </a:prstGeom>
        </p:spPr>
      </p:pic>
      <p:sp>
        <p:nvSpPr>
          <p:cNvPr id="6" name="CasellaDiTesto 5"/>
          <p:cNvSpPr txBox="1"/>
          <p:nvPr/>
        </p:nvSpPr>
        <p:spPr>
          <a:xfrm>
            <a:off x="9602903" y="4834632"/>
            <a:ext cx="370609" cy="369332"/>
          </a:xfrm>
          <a:prstGeom prst="rect">
            <a:avLst/>
          </a:prstGeom>
          <a:noFill/>
        </p:spPr>
        <p:txBody>
          <a:bodyPr wrap="square" rtlCol="0">
            <a:spAutoFit/>
          </a:bodyPr>
          <a:lstStyle/>
          <a:p>
            <a:r>
              <a:rPr lang="it-IT"/>
              <a:t>L</a:t>
            </a:r>
            <a:r>
              <a:rPr lang="it-IT" baseline="-25000"/>
              <a:t>1</a:t>
            </a:r>
            <a:endParaRPr lang="it-IT"/>
          </a:p>
        </p:txBody>
      </p:sp>
      <p:sp>
        <p:nvSpPr>
          <p:cNvPr id="12" name="CasellaDiTesto 11"/>
          <p:cNvSpPr txBox="1"/>
          <p:nvPr/>
        </p:nvSpPr>
        <p:spPr>
          <a:xfrm>
            <a:off x="10088694" y="4838080"/>
            <a:ext cx="370609" cy="369332"/>
          </a:xfrm>
          <a:prstGeom prst="rect">
            <a:avLst/>
          </a:prstGeom>
          <a:noFill/>
        </p:spPr>
        <p:txBody>
          <a:bodyPr wrap="square" rtlCol="0">
            <a:spAutoFit/>
          </a:bodyPr>
          <a:lstStyle/>
          <a:p>
            <a:r>
              <a:rPr lang="it-IT"/>
              <a:t>L</a:t>
            </a:r>
            <a:r>
              <a:rPr lang="it-IT" baseline="-25000"/>
              <a:t>2</a:t>
            </a:r>
            <a:endParaRPr lang="it-IT"/>
          </a:p>
        </p:txBody>
      </p:sp>
      <p:cxnSp>
        <p:nvCxnSpPr>
          <p:cNvPr id="10" name="Connettore 2 9"/>
          <p:cNvCxnSpPr/>
          <p:nvPr/>
        </p:nvCxnSpPr>
        <p:spPr>
          <a:xfrm flipV="1">
            <a:off x="9919827" y="4915137"/>
            <a:ext cx="121228" cy="20782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10375325" y="4942846"/>
            <a:ext cx="167957" cy="18011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343" name="Picture 199" descr="https://www.researchgate.net/profile/Sadik_Umar/publication/325153671/figure/fig1/AS:626558729469954@1526394650663/Schematic-diagram-of-LVD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17730" y="1664303"/>
            <a:ext cx="49434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6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r="50000"/>
          <a:stretch/>
        </p:blipFill>
        <p:spPr>
          <a:xfrm>
            <a:off x="538143" y="1420533"/>
            <a:ext cx="5718175" cy="5373869"/>
          </a:xfrm>
          <a:prstGeom prst="rect">
            <a:avLst/>
          </a:prstGeom>
        </p:spPr>
      </p:pic>
      <p:sp>
        <p:nvSpPr>
          <p:cNvPr id="5" name="CasellaDiTesto 4"/>
          <p:cNvSpPr txBox="1"/>
          <p:nvPr/>
        </p:nvSpPr>
        <p:spPr>
          <a:xfrm>
            <a:off x="340779" y="116730"/>
            <a:ext cx="11436907" cy="1091068"/>
          </a:xfrm>
          <a:prstGeom prst="rect">
            <a:avLst/>
          </a:prstGeom>
          <a:noFill/>
        </p:spPr>
        <p:txBody>
          <a:bodyPr wrap="square" rtlCol="0">
            <a:spAutoFit/>
          </a:bodyPr>
          <a:lstStyle/>
          <a:p>
            <a:pPr algn="just">
              <a:lnSpc>
                <a:spcPct val="110000"/>
              </a:lnSpc>
            </a:pPr>
            <a:r>
              <a:rPr lang="en-US" sz="2000" dirty="0"/>
              <a:t>The right figure explains what is happening when the ferromagnetic nucleus moves from the </a:t>
            </a:r>
            <a:r>
              <a:rPr lang="en-US" sz="2000" i="1" dirty="0"/>
              <a:t>central null position, </a:t>
            </a:r>
            <a:r>
              <a:rPr lang="en-US" sz="2000" u="sng" dirty="0"/>
              <a:t>copying</a:t>
            </a:r>
            <a:r>
              <a:rPr lang="en-US" sz="2000" dirty="0"/>
              <a:t> the external displacement. It can be easily seen that the LVDT is an electric “zero method” transducer !</a:t>
            </a:r>
          </a:p>
        </p:txBody>
      </p:sp>
      <p:sp>
        <p:nvSpPr>
          <p:cNvPr id="6" name="Rettangolo 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rotWithShape="1">
          <a:blip r:embed="rId2"/>
          <a:srcRect l="52541" t="3343" r="430" b="44902"/>
          <a:stretch/>
        </p:blipFill>
        <p:spPr>
          <a:xfrm>
            <a:off x="6534148" y="1384300"/>
            <a:ext cx="5378451" cy="2781300"/>
          </a:xfrm>
          <a:prstGeom prst="rect">
            <a:avLst/>
          </a:prstGeom>
        </p:spPr>
      </p:pic>
      <p:pic>
        <p:nvPicPr>
          <p:cNvPr id="8" name="Immagine 7"/>
          <p:cNvPicPr>
            <a:picLocks noChangeAspect="1"/>
          </p:cNvPicPr>
          <p:nvPr/>
        </p:nvPicPr>
        <p:blipFill rotWithShape="1">
          <a:blip r:embed="rId2"/>
          <a:srcRect l="53762" t="56990"/>
          <a:stretch/>
        </p:blipFill>
        <p:spPr>
          <a:xfrm>
            <a:off x="6673848" y="4318000"/>
            <a:ext cx="5287943" cy="2311302"/>
          </a:xfrm>
          <a:prstGeom prst="rect">
            <a:avLst/>
          </a:prstGeom>
        </p:spPr>
      </p:pic>
    </p:spTree>
    <p:extLst>
      <p:ext uri="{BB962C8B-B14F-4D97-AF65-F5344CB8AC3E}">
        <p14:creationId xmlns:p14="http://schemas.microsoft.com/office/powerpoint/2010/main" val="14042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VDT curva di graduazi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45" y="1361812"/>
            <a:ext cx="6073952" cy="32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06186" y="213943"/>
            <a:ext cx="6302732" cy="707886"/>
          </a:xfrm>
          <a:prstGeom prst="rect">
            <a:avLst/>
          </a:prstGeom>
          <a:noFill/>
        </p:spPr>
        <p:txBody>
          <a:bodyPr wrap="square" rtlCol="0">
            <a:spAutoFit/>
          </a:bodyPr>
          <a:lstStyle/>
          <a:p>
            <a:r>
              <a:rPr lang="en-US" sz="2000" dirty="0"/>
              <a:t>LVDT are </a:t>
            </a:r>
            <a:r>
              <a:rPr lang="en-US" sz="2000" b="1" u="sng" dirty="0"/>
              <a:t>not</a:t>
            </a:r>
            <a:r>
              <a:rPr lang="en-US" sz="2000" dirty="0"/>
              <a:t> linear transducers but they can be considered liner in a limited range, near the central null position !</a:t>
            </a:r>
          </a:p>
        </p:txBody>
      </p:sp>
      <p:pic>
        <p:nvPicPr>
          <p:cNvPr id="8196" name="Picture 4" descr="LVDT demodulatore element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577" y="1712077"/>
            <a:ext cx="4587256" cy="49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6186" y="5082998"/>
            <a:ext cx="6391470" cy="1429622"/>
          </a:xfrm>
          <a:prstGeom prst="rect">
            <a:avLst/>
          </a:prstGeom>
          <a:noFill/>
        </p:spPr>
        <p:txBody>
          <a:bodyPr wrap="square" rtlCol="0">
            <a:spAutoFit/>
          </a:bodyPr>
          <a:lstStyle/>
          <a:p>
            <a:pPr algn="just">
              <a:lnSpc>
                <a:spcPct val="110000"/>
              </a:lnSpc>
            </a:pPr>
            <a:r>
              <a:rPr lang="en-US" sz="2000" dirty="0"/>
              <a:t>To read the output voltage, LVDT need a signal manipulation circuit that provides for the </a:t>
            </a:r>
            <a:r>
              <a:rPr lang="en-US" sz="2000" i="1" dirty="0"/>
              <a:t>rectification of the signal</a:t>
            </a:r>
            <a:r>
              <a:rPr lang="en-US" sz="2000" dirty="0"/>
              <a:t> </a:t>
            </a:r>
            <a:r>
              <a:rPr lang="en-US" sz="2000" i="1" dirty="0"/>
              <a:t>E</a:t>
            </a:r>
            <a:r>
              <a:rPr lang="en-US" sz="2000" i="1" baseline="-25000" dirty="0"/>
              <a:t>0</a:t>
            </a:r>
            <a:r>
              <a:rPr lang="en-US" sz="2000" dirty="0"/>
              <a:t> and a </a:t>
            </a:r>
            <a:r>
              <a:rPr lang="en-US" sz="2000" i="1" dirty="0"/>
              <a:t>phase discriminator</a:t>
            </a:r>
            <a:r>
              <a:rPr lang="en-US" sz="2000" dirty="0"/>
              <a:t> to understand if the displacement is happening towards the left or the right side !</a:t>
            </a:r>
          </a:p>
        </p:txBody>
      </p:sp>
      <p:pic>
        <p:nvPicPr>
          <p:cNvPr id="14338" name="Picture 2" descr="http://www.rdpe.com/images/disp/wp-d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215" y="213943"/>
            <a:ext cx="3566985" cy="1498134"/>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265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80283" y="-1"/>
            <a:ext cx="7439967" cy="5930891"/>
          </a:xfrm>
          <a:prstGeom prst="rect">
            <a:avLst/>
          </a:prstGeom>
        </p:spPr>
      </p:pic>
      <p:sp>
        <p:nvSpPr>
          <p:cNvPr id="4" name="CasellaDiTesto 3"/>
          <p:cNvSpPr txBox="1"/>
          <p:nvPr/>
        </p:nvSpPr>
        <p:spPr>
          <a:xfrm>
            <a:off x="409283" y="5064424"/>
            <a:ext cx="2847100" cy="707886"/>
          </a:xfrm>
          <a:prstGeom prst="rect">
            <a:avLst/>
          </a:prstGeom>
          <a:noFill/>
        </p:spPr>
        <p:txBody>
          <a:bodyPr wrap="square" rtlCol="0">
            <a:spAutoFit/>
          </a:bodyPr>
          <a:lstStyle/>
          <a:p>
            <a:r>
              <a:rPr lang="en-US" sz="2000" dirty="0"/>
              <a:t>Example of rectifier and phase demodulator …</a:t>
            </a:r>
          </a:p>
        </p:txBody>
      </p:sp>
      <p:sp>
        <p:nvSpPr>
          <p:cNvPr id="5" name="CasellaDiTesto 4"/>
          <p:cNvSpPr txBox="1"/>
          <p:nvPr/>
        </p:nvSpPr>
        <p:spPr>
          <a:xfrm>
            <a:off x="7900988" y="298579"/>
            <a:ext cx="4152885" cy="5424562"/>
          </a:xfrm>
          <a:prstGeom prst="rect">
            <a:avLst/>
          </a:prstGeom>
          <a:noFill/>
        </p:spPr>
        <p:txBody>
          <a:bodyPr wrap="square" rtlCol="0">
            <a:spAutoFit/>
          </a:bodyPr>
          <a:lstStyle/>
          <a:p>
            <a:pPr algn="just">
              <a:lnSpc>
                <a:spcPct val="110000"/>
              </a:lnSpc>
            </a:pPr>
            <a:r>
              <a:rPr lang="en-US" sz="2000" dirty="0"/>
              <a:t>Dynamic example:</a:t>
            </a:r>
          </a:p>
          <a:p>
            <a:pPr algn="just">
              <a:lnSpc>
                <a:spcPct val="110000"/>
              </a:lnSpc>
            </a:pPr>
            <a:endParaRPr lang="en-US" sz="1100" dirty="0"/>
          </a:p>
          <a:p>
            <a:pPr algn="just">
              <a:lnSpc>
                <a:spcPct val="110000"/>
              </a:lnSpc>
            </a:pPr>
            <a:r>
              <a:rPr lang="en-US" sz="2000" dirty="0"/>
              <a:t>LVDT with a 10g nucleus, measuring a displacement of ± 1mm at 1 kHz</a:t>
            </a:r>
          </a:p>
          <a:p>
            <a:pPr algn="just">
              <a:lnSpc>
                <a:spcPct val="110000"/>
              </a:lnSpc>
            </a:pPr>
            <a:endParaRPr lang="en-US" sz="800" dirty="0"/>
          </a:p>
          <a:p>
            <a:pPr algn="just">
              <a:lnSpc>
                <a:spcPct val="110000"/>
              </a:lnSpc>
            </a:pPr>
            <a:r>
              <a:rPr lang="en-US" sz="2000" dirty="0"/>
              <a:t>Displacement: </a:t>
            </a:r>
          </a:p>
          <a:p>
            <a:pPr algn="just">
              <a:lnSpc>
                <a:spcPct val="110000"/>
              </a:lnSpc>
            </a:pPr>
            <a:r>
              <a:rPr lang="en-US" sz="2000" dirty="0"/>
              <a:t>Acceleration (of the nucleus):</a:t>
            </a:r>
          </a:p>
          <a:p>
            <a:pPr algn="just">
              <a:lnSpc>
                <a:spcPct val="110000"/>
              </a:lnSpc>
            </a:pPr>
            <a:endParaRPr lang="en-US" sz="2800" dirty="0"/>
          </a:p>
          <a:p>
            <a:pPr algn="just">
              <a:lnSpc>
                <a:spcPct val="110000"/>
              </a:lnSpc>
            </a:pPr>
            <a:r>
              <a:rPr lang="en-US" sz="2000" dirty="0"/>
              <a:t>Whatever is the displacement we are measuring, to correctly pick up the ± 1mm amplitude at 1kHz frequency, the external displacement must apply to the </a:t>
            </a:r>
            <a:r>
              <a:rPr lang="en-US" sz="2000"/>
              <a:t>nucleus a force:</a:t>
            </a:r>
            <a:endParaRPr lang="en-US" sz="2000" dirty="0"/>
          </a:p>
          <a:p>
            <a:pPr algn="just">
              <a:lnSpc>
                <a:spcPct val="110000"/>
              </a:lnSpc>
            </a:pPr>
            <a:endParaRPr lang="en-US" sz="2800" dirty="0"/>
          </a:p>
          <a:p>
            <a:pPr algn="just">
              <a:lnSpc>
                <a:spcPct val="110000"/>
              </a:lnSpc>
            </a:pPr>
            <a:r>
              <a:rPr lang="en-US" sz="2000" dirty="0"/>
              <a:t>which is maximum at the inversion points</a:t>
            </a:r>
            <a:r>
              <a:rPr lang="en-US" sz="2000"/>
              <a:t>:  </a:t>
            </a:r>
            <a:endParaRPr lang="en-US" sz="2000" dirty="0"/>
          </a:p>
        </p:txBody>
      </p:sp>
      <p:graphicFrame>
        <p:nvGraphicFramePr>
          <p:cNvPr id="7" name="Oggetto 6"/>
          <p:cNvGraphicFramePr>
            <a:graphicFrameLocks noChangeAspect="1"/>
          </p:cNvGraphicFramePr>
          <p:nvPr>
            <p:extLst>
              <p:ext uri="{D42A27DB-BD31-4B8C-83A1-F6EECF244321}">
                <p14:modId xmlns:p14="http://schemas.microsoft.com/office/powerpoint/2010/main" val="470651872"/>
              </p:ext>
            </p:extLst>
          </p:nvPr>
        </p:nvGraphicFramePr>
        <p:xfrm>
          <a:off x="9838910" y="1647415"/>
          <a:ext cx="1641713" cy="390110"/>
        </p:xfrm>
        <a:graphic>
          <a:graphicData uri="http://schemas.openxmlformats.org/presentationml/2006/ole">
            <mc:AlternateContent xmlns:mc="http://schemas.openxmlformats.org/markup-compatibility/2006">
              <mc:Choice xmlns:v="urn:schemas-microsoft-com:vml" Requires="v">
                <p:oleObj r:id="rId3" imgW="965200" imgH="228600" progId="Equation.DSMT4">
                  <p:embed/>
                </p:oleObj>
              </mc:Choice>
              <mc:Fallback>
                <p:oleObj r:id="rId3" imgW="965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8910" y="1647415"/>
                        <a:ext cx="1641713" cy="39011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452138767"/>
              </p:ext>
            </p:extLst>
          </p:nvPr>
        </p:nvGraphicFramePr>
        <p:xfrm>
          <a:off x="8120071" y="2363957"/>
          <a:ext cx="3798855" cy="378372"/>
        </p:xfrm>
        <a:graphic>
          <a:graphicData uri="http://schemas.openxmlformats.org/presentationml/2006/ole">
            <mc:AlternateContent xmlns:mc="http://schemas.openxmlformats.org/markup-compatibility/2006">
              <mc:Choice xmlns:v="urn:schemas-microsoft-com:vml" Requires="v">
                <p:oleObj r:id="rId5" imgW="2387600" imgH="241300" progId="Equation.DSMT4">
                  <p:embed/>
                </p:oleObj>
              </mc:Choice>
              <mc:Fallback>
                <p:oleObj r:id="rId5" imgW="23876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0071" y="2363957"/>
                        <a:ext cx="3798855" cy="378372"/>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4025594535"/>
              </p:ext>
            </p:extLst>
          </p:nvPr>
        </p:nvGraphicFramePr>
        <p:xfrm>
          <a:off x="8191906" y="4502015"/>
          <a:ext cx="3696564" cy="405325"/>
        </p:xfrm>
        <a:graphic>
          <a:graphicData uri="http://schemas.openxmlformats.org/presentationml/2006/ole">
            <mc:AlternateContent xmlns:mc="http://schemas.openxmlformats.org/markup-compatibility/2006">
              <mc:Choice xmlns:v="urn:schemas-microsoft-com:vml" Requires="v">
                <p:oleObj r:id="rId7" imgW="2171700" imgH="241300" progId="Equation.DSMT4">
                  <p:embed/>
                </p:oleObj>
              </mc:Choice>
              <mc:Fallback>
                <p:oleObj r:id="rId7" imgW="21717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1906" y="4502015"/>
                        <a:ext cx="3696564" cy="405325"/>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555412494"/>
              </p:ext>
            </p:extLst>
          </p:nvPr>
        </p:nvGraphicFramePr>
        <p:xfrm>
          <a:off x="8980501" y="5280422"/>
          <a:ext cx="2425484" cy="412497"/>
        </p:xfrm>
        <a:graphic>
          <a:graphicData uri="http://schemas.openxmlformats.org/presentationml/2006/ole">
            <mc:AlternateContent xmlns:mc="http://schemas.openxmlformats.org/markup-compatibility/2006">
              <mc:Choice xmlns:v="urn:schemas-microsoft-com:vml" Requires="v">
                <p:oleObj r:id="rId9" imgW="1397000" imgH="241300" progId="Equation.DSMT4">
                  <p:embed/>
                </p:oleObj>
              </mc:Choice>
              <mc:Fallback>
                <p:oleObj r:id="rId9" imgW="1397000" imgH="2413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80501" y="5280422"/>
                        <a:ext cx="2425484" cy="412497"/>
                      </a:xfrm>
                      <a:prstGeom prst="rect">
                        <a:avLst/>
                      </a:prstGeom>
                      <a:noFill/>
                    </p:spPr>
                  </p:pic>
                </p:oleObj>
              </mc:Fallback>
            </mc:AlternateContent>
          </a:graphicData>
        </a:graphic>
      </p:graphicFrame>
      <p:grpSp>
        <p:nvGrpSpPr>
          <p:cNvPr id="21" name="Gruppo 20"/>
          <p:cNvGrpSpPr/>
          <p:nvPr/>
        </p:nvGrpSpPr>
        <p:grpSpPr>
          <a:xfrm>
            <a:off x="409283" y="6052804"/>
            <a:ext cx="5021133" cy="707886"/>
            <a:chOff x="409283" y="6175082"/>
            <a:chExt cx="5021133" cy="707886"/>
          </a:xfrm>
        </p:grpSpPr>
        <p:sp>
          <p:nvSpPr>
            <p:cNvPr id="14" name="CasellaDiTesto 13"/>
            <p:cNvSpPr txBox="1"/>
            <p:nvPr/>
          </p:nvSpPr>
          <p:spPr>
            <a:xfrm>
              <a:off x="409283" y="6175082"/>
              <a:ext cx="4801314" cy="707886"/>
            </a:xfrm>
            <a:prstGeom prst="rect">
              <a:avLst/>
            </a:prstGeom>
            <a:noFill/>
          </p:spPr>
          <p:txBody>
            <a:bodyPr wrap="none" rtlCol="0">
              <a:spAutoFit/>
            </a:bodyPr>
            <a:lstStyle/>
            <a:p>
              <a:r>
                <a:rPr lang="en-US" sz="2000" dirty="0"/>
                <a:t>with 			       and </a:t>
              </a:r>
            </a:p>
            <a:p>
              <a:r>
                <a:rPr lang="en-US" sz="2000" dirty="0"/>
                <a:t>the </a:t>
              </a:r>
              <a:r>
                <a:rPr lang="en-US" sz="2000" b="1" i="1" dirty="0">
                  <a:solidFill>
                    <a:srgbClr val="0070C0"/>
                  </a:solidFill>
                </a:rPr>
                <a:t>dynamic loading effect</a:t>
              </a:r>
              <a:r>
                <a:rPr lang="en-US" sz="2000" dirty="0"/>
                <a:t> …		</a:t>
              </a:r>
            </a:p>
          </p:txBody>
        </p:sp>
        <p:graphicFrame>
          <p:nvGraphicFramePr>
            <p:cNvPr id="16" name="Oggetto 15"/>
            <p:cNvGraphicFramePr>
              <a:graphicFrameLocks noChangeAspect="1"/>
            </p:cNvGraphicFramePr>
            <p:nvPr>
              <p:extLst>
                <p:ext uri="{D42A27DB-BD31-4B8C-83A1-F6EECF244321}">
                  <p14:modId xmlns:p14="http://schemas.microsoft.com/office/powerpoint/2010/main" val="125442663"/>
                </p:ext>
              </p:extLst>
            </p:nvPr>
          </p:nvGraphicFramePr>
          <p:xfrm>
            <a:off x="1114925" y="6189381"/>
            <a:ext cx="2337402" cy="359600"/>
          </p:xfrm>
          <a:graphic>
            <a:graphicData uri="http://schemas.openxmlformats.org/presentationml/2006/ole">
              <mc:AlternateContent xmlns:mc="http://schemas.openxmlformats.org/markup-compatibility/2006">
                <mc:Choice xmlns:v="urn:schemas-microsoft-com:vml" Requires="v">
                  <p:oleObj r:id="rId11" imgW="1485900" imgH="228600" progId="Equation.DSMT4">
                    <p:embed/>
                  </p:oleObj>
                </mc:Choice>
                <mc:Fallback>
                  <p:oleObj r:id="rId11" imgW="1485900" imgH="2286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4925" y="6189381"/>
                          <a:ext cx="2337402" cy="359600"/>
                        </a:xfrm>
                        <a:prstGeom prst="rect">
                          <a:avLst/>
                        </a:prstGeom>
                        <a:noFill/>
                      </p:spPr>
                    </p:pic>
                  </p:oleObj>
                </mc:Fallback>
              </mc:AlternateContent>
            </a:graphicData>
          </a:graphic>
        </p:graphicFrame>
        <p:graphicFrame>
          <p:nvGraphicFramePr>
            <p:cNvPr id="18" name="Oggetto 17"/>
            <p:cNvGraphicFramePr>
              <a:graphicFrameLocks noChangeAspect="1"/>
            </p:cNvGraphicFramePr>
            <p:nvPr>
              <p:extLst>
                <p:ext uri="{D42A27DB-BD31-4B8C-83A1-F6EECF244321}">
                  <p14:modId xmlns:p14="http://schemas.microsoft.com/office/powerpoint/2010/main" val="1150693335"/>
                </p:ext>
              </p:extLst>
            </p:nvPr>
          </p:nvGraphicFramePr>
          <p:xfrm>
            <a:off x="4228443" y="6184940"/>
            <a:ext cx="1201973" cy="390251"/>
          </p:xfrm>
          <a:graphic>
            <a:graphicData uri="http://schemas.openxmlformats.org/presentationml/2006/ole">
              <mc:AlternateContent xmlns:mc="http://schemas.openxmlformats.org/markup-compatibility/2006">
                <mc:Choice xmlns:v="urn:schemas-microsoft-com:vml" Requires="v">
                  <p:oleObj r:id="rId13" imgW="736600" imgH="241300" progId="Equation.DSMT4">
                    <p:embed/>
                  </p:oleObj>
                </mc:Choice>
                <mc:Fallback>
                  <p:oleObj r:id="rId13" imgW="736600" imgH="241300" progId="Equation.DSMT4">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8443" y="6184940"/>
                          <a:ext cx="1201973" cy="390251"/>
                        </a:xfrm>
                        <a:prstGeom prst="rect">
                          <a:avLst/>
                        </a:prstGeom>
                        <a:noFill/>
                      </p:spPr>
                    </p:pic>
                  </p:oleObj>
                </mc:Fallback>
              </mc:AlternateContent>
            </a:graphicData>
          </a:graphic>
        </p:graphicFrame>
      </p:grpSp>
      <p:sp>
        <p:nvSpPr>
          <p:cNvPr id="19"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ggetto 19"/>
          <p:cNvGraphicFramePr>
            <a:graphicFrameLocks noChangeAspect="1"/>
          </p:cNvGraphicFramePr>
          <p:nvPr>
            <p:extLst>
              <p:ext uri="{D42A27DB-BD31-4B8C-83A1-F6EECF244321}">
                <p14:modId xmlns:p14="http://schemas.microsoft.com/office/powerpoint/2010/main" val="1016789768"/>
              </p:ext>
            </p:extLst>
          </p:nvPr>
        </p:nvGraphicFramePr>
        <p:xfrm>
          <a:off x="5981967" y="6076619"/>
          <a:ext cx="5995867" cy="406224"/>
        </p:xfrm>
        <a:graphic>
          <a:graphicData uri="http://schemas.openxmlformats.org/presentationml/2006/ole">
            <mc:AlternateContent xmlns:mc="http://schemas.openxmlformats.org/markup-compatibility/2006">
              <mc:Choice xmlns:v="urn:schemas-microsoft-com:vml" Requires="v">
                <p:oleObj r:id="rId15" imgW="3517900" imgH="241300" progId="Equation.DSMT4">
                  <p:embed/>
                </p:oleObj>
              </mc:Choice>
              <mc:Fallback>
                <p:oleObj r:id="rId15" imgW="3517900" imgH="2413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81967" y="6076619"/>
                        <a:ext cx="5995867" cy="406224"/>
                      </a:xfrm>
                      <a:prstGeom prst="rect">
                        <a:avLst/>
                      </a:prstGeom>
                      <a:noFill/>
                      <a:ln w="12700">
                        <a:solidFill>
                          <a:schemeClr val="accent1"/>
                        </a:solidFill>
                      </a:ln>
                    </p:spPr>
                  </p:pic>
                </p:oleObj>
              </mc:Fallback>
            </mc:AlternateContent>
          </a:graphicData>
        </a:graphic>
      </p:graphicFrame>
      <p:sp>
        <p:nvSpPr>
          <p:cNvPr id="15" name="Rettangolo 1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50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58613" y="50957"/>
            <a:ext cx="2473626" cy="461665"/>
          </a:xfrm>
          <a:prstGeom prst="rect">
            <a:avLst/>
          </a:prstGeom>
          <a:noFill/>
        </p:spPr>
        <p:txBody>
          <a:bodyPr wrap="none" rtlCol="0">
            <a:spAutoFit/>
          </a:bodyPr>
          <a:lstStyle/>
          <a:p>
            <a:r>
              <a:rPr lang="en-US" sz="2400" b="1" i="1" dirty="0">
                <a:solidFill>
                  <a:srgbClr val="0070C0"/>
                </a:solidFill>
                <a:effectLst>
                  <a:outerShdw blurRad="38100" dist="38100" dir="2700000" algn="tl">
                    <a:srgbClr val="000000">
                      <a:alpha val="43137"/>
                    </a:srgbClr>
                  </a:outerShdw>
                </a:effectLst>
              </a:rPr>
              <a:t>Digital ENCODERS</a:t>
            </a:r>
          </a:p>
        </p:txBody>
      </p:sp>
      <p:pic>
        <p:nvPicPr>
          <p:cNvPr id="10242" name="Picture 2" descr="Encoder tachimet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4" y="848968"/>
            <a:ext cx="7990978" cy="204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97712" y="3060150"/>
            <a:ext cx="10951314" cy="1601849"/>
          </a:xfrm>
          <a:prstGeom prst="rect">
            <a:avLst/>
          </a:prstGeom>
          <a:noFill/>
        </p:spPr>
        <p:txBody>
          <a:bodyPr wrap="square" rtlCol="0">
            <a:spAutoFit/>
          </a:bodyPr>
          <a:lstStyle/>
          <a:p>
            <a:pPr algn="just">
              <a:lnSpc>
                <a:spcPct val="110000"/>
              </a:lnSpc>
              <a:spcAft>
                <a:spcPts val="300"/>
              </a:spcAft>
            </a:pPr>
            <a:r>
              <a:rPr lang="en-US" sz="2200" b="1" dirty="0"/>
              <a:t>Encoders are “native digital” </a:t>
            </a:r>
            <a:r>
              <a:rPr lang="en-US" sz="2200" b="1" i="1" dirty="0"/>
              <a:t>motion transducers</a:t>
            </a:r>
          </a:p>
          <a:p>
            <a:pPr algn="just">
              <a:lnSpc>
                <a:spcPct val="110000"/>
              </a:lnSpc>
              <a:spcAft>
                <a:spcPts val="300"/>
              </a:spcAft>
            </a:pPr>
            <a:r>
              <a:rPr lang="en-US" sz="2200" dirty="0"/>
              <a:t>They are simply made by coupling a </a:t>
            </a:r>
            <a:r>
              <a:rPr lang="en-US" sz="2200" i="1" dirty="0"/>
              <a:t>notch trace </a:t>
            </a:r>
            <a:r>
              <a:rPr lang="en-US" sz="2200" dirty="0"/>
              <a:t>and a </a:t>
            </a:r>
            <a:r>
              <a:rPr lang="en-US" sz="2200" i="1" dirty="0"/>
              <a:t>notch reader </a:t>
            </a:r>
            <a:r>
              <a:rPr lang="en-US" sz="2200" dirty="0"/>
              <a:t>in relative motion by each other.  The </a:t>
            </a:r>
            <a:r>
              <a:rPr lang="en-US" sz="2200" u="sng" dirty="0"/>
              <a:t>distance </a:t>
            </a:r>
            <a:r>
              <a:rPr lang="el-GR" sz="2200" i="1" u="sng" dirty="0"/>
              <a:t>δ</a:t>
            </a:r>
            <a:r>
              <a:rPr lang="it-IT" sz="2200" i="1" u="sng" dirty="0"/>
              <a:t>x</a:t>
            </a:r>
            <a:r>
              <a:rPr lang="it-IT" sz="2200" u="sng" dirty="0"/>
              <a:t> (</a:t>
            </a:r>
            <a:r>
              <a:rPr lang="it-IT" sz="2200" i="1" u="sng" dirty="0" err="1"/>
              <a:t>pitch</a:t>
            </a:r>
            <a:r>
              <a:rPr lang="it-IT" sz="2200" u="sng" dirty="0"/>
              <a:t>)</a:t>
            </a:r>
            <a:r>
              <a:rPr lang="it-IT" sz="2200" dirty="0"/>
              <a:t> </a:t>
            </a:r>
            <a:r>
              <a:rPr lang="it-IT" sz="2200" dirty="0" err="1"/>
              <a:t>between</a:t>
            </a:r>
            <a:r>
              <a:rPr lang="it-IT" sz="2200" dirty="0"/>
              <a:t> </a:t>
            </a:r>
            <a:r>
              <a:rPr lang="it-IT" sz="2200" dirty="0" err="1"/>
              <a:t>two</a:t>
            </a:r>
            <a:r>
              <a:rPr lang="it-IT" sz="2200" dirty="0"/>
              <a:t> consecutive </a:t>
            </a:r>
            <a:r>
              <a:rPr lang="en-US" sz="2200" dirty="0"/>
              <a:t>notches is the fundamental design data of the encoder.  </a:t>
            </a:r>
          </a:p>
        </p:txBody>
      </p:sp>
      <p:sp>
        <p:nvSpPr>
          <p:cNvPr id="4" name="CasellaDiTesto 3"/>
          <p:cNvSpPr txBox="1"/>
          <p:nvPr/>
        </p:nvSpPr>
        <p:spPr>
          <a:xfrm>
            <a:off x="280809" y="4696232"/>
            <a:ext cx="11671662" cy="2012730"/>
          </a:xfrm>
          <a:prstGeom prst="rect">
            <a:avLst/>
          </a:prstGeom>
          <a:noFill/>
        </p:spPr>
        <p:txBody>
          <a:bodyPr wrap="square" rtlCol="0">
            <a:spAutoFit/>
          </a:bodyPr>
          <a:lstStyle/>
          <a:p>
            <a:pPr>
              <a:lnSpc>
                <a:spcPct val="110000"/>
              </a:lnSpc>
              <a:spcAft>
                <a:spcPts val="300"/>
              </a:spcAft>
            </a:pPr>
            <a:r>
              <a:rPr lang="en-US" sz="2200" dirty="0"/>
              <a:t>In </a:t>
            </a:r>
            <a:r>
              <a:rPr lang="en-US" sz="2200" b="1" i="1" dirty="0">
                <a:solidFill>
                  <a:srgbClr val="0070C0"/>
                </a:solidFill>
              </a:rPr>
              <a:t>tachometric encoders</a:t>
            </a:r>
            <a:r>
              <a:rPr lang="en-US" sz="2200" dirty="0">
                <a:solidFill>
                  <a:srgbClr val="0070C0"/>
                </a:solidFill>
              </a:rPr>
              <a:t> </a:t>
            </a:r>
            <a:r>
              <a:rPr lang="en-US" sz="2200" dirty="0"/>
              <a:t>we just read </a:t>
            </a:r>
            <a:r>
              <a:rPr lang="en-US" sz="2200"/>
              <a:t>the number </a:t>
            </a:r>
            <a:r>
              <a:rPr lang="en-US" sz="2200" dirty="0"/>
              <a:t>of notches the </a:t>
            </a:r>
            <a:r>
              <a:rPr lang="en-US" sz="2200"/>
              <a:t>sensor counted to get the </a:t>
            </a:r>
            <a:r>
              <a:rPr lang="en-US" sz="2200" dirty="0"/>
              <a:t>distance: </a:t>
            </a:r>
            <a:r>
              <a:rPr lang="en-US" sz="2200" i="1" dirty="0"/>
              <a:t>x = n × </a:t>
            </a:r>
            <a:r>
              <a:rPr lang="el-GR" sz="2200" i="1" dirty="0"/>
              <a:t>δ</a:t>
            </a:r>
            <a:r>
              <a:rPr lang="it-IT" sz="2200" i="1" dirty="0"/>
              <a:t>x</a:t>
            </a:r>
            <a:r>
              <a:rPr lang="en-US" sz="2200"/>
              <a:t>. </a:t>
            </a:r>
          </a:p>
          <a:p>
            <a:pPr>
              <a:lnSpc>
                <a:spcPct val="110000"/>
              </a:lnSpc>
              <a:spcAft>
                <a:spcPts val="300"/>
              </a:spcAft>
            </a:pPr>
            <a:r>
              <a:rPr lang="en-US" sz="2200"/>
              <a:t>The </a:t>
            </a:r>
            <a:r>
              <a:rPr lang="en-US" sz="2200" i="1" dirty="0"/>
              <a:t>number of notches counted in each time unit</a:t>
            </a:r>
            <a:r>
              <a:rPr lang="en-US" sz="2200" dirty="0"/>
              <a:t> gives us also the velocity of the motion !</a:t>
            </a:r>
          </a:p>
          <a:p>
            <a:pPr>
              <a:lnSpc>
                <a:spcPct val="110000"/>
              </a:lnSpc>
              <a:spcAft>
                <a:spcPts val="300"/>
              </a:spcAft>
            </a:pPr>
            <a:r>
              <a:rPr lang="en-US" sz="2200" i="1" dirty="0"/>
              <a:t>Spatial resolution</a:t>
            </a:r>
            <a:r>
              <a:rPr lang="en-US" sz="2200" dirty="0"/>
              <a:t> is equal to  </a:t>
            </a:r>
            <a:r>
              <a:rPr lang="el-GR" sz="2200" i="1" dirty="0"/>
              <a:t>δ</a:t>
            </a:r>
            <a:r>
              <a:rPr lang="it-IT" sz="2200" i="1" dirty="0"/>
              <a:t>x/2 </a:t>
            </a:r>
            <a:r>
              <a:rPr lang="it-IT" sz="2200" dirty="0"/>
              <a:t> </a:t>
            </a:r>
            <a:r>
              <a:rPr lang="it-IT" sz="2200" dirty="0" err="1"/>
              <a:t>but</a:t>
            </a:r>
            <a:r>
              <a:rPr lang="it-IT" sz="2200" dirty="0"/>
              <a:t> NO information </a:t>
            </a:r>
            <a:r>
              <a:rPr lang="it-IT" sz="2200" dirty="0" err="1"/>
              <a:t>about</a:t>
            </a:r>
            <a:r>
              <a:rPr lang="it-IT" sz="2200" dirty="0"/>
              <a:t> </a:t>
            </a:r>
            <a:r>
              <a:rPr lang="it-IT" sz="2200" u="sng" dirty="0" err="1"/>
              <a:t>motion</a:t>
            </a:r>
            <a:r>
              <a:rPr lang="it-IT" sz="2200" u="sng" dirty="0"/>
              <a:t> verse</a:t>
            </a:r>
            <a:r>
              <a:rPr lang="it-IT" sz="2200" dirty="0"/>
              <a:t> </a:t>
            </a:r>
            <a:r>
              <a:rPr lang="it-IT" sz="2200" dirty="0" err="1"/>
              <a:t>is</a:t>
            </a:r>
            <a:r>
              <a:rPr lang="it-IT" sz="2200" dirty="0"/>
              <a:t> </a:t>
            </a:r>
            <a:r>
              <a:rPr lang="it-IT" sz="2200" dirty="0" err="1"/>
              <a:t>provided</a:t>
            </a:r>
            <a:r>
              <a:rPr lang="it-IT" sz="2200" dirty="0"/>
              <a:t> by </a:t>
            </a:r>
            <a:r>
              <a:rPr lang="it-IT" sz="2200" dirty="0" err="1"/>
              <a:t>such</a:t>
            </a:r>
            <a:r>
              <a:rPr lang="it-IT" sz="2200" dirty="0"/>
              <a:t> </a:t>
            </a:r>
            <a:r>
              <a:rPr lang="it-IT" sz="2200" dirty="0" err="1"/>
              <a:t>transducer</a:t>
            </a:r>
            <a:r>
              <a:rPr lang="it-IT" sz="2200" dirty="0"/>
              <a:t> !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60" t="16442" r="2163" b="5882"/>
          <a:stretch/>
        </p:blipFill>
        <p:spPr bwMode="auto">
          <a:xfrm>
            <a:off x="10097825" y="209970"/>
            <a:ext cx="1981200" cy="189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300" y="310364"/>
            <a:ext cx="17145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828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58613" y="50957"/>
            <a:ext cx="2473626" cy="461665"/>
          </a:xfrm>
          <a:prstGeom prst="rect">
            <a:avLst/>
          </a:prstGeom>
          <a:noFill/>
        </p:spPr>
        <p:txBody>
          <a:bodyPr wrap="none" rtlCol="0">
            <a:spAutoFit/>
          </a:bodyPr>
          <a:lstStyle/>
          <a:p>
            <a:r>
              <a:rPr lang="en-US" sz="2400" b="1" i="1" dirty="0">
                <a:solidFill>
                  <a:srgbClr val="0070C0"/>
                </a:solidFill>
                <a:effectLst>
                  <a:outerShdw blurRad="38100" dist="38100" dir="2700000" algn="tl">
                    <a:srgbClr val="000000">
                      <a:alpha val="43137"/>
                    </a:srgbClr>
                  </a:outerShdw>
                </a:effectLst>
              </a:rPr>
              <a:t>Digital ENCODERS</a:t>
            </a:r>
          </a:p>
        </p:txBody>
      </p:sp>
      <p:pic>
        <p:nvPicPr>
          <p:cNvPr id="10243" name="Picture 3" descr="Encoder increment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51" y="645972"/>
            <a:ext cx="7411726" cy="31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60706" y="4138987"/>
            <a:ext cx="10783005" cy="2051203"/>
          </a:xfrm>
          <a:prstGeom prst="rect">
            <a:avLst/>
          </a:prstGeom>
          <a:noFill/>
        </p:spPr>
        <p:txBody>
          <a:bodyPr wrap="square" rtlCol="0">
            <a:spAutoFit/>
          </a:bodyPr>
          <a:lstStyle/>
          <a:p>
            <a:pPr algn="just">
              <a:lnSpc>
                <a:spcPct val="110000"/>
              </a:lnSpc>
              <a:spcAft>
                <a:spcPts val="300"/>
              </a:spcAft>
            </a:pPr>
            <a:r>
              <a:rPr lang="en-US" sz="2200" b="1" i="1" dirty="0">
                <a:solidFill>
                  <a:srgbClr val="0070C0"/>
                </a:solidFill>
              </a:rPr>
              <a:t>Incremental encoders </a:t>
            </a:r>
            <a:r>
              <a:rPr lang="en-US" sz="2200" dirty="0"/>
              <a:t>can overcome this limit by </a:t>
            </a:r>
            <a:r>
              <a:rPr lang="en-US" sz="2200"/>
              <a:t>using two notch </a:t>
            </a:r>
            <a:r>
              <a:rPr lang="en-US" sz="2200" dirty="0"/>
              <a:t>traces, staggered </a:t>
            </a:r>
            <a:r>
              <a:rPr lang="it-IT" sz="2200" dirty="0" err="1"/>
              <a:t>each</a:t>
            </a:r>
            <a:r>
              <a:rPr lang="it-IT" sz="2200" dirty="0"/>
              <a:t> </a:t>
            </a:r>
            <a:r>
              <a:rPr lang="it-IT" sz="2200" dirty="0" err="1"/>
              <a:t>other</a:t>
            </a:r>
            <a:r>
              <a:rPr lang="it-IT" sz="2200" dirty="0"/>
              <a:t> </a:t>
            </a:r>
            <a:r>
              <a:rPr lang="en-US" sz="2200" dirty="0"/>
              <a:t>with a pitch of </a:t>
            </a:r>
            <a:r>
              <a:rPr lang="el-GR" sz="2200" i="1" dirty="0"/>
              <a:t>δ</a:t>
            </a:r>
            <a:r>
              <a:rPr lang="it-IT" sz="2200" i="1" dirty="0"/>
              <a:t>x/4</a:t>
            </a:r>
            <a:r>
              <a:rPr lang="it-IT" sz="2200" dirty="0"/>
              <a:t>. </a:t>
            </a:r>
          </a:p>
          <a:p>
            <a:pPr marL="266700" algn="just">
              <a:lnSpc>
                <a:spcPct val="110000"/>
              </a:lnSpc>
              <a:spcAft>
                <a:spcPts val="300"/>
              </a:spcAft>
            </a:pPr>
            <a:r>
              <a:rPr lang="it-IT" sz="2200" dirty="0" err="1"/>
              <a:t>This</a:t>
            </a:r>
            <a:r>
              <a:rPr lang="it-IT" sz="2200" dirty="0"/>
              <a:t> </a:t>
            </a:r>
            <a:r>
              <a:rPr lang="it-IT" sz="2200" dirty="0" err="1"/>
              <a:t>is</a:t>
            </a:r>
            <a:r>
              <a:rPr lang="it-IT" sz="2200" dirty="0"/>
              <a:t> </a:t>
            </a:r>
            <a:r>
              <a:rPr lang="it-IT" sz="2200" dirty="0" err="1"/>
              <a:t>also</a:t>
            </a:r>
            <a:r>
              <a:rPr lang="it-IT" sz="2200" dirty="0"/>
              <a:t> the new </a:t>
            </a:r>
            <a:r>
              <a:rPr lang="it-IT" sz="2200" i="1" dirty="0" err="1"/>
              <a:t>enhanced</a:t>
            </a:r>
            <a:r>
              <a:rPr lang="it-IT" sz="2200" i="1" dirty="0"/>
              <a:t> </a:t>
            </a:r>
            <a:r>
              <a:rPr lang="it-IT" sz="2200" i="1" dirty="0" err="1"/>
              <a:t>resolution</a:t>
            </a:r>
            <a:r>
              <a:rPr lang="it-IT" sz="2200" i="1" dirty="0"/>
              <a:t> </a:t>
            </a:r>
            <a:r>
              <a:rPr lang="it-IT" sz="2200" dirty="0"/>
              <a:t>of the </a:t>
            </a:r>
            <a:r>
              <a:rPr lang="it-IT" sz="2200" err="1"/>
              <a:t>transducer</a:t>
            </a:r>
            <a:r>
              <a:rPr lang="it-IT" sz="2200"/>
              <a:t>.</a:t>
            </a:r>
          </a:p>
          <a:p>
            <a:pPr marL="266700" algn="just">
              <a:lnSpc>
                <a:spcPct val="110000"/>
              </a:lnSpc>
              <a:spcAft>
                <a:spcPts val="300"/>
              </a:spcAft>
            </a:pPr>
            <a:r>
              <a:rPr lang="it-IT" sz="2200"/>
              <a:t>0-1 transition: motion verse</a:t>
            </a:r>
          </a:p>
          <a:p>
            <a:pPr marL="266700" algn="just">
              <a:lnSpc>
                <a:spcPct val="110000"/>
              </a:lnSpc>
              <a:spcAft>
                <a:spcPts val="300"/>
              </a:spcAft>
            </a:pPr>
            <a:r>
              <a:rPr lang="en-US" sz="2200"/>
              <a:t>NO </a:t>
            </a:r>
            <a:r>
              <a:rPr lang="en-US" sz="2200" dirty="0"/>
              <a:t>information about the </a:t>
            </a:r>
            <a:r>
              <a:rPr lang="en-US" sz="2200" u="sng" dirty="0"/>
              <a:t>absolute position</a:t>
            </a:r>
            <a:r>
              <a:rPr lang="en-US" sz="2200" dirty="0"/>
              <a:t> is provided by such transducer !</a:t>
            </a:r>
            <a:endParaRPr lang="it-IT" sz="2200" dirty="0"/>
          </a:p>
        </p:txBody>
      </p:sp>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9800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coder 4 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824" y="204701"/>
            <a:ext cx="8123788" cy="655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18698" y="233264"/>
            <a:ext cx="6839340" cy="1954381"/>
          </a:xfrm>
          <a:prstGeom prst="rect">
            <a:avLst/>
          </a:prstGeom>
          <a:noFill/>
        </p:spPr>
        <p:txBody>
          <a:bodyPr wrap="square" rtlCol="0">
            <a:spAutoFit/>
          </a:bodyPr>
          <a:lstStyle/>
          <a:p>
            <a:pPr>
              <a:lnSpc>
                <a:spcPct val="110000"/>
              </a:lnSpc>
            </a:pPr>
            <a:r>
              <a:rPr lang="en-US" sz="2200" b="1" i="1" dirty="0">
                <a:solidFill>
                  <a:srgbClr val="0070C0"/>
                </a:solidFill>
              </a:rPr>
              <a:t>Absolute encoders</a:t>
            </a:r>
            <a:r>
              <a:rPr lang="en-US" sz="2200" dirty="0">
                <a:solidFill>
                  <a:srgbClr val="0070C0"/>
                </a:solidFill>
              </a:rPr>
              <a:t> </a:t>
            </a:r>
            <a:r>
              <a:rPr lang="en-US" sz="2200" dirty="0"/>
              <a:t>make a direct association between the </a:t>
            </a:r>
            <a:r>
              <a:rPr lang="en-US" sz="2200" i="1" dirty="0"/>
              <a:t>actual position</a:t>
            </a:r>
            <a:r>
              <a:rPr lang="en-US" sz="2200" dirty="0"/>
              <a:t> and a </a:t>
            </a:r>
            <a:r>
              <a:rPr lang="en-US" sz="2200" i="1" dirty="0"/>
              <a:t>binary code</a:t>
            </a:r>
            <a:r>
              <a:rPr lang="en-US" sz="2200" dirty="0"/>
              <a:t> !</a:t>
            </a:r>
          </a:p>
          <a:p>
            <a:pPr>
              <a:lnSpc>
                <a:spcPct val="110000"/>
              </a:lnSpc>
            </a:pPr>
            <a:r>
              <a:rPr lang="en-US" sz="2200" dirty="0"/>
              <a:t>They have as many notch traces (and readers) as the bit number that is needed !</a:t>
            </a:r>
          </a:p>
          <a:p>
            <a:pPr>
              <a:lnSpc>
                <a:spcPct val="110000"/>
              </a:lnSpc>
            </a:pPr>
            <a:endParaRPr lang="en-US" sz="22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99" y="3431123"/>
            <a:ext cx="3734577" cy="28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906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3662" y="138396"/>
            <a:ext cx="11866887" cy="1974258"/>
          </a:xfrm>
          <a:prstGeom prst="rect">
            <a:avLst/>
          </a:prstGeom>
          <a:noFill/>
        </p:spPr>
        <p:txBody>
          <a:bodyPr wrap="square" rtlCol="0">
            <a:spAutoFit/>
          </a:bodyPr>
          <a:lstStyle/>
          <a:p>
            <a:pPr algn="just">
              <a:lnSpc>
                <a:spcPct val="110000"/>
              </a:lnSpc>
              <a:spcAft>
                <a:spcPts val="300"/>
              </a:spcAft>
            </a:pPr>
            <a:r>
              <a:rPr lang="en-US" sz="2200" dirty="0"/>
              <a:t>The </a:t>
            </a:r>
            <a:r>
              <a:rPr lang="en-US" sz="2200" b="1" i="1" dirty="0"/>
              <a:t>natural binary cod</a:t>
            </a:r>
            <a:r>
              <a:rPr lang="en-US" sz="2200" i="1" dirty="0"/>
              <a:t>e </a:t>
            </a:r>
            <a:r>
              <a:rPr lang="en-US" sz="2200" dirty="0"/>
              <a:t>is not ideal for </a:t>
            </a:r>
            <a:r>
              <a:rPr lang="en-US" sz="2200" i="1" dirty="0"/>
              <a:t>encoders</a:t>
            </a:r>
            <a:r>
              <a:rPr lang="en-US" sz="2200" dirty="0"/>
              <a:t> because there are several transitions for which more that one bit is changing its state simultaneously !  This is not guaranteed in real devices and it can cause noise …</a:t>
            </a:r>
          </a:p>
          <a:p>
            <a:pPr algn="just">
              <a:lnSpc>
                <a:spcPct val="110000"/>
              </a:lnSpc>
              <a:spcAft>
                <a:spcPts val="300"/>
              </a:spcAft>
            </a:pPr>
            <a:r>
              <a:rPr lang="en-US" sz="2200" dirty="0"/>
              <a:t>Therefore, encoders employ the </a:t>
            </a:r>
            <a:r>
              <a:rPr lang="en-US" sz="2200" b="1" i="1" u="sng" dirty="0"/>
              <a:t>grey binary code</a:t>
            </a:r>
            <a:r>
              <a:rPr lang="en-US" sz="2200" b="1" dirty="0"/>
              <a:t> </a:t>
            </a:r>
            <a:r>
              <a:rPr lang="en-US" sz="2200" dirty="0"/>
              <a:t>where, for every step, there is always only one bit at a time that changes its state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563" y="2593667"/>
            <a:ext cx="7286875" cy="34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608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otar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64" y="2953339"/>
            <a:ext cx="4562444"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otary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394" y="3016712"/>
            <a:ext cx="4489889"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Most optical encoders operate on the same basic principle. A light source projects a beam of light through a grid or mask, which splits the light into a second channel 90° out of phase, an output style called quadrature. The two light beams pass through a pulse disc attached via a shaft to the monitored process and onto a photodiode array. As the disc turns, its clear and dark segments create a pattern of light and dark, which is read and processed by the array and encoding circuitry. Separate diodes receive each of the two light beams and convert them into two squarewave signals. they get fed to a controller such as a PLC or counter that monitors the number of pulses generated to provide end users with speed, position, distance, or directional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487" y="559597"/>
            <a:ext cx="3707027" cy="2094111"/>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81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323" t="26346" r="12106" b="52916"/>
          <a:stretch/>
        </p:blipFill>
        <p:spPr bwMode="auto">
          <a:xfrm>
            <a:off x="112013" y="3431123"/>
            <a:ext cx="5006384" cy="320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616411" y="90616"/>
            <a:ext cx="5136278" cy="461665"/>
          </a:xfrm>
          <a:prstGeom prst="rect">
            <a:avLst/>
          </a:prstGeom>
          <a:noFill/>
        </p:spPr>
        <p:txBody>
          <a:bodyPr wrap="none" rtlCol="0">
            <a:spAutoFit/>
          </a:bodyPr>
          <a:lstStyle/>
          <a:p>
            <a:r>
              <a:rPr lang="en-US" sz="2400" dirty="0">
                <a:solidFill>
                  <a:srgbClr val="0070C0"/>
                </a:solidFill>
                <a:effectLst>
                  <a:outerShdw blurRad="38100" dist="38100" dir="2700000" algn="tl">
                    <a:srgbClr val="000000">
                      <a:alpha val="43137"/>
                    </a:srgbClr>
                  </a:outerShdw>
                </a:effectLst>
              </a:rPr>
              <a:t>Length and displacement measurement</a:t>
            </a:r>
          </a:p>
        </p:txBody>
      </p:sp>
      <p:sp>
        <p:nvSpPr>
          <p:cNvPr id="5" name="CasellaDiTesto 4"/>
          <p:cNvSpPr txBox="1"/>
          <p:nvPr/>
        </p:nvSpPr>
        <p:spPr>
          <a:xfrm>
            <a:off x="459252" y="659027"/>
            <a:ext cx="11518564" cy="954107"/>
          </a:xfrm>
          <a:prstGeom prst="rect">
            <a:avLst/>
          </a:prstGeom>
          <a:noFill/>
        </p:spPr>
        <p:txBody>
          <a:bodyPr wrap="square" rtlCol="0">
            <a:spAutoFit/>
          </a:bodyPr>
          <a:lstStyle/>
          <a:p>
            <a:r>
              <a:rPr lang="en-US" sz="2000" dirty="0"/>
              <a:t>Many instruments are available to </a:t>
            </a:r>
            <a:r>
              <a:rPr lang="en-US" sz="2000" u="sng" dirty="0"/>
              <a:t>measure length</a:t>
            </a:r>
            <a:r>
              <a:rPr lang="en-US" sz="2000" dirty="0"/>
              <a:t> and </a:t>
            </a:r>
            <a:r>
              <a:rPr lang="en-US" sz="2000" u="sng" dirty="0"/>
              <a:t>displacement</a:t>
            </a:r>
            <a:r>
              <a:rPr lang="en-US" sz="2000" dirty="0"/>
              <a:t> in modern technology …</a:t>
            </a:r>
          </a:p>
          <a:p>
            <a:endParaRPr lang="en-US" sz="1600" dirty="0"/>
          </a:p>
          <a:p>
            <a:r>
              <a:rPr lang="en-US" sz="2000" dirty="0"/>
              <a:t>The most ancient is the </a:t>
            </a:r>
            <a:r>
              <a:rPr lang="en-US" sz="2000" b="1" i="1" dirty="0">
                <a:solidFill>
                  <a:srgbClr val="0070C0"/>
                </a:solidFill>
              </a:rPr>
              <a:t>graduated ruler</a:t>
            </a:r>
            <a:r>
              <a:rPr lang="en-US" sz="2000" b="1" i="1">
                <a:solidFill>
                  <a:srgbClr val="0070C0"/>
                </a:solidFill>
              </a:rPr>
              <a:t>:</a:t>
            </a:r>
            <a:r>
              <a:rPr lang="en-US" sz="2000"/>
              <a:t>  </a:t>
            </a:r>
            <a:r>
              <a:rPr lang="en-US" sz="2000" dirty="0"/>
              <a:t>					</a:t>
            </a:r>
            <a:r>
              <a:rPr lang="en-US" sz="2000"/>
              <a:t>	</a:t>
            </a:r>
            <a:endParaRPr lang="en-US" sz="2000" dirty="0"/>
          </a:p>
        </p:txBody>
      </p:sp>
      <p:sp>
        <p:nvSpPr>
          <p:cNvPr id="8" name="CasellaDiTesto 7"/>
          <p:cNvSpPr txBox="1"/>
          <p:nvPr/>
        </p:nvSpPr>
        <p:spPr>
          <a:xfrm>
            <a:off x="3209933" y="5512025"/>
            <a:ext cx="8749085" cy="1107996"/>
          </a:xfrm>
          <a:prstGeom prst="rect">
            <a:avLst/>
          </a:prstGeom>
          <a:noFill/>
        </p:spPr>
        <p:txBody>
          <a:bodyPr wrap="square" rtlCol="0">
            <a:spAutoFit/>
          </a:bodyPr>
          <a:lstStyle/>
          <a:p>
            <a:pPr algn="just">
              <a:lnSpc>
                <a:spcPct val="110000"/>
              </a:lnSpc>
            </a:pPr>
            <a:r>
              <a:rPr lang="en-US" sz="2000" dirty="0"/>
              <a:t>It </a:t>
            </a:r>
            <a:r>
              <a:rPr lang="en-US" sz="2000"/>
              <a:t>subdivides 19 mm in 20 parts (9 mm in 10 parts): each part is therefore 0,95 (0,9) </a:t>
            </a:r>
            <a:r>
              <a:rPr lang="en-US" sz="2000" dirty="0"/>
              <a:t>mm long. When measuring, you count the first </a:t>
            </a:r>
            <a:r>
              <a:rPr lang="en-US" sz="2000" i="1" dirty="0"/>
              <a:t>mobile notch</a:t>
            </a:r>
            <a:r>
              <a:rPr lang="en-US" sz="2000" dirty="0"/>
              <a:t> coinciding with any </a:t>
            </a:r>
            <a:r>
              <a:rPr lang="en-US" sz="2000" i="1" dirty="0"/>
              <a:t>fixed notch</a:t>
            </a:r>
            <a:r>
              <a:rPr lang="en-US" sz="2000" dirty="0"/>
              <a:t> and you add </a:t>
            </a:r>
            <a:r>
              <a:rPr lang="en-US" sz="2000"/>
              <a:t>that “0.05 (0.1) of </a:t>
            </a:r>
            <a:r>
              <a:rPr lang="en-US" sz="2000" dirty="0"/>
              <a:t>millimeter</a:t>
            </a:r>
            <a:r>
              <a:rPr lang="en-US" sz="2000"/>
              <a:t>” to </a:t>
            </a:r>
            <a:r>
              <a:rPr lang="en-US" sz="2000" dirty="0"/>
              <a:t>your reading ! </a:t>
            </a:r>
          </a:p>
        </p:txBody>
      </p:sp>
      <p:sp>
        <p:nvSpPr>
          <p:cNvPr id="2" name="CasellaDiTesto 1"/>
          <p:cNvSpPr txBox="1"/>
          <p:nvPr/>
        </p:nvSpPr>
        <p:spPr>
          <a:xfrm>
            <a:off x="6092825" y="1776669"/>
            <a:ext cx="4868562" cy="400110"/>
          </a:xfrm>
          <a:prstGeom prst="rect">
            <a:avLst/>
          </a:prstGeom>
          <a:noFill/>
        </p:spPr>
        <p:txBody>
          <a:bodyPr wrap="square" rtlCol="0">
            <a:spAutoFit/>
          </a:bodyPr>
          <a:lstStyle/>
          <a:p>
            <a:r>
              <a:rPr lang="en-US" sz="2000" b="1" i="1" dirty="0"/>
              <a:t>Rulers</a:t>
            </a:r>
            <a:r>
              <a:rPr lang="en-US" sz="2000" dirty="0"/>
              <a:t> have an approximation of 1 mm</a:t>
            </a:r>
            <a:r>
              <a:rPr lang="en-US" sz="2000"/>
              <a:t>, </a:t>
            </a:r>
            <a:endParaRPr lang="en-US" sz="2000" dirty="0"/>
          </a:p>
        </p:txBody>
      </p:sp>
      <p:pic>
        <p:nvPicPr>
          <p:cNvPr id="10242" name="Picture 2" descr="http://online-ruler.hekoru.lol/img/ruler_20c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92" y="1787221"/>
            <a:ext cx="4806208" cy="74964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o 9"/>
          <p:cNvGrpSpPr/>
          <p:nvPr/>
        </p:nvGrpSpPr>
        <p:grpSpPr>
          <a:xfrm>
            <a:off x="7853817" y="3493215"/>
            <a:ext cx="3107570" cy="1790999"/>
            <a:chOff x="8631382" y="3493215"/>
            <a:chExt cx="3107570" cy="1790999"/>
          </a:xfrm>
        </p:grpSpPr>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80" t="6599" r="28527" b="4499"/>
            <a:stretch/>
          </p:blipFill>
          <p:spPr bwMode="auto">
            <a:xfrm>
              <a:off x="8631382" y="3616036"/>
              <a:ext cx="3082636" cy="166817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Connettore 2 8"/>
            <p:cNvCxnSpPr/>
            <p:nvPr/>
          </p:nvCxnSpPr>
          <p:spPr>
            <a:xfrm flipV="1">
              <a:off x="9833610" y="4430106"/>
              <a:ext cx="0" cy="41621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9371330" y="3493215"/>
              <a:ext cx="0" cy="46445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1145520" y="4617720"/>
              <a:ext cx="593432" cy="369332"/>
            </a:xfrm>
            <a:prstGeom prst="rect">
              <a:avLst/>
            </a:prstGeom>
            <a:noFill/>
          </p:spPr>
          <p:txBody>
            <a:bodyPr wrap="none" rtlCol="0">
              <a:spAutoFit/>
            </a:bodyPr>
            <a:lstStyle/>
            <a:p>
              <a:r>
                <a:rPr lang="it-IT">
                  <a:solidFill>
                    <a:srgbClr val="FF0000"/>
                  </a:solidFill>
                </a:rPr>
                <a:t>7.35</a:t>
              </a:r>
            </a:p>
          </p:txBody>
        </p:sp>
      </p:grpSp>
      <p:sp>
        <p:nvSpPr>
          <p:cNvPr id="17" name="Rettangolo 1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72761" y="2881639"/>
            <a:ext cx="11200127" cy="707886"/>
          </a:xfrm>
          <a:prstGeom prst="rect">
            <a:avLst/>
          </a:prstGeom>
        </p:spPr>
        <p:txBody>
          <a:bodyPr wrap="square">
            <a:spAutoFit/>
          </a:bodyPr>
          <a:lstStyle/>
          <a:p>
            <a:pPr algn="just"/>
            <a:r>
              <a:rPr lang="en-US" sz="2000" b="1" i="1">
                <a:solidFill>
                  <a:srgbClr val="0070C0"/>
                </a:solidFill>
              </a:rPr>
              <a:t>Vernier Calipers </a:t>
            </a:r>
            <a:r>
              <a:rPr lang="en-US" sz="2000"/>
              <a:t>have an approximation of 0,05 mm (1/20 caliper) or 0.1 (1/10 caliper), over an average range of 200 mm !</a:t>
            </a:r>
            <a:endParaRPr lang="en-US" sz="2000" dirty="0"/>
          </a:p>
        </p:txBody>
      </p:sp>
    </p:spTree>
    <p:extLst>
      <p:ext uri="{BB962C8B-B14F-4D97-AF65-F5344CB8AC3E}">
        <p14:creationId xmlns:p14="http://schemas.microsoft.com/office/powerpoint/2010/main" val="29186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0" name="Picture 76" descr="http://www.wonkeedonkeetools.co.uk/media/wysiwyg/CM-Calipers-Micrometers-Katherine/CM64/CM-6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426" y="2865447"/>
            <a:ext cx="1675928" cy="111728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02734" y="228842"/>
            <a:ext cx="11560654" cy="769441"/>
          </a:xfrm>
          <a:prstGeom prst="rect">
            <a:avLst/>
          </a:prstGeom>
          <a:noFill/>
        </p:spPr>
        <p:txBody>
          <a:bodyPr wrap="square" rtlCol="0">
            <a:spAutoFit/>
          </a:bodyPr>
          <a:lstStyle/>
          <a:p>
            <a:pPr>
              <a:lnSpc>
                <a:spcPct val="110000"/>
              </a:lnSpc>
            </a:pPr>
            <a:r>
              <a:rPr lang="en-US" sz="2000"/>
              <a:t>If you need more resolution, you can use the </a:t>
            </a:r>
            <a:r>
              <a:rPr lang="en-US" sz="2000" b="1" i="1">
                <a:solidFill>
                  <a:srgbClr val="0070C0"/>
                </a:solidFill>
              </a:rPr>
              <a:t>Micrometer (Palmer)</a:t>
            </a:r>
            <a:r>
              <a:rPr lang="en-US" sz="2000"/>
              <a:t>: it is based on a “micrometric screw” with a </a:t>
            </a:r>
            <a:r>
              <a:rPr lang="en-US" sz="2000" i="1"/>
              <a:t>pitch</a:t>
            </a:r>
            <a:r>
              <a:rPr lang="en-US" sz="2000"/>
              <a:t> of 0.5 mm  (</a:t>
            </a:r>
            <a:r>
              <a:rPr lang="en-US" sz="2000" i="1"/>
              <a:t>sleeve</a:t>
            </a:r>
            <a:r>
              <a:rPr lang="en-US" sz="2000"/>
              <a:t>). It has an approximation of 0,01 mm (over a range of 25 mm) ! </a:t>
            </a:r>
            <a:endParaRPr lang="en-US" sz="2000" dirty="0"/>
          </a:p>
        </p:txBody>
      </p:sp>
      <p:grpSp>
        <p:nvGrpSpPr>
          <p:cNvPr id="7" name="Gruppo 6"/>
          <p:cNvGrpSpPr/>
          <p:nvPr/>
        </p:nvGrpSpPr>
        <p:grpSpPr>
          <a:xfrm>
            <a:off x="7952899" y="1877520"/>
            <a:ext cx="3953351" cy="3630225"/>
            <a:chOff x="8129068" y="1260389"/>
            <a:chExt cx="3953351" cy="3630225"/>
          </a:xfrm>
        </p:grpSpPr>
        <p:sp>
          <p:nvSpPr>
            <p:cNvPr id="4" name="CasellaDiTesto 3"/>
            <p:cNvSpPr txBox="1"/>
            <p:nvPr/>
          </p:nvSpPr>
          <p:spPr>
            <a:xfrm>
              <a:off x="8129068" y="1260389"/>
              <a:ext cx="3953351" cy="3630225"/>
            </a:xfrm>
            <a:prstGeom prst="rect">
              <a:avLst/>
            </a:prstGeom>
            <a:noFill/>
          </p:spPr>
          <p:txBody>
            <a:bodyPr wrap="square" rtlCol="0">
              <a:spAutoFit/>
            </a:bodyPr>
            <a:lstStyle/>
            <a:p>
              <a:pPr algn="just">
                <a:lnSpc>
                  <a:spcPct val="110000"/>
                </a:lnSpc>
              </a:pPr>
              <a:r>
                <a:rPr lang="en-US" sz="2000" dirty="0"/>
                <a:t>There are 50 notches on the rotating screw (</a:t>
              </a:r>
              <a:r>
                <a:rPr lang="en-US" sz="2000" i="1" dirty="0"/>
                <a:t>thimble</a:t>
              </a:r>
              <a:r>
                <a:rPr lang="en-US" sz="2000" dirty="0"/>
                <a:t>), therefore for every notch the screw advances:</a:t>
              </a:r>
            </a:p>
            <a:p>
              <a:pPr algn="just">
                <a:lnSpc>
                  <a:spcPct val="110000"/>
                </a:lnSpc>
              </a:pPr>
              <a:endParaRPr lang="en-US" sz="2000" dirty="0"/>
            </a:p>
            <a:p>
              <a:pPr algn="just">
                <a:lnSpc>
                  <a:spcPct val="110000"/>
                </a:lnSpc>
              </a:pPr>
              <a:r>
                <a:rPr lang="en-US" sz="2000" dirty="0"/>
                <a:t>		           mm,</a:t>
              </a:r>
            </a:p>
            <a:p>
              <a:pPr algn="just">
                <a:lnSpc>
                  <a:spcPct val="110000"/>
                </a:lnSpc>
              </a:pPr>
              <a:endParaRPr lang="en-US" sz="2000" dirty="0"/>
            </a:p>
            <a:p>
              <a:pPr algn="just">
                <a:lnSpc>
                  <a:spcPct val="110000"/>
                </a:lnSpc>
              </a:pPr>
              <a:endParaRPr lang="en-US" sz="1000" dirty="0"/>
            </a:p>
            <a:p>
              <a:pPr algn="just">
                <a:lnSpc>
                  <a:spcPct val="110000"/>
                </a:lnSpc>
              </a:pPr>
              <a:r>
                <a:rPr lang="en-US" sz="2000" dirty="0"/>
                <a:t>which is also the approximation of the instrument !  </a:t>
              </a:r>
            </a:p>
            <a:p>
              <a:pPr algn="just">
                <a:lnSpc>
                  <a:spcPct val="110000"/>
                </a:lnSpc>
              </a:pPr>
              <a:r>
                <a:rPr lang="en-US" sz="2000" dirty="0"/>
                <a:t>Of course the </a:t>
              </a:r>
              <a:r>
                <a:rPr lang="en-US" sz="2000" u="sng" dirty="0"/>
                <a:t>range</a:t>
              </a:r>
              <a:r>
                <a:rPr lang="en-US" sz="2000" dirty="0"/>
                <a:t> is limited by the instrument screw opening …</a:t>
              </a:r>
            </a:p>
          </p:txBody>
        </p:sp>
        <p:graphicFrame>
          <p:nvGraphicFramePr>
            <p:cNvPr id="6" name="Oggetto 5"/>
            <p:cNvGraphicFramePr>
              <a:graphicFrameLocks noChangeAspect="1"/>
            </p:cNvGraphicFramePr>
            <p:nvPr>
              <p:extLst>
                <p:ext uri="{D42A27DB-BD31-4B8C-83A1-F6EECF244321}">
                  <p14:modId xmlns:p14="http://schemas.microsoft.com/office/powerpoint/2010/main" val="703149485"/>
                </p:ext>
              </p:extLst>
            </p:nvPr>
          </p:nvGraphicFramePr>
          <p:xfrm>
            <a:off x="9416931" y="2499548"/>
            <a:ext cx="1211289" cy="598347"/>
          </p:xfrm>
          <a:graphic>
            <a:graphicData uri="http://schemas.openxmlformats.org/presentationml/2006/ole">
              <mc:AlternateContent xmlns:mc="http://schemas.openxmlformats.org/markup-compatibility/2006">
                <mc:Choice xmlns:v="urn:schemas-microsoft-com:vml" Requires="v">
                  <p:oleObj name="Equazione" r:id="rId3" imgW="787058" imgH="393529" progId="Equation.3">
                    <p:embed/>
                  </p:oleObj>
                </mc:Choice>
                <mc:Fallback>
                  <p:oleObj name="Equazione" r:id="rId3" imgW="78705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6931" y="2499548"/>
                          <a:ext cx="1211289" cy="598347"/>
                        </a:xfrm>
                        <a:prstGeom prst="rect">
                          <a:avLst/>
                        </a:prstGeom>
                        <a:noFill/>
                      </p:spPr>
                    </p:pic>
                  </p:oleObj>
                </mc:Fallback>
              </mc:AlternateContent>
            </a:graphicData>
          </a:graphic>
        </p:graphicFrame>
      </p:grpSp>
      <p:pic>
        <p:nvPicPr>
          <p:cNvPr id="21" name="Picture 4" descr="https://upload.wikimedia.org/wikipedia/commons/4/45/Micrometer_caliper_parts_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65" y="1552395"/>
            <a:ext cx="6442724" cy="375228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292358" y="1968883"/>
            <a:ext cx="121227" cy="5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929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p:cNvGraphicFramePr>
            <a:graphicFrameLocks noChangeAspect="1"/>
          </p:cNvGraphicFramePr>
          <p:nvPr>
            <p:extLst>
              <p:ext uri="{D42A27DB-BD31-4B8C-83A1-F6EECF244321}">
                <p14:modId xmlns:p14="http://schemas.microsoft.com/office/powerpoint/2010/main" val="2782756281"/>
              </p:ext>
            </p:extLst>
          </p:nvPr>
        </p:nvGraphicFramePr>
        <p:xfrm>
          <a:off x="10149566" y="1183821"/>
          <a:ext cx="865900" cy="288633"/>
        </p:xfrm>
        <a:graphic>
          <a:graphicData uri="http://schemas.openxmlformats.org/presentationml/2006/ole">
            <mc:AlternateContent xmlns:mc="http://schemas.openxmlformats.org/markup-compatibility/2006">
              <mc:Choice xmlns:v="urn:schemas-microsoft-com:vml" Requires="v">
                <p:oleObj name="Equazione" r:id="rId2" imgW="545626" imgH="177646" progId="Equation.3">
                  <p:embed/>
                </p:oleObj>
              </mc:Choice>
              <mc:Fallback>
                <p:oleObj name="Equazione" r:id="rId2" imgW="545626" imgH="17764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566" y="1183821"/>
                        <a:ext cx="865900" cy="288633"/>
                      </a:xfrm>
                      <a:prstGeom prst="rect">
                        <a:avLst/>
                      </a:prstGeom>
                      <a:noFill/>
                    </p:spPr>
                  </p:pic>
                </p:oleObj>
              </mc:Fallback>
            </mc:AlternateContent>
          </a:graphicData>
        </a:graphic>
      </p:graphicFrame>
      <p:sp>
        <p:nvSpPr>
          <p:cNvPr id="16" name="CasellaDiTesto 15"/>
          <p:cNvSpPr txBox="1"/>
          <p:nvPr/>
        </p:nvSpPr>
        <p:spPr>
          <a:xfrm>
            <a:off x="302734" y="353326"/>
            <a:ext cx="8418458" cy="400110"/>
          </a:xfrm>
          <a:prstGeom prst="rect">
            <a:avLst/>
          </a:prstGeom>
          <a:noFill/>
        </p:spPr>
        <p:txBody>
          <a:bodyPr wrap="none" rtlCol="0">
            <a:spAutoFit/>
          </a:bodyPr>
          <a:lstStyle/>
          <a:p>
            <a:r>
              <a:rPr lang="en-US" sz="2000" dirty="0"/>
              <a:t>However in the industry, almost all the </a:t>
            </a:r>
            <a:r>
              <a:rPr lang="en-US" sz="2000" b="1" i="1" dirty="0"/>
              <a:t>displacement transducers</a:t>
            </a:r>
            <a:r>
              <a:rPr lang="en-US" sz="2000" dirty="0"/>
              <a:t> are </a:t>
            </a:r>
            <a:r>
              <a:rPr lang="en-US" sz="2000" i="1" u="sng" dirty="0"/>
              <a:t>electrical</a:t>
            </a:r>
            <a:r>
              <a:rPr lang="en-US" sz="2000" dirty="0"/>
              <a:t>:</a:t>
            </a:r>
          </a:p>
        </p:txBody>
      </p:sp>
      <p:grpSp>
        <p:nvGrpSpPr>
          <p:cNvPr id="19" name="Gruppo 18"/>
          <p:cNvGrpSpPr/>
          <p:nvPr/>
        </p:nvGrpSpPr>
        <p:grpSpPr>
          <a:xfrm>
            <a:off x="700101" y="1272555"/>
            <a:ext cx="3722533" cy="801761"/>
            <a:chOff x="842714" y="5578679"/>
            <a:chExt cx="3722533" cy="801761"/>
          </a:xfrm>
        </p:grpSpPr>
        <p:grpSp>
          <p:nvGrpSpPr>
            <p:cNvPr id="9" name="Group 4"/>
            <p:cNvGrpSpPr>
              <a:grpSpLocks/>
            </p:cNvGrpSpPr>
            <p:nvPr/>
          </p:nvGrpSpPr>
          <p:grpSpPr bwMode="auto">
            <a:xfrm>
              <a:off x="1175188" y="5578679"/>
              <a:ext cx="2817971" cy="801761"/>
              <a:chOff x="1494" y="9697"/>
              <a:chExt cx="3060" cy="720"/>
            </a:xfrm>
          </p:grpSpPr>
          <p:sp>
            <p:nvSpPr>
              <p:cNvPr id="10" name="Line 7"/>
              <p:cNvSpPr>
                <a:spLocks noChangeShapeType="1"/>
              </p:cNvSpPr>
              <p:nvPr/>
            </p:nvSpPr>
            <p:spPr bwMode="auto">
              <a:xfrm>
                <a:off x="1494" y="10057"/>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214" y="9697"/>
                <a:ext cx="16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ELECTRICAL</a:t>
                </a: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dirty="0">
                    <a:latin typeface="Arial" panose="020B0604020202020204" pitchFamily="34" charset="0"/>
                  </a:rPr>
                  <a:t>TRANSDUCER</a:t>
                </a:r>
                <a:endParaRPr kumimoji="0" lang="it-IT" altLang="it-IT" sz="1400" b="0" i="0" u="none" strike="noStrike" cap="none" normalizeH="0" baseline="0" dirty="0">
                  <a:ln>
                    <a:noFill/>
                  </a:ln>
                  <a:solidFill>
                    <a:schemeClr val="tx1"/>
                  </a:solidFill>
                  <a:effectLst/>
                  <a:latin typeface="Arial" panose="020B0604020202020204" pitchFamily="34" charset="0"/>
                </a:endParaRPr>
              </a:p>
            </p:txBody>
          </p:sp>
          <p:sp>
            <p:nvSpPr>
              <p:cNvPr id="12" name="Line 5"/>
              <p:cNvSpPr>
                <a:spLocks noChangeShapeType="1"/>
              </p:cNvSpPr>
              <p:nvPr/>
            </p:nvSpPr>
            <p:spPr bwMode="auto">
              <a:xfrm>
                <a:off x="3834" y="10057"/>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 name="CasellaDiTesto 16"/>
            <p:cNvSpPr txBox="1"/>
            <p:nvPr/>
          </p:nvSpPr>
          <p:spPr>
            <a:xfrm>
              <a:off x="842714" y="5751063"/>
              <a:ext cx="292068" cy="400110"/>
            </a:xfrm>
            <a:prstGeom prst="rect">
              <a:avLst/>
            </a:prstGeom>
            <a:noFill/>
          </p:spPr>
          <p:txBody>
            <a:bodyPr wrap="none" rtlCol="0">
              <a:spAutoFit/>
            </a:bodyPr>
            <a:lstStyle/>
            <a:p>
              <a:r>
                <a:rPr lang="en-US" sz="2000" i="1" dirty="0"/>
                <a:t>L</a:t>
              </a:r>
            </a:p>
          </p:txBody>
        </p:sp>
        <p:sp>
          <p:nvSpPr>
            <p:cNvPr id="18" name="CasellaDiTesto 17"/>
            <p:cNvSpPr txBox="1"/>
            <p:nvPr/>
          </p:nvSpPr>
          <p:spPr>
            <a:xfrm>
              <a:off x="4027920" y="5786410"/>
              <a:ext cx="537327" cy="400110"/>
            </a:xfrm>
            <a:prstGeom prst="rect">
              <a:avLst/>
            </a:prstGeom>
            <a:noFill/>
          </p:spPr>
          <p:txBody>
            <a:bodyPr wrap="none" rtlCol="0">
              <a:spAutoFit/>
            </a:bodyPr>
            <a:lstStyle/>
            <a:p>
              <a:r>
                <a:rPr lang="en-US" sz="2000" i="1" dirty="0"/>
                <a:t>v , </a:t>
              </a:r>
              <a:r>
                <a:rPr lang="en-US" sz="2000" i="1" dirty="0" err="1"/>
                <a:t>i</a:t>
              </a:r>
              <a:endParaRPr lang="en-US" sz="2000" i="1" dirty="0"/>
            </a:p>
          </p:txBody>
        </p:sp>
      </p:grpSp>
      <p:sp>
        <p:nvSpPr>
          <p:cNvPr id="20" name="CasellaDiTesto 19"/>
          <p:cNvSpPr txBox="1"/>
          <p:nvPr/>
        </p:nvSpPr>
        <p:spPr>
          <a:xfrm>
            <a:off x="5362476" y="1121953"/>
            <a:ext cx="4772910" cy="1077218"/>
          </a:xfrm>
          <a:prstGeom prst="rect">
            <a:avLst/>
          </a:prstGeom>
          <a:noFill/>
        </p:spPr>
        <p:txBody>
          <a:bodyPr wrap="none" rtlCol="0">
            <a:spAutoFit/>
          </a:bodyPr>
          <a:lstStyle/>
          <a:p>
            <a:r>
              <a:rPr lang="en-US" sz="2000" dirty="0"/>
              <a:t>They are generally based on the </a:t>
            </a:r>
            <a:r>
              <a:rPr lang="en-US" sz="2000" i="1" u="sng" dirty="0"/>
              <a:t>Ohm’s law</a:t>
            </a:r>
            <a:r>
              <a:rPr lang="en-US" sz="2000" dirty="0"/>
              <a:t>: </a:t>
            </a:r>
          </a:p>
          <a:p>
            <a:endParaRPr lang="en-US" sz="2400" dirty="0"/>
          </a:p>
          <a:p>
            <a:r>
              <a:rPr lang="en-US" sz="2000" dirty="0"/>
              <a:t>With the impedance: </a:t>
            </a:r>
          </a:p>
        </p:txBody>
      </p:sp>
      <p:graphicFrame>
        <p:nvGraphicFramePr>
          <p:cNvPr id="22" name="Oggetto 21"/>
          <p:cNvGraphicFramePr>
            <a:graphicFrameLocks noChangeAspect="1"/>
          </p:cNvGraphicFramePr>
          <p:nvPr>
            <p:extLst>
              <p:ext uri="{D42A27DB-BD31-4B8C-83A1-F6EECF244321}">
                <p14:modId xmlns:p14="http://schemas.microsoft.com/office/powerpoint/2010/main" val="3942204154"/>
              </p:ext>
            </p:extLst>
          </p:nvPr>
        </p:nvGraphicFramePr>
        <p:xfrm>
          <a:off x="5891725" y="2350727"/>
          <a:ext cx="2437130" cy="828000"/>
        </p:xfrm>
        <a:graphic>
          <a:graphicData uri="http://schemas.openxmlformats.org/presentationml/2006/ole">
            <mc:AlternateContent xmlns:mc="http://schemas.openxmlformats.org/markup-compatibility/2006">
              <mc:Choice xmlns:v="urn:schemas-microsoft-com:vml" Requires="v">
                <p:oleObj name="Equazione" r:id="rId4" imgW="1485900" imgH="508000" progId="Equation.3">
                  <p:embed/>
                </p:oleObj>
              </mc:Choice>
              <mc:Fallback>
                <p:oleObj name="Equazione" r:id="rId4" imgW="14859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725" y="2350727"/>
                        <a:ext cx="2437130" cy="828000"/>
                      </a:xfrm>
                      <a:prstGeom prst="rect">
                        <a:avLst/>
                      </a:prstGeom>
                      <a:noFill/>
                    </p:spPr>
                  </p:pic>
                </p:oleObj>
              </mc:Fallback>
            </mc:AlternateContent>
          </a:graphicData>
        </a:graphic>
      </p:graphicFrame>
      <p:sp>
        <p:nvSpPr>
          <p:cNvPr id="23" name="Rettangolo 2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625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3281" y="237165"/>
            <a:ext cx="11283192" cy="1323439"/>
          </a:xfrm>
          <a:prstGeom prst="rect">
            <a:avLst/>
          </a:prstGeom>
          <a:noFill/>
        </p:spPr>
        <p:txBody>
          <a:bodyPr wrap="square" rtlCol="0">
            <a:spAutoFit/>
          </a:bodyPr>
          <a:lstStyle/>
          <a:p>
            <a:r>
              <a:rPr lang="en-US" sz="2000" dirty="0"/>
              <a:t>We have already seen the </a:t>
            </a:r>
            <a:r>
              <a:rPr lang="en-US" sz="2000" b="1" i="1" dirty="0">
                <a:solidFill>
                  <a:srgbClr val="0070C0"/>
                </a:solidFill>
              </a:rPr>
              <a:t>potentiometers</a:t>
            </a:r>
            <a:r>
              <a:rPr lang="en-US" sz="2000" dirty="0"/>
              <a:t>, where 		        and the graduation curve is:</a:t>
            </a:r>
          </a:p>
          <a:p>
            <a:endParaRPr lang="en-US" sz="2000" dirty="0"/>
          </a:p>
          <a:p>
            <a:r>
              <a:rPr lang="en-US" sz="2000" dirty="0"/>
              <a:t>with a </a:t>
            </a:r>
            <a:r>
              <a:rPr lang="en-US" sz="2000" i="1" dirty="0"/>
              <a:t>constant sensitivity</a:t>
            </a:r>
            <a:r>
              <a:rPr lang="en-US" sz="2000" dirty="0"/>
              <a:t> expressed in [V/m] </a:t>
            </a:r>
          </a:p>
          <a:p>
            <a:r>
              <a:rPr lang="en-US" sz="2000" dirty="0"/>
              <a:t>  </a:t>
            </a:r>
          </a:p>
        </p:txBody>
      </p:sp>
      <p:graphicFrame>
        <p:nvGraphicFramePr>
          <p:cNvPr id="6" name="Oggetto 5"/>
          <p:cNvGraphicFramePr>
            <a:graphicFrameLocks noChangeAspect="1"/>
          </p:cNvGraphicFramePr>
          <p:nvPr>
            <p:extLst>
              <p:ext uri="{D42A27DB-BD31-4B8C-83A1-F6EECF244321}">
                <p14:modId xmlns:p14="http://schemas.microsoft.com/office/powerpoint/2010/main" val="2901555888"/>
              </p:ext>
            </p:extLst>
          </p:nvPr>
        </p:nvGraphicFramePr>
        <p:xfrm>
          <a:off x="5629203" y="131734"/>
          <a:ext cx="1370012" cy="625475"/>
        </p:xfrm>
        <a:graphic>
          <a:graphicData uri="http://schemas.openxmlformats.org/presentationml/2006/ole">
            <mc:AlternateContent xmlns:mc="http://schemas.openxmlformats.org/markup-compatibility/2006">
              <mc:Choice xmlns:v="urn:schemas-microsoft-com:vml" Requires="v">
                <p:oleObj name="Equazione" r:id="rId2" imgW="850680" imgH="393480" progId="Equation.3">
                  <p:embed/>
                </p:oleObj>
              </mc:Choice>
              <mc:Fallback>
                <p:oleObj name="Equazione" r:id="rId2" imgW="850680" imgH="393480" progId="Equation.3">
                  <p:embed/>
                  <p:pic>
                    <p:nvPicPr>
                      <p:cNvPr id="0" name="Object 1"/>
                      <p:cNvPicPr>
                        <a:picLocks noChangeAspect="1" noChangeArrowheads="1"/>
                      </p:cNvPicPr>
                      <p:nvPr/>
                    </p:nvPicPr>
                    <p:blipFill>
                      <a:blip r:embed="rId3"/>
                      <a:srcRect/>
                      <a:stretch>
                        <a:fillRect/>
                      </a:stretch>
                    </p:blipFill>
                    <p:spPr bwMode="auto">
                      <a:xfrm>
                        <a:off x="5629203" y="131734"/>
                        <a:ext cx="1370012" cy="625475"/>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ggetto 7"/>
          <p:cNvGraphicFramePr>
            <a:graphicFrameLocks noChangeAspect="1"/>
          </p:cNvGraphicFramePr>
          <p:nvPr>
            <p:extLst>
              <p:ext uri="{D42A27DB-BD31-4B8C-83A1-F6EECF244321}">
                <p14:modId xmlns:p14="http://schemas.microsoft.com/office/powerpoint/2010/main" val="4222257823"/>
              </p:ext>
            </p:extLst>
          </p:nvPr>
        </p:nvGraphicFramePr>
        <p:xfrm>
          <a:off x="10293292" y="93174"/>
          <a:ext cx="1233181" cy="712119"/>
        </p:xfrm>
        <a:graphic>
          <a:graphicData uri="http://schemas.openxmlformats.org/presentationml/2006/ole">
            <mc:AlternateContent xmlns:mc="http://schemas.openxmlformats.org/markup-compatibility/2006">
              <mc:Choice xmlns:v="urn:schemas-microsoft-com:vml" Requires="v">
                <p:oleObj name="Equazione" r:id="rId4" imgW="672808" imgH="393529" progId="Equation.3">
                  <p:embed/>
                </p:oleObj>
              </mc:Choice>
              <mc:Fallback>
                <p:oleObj name="Equazione" r:id="rId4" imgW="672808" imgH="39352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292" y="93174"/>
                        <a:ext cx="1233181" cy="712119"/>
                      </a:xfrm>
                      <a:prstGeom prst="rect">
                        <a:avLst/>
                      </a:prstGeom>
                      <a:noFill/>
                      <a:ln w="12700">
                        <a:solidFill>
                          <a:schemeClr val="accent1"/>
                        </a:solidFill>
                      </a:ln>
                    </p:spPr>
                  </p:pic>
                </p:oleObj>
              </mc:Fallback>
            </mc:AlternateContent>
          </a:graphicData>
        </a:graphic>
      </p:graphicFrame>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ggetto 9"/>
          <p:cNvGraphicFramePr>
            <a:graphicFrameLocks noChangeAspect="1"/>
          </p:cNvGraphicFramePr>
          <p:nvPr>
            <p:extLst>
              <p:ext uri="{D42A27DB-BD31-4B8C-83A1-F6EECF244321}">
                <p14:modId xmlns:p14="http://schemas.microsoft.com/office/powerpoint/2010/main" val="3735605050"/>
              </p:ext>
            </p:extLst>
          </p:nvPr>
        </p:nvGraphicFramePr>
        <p:xfrm>
          <a:off x="5251508" y="753583"/>
          <a:ext cx="1434517" cy="646321"/>
        </p:xfrm>
        <a:graphic>
          <a:graphicData uri="http://schemas.openxmlformats.org/presentationml/2006/ole">
            <mc:AlternateContent xmlns:mc="http://schemas.openxmlformats.org/markup-compatibility/2006">
              <mc:Choice xmlns:v="urn:schemas-microsoft-com:vml" Requires="v">
                <p:oleObj name="Equazione" r:id="rId6" imgW="863225" imgH="393529" progId="Equation.3">
                  <p:embed/>
                </p:oleObj>
              </mc:Choice>
              <mc:Fallback>
                <p:oleObj name="Equazione" r:id="rId6" imgW="863225"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508" y="753583"/>
                        <a:ext cx="1434517" cy="646321"/>
                      </a:xfrm>
                      <a:prstGeom prst="rect">
                        <a:avLst/>
                      </a:prstGeom>
                      <a:noFill/>
                    </p:spPr>
                  </p:pic>
                </p:oleObj>
              </mc:Fallback>
            </mc:AlternateContent>
          </a:graphicData>
        </a:graphic>
      </p:graphicFrame>
      <p:sp>
        <p:nvSpPr>
          <p:cNvPr id="11"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0" descr="Potenziometri"/>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947"/>
          <a:stretch/>
        </p:blipFill>
        <p:spPr bwMode="auto">
          <a:xfrm>
            <a:off x="486286" y="1614480"/>
            <a:ext cx="5895854" cy="506786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7287208" y="1530204"/>
            <a:ext cx="4323556" cy="400110"/>
          </a:xfrm>
          <a:prstGeom prst="rect">
            <a:avLst/>
          </a:prstGeom>
          <a:noFill/>
        </p:spPr>
        <p:txBody>
          <a:bodyPr wrap="square" rtlCol="0">
            <a:spAutoFit/>
          </a:bodyPr>
          <a:lstStyle/>
          <a:p>
            <a:r>
              <a:rPr lang="en-US" sz="2000" dirty="0"/>
              <a:t>For </a:t>
            </a:r>
            <a:r>
              <a:rPr lang="en-US" sz="2000" b="1" i="1" u="sng" dirty="0"/>
              <a:t>rotational</a:t>
            </a:r>
            <a:r>
              <a:rPr lang="en-US" sz="2000" b="1" i="1" dirty="0"/>
              <a:t> potentiometers</a:t>
            </a:r>
            <a:r>
              <a:rPr lang="en-US" sz="2000" dirty="0"/>
              <a:t> we have:</a:t>
            </a:r>
          </a:p>
        </p:txBody>
      </p:sp>
      <p:sp>
        <p:nvSpPr>
          <p:cNvPr id="13"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4195891312"/>
              </p:ext>
            </p:extLst>
          </p:nvPr>
        </p:nvGraphicFramePr>
        <p:xfrm>
          <a:off x="7983319" y="2249563"/>
          <a:ext cx="1259631" cy="707464"/>
        </p:xfrm>
        <a:graphic>
          <a:graphicData uri="http://schemas.openxmlformats.org/presentationml/2006/ole">
            <mc:AlternateContent xmlns:mc="http://schemas.openxmlformats.org/markup-compatibility/2006">
              <mc:Choice xmlns:v="urn:schemas-microsoft-com:vml" Requires="v">
                <p:oleObj name="Equazione" r:id="rId9" imgW="698197" imgH="393529" progId="Equation.3">
                  <p:embed/>
                </p:oleObj>
              </mc:Choice>
              <mc:Fallback>
                <p:oleObj name="Equazione" r:id="rId9" imgW="698197" imgH="393529"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3319" y="2249563"/>
                        <a:ext cx="1259631" cy="707464"/>
                      </a:xfrm>
                      <a:prstGeom prst="rect">
                        <a:avLst/>
                      </a:prstGeom>
                      <a:noFill/>
                      <a:ln w="12700">
                        <a:solidFill>
                          <a:schemeClr val="accent1"/>
                        </a:solidFill>
                      </a:ln>
                    </p:spPr>
                  </p:pic>
                </p:oleObj>
              </mc:Fallback>
            </mc:AlternateContent>
          </a:graphicData>
        </a:graphic>
      </p:graphicFrame>
      <p:pic>
        <p:nvPicPr>
          <p:cNvPr id="2062" name="Picture 14" descr="Poteziometri a spi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5817" y="3702324"/>
            <a:ext cx="4204948" cy="305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 name="Picture 72" descr="http://www.futurlec.com/Pictures/PotRo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41612" y="1941136"/>
            <a:ext cx="1393139" cy="1825013"/>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543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279918" y="143129"/>
            <a:ext cx="9671313" cy="687452"/>
            <a:chOff x="279918" y="81210"/>
            <a:chExt cx="9671313" cy="687452"/>
          </a:xfrm>
        </p:grpSpPr>
        <p:sp>
          <p:nvSpPr>
            <p:cNvPr id="4" name="CasellaDiTesto 3"/>
            <p:cNvSpPr txBox="1"/>
            <p:nvPr/>
          </p:nvSpPr>
          <p:spPr>
            <a:xfrm>
              <a:off x="279918" y="195943"/>
              <a:ext cx="8282908" cy="400110"/>
            </a:xfrm>
            <a:prstGeom prst="rect">
              <a:avLst/>
            </a:prstGeom>
            <a:noFill/>
          </p:spPr>
          <p:txBody>
            <a:bodyPr wrap="none" rtlCol="0">
              <a:spAutoFit/>
            </a:bodyPr>
            <a:lstStyle/>
            <a:p>
              <a:r>
                <a:rPr lang="en-US" sz="2000" b="1" i="1" dirty="0">
                  <a:solidFill>
                    <a:srgbClr val="0070C0"/>
                  </a:solidFill>
                </a:rPr>
                <a:t>Capacitive transducers </a:t>
              </a:r>
              <a:r>
                <a:rPr lang="en-US" sz="2000" dirty="0"/>
                <a:t>are all based on the fundamental physical relationship:</a:t>
              </a:r>
            </a:p>
          </p:txBody>
        </p:sp>
        <p:graphicFrame>
          <p:nvGraphicFramePr>
            <p:cNvPr id="6" name="Oggetto 5"/>
            <p:cNvGraphicFramePr>
              <a:graphicFrameLocks noChangeAspect="1"/>
            </p:cNvGraphicFramePr>
            <p:nvPr>
              <p:extLst>
                <p:ext uri="{D42A27DB-BD31-4B8C-83A1-F6EECF244321}">
                  <p14:modId xmlns:p14="http://schemas.microsoft.com/office/powerpoint/2010/main" val="3838853381"/>
                </p:ext>
              </p:extLst>
            </p:nvPr>
          </p:nvGraphicFramePr>
          <p:xfrm>
            <a:off x="8727231" y="81210"/>
            <a:ext cx="1224000" cy="687452"/>
          </p:xfrm>
          <a:graphic>
            <a:graphicData uri="http://schemas.openxmlformats.org/presentationml/2006/ole">
              <mc:AlternateContent xmlns:mc="http://schemas.openxmlformats.org/markup-compatibility/2006">
                <mc:Choice xmlns:v="urn:schemas-microsoft-com:vml" Requires="v">
                  <p:oleObj name="Equazione" r:id="rId2" imgW="698197" imgH="393529" progId="Equation.3">
                    <p:embed/>
                  </p:oleObj>
                </mc:Choice>
                <mc:Fallback>
                  <p:oleObj name="Equazione" r:id="rId2" imgW="698197" imgH="393529"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231" y="81210"/>
                          <a:ext cx="1224000" cy="687452"/>
                        </a:xfrm>
                        <a:prstGeom prst="rect">
                          <a:avLst/>
                        </a:prstGeom>
                        <a:noFill/>
                      </p:spPr>
                    </p:pic>
                  </p:oleObj>
                </mc:Fallback>
              </mc:AlternateContent>
            </a:graphicData>
          </a:graphic>
        </p:graphicFrame>
      </p:grpSp>
      <p:pic>
        <p:nvPicPr>
          <p:cNvPr id="3075" name="Picture 3" descr="Trasdutori capacitivi"/>
          <p:cNvPicPr>
            <a:picLocks noChangeAspect="1" noChangeArrowheads="1"/>
          </p:cNvPicPr>
          <p:nvPr/>
        </p:nvPicPr>
        <p:blipFill rotWithShape="1">
          <a:blip r:embed="rId4">
            <a:extLst>
              <a:ext uri="{28A0092B-C50C-407E-A947-70E740481C1C}">
                <a14:useLocalDpi xmlns:a14="http://schemas.microsoft.com/office/drawing/2010/main" val="0"/>
              </a:ext>
            </a:extLst>
          </a:blip>
          <a:srcRect l="56353" t="47869"/>
          <a:stretch/>
        </p:blipFill>
        <p:spPr bwMode="auto">
          <a:xfrm>
            <a:off x="4010014" y="1090094"/>
            <a:ext cx="3214687" cy="24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asellaDiTesto 6"/>
          <p:cNvSpPr txBox="1"/>
          <p:nvPr/>
        </p:nvSpPr>
        <p:spPr>
          <a:xfrm>
            <a:off x="7543776" y="1209106"/>
            <a:ext cx="4371990" cy="752514"/>
          </a:xfrm>
          <a:prstGeom prst="rect">
            <a:avLst/>
          </a:prstGeom>
          <a:noFill/>
        </p:spPr>
        <p:txBody>
          <a:bodyPr wrap="square" rtlCol="0">
            <a:spAutoFit/>
          </a:bodyPr>
          <a:lstStyle/>
          <a:p>
            <a:pPr algn="just">
              <a:lnSpc>
                <a:spcPct val="110000"/>
              </a:lnSpc>
            </a:pPr>
            <a:r>
              <a:rPr lang="en-US" sz="2000" dirty="0"/>
              <a:t>We can vary the “distance </a:t>
            </a:r>
            <a:r>
              <a:rPr lang="en-US" sz="2000" i="1" dirty="0"/>
              <a:t>d</a:t>
            </a:r>
            <a:r>
              <a:rPr lang="en-US" sz="2000" dirty="0"/>
              <a:t>” but then </a:t>
            </a:r>
            <a:r>
              <a:rPr lang="en-US" sz="2000"/>
              <a:t>we do </a:t>
            </a:r>
            <a:r>
              <a:rPr lang="en-US" sz="2000" u="sng" dirty="0"/>
              <a:t>not</a:t>
            </a:r>
            <a:r>
              <a:rPr lang="en-US" sz="2000" dirty="0"/>
              <a:t> get a </a:t>
            </a:r>
            <a:r>
              <a:rPr lang="en-US" sz="2000" i="1" dirty="0"/>
              <a:t>constant </a:t>
            </a:r>
            <a:r>
              <a:rPr lang="en-US" sz="2000" i="1"/>
              <a:t>sensitivity</a:t>
            </a:r>
            <a:r>
              <a:rPr lang="en-US" sz="2000"/>
              <a:t>:</a:t>
            </a:r>
            <a:endParaRPr lang="en-US" sz="2000" dirty="0"/>
          </a:p>
        </p:txBody>
      </p:sp>
      <p:graphicFrame>
        <p:nvGraphicFramePr>
          <p:cNvPr id="9" name="Oggetto 8"/>
          <p:cNvGraphicFramePr>
            <a:graphicFrameLocks noChangeAspect="1"/>
          </p:cNvGraphicFramePr>
          <p:nvPr>
            <p:extLst>
              <p:ext uri="{D42A27DB-BD31-4B8C-83A1-F6EECF244321}">
                <p14:modId xmlns:p14="http://schemas.microsoft.com/office/powerpoint/2010/main" val="3476975357"/>
              </p:ext>
            </p:extLst>
          </p:nvPr>
        </p:nvGraphicFramePr>
        <p:xfrm>
          <a:off x="9083664" y="2006118"/>
          <a:ext cx="1656000" cy="657656"/>
        </p:xfrm>
        <a:graphic>
          <a:graphicData uri="http://schemas.openxmlformats.org/presentationml/2006/ole">
            <mc:AlternateContent xmlns:mc="http://schemas.openxmlformats.org/markup-compatibility/2006">
              <mc:Choice xmlns:v="urn:schemas-microsoft-com:vml" Requires="v">
                <p:oleObj name="Equazione" r:id="rId5" imgW="1066800" imgH="419100" progId="Equation.3">
                  <p:embed/>
                </p:oleObj>
              </mc:Choice>
              <mc:Fallback>
                <p:oleObj name="Equazione" r:id="rId5" imgW="1066800" imgH="4191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3664" y="2006118"/>
                        <a:ext cx="1656000" cy="657656"/>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658295522"/>
              </p:ext>
            </p:extLst>
          </p:nvPr>
        </p:nvGraphicFramePr>
        <p:xfrm>
          <a:off x="9111159" y="3983265"/>
          <a:ext cx="1332000" cy="657223"/>
        </p:xfrm>
        <a:graphic>
          <a:graphicData uri="http://schemas.openxmlformats.org/presentationml/2006/ole">
            <mc:AlternateContent xmlns:mc="http://schemas.openxmlformats.org/markup-compatibility/2006">
              <mc:Choice xmlns:v="urn:schemas-microsoft-com:vml" Requires="v">
                <p:oleObj name="Equazione" r:id="rId7" imgW="799753" imgH="393529" progId="Equation.3">
                  <p:embed/>
                </p:oleObj>
              </mc:Choice>
              <mc:Fallback>
                <p:oleObj name="Equazione" r:id="rId7" imgW="799753" imgH="39352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1159" y="3983265"/>
                        <a:ext cx="1332000" cy="657223"/>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3489404428"/>
              </p:ext>
            </p:extLst>
          </p:nvPr>
        </p:nvGraphicFramePr>
        <p:xfrm>
          <a:off x="9210376" y="5892420"/>
          <a:ext cx="1137996" cy="690234"/>
        </p:xfrm>
        <a:graphic>
          <a:graphicData uri="http://schemas.openxmlformats.org/presentationml/2006/ole">
            <mc:AlternateContent xmlns:mc="http://schemas.openxmlformats.org/markup-compatibility/2006">
              <mc:Choice xmlns:v="urn:schemas-microsoft-com:vml" Requires="v">
                <p:oleObj name="Equazione" r:id="rId9" imgW="710891" imgH="431613" progId="Equation.3">
                  <p:embed/>
                </p:oleObj>
              </mc:Choice>
              <mc:Fallback>
                <p:oleObj name="Equazione" r:id="rId9" imgW="710891" imgH="431613"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10376" y="5892420"/>
                        <a:ext cx="1137996" cy="690234"/>
                      </a:xfrm>
                      <a:prstGeom prst="rect">
                        <a:avLst/>
                      </a:prstGeom>
                      <a:noFill/>
                    </p:spPr>
                  </p:pic>
                </p:oleObj>
              </mc:Fallback>
            </mc:AlternateContent>
          </a:graphicData>
        </a:graphic>
      </p:graphicFrame>
      <p:sp>
        <p:nvSpPr>
          <p:cNvPr id="16" name="Rettangolo 1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7496151" y="2827849"/>
            <a:ext cx="4371990" cy="1091068"/>
          </a:xfrm>
          <a:prstGeom prst="rect">
            <a:avLst/>
          </a:prstGeom>
          <a:noFill/>
        </p:spPr>
        <p:txBody>
          <a:bodyPr wrap="square" rtlCol="0">
            <a:spAutoFit/>
          </a:bodyPr>
          <a:lstStyle/>
          <a:p>
            <a:pPr algn="just">
              <a:lnSpc>
                <a:spcPct val="110000"/>
              </a:lnSpc>
            </a:pPr>
            <a:r>
              <a:rPr lang="en-US" sz="2000"/>
              <a:t>or </a:t>
            </a:r>
            <a:r>
              <a:rPr lang="en-US" sz="2000" dirty="0"/>
              <a:t>we can vary the “plates surface </a:t>
            </a:r>
            <a:r>
              <a:rPr lang="en-US" sz="2000" i="1" dirty="0"/>
              <a:t>S</a:t>
            </a:r>
            <a:r>
              <a:rPr lang="en-US" sz="2000" dirty="0"/>
              <a:t>” (good for rotating capacitor transducers) and we get a </a:t>
            </a:r>
            <a:r>
              <a:rPr lang="en-US" sz="2000" i="1" dirty="0"/>
              <a:t>constant </a:t>
            </a:r>
            <a:r>
              <a:rPr lang="en-US" sz="2000" i="1"/>
              <a:t>sensitivity</a:t>
            </a:r>
            <a:r>
              <a:rPr lang="en-US" sz="2000"/>
              <a:t>:</a:t>
            </a:r>
            <a:endParaRPr lang="en-US" sz="2000" dirty="0"/>
          </a:p>
        </p:txBody>
      </p:sp>
      <p:sp>
        <p:nvSpPr>
          <p:cNvPr id="23" name="CasellaDiTesto 22"/>
          <p:cNvSpPr txBox="1"/>
          <p:nvPr/>
        </p:nvSpPr>
        <p:spPr>
          <a:xfrm>
            <a:off x="7515209" y="4814352"/>
            <a:ext cx="4371990" cy="1091068"/>
          </a:xfrm>
          <a:prstGeom prst="rect">
            <a:avLst/>
          </a:prstGeom>
          <a:noFill/>
        </p:spPr>
        <p:txBody>
          <a:bodyPr wrap="square" rtlCol="0">
            <a:spAutoFit/>
          </a:bodyPr>
          <a:lstStyle/>
          <a:p>
            <a:pPr algn="just">
              <a:lnSpc>
                <a:spcPct val="110000"/>
              </a:lnSpc>
            </a:pPr>
            <a:r>
              <a:rPr lang="en-US" sz="2000"/>
              <a:t>or </a:t>
            </a:r>
            <a:r>
              <a:rPr lang="en-US" sz="2000" dirty="0"/>
              <a:t>we can even vary the “dielectric constant </a:t>
            </a:r>
            <a:r>
              <a:rPr lang="el-GR" sz="2000" i="1" dirty="0"/>
              <a:t>ε</a:t>
            </a:r>
            <a:r>
              <a:rPr lang="it-IT" sz="2000" i="1" baseline="-25000" dirty="0"/>
              <a:t>r</a:t>
            </a:r>
            <a:r>
              <a:rPr lang="en-US" sz="2000" dirty="0"/>
              <a:t>”</a:t>
            </a:r>
            <a:r>
              <a:rPr lang="it-IT" sz="2000" dirty="0"/>
              <a:t> and </a:t>
            </a:r>
            <a:r>
              <a:rPr lang="it-IT" sz="2000" dirty="0" err="1"/>
              <a:t>we</a:t>
            </a:r>
            <a:r>
              <a:rPr lang="it-IT" sz="2000" dirty="0"/>
              <a:t> </a:t>
            </a:r>
            <a:r>
              <a:rPr lang="it-IT" sz="2000" dirty="0" err="1"/>
              <a:t>get</a:t>
            </a:r>
            <a:r>
              <a:rPr lang="it-IT" sz="2000" dirty="0"/>
              <a:t> a </a:t>
            </a:r>
            <a:r>
              <a:rPr lang="it-IT" sz="2000" dirty="0" err="1"/>
              <a:t>constant</a:t>
            </a:r>
            <a:r>
              <a:rPr lang="it-IT" sz="2000" dirty="0"/>
              <a:t> </a:t>
            </a:r>
            <a:r>
              <a:rPr lang="it-IT" sz="2000" dirty="0" err="1"/>
              <a:t>sensitivity</a:t>
            </a:r>
            <a:r>
              <a:rPr lang="it-IT" sz="2000" dirty="0"/>
              <a:t> </a:t>
            </a:r>
            <a:r>
              <a:rPr lang="it-IT" sz="2000" dirty="0" err="1"/>
              <a:t>as</a:t>
            </a:r>
            <a:r>
              <a:rPr lang="it-IT" sz="2000" dirty="0"/>
              <a:t> </a:t>
            </a:r>
            <a:r>
              <a:rPr lang="it-IT" sz="2000" dirty="0" err="1"/>
              <a:t>well</a:t>
            </a:r>
            <a:r>
              <a:rPr lang="it-IT" sz="2000"/>
              <a:t>:</a:t>
            </a:r>
            <a:r>
              <a:rPr lang="it-IT" sz="2000" baseline="-25000"/>
              <a:t> </a:t>
            </a:r>
            <a:endParaRPr lang="en-US" sz="2000" dirty="0"/>
          </a:p>
        </p:txBody>
      </p:sp>
      <p:pic>
        <p:nvPicPr>
          <p:cNvPr id="27" name="Picture 3" descr="Trasdutori capacitivi"/>
          <p:cNvPicPr>
            <a:picLocks noChangeAspect="1" noChangeArrowheads="1"/>
          </p:cNvPicPr>
          <p:nvPr/>
        </p:nvPicPr>
        <p:blipFill rotWithShape="1">
          <a:blip r:embed="rId4">
            <a:extLst>
              <a:ext uri="{28A0092B-C50C-407E-A947-70E740481C1C}">
                <a14:useLocalDpi xmlns:a14="http://schemas.microsoft.com/office/drawing/2010/main" val="0"/>
              </a:ext>
            </a:extLst>
          </a:blip>
          <a:srcRect b="59604"/>
          <a:stretch/>
        </p:blipFill>
        <p:spPr bwMode="auto">
          <a:xfrm>
            <a:off x="135717" y="3906685"/>
            <a:ext cx="7365203" cy="1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Trasdutori capacitivi"/>
          <p:cNvPicPr>
            <a:picLocks noChangeAspect="1" noChangeArrowheads="1"/>
          </p:cNvPicPr>
          <p:nvPr/>
        </p:nvPicPr>
        <p:blipFill rotWithShape="1">
          <a:blip r:embed="rId4">
            <a:extLst>
              <a:ext uri="{28A0092B-C50C-407E-A947-70E740481C1C}">
                <a14:useLocalDpi xmlns:a14="http://schemas.microsoft.com/office/drawing/2010/main" val="0"/>
              </a:ext>
            </a:extLst>
          </a:blip>
          <a:srcRect t="40353" r="50000" b="14243"/>
          <a:stretch/>
        </p:blipFill>
        <p:spPr bwMode="auto">
          <a:xfrm>
            <a:off x="216683" y="1221272"/>
            <a:ext cx="3682601"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4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6612" y="27828"/>
            <a:ext cx="12005388" cy="400110"/>
          </a:xfrm>
          <a:prstGeom prst="rect">
            <a:avLst/>
          </a:prstGeom>
          <a:noFill/>
        </p:spPr>
        <p:txBody>
          <a:bodyPr wrap="square" rtlCol="0">
            <a:spAutoFit/>
          </a:bodyPr>
          <a:lstStyle/>
          <a:p>
            <a:r>
              <a:rPr lang="en-US" sz="2000" b="1" i="1" dirty="0">
                <a:solidFill>
                  <a:srgbClr val="0070C0"/>
                </a:solidFill>
              </a:rPr>
              <a:t>Inductive transducers</a:t>
            </a:r>
            <a:r>
              <a:rPr lang="en-US" sz="2000" dirty="0"/>
              <a:t> are a bit more complex, for example in the </a:t>
            </a:r>
            <a:r>
              <a:rPr lang="en-US" sz="2000" b="1" i="1" u="sng" dirty="0"/>
              <a:t>variable reluctance transducer</a:t>
            </a:r>
            <a:r>
              <a:rPr lang="en-US" sz="2000" dirty="0"/>
              <a:t>  the inductance   </a:t>
            </a:r>
          </a:p>
        </p:txBody>
      </p:sp>
      <p:pic>
        <p:nvPicPr>
          <p:cNvPr id="4099" name="Picture 3" descr="Trasduttore induttiv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67" y="588935"/>
            <a:ext cx="4458624" cy="43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33"/>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47"/>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ggetto 30"/>
          <p:cNvGraphicFramePr>
            <a:graphicFrameLocks noChangeAspect="1"/>
          </p:cNvGraphicFramePr>
          <p:nvPr>
            <p:extLst>
              <p:ext uri="{D42A27DB-BD31-4B8C-83A1-F6EECF244321}">
                <p14:modId xmlns:p14="http://schemas.microsoft.com/office/powerpoint/2010/main" val="3692029961"/>
              </p:ext>
            </p:extLst>
          </p:nvPr>
        </p:nvGraphicFramePr>
        <p:xfrm>
          <a:off x="3341899" y="5004774"/>
          <a:ext cx="5052427" cy="748508"/>
        </p:xfrm>
        <a:graphic>
          <a:graphicData uri="http://schemas.openxmlformats.org/presentationml/2006/ole">
            <mc:AlternateContent xmlns:mc="http://schemas.openxmlformats.org/markup-compatibility/2006">
              <mc:Choice xmlns:v="urn:schemas-microsoft-com:vml" Requires="v">
                <p:oleObj name="Equazione" r:id="rId3" imgW="3086100" imgH="457200" progId="Equation.3">
                  <p:embed/>
                </p:oleObj>
              </mc:Choice>
              <mc:Fallback>
                <p:oleObj name="Equazione" r:id="rId3" imgW="3086100" imgH="457200" progId="Equation.3">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899" y="5004774"/>
                        <a:ext cx="5052427" cy="748508"/>
                      </a:xfrm>
                      <a:prstGeom prst="rect">
                        <a:avLst/>
                      </a:prstGeom>
                      <a:noFill/>
                    </p:spPr>
                  </p:pic>
                </p:oleObj>
              </mc:Fallback>
            </mc:AlternateContent>
          </a:graphicData>
        </a:graphic>
      </p:graphicFrame>
      <p:sp>
        <p:nvSpPr>
          <p:cNvPr id="32" name="Rectangle 49"/>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11"/>
          <p:cNvSpPr>
            <a:spLocks noChangeArrowheads="1"/>
          </p:cNvSpPr>
          <p:nvPr/>
        </p:nvSpPr>
        <p:spPr bwMode="auto">
          <a:xfrm>
            <a:off x="0" y="-2147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uppo 14"/>
          <p:cNvGrpSpPr/>
          <p:nvPr/>
        </p:nvGrpSpPr>
        <p:grpSpPr>
          <a:xfrm>
            <a:off x="5631318" y="568743"/>
            <a:ext cx="6298745" cy="3288605"/>
            <a:chOff x="5598367" y="1105177"/>
            <a:chExt cx="6419463" cy="3288605"/>
          </a:xfrm>
        </p:grpSpPr>
        <p:sp>
          <p:nvSpPr>
            <p:cNvPr id="9" name="CasellaDiTesto 8"/>
            <p:cNvSpPr txBox="1"/>
            <p:nvPr/>
          </p:nvSpPr>
          <p:spPr>
            <a:xfrm>
              <a:off x="5598367" y="1223683"/>
              <a:ext cx="6419463" cy="3170099"/>
            </a:xfrm>
            <a:prstGeom prst="rect">
              <a:avLst/>
            </a:prstGeom>
            <a:noFill/>
          </p:spPr>
          <p:txBody>
            <a:bodyPr wrap="square" rtlCol="0">
              <a:spAutoFit/>
            </a:bodyPr>
            <a:lstStyle/>
            <a:p>
              <a:r>
                <a:rPr lang="en-US" sz="2000" dirty="0"/>
                <a:t>		is changing because of a variation of </a:t>
              </a:r>
            </a:p>
            <a:p>
              <a:endParaRPr lang="en-US" sz="2000" dirty="0"/>
            </a:p>
            <a:p>
              <a:r>
                <a:rPr lang="en-US" sz="2000" dirty="0"/>
                <a:t>the magnetic </a:t>
              </a:r>
              <a:r>
                <a:rPr lang="en-US" sz="2000"/>
                <a:t>circuit reluctance: </a:t>
              </a:r>
              <a:r>
                <a:rPr lang="en-US" sz="2000" dirty="0"/>
                <a:t>		where</a:t>
              </a:r>
            </a:p>
            <a:p>
              <a:endParaRPr lang="en-US" sz="2000" dirty="0"/>
            </a:p>
            <a:p>
              <a:r>
                <a:rPr lang="en-US" sz="2000" dirty="0"/>
                <a:t>		and it is: </a:t>
              </a:r>
            </a:p>
            <a:p>
              <a:endParaRPr lang="en-US" sz="2000" dirty="0"/>
            </a:p>
            <a:p>
              <a:r>
                <a:rPr lang="en-US" sz="2000" dirty="0"/>
                <a:t>Because 		          while 	      even if </a:t>
              </a:r>
            </a:p>
            <a:p>
              <a:endParaRPr lang="en-US" sz="2000" dirty="0"/>
            </a:p>
            <a:p>
              <a:r>
                <a:rPr lang="en-US" sz="2000" dirty="0"/>
                <a:t>it basically results : </a:t>
              </a:r>
            </a:p>
            <a:p>
              <a:endParaRPr lang="en-US" sz="2000" dirty="0"/>
            </a:p>
          </p:txBody>
        </p:sp>
        <p:grpSp>
          <p:nvGrpSpPr>
            <p:cNvPr id="14" name="Gruppo 13"/>
            <p:cNvGrpSpPr/>
            <p:nvPr/>
          </p:nvGrpSpPr>
          <p:grpSpPr>
            <a:xfrm>
              <a:off x="5660856" y="1105177"/>
              <a:ext cx="4388213" cy="1970041"/>
              <a:chOff x="5660856" y="1105177"/>
              <a:chExt cx="4388213" cy="1970041"/>
            </a:xfrm>
          </p:grpSpPr>
          <p:graphicFrame>
            <p:nvGraphicFramePr>
              <p:cNvPr id="8" name="Oggetto 7"/>
              <p:cNvGraphicFramePr>
                <a:graphicFrameLocks noChangeAspect="1"/>
              </p:cNvGraphicFramePr>
              <p:nvPr>
                <p:extLst>
                  <p:ext uri="{D42A27DB-BD31-4B8C-83A1-F6EECF244321}">
                    <p14:modId xmlns:p14="http://schemas.microsoft.com/office/powerpoint/2010/main" val="573725359"/>
                  </p:ext>
                </p:extLst>
              </p:nvPr>
            </p:nvGraphicFramePr>
            <p:xfrm>
              <a:off x="5660856" y="1105177"/>
              <a:ext cx="1473200" cy="677863"/>
            </p:xfrm>
            <a:graphic>
              <a:graphicData uri="http://schemas.openxmlformats.org/presentationml/2006/ole">
                <mc:AlternateContent xmlns:mc="http://schemas.openxmlformats.org/markup-compatibility/2006">
                  <mc:Choice xmlns:v="urn:schemas-microsoft-com:vml" Requires="v">
                    <p:oleObj name="Equazione" r:id="rId5" imgW="914400" imgH="419040" progId="Equation.3">
                      <p:embed/>
                    </p:oleObj>
                  </mc:Choice>
                  <mc:Fallback>
                    <p:oleObj name="Equazione" r:id="rId5" imgW="914400" imgH="419040" progId="Equation.3">
                      <p:embed/>
                      <p:pic>
                        <p:nvPicPr>
                          <p:cNvPr id="0" name="Object 5"/>
                          <p:cNvPicPr>
                            <a:picLocks noChangeAspect="1" noChangeArrowheads="1"/>
                          </p:cNvPicPr>
                          <p:nvPr/>
                        </p:nvPicPr>
                        <p:blipFill>
                          <a:blip r:embed="rId6"/>
                          <a:srcRect/>
                          <a:stretch>
                            <a:fillRect/>
                          </a:stretch>
                        </p:blipFill>
                        <p:spPr bwMode="auto">
                          <a:xfrm>
                            <a:off x="5660856" y="1105177"/>
                            <a:ext cx="1473200" cy="677863"/>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772986251"/>
                  </p:ext>
                </p:extLst>
              </p:nvPr>
            </p:nvGraphicFramePr>
            <p:xfrm>
              <a:off x="9218645" y="1664106"/>
              <a:ext cx="830424" cy="689409"/>
            </p:xfrm>
            <a:graphic>
              <a:graphicData uri="http://schemas.openxmlformats.org/presentationml/2006/ole">
                <mc:AlternateContent xmlns:mc="http://schemas.openxmlformats.org/markup-compatibility/2006">
                  <mc:Choice xmlns:v="urn:schemas-microsoft-com:vml" Requires="v">
                    <p:oleObj name="Equazione" r:id="rId7" imgW="508000" imgH="419100" progId="Equation.3">
                      <p:embed/>
                    </p:oleObj>
                  </mc:Choice>
                  <mc:Fallback>
                    <p:oleObj name="Equazione" r:id="rId7" imgW="508000" imgH="4191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8645" y="1664106"/>
                            <a:ext cx="830424" cy="689409"/>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341184209"/>
                  </p:ext>
                </p:extLst>
              </p:nvPr>
            </p:nvGraphicFramePr>
            <p:xfrm>
              <a:off x="5672569" y="2306351"/>
              <a:ext cx="1315617" cy="768867"/>
            </p:xfrm>
            <a:graphic>
              <a:graphicData uri="http://schemas.openxmlformats.org/presentationml/2006/ole">
                <mc:AlternateContent xmlns:mc="http://schemas.openxmlformats.org/markup-compatibility/2006">
                  <mc:Choice xmlns:v="urn:schemas-microsoft-com:vml" Requires="v">
                    <p:oleObj name="Equazione" r:id="rId9" imgW="736600" imgH="431800" progId="Equation.3">
                      <p:embed/>
                    </p:oleObj>
                  </mc:Choice>
                  <mc:Fallback>
                    <p:oleObj name="Equazione" r:id="rId9" imgW="736600" imgH="4318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2569" y="2306351"/>
                            <a:ext cx="1315617" cy="768867"/>
                          </a:xfrm>
                          <a:prstGeom prst="rect">
                            <a:avLst/>
                          </a:prstGeom>
                          <a:noFill/>
                        </p:spPr>
                      </p:pic>
                    </p:oleObj>
                  </mc:Fallback>
                </mc:AlternateContent>
              </a:graphicData>
            </a:graphic>
          </p:graphicFrame>
        </p:grpSp>
      </p:grpSp>
      <p:graphicFrame>
        <p:nvGraphicFramePr>
          <p:cNvPr id="17" name="Oggetto 16"/>
          <p:cNvGraphicFramePr>
            <a:graphicFrameLocks noChangeAspect="1"/>
          </p:cNvGraphicFramePr>
          <p:nvPr>
            <p:extLst>
              <p:ext uri="{D42A27DB-BD31-4B8C-83A1-F6EECF244321}">
                <p14:modId xmlns:p14="http://schemas.microsoft.com/office/powerpoint/2010/main" val="924565897"/>
              </p:ext>
            </p:extLst>
          </p:nvPr>
        </p:nvGraphicFramePr>
        <p:xfrm>
          <a:off x="6722999" y="2536234"/>
          <a:ext cx="1268963" cy="412001"/>
        </p:xfrm>
        <a:graphic>
          <a:graphicData uri="http://schemas.openxmlformats.org/presentationml/2006/ole">
            <mc:AlternateContent xmlns:mc="http://schemas.openxmlformats.org/markup-compatibility/2006">
              <mc:Choice xmlns:v="urn:schemas-microsoft-com:vml" Requires="v">
                <p:oleObj name="Equazione" r:id="rId11" imgW="736600" imgH="241300" progId="Equation.3">
                  <p:embed/>
                </p:oleObj>
              </mc:Choice>
              <mc:Fallback>
                <p:oleObj name="Equazione" r:id="rId11" imgW="736600" imgH="2413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2999" y="2536234"/>
                        <a:ext cx="1268963" cy="412001"/>
                      </a:xfrm>
                      <a:prstGeom prst="rect">
                        <a:avLst/>
                      </a:prstGeom>
                      <a:noFill/>
                    </p:spPr>
                  </p:pic>
                </p:oleObj>
              </mc:Fallback>
            </mc:AlternateContent>
          </a:graphicData>
        </a:graphic>
      </p:graphicFrame>
      <p:graphicFrame>
        <p:nvGraphicFramePr>
          <p:cNvPr id="19" name="Oggetto 18"/>
          <p:cNvGraphicFramePr>
            <a:graphicFrameLocks noChangeAspect="1"/>
          </p:cNvGraphicFramePr>
          <p:nvPr>
            <p:extLst>
              <p:ext uri="{D42A27DB-BD31-4B8C-83A1-F6EECF244321}">
                <p14:modId xmlns:p14="http://schemas.microsoft.com/office/powerpoint/2010/main" val="1685755488"/>
              </p:ext>
            </p:extLst>
          </p:nvPr>
        </p:nvGraphicFramePr>
        <p:xfrm>
          <a:off x="8850381" y="2509820"/>
          <a:ext cx="727788" cy="396975"/>
        </p:xfrm>
        <a:graphic>
          <a:graphicData uri="http://schemas.openxmlformats.org/presentationml/2006/ole">
            <mc:AlternateContent xmlns:mc="http://schemas.openxmlformats.org/markup-compatibility/2006">
              <mc:Choice xmlns:v="urn:schemas-microsoft-com:vml" Requires="v">
                <p:oleObj name="Equazione" r:id="rId13" imgW="419100" imgH="228600" progId="Equation.3">
                  <p:embed/>
                </p:oleObj>
              </mc:Choice>
              <mc:Fallback>
                <p:oleObj name="Equazione" r:id="rId13" imgW="419100" imgH="2286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50381" y="2509820"/>
                        <a:ext cx="727788" cy="396975"/>
                      </a:xfrm>
                      <a:prstGeom prst="rect">
                        <a:avLst/>
                      </a:prstGeom>
                      <a:noFill/>
                    </p:spPr>
                  </p:pic>
                </p:oleObj>
              </mc:Fallback>
            </mc:AlternateContent>
          </a:graphicData>
        </a:graphic>
      </p:graphicFrame>
      <p:graphicFrame>
        <p:nvGraphicFramePr>
          <p:cNvPr id="21" name="Oggetto 20"/>
          <p:cNvGraphicFramePr>
            <a:graphicFrameLocks noChangeAspect="1"/>
          </p:cNvGraphicFramePr>
          <p:nvPr>
            <p:extLst>
              <p:ext uri="{D42A27DB-BD31-4B8C-83A1-F6EECF244321}">
                <p14:modId xmlns:p14="http://schemas.microsoft.com/office/powerpoint/2010/main" val="3302189975"/>
              </p:ext>
            </p:extLst>
          </p:nvPr>
        </p:nvGraphicFramePr>
        <p:xfrm>
          <a:off x="8767960" y="1947405"/>
          <a:ext cx="1471127" cy="422738"/>
        </p:xfrm>
        <a:graphic>
          <a:graphicData uri="http://schemas.openxmlformats.org/presentationml/2006/ole">
            <mc:AlternateContent xmlns:mc="http://schemas.openxmlformats.org/markup-compatibility/2006">
              <mc:Choice xmlns:v="urn:schemas-microsoft-com:vml" Requires="v">
                <p:oleObj name="Equazione" r:id="rId15" imgW="825500" imgH="241300" progId="Equation.3">
                  <p:embed/>
                </p:oleObj>
              </mc:Choice>
              <mc:Fallback>
                <p:oleObj name="Equazione" r:id="rId15" imgW="825500" imgH="24130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7960" y="1947405"/>
                        <a:ext cx="1471127" cy="422738"/>
                      </a:xfrm>
                      <a:prstGeom prst="rect">
                        <a:avLst/>
                      </a:prstGeom>
                      <a:noFill/>
                    </p:spPr>
                  </p:pic>
                </p:oleObj>
              </mc:Fallback>
            </mc:AlternateContent>
          </a:graphicData>
        </a:graphic>
      </p:graphicFrame>
      <p:graphicFrame>
        <p:nvGraphicFramePr>
          <p:cNvPr id="23" name="Oggetto 22"/>
          <p:cNvGraphicFramePr>
            <a:graphicFrameLocks noChangeAspect="1"/>
          </p:cNvGraphicFramePr>
          <p:nvPr>
            <p:extLst>
              <p:ext uri="{D42A27DB-BD31-4B8C-83A1-F6EECF244321}">
                <p14:modId xmlns:p14="http://schemas.microsoft.com/office/powerpoint/2010/main" val="1621818132"/>
              </p:ext>
            </p:extLst>
          </p:nvPr>
        </p:nvGraphicFramePr>
        <p:xfrm>
          <a:off x="10604924" y="2537814"/>
          <a:ext cx="755188" cy="429084"/>
        </p:xfrm>
        <a:graphic>
          <a:graphicData uri="http://schemas.openxmlformats.org/presentationml/2006/ole">
            <mc:AlternateContent xmlns:mc="http://schemas.openxmlformats.org/markup-compatibility/2006">
              <mc:Choice xmlns:v="urn:schemas-microsoft-com:vml" Requires="v">
                <p:oleObj name="Equazione" r:id="rId17" imgW="418918" imgH="241195" progId="Equation.3">
                  <p:embed/>
                </p:oleObj>
              </mc:Choice>
              <mc:Fallback>
                <p:oleObj name="Equazione" r:id="rId17" imgW="418918" imgH="241195"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04924" y="2537814"/>
                        <a:ext cx="755188" cy="429084"/>
                      </a:xfrm>
                      <a:prstGeom prst="rect">
                        <a:avLst/>
                      </a:prstGeom>
                      <a:noFill/>
                    </p:spPr>
                  </p:pic>
                </p:oleObj>
              </mc:Fallback>
            </mc:AlternateContent>
          </a:graphicData>
        </a:graphic>
      </p:graphicFrame>
      <p:graphicFrame>
        <p:nvGraphicFramePr>
          <p:cNvPr id="25" name="Oggetto 24"/>
          <p:cNvGraphicFramePr>
            <a:graphicFrameLocks noChangeAspect="1"/>
          </p:cNvGraphicFramePr>
          <p:nvPr>
            <p:extLst>
              <p:ext uri="{D42A27DB-BD31-4B8C-83A1-F6EECF244321}">
                <p14:modId xmlns:p14="http://schemas.microsoft.com/office/powerpoint/2010/main" val="4065260224"/>
              </p:ext>
            </p:extLst>
          </p:nvPr>
        </p:nvGraphicFramePr>
        <p:xfrm>
          <a:off x="7786685" y="2976229"/>
          <a:ext cx="841528" cy="762139"/>
        </p:xfrm>
        <a:graphic>
          <a:graphicData uri="http://schemas.openxmlformats.org/presentationml/2006/ole">
            <mc:AlternateContent xmlns:mc="http://schemas.openxmlformats.org/markup-compatibility/2006">
              <mc:Choice xmlns:v="urn:schemas-microsoft-com:vml" Requires="v">
                <p:oleObj name="Equazione" r:id="rId19" imgW="508000" imgH="457200" progId="Equation.3">
                  <p:embed/>
                </p:oleObj>
              </mc:Choice>
              <mc:Fallback>
                <p:oleObj name="Equazione" r:id="rId19" imgW="508000" imgH="457200" progId="Equation.3">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6685" y="2976229"/>
                        <a:ext cx="841528" cy="762139"/>
                      </a:xfrm>
                      <a:prstGeom prst="rect">
                        <a:avLst/>
                      </a:prstGeom>
                      <a:noFill/>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1429118210"/>
              </p:ext>
            </p:extLst>
          </p:nvPr>
        </p:nvGraphicFramePr>
        <p:xfrm>
          <a:off x="10205590" y="3855766"/>
          <a:ext cx="1411554" cy="408160"/>
        </p:xfrm>
        <a:graphic>
          <a:graphicData uri="http://schemas.openxmlformats.org/presentationml/2006/ole">
            <mc:AlternateContent xmlns:mc="http://schemas.openxmlformats.org/markup-compatibility/2006">
              <mc:Choice xmlns:v="urn:schemas-microsoft-com:vml" Requires="v">
                <p:oleObj name="Equazione" r:id="rId21" imgW="787400" imgH="228600" progId="Equation.3">
                  <p:embed/>
                </p:oleObj>
              </mc:Choice>
              <mc:Fallback>
                <p:oleObj name="Equazione" r:id="rId21" imgW="787400" imgH="228600" progId="Equation.3">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05590" y="3855766"/>
                        <a:ext cx="1411554" cy="408160"/>
                      </a:xfrm>
                      <a:prstGeom prst="rect">
                        <a:avLst/>
                      </a:prstGeom>
                      <a:noFill/>
                    </p:spPr>
                  </p:pic>
                </p:oleObj>
              </mc:Fallback>
            </mc:AlternateContent>
          </a:graphicData>
        </a:graphic>
      </p:graphicFrame>
      <p:graphicFrame>
        <p:nvGraphicFramePr>
          <p:cNvPr id="29" name="Oggetto 28"/>
          <p:cNvGraphicFramePr>
            <a:graphicFrameLocks noChangeAspect="1"/>
          </p:cNvGraphicFramePr>
          <p:nvPr>
            <p:extLst>
              <p:ext uri="{D42A27DB-BD31-4B8C-83A1-F6EECF244321}">
                <p14:modId xmlns:p14="http://schemas.microsoft.com/office/powerpoint/2010/main" val="2143505918"/>
              </p:ext>
            </p:extLst>
          </p:nvPr>
        </p:nvGraphicFramePr>
        <p:xfrm>
          <a:off x="9035818" y="4388159"/>
          <a:ext cx="2092404" cy="390257"/>
        </p:xfrm>
        <a:graphic>
          <a:graphicData uri="http://schemas.openxmlformats.org/presentationml/2006/ole">
            <mc:AlternateContent xmlns:mc="http://schemas.openxmlformats.org/markup-compatibility/2006">
              <mc:Choice xmlns:v="urn:schemas-microsoft-com:vml" Requires="v">
                <p:oleObj name="Equazione" r:id="rId23" imgW="1231560" imgH="228600" progId="Equation.3">
                  <p:embed/>
                </p:oleObj>
              </mc:Choice>
              <mc:Fallback>
                <p:oleObj name="Equazione" r:id="rId23" imgW="1231560" imgH="228600" progId="Equation.3">
                  <p:embed/>
                  <p:pic>
                    <p:nvPicPr>
                      <p:cNvPr id="0" name="Object 34"/>
                      <p:cNvPicPr>
                        <a:picLocks noChangeAspect="1" noChangeArrowheads="1"/>
                      </p:cNvPicPr>
                      <p:nvPr/>
                    </p:nvPicPr>
                    <p:blipFill>
                      <a:blip r:embed="rId24"/>
                      <a:srcRect/>
                      <a:stretch>
                        <a:fillRect/>
                      </a:stretch>
                    </p:blipFill>
                    <p:spPr bwMode="auto">
                      <a:xfrm>
                        <a:off x="9035818" y="4388159"/>
                        <a:ext cx="2092404" cy="390257"/>
                      </a:xfrm>
                      <a:prstGeom prst="rect">
                        <a:avLst/>
                      </a:prstGeom>
                      <a:noFill/>
                    </p:spPr>
                  </p:pic>
                </p:oleObj>
              </mc:Fallback>
            </mc:AlternateContent>
          </a:graphicData>
        </a:graphic>
      </p:graphicFrame>
      <p:graphicFrame>
        <p:nvGraphicFramePr>
          <p:cNvPr id="33" name="Oggetto 32"/>
          <p:cNvGraphicFramePr>
            <a:graphicFrameLocks noChangeAspect="1"/>
          </p:cNvGraphicFramePr>
          <p:nvPr>
            <p:extLst>
              <p:ext uri="{D42A27DB-BD31-4B8C-83A1-F6EECF244321}">
                <p14:modId xmlns:p14="http://schemas.microsoft.com/office/powerpoint/2010/main" val="2108833085"/>
              </p:ext>
            </p:extLst>
          </p:nvPr>
        </p:nvGraphicFramePr>
        <p:xfrm>
          <a:off x="9683454" y="5114123"/>
          <a:ext cx="2075809" cy="754840"/>
        </p:xfrm>
        <a:graphic>
          <a:graphicData uri="http://schemas.openxmlformats.org/presentationml/2006/ole">
            <mc:AlternateContent xmlns:mc="http://schemas.openxmlformats.org/markup-compatibility/2006">
              <mc:Choice xmlns:v="urn:schemas-microsoft-com:vml" Requires="v">
                <p:oleObj name="Equazione" r:id="rId25" imgW="1257300" imgH="457200" progId="Equation.3">
                  <p:embed/>
                </p:oleObj>
              </mc:Choice>
              <mc:Fallback>
                <p:oleObj name="Equazione" r:id="rId25" imgW="1257300" imgH="457200" progId="Equation.3">
                  <p:embed/>
                  <p:pic>
                    <p:nvPicPr>
                      <p:cNvPr id="0" name="Object 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83454" y="5114123"/>
                        <a:ext cx="2075809" cy="754840"/>
                      </a:xfrm>
                      <a:prstGeom prst="rect">
                        <a:avLst/>
                      </a:prstGeom>
                      <a:noFill/>
                      <a:ln w="12700">
                        <a:solidFill>
                          <a:schemeClr val="accent1"/>
                        </a:solidFill>
                      </a:ln>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2451128294"/>
              </p:ext>
            </p:extLst>
          </p:nvPr>
        </p:nvGraphicFramePr>
        <p:xfrm>
          <a:off x="3341899" y="5684461"/>
          <a:ext cx="2062813" cy="707250"/>
        </p:xfrm>
        <a:graphic>
          <a:graphicData uri="http://schemas.openxmlformats.org/presentationml/2006/ole">
            <mc:AlternateContent xmlns:mc="http://schemas.openxmlformats.org/markup-compatibility/2006">
              <mc:Choice xmlns:v="urn:schemas-microsoft-com:vml" Requires="v">
                <p:oleObj name="Equazione" r:id="rId27" imgW="1333500" imgH="457200" progId="Equation.3">
                  <p:embed/>
                </p:oleObj>
              </mc:Choice>
              <mc:Fallback>
                <p:oleObj name="Equazione" r:id="rId27" imgW="1333500" imgH="457200" progId="Equation.3">
                  <p:embed/>
                  <p:pic>
                    <p:nvPicPr>
                      <p:cNvPr id="0" name="Object 1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41899" y="5684461"/>
                        <a:ext cx="2062813" cy="707250"/>
                      </a:xfrm>
                      <a:prstGeom prst="rect">
                        <a:avLst/>
                      </a:prstGeom>
                      <a:noFill/>
                    </p:spPr>
                  </p:pic>
                </p:oleObj>
              </mc:Fallback>
            </mc:AlternateContent>
          </a:graphicData>
        </a:graphic>
      </p:graphicFrame>
      <p:sp>
        <p:nvSpPr>
          <p:cNvPr id="6" name="Rettangolo 5"/>
          <p:cNvSpPr/>
          <p:nvPr/>
        </p:nvSpPr>
        <p:spPr>
          <a:xfrm>
            <a:off x="186612" y="5799987"/>
            <a:ext cx="6096000" cy="400110"/>
          </a:xfrm>
          <a:prstGeom prst="rect">
            <a:avLst/>
          </a:prstGeom>
        </p:spPr>
        <p:txBody>
          <a:bodyPr>
            <a:spAutoFit/>
          </a:bodyPr>
          <a:lstStyle/>
          <a:p>
            <a:r>
              <a:rPr lang="en-US" sz="2000"/>
              <a:t>with a </a:t>
            </a:r>
            <a:r>
              <a:rPr lang="en-US" sz="2000" i="1"/>
              <a:t>constant sensitivity</a:t>
            </a:r>
            <a:r>
              <a:rPr lang="en-US" sz="2000"/>
              <a:t> :</a:t>
            </a:r>
            <a:endParaRPr lang="it-IT" sz="2000"/>
          </a:p>
        </p:txBody>
      </p:sp>
      <p:sp>
        <p:nvSpPr>
          <p:cNvPr id="7" name="Rettangolo 6"/>
          <p:cNvSpPr/>
          <p:nvPr/>
        </p:nvSpPr>
        <p:spPr>
          <a:xfrm>
            <a:off x="10301276" y="6003435"/>
            <a:ext cx="793174" cy="338554"/>
          </a:xfrm>
          <a:prstGeom prst="rect">
            <a:avLst/>
          </a:prstGeom>
        </p:spPr>
        <p:txBody>
          <a:bodyPr wrap="square">
            <a:spAutoFit/>
          </a:bodyPr>
          <a:lstStyle/>
          <a:p>
            <a:r>
              <a:rPr lang="en-US" sz="1600" i="1"/>
              <a:t>X=l</a:t>
            </a:r>
            <a:r>
              <a:rPr lang="en-US" sz="1600" i="1" baseline="-25000"/>
              <a:t>a</a:t>
            </a:r>
            <a:r>
              <a:rPr lang="en-US" sz="1600" i="1"/>
              <a:t>/2</a:t>
            </a:r>
            <a:endParaRPr lang="it-IT" sz="1600" i="1"/>
          </a:p>
        </p:txBody>
      </p:sp>
      <p:sp>
        <p:nvSpPr>
          <p:cNvPr id="10" name="CasellaDiTesto 9"/>
          <p:cNvSpPr txBox="1"/>
          <p:nvPr/>
        </p:nvSpPr>
        <p:spPr>
          <a:xfrm>
            <a:off x="4447307" y="6477003"/>
            <a:ext cx="7667676" cy="369332"/>
          </a:xfrm>
          <a:prstGeom prst="rect">
            <a:avLst/>
          </a:prstGeom>
          <a:noFill/>
        </p:spPr>
        <p:txBody>
          <a:bodyPr wrap="none" rtlCol="0">
            <a:spAutoFit/>
          </a:bodyPr>
          <a:lstStyle/>
          <a:p>
            <a:r>
              <a:rPr lang="it-IT"/>
              <a:t>Contactless / the circuit can be closed directly on the tool: width measurements</a:t>
            </a:r>
          </a:p>
        </p:txBody>
      </p:sp>
      <p:sp>
        <p:nvSpPr>
          <p:cNvPr id="12" name="Rettangolo 11"/>
          <p:cNvSpPr/>
          <p:nvPr/>
        </p:nvSpPr>
        <p:spPr>
          <a:xfrm>
            <a:off x="5611062" y="3818933"/>
            <a:ext cx="6096000" cy="1261884"/>
          </a:xfrm>
          <a:prstGeom prst="rect">
            <a:avLst/>
          </a:prstGeom>
        </p:spPr>
        <p:txBody>
          <a:bodyPr>
            <a:spAutoFit/>
          </a:bodyPr>
          <a:lstStyle/>
          <a:p>
            <a:pPr lvl="0"/>
            <a:r>
              <a:rPr lang="en-US" sz="2000">
                <a:solidFill>
                  <a:prstClr val="black"/>
                </a:solidFill>
              </a:rPr>
              <a:t>If we supply the coil with a “c.a. voltage” :  </a:t>
            </a:r>
          </a:p>
          <a:p>
            <a:pPr lvl="0"/>
            <a:endParaRPr lang="en-US" sz="1600">
              <a:solidFill>
                <a:prstClr val="black"/>
              </a:solidFill>
            </a:endParaRPr>
          </a:p>
          <a:p>
            <a:pPr lvl="0"/>
            <a:r>
              <a:rPr lang="en-US" sz="2000">
                <a:solidFill>
                  <a:prstClr val="black"/>
                </a:solidFill>
              </a:rPr>
              <a:t>we can apply  </a:t>
            </a:r>
            <a:r>
              <a:rPr lang="en-US" sz="2000" i="1">
                <a:solidFill>
                  <a:prstClr val="black"/>
                </a:solidFill>
                <a:latin typeface="Times New Roman" panose="02020603050405020304" pitchFamily="18" charset="0"/>
                <a:cs typeface="Times New Roman" panose="02020603050405020304" pitchFamily="18" charset="0"/>
              </a:rPr>
              <a:t>V = Z × I</a:t>
            </a:r>
            <a:r>
              <a:rPr lang="en-US" sz="2000" i="1">
                <a:solidFill>
                  <a:prstClr val="black"/>
                </a:solidFill>
              </a:rPr>
              <a:t>  </a:t>
            </a:r>
            <a:r>
              <a:rPr lang="en-US" sz="2000">
                <a:solidFill>
                  <a:prstClr val="black"/>
                </a:solidFill>
              </a:rPr>
              <a:t>where </a:t>
            </a:r>
          </a:p>
          <a:p>
            <a:pPr lvl="0"/>
            <a:r>
              <a:rPr lang="en-US" sz="2000">
                <a:solidFill>
                  <a:prstClr val="black"/>
                </a:solidFill>
              </a:rPr>
              <a:t> </a:t>
            </a:r>
            <a:endParaRPr lang="en-US" sz="2000" dirty="0">
              <a:solidFill>
                <a:prstClr val="black"/>
              </a:solidFill>
            </a:endParaRPr>
          </a:p>
        </p:txBody>
      </p:sp>
      <p:sp>
        <p:nvSpPr>
          <p:cNvPr id="34" name="Rettangolo 33"/>
          <p:cNvSpPr/>
          <p:nvPr/>
        </p:nvSpPr>
        <p:spPr>
          <a:xfrm>
            <a:off x="186612" y="5154725"/>
            <a:ext cx="3155287" cy="400110"/>
          </a:xfrm>
          <a:prstGeom prst="rect">
            <a:avLst/>
          </a:prstGeom>
        </p:spPr>
        <p:txBody>
          <a:bodyPr wrap="none">
            <a:spAutoFit/>
          </a:bodyPr>
          <a:lstStyle/>
          <a:p>
            <a:pPr lvl="0"/>
            <a:r>
              <a:rPr lang="en-US" sz="2000">
                <a:solidFill>
                  <a:prstClr val="black"/>
                </a:solidFill>
              </a:rPr>
              <a:t>and the graduation curve is: </a:t>
            </a:r>
          </a:p>
        </p:txBody>
      </p:sp>
      <p:sp>
        <p:nvSpPr>
          <p:cNvPr id="35" name="Rettangolo 3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33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Trasduttori induttivi attivi"/>
          <p:cNvPicPr>
            <a:picLocks noChangeAspect="1" noChangeArrowheads="1"/>
          </p:cNvPicPr>
          <p:nvPr/>
        </p:nvPicPr>
        <p:blipFill rotWithShape="1">
          <a:blip r:embed="rId2">
            <a:extLst>
              <a:ext uri="{28A0092B-C50C-407E-A947-70E740481C1C}">
                <a14:useLocalDpi xmlns:a14="http://schemas.microsoft.com/office/drawing/2010/main" val="0"/>
              </a:ext>
            </a:extLst>
          </a:blip>
          <a:srcRect r="51478"/>
          <a:stretch/>
        </p:blipFill>
        <p:spPr bwMode="auto">
          <a:xfrm>
            <a:off x="77896" y="1505959"/>
            <a:ext cx="3530469" cy="273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o 2"/>
          <p:cNvGrpSpPr/>
          <p:nvPr/>
        </p:nvGrpSpPr>
        <p:grpSpPr>
          <a:xfrm>
            <a:off x="182549" y="295658"/>
            <a:ext cx="11691257" cy="1173544"/>
            <a:chOff x="256689" y="1185042"/>
            <a:chExt cx="11691257" cy="1173544"/>
          </a:xfrm>
        </p:grpSpPr>
        <p:sp>
          <p:nvSpPr>
            <p:cNvPr id="6" name="CasellaDiTesto 5"/>
            <p:cNvSpPr txBox="1"/>
            <p:nvPr/>
          </p:nvSpPr>
          <p:spPr>
            <a:xfrm>
              <a:off x="256689" y="1185042"/>
              <a:ext cx="11691257" cy="1015663"/>
            </a:xfrm>
            <a:prstGeom prst="rect">
              <a:avLst/>
            </a:prstGeom>
            <a:noFill/>
          </p:spPr>
          <p:txBody>
            <a:bodyPr wrap="square" rtlCol="0">
              <a:spAutoFit/>
            </a:bodyPr>
            <a:lstStyle/>
            <a:p>
              <a:r>
                <a:rPr lang="en-US" sz="2000" dirty="0"/>
                <a:t>There are also </a:t>
              </a:r>
              <a:r>
                <a:rPr lang="en-US" sz="2000" i="1" dirty="0"/>
                <a:t>simpler inductive transducers</a:t>
              </a:r>
              <a:r>
                <a:rPr lang="en-US" sz="2000" dirty="0"/>
                <a:t> which do not need a voltage supply, because they are based on </a:t>
              </a:r>
            </a:p>
            <a:p>
              <a:endParaRPr lang="en-US" sz="2000" i="1" dirty="0"/>
            </a:p>
            <a:p>
              <a:r>
                <a:rPr lang="en-US" sz="2000" i="1" dirty="0"/>
                <a:t>permanent magnets </a:t>
              </a:r>
              <a:r>
                <a:rPr lang="en-US" sz="2000" dirty="0"/>
                <a:t>and on the </a:t>
              </a:r>
              <a:r>
                <a:rPr lang="en-US" sz="2000" i="1" u="sng" dirty="0"/>
                <a:t>Faraday’s law</a:t>
              </a:r>
              <a:r>
                <a:rPr lang="en-US" sz="2000" i="1" dirty="0"/>
                <a:t> :</a:t>
              </a:r>
            </a:p>
          </p:txBody>
        </p:sp>
        <p:graphicFrame>
          <p:nvGraphicFramePr>
            <p:cNvPr id="8" name="Oggetto 7"/>
            <p:cNvGraphicFramePr>
              <a:graphicFrameLocks noChangeAspect="1"/>
            </p:cNvGraphicFramePr>
            <p:nvPr>
              <p:extLst>
                <p:ext uri="{D42A27DB-BD31-4B8C-83A1-F6EECF244321}">
                  <p14:modId xmlns:p14="http://schemas.microsoft.com/office/powerpoint/2010/main" val="3383563438"/>
                </p:ext>
              </p:extLst>
            </p:nvPr>
          </p:nvGraphicFramePr>
          <p:xfrm>
            <a:off x="5527264" y="1676644"/>
            <a:ext cx="4108282" cy="681942"/>
          </p:xfrm>
          <a:graphic>
            <a:graphicData uri="http://schemas.openxmlformats.org/presentationml/2006/ole">
              <mc:AlternateContent xmlns:mc="http://schemas.openxmlformats.org/markup-compatibility/2006">
                <mc:Choice xmlns:v="urn:schemas-microsoft-com:vml" Requires="v">
                  <p:oleObj name="Equazione" r:id="rId3" imgW="2349500" imgH="393700" progId="Equation.3">
                    <p:embed/>
                  </p:oleObj>
                </mc:Choice>
                <mc:Fallback>
                  <p:oleObj name="Equazione" r:id="rId3" imgW="23495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64" y="1676644"/>
                          <a:ext cx="4108282" cy="681942"/>
                        </a:xfrm>
                        <a:prstGeom prst="rect">
                          <a:avLst/>
                        </a:prstGeom>
                        <a:noFill/>
                      </p:spPr>
                    </p:pic>
                  </p:oleObj>
                </mc:Fallback>
              </mc:AlternateContent>
            </a:graphicData>
          </a:graphic>
        </p:graphicFrame>
      </p:grpSp>
      <p:sp>
        <p:nvSpPr>
          <p:cNvPr id="1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asellaDiTesto 8"/>
          <p:cNvSpPr txBox="1"/>
          <p:nvPr/>
        </p:nvSpPr>
        <p:spPr>
          <a:xfrm>
            <a:off x="3967655" y="2053658"/>
            <a:ext cx="4121044" cy="1323439"/>
          </a:xfrm>
          <a:prstGeom prst="rect">
            <a:avLst/>
          </a:prstGeom>
          <a:noFill/>
        </p:spPr>
        <p:txBody>
          <a:bodyPr wrap="square" rtlCol="0">
            <a:spAutoFit/>
          </a:bodyPr>
          <a:lstStyle/>
          <a:p>
            <a:r>
              <a:rPr lang="en-US" sz="2000" dirty="0"/>
              <a:t>However, the output signal is proportional to the </a:t>
            </a:r>
            <a:r>
              <a:rPr lang="en-US" sz="2000" i="1" dirty="0"/>
              <a:t>velocity of the displacement</a:t>
            </a:r>
            <a:r>
              <a:rPr lang="en-US" sz="2000" dirty="0"/>
              <a:t>       and needs to be </a:t>
            </a:r>
            <a:r>
              <a:rPr lang="en-US" sz="2000"/>
              <a:t>integrated …</a:t>
            </a:r>
            <a:endParaRPr lang="en-US" sz="2000" dirty="0"/>
          </a:p>
        </p:txBody>
      </p:sp>
      <p:graphicFrame>
        <p:nvGraphicFramePr>
          <p:cNvPr id="11" name="Oggetto 10"/>
          <p:cNvGraphicFramePr>
            <a:graphicFrameLocks noChangeAspect="1"/>
          </p:cNvGraphicFramePr>
          <p:nvPr>
            <p:extLst>
              <p:ext uri="{D42A27DB-BD31-4B8C-83A1-F6EECF244321}">
                <p14:modId xmlns:p14="http://schemas.microsoft.com/office/powerpoint/2010/main" val="1666721405"/>
              </p:ext>
            </p:extLst>
          </p:nvPr>
        </p:nvGraphicFramePr>
        <p:xfrm>
          <a:off x="5524117" y="2715377"/>
          <a:ext cx="242595" cy="317240"/>
        </p:xfrm>
        <a:graphic>
          <a:graphicData uri="http://schemas.openxmlformats.org/presentationml/2006/ole">
            <mc:AlternateContent xmlns:mc="http://schemas.openxmlformats.org/markup-compatibility/2006">
              <mc:Choice xmlns:v="urn:schemas-microsoft-com:vml" Requires="v">
                <p:oleObj name="Equazione" r:id="rId5" imgW="126780" imgH="164814" progId="Equation.3">
                  <p:embed/>
                </p:oleObj>
              </mc:Choice>
              <mc:Fallback>
                <p:oleObj name="Equazione" r:id="rId5" imgW="126780" imgH="164814"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117" y="2715377"/>
                        <a:ext cx="242595" cy="317240"/>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3159359195"/>
              </p:ext>
            </p:extLst>
          </p:nvPr>
        </p:nvGraphicFramePr>
        <p:xfrm>
          <a:off x="3844377" y="4731954"/>
          <a:ext cx="1844534" cy="391759"/>
        </p:xfrm>
        <a:graphic>
          <a:graphicData uri="http://schemas.openxmlformats.org/presentationml/2006/ole">
            <mc:AlternateContent xmlns:mc="http://schemas.openxmlformats.org/markup-compatibility/2006">
              <mc:Choice xmlns:v="urn:schemas-microsoft-com:vml" Requires="v">
                <p:oleObj name="Equazione" r:id="rId7" imgW="1079500" imgH="228600" progId="Equation.3">
                  <p:embed/>
                </p:oleObj>
              </mc:Choice>
              <mc:Fallback>
                <p:oleObj name="Equazione" r:id="rId7" imgW="10795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4377" y="4731954"/>
                        <a:ext cx="1844534" cy="391759"/>
                      </a:xfrm>
                      <a:prstGeom prst="rect">
                        <a:avLst/>
                      </a:prstGeom>
                      <a:noFill/>
                      <a:ln w="12700">
                        <a:solidFill>
                          <a:schemeClr val="accent1"/>
                        </a:solidFill>
                      </a:ln>
                    </p:spPr>
                  </p:pic>
                </p:oleObj>
              </mc:Fallback>
            </mc:AlternateContent>
          </a:graphicData>
        </a:graphic>
      </p:graphicFrame>
      <p:sp>
        <p:nvSpPr>
          <p:cNvPr id="15" name="CasellaDiTesto 14"/>
          <p:cNvSpPr txBox="1"/>
          <p:nvPr/>
        </p:nvSpPr>
        <p:spPr>
          <a:xfrm>
            <a:off x="7962396" y="4241897"/>
            <a:ext cx="4132612" cy="1938992"/>
          </a:xfrm>
          <a:prstGeom prst="rect">
            <a:avLst/>
          </a:prstGeom>
          <a:noFill/>
        </p:spPr>
        <p:txBody>
          <a:bodyPr wrap="square" rtlCol="0">
            <a:spAutoFit/>
          </a:bodyPr>
          <a:lstStyle/>
          <a:p>
            <a:pPr algn="just"/>
            <a:r>
              <a:rPr lang="en-US" sz="2000" dirty="0"/>
              <a:t>These are all </a:t>
            </a:r>
            <a:r>
              <a:rPr lang="en-US" sz="2000" i="1" u="sng" dirty="0"/>
              <a:t>contactless</a:t>
            </a:r>
            <a:r>
              <a:rPr lang="en-US" sz="2000" dirty="0"/>
              <a:t> sensors !</a:t>
            </a:r>
          </a:p>
          <a:p>
            <a:pPr algn="just"/>
            <a:endParaRPr lang="en-US" sz="2000" dirty="0"/>
          </a:p>
          <a:p>
            <a:pPr algn="just"/>
            <a:r>
              <a:rPr lang="en-US" sz="2000" dirty="0"/>
              <a:t>Type (b) transducers are </a:t>
            </a:r>
            <a:r>
              <a:rPr lang="en-US" sz="2000" i="1"/>
              <a:t>reversible</a:t>
            </a:r>
            <a:r>
              <a:rPr lang="en-US" sz="2000"/>
              <a:t> and </a:t>
            </a:r>
            <a:r>
              <a:rPr lang="en-US" sz="2000" dirty="0"/>
              <a:t>can become (with an </a:t>
            </a:r>
            <a:r>
              <a:rPr lang="en-US" sz="2000"/>
              <a:t>appropriate design - changing the size of the elements) </a:t>
            </a:r>
            <a:r>
              <a:rPr lang="en-US" sz="2000" b="1" i="1" dirty="0"/>
              <a:t>loudspeakers</a:t>
            </a:r>
            <a:r>
              <a:rPr lang="en-US" sz="2000" dirty="0"/>
              <a:t> ! </a:t>
            </a:r>
          </a:p>
        </p:txBody>
      </p:sp>
      <p:pic>
        <p:nvPicPr>
          <p:cNvPr id="2" name="Immagine 1"/>
          <p:cNvPicPr>
            <a:picLocks noChangeAspect="1"/>
          </p:cNvPicPr>
          <p:nvPr/>
        </p:nvPicPr>
        <p:blipFill>
          <a:blip r:embed="rId9"/>
          <a:stretch>
            <a:fillRect/>
          </a:stretch>
        </p:blipFill>
        <p:spPr>
          <a:xfrm>
            <a:off x="8958358" y="1831861"/>
            <a:ext cx="2561881" cy="1983392"/>
          </a:xfrm>
          <a:prstGeom prst="rect">
            <a:avLst/>
          </a:prstGeom>
        </p:spPr>
      </p:pic>
      <p:sp>
        <p:nvSpPr>
          <p:cNvPr id="16" name="CasellaDiTesto 15"/>
          <p:cNvSpPr txBox="1"/>
          <p:nvPr/>
        </p:nvSpPr>
        <p:spPr>
          <a:xfrm>
            <a:off x="3701249" y="4221629"/>
            <a:ext cx="3887573" cy="2015936"/>
          </a:xfrm>
          <a:prstGeom prst="rect">
            <a:avLst/>
          </a:prstGeom>
          <a:noFill/>
        </p:spPr>
        <p:txBody>
          <a:bodyPr wrap="square" rtlCol="0">
            <a:spAutoFit/>
          </a:bodyPr>
          <a:lstStyle/>
          <a:p>
            <a:pPr algn="just"/>
            <a:r>
              <a:rPr lang="en-US" sz="2000"/>
              <a:t>The </a:t>
            </a:r>
            <a:r>
              <a:rPr lang="en-US" sz="2000" dirty="0"/>
              <a:t>graduation curve is: </a:t>
            </a:r>
          </a:p>
          <a:p>
            <a:pPr algn="just">
              <a:spcAft>
                <a:spcPts val="600"/>
              </a:spcAft>
            </a:pPr>
            <a:endParaRPr lang="en-US" sz="2000" dirty="0"/>
          </a:p>
          <a:p>
            <a:pPr algn="just"/>
            <a:endParaRPr lang="en-US" sz="2000" dirty="0"/>
          </a:p>
          <a:p>
            <a:pPr algn="just"/>
            <a:r>
              <a:rPr lang="en-US" sz="2000"/>
              <a:t>A </a:t>
            </a:r>
            <a:r>
              <a:rPr lang="en-US" sz="2000" dirty="0"/>
              <a:t>typical application of this kind of transducers is the </a:t>
            </a:r>
            <a:r>
              <a:rPr lang="en-US" sz="2000" b="1" i="1" dirty="0"/>
              <a:t>microphone </a:t>
            </a:r>
            <a:r>
              <a:rPr lang="en-US" sz="2000" b="1" i="1"/>
              <a:t>pick-up </a:t>
            </a:r>
            <a:r>
              <a:rPr lang="en-US" sz="2000"/>
              <a:t>… </a:t>
            </a:r>
            <a:r>
              <a:rPr lang="en-US" sz="2000" i="1">
                <a:sym typeface="Wingdings" panose="05000000000000000000" pitchFamily="2" charset="2"/>
              </a:rPr>
              <a:t> </a:t>
            </a:r>
            <a:r>
              <a:rPr lang="en-US" sz="2000" i="1"/>
              <a:t>membrane</a:t>
            </a:r>
            <a:endParaRPr lang="en-US" sz="2000" i="1" dirty="0"/>
          </a:p>
        </p:txBody>
      </p:sp>
      <p:sp>
        <p:nvSpPr>
          <p:cNvPr id="4" name="CasellaDiTesto 3"/>
          <p:cNvSpPr txBox="1"/>
          <p:nvPr/>
        </p:nvSpPr>
        <p:spPr>
          <a:xfrm>
            <a:off x="5015336" y="6315649"/>
            <a:ext cx="2204771" cy="400110"/>
          </a:xfrm>
          <a:prstGeom prst="rect">
            <a:avLst/>
          </a:prstGeom>
          <a:noFill/>
        </p:spPr>
        <p:txBody>
          <a:bodyPr wrap="none" rtlCol="0">
            <a:spAutoFit/>
          </a:bodyPr>
          <a:lstStyle/>
          <a:p>
            <a:r>
              <a:rPr lang="it-IT" sz="2000" i="1"/>
              <a:t>Acustic waves </a:t>
            </a:r>
            <a:r>
              <a:rPr lang="it-IT" sz="2000" i="1">
                <a:sym typeface="Wingdings" panose="05000000000000000000" pitchFamily="2" charset="2"/>
              </a:rPr>
              <a:t> e</a:t>
            </a:r>
            <a:r>
              <a:rPr lang="it-IT" sz="2000" i="1" baseline="-25000">
                <a:sym typeface="Wingdings" panose="05000000000000000000" pitchFamily="2" charset="2"/>
              </a:rPr>
              <a:t>0</a:t>
            </a:r>
            <a:endParaRPr lang="it-IT" sz="2000" i="1"/>
          </a:p>
        </p:txBody>
      </p:sp>
      <p:pic>
        <p:nvPicPr>
          <p:cNvPr id="18" name="Picture 3" descr="Trasduttori induttivi attivi"/>
          <p:cNvPicPr>
            <a:picLocks noChangeAspect="1" noChangeArrowheads="1"/>
          </p:cNvPicPr>
          <p:nvPr/>
        </p:nvPicPr>
        <p:blipFill rotWithShape="1">
          <a:blip r:embed="rId2">
            <a:extLst>
              <a:ext uri="{28A0092B-C50C-407E-A947-70E740481C1C}">
                <a14:useLocalDpi xmlns:a14="http://schemas.microsoft.com/office/drawing/2010/main" val="0"/>
              </a:ext>
            </a:extLst>
          </a:blip>
          <a:srcRect l="52568" r="-1" b="3737"/>
          <a:stretch/>
        </p:blipFill>
        <p:spPr bwMode="auto">
          <a:xfrm>
            <a:off x="74066" y="4162703"/>
            <a:ext cx="3451183" cy="26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1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28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achinedesign.com/site-files/machinedesign.com/files/uploads/2013/05/proximity-sensor-choosing-which-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9" y="123566"/>
            <a:ext cx="1434328" cy="656944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achinedesign.com/site-files/machinedesign.com/files/uploads/2013/05/proximity-sensor-choosing-which-typ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5" y="154559"/>
            <a:ext cx="5564124" cy="564884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827656" y="6149885"/>
            <a:ext cx="2249014" cy="646331"/>
          </a:xfrm>
          <a:prstGeom prst="rect">
            <a:avLst/>
          </a:prstGeom>
          <a:noFill/>
        </p:spPr>
        <p:txBody>
          <a:bodyPr wrap="none" rtlCol="0">
            <a:spAutoFit/>
          </a:bodyPr>
          <a:lstStyle/>
          <a:p>
            <a:r>
              <a:rPr lang="en-US" i="1" dirty="0"/>
              <a:t>courtesy of </a:t>
            </a:r>
          </a:p>
          <a:p>
            <a:r>
              <a:rPr lang="en-US" i="1" dirty="0"/>
              <a:t>“machinedesign.com”</a:t>
            </a:r>
          </a:p>
        </p:txBody>
      </p:sp>
      <p:sp>
        <p:nvSpPr>
          <p:cNvPr id="5" name="Rettangolo 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7591408" y="1243038"/>
            <a:ext cx="3397661" cy="1015663"/>
          </a:xfrm>
          <a:prstGeom prst="rect">
            <a:avLst/>
          </a:prstGeom>
          <a:noFill/>
        </p:spPr>
        <p:txBody>
          <a:bodyPr wrap="none" rtlCol="0">
            <a:spAutoFit/>
          </a:bodyPr>
          <a:lstStyle/>
          <a:p>
            <a:r>
              <a:rPr lang="it-IT" sz="1500"/>
              <a:t>Non contact detection of metallic objects</a:t>
            </a:r>
          </a:p>
          <a:p>
            <a:r>
              <a:rPr lang="it-IT" sz="1500"/>
              <a:t>Very accurate</a:t>
            </a:r>
          </a:p>
          <a:p>
            <a:pPr marL="285750" indent="-285750">
              <a:buFontTx/>
              <a:buChar char="-"/>
            </a:pPr>
            <a:r>
              <a:rPr lang="it-IT" sz="1500"/>
              <a:t>Only metallic</a:t>
            </a:r>
          </a:p>
          <a:p>
            <a:pPr marL="285750" indent="-285750">
              <a:buFontTx/>
              <a:buChar char="-"/>
            </a:pPr>
            <a:r>
              <a:rPr lang="it-IT" sz="1500"/>
              <a:t>Limited range</a:t>
            </a:r>
          </a:p>
        </p:txBody>
      </p:sp>
      <p:sp>
        <p:nvSpPr>
          <p:cNvPr id="7" name="CasellaDiTesto 6"/>
          <p:cNvSpPr txBox="1"/>
          <p:nvPr/>
        </p:nvSpPr>
        <p:spPr>
          <a:xfrm>
            <a:off x="7594435" y="2362225"/>
            <a:ext cx="4482236" cy="1015663"/>
          </a:xfrm>
          <a:prstGeom prst="rect">
            <a:avLst/>
          </a:prstGeom>
          <a:noFill/>
        </p:spPr>
        <p:txBody>
          <a:bodyPr wrap="square" rtlCol="0">
            <a:spAutoFit/>
          </a:bodyPr>
          <a:lstStyle/>
          <a:p>
            <a:r>
              <a:rPr lang="it-IT" sz="1500"/>
              <a:t>Non contact detection of metallic and non metallic</a:t>
            </a:r>
          </a:p>
          <a:p>
            <a:r>
              <a:rPr lang="it-IT" sz="1500"/>
              <a:t>Low cost</a:t>
            </a:r>
          </a:p>
          <a:p>
            <a:pPr marL="285750" indent="-285750">
              <a:buFontTx/>
              <a:buChar char="-"/>
            </a:pPr>
            <a:r>
              <a:rPr lang="it-IT" sz="1500"/>
              <a:t>Less accurate, slower</a:t>
            </a:r>
          </a:p>
          <a:p>
            <a:pPr marL="285750" indent="-285750">
              <a:buFontTx/>
              <a:buChar char="-"/>
            </a:pPr>
            <a:r>
              <a:rPr lang="it-IT" sz="1500"/>
              <a:t>Difficult in designing</a:t>
            </a:r>
          </a:p>
        </p:txBody>
      </p:sp>
      <p:sp>
        <p:nvSpPr>
          <p:cNvPr id="8" name="CasellaDiTesto 7"/>
          <p:cNvSpPr txBox="1"/>
          <p:nvPr/>
        </p:nvSpPr>
        <p:spPr>
          <a:xfrm>
            <a:off x="7615223" y="3622317"/>
            <a:ext cx="3848098" cy="553998"/>
          </a:xfrm>
          <a:prstGeom prst="rect">
            <a:avLst/>
          </a:prstGeom>
          <a:noFill/>
        </p:spPr>
        <p:txBody>
          <a:bodyPr wrap="square" rtlCol="0">
            <a:spAutoFit/>
          </a:bodyPr>
          <a:lstStyle/>
          <a:p>
            <a:r>
              <a:rPr lang="it-IT" sz="1500"/>
              <a:t>Versitile </a:t>
            </a:r>
            <a:r>
              <a:rPr lang="it-IT" sz="1500">
                <a:sym typeface="Wingdings" panose="05000000000000000000" pitchFamily="2" charset="2"/>
              </a:rPr>
              <a:t> industrial sensing</a:t>
            </a:r>
            <a:endParaRPr lang="it-IT" sz="1500"/>
          </a:p>
          <a:p>
            <a:pPr marL="285750" indent="-285750">
              <a:buFontTx/>
              <a:buChar char="-"/>
            </a:pPr>
            <a:r>
              <a:rPr lang="it-IT" sz="1500"/>
              <a:t>More expensive</a:t>
            </a:r>
          </a:p>
        </p:txBody>
      </p:sp>
      <p:sp>
        <p:nvSpPr>
          <p:cNvPr id="9" name="CasellaDiTesto 8"/>
          <p:cNvSpPr txBox="1"/>
          <p:nvPr/>
        </p:nvSpPr>
        <p:spPr>
          <a:xfrm>
            <a:off x="7596171" y="4768159"/>
            <a:ext cx="4067174" cy="784830"/>
          </a:xfrm>
          <a:prstGeom prst="rect">
            <a:avLst/>
          </a:prstGeom>
          <a:noFill/>
        </p:spPr>
        <p:txBody>
          <a:bodyPr wrap="square" rtlCol="0">
            <a:spAutoFit/>
          </a:bodyPr>
          <a:lstStyle/>
          <a:p>
            <a:r>
              <a:rPr lang="it-IT" sz="1500"/>
              <a:t>Not affected by environmental conditions</a:t>
            </a:r>
          </a:p>
          <a:p>
            <a:pPr marL="180975" indent="-180975"/>
            <a:r>
              <a:rPr lang="it-IT" sz="1500"/>
              <a:t>- Difficulties in reading reflections for soft,   curved or small objects</a:t>
            </a:r>
          </a:p>
        </p:txBody>
      </p:sp>
      <p:pic>
        <p:nvPicPr>
          <p:cNvPr id="10" name="Picture 4" descr="http://machinedesign.com/site-files/machinedesign.com/files/uploads/2013/05/proximity-sensor-choosing-which-type-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530" t="59449" r="66591" b="36132"/>
          <a:stretch/>
        </p:blipFill>
        <p:spPr bwMode="auto">
          <a:xfrm rot="912613">
            <a:off x="4167172" y="3863417"/>
            <a:ext cx="171451" cy="2496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achinedesign.com/site-files/machinedesign.com/files/uploads/2013/05/proximity-sensor-choosing-which-type-4.png"/>
          <p:cNvPicPr>
            <a:picLocks noChangeAspect="1" noChangeArrowheads="1"/>
          </p:cNvPicPr>
          <p:nvPr/>
        </p:nvPicPr>
        <p:blipFill rotWithShape="1">
          <a:blip r:embed="rId3">
            <a:extLst>
              <a:ext uri="{28A0092B-C50C-407E-A947-70E740481C1C}">
                <a14:useLocalDpi xmlns:a14="http://schemas.microsoft.com/office/drawing/2010/main" val="0"/>
              </a:ext>
            </a:extLst>
          </a:blip>
          <a:srcRect l="28530" t="59449" r="66591" b="36132"/>
          <a:stretch/>
        </p:blipFill>
        <p:spPr bwMode="auto">
          <a:xfrm rot="912613">
            <a:off x="3861182" y="4982607"/>
            <a:ext cx="171451" cy="24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173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1219</Words>
  <Application>Microsoft Office PowerPoint</Application>
  <PresentationFormat>Widescreen</PresentationFormat>
  <Paragraphs>128</Paragraphs>
  <Slides>19</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7" baseType="lpstr">
      <vt:lpstr>Arial</vt:lpstr>
      <vt:lpstr>Calibri</vt:lpstr>
      <vt:lpstr>Calibri Light</vt:lpstr>
      <vt:lpstr>Times New Roman</vt:lpstr>
      <vt:lpstr>Wingdings</vt:lpstr>
      <vt:lpstr>Tema di Office</vt:lpstr>
      <vt:lpstr>Equazione</vt:lpstr>
      <vt:lpstr>Equation.DSMT4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Sapienza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Thermomechanical Measurements for Energy Systems (MENR)</dc:title>
  <dc:creator>Rino Del Prete</dc:creator>
  <cp:lastModifiedBy>Livio D'Alvia</cp:lastModifiedBy>
  <cp:revision>96</cp:revision>
  <cp:lastPrinted>2018-10-30T22:33:32Z</cp:lastPrinted>
  <dcterms:created xsi:type="dcterms:W3CDTF">2016-04-29T14:04:14Z</dcterms:created>
  <dcterms:modified xsi:type="dcterms:W3CDTF">2024-03-05T17:22:11Z</dcterms:modified>
</cp:coreProperties>
</file>