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1" r:id="rId2"/>
    <p:sldId id="290" r:id="rId3"/>
    <p:sldId id="288" r:id="rId4"/>
    <p:sldId id="289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5"/>
    <p:restoredTop sz="94666"/>
  </p:normalViewPr>
  <p:slideViewPr>
    <p:cSldViewPr snapToGrid="0" snapToObjects="1">
      <p:cViewPr>
        <p:scale>
          <a:sx n="76" d="100"/>
          <a:sy n="76" d="100"/>
        </p:scale>
        <p:origin x="69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27B8-56F8-7A42-927F-B8B989CD687E}" type="datetimeFigureOut">
              <a:rPr lang="it-IT" smtClean="0"/>
              <a:t>27/10/19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5928-A493-0C4D-90F4-16CA305D67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22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477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500" dirty="0" smtClean="0">
                <a:solidFill>
                  <a:srgbClr val="FFC000"/>
                </a:solidFill>
              </a:rPr>
              <a:t>Recap</a:t>
            </a:r>
            <a:r>
              <a:rPr lang="mr-IN" sz="3500" dirty="0" smtClean="0">
                <a:solidFill>
                  <a:srgbClr val="FFC000"/>
                </a:solidFill>
              </a:rPr>
              <a:t>…</a:t>
            </a:r>
            <a:endParaRPr lang="it-IT" sz="3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39531" y="948267"/>
            <a:ext cx="6239933" cy="945621"/>
          </a:xfrm>
        </p:spPr>
        <p:txBody>
          <a:bodyPr/>
          <a:lstStyle/>
          <a:p>
            <a:pPr algn="ctr"/>
            <a:r>
              <a:rPr lang="it-IT" i="1" dirty="0" smtClean="0">
                <a:solidFill>
                  <a:srgbClr val="FFC000"/>
                </a:solidFill>
              </a:rPr>
              <a:t>SOCIAL RIGHTS!</a:t>
            </a:r>
            <a:endParaRPr lang="it-IT" i="1" dirty="0">
              <a:solidFill>
                <a:srgbClr val="FFC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78675" y="3200399"/>
            <a:ext cx="15616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 smtClean="0"/>
              <a:t>Job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2000" dirty="0" smtClean="0"/>
              <a:t>Education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2000" dirty="0" smtClean="0"/>
              <a:t>Health care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2000" dirty="0" smtClean="0"/>
              <a:t>Environment</a:t>
            </a:r>
          </a:p>
          <a:p>
            <a:pPr algn="ctr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10497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6" y="183091"/>
            <a:ext cx="5683837" cy="6499547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3091"/>
            <a:ext cx="5630627" cy="65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1406" y="2439585"/>
            <a:ext cx="10515600" cy="1325563"/>
          </a:xfrm>
        </p:spPr>
        <p:txBody>
          <a:bodyPr/>
          <a:lstStyle/>
          <a:p>
            <a:r>
              <a:rPr lang="it-IT" dirty="0" smtClean="0"/>
              <a:t>ANCIENT CONSTITUTIONALISM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400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5157" y="575288"/>
            <a:ext cx="10233800" cy="1207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PERICLES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(Athens, IV century BC)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00" y="1937288"/>
            <a:ext cx="6518714" cy="46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67460" y="712921"/>
            <a:ext cx="8993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FFC000"/>
                </a:solidFill>
              </a:rPr>
              <a:t>Our form of government does not imitate the laws of the neighbouring states. On the contrary, we are rather a model to others. </a:t>
            </a:r>
          </a:p>
          <a:p>
            <a:pPr algn="ctr"/>
            <a:endParaRPr lang="en-GB" sz="2000" i="1" dirty="0">
              <a:solidFill>
                <a:srgbClr val="FFC00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FFC000"/>
                </a:solidFill>
              </a:rPr>
              <a:t>Our form of government is called a </a:t>
            </a:r>
            <a:r>
              <a:rPr lang="en-GB" sz="2000" b="1" i="1" dirty="0" smtClean="0">
                <a:solidFill>
                  <a:srgbClr val="FFC000"/>
                </a:solidFill>
              </a:rPr>
              <a:t>democracy</a:t>
            </a:r>
            <a:r>
              <a:rPr lang="en-GB" sz="2000" i="1" dirty="0" smtClean="0">
                <a:solidFill>
                  <a:srgbClr val="FFC000"/>
                </a:solidFill>
              </a:rPr>
              <a:t> because its administration is in the hands, not of a few, but of the whole people. […] </a:t>
            </a:r>
          </a:p>
          <a:p>
            <a:pPr algn="ctr"/>
            <a:endParaRPr lang="en-GB" sz="2000" i="1" dirty="0">
              <a:solidFill>
                <a:srgbClr val="FFC00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FFC000"/>
                </a:solidFill>
              </a:rPr>
              <a:t>Election to public office is made on the basis of </a:t>
            </a:r>
            <a:r>
              <a:rPr lang="en-GB" sz="2000" b="1" i="1" dirty="0" smtClean="0">
                <a:solidFill>
                  <a:srgbClr val="FFC000"/>
                </a:solidFill>
              </a:rPr>
              <a:t>ability</a:t>
            </a:r>
            <a:r>
              <a:rPr lang="en-GB" sz="2000" i="1" dirty="0" smtClean="0">
                <a:solidFill>
                  <a:srgbClr val="FFC000"/>
                </a:solidFill>
              </a:rPr>
              <a:t>, not on the basis of membership in a particular class. No man is kept out of public office by the obscurity of his social standing because of his poverty, as long as he wishes to be of </a:t>
            </a:r>
            <a:r>
              <a:rPr lang="en-GB" sz="2000" b="1" i="1" dirty="0" smtClean="0">
                <a:solidFill>
                  <a:srgbClr val="FFC000"/>
                </a:solidFill>
              </a:rPr>
              <a:t>service to the state</a:t>
            </a:r>
            <a:r>
              <a:rPr lang="en-GB" sz="2000" i="1" dirty="0" smtClean="0">
                <a:solidFill>
                  <a:srgbClr val="FFC000"/>
                </a:solidFill>
              </a:rPr>
              <a:t>. </a:t>
            </a:r>
          </a:p>
          <a:p>
            <a:pPr algn="ctr"/>
            <a:endParaRPr lang="en-GB" sz="2000" i="1" dirty="0">
              <a:solidFill>
                <a:srgbClr val="FFC00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FFC000"/>
                </a:solidFill>
              </a:rPr>
              <a:t>And not only in our public life are we free and open, but a sense of freedom regulates our day-today life with each other. […] In public affairs we take great care no to break laws because of the deep respect we have for them. We give </a:t>
            </a:r>
            <a:r>
              <a:rPr lang="en-GB" sz="2000" b="1" i="1" dirty="0" smtClean="0">
                <a:solidFill>
                  <a:srgbClr val="FFC000"/>
                </a:solidFill>
              </a:rPr>
              <a:t>obedience</a:t>
            </a:r>
            <a:r>
              <a:rPr lang="en-GB" sz="2000" i="1" dirty="0" smtClean="0">
                <a:solidFill>
                  <a:srgbClr val="FFC000"/>
                </a:solidFill>
              </a:rPr>
              <a:t> to the men who hold public office form year to year. </a:t>
            </a:r>
          </a:p>
          <a:p>
            <a:pPr algn="ctr"/>
            <a:endParaRPr lang="en-GB" sz="2000" i="1" dirty="0">
              <a:solidFill>
                <a:srgbClr val="FFC000"/>
              </a:solidFill>
            </a:endParaRPr>
          </a:p>
          <a:p>
            <a:pPr algn="ctr"/>
            <a:r>
              <a:rPr lang="en-GB" sz="2000" i="1" dirty="0" smtClean="0">
                <a:solidFill>
                  <a:srgbClr val="FFC000"/>
                </a:solidFill>
              </a:rPr>
              <a:t>And we pay special regard to those laws that are for the protection of the oppressed and to all the </a:t>
            </a:r>
            <a:r>
              <a:rPr lang="en-GB" sz="2000" b="1" i="1" dirty="0" smtClean="0">
                <a:solidFill>
                  <a:srgbClr val="FFC000"/>
                </a:solidFill>
              </a:rPr>
              <a:t>unwritten laws </a:t>
            </a:r>
            <a:r>
              <a:rPr lang="en-GB" sz="2000" i="1" dirty="0" smtClean="0">
                <a:solidFill>
                  <a:srgbClr val="FFC000"/>
                </a:solidFill>
              </a:rPr>
              <a:t>that we know bring disgrace upon transgressor when they are broken.</a:t>
            </a:r>
            <a:endParaRPr lang="en-GB" sz="2000" i="1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00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7534" y="2125663"/>
            <a:ext cx="10515600" cy="1325563"/>
          </a:xfrm>
        </p:spPr>
        <p:txBody>
          <a:bodyPr/>
          <a:lstStyle/>
          <a:p>
            <a:r>
              <a:rPr lang="it-IT" dirty="0" smtClean="0"/>
              <a:t>MODERN CONSTITUTIONALISM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6967" y="4856693"/>
            <a:ext cx="3496733" cy="849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500" dirty="0" smtClean="0"/>
              <a:t>(Liberal State)</a:t>
            </a:r>
            <a:endParaRPr lang="it-IT" sz="3500" dirty="0"/>
          </a:p>
        </p:txBody>
      </p:sp>
    </p:spTree>
    <p:extLst>
      <p:ext uri="{BB962C8B-B14F-4D97-AF65-F5344CB8AC3E}">
        <p14:creationId xmlns:p14="http://schemas.microsoft.com/office/powerpoint/2010/main" val="21265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765157" y="575288"/>
            <a:ext cx="10233800" cy="1207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B. CONSTANT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/>
              <a:t>The Liberty of the Ancients Compared with That of the </a:t>
            </a:r>
            <a:r>
              <a:rPr lang="en-US" i="1" dirty="0" smtClean="0"/>
              <a:t>Moderns – </a:t>
            </a:r>
            <a:r>
              <a:rPr lang="en-US" dirty="0" smtClean="0">
                <a:solidFill>
                  <a:schemeClr val="tx1"/>
                </a:solidFill>
              </a:rPr>
              <a:t>1819)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 smtClean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33" y="2138719"/>
            <a:ext cx="6540500" cy="43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558800"/>
            <a:ext cx="10233800" cy="6299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First ask yourselves, what an Englishman, a Frenchman, and a citizen of the United States of America understand today by the word “liberty.” </a:t>
            </a:r>
            <a:endParaRPr lang="en-AU" i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lang="en-AU" i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For each of them it is the right to </a:t>
            </a:r>
            <a:r>
              <a:rPr lang="en-AU" b="1" i="1" dirty="0" smtClean="0">
                <a:solidFill>
                  <a:srgbClr val="FFC000"/>
                </a:solidFill>
              </a:rPr>
              <a:t>be subjected only to the laws</a:t>
            </a:r>
            <a:r>
              <a:rPr lang="en-AU" i="1" dirty="0" smtClean="0">
                <a:solidFill>
                  <a:srgbClr val="FFC000"/>
                </a:solidFill>
              </a:rPr>
              <a:t>, and to be </a:t>
            </a:r>
            <a:r>
              <a:rPr lang="en-AU" b="1" i="1" dirty="0" smtClean="0">
                <a:solidFill>
                  <a:srgbClr val="FFC000"/>
                </a:solidFill>
              </a:rPr>
              <a:t>neither arrested</a:t>
            </a:r>
            <a:r>
              <a:rPr lang="en-AU" i="1" dirty="0" smtClean="0">
                <a:solidFill>
                  <a:srgbClr val="FFC000"/>
                </a:solidFill>
              </a:rPr>
              <a:t>, detained, put to death or maltreated in any way by the arbitrary will of one or more individuals. It is the right of everyone </a:t>
            </a:r>
            <a:r>
              <a:rPr lang="en-AU" b="1" i="1" dirty="0" smtClean="0">
                <a:solidFill>
                  <a:srgbClr val="FFC000"/>
                </a:solidFill>
              </a:rPr>
              <a:t>to express their opinion</a:t>
            </a:r>
            <a:r>
              <a:rPr lang="en-AU" i="1" dirty="0" smtClean="0">
                <a:solidFill>
                  <a:srgbClr val="FFC000"/>
                </a:solidFill>
              </a:rPr>
              <a:t>, choose a profession and practice it, to </a:t>
            </a:r>
            <a:r>
              <a:rPr lang="en-AU" b="1" i="1" dirty="0" smtClean="0">
                <a:solidFill>
                  <a:srgbClr val="FFC000"/>
                </a:solidFill>
              </a:rPr>
              <a:t>dispose</a:t>
            </a:r>
            <a:r>
              <a:rPr lang="en-AU" i="1" dirty="0" smtClean="0">
                <a:solidFill>
                  <a:srgbClr val="FFC000"/>
                </a:solidFill>
              </a:rPr>
              <a:t> of </a:t>
            </a:r>
            <a:r>
              <a:rPr lang="en-AU" b="1" i="1" dirty="0" smtClean="0">
                <a:solidFill>
                  <a:srgbClr val="FFC000"/>
                </a:solidFill>
              </a:rPr>
              <a:t>property</a:t>
            </a:r>
            <a:r>
              <a:rPr lang="en-AU" i="1" dirty="0" smtClean="0">
                <a:solidFill>
                  <a:srgbClr val="FFC000"/>
                </a:solidFill>
              </a:rPr>
              <a:t>, and even to </a:t>
            </a:r>
            <a:r>
              <a:rPr lang="en-AU" b="1" i="1" dirty="0" smtClean="0">
                <a:solidFill>
                  <a:srgbClr val="FFC000"/>
                </a:solidFill>
              </a:rPr>
              <a:t>abuse</a:t>
            </a:r>
            <a:r>
              <a:rPr lang="en-AU" i="1" dirty="0" smtClean="0">
                <a:solidFill>
                  <a:srgbClr val="FFC000"/>
                </a:solidFill>
              </a:rPr>
              <a:t> it; to come and </a:t>
            </a:r>
            <a:r>
              <a:rPr lang="en-AU" b="1" i="1" dirty="0" smtClean="0">
                <a:solidFill>
                  <a:srgbClr val="FFC000"/>
                </a:solidFill>
              </a:rPr>
              <a:t>go without permission</a:t>
            </a:r>
            <a:r>
              <a:rPr lang="en-AU" i="1" dirty="0" smtClean="0">
                <a:solidFill>
                  <a:srgbClr val="FFC000"/>
                </a:solidFill>
              </a:rPr>
              <a:t>, and without having to account for their motives or undertakings. </a:t>
            </a:r>
            <a:endParaRPr lang="en-AU" i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lang="en-AU" i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It is everyone’s right to </a:t>
            </a:r>
            <a:r>
              <a:rPr lang="en-AU" b="1" i="1" dirty="0" smtClean="0">
                <a:solidFill>
                  <a:srgbClr val="FFC000"/>
                </a:solidFill>
              </a:rPr>
              <a:t>associate</a:t>
            </a:r>
            <a:r>
              <a:rPr lang="en-AU" i="1" dirty="0" smtClean="0">
                <a:solidFill>
                  <a:srgbClr val="FFC000"/>
                </a:solidFill>
              </a:rPr>
              <a:t> with other individuals, either to discuss their interests, or to profess the religion which they and their associates prefer, or even simply to </a:t>
            </a:r>
            <a:r>
              <a:rPr lang="en-AU" b="1" i="1" dirty="0" smtClean="0">
                <a:solidFill>
                  <a:srgbClr val="FFC000"/>
                </a:solidFill>
              </a:rPr>
              <a:t>occupy their days or hours in a way which is most compatible with their inclinations</a:t>
            </a:r>
            <a:r>
              <a:rPr lang="en-AU" i="1" dirty="0" smtClean="0">
                <a:solidFill>
                  <a:srgbClr val="FFC000"/>
                </a:solidFill>
              </a:rPr>
              <a:t> or fancies. </a:t>
            </a:r>
            <a:endParaRPr lang="en-AU" i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lang="en-AU" i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Finally it is everyone’s right to exercise some </a:t>
            </a:r>
            <a:r>
              <a:rPr lang="en-AU" b="1" i="1" dirty="0" smtClean="0">
                <a:solidFill>
                  <a:srgbClr val="FFC000"/>
                </a:solidFill>
              </a:rPr>
              <a:t>influence on the administration </a:t>
            </a:r>
            <a:r>
              <a:rPr lang="en-AU" i="1" dirty="0" smtClean="0">
                <a:solidFill>
                  <a:srgbClr val="FFC000"/>
                </a:solidFill>
              </a:rPr>
              <a:t>of the government, either by </a:t>
            </a:r>
            <a:r>
              <a:rPr lang="en-AU" b="1" i="1" dirty="0" smtClean="0">
                <a:solidFill>
                  <a:srgbClr val="FFC000"/>
                </a:solidFill>
              </a:rPr>
              <a:t>electing</a:t>
            </a:r>
            <a:r>
              <a:rPr lang="en-AU" i="1" dirty="0" smtClean="0">
                <a:solidFill>
                  <a:srgbClr val="FFC000"/>
                </a:solidFill>
              </a:rPr>
              <a:t> all or particular officials, or through representations, petitions, demands to which the authorities are more or less compelled to pay heed. </a:t>
            </a:r>
            <a:endParaRPr lang="en-A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491066"/>
            <a:ext cx="10233800" cy="6366933"/>
          </a:xfrm>
        </p:spPr>
        <p:txBody>
          <a:bodyPr/>
          <a:lstStyle/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Now compare this liberty with that of the ancients. </a:t>
            </a:r>
          </a:p>
          <a:p>
            <a:pPr marL="0" indent="0" algn="just">
              <a:buNone/>
            </a:pPr>
            <a:endParaRPr lang="en-AU" i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The latter consisted in exercising </a:t>
            </a:r>
            <a:r>
              <a:rPr lang="en-AU" b="1" i="1" dirty="0" smtClean="0">
                <a:solidFill>
                  <a:srgbClr val="FFC000"/>
                </a:solidFill>
              </a:rPr>
              <a:t>collectively</a:t>
            </a:r>
            <a:r>
              <a:rPr lang="en-AU" i="1" dirty="0" smtClean="0">
                <a:solidFill>
                  <a:srgbClr val="FFC000"/>
                </a:solidFill>
              </a:rPr>
              <a:t>, </a:t>
            </a:r>
            <a:r>
              <a:rPr lang="en-AU" b="1" i="1" dirty="0" smtClean="0">
                <a:solidFill>
                  <a:srgbClr val="FFC000"/>
                </a:solidFill>
              </a:rPr>
              <a:t>but directly</a:t>
            </a:r>
            <a:r>
              <a:rPr lang="en-AU" i="1" dirty="0" smtClean="0">
                <a:solidFill>
                  <a:srgbClr val="FFC000"/>
                </a:solidFill>
              </a:rPr>
              <a:t>, several parts of the complete sovereignty; in deliberating, in the public square, over war and peace; in forming alliances with foreign governments; in </a:t>
            </a:r>
            <a:r>
              <a:rPr lang="en-AU" b="1" i="1" dirty="0" smtClean="0">
                <a:solidFill>
                  <a:srgbClr val="FFC000"/>
                </a:solidFill>
              </a:rPr>
              <a:t>voting laws</a:t>
            </a:r>
            <a:r>
              <a:rPr lang="en-AU" i="1" dirty="0" smtClean="0">
                <a:solidFill>
                  <a:srgbClr val="FFC000"/>
                </a:solidFill>
              </a:rPr>
              <a:t>, in pronouncing judgments; in </a:t>
            </a:r>
            <a:r>
              <a:rPr lang="en-AU" b="1" i="1" dirty="0" smtClean="0">
                <a:solidFill>
                  <a:srgbClr val="FFC000"/>
                </a:solidFill>
              </a:rPr>
              <a:t>examining the accounts</a:t>
            </a:r>
            <a:r>
              <a:rPr lang="en-AU" i="1" dirty="0" smtClean="0">
                <a:solidFill>
                  <a:srgbClr val="FFC000"/>
                </a:solidFill>
              </a:rPr>
              <a:t>, the acts, the stewardship of the magistrates; in calling them to appear in front of the </a:t>
            </a:r>
            <a:r>
              <a:rPr lang="en-AU" b="1" i="1" dirty="0" smtClean="0">
                <a:solidFill>
                  <a:srgbClr val="FFC000"/>
                </a:solidFill>
              </a:rPr>
              <a:t>assembled people</a:t>
            </a:r>
            <a:r>
              <a:rPr lang="en-AU" i="1" dirty="0" smtClean="0">
                <a:solidFill>
                  <a:srgbClr val="FFC000"/>
                </a:solidFill>
              </a:rPr>
              <a:t>, in accusing, condemning or absolving them. </a:t>
            </a:r>
          </a:p>
          <a:p>
            <a:pPr marL="0" indent="0" algn="just">
              <a:buNone/>
            </a:pPr>
            <a:endParaRPr lang="en-AU" i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AU" i="1" dirty="0" smtClean="0">
                <a:solidFill>
                  <a:srgbClr val="FFC000"/>
                </a:solidFill>
              </a:rPr>
              <a:t>But if this was what the ancients called liberty, they admitted as compatible with this collective freedom </a:t>
            </a:r>
            <a:r>
              <a:rPr lang="en-AU" b="1" i="1" dirty="0" smtClean="0">
                <a:solidFill>
                  <a:srgbClr val="FFC000"/>
                </a:solidFill>
              </a:rPr>
              <a:t>the complete subjection of the individual to the authority of the community</a:t>
            </a:r>
            <a:r>
              <a:rPr lang="en-AU" i="1" dirty="0" smtClean="0">
                <a:solidFill>
                  <a:srgbClr val="FFC000"/>
                </a:solidFill>
              </a:rPr>
              <a:t>.</a:t>
            </a:r>
            <a:endParaRPr lang="en-A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385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CONTEMPORARY CONSTITUTIONALISM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6700" y="4450292"/>
            <a:ext cx="10233800" cy="1222375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(Social-Democratic State)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42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Profondità</Template>
  <TotalTime>732</TotalTime>
  <Words>588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Corbel</vt:lpstr>
      <vt:lpstr>Mangal</vt:lpstr>
      <vt:lpstr>Arial</vt:lpstr>
      <vt:lpstr>TF10001006</vt:lpstr>
      <vt:lpstr>Presentazione di PowerPoint</vt:lpstr>
      <vt:lpstr>ANCIENT CONSTITUTIONALISM</vt:lpstr>
      <vt:lpstr>Presentazione di PowerPoint</vt:lpstr>
      <vt:lpstr>Presentazione di PowerPoint</vt:lpstr>
      <vt:lpstr>MODERN CONSTITUTIONALISM</vt:lpstr>
      <vt:lpstr>Presentazione di PowerPoint</vt:lpstr>
      <vt:lpstr>Presentazione di PowerPoint</vt:lpstr>
      <vt:lpstr>Presentazione di PowerPoint</vt:lpstr>
      <vt:lpstr>CONTEMPORARY CONSTITUTIONALISM</vt:lpstr>
      <vt:lpstr>SOCIAL RIGHTS!</vt:lpstr>
      <vt:lpstr>Presentazione di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European Public Law</dc:title>
  <dc:creator>Angelo Schillaci</dc:creator>
  <cp:lastModifiedBy>Microsoft Office User</cp:lastModifiedBy>
  <cp:revision>69</cp:revision>
  <dcterms:created xsi:type="dcterms:W3CDTF">2017-09-11T14:25:23Z</dcterms:created>
  <dcterms:modified xsi:type="dcterms:W3CDTF">2019-10-27T05:17:34Z</dcterms:modified>
</cp:coreProperties>
</file>