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09511-7F52-4EDE-822E-CD9D8DDF20D0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C315C-4216-450E-8860-9CB31BC4E8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61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85D257-5CA6-4D19-90E8-003602BB837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30250"/>
            <a:ext cx="4865688" cy="36512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19094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EB8B-8DFF-4CC6-A8E4-D3E54BE725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94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A84AC-0735-46E9-A125-CAC5C98961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355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6462-6CFF-4218-8350-D5717021A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691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08E1F-7661-4EB5-BC18-6A3405E4CC2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486E3-242D-4B1B-B8A8-72813504151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47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D2BBD-AE2D-4088-9DC5-0BABAF665BE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5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DFED3-CF3F-479A-A8DD-229ECB91839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23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97A2D-62E6-4E31-B2F5-DD95DBCD129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16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D834D-DCD5-423B-91AD-C822275C81D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2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5DBAA-AA5D-4CD0-BC3C-3A1B9EBF202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60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A40CD-F709-4300-8E83-3F9E3CD25B5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E99E-C78D-479A-AAC0-3B9966B02F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5822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014D0-4A39-4F28-A5E9-6AE9AE6CF17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13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2611E-50CF-4067-9EC6-715EB1DAC9A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11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F419-1964-436A-A0C8-6A6E10B2123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0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535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EB8B-8DFF-4CC6-A8E4-D3E54BE725E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57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E99E-C78D-479A-AAC0-3B9966B02F9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50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0B58-994B-4BB9-8CF1-A46C62CA91C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15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33D8-1DDA-440A-9426-E72A48AB420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71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56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56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4C84-7849-4DA5-B12D-D679FEB1E02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D6DB-32AE-4B30-A6B7-F90E56FD162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86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F925-CBB5-4671-BB5B-B9F6F9FE418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8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0B58-994B-4BB9-8CF1-A46C62CA91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7108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794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926" y="273160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794" y="143517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B6A38-BB42-42C3-A777-E145F0B96DC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8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D788-854B-4D49-98B6-3509B8731C5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95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A84AC-0735-46E9-A125-CAC5C989612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42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6462-6CFF-4218-8350-D5717021A0B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2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33D8-1DDA-440A-9426-E72A48AB42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03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4C84-7849-4DA5-B12D-D679FEB1E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66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D6DB-32AE-4B30-A6B7-F90E56FD16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7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F925-CBB5-4671-BB5B-B9F6F9FE41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21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7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09" y="27309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77" y="143514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B6A38-BB42-42C3-A777-E145F0B96D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19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D788-854B-4D49-98B6-3509B8731C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97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ED9B810-0F61-433F-AB83-089E61B046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89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DC41C6A4-F40F-4106-987A-AF94B862A58E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1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ED9B810-0F61-433F-AB83-089E61B0468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oleObject" Target="../embeddings/oleObject2.bin"/><Relationship Id="rId2" Type="http://schemas.microsoft.com/office/2007/relationships/media" Target="../media/media1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9.xml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0000"/>
            </a:gs>
            <a:gs pos="50000">
              <a:srgbClr val="FF0000"/>
            </a:gs>
            <a:gs pos="100000">
              <a:srgbClr val="76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524002" y="2608327"/>
            <a:ext cx="9036051" cy="149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 dirty="0">
                <a:solidFill>
                  <a:srgbClr val="CCECFF"/>
                </a:solidFill>
                <a:latin typeface="Arial" charset="0"/>
              </a:rPr>
              <a:t>Legame chimico:</a:t>
            </a:r>
            <a:r>
              <a:rPr lang="it-IT" altLang="it-IT" sz="2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600" dirty="0">
                <a:solidFill>
                  <a:srgbClr val="003300"/>
                </a:solidFill>
                <a:latin typeface="Arial" charset="0"/>
              </a:rPr>
              <a:t>2 - 10 </a:t>
            </a:r>
            <a:r>
              <a:rPr lang="it-IT" altLang="it-IT" sz="2600" dirty="0" err="1">
                <a:solidFill>
                  <a:srgbClr val="003300"/>
                </a:solidFill>
                <a:latin typeface="Arial" charset="0"/>
              </a:rPr>
              <a:t>eV</a:t>
            </a:r>
            <a:r>
              <a:rPr lang="it-IT" altLang="it-IT" sz="2600" dirty="0">
                <a:solidFill>
                  <a:srgbClr val="003300"/>
                </a:solidFill>
                <a:latin typeface="Arial" charset="0"/>
              </a:rPr>
              <a:t>/legame</a:t>
            </a: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 dirty="0">
                <a:solidFill>
                  <a:srgbClr val="CCECFF"/>
                </a:solidFill>
                <a:latin typeface="Arial" charset="0"/>
              </a:rPr>
              <a:t>Forze intermolecolari:</a:t>
            </a:r>
            <a:r>
              <a:rPr lang="it-IT" altLang="it-IT" sz="2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600" dirty="0">
                <a:solidFill>
                  <a:srgbClr val="003300"/>
                </a:solidFill>
                <a:latin typeface="Arial" charset="0"/>
              </a:rPr>
              <a:t>0,01 - 0,5 </a:t>
            </a:r>
            <a:r>
              <a:rPr lang="it-IT" altLang="it-IT" sz="2600" dirty="0" err="1">
                <a:solidFill>
                  <a:srgbClr val="003300"/>
                </a:solidFill>
                <a:latin typeface="Arial" charset="0"/>
              </a:rPr>
              <a:t>eV</a:t>
            </a:r>
            <a:r>
              <a:rPr lang="it-IT" altLang="it-IT" sz="2600" dirty="0">
                <a:solidFill>
                  <a:srgbClr val="003300"/>
                </a:solidFill>
                <a:latin typeface="Arial" charset="0"/>
              </a:rPr>
              <a:t>/legame</a:t>
            </a:r>
            <a:endParaRPr lang="it-IT" altLang="it-IT" sz="2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59" name="WordArt 3"/>
          <p:cNvSpPr>
            <a:spLocks noChangeArrowheads="1" noChangeShapeType="1" noTextEdit="1"/>
          </p:cNvSpPr>
          <p:nvPr/>
        </p:nvSpPr>
        <p:spPr bwMode="auto">
          <a:xfrm>
            <a:off x="1785953" y="46038"/>
            <a:ext cx="8794751" cy="18288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CCFF66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Forze attrattive tra molecole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CCFF66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(Forze di van der Waals)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31950" y="4421887"/>
            <a:ext cx="9036051" cy="215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7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 dirty="0">
                <a:solidFill>
                  <a:srgbClr val="CCECFF"/>
                </a:solidFill>
                <a:latin typeface="Arial" charset="0"/>
              </a:rPr>
              <a:t>Misura</a:t>
            </a:r>
            <a:r>
              <a:rPr lang="it-IT" altLang="it-IT" sz="2600" b="1" dirty="0">
                <a:solidFill>
                  <a:srgbClr val="CCECFF"/>
                </a:solidFill>
                <a:latin typeface="Arial" charset="0"/>
              </a:rPr>
              <a:t>:</a:t>
            </a:r>
            <a:r>
              <a:rPr lang="it-IT" altLang="it-IT" sz="2600" dirty="0">
                <a:solidFill>
                  <a:srgbClr val="66FF66"/>
                </a:solidFill>
                <a:latin typeface="Arial" charset="0"/>
              </a:rPr>
              <a:t>	</a:t>
            </a:r>
            <a:r>
              <a:rPr lang="it-IT" altLang="it-IT" sz="2500" dirty="0">
                <a:solidFill>
                  <a:srgbClr val="66FF66"/>
                </a:solidFill>
                <a:latin typeface="Arial" charset="0"/>
              </a:rPr>
              <a:t>Temperatura di fusione di un solido (°C)	</a:t>
            </a: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500" dirty="0">
                <a:solidFill>
                  <a:srgbClr val="66FF66"/>
                </a:solidFill>
                <a:latin typeface="Arial" charset="0"/>
              </a:rPr>
              <a:t>	Temperatura di ebollizione di un liquido (°C)</a:t>
            </a: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500" dirty="0">
                <a:solidFill>
                  <a:srgbClr val="66FF66"/>
                </a:solidFill>
                <a:latin typeface="Arial" charset="0"/>
              </a:rPr>
              <a:t>	Calore latente di fusione e di evaporazione (</a:t>
            </a:r>
            <a:r>
              <a:rPr lang="it-IT" altLang="it-IT" sz="2500" dirty="0" err="1">
                <a:solidFill>
                  <a:srgbClr val="66FF66"/>
                </a:solidFill>
                <a:latin typeface="Arial" charset="0"/>
              </a:rPr>
              <a:t>cal</a:t>
            </a:r>
            <a:r>
              <a:rPr lang="it-IT" altLang="it-IT" sz="2500" dirty="0">
                <a:solidFill>
                  <a:srgbClr val="66FF66"/>
                </a:solidFill>
                <a:latin typeface="Arial" charset="0"/>
              </a:rPr>
              <a:t>/mole)</a:t>
            </a:r>
            <a:endParaRPr lang="it-IT" altLang="it-IT" sz="2500" dirty="0">
              <a:solidFill>
                <a:srgbClr val="0099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55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38"/>
    </mc:Choice>
    <mc:Fallback>
      <p:transition spd="slow" advTm="15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58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992762" y="136525"/>
            <a:ext cx="4344319" cy="547836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006600"/>
                </a:solidFill>
                <a:latin typeface="Comic Sans MS" pitchFamily="66" charset="0"/>
              </a:rPr>
              <a:t>Isomerica Geometrica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744684" y="1398597"/>
            <a:ext cx="8923337" cy="104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srgbClr val="3333CC"/>
                </a:solidFill>
                <a:latin typeface="Comic Sans MS" pitchFamily="66" charset="0"/>
              </a:rPr>
              <a:t>Due molecole sono isomeri geometrici se </a:t>
            </a:r>
            <a:r>
              <a:rPr lang="it-IT" altLang="it-IT" sz="3200" dirty="0">
                <a:solidFill>
                  <a:srgbClr val="3333CC"/>
                </a:solidFill>
                <a:latin typeface="Comic Sans MS" pitchFamily="66" charset="0"/>
              </a:rPr>
              <a:t>contengono gli </a:t>
            </a:r>
            <a:r>
              <a:rPr lang="it-IT" altLang="it-IT" sz="3200" dirty="0">
                <a:solidFill>
                  <a:srgbClr val="3333CC"/>
                </a:solidFill>
                <a:latin typeface="Comic Sans MS" pitchFamily="66" charset="0"/>
              </a:rPr>
              <a:t>stessi atomi e gli stessi legami.</a:t>
            </a:r>
          </a:p>
        </p:txBody>
      </p:sp>
      <p:grpSp>
        <p:nvGrpSpPr>
          <p:cNvPr id="31748" name="Group 32"/>
          <p:cNvGrpSpPr>
            <a:grpSpLocks/>
          </p:cNvGrpSpPr>
          <p:nvPr/>
        </p:nvGrpSpPr>
        <p:grpSpPr bwMode="auto">
          <a:xfrm>
            <a:off x="1890749" y="3070229"/>
            <a:ext cx="8548687" cy="2479675"/>
            <a:chOff x="231" y="1934"/>
            <a:chExt cx="5385" cy="1562"/>
          </a:xfrm>
        </p:grpSpPr>
        <p:sp>
          <p:nvSpPr>
            <p:cNvPr id="31749" name="AutoShape 2"/>
            <p:cNvSpPr>
              <a:spLocks noChangeArrowheads="1"/>
            </p:cNvSpPr>
            <p:nvPr/>
          </p:nvSpPr>
          <p:spPr bwMode="auto">
            <a:xfrm flipH="1">
              <a:off x="3255" y="2280"/>
              <a:ext cx="2361" cy="662"/>
            </a:xfrm>
            <a:prstGeom prst="parallelogram">
              <a:avLst>
                <a:gd name="adj" fmla="val 60878"/>
              </a:avLst>
            </a:prstGeom>
            <a:solidFill>
              <a:srgbClr val="990033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1750" name="AutoShape 3"/>
            <p:cNvSpPr>
              <a:spLocks noChangeArrowheads="1"/>
            </p:cNvSpPr>
            <p:nvPr/>
          </p:nvSpPr>
          <p:spPr bwMode="auto">
            <a:xfrm flipH="1">
              <a:off x="231" y="2280"/>
              <a:ext cx="2361" cy="662"/>
            </a:xfrm>
            <a:prstGeom prst="parallelogram">
              <a:avLst>
                <a:gd name="adj" fmla="val 60878"/>
              </a:avLst>
            </a:prstGeom>
            <a:solidFill>
              <a:srgbClr val="990033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1751" name="Text Box 6"/>
            <p:cNvSpPr txBox="1">
              <a:spLocks noChangeArrowheads="1"/>
            </p:cNvSpPr>
            <p:nvPr/>
          </p:nvSpPr>
          <p:spPr bwMode="auto">
            <a:xfrm>
              <a:off x="820" y="2453"/>
              <a:ext cx="210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C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52" name="Text Box 7"/>
            <p:cNvSpPr txBox="1">
              <a:spLocks noChangeArrowheads="1"/>
            </p:cNvSpPr>
            <p:nvPr/>
          </p:nvSpPr>
          <p:spPr bwMode="auto">
            <a:xfrm>
              <a:off x="1631" y="2453"/>
              <a:ext cx="210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C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53" name="Text Box 8"/>
            <p:cNvSpPr txBox="1">
              <a:spLocks noChangeArrowheads="1"/>
            </p:cNvSpPr>
            <p:nvPr/>
          </p:nvSpPr>
          <p:spPr bwMode="auto">
            <a:xfrm>
              <a:off x="2123" y="1934"/>
              <a:ext cx="24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H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54" name="Text Box 9"/>
            <p:cNvSpPr txBox="1">
              <a:spLocks noChangeArrowheads="1"/>
            </p:cNvSpPr>
            <p:nvPr/>
          </p:nvSpPr>
          <p:spPr bwMode="auto">
            <a:xfrm>
              <a:off x="2123" y="3000"/>
              <a:ext cx="20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F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55" name="Text Box 10"/>
            <p:cNvSpPr txBox="1">
              <a:spLocks noChangeArrowheads="1"/>
            </p:cNvSpPr>
            <p:nvPr/>
          </p:nvSpPr>
          <p:spPr bwMode="auto">
            <a:xfrm>
              <a:off x="459" y="3000"/>
              <a:ext cx="20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F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56" name="Text Box 11"/>
            <p:cNvSpPr txBox="1">
              <a:spLocks noChangeArrowheads="1"/>
            </p:cNvSpPr>
            <p:nvPr/>
          </p:nvSpPr>
          <p:spPr bwMode="auto">
            <a:xfrm>
              <a:off x="365" y="1934"/>
              <a:ext cx="24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H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57" name="Line 12"/>
            <p:cNvSpPr>
              <a:spLocks noChangeShapeType="1"/>
            </p:cNvSpPr>
            <p:nvPr/>
          </p:nvSpPr>
          <p:spPr bwMode="auto">
            <a:xfrm>
              <a:off x="1115" y="2568"/>
              <a:ext cx="460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8" name="Line 13"/>
            <p:cNvSpPr>
              <a:spLocks noChangeShapeType="1"/>
            </p:cNvSpPr>
            <p:nvPr/>
          </p:nvSpPr>
          <p:spPr bwMode="auto">
            <a:xfrm>
              <a:off x="1115" y="2626"/>
              <a:ext cx="460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9" name="Line 14"/>
            <p:cNvSpPr>
              <a:spLocks noChangeShapeType="1"/>
            </p:cNvSpPr>
            <p:nvPr/>
          </p:nvSpPr>
          <p:spPr bwMode="auto">
            <a:xfrm flipV="1">
              <a:off x="1863" y="2165"/>
              <a:ext cx="230" cy="31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60" name="Line 15"/>
            <p:cNvSpPr>
              <a:spLocks noChangeShapeType="1"/>
            </p:cNvSpPr>
            <p:nvPr/>
          </p:nvSpPr>
          <p:spPr bwMode="auto">
            <a:xfrm flipH="1" flipV="1">
              <a:off x="1805" y="2827"/>
              <a:ext cx="288" cy="28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61" name="Line 16"/>
            <p:cNvSpPr>
              <a:spLocks noChangeShapeType="1"/>
            </p:cNvSpPr>
            <p:nvPr/>
          </p:nvSpPr>
          <p:spPr bwMode="auto">
            <a:xfrm flipH="1" flipV="1">
              <a:off x="567" y="2165"/>
              <a:ext cx="288" cy="28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62" name="Line 17"/>
            <p:cNvSpPr>
              <a:spLocks noChangeShapeType="1"/>
            </p:cNvSpPr>
            <p:nvPr/>
          </p:nvSpPr>
          <p:spPr bwMode="auto">
            <a:xfrm flipV="1">
              <a:off x="653" y="2798"/>
              <a:ext cx="231" cy="31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63" name="Text Box 18"/>
            <p:cNvSpPr txBox="1">
              <a:spLocks noChangeArrowheads="1"/>
            </p:cNvSpPr>
            <p:nvPr/>
          </p:nvSpPr>
          <p:spPr bwMode="auto">
            <a:xfrm>
              <a:off x="3939" y="2453"/>
              <a:ext cx="210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C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64" name="Text Box 19"/>
            <p:cNvSpPr txBox="1">
              <a:spLocks noChangeArrowheads="1"/>
            </p:cNvSpPr>
            <p:nvPr/>
          </p:nvSpPr>
          <p:spPr bwMode="auto">
            <a:xfrm>
              <a:off x="4751" y="2453"/>
              <a:ext cx="210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C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65" name="Text Box 20"/>
            <p:cNvSpPr txBox="1">
              <a:spLocks noChangeArrowheads="1"/>
            </p:cNvSpPr>
            <p:nvPr/>
          </p:nvSpPr>
          <p:spPr bwMode="auto">
            <a:xfrm>
              <a:off x="5243" y="1934"/>
              <a:ext cx="20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F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66" name="Text Box 21"/>
            <p:cNvSpPr txBox="1">
              <a:spLocks noChangeArrowheads="1"/>
            </p:cNvSpPr>
            <p:nvPr/>
          </p:nvSpPr>
          <p:spPr bwMode="auto">
            <a:xfrm>
              <a:off x="5243" y="3000"/>
              <a:ext cx="24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H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67" name="Text Box 22"/>
            <p:cNvSpPr txBox="1">
              <a:spLocks noChangeArrowheads="1"/>
            </p:cNvSpPr>
            <p:nvPr/>
          </p:nvSpPr>
          <p:spPr bwMode="auto">
            <a:xfrm>
              <a:off x="3599" y="3000"/>
              <a:ext cx="20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F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68" name="Text Box 23"/>
            <p:cNvSpPr txBox="1">
              <a:spLocks noChangeArrowheads="1"/>
            </p:cNvSpPr>
            <p:nvPr/>
          </p:nvSpPr>
          <p:spPr bwMode="auto">
            <a:xfrm>
              <a:off x="3485" y="1934"/>
              <a:ext cx="24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FF00"/>
                  </a:solidFill>
                  <a:latin typeface="Comic Sans MS" pitchFamily="66" charset="0"/>
                </a:rPr>
                <a:t>H</a:t>
              </a:r>
              <a:endParaRPr lang="it-IT" altLang="it-IT" sz="3200" b="1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1769" name="Line 24"/>
            <p:cNvSpPr>
              <a:spLocks noChangeShapeType="1"/>
            </p:cNvSpPr>
            <p:nvPr/>
          </p:nvSpPr>
          <p:spPr bwMode="auto">
            <a:xfrm>
              <a:off x="4235" y="2568"/>
              <a:ext cx="460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70" name="Line 25"/>
            <p:cNvSpPr>
              <a:spLocks noChangeShapeType="1"/>
            </p:cNvSpPr>
            <p:nvPr/>
          </p:nvSpPr>
          <p:spPr bwMode="auto">
            <a:xfrm>
              <a:off x="4235" y="2626"/>
              <a:ext cx="460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71" name="Line 26"/>
            <p:cNvSpPr>
              <a:spLocks noChangeShapeType="1"/>
            </p:cNvSpPr>
            <p:nvPr/>
          </p:nvSpPr>
          <p:spPr bwMode="auto">
            <a:xfrm flipV="1">
              <a:off x="4983" y="2165"/>
              <a:ext cx="230" cy="31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72" name="Line 27"/>
            <p:cNvSpPr>
              <a:spLocks noChangeShapeType="1"/>
            </p:cNvSpPr>
            <p:nvPr/>
          </p:nvSpPr>
          <p:spPr bwMode="auto">
            <a:xfrm flipH="1" flipV="1">
              <a:off x="4925" y="2827"/>
              <a:ext cx="288" cy="28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73" name="Line 28"/>
            <p:cNvSpPr>
              <a:spLocks noChangeShapeType="1"/>
            </p:cNvSpPr>
            <p:nvPr/>
          </p:nvSpPr>
          <p:spPr bwMode="auto">
            <a:xfrm flipH="1" flipV="1">
              <a:off x="3687" y="2165"/>
              <a:ext cx="288" cy="28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74" name="Line 29"/>
            <p:cNvSpPr>
              <a:spLocks noChangeShapeType="1"/>
            </p:cNvSpPr>
            <p:nvPr/>
          </p:nvSpPr>
          <p:spPr bwMode="auto">
            <a:xfrm flipV="1">
              <a:off x="3773" y="2798"/>
              <a:ext cx="230" cy="31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75" name="Text Box 30"/>
            <p:cNvSpPr txBox="1">
              <a:spLocks noChangeArrowheads="1"/>
            </p:cNvSpPr>
            <p:nvPr/>
          </p:nvSpPr>
          <p:spPr bwMode="auto">
            <a:xfrm>
              <a:off x="4091" y="3190"/>
              <a:ext cx="639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3333CC"/>
                  </a:solidFill>
                  <a:latin typeface="Comic Sans MS" pitchFamily="66" charset="0"/>
                </a:rPr>
                <a:t>trans</a:t>
              </a:r>
            </a:p>
          </p:txBody>
        </p:sp>
        <p:sp>
          <p:nvSpPr>
            <p:cNvPr id="31776" name="Text Box 31"/>
            <p:cNvSpPr txBox="1">
              <a:spLocks noChangeArrowheads="1"/>
            </p:cNvSpPr>
            <p:nvPr/>
          </p:nvSpPr>
          <p:spPr bwMode="auto">
            <a:xfrm>
              <a:off x="1211" y="3190"/>
              <a:ext cx="360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3333CC"/>
                  </a:solidFill>
                  <a:latin typeface="Comic Sans MS" pitchFamily="66" charset="0"/>
                </a:rPr>
                <a:t>cis</a:t>
              </a:r>
              <a:endParaRPr lang="it-IT" altLang="it-IT" sz="3200" b="1">
                <a:solidFill>
                  <a:srgbClr val="3333CC"/>
                </a:solidFill>
                <a:latin typeface="Comic Sans MS" pitchFamily="66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1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35"/>
    </mc:Choice>
    <mc:Fallback>
      <p:transition spd="slow" advTm="24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294085" y="365127"/>
          <a:ext cx="2917825" cy="283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5" imgW="6887399" imgH="6696788" progId="Photoshop.Image.4">
                  <p:embed/>
                </p:oleObj>
              </mc:Choice>
              <mc:Fallback>
                <p:oleObj name="Image" r:id="rId5" imgW="6887399" imgH="6696788" progId="Photoshop.Image.4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085" y="365127"/>
                        <a:ext cx="2917825" cy="283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6739085" y="411273"/>
          <a:ext cx="3386137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7" imgW="7992940" imgH="6912813" progId="Photoshop.Image.4">
                  <p:embed/>
                </p:oleObj>
              </mc:Choice>
              <mc:Fallback>
                <p:oleObj name="Image" r:id="rId7" imgW="7992940" imgH="6912813" progId="Photoshop.Image.4">
                  <p:embed/>
                  <p:pic>
                    <p:nvPicPr>
                      <p:cNvPr id="337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9085" y="411273"/>
                        <a:ext cx="3386137" cy="292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4403729" y="3336927"/>
          <a:ext cx="313372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9" imgW="7395694" imgH="6900106" progId="Photoshop.Image.7">
                  <p:embed/>
                </p:oleObj>
              </mc:Choice>
              <mc:Fallback>
                <p:oleObj name="Image" r:id="rId9" imgW="7395694" imgH="6900106" progId="Photoshop.Image.7">
                  <p:embed/>
                  <p:pic>
                    <p:nvPicPr>
                      <p:cNvPr id="337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3729" y="3336927"/>
                        <a:ext cx="3133725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132461" y="2459038"/>
            <a:ext cx="298339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00"/>
                </a:solidFill>
                <a:latin typeface="Arial" charset="0"/>
              </a:rPr>
              <a:t>F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221375" y="914400"/>
            <a:ext cx="298339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00"/>
                </a:solidFill>
                <a:latin typeface="Arial" charset="0"/>
              </a:rPr>
              <a:t>F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856040" y="1692275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FFCC"/>
                </a:solidFill>
                <a:latin typeface="Arial" charset="0"/>
              </a:rPr>
              <a:t>C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3124201" y="1692275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FFCC"/>
                </a:solidFill>
                <a:latin typeface="Arial" charset="0"/>
              </a:rPr>
              <a:t>C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2760677" y="2193925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66"/>
                </a:solidFill>
                <a:latin typeface="Arial" charset="0"/>
              </a:rPr>
              <a:t>H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760677" y="914400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66"/>
                </a:solidFill>
                <a:latin typeface="Arial" charset="0"/>
              </a:rPr>
              <a:t>H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8656665" y="1760538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FFCC"/>
                </a:solidFill>
                <a:latin typeface="Arial" charset="0"/>
              </a:rPr>
              <a:t>C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7924861" y="1760538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FFCC"/>
                </a:solidFill>
                <a:latin typeface="Arial" charset="0"/>
              </a:rPr>
              <a:t>C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7742453" y="1006475"/>
            <a:ext cx="298339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00"/>
                </a:solidFill>
                <a:latin typeface="Arial" charset="0"/>
              </a:rPr>
              <a:t>F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9161675" y="1050925"/>
            <a:ext cx="298339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00"/>
                </a:solidFill>
                <a:latin typeface="Arial" charset="0"/>
              </a:rPr>
              <a:t>F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7605801" y="2468563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66"/>
                </a:solidFill>
                <a:latin typeface="Arial" charset="0"/>
              </a:rPr>
              <a:t>H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9021773" y="2468563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66"/>
                </a:solidFill>
                <a:latin typeface="Arial" charset="0"/>
              </a:rPr>
              <a:t>H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319785" y="4664075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FFCC"/>
                </a:solidFill>
                <a:latin typeface="Arial" charset="0"/>
              </a:rPr>
              <a:t>C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6096028" y="4664075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FFCC"/>
                </a:solidFill>
                <a:latin typeface="Arial" charset="0"/>
              </a:rPr>
              <a:t>C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5091327" y="3978275"/>
            <a:ext cx="298339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00"/>
                </a:solidFill>
                <a:latin typeface="Arial" charset="0"/>
              </a:rPr>
              <a:t>F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6507363" y="5532439"/>
            <a:ext cx="298339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00"/>
                </a:solidFill>
                <a:latin typeface="Arial" charset="0"/>
              </a:rPr>
              <a:t>F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5046808" y="5303839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66"/>
                </a:solidFill>
                <a:latin typeface="Arial" charset="0"/>
              </a:rPr>
              <a:t>H</a:t>
            </a: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6418276" y="4022725"/>
            <a:ext cx="333605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66"/>
                </a:solidFill>
                <a:latin typeface="Arial" charset="0"/>
              </a:rPr>
              <a:t>H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3217864" y="3051176"/>
            <a:ext cx="610924" cy="54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solidFill>
                  <a:srgbClr val="000066"/>
                </a:solidFill>
                <a:latin typeface="Arial" charset="0"/>
              </a:rPr>
              <a:t>(a)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8247063" y="2960689"/>
            <a:ext cx="633366" cy="54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solidFill>
                  <a:srgbClr val="000066"/>
                </a:solidFill>
                <a:latin typeface="Arial" charset="0"/>
              </a:rPr>
              <a:t>(b)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5456239" y="5886450"/>
            <a:ext cx="610924" cy="54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solidFill>
                  <a:srgbClr val="000066"/>
                </a:solidFill>
                <a:latin typeface="Arial" charset="0"/>
              </a:rPr>
              <a:t>(c)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1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4"/>
    </mc:Choice>
    <mc:Fallback>
      <p:transition spd="slow" advTm="10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44808" y="92075"/>
            <a:ext cx="8548995" cy="91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Comic Sans MS" pitchFamily="66" charset="0"/>
              </a:rPr>
              <a:t>Non sono isomeri geometrici, ma una sola molecola,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Comic Sans MS" pitchFamily="66" charset="0"/>
              </a:rPr>
              <a:t>le strutture:</a:t>
            </a:r>
            <a:endParaRPr lang="it-IT" altLang="it-IT" sz="32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649552" y="1406635"/>
            <a:ext cx="333605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C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60816" y="1406635"/>
            <a:ext cx="333605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C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389437" y="914467"/>
            <a:ext cx="328796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F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494213" y="1954237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209801" y="1954237"/>
            <a:ext cx="328796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F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2058988" y="914467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3078165" y="1635125"/>
            <a:ext cx="731837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 flipV="1">
            <a:off x="4198939" y="1177927"/>
            <a:ext cx="228600" cy="319088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H="1" flipV="1">
            <a:off x="4176714" y="1817719"/>
            <a:ext cx="273051" cy="274637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 flipH="1" flipV="1">
            <a:off x="2438546" y="1177927"/>
            <a:ext cx="274639" cy="319088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V="1">
            <a:off x="2484439" y="1817719"/>
            <a:ext cx="228600" cy="274637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8109096" y="1954237"/>
            <a:ext cx="323987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3308351" y="1954237"/>
            <a:ext cx="309560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a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524003" y="2743228"/>
            <a:ext cx="9113941" cy="1806575"/>
            <a:chOff x="1" y="2743227"/>
            <a:chExt cx="9113941" cy="1806575"/>
          </a:xfrm>
        </p:grpSpPr>
        <p:sp>
          <p:nvSpPr>
            <p:cNvPr id="32770" name="Rectangle 2"/>
            <p:cNvSpPr>
              <a:spLocks noChangeArrowheads="1"/>
            </p:cNvSpPr>
            <p:nvPr/>
          </p:nvSpPr>
          <p:spPr bwMode="auto">
            <a:xfrm>
              <a:off x="1" y="2743227"/>
              <a:ext cx="9075739" cy="18065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93664" y="2797318"/>
              <a:ext cx="9020278" cy="886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 dirty="0">
                  <a:solidFill>
                    <a:srgbClr val="000066"/>
                  </a:solidFill>
                  <a:latin typeface="Comic Sans MS" pitchFamily="66" charset="0"/>
                </a:rPr>
                <a:t>Perché, per facile rotazione intorno al legame semplice,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 dirty="0">
                  <a:solidFill>
                    <a:srgbClr val="000066"/>
                  </a:solidFill>
                  <a:latin typeface="Comic Sans MS" pitchFamily="66" charset="0"/>
                </a:rPr>
                <a:t>l’una si trasforma nell’altra con grande facilità</a:t>
              </a:r>
              <a:r>
                <a:rPr lang="it-IT" altLang="it-IT" sz="2700" dirty="0">
                  <a:solidFill>
                    <a:srgbClr val="000066"/>
                  </a:solidFill>
                  <a:latin typeface="Comic Sans MS" pitchFamily="66" charset="0"/>
                </a:rPr>
                <a:t>.</a:t>
              </a:r>
              <a:endParaRPr lang="it-IT" altLang="it-IT" sz="2700" dirty="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sp>
        <p:nvSpPr>
          <p:cNvPr id="32786" name="Line 18"/>
          <p:cNvSpPr>
            <a:spLocks noChangeShapeType="1"/>
          </p:cNvSpPr>
          <p:nvPr/>
        </p:nvSpPr>
        <p:spPr bwMode="auto">
          <a:xfrm flipV="1">
            <a:off x="4221163" y="1543160"/>
            <a:ext cx="368300" cy="9207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 flipV="1">
            <a:off x="2265510" y="1679599"/>
            <a:ext cx="363537" cy="138113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1884364" y="1597038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4589464" y="1322497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90" name="Freeform 22"/>
          <p:cNvSpPr>
            <a:spLocks/>
          </p:cNvSpPr>
          <p:nvPr/>
        </p:nvSpPr>
        <p:spPr bwMode="auto">
          <a:xfrm>
            <a:off x="3263903" y="1489185"/>
            <a:ext cx="292100" cy="354013"/>
          </a:xfrm>
          <a:custGeom>
            <a:avLst/>
            <a:gdLst>
              <a:gd name="T0" fmla="*/ 149868 w 306"/>
              <a:gd name="T1" fmla="*/ 0 h 371"/>
              <a:gd name="T2" fmla="*/ 12409 w 306"/>
              <a:gd name="T3" fmla="*/ 83971 h 371"/>
              <a:gd name="T4" fmla="*/ 73502 w 306"/>
              <a:gd name="T5" fmla="*/ 320616 h 371"/>
              <a:gd name="T6" fmla="*/ 256781 w 306"/>
              <a:gd name="T7" fmla="*/ 282447 h 371"/>
              <a:gd name="T8" fmla="*/ 287327 w 306"/>
              <a:gd name="T9" fmla="*/ 167941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6" h="371">
                <a:moveTo>
                  <a:pt x="157" y="0"/>
                </a:moveTo>
                <a:cubicBezTo>
                  <a:pt x="133" y="15"/>
                  <a:pt x="26" y="32"/>
                  <a:pt x="13" y="88"/>
                </a:cubicBezTo>
                <a:cubicBezTo>
                  <a:pt x="0" y="144"/>
                  <a:pt x="34" y="301"/>
                  <a:pt x="77" y="336"/>
                </a:cubicBezTo>
                <a:cubicBezTo>
                  <a:pt x="120" y="371"/>
                  <a:pt x="232" y="323"/>
                  <a:pt x="269" y="296"/>
                </a:cubicBezTo>
                <a:cubicBezTo>
                  <a:pt x="306" y="269"/>
                  <a:pt x="294" y="201"/>
                  <a:pt x="301" y="17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7493133" y="1504969"/>
            <a:ext cx="333605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C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8704353" y="1504969"/>
            <a:ext cx="333605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C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9232900" y="1012876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9336088" y="2054245"/>
            <a:ext cx="328796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F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7053263" y="2054245"/>
            <a:ext cx="328796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F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6902451" y="1012876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797" name="Line 29"/>
          <p:cNvSpPr>
            <a:spLocks noChangeShapeType="1"/>
          </p:cNvSpPr>
          <p:nvPr/>
        </p:nvSpPr>
        <p:spPr bwMode="auto">
          <a:xfrm>
            <a:off x="7923214" y="1733550"/>
            <a:ext cx="730251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V="1">
            <a:off x="9042400" y="1276460"/>
            <a:ext cx="228600" cy="32067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 flipH="1" flipV="1">
            <a:off x="9018734" y="1916128"/>
            <a:ext cx="276225" cy="274637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800" name="Line 32"/>
          <p:cNvSpPr>
            <a:spLocks noChangeShapeType="1"/>
          </p:cNvSpPr>
          <p:nvPr/>
        </p:nvSpPr>
        <p:spPr bwMode="auto">
          <a:xfrm flipH="1" flipV="1">
            <a:off x="7281865" y="1276460"/>
            <a:ext cx="274637" cy="32067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 flipV="1">
            <a:off x="7327900" y="1916128"/>
            <a:ext cx="228600" cy="274637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802" name="Line 34"/>
          <p:cNvSpPr>
            <a:spLocks noChangeShapeType="1"/>
          </p:cNvSpPr>
          <p:nvPr/>
        </p:nvSpPr>
        <p:spPr bwMode="auto">
          <a:xfrm flipV="1">
            <a:off x="9066217" y="1641585"/>
            <a:ext cx="365125" cy="9207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803" name="Line 35"/>
          <p:cNvSpPr>
            <a:spLocks noChangeShapeType="1"/>
          </p:cNvSpPr>
          <p:nvPr/>
        </p:nvSpPr>
        <p:spPr bwMode="auto">
          <a:xfrm flipV="1">
            <a:off x="7107241" y="1779594"/>
            <a:ext cx="365125" cy="13652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6726237" y="1695462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805" name="Text Box 37"/>
          <p:cNvSpPr txBox="1">
            <a:spLocks noChangeArrowheads="1"/>
          </p:cNvSpPr>
          <p:nvPr/>
        </p:nvSpPr>
        <p:spPr bwMode="auto">
          <a:xfrm>
            <a:off x="9431339" y="1420922"/>
            <a:ext cx="38650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6600"/>
                </a:solidFill>
                <a:latin typeface="Comic Sans MS" pitchFamily="66" charset="0"/>
              </a:rPr>
              <a:t>H</a:t>
            </a:r>
            <a:endParaRPr lang="it-IT" altLang="it-IT" sz="32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2806" name="Freeform 38"/>
          <p:cNvSpPr>
            <a:spLocks/>
          </p:cNvSpPr>
          <p:nvPr/>
        </p:nvSpPr>
        <p:spPr bwMode="auto">
          <a:xfrm>
            <a:off x="8107363" y="1589091"/>
            <a:ext cx="292100" cy="352425"/>
          </a:xfrm>
          <a:custGeom>
            <a:avLst/>
            <a:gdLst>
              <a:gd name="T0" fmla="*/ 149868 w 306"/>
              <a:gd name="T1" fmla="*/ 0 h 371"/>
              <a:gd name="T2" fmla="*/ 12409 w 306"/>
              <a:gd name="T3" fmla="*/ 83594 h 371"/>
              <a:gd name="T4" fmla="*/ 73502 w 306"/>
              <a:gd name="T5" fmla="*/ 319177 h 371"/>
              <a:gd name="T6" fmla="*/ 256781 w 306"/>
              <a:gd name="T7" fmla="*/ 281180 h 371"/>
              <a:gd name="T8" fmla="*/ 287327 w 306"/>
              <a:gd name="T9" fmla="*/ 167188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6" h="371">
                <a:moveTo>
                  <a:pt x="157" y="0"/>
                </a:moveTo>
                <a:cubicBezTo>
                  <a:pt x="133" y="15"/>
                  <a:pt x="26" y="32"/>
                  <a:pt x="13" y="88"/>
                </a:cubicBezTo>
                <a:cubicBezTo>
                  <a:pt x="0" y="144"/>
                  <a:pt x="34" y="301"/>
                  <a:pt x="77" y="336"/>
                </a:cubicBezTo>
                <a:cubicBezTo>
                  <a:pt x="120" y="371"/>
                  <a:pt x="232" y="323"/>
                  <a:pt x="269" y="296"/>
                </a:cubicBezTo>
                <a:cubicBezTo>
                  <a:pt x="306" y="269"/>
                  <a:pt x="294" y="201"/>
                  <a:pt x="301" y="17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2807" name="Group 39"/>
          <p:cNvGrpSpPr>
            <a:grpSpLocks/>
          </p:cNvGrpSpPr>
          <p:nvPr/>
        </p:nvGrpSpPr>
        <p:grpSpPr bwMode="auto">
          <a:xfrm>
            <a:off x="3354255" y="4536402"/>
            <a:ext cx="1937415" cy="2034563"/>
            <a:chOff x="870" y="4776"/>
            <a:chExt cx="1512" cy="2448"/>
          </a:xfrm>
        </p:grpSpPr>
        <p:sp>
          <p:nvSpPr>
            <p:cNvPr id="32836" name="Line 40"/>
            <p:cNvSpPr>
              <a:spLocks noChangeShapeType="1"/>
            </p:cNvSpPr>
            <p:nvPr/>
          </p:nvSpPr>
          <p:spPr bwMode="auto">
            <a:xfrm flipV="1">
              <a:off x="1185" y="6000"/>
              <a:ext cx="384" cy="43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37" name="Line 41"/>
            <p:cNvSpPr>
              <a:spLocks noChangeShapeType="1"/>
            </p:cNvSpPr>
            <p:nvPr/>
          </p:nvSpPr>
          <p:spPr bwMode="auto">
            <a:xfrm flipH="1" flipV="1">
              <a:off x="1737" y="6000"/>
              <a:ext cx="384" cy="43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38" name="Oval 42"/>
            <p:cNvSpPr>
              <a:spLocks noChangeArrowheads="1"/>
            </p:cNvSpPr>
            <p:nvPr/>
          </p:nvSpPr>
          <p:spPr bwMode="auto">
            <a:xfrm>
              <a:off x="1577" y="5840"/>
              <a:ext cx="128" cy="632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264" tIns="2131" rIns="4264" bIns="21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2839" name="Line 43"/>
            <p:cNvSpPr>
              <a:spLocks noChangeShapeType="1"/>
            </p:cNvSpPr>
            <p:nvPr/>
          </p:nvSpPr>
          <p:spPr bwMode="auto">
            <a:xfrm flipH="1" flipV="1">
              <a:off x="1649" y="5248"/>
              <a:ext cx="0" cy="56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40" name="Text Box 44"/>
            <p:cNvSpPr txBox="1">
              <a:spLocks noChangeArrowheads="1"/>
            </p:cNvSpPr>
            <p:nvPr/>
          </p:nvSpPr>
          <p:spPr bwMode="auto">
            <a:xfrm>
              <a:off x="2160" y="6381"/>
              <a:ext cx="222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dirty="0">
                  <a:solidFill>
                    <a:srgbClr val="006600"/>
                  </a:solidFill>
                  <a:latin typeface="Comic Sans MS" pitchFamily="66" charset="0"/>
                </a:rPr>
                <a:t>H</a:t>
              </a:r>
              <a:endParaRPr lang="it-IT" altLang="it-IT" sz="3200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32841" name="Line 45"/>
            <p:cNvSpPr>
              <a:spLocks noChangeShapeType="1"/>
            </p:cNvSpPr>
            <p:nvPr/>
          </p:nvSpPr>
          <p:spPr bwMode="auto">
            <a:xfrm>
              <a:off x="1153" y="5384"/>
              <a:ext cx="384" cy="43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42" name="Line 46"/>
            <p:cNvSpPr>
              <a:spLocks noChangeShapeType="1"/>
            </p:cNvSpPr>
            <p:nvPr/>
          </p:nvSpPr>
          <p:spPr bwMode="auto">
            <a:xfrm flipH="1">
              <a:off x="1705" y="5384"/>
              <a:ext cx="384" cy="43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43" name="Line 47"/>
            <p:cNvSpPr>
              <a:spLocks noChangeShapeType="1"/>
            </p:cNvSpPr>
            <p:nvPr/>
          </p:nvSpPr>
          <p:spPr bwMode="auto">
            <a:xfrm flipH="1">
              <a:off x="1644" y="6064"/>
              <a:ext cx="0" cy="56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44" name="Text Box 48"/>
            <p:cNvSpPr txBox="1">
              <a:spLocks noChangeArrowheads="1"/>
            </p:cNvSpPr>
            <p:nvPr/>
          </p:nvSpPr>
          <p:spPr bwMode="auto">
            <a:xfrm>
              <a:off x="870" y="6304"/>
              <a:ext cx="222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dirty="0">
                  <a:solidFill>
                    <a:srgbClr val="006600"/>
                  </a:solidFill>
                  <a:latin typeface="Comic Sans MS" pitchFamily="66" charset="0"/>
                </a:rPr>
                <a:t>H</a:t>
              </a:r>
              <a:endParaRPr lang="it-IT" altLang="it-IT" sz="3200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32845" name="Text Box 49"/>
            <p:cNvSpPr txBox="1">
              <a:spLocks noChangeArrowheads="1"/>
            </p:cNvSpPr>
            <p:nvPr/>
          </p:nvSpPr>
          <p:spPr bwMode="auto">
            <a:xfrm>
              <a:off x="1619" y="4776"/>
              <a:ext cx="177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dirty="0">
                  <a:solidFill>
                    <a:srgbClr val="006600"/>
                  </a:solidFill>
                  <a:latin typeface="Comic Sans MS" pitchFamily="66" charset="0"/>
                </a:rPr>
                <a:t>F</a:t>
              </a:r>
              <a:endParaRPr lang="it-IT" altLang="it-IT" sz="3200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32846" name="Text Box 50"/>
            <p:cNvSpPr txBox="1">
              <a:spLocks noChangeArrowheads="1"/>
            </p:cNvSpPr>
            <p:nvPr/>
          </p:nvSpPr>
          <p:spPr bwMode="auto">
            <a:xfrm>
              <a:off x="929" y="4972"/>
              <a:ext cx="222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dirty="0">
                  <a:solidFill>
                    <a:srgbClr val="006600"/>
                  </a:solidFill>
                  <a:latin typeface="Comic Sans MS" pitchFamily="66" charset="0"/>
                </a:rPr>
                <a:t>H</a:t>
              </a:r>
              <a:endParaRPr lang="it-IT" altLang="it-IT" sz="3200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32847" name="Text Box 51"/>
            <p:cNvSpPr txBox="1">
              <a:spLocks noChangeArrowheads="1"/>
            </p:cNvSpPr>
            <p:nvPr/>
          </p:nvSpPr>
          <p:spPr bwMode="auto">
            <a:xfrm>
              <a:off x="2105" y="4972"/>
              <a:ext cx="222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dirty="0">
                  <a:solidFill>
                    <a:srgbClr val="006600"/>
                  </a:solidFill>
                  <a:latin typeface="Comic Sans MS" pitchFamily="66" charset="0"/>
                </a:rPr>
                <a:t>H</a:t>
              </a:r>
              <a:endParaRPr lang="it-IT" altLang="it-IT" sz="3200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32848" name="Text Box 52"/>
            <p:cNvSpPr txBox="1">
              <a:spLocks noChangeArrowheads="1"/>
            </p:cNvSpPr>
            <p:nvPr/>
          </p:nvSpPr>
          <p:spPr bwMode="auto">
            <a:xfrm>
              <a:off x="1561" y="6700"/>
              <a:ext cx="177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4" tIns="2131" rIns="4264" bIns="213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 dirty="0">
                  <a:solidFill>
                    <a:srgbClr val="006600"/>
                  </a:solidFill>
                  <a:latin typeface="Comic Sans MS" pitchFamily="66" charset="0"/>
                </a:rPr>
                <a:t>F</a:t>
              </a:r>
              <a:endParaRPr lang="it-IT" altLang="it-IT" sz="3200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2808" name="Group 53"/>
          <p:cNvGrpSpPr>
            <a:grpSpLocks/>
          </p:cNvGrpSpPr>
          <p:nvPr/>
        </p:nvGrpSpPr>
        <p:grpSpPr bwMode="auto">
          <a:xfrm>
            <a:off x="7613651" y="4540410"/>
            <a:ext cx="2400868" cy="2139932"/>
            <a:chOff x="3456" y="4767"/>
            <a:chExt cx="2519" cy="2247"/>
          </a:xfrm>
        </p:grpSpPr>
        <p:grpSp>
          <p:nvGrpSpPr>
            <p:cNvPr id="32809" name="Group 54"/>
            <p:cNvGrpSpPr>
              <a:grpSpLocks/>
            </p:cNvGrpSpPr>
            <p:nvPr/>
          </p:nvGrpSpPr>
          <p:grpSpPr bwMode="auto">
            <a:xfrm>
              <a:off x="4266" y="4767"/>
              <a:ext cx="1086" cy="485"/>
              <a:chOff x="4266" y="4767"/>
              <a:chExt cx="1086" cy="485"/>
            </a:xfrm>
          </p:grpSpPr>
          <p:sp>
            <p:nvSpPr>
              <p:cNvPr id="32832" name="Text Box 55"/>
              <p:cNvSpPr txBox="1">
                <a:spLocks noChangeArrowheads="1"/>
              </p:cNvSpPr>
              <p:nvPr/>
            </p:nvSpPr>
            <p:spPr bwMode="auto">
              <a:xfrm>
                <a:off x="4542" y="4800"/>
                <a:ext cx="229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b="1">
                    <a:solidFill>
                      <a:srgbClr val="006600"/>
                    </a:solidFill>
                    <a:latin typeface="Comic Sans MS" pitchFamily="66" charset="0"/>
                  </a:rPr>
                  <a:t>F</a:t>
                </a:r>
                <a:endParaRPr lang="it-IT" altLang="it-IT" sz="3200" b="1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2833" name="Text Box 56"/>
              <p:cNvSpPr txBox="1">
                <a:spLocks noChangeArrowheads="1"/>
              </p:cNvSpPr>
              <p:nvPr/>
            </p:nvSpPr>
            <p:spPr bwMode="auto">
              <a:xfrm>
                <a:off x="4770" y="4800"/>
                <a:ext cx="229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b="1">
                    <a:solidFill>
                      <a:srgbClr val="006600"/>
                    </a:solidFill>
                    <a:latin typeface="Comic Sans MS" pitchFamily="66" charset="0"/>
                  </a:rPr>
                  <a:t>F</a:t>
                </a:r>
                <a:endParaRPr lang="it-IT" altLang="it-IT" sz="3200" b="1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2834" name="Text Box 57"/>
              <p:cNvSpPr txBox="1">
                <a:spLocks noChangeArrowheads="1"/>
              </p:cNvSpPr>
              <p:nvPr/>
            </p:nvSpPr>
            <p:spPr bwMode="auto">
              <a:xfrm>
                <a:off x="4266" y="4767"/>
                <a:ext cx="99" cy="3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6600"/>
                    </a:solidFill>
                    <a:latin typeface="Arial" charset="0"/>
                  </a:rPr>
                  <a:t>-</a:t>
                </a:r>
                <a:endParaRPr lang="it-IT" altLang="it-IT" sz="2200">
                  <a:solidFill>
                    <a:srgbClr val="006600"/>
                  </a:solidFill>
                  <a:latin typeface="Symbol" pitchFamily="18" charset="2"/>
                </a:endParaRPr>
              </a:p>
            </p:txBody>
          </p:sp>
          <p:sp>
            <p:nvSpPr>
              <p:cNvPr id="32835" name="Text Box 58"/>
              <p:cNvSpPr txBox="1">
                <a:spLocks noChangeArrowheads="1"/>
              </p:cNvSpPr>
              <p:nvPr/>
            </p:nvSpPr>
            <p:spPr bwMode="auto">
              <a:xfrm>
                <a:off x="5253" y="4767"/>
                <a:ext cx="99" cy="3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6600"/>
                    </a:solidFill>
                    <a:latin typeface="Arial" charset="0"/>
                  </a:rPr>
                  <a:t>-</a:t>
                </a:r>
                <a:endParaRPr lang="it-IT" altLang="it-IT" sz="2200">
                  <a:solidFill>
                    <a:srgbClr val="0066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32810" name="Group 59"/>
            <p:cNvGrpSpPr>
              <a:grpSpLocks/>
            </p:cNvGrpSpPr>
            <p:nvPr/>
          </p:nvGrpSpPr>
          <p:grpSpPr bwMode="auto">
            <a:xfrm>
              <a:off x="3456" y="4848"/>
              <a:ext cx="2519" cy="2166"/>
              <a:chOff x="3456" y="4848"/>
              <a:chExt cx="2519" cy="2166"/>
            </a:xfrm>
          </p:grpSpPr>
          <p:sp>
            <p:nvSpPr>
              <p:cNvPr id="32811" name="Line 60"/>
              <p:cNvSpPr>
                <a:spLocks noChangeShapeType="1"/>
              </p:cNvSpPr>
              <p:nvPr/>
            </p:nvSpPr>
            <p:spPr bwMode="auto">
              <a:xfrm flipV="1">
                <a:off x="4272" y="6000"/>
                <a:ext cx="384" cy="432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2" name="Line 61"/>
              <p:cNvSpPr>
                <a:spLocks noChangeShapeType="1"/>
              </p:cNvSpPr>
              <p:nvPr/>
            </p:nvSpPr>
            <p:spPr bwMode="auto">
              <a:xfrm flipH="1" flipV="1">
                <a:off x="4824" y="6000"/>
                <a:ext cx="384" cy="432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3" name="Oval 62"/>
              <p:cNvSpPr>
                <a:spLocks noChangeArrowheads="1"/>
              </p:cNvSpPr>
              <p:nvPr/>
            </p:nvSpPr>
            <p:spPr bwMode="auto">
              <a:xfrm>
                <a:off x="4664" y="5840"/>
                <a:ext cx="160" cy="545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" tIns="5" rIns="10" bIns="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4" name="Line 63"/>
              <p:cNvSpPr>
                <a:spLocks noChangeShapeType="1"/>
              </p:cNvSpPr>
              <p:nvPr/>
            </p:nvSpPr>
            <p:spPr bwMode="auto">
              <a:xfrm flipH="1" flipV="1">
                <a:off x="4718" y="5248"/>
                <a:ext cx="0" cy="56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5" name="Text Box 64"/>
              <p:cNvSpPr txBox="1">
                <a:spLocks noChangeArrowheads="1"/>
              </p:cNvSpPr>
              <p:nvPr/>
            </p:nvSpPr>
            <p:spPr bwMode="auto">
              <a:xfrm>
                <a:off x="5280" y="6084"/>
                <a:ext cx="289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b="1">
                    <a:solidFill>
                      <a:srgbClr val="006600"/>
                    </a:solidFill>
                    <a:latin typeface="Comic Sans MS" pitchFamily="66" charset="0"/>
                  </a:rPr>
                  <a:t>H</a:t>
                </a:r>
                <a:endParaRPr lang="it-IT" altLang="it-IT" sz="3200" b="1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2816" name="Line 65"/>
              <p:cNvSpPr>
                <a:spLocks noChangeShapeType="1"/>
              </p:cNvSpPr>
              <p:nvPr/>
            </p:nvSpPr>
            <p:spPr bwMode="auto">
              <a:xfrm>
                <a:off x="4914" y="5948"/>
                <a:ext cx="384" cy="432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7" name="Line 66"/>
              <p:cNvSpPr>
                <a:spLocks noChangeShapeType="1"/>
              </p:cNvSpPr>
              <p:nvPr/>
            </p:nvSpPr>
            <p:spPr bwMode="auto">
              <a:xfrm flipH="1">
                <a:off x="4200" y="5939"/>
                <a:ext cx="384" cy="432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8" name="Line 67"/>
              <p:cNvSpPr>
                <a:spLocks noChangeShapeType="1"/>
              </p:cNvSpPr>
              <p:nvPr/>
            </p:nvSpPr>
            <p:spPr bwMode="auto">
              <a:xfrm flipH="1">
                <a:off x="4795" y="5246"/>
                <a:ext cx="0" cy="56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9" name="Text Box 68"/>
              <p:cNvSpPr txBox="1">
                <a:spLocks noChangeArrowheads="1"/>
              </p:cNvSpPr>
              <p:nvPr/>
            </p:nvSpPr>
            <p:spPr bwMode="auto">
              <a:xfrm>
                <a:off x="3792" y="6084"/>
                <a:ext cx="289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b="1">
                    <a:solidFill>
                      <a:srgbClr val="006600"/>
                    </a:solidFill>
                    <a:latin typeface="Comic Sans MS" pitchFamily="66" charset="0"/>
                  </a:rPr>
                  <a:t>H</a:t>
                </a:r>
                <a:endParaRPr lang="it-IT" altLang="it-IT" sz="3200" b="1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2820" name="Text Box 69"/>
              <p:cNvSpPr txBox="1">
                <a:spLocks noChangeArrowheads="1"/>
              </p:cNvSpPr>
              <p:nvPr/>
            </p:nvSpPr>
            <p:spPr bwMode="auto">
              <a:xfrm>
                <a:off x="5232" y="6562"/>
                <a:ext cx="289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b="1" dirty="0">
                    <a:solidFill>
                      <a:srgbClr val="006600"/>
                    </a:solidFill>
                    <a:latin typeface="Comic Sans MS" pitchFamily="66" charset="0"/>
                  </a:rPr>
                  <a:t>H</a:t>
                </a:r>
                <a:endParaRPr lang="it-IT" altLang="it-IT" sz="3200" b="1" dirty="0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2821" name="Text Box 70"/>
              <p:cNvSpPr txBox="1">
                <a:spLocks noChangeArrowheads="1"/>
              </p:cNvSpPr>
              <p:nvPr/>
            </p:nvSpPr>
            <p:spPr bwMode="auto">
              <a:xfrm>
                <a:off x="4125" y="6384"/>
                <a:ext cx="289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b="1">
                    <a:solidFill>
                      <a:srgbClr val="006600"/>
                    </a:solidFill>
                    <a:latin typeface="Comic Sans MS" pitchFamily="66" charset="0"/>
                  </a:rPr>
                  <a:t>H</a:t>
                </a:r>
                <a:endParaRPr lang="it-IT" altLang="it-IT" sz="3200" b="1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2822" name="Text Box 71"/>
              <p:cNvSpPr txBox="1">
                <a:spLocks noChangeArrowheads="1"/>
              </p:cNvSpPr>
              <p:nvPr/>
            </p:nvSpPr>
            <p:spPr bwMode="auto">
              <a:xfrm>
                <a:off x="4128" y="4848"/>
                <a:ext cx="16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6600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32823" name="Text Box 72"/>
              <p:cNvSpPr txBox="1">
                <a:spLocks noChangeArrowheads="1"/>
              </p:cNvSpPr>
              <p:nvPr/>
            </p:nvSpPr>
            <p:spPr bwMode="auto">
              <a:xfrm>
                <a:off x="5088" y="4848"/>
                <a:ext cx="16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6600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32824" name="Text Box 73"/>
              <p:cNvSpPr txBox="1">
                <a:spLocks noChangeArrowheads="1"/>
              </p:cNvSpPr>
              <p:nvPr/>
            </p:nvSpPr>
            <p:spPr bwMode="auto">
              <a:xfrm>
                <a:off x="5614" y="5961"/>
                <a:ext cx="16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dirty="0">
                    <a:solidFill>
                      <a:srgbClr val="006600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32825" name="Text Box 74"/>
              <p:cNvSpPr txBox="1">
                <a:spLocks noChangeArrowheads="1"/>
              </p:cNvSpPr>
              <p:nvPr/>
            </p:nvSpPr>
            <p:spPr bwMode="auto">
              <a:xfrm>
                <a:off x="5520" y="6432"/>
                <a:ext cx="16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6600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32826" name="Text Box 75"/>
              <p:cNvSpPr txBox="1">
                <a:spLocks noChangeArrowheads="1"/>
              </p:cNvSpPr>
              <p:nvPr/>
            </p:nvSpPr>
            <p:spPr bwMode="auto">
              <a:xfrm>
                <a:off x="3806" y="6432"/>
                <a:ext cx="16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6600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32827" name="Text Box 76"/>
              <p:cNvSpPr txBox="1">
                <a:spLocks noChangeArrowheads="1"/>
              </p:cNvSpPr>
              <p:nvPr/>
            </p:nvSpPr>
            <p:spPr bwMode="auto">
              <a:xfrm>
                <a:off x="3456" y="6086"/>
                <a:ext cx="16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6600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32828" name="Text Box 77"/>
              <p:cNvSpPr txBox="1">
                <a:spLocks noChangeArrowheads="1"/>
              </p:cNvSpPr>
              <p:nvPr/>
            </p:nvSpPr>
            <p:spPr bwMode="auto">
              <a:xfrm>
                <a:off x="5646" y="6384"/>
                <a:ext cx="173" cy="3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6600"/>
                    </a:solidFill>
                    <a:latin typeface="Arial" charset="0"/>
                  </a:rPr>
                  <a:t>+</a:t>
                </a:r>
                <a:endParaRPr lang="it-IT" altLang="it-IT" sz="2200">
                  <a:solidFill>
                    <a:srgbClr val="006600"/>
                  </a:solidFill>
                  <a:latin typeface="Symbol" pitchFamily="18" charset="2"/>
                </a:endParaRPr>
              </a:p>
            </p:txBody>
          </p:sp>
          <p:sp>
            <p:nvSpPr>
              <p:cNvPr id="32829" name="Text Box 78"/>
              <p:cNvSpPr txBox="1">
                <a:spLocks noChangeArrowheads="1"/>
              </p:cNvSpPr>
              <p:nvPr/>
            </p:nvSpPr>
            <p:spPr bwMode="auto">
              <a:xfrm>
                <a:off x="5802" y="6033"/>
                <a:ext cx="173" cy="3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6600"/>
                    </a:solidFill>
                    <a:latin typeface="Arial" charset="0"/>
                  </a:rPr>
                  <a:t>+</a:t>
                </a:r>
                <a:endParaRPr lang="it-IT" altLang="it-IT" sz="2200">
                  <a:solidFill>
                    <a:srgbClr val="006600"/>
                  </a:solidFill>
                  <a:latin typeface="Symbol" pitchFamily="18" charset="2"/>
                </a:endParaRPr>
              </a:p>
            </p:txBody>
          </p:sp>
          <p:sp>
            <p:nvSpPr>
              <p:cNvPr id="32830" name="Text Box 79"/>
              <p:cNvSpPr txBox="1">
                <a:spLocks noChangeArrowheads="1"/>
              </p:cNvSpPr>
              <p:nvPr/>
            </p:nvSpPr>
            <p:spPr bwMode="auto">
              <a:xfrm>
                <a:off x="3600" y="6027"/>
                <a:ext cx="173" cy="3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6600"/>
                    </a:solidFill>
                    <a:latin typeface="Arial" charset="0"/>
                  </a:rPr>
                  <a:t>+</a:t>
                </a:r>
                <a:endParaRPr lang="it-IT" altLang="it-IT" sz="2200">
                  <a:solidFill>
                    <a:srgbClr val="006600"/>
                  </a:solidFill>
                  <a:latin typeface="Symbol" pitchFamily="18" charset="2"/>
                </a:endParaRPr>
              </a:p>
            </p:txBody>
          </p:sp>
          <p:sp>
            <p:nvSpPr>
              <p:cNvPr id="32831" name="Text Box 80"/>
              <p:cNvSpPr txBox="1">
                <a:spLocks noChangeArrowheads="1"/>
              </p:cNvSpPr>
              <p:nvPr/>
            </p:nvSpPr>
            <p:spPr bwMode="auto">
              <a:xfrm>
                <a:off x="3957" y="6384"/>
                <a:ext cx="173" cy="3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" tIns="5" rIns="10" bIns="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6600"/>
                    </a:solidFill>
                    <a:latin typeface="Arial" charset="0"/>
                  </a:rPr>
                  <a:t>+</a:t>
                </a:r>
                <a:endParaRPr lang="it-IT" altLang="it-IT" sz="2200">
                  <a:solidFill>
                    <a:srgbClr val="006600"/>
                  </a:solidFill>
                  <a:latin typeface="Symbol" pitchFamily="18" charset="2"/>
                </a:endParaRPr>
              </a:p>
            </p:txBody>
          </p:sp>
        </p:grpSp>
      </p:grp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1695665" y="3642476"/>
            <a:ext cx="8236410" cy="8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dirty="0">
                <a:solidFill>
                  <a:srgbClr val="000066"/>
                </a:solidFill>
                <a:latin typeface="Comic Sans MS" pitchFamily="66" charset="0"/>
              </a:rPr>
              <a:t>Le </a:t>
            </a:r>
            <a:r>
              <a:rPr lang="it-IT" altLang="it-IT" sz="2700" dirty="0">
                <a:solidFill>
                  <a:srgbClr val="000066"/>
                </a:solidFill>
                <a:latin typeface="Comic Sans MS" pitchFamily="66" charset="0"/>
              </a:rPr>
              <a:t>due forme </a:t>
            </a:r>
            <a:r>
              <a:rPr lang="it-IT" altLang="it-IT" sz="2700" b="1" dirty="0">
                <a:solidFill>
                  <a:srgbClr val="000066"/>
                </a:solidFill>
                <a:latin typeface="Comic Sans MS" pitchFamily="66" charset="0"/>
              </a:rPr>
              <a:t>a</a:t>
            </a:r>
            <a:r>
              <a:rPr lang="it-IT" altLang="it-IT" sz="2700" dirty="0">
                <a:solidFill>
                  <a:srgbClr val="000066"/>
                </a:solidFill>
                <a:latin typeface="Comic Sans MS" pitchFamily="66" charset="0"/>
              </a:rPr>
              <a:t> e </a:t>
            </a:r>
            <a:r>
              <a:rPr lang="it-IT" altLang="it-IT" sz="2700" b="1" dirty="0">
                <a:solidFill>
                  <a:srgbClr val="000066"/>
                </a:solidFill>
                <a:latin typeface="Comic Sans MS" pitchFamily="66" charset="0"/>
              </a:rPr>
              <a:t>b</a:t>
            </a:r>
            <a:r>
              <a:rPr lang="it-IT" altLang="it-IT" sz="2700" dirty="0">
                <a:solidFill>
                  <a:srgbClr val="000066"/>
                </a:solidFill>
                <a:latin typeface="Comic Sans MS" pitchFamily="66" charset="0"/>
              </a:rPr>
              <a:t> della stessa molecola si dicono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 dirty="0">
                <a:solidFill>
                  <a:srgbClr val="000066"/>
                </a:solidFill>
                <a:latin typeface="Comic Sans MS" pitchFamily="66" charset="0"/>
              </a:rPr>
              <a:t>ROTAMERI</a:t>
            </a:r>
            <a:r>
              <a:rPr lang="it-IT" altLang="it-IT" sz="2700" dirty="0">
                <a:solidFill>
                  <a:srgbClr val="000066"/>
                </a:solidFill>
                <a:latin typeface="Comic Sans MS" pitchFamily="66" charset="0"/>
              </a:rPr>
              <a:t>. La più stabile è la </a:t>
            </a:r>
            <a:r>
              <a:rPr lang="it-IT" altLang="it-IT" sz="2700" b="1" dirty="0">
                <a:solidFill>
                  <a:srgbClr val="000066"/>
                </a:solidFill>
                <a:latin typeface="Comic Sans MS" pitchFamily="66" charset="0"/>
              </a:rPr>
              <a:t>a</a:t>
            </a:r>
            <a:r>
              <a:rPr lang="it-IT" altLang="it-IT" sz="2700" dirty="0">
                <a:solidFill>
                  <a:srgbClr val="000066"/>
                </a:solidFill>
                <a:latin typeface="Comic Sans MS" pitchFamily="66" charset="0"/>
              </a:rPr>
              <a:t>.</a:t>
            </a:r>
            <a:endParaRPr lang="it-IT" altLang="it-IT" sz="32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95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463"/>
    </mc:Choice>
    <mc:Fallback>
      <p:transition spd="slow" advTm="24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90" grpId="0" animBg="1"/>
      <p:bldP spid="32806" grpId="0" animBg="1"/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WordArt 6"/>
          <p:cNvSpPr>
            <a:spLocks noChangeArrowheads="1" noChangeShapeType="1" noTextEdit="1"/>
          </p:cNvSpPr>
          <p:nvPr/>
        </p:nvSpPr>
        <p:spPr bwMode="auto">
          <a:xfrm>
            <a:off x="2163766" y="0"/>
            <a:ext cx="8093075" cy="7318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CCFF66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Tipi di forze attrattive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616076" y="914443"/>
            <a:ext cx="3541226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66FF66"/>
                </a:solidFill>
                <a:latin typeface="Tahoma" pitchFamily="34" charset="0"/>
              </a:rPr>
              <a:t>1. DIPOLO - DIPOLO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3170241" y="1782764"/>
            <a:ext cx="1189037" cy="366712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7924858" y="1782764"/>
            <a:ext cx="1189039" cy="366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4683602" y="1563747"/>
            <a:ext cx="3001014" cy="8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66FF66"/>
                </a:solidFill>
                <a:latin typeface="Tahoma" pitchFamily="34" charset="0"/>
              </a:rPr>
              <a:t>Molecole con dipolo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66FF66"/>
                </a:solidFill>
                <a:latin typeface="Tahoma" pitchFamily="34" charset="0"/>
              </a:rPr>
              <a:t>permanente </a:t>
            </a:r>
            <a:r>
              <a:rPr lang="it-IT" altLang="it-IT" sz="2600">
                <a:solidFill>
                  <a:srgbClr val="66FF66"/>
                </a:solidFill>
                <a:latin typeface="Symbol" pitchFamily="18" charset="2"/>
              </a:rPr>
              <a:t>m</a:t>
            </a:r>
            <a:r>
              <a:rPr lang="it-IT" altLang="it-IT" sz="2600" baseline="-25000">
                <a:solidFill>
                  <a:srgbClr val="66FF66"/>
                </a:solidFill>
                <a:latin typeface="Tahoma" pitchFamily="34" charset="0"/>
              </a:rPr>
              <a:t>0</a:t>
            </a:r>
            <a:endParaRPr lang="it-IT" altLang="it-IT" sz="2600" b="1">
              <a:solidFill>
                <a:srgbClr val="66FF66"/>
              </a:solidFill>
              <a:latin typeface="Tahoma" pitchFamily="34" charset="0"/>
            </a:endParaRP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3136542" y="1703431"/>
            <a:ext cx="38331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FFFF00"/>
                </a:solidFill>
                <a:latin typeface="Tahoma" pitchFamily="34" charset="0"/>
              </a:rPr>
              <a:t>+</a:t>
            </a:r>
            <a:endParaRPr lang="it-IT" altLang="it-IT" sz="2600" b="1">
              <a:solidFill>
                <a:srgbClr val="66FF66"/>
              </a:solidFill>
              <a:latin typeface="Tahoma" pitchFamily="34" charset="0"/>
            </a:endParaRPr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4011874" y="1692319"/>
            <a:ext cx="25507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000066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7971098" y="1692319"/>
            <a:ext cx="25507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000066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8748354" y="1692319"/>
            <a:ext cx="38331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FFFF00"/>
                </a:solidFill>
                <a:latin typeface="Tahoma" pitchFamily="34" charset="0"/>
              </a:rPr>
              <a:t>+</a:t>
            </a:r>
            <a:endParaRPr lang="it-IT" altLang="it-IT" sz="2600" b="1">
              <a:solidFill>
                <a:srgbClr val="66FF66"/>
              </a:solidFill>
              <a:latin typeface="Tahoma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622442" y="2835318"/>
            <a:ext cx="2831944" cy="2055796"/>
            <a:chOff x="3098442" y="2835318"/>
            <a:chExt cx="2831944" cy="2055796"/>
          </a:xfrm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4800600" y="4206877"/>
              <a:ext cx="320675" cy="273050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3382965" y="4160881"/>
              <a:ext cx="320675" cy="274637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4846695" y="2971800"/>
              <a:ext cx="319087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3382965" y="2971800"/>
              <a:ext cx="320675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 rot="16200000">
              <a:off x="2697164" y="3519528"/>
              <a:ext cx="1189038" cy="366713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>
              <a:off x="3657657" y="2925765"/>
              <a:ext cx="1189039" cy="36671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50" name="Rectangle 14"/>
            <p:cNvSpPr>
              <a:spLocks noChangeArrowheads="1"/>
            </p:cNvSpPr>
            <p:nvPr/>
          </p:nvSpPr>
          <p:spPr bwMode="auto">
            <a:xfrm>
              <a:off x="3657657" y="4206918"/>
              <a:ext cx="1189039" cy="365125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59" name="Rectangle 23"/>
            <p:cNvSpPr>
              <a:spLocks noChangeArrowheads="1"/>
            </p:cNvSpPr>
            <p:nvPr/>
          </p:nvSpPr>
          <p:spPr bwMode="auto">
            <a:xfrm rot="5400000">
              <a:off x="4572000" y="3519488"/>
              <a:ext cx="1189038" cy="36671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62" name="Text Box 26"/>
            <p:cNvSpPr txBox="1">
              <a:spLocks noChangeArrowheads="1"/>
            </p:cNvSpPr>
            <p:nvPr/>
          </p:nvSpPr>
          <p:spPr bwMode="auto">
            <a:xfrm>
              <a:off x="3658034" y="2835318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63" name="Text Box 27"/>
            <p:cNvSpPr txBox="1">
              <a:spLocks noChangeArrowheads="1"/>
            </p:cNvSpPr>
            <p:nvPr/>
          </p:nvSpPr>
          <p:spPr bwMode="auto">
            <a:xfrm>
              <a:off x="4972483" y="3063918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64" name="Text Box 28"/>
            <p:cNvSpPr txBox="1">
              <a:spLocks noChangeArrowheads="1"/>
            </p:cNvSpPr>
            <p:nvPr/>
          </p:nvSpPr>
          <p:spPr bwMode="auto">
            <a:xfrm>
              <a:off x="3098442" y="3851317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65" name="Text Box 29"/>
            <p:cNvSpPr txBox="1">
              <a:spLocks noChangeArrowheads="1"/>
            </p:cNvSpPr>
            <p:nvPr/>
          </p:nvSpPr>
          <p:spPr bwMode="auto">
            <a:xfrm>
              <a:off x="4481154" y="4160880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73" name="Text Box 37"/>
            <p:cNvSpPr txBox="1">
              <a:spLocks noChangeArrowheads="1"/>
            </p:cNvSpPr>
            <p:nvPr/>
          </p:nvSpPr>
          <p:spPr bwMode="auto">
            <a:xfrm>
              <a:off x="4618298" y="2879767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76" name="Text Box 40"/>
            <p:cNvSpPr txBox="1">
              <a:spLocks noChangeArrowheads="1"/>
            </p:cNvSpPr>
            <p:nvPr/>
          </p:nvSpPr>
          <p:spPr bwMode="auto">
            <a:xfrm>
              <a:off x="3657859" y="4160880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77" name="Text Box 41"/>
            <p:cNvSpPr txBox="1">
              <a:spLocks noChangeArrowheads="1"/>
            </p:cNvSpPr>
            <p:nvPr/>
          </p:nvSpPr>
          <p:spPr bwMode="auto">
            <a:xfrm>
              <a:off x="3154623" y="3017880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78" name="Text Box 42"/>
            <p:cNvSpPr txBox="1">
              <a:spLocks noChangeArrowheads="1"/>
            </p:cNvSpPr>
            <p:nvPr/>
          </p:nvSpPr>
          <p:spPr bwMode="auto">
            <a:xfrm>
              <a:off x="5029459" y="3886242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85" name="Text Box 49"/>
            <p:cNvSpPr txBox="1">
              <a:spLocks noChangeArrowheads="1"/>
            </p:cNvSpPr>
            <p:nvPr/>
          </p:nvSpPr>
          <p:spPr bwMode="auto">
            <a:xfrm>
              <a:off x="5247315" y="4389438"/>
              <a:ext cx="683071" cy="501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66FF66"/>
                  </a:solidFill>
                  <a:latin typeface="Tahoma" pitchFamily="34" charset="0"/>
                </a:rPr>
                <a:t>(b)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302311" y="3063918"/>
            <a:ext cx="1251671" cy="1781160"/>
            <a:chOff x="778310" y="3063918"/>
            <a:chExt cx="1251671" cy="1781160"/>
          </a:xfrm>
        </p:grpSpPr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>
              <a:off x="822382" y="3108368"/>
              <a:ext cx="1189039" cy="36671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822382" y="3886211"/>
              <a:ext cx="1189039" cy="365125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66" name="Text Box 30"/>
            <p:cNvSpPr txBox="1">
              <a:spLocks noChangeArrowheads="1"/>
            </p:cNvSpPr>
            <p:nvPr/>
          </p:nvSpPr>
          <p:spPr bwMode="auto">
            <a:xfrm>
              <a:off x="1646671" y="3840205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67" name="Text Box 31"/>
            <p:cNvSpPr txBox="1">
              <a:spLocks noChangeArrowheads="1"/>
            </p:cNvSpPr>
            <p:nvPr/>
          </p:nvSpPr>
          <p:spPr bwMode="auto">
            <a:xfrm>
              <a:off x="778310" y="3063918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74" name="Text Box 38"/>
            <p:cNvSpPr txBox="1">
              <a:spLocks noChangeArrowheads="1"/>
            </p:cNvSpPr>
            <p:nvPr/>
          </p:nvSpPr>
          <p:spPr bwMode="auto">
            <a:xfrm>
              <a:off x="1736984" y="3063918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75" name="Text Box 39"/>
            <p:cNvSpPr txBox="1">
              <a:spLocks noChangeArrowheads="1"/>
            </p:cNvSpPr>
            <p:nvPr/>
          </p:nvSpPr>
          <p:spPr bwMode="auto">
            <a:xfrm>
              <a:off x="822586" y="3840205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84" name="Text Box 48"/>
            <p:cNvSpPr txBox="1">
              <a:spLocks noChangeArrowheads="1"/>
            </p:cNvSpPr>
            <p:nvPr/>
          </p:nvSpPr>
          <p:spPr bwMode="auto">
            <a:xfrm>
              <a:off x="909476" y="4343402"/>
              <a:ext cx="670248" cy="501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66FF66"/>
                  </a:solidFill>
                  <a:latin typeface="Tahoma" pitchFamily="34" charset="0"/>
                </a:rPr>
                <a:t>(a)</a:t>
              </a:r>
            </a:p>
          </p:txBody>
        </p:sp>
        <p:sp>
          <p:nvSpPr>
            <p:cNvPr id="39987" name="AutoShape 51"/>
            <p:cNvSpPr>
              <a:spLocks noChangeArrowheads="1"/>
            </p:cNvSpPr>
            <p:nvPr/>
          </p:nvSpPr>
          <p:spPr bwMode="auto">
            <a:xfrm>
              <a:off x="1665289" y="3530600"/>
              <a:ext cx="320675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88" name="AutoShape 52"/>
            <p:cNvSpPr>
              <a:spLocks noChangeArrowheads="1"/>
            </p:cNvSpPr>
            <p:nvPr/>
          </p:nvSpPr>
          <p:spPr bwMode="auto">
            <a:xfrm>
              <a:off x="835025" y="3530600"/>
              <a:ext cx="319088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803582" y="5211805"/>
            <a:ext cx="7453314" cy="1461984"/>
            <a:chOff x="1279582" y="5211805"/>
            <a:chExt cx="7453314" cy="1461984"/>
          </a:xfrm>
        </p:grpSpPr>
        <p:sp>
          <p:nvSpPr>
            <p:cNvPr id="39951" name="Rectangle 15"/>
            <p:cNvSpPr>
              <a:spLocks noChangeArrowheads="1"/>
            </p:cNvSpPr>
            <p:nvPr/>
          </p:nvSpPr>
          <p:spPr bwMode="auto">
            <a:xfrm rot="20733159">
              <a:off x="1279582" y="5394368"/>
              <a:ext cx="1189039" cy="36671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52" name="Rectangle 16"/>
            <p:cNvSpPr>
              <a:spLocks noChangeArrowheads="1"/>
            </p:cNvSpPr>
            <p:nvPr/>
          </p:nvSpPr>
          <p:spPr bwMode="auto">
            <a:xfrm>
              <a:off x="2879782" y="5349918"/>
              <a:ext cx="1189039" cy="36512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53" name="Rectangle 17"/>
            <p:cNvSpPr>
              <a:spLocks noChangeArrowheads="1"/>
            </p:cNvSpPr>
            <p:nvPr/>
          </p:nvSpPr>
          <p:spPr bwMode="auto">
            <a:xfrm rot="897504">
              <a:off x="4435477" y="5761081"/>
              <a:ext cx="1187451" cy="36512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54" name="Rectangle 18"/>
            <p:cNvSpPr>
              <a:spLocks noChangeArrowheads="1"/>
            </p:cNvSpPr>
            <p:nvPr/>
          </p:nvSpPr>
          <p:spPr bwMode="auto">
            <a:xfrm>
              <a:off x="5989640" y="6264318"/>
              <a:ext cx="1189037" cy="36512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 rot="20687985">
              <a:off x="7543857" y="5851568"/>
              <a:ext cx="1189039" cy="36671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68" name="Text Box 32"/>
            <p:cNvSpPr txBox="1">
              <a:spLocks noChangeArrowheads="1"/>
            </p:cNvSpPr>
            <p:nvPr/>
          </p:nvSpPr>
          <p:spPr bwMode="auto">
            <a:xfrm>
              <a:off x="1280754" y="5440405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69" name="Text Box 33"/>
            <p:cNvSpPr txBox="1">
              <a:spLocks noChangeArrowheads="1"/>
            </p:cNvSpPr>
            <p:nvPr/>
          </p:nvSpPr>
          <p:spPr bwMode="auto">
            <a:xfrm>
              <a:off x="2835710" y="5303880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70" name="Text Box 34"/>
            <p:cNvSpPr txBox="1">
              <a:spLocks noChangeArrowheads="1"/>
            </p:cNvSpPr>
            <p:nvPr/>
          </p:nvSpPr>
          <p:spPr bwMode="auto">
            <a:xfrm>
              <a:off x="4389871" y="5578518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71" name="Text Box 35"/>
            <p:cNvSpPr txBox="1">
              <a:spLocks noChangeArrowheads="1"/>
            </p:cNvSpPr>
            <p:nvPr/>
          </p:nvSpPr>
          <p:spPr bwMode="auto">
            <a:xfrm>
              <a:off x="5944034" y="6218280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72" name="Text Box 36"/>
            <p:cNvSpPr txBox="1">
              <a:spLocks noChangeArrowheads="1"/>
            </p:cNvSpPr>
            <p:nvPr/>
          </p:nvSpPr>
          <p:spPr bwMode="auto">
            <a:xfrm>
              <a:off x="7544234" y="5886492"/>
              <a:ext cx="38331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FFFF00"/>
                  </a:solidFill>
                  <a:latin typeface="Tahoma" pitchFamily="34" charset="0"/>
                </a:rPr>
                <a:t>+</a:t>
              </a:r>
              <a:endParaRPr lang="it-IT" altLang="it-IT" sz="2600" b="1">
                <a:solidFill>
                  <a:srgbClr val="66FF66"/>
                </a:solidFill>
                <a:latin typeface="Tahoma" pitchFamily="34" charset="0"/>
              </a:endParaRPr>
            </a:p>
          </p:txBody>
        </p:sp>
        <p:sp>
          <p:nvSpPr>
            <p:cNvPr id="39979" name="Text Box 43"/>
            <p:cNvSpPr txBox="1">
              <a:spLocks noChangeArrowheads="1"/>
            </p:cNvSpPr>
            <p:nvPr/>
          </p:nvSpPr>
          <p:spPr bwMode="auto">
            <a:xfrm>
              <a:off x="2194185" y="5211805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80" name="Text Box 44"/>
            <p:cNvSpPr txBox="1">
              <a:spLocks noChangeArrowheads="1"/>
            </p:cNvSpPr>
            <p:nvPr/>
          </p:nvSpPr>
          <p:spPr bwMode="auto">
            <a:xfrm>
              <a:off x="3794386" y="5268955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81" name="Text Box 45"/>
            <p:cNvSpPr txBox="1">
              <a:spLocks noChangeArrowheads="1"/>
            </p:cNvSpPr>
            <p:nvPr/>
          </p:nvSpPr>
          <p:spPr bwMode="auto">
            <a:xfrm>
              <a:off x="5315210" y="5800767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82" name="Text Box 46"/>
            <p:cNvSpPr txBox="1">
              <a:spLocks noChangeArrowheads="1"/>
            </p:cNvSpPr>
            <p:nvPr/>
          </p:nvSpPr>
          <p:spPr bwMode="auto">
            <a:xfrm>
              <a:off x="6891598" y="6197643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83" name="Text Box 47"/>
            <p:cNvSpPr txBox="1">
              <a:spLocks noChangeArrowheads="1"/>
            </p:cNvSpPr>
            <p:nvPr/>
          </p:nvSpPr>
          <p:spPr bwMode="auto">
            <a:xfrm>
              <a:off x="8423534" y="5664243"/>
              <a:ext cx="25507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39986" name="Text Box 50"/>
            <p:cNvSpPr txBox="1">
              <a:spLocks noChangeArrowheads="1"/>
            </p:cNvSpPr>
            <p:nvPr/>
          </p:nvSpPr>
          <p:spPr bwMode="auto">
            <a:xfrm>
              <a:off x="2797940" y="6080126"/>
              <a:ext cx="642997" cy="501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66FF66"/>
                  </a:solidFill>
                  <a:latin typeface="Tahoma" pitchFamily="34" charset="0"/>
                </a:rPr>
                <a:t>(c)</a:t>
              </a:r>
            </a:p>
          </p:txBody>
        </p:sp>
        <p:sp>
          <p:nvSpPr>
            <p:cNvPr id="39989" name="AutoShape 53"/>
            <p:cNvSpPr>
              <a:spLocks noChangeArrowheads="1"/>
            </p:cNvSpPr>
            <p:nvPr/>
          </p:nvSpPr>
          <p:spPr bwMode="auto">
            <a:xfrm>
              <a:off x="2514601" y="5394325"/>
              <a:ext cx="320675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90" name="AutoShape 54"/>
            <p:cNvSpPr>
              <a:spLocks noChangeArrowheads="1"/>
            </p:cNvSpPr>
            <p:nvPr/>
          </p:nvSpPr>
          <p:spPr bwMode="auto">
            <a:xfrm>
              <a:off x="4068765" y="5622925"/>
              <a:ext cx="320675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91" name="AutoShape 55"/>
            <p:cNvSpPr>
              <a:spLocks noChangeArrowheads="1"/>
            </p:cNvSpPr>
            <p:nvPr/>
          </p:nvSpPr>
          <p:spPr bwMode="auto">
            <a:xfrm>
              <a:off x="5578475" y="6172200"/>
              <a:ext cx="319088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9992" name="AutoShape 56"/>
            <p:cNvSpPr>
              <a:spLocks noChangeArrowheads="1"/>
            </p:cNvSpPr>
            <p:nvPr/>
          </p:nvSpPr>
          <p:spPr bwMode="auto">
            <a:xfrm>
              <a:off x="7223125" y="6172200"/>
              <a:ext cx="320675" cy="27463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28"/>
    </mc:Choice>
    <mc:Fallback>
      <p:transition spd="slow" advTm="16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3627437" y="4390966"/>
            <a:ext cx="4160839" cy="2385951"/>
            <a:chOff x="2651182" y="4426012"/>
            <a:chExt cx="4160839" cy="2385951"/>
          </a:xfrm>
        </p:grpSpPr>
        <p:sp>
          <p:nvSpPr>
            <p:cNvPr id="40962" name="Rectangle 2"/>
            <p:cNvSpPr>
              <a:spLocks noChangeArrowheads="1"/>
            </p:cNvSpPr>
            <p:nvPr/>
          </p:nvSpPr>
          <p:spPr bwMode="auto">
            <a:xfrm>
              <a:off x="2651182" y="4479925"/>
              <a:ext cx="4160839" cy="23320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0964" name="Text Box 23"/>
            <p:cNvSpPr txBox="1">
              <a:spLocks noChangeArrowheads="1"/>
            </p:cNvSpPr>
            <p:nvPr/>
          </p:nvSpPr>
          <p:spPr bwMode="auto">
            <a:xfrm>
              <a:off x="2781462" y="4426012"/>
              <a:ext cx="3819315" cy="2271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0099"/>
                  </a:solidFill>
                  <a:latin typeface="Tahoma" pitchFamily="34" charset="0"/>
                </a:rPr>
                <a:t>Polarizzazione:</a:t>
              </a:r>
            </a:p>
            <a:p>
              <a:pPr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FFFF"/>
                  </a:solidFill>
                  <a:latin typeface="Symbol" pitchFamily="18" charset="2"/>
                </a:rPr>
                <a:t>m</a:t>
              </a:r>
              <a:r>
                <a:rPr lang="it-IT" altLang="it-IT" dirty="0">
                  <a:solidFill>
                    <a:srgbClr val="00FFFF"/>
                  </a:solidFill>
                  <a:latin typeface="Tahoma" pitchFamily="34" charset="0"/>
                </a:rPr>
                <a:t>i = E</a:t>
              </a:r>
              <a:r>
                <a:rPr lang="it-IT" altLang="it-IT" dirty="0">
                  <a:solidFill>
                    <a:srgbClr val="00FFFF"/>
                  </a:solidFill>
                  <a:latin typeface="Symbol" pitchFamily="18" charset="2"/>
                </a:rPr>
                <a:t>a</a:t>
              </a:r>
              <a:endParaRPr lang="it-IT" altLang="it-IT" dirty="0">
                <a:solidFill>
                  <a:srgbClr val="000099"/>
                </a:solidFill>
                <a:latin typeface="Tahoma" pitchFamily="34" charset="0"/>
              </a:endParaRPr>
            </a:p>
            <a:p>
              <a:pPr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0099"/>
                  </a:solidFill>
                  <a:latin typeface="Tahoma" pitchFamily="34" charset="0"/>
                </a:rPr>
                <a:t>E = campo elettrico (V/cm)</a:t>
              </a:r>
            </a:p>
            <a:p>
              <a:pPr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0099"/>
                  </a:solidFill>
                  <a:latin typeface="Symbol" pitchFamily="18" charset="2"/>
                </a:rPr>
                <a:t>a</a:t>
              </a:r>
              <a:r>
                <a:rPr lang="it-IT" altLang="it-IT" dirty="0">
                  <a:solidFill>
                    <a:srgbClr val="000099"/>
                  </a:solidFill>
                  <a:latin typeface="Tahoma" pitchFamily="34" charset="0"/>
                </a:rPr>
                <a:t> = polarizzabilità (cm</a:t>
              </a:r>
              <a:r>
                <a:rPr lang="it-IT" altLang="it-IT" baseline="30000" dirty="0">
                  <a:solidFill>
                    <a:srgbClr val="000099"/>
                  </a:solidFill>
                  <a:latin typeface="Tahoma" pitchFamily="34" charset="0"/>
                </a:rPr>
                <a:t>2</a:t>
              </a:r>
              <a:r>
                <a:rPr lang="it-IT" altLang="it-IT" dirty="0">
                  <a:solidFill>
                    <a:srgbClr val="000099"/>
                  </a:solidFill>
                  <a:latin typeface="Tahoma" pitchFamily="34" charset="0"/>
                </a:rPr>
                <a:t>)</a:t>
              </a:r>
            </a:p>
          </p:txBody>
        </p:sp>
      </p:grpSp>
      <p:sp>
        <p:nvSpPr>
          <p:cNvPr id="40965" name="Text Box 3"/>
          <p:cNvSpPr txBox="1">
            <a:spLocks noChangeArrowheads="1"/>
          </p:cNvSpPr>
          <p:nvPr/>
        </p:nvSpPr>
        <p:spPr bwMode="auto">
          <a:xfrm>
            <a:off x="1616134" y="136568"/>
            <a:ext cx="5230791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66FF66"/>
                </a:solidFill>
                <a:latin typeface="Tahoma" pitchFamily="34" charset="0"/>
              </a:rPr>
              <a:t>2. DIPOLO - DIPOLO INDOTTO</a:t>
            </a:r>
          </a:p>
        </p:txBody>
      </p:sp>
      <p:sp>
        <p:nvSpPr>
          <p:cNvPr id="40966" name="Rectangle 4"/>
          <p:cNvSpPr>
            <a:spLocks noChangeArrowheads="1"/>
          </p:cNvSpPr>
          <p:nvPr/>
        </p:nvSpPr>
        <p:spPr bwMode="auto">
          <a:xfrm>
            <a:off x="2106616" y="1235119"/>
            <a:ext cx="1189037" cy="365125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0967" name="Text Box 5"/>
          <p:cNvSpPr txBox="1">
            <a:spLocks noChangeArrowheads="1"/>
          </p:cNvSpPr>
          <p:nvPr/>
        </p:nvSpPr>
        <p:spPr bwMode="auto">
          <a:xfrm>
            <a:off x="1621314" y="1655822"/>
            <a:ext cx="3001014" cy="8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66FF66"/>
                </a:solidFill>
                <a:latin typeface="Tahoma" pitchFamily="34" charset="0"/>
              </a:rPr>
              <a:t>Molecole con dipolo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66FF66"/>
                </a:solidFill>
                <a:latin typeface="Tahoma" pitchFamily="34" charset="0"/>
              </a:rPr>
              <a:t>permanente </a:t>
            </a:r>
            <a:r>
              <a:rPr lang="it-IT" altLang="it-IT" sz="2600">
                <a:solidFill>
                  <a:srgbClr val="66FF66"/>
                </a:solidFill>
                <a:latin typeface="Symbol" pitchFamily="18" charset="2"/>
              </a:rPr>
              <a:t>m</a:t>
            </a:r>
            <a:r>
              <a:rPr lang="it-IT" altLang="it-IT" sz="2600" baseline="-25000">
                <a:solidFill>
                  <a:srgbClr val="66FF66"/>
                </a:solidFill>
                <a:latin typeface="Tahoma" pitchFamily="34" charset="0"/>
              </a:rPr>
              <a:t>0</a:t>
            </a:r>
            <a:endParaRPr lang="it-IT" altLang="it-IT" sz="2600" b="1">
              <a:solidFill>
                <a:srgbClr val="66FF66"/>
              </a:solidFill>
              <a:latin typeface="Tahoma" pitchFamily="34" charset="0"/>
            </a:endParaRPr>
          </a:p>
        </p:txBody>
      </p:sp>
      <p:sp>
        <p:nvSpPr>
          <p:cNvPr id="40968" name="Text Box 6"/>
          <p:cNvSpPr txBox="1">
            <a:spLocks noChangeArrowheads="1"/>
          </p:cNvSpPr>
          <p:nvPr/>
        </p:nvSpPr>
        <p:spPr bwMode="auto">
          <a:xfrm>
            <a:off x="2073710" y="1154156"/>
            <a:ext cx="38331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FFFF00"/>
                </a:solidFill>
                <a:latin typeface="Tahoma" pitchFamily="34" charset="0"/>
              </a:rPr>
              <a:t>+</a:t>
            </a:r>
            <a:endParaRPr lang="it-IT" altLang="it-IT" sz="2600" b="1">
              <a:solidFill>
                <a:srgbClr val="66FF66"/>
              </a:solidFill>
              <a:latin typeface="Tahoma" pitchFamily="34" charset="0"/>
            </a:endParaRPr>
          </a:p>
        </p:txBody>
      </p:sp>
      <p:sp>
        <p:nvSpPr>
          <p:cNvPr id="40969" name="Text Box 7"/>
          <p:cNvSpPr txBox="1">
            <a:spLocks noChangeArrowheads="1"/>
          </p:cNvSpPr>
          <p:nvPr/>
        </p:nvSpPr>
        <p:spPr bwMode="auto">
          <a:xfrm>
            <a:off x="2949039" y="1143043"/>
            <a:ext cx="25507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000066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40970" name="Line 8"/>
          <p:cNvSpPr>
            <a:spLocks noChangeShapeType="1"/>
          </p:cNvSpPr>
          <p:nvPr/>
        </p:nvSpPr>
        <p:spPr bwMode="auto">
          <a:xfrm>
            <a:off x="3810002" y="1417638"/>
            <a:ext cx="2697163" cy="0"/>
          </a:xfrm>
          <a:prstGeom prst="line">
            <a:avLst/>
          </a:prstGeom>
          <a:noFill/>
          <a:ln w="57150" cap="rnd">
            <a:solidFill>
              <a:srgbClr val="00FF00"/>
            </a:solidFill>
            <a:prstDash val="sysDot"/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71" name="Oval 9"/>
          <p:cNvSpPr>
            <a:spLocks noChangeArrowheads="1"/>
          </p:cNvSpPr>
          <p:nvPr/>
        </p:nvSpPr>
        <p:spPr bwMode="auto">
          <a:xfrm>
            <a:off x="6735763" y="914444"/>
            <a:ext cx="1052512" cy="100647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0972" name="Text Box 10"/>
          <p:cNvSpPr txBox="1">
            <a:spLocks noChangeArrowheads="1"/>
          </p:cNvSpPr>
          <p:nvPr/>
        </p:nvSpPr>
        <p:spPr bwMode="auto">
          <a:xfrm>
            <a:off x="5981904" y="2057443"/>
            <a:ext cx="2576218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66FF66"/>
                </a:solidFill>
                <a:latin typeface="Tahoma" pitchFamily="34" charset="0"/>
              </a:rPr>
              <a:t>Molecola apolare</a:t>
            </a:r>
            <a:endParaRPr lang="it-IT" altLang="it-IT" sz="2600" b="1">
              <a:solidFill>
                <a:srgbClr val="66FF66"/>
              </a:solidFill>
              <a:latin typeface="Tahoma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616077" y="2600369"/>
            <a:ext cx="7100627" cy="1790597"/>
            <a:chOff x="92076" y="2600368"/>
            <a:chExt cx="7100627" cy="1790597"/>
          </a:xfrm>
        </p:grpSpPr>
        <p:sp>
          <p:nvSpPr>
            <p:cNvPr id="40976" name="Oval 14"/>
            <p:cNvSpPr>
              <a:spLocks noChangeArrowheads="1"/>
            </p:cNvSpPr>
            <p:nvPr/>
          </p:nvSpPr>
          <p:spPr bwMode="auto">
            <a:xfrm>
              <a:off x="3978276" y="2600368"/>
              <a:ext cx="1050925" cy="100647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92076" y="2846430"/>
              <a:ext cx="7100627" cy="1544535"/>
              <a:chOff x="92076" y="2846430"/>
              <a:chExt cx="7100627" cy="1544535"/>
            </a:xfrm>
          </p:grpSpPr>
          <p:sp>
            <p:nvSpPr>
              <p:cNvPr id="40973" name="Rectangle 11"/>
              <p:cNvSpPr>
                <a:spLocks noChangeArrowheads="1"/>
              </p:cNvSpPr>
              <p:nvPr/>
            </p:nvSpPr>
            <p:spPr bwMode="auto">
              <a:xfrm>
                <a:off x="2514656" y="2936918"/>
                <a:ext cx="1189039" cy="36671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4" name="Text Box 12"/>
              <p:cNvSpPr txBox="1">
                <a:spLocks noChangeArrowheads="1"/>
              </p:cNvSpPr>
              <p:nvPr/>
            </p:nvSpPr>
            <p:spPr bwMode="auto">
              <a:xfrm>
                <a:off x="2480110" y="2857542"/>
                <a:ext cx="383310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26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40975" name="Text Box 13"/>
              <p:cNvSpPr txBox="1">
                <a:spLocks noChangeArrowheads="1"/>
              </p:cNvSpPr>
              <p:nvPr/>
            </p:nvSpPr>
            <p:spPr bwMode="auto">
              <a:xfrm>
                <a:off x="3355439" y="2846430"/>
                <a:ext cx="255070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</a:p>
            </p:txBody>
          </p:sp>
          <p:sp>
            <p:nvSpPr>
              <p:cNvPr id="40977" name="Text Box 15"/>
              <p:cNvSpPr txBox="1">
                <a:spLocks noChangeArrowheads="1"/>
              </p:cNvSpPr>
              <p:nvPr/>
            </p:nvSpPr>
            <p:spPr bwMode="auto">
              <a:xfrm>
                <a:off x="3983470" y="2886117"/>
                <a:ext cx="383310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26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40978" name="Text Box 16"/>
              <p:cNvSpPr txBox="1">
                <a:spLocks noChangeArrowheads="1"/>
              </p:cNvSpPr>
              <p:nvPr/>
            </p:nvSpPr>
            <p:spPr bwMode="auto">
              <a:xfrm>
                <a:off x="4704815" y="2875005"/>
                <a:ext cx="255070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</a:p>
            </p:txBody>
          </p:sp>
          <p:sp>
            <p:nvSpPr>
              <p:cNvPr id="40979" name="Text Box 17"/>
              <p:cNvSpPr txBox="1">
                <a:spLocks noChangeArrowheads="1"/>
              </p:cNvSpPr>
              <p:nvPr/>
            </p:nvSpPr>
            <p:spPr bwMode="auto">
              <a:xfrm>
                <a:off x="92076" y="3775118"/>
                <a:ext cx="3538726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66FF66"/>
                    </a:solidFill>
                    <a:latin typeface="Tahoma" pitchFamily="34" charset="0"/>
                  </a:rPr>
                  <a:t>Interazione:   Dipolo </a:t>
                </a:r>
                <a:r>
                  <a:rPr lang="it-IT" altLang="it-IT" sz="2600">
                    <a:solidFill>
                      <a:srgbClr val="66FF66"/>
                    </a:solidFill>
                    <a:latin typeface="Symbol" pitchFamily="18" charset="2"/>
                  </a:rPr>
                  <a:t>m</a:t>
                </a:r>
                <a:r>
                  <a:rPr lang="it-IT" altLang="it-IT" sz="2600" baseline="-25000">
                    <a:solidFill>
                      <a:srgbClr val="66FF66"/>
                    </a:solidFill>
                    <a:latin typeface="Tahoma" pitchFamily="34" charset="0"/>
                  </a:rPr>
                  <a:t>0</a:t>
                </a:r>
              </a:p>
            </p:txBody>
          </p:sp>
          <p:sp>
            <p:nvSpPr>
              <p:cNvPr id="40980" name="Text Box 18"/>
              <p:cNvSpPr txBox="1">
                <a:spLocks noChangeArrowheads="1"/>
              </p:cNvSpPr>
              <p:nvPr/>
            </p:nvSpPr>
            <p:spPr bwMode="auto">
              <a:xfrm>
                <a:off x="4672013" y="3935456"/>
                <a:ext cx="2520690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66FF66"/>
                    </a:solidFill>
                    <a:latin typeface="Tahoma" pitchFamily="34" charset="0"/>
                  </a:rPr>
                  <a:t>Dipolo indotto </a:t>
                </a:r>
                <a:r>
                  <a:rPr lang="it-IT" altLang="it-IT" sz="2600">
                    <a:solidFill>
                      <a:srgbClr val="66FF66"/>
                    </a:solidFill>
                    <a:latin typeface="Symbol" pitchFamily="18" charset="2"/>
                  </a:rPr>
                  <a:t>m</a:t>
                </a:r>
                <a:r>
                  <a:rPr lang="it-IT" altLang="it-IT" sz="2600" baseline="-25000">
                    <a:solidFill>
                      <a:srgbClr val="66FF66"/>
                    </a:solidFill>
                    <a:latin typeface="Tahoma" pitchFamily="34" charset="0"/>
                  </a:rPr>
                  <a:t>i</a:t>
                </a:r>
              </a:p>
            </p:txBody>
          </p:sp>
          <p:sp>
            <p:nvSpPr>
              <p:cNvPr id="40981" name="AutoShape 19"/>
              <p:cNvSpPr>
                <a:spLocks noChangeArrowheads="1"/>
              </p:cNvSpPr>
              <p:nvPr/>
            </p:nvSpPr>
            <p:spPr bwMode="auto">
              <a:xfrm>
                <a:off x="3692525" y="3000375"/>
                <a:ext cx="319088" cy="274638"/>
              </a:xfrm>
              <a:prstGeom prst="star16">
                <a:avLst>
                  <a:gd name="adj" fmla="val 37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0982" name="AutoShape 20"/>
              <p:cNvCxnSpPr>
                <a:cxnSpLocks noChangeShapeType="1"/>
              </p:cNvCxnSpPr>
              <p:nvPr/>
            </p:nvCxnSpPr>
            <p:spPr bwMode="auto">
              <a:xfrm flipH="1" flipV="1">
                <a:off x="2997257" y="3295650"/>
                <a:ext cx="488951" cy="685800"/>
              </a:xfrm>
              <a:prstGeom prst="curvedConnector4">
                <a:avLst>
                  <a:gd name="adj1" fmla="val -46755"/>
                  <a:gd name="adj2" fmla="val 77778"/>
                </a:avLst>
              </a:prstGeom>
              <a:noFill/>
              <a:ln w="38100">
                <a:solidFill>
                  <a:srgbClr val="00FF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983" name="AutoShape 21"/>
              <p:cNvCxnSpPr>
                <a:cxnSpLocks noChangeShapeType="1"/>
              </p:cNvCxnSpPr>
              <p:nvPr/>
            </p:nvCxnSpPr>
            <p:spPr bwMode="auto">
              <a:xfrm flipH="1" flipV="1">
                <a:off x="4156131" y="3486150"/>
                <a:ext cx="488951" cy="685800"/>
              </a:xfrm>
              <a:prstGeom prst="curvedConnector4">
                <a:avLst>
                  <a:gd name="adj1" fmla="val 142204"/>
                  <a:gd name="adj2" fmla="val 77778"/>
                </a:avLst>
              </a:prstGeom>
              <a:noFill/>
              <a:ln w="38100">
                <a:solidFill>
                  <a:srgbClr val="00FF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85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95"/>
    </mc:Choice>
    <mc:Fallback>
      <p:transition spd="slow" advTm="14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/>
          <p:cNvSpPr>
            <a:spLocks noChangeArrowheads="1" noChangeShapeType="1" noTextEdit="1"/>
          </p:cNvSpPr>
          <p:nvPr/>
        </p:nvSpPr>
        <p:spPr bwMode="auto">
          <a:xfrm>
            <a:off x="1616078" y="46082"/>
            <a:ext cx="8959851" cy="274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66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DIPOLO ISTANTANEO - DIPOLO INDOTTO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4397431" y="499011"/>
            <a:ext cx="1828800" cy="1371600"/>
            <a:chOff x="2448" y="948"/>
            <a:chExt cx="2064" cy="1980"/>
          </a:xfrm>
        </p:grpSpPr>
        <p:sp>
          <p:nvSpPr>
            <p:cNvPr id="42241" name="Rectangle 4"/>
            <p:cNvSpPr>
              <a:spLocks noChangeArrowheads="1"/>
            </p:cNvSpPr>
            <p:nvPr/>
          </p:nvSpPr>
          <p:spPr bwMode="auto">
            <a:xfrm>
              <a:off x="3875" y="2090"/>
              <a:ext cx="128" cy="13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CDCDD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42" name="Rectangle 5"/>
            <p:cNvSpPr>
              <a:spLocks noChangeArrowheads="1"/>
            </p:cNvSpPr>
            <p:nvPr/>
          </p:nvSpPr>
          <p:spPr bwMode="auto">
            <a:xfrm rot="-1069978">
              <a:off x="2584" y="1897"/>
              <a:ext cx="654" cy="420"/>
            </a:xfrm>
            <a:prstGeom prst="rect">
              <a:avLst/>
            </a:prstGeom>
            <a:solidFill>
              <a:srgbClr val="CCFFCC"/>
            </a:solidFill>
            <a:ln w="28575">
              <a:solidFill>
                <a:srgbClr val="00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43" name="Rectangle 6" descr="Linee orizzontali chiare"/>
            <p:cNvSpPr>
              <a:spLocks noChangeArrowheads="1"/>
            </p:cNvSpPr>
            <p:nvPr/>
          </p:nvSpPr>
          <p:spPr bwMode="auto">
            <a:xfrm rot="-1069978">
              <a:off x="2448" y="1886"/>
              <a:ext cx="169" cy="693"/>
            </a:xfrm>
            <a:prstGeom prst="rect">
              <a:avLst/>
            </a:prstGeom>
            <a:pattFill prst="ltHorz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rgbClr val="00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44" name="Rectangle 7"/>
            <p:cNvSpPr>
              <a:spLocks noChangeArrowheads="1"/>
            </p:cNvSpPr>
            <p:nvPr/>
          </p:nvSpPr>
          <p:spPr bwMode="auto">
            <a:xfrm rot="-1069978">
              <a:off x="3161" y="1353"/>
              <a:ext cx="1351" cy="7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45" name="Line 8"/>
            <p:cNvSpPr>
              <a:spLocks noChangeShapeType="1"/>
            </p:cNvSpPr>
            <p:nvPr/>
          </p:nvSpPr>
          <p:spPr bwMode="auto">
            <a:xfrm flipH="1">
              <a:off x="3483" y="2218"/>
              <a:ext cx="403" cy="570"/>
            </a:xfrm>
            <a:prstGeom prst="line">
              <a:avLst/>
            </a:prstGeom>
            <a:noFill/>
            <a:ln w="19050">
              <a:solidFill>
                <a:srgbClr val="CDC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46" name="Line 9"/>
            <p:cNvSpPr>
              <a:spLocks noChangeShapeType="1"/>
            </p:cNvSpPr>
            <p:nvPr/>
          </p:nvSpPr>
          <p:spPr bwMode="auto">
            <a:xfrm rot="6440067" flipH="1">
              <a:off x="4006" y="2227"/>
              <a:ext cx="338" cy="469"/>
            </a:xfrm>
            <a:prstGeom prst="line">
              <a:avLst/>
            </a:prstGeom>
            <a:noFill/>
            <a:ln w="19050">
              <a:solidFill>
                <a:srgbClr val="CDC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47" name="Line 10"/>
            <p:cNvSpPr>
              <a:spLocks noChangeShapeType="1"/>
            </p:cNvSpPr>
            <p:nvPr/>
          </p:nvSpPr>
          <p:spPr bwMode="auto">
            <a:xfrm>
              <a:off x="3940" y="2229"/>
              <a:ext cx="66" cy="699"/>
            </a:xfrm>
            <a:prstGeom prst="line">
              <a:avLst/>
            </a:prstGeom>
            <a:noFill/>
            <a:ln w="19050">
              <a:solidFill>
                <a:srgbClr val="CDC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48" name="AutoShape 11"/>
            <p:cNvSpPr>
              <a:spLocks noChangeArrowheads="1"/>
            </p:cNvSpPr>
            <p:nvPr/>
          </p:nvSpPr>
          <p:spPr bwMode="auto">
            <a:xfrm rot="-9922059">
              <a:off x="3834" y="1696"/>
              <a:ext cx="403" cy="137"/>
            </a:xfrm>
            <a:prstGeom prst="flowChartDelay">
              <a:avLst/>
            </a:prstGeom>
            <a:noFill/>
            <a:ln w="9525">
              <a:solidFill>
                <a:srgbClr val="CDCDD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49" name="Oval 12"/>
            <p:cNvSpPr>
              <a:spLocks noChangeArrowheads="1"/>
            </p:cNvSpPr>
            <p:nvPr/>
          </p:nvSpPr>
          <p:spPr bwMode="auto">
            <a:xfrm>
              <a:off x="4224" y="1764"/>
              <a:ext cx="131" cy="140"/>
            </a:xfrm>
            <a:prstGeom prst="ellipse">
              <a:avLst/>
            </a:prstGeom>
            <a:noFill/>
            <a:ln w="38100">
              <a:solidFill>
                <a:srgbClr val="CDC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50" name="Line 13"/>
            <p:cNvSpPr>
              <a:spLocks noChangeShapeType="1"/>
            </p:cNvSpPr>
            <p:nvPr/>
          </p:nvSpPr>
          <p:spPr bwMode="auto">
            <a:xfrm rot="-442103">
              <a:off x="3861" y="1657"/>
              <a:ext cx="371" cy="119"/>
            </a:xfrm>
            <a:prstGeom prst="line">
              <a:avLst/>
            </a:prstGeom>
            <a:noFill/>
            <a:ln w="57150">
              <a:solidFill>
                <a:srgbClr val="CDC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51" name="AutoShape 14"/>
            <p:cNvSpPr>
              <a:spLocks noChangeArrowheads="1"/>
            </p:cNvSpPr>
            <p:nvPr/>
          </p:nvSpPr>
          <p:spPr bwMode="auto">
            <a:xfrm>
              <a:off x="3123" y="1076"/>
              <a:ext cx="392" cy="419"/>
            </a:xfrm>
            <a:custGeom>
              <a:avLst/>
              <a:gdLst>
                <a:gd name="T0" fmla="*/ 196 w 21600"/>
                <a:gd name="T1" fmla="*/ 0 h 21600"/>
                <a:gd name="T2" fmla="*/ 57 w 21600"/>
                <a:gd name="T3" fmla="*/ 61 h 21600"/>
                <a:gd name="T4" fmla="*/ 0 w 21600"/>
                <a:gd name="T5" fmla="*/ 210 h 21600"/>
                <a:gd name="T6" fmla="*/ 57 w 21600"/>
                <a:gd name="T7" fmla="*/ 358 h 21600"/>
                <a:gd name="T8" fmla="*/ 196 w 21600"/>
                <a:gd name="T9" fmla="*/ 419 h 21600"/>
                <a:gd name="T10" fmla="*/ 335 w 21600"/>
                <a:gd name="T11" fmla="*/ 358 h 21600"/>
                <a:gd name="T12" fmla="*/ 392 w 21600"/>
                <a:gd name="T13" fmla="*/ 210 h 21600"/>
                <a:gd name="T14" fmla="*/ 335 w 21600"/>
                <a:gd name="T15" fmla="*/ 6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1 w 21600"/>
                <a:gd name="T25" fmla="*/ 3145 h 21600"/>
                <a:gd name="T26" fmla="*/ 18459 w 21600"/>
                <a:gd name="T27" fmla="*/ 1845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 w="12700">
              <a:solidFill>
                <a:srgbClr val="CDC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52" name="AutoShape 15"/>
            <p:cNvSpPr>
              <a:spLocks noChangeArrowheads="1"/>
            </p:cNvSpPr>
            <p:nvPr/>
          </p:nvSpPr>
          <p:spPr bwMode="auto">
            <a:xfrm>
              <a:off x="3494" y="948"/>
              <a:ext cx="392" cy="419"/>
            </a:xfrm>
            <a:custGeom>
              <a:avLst/>
              <a:gdLst>
                <a:gd name="T0" fmla="*/ 196 w 21600"/>
                <a:gd name="T1" fmla="*/ 0 h 21600"/>
                <a:gd name="T2" fmla="*/ 57 w 21600"/>
                <a:gd name="T3" fmla="*/ 61 h 21600"/>
                <a:gd name="T4" fmla="*/ 0 w 21600"/>
                <a:gd name="T5" fmla="*/ 210 h 21600"/>
                <a:gd name="T6" fmla="*/ 57 w 21600"/>
                <a:gd name="T7" fmla="*/ 358 h 21600"/>
                <a:gd name="T8" fmla="*/ 196 w 21600"/>
                <a:gd name="T9" fmla="*/ 419 h 21600"/>
                <a:gd name="T10" fmla="*/ 335 w 21600"/>
                <a:gd name="T11" fmla="*/ 358 h 21600"/>
                <a:gd name="T12" fmla="*/ 392 w 21600"/>
                <a:gd name="T13" fmla="*/ 210 h 21600"/>
                <a:gd name="T14" fmla="*/ 335 w 21600"/>
                <a:gd name="T15" fmla="*/ 6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1 w 21600"/>
                <a:gd name="T25" fmla="*/ 3145 h 21600"/>
                <a:gd name="T26" fmla="*/ 18459 w 21600"/>
                <a:gd name="T27" fmla="*/ 1845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 w="12700">
              <a:solidFill>
                <a:srgbClr val="CDC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988" name="Text Box 16"/>
          <p:cNvSpPr txBox="1">
            <a:spLocks noChangeArrowheads="1"/>
          </p:cNvSpPr>
          <p:nvPr/>
        </p:nvSpPr>
        <p:spPr bwMode="auto">
          <a:xfrm>
            <a:off x="6360540" y="1130140"/>
            <a:ext cx="430746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FFFF00"/>
                </a:solidFill>
                <a:latin typeface="Arial" charset="0"/>
              </a:rPr>
              <a:t>Ipotetica Cinepresa ultrarapida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086478" y="523911"/>
            <a:ext cx="1369821" cy="1128178"/>
            <a:chOff x="-2241386" y="-147542"/>
            <a:chExt cx="1369821" cy="1128178"/>
          </a:xfrm>
        </p:grpSpPr>
        <p:sp>
          <p:nvSpPr>
            <p:cNvPr id="42206" name="Oval 18"/>
            <p:cNvSpPr>
              <a:spLocks noChangeArrowheads="1"/>
            </p:cNvSpPr>
            <p:nvPr/>
          </p:nvSpPr>
          <p:spPr bwMode="auto">
            <a:xfrm>
              <a:off x="-2241386" y="-147542"/>
              <a:ext cx="1369821" cy="597253"/>
            </a:xfrm>
            <a:prstGeom prst="ellipse">
              <a:avLst/>
            </a:prstGeom>
            <a:solidFill>
              <a:srgbClr val="FDCD03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208" name="Text Box 20"/>
            <p:cNvSpPr txBox="1">
              <a:spLocks noChangeArrowheads="1"/>
            </p:cNvSpPr>
            <p:nvPr/>
          </p:nvSpPr>
          <p:spPr bwMode="auto">
            <a:xfrm>
              <a:off x="-1701555" y="367606"/>
              <a:ext cx="290160" cy="425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42209" name="Line 21"/>
            <p:cNvSpPr>
              <a:spLocks noChangeShapeType="1"/>
            </p:cNvSpPr>
            <p:nvPr/>
          </p:nvSpPr>
          <p:spPr bwMode="auto">
            <a:xfrm>
              <a:off x="-1828555" y="171437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0" name="Line 22"/>
            <p:cNvSpPr>
              <a:spLocks noChangeShapeType="1"/>
            </p:cNvSpPr>
            <p:nvPr/>
          </p:nvSpPr>
          <p:spPr bwMode="auto">
            <a:xfrm>
              <a:off x="-1632764" y="848221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1" name="Line 23"/>
            <p:cNvSpPr>
              <a:spLocks noChangeShapeType="1"/>
            </p:cNvSpPr>
            <p:nvPr/>
          </p:nvSpPr>
          <p:spPr bwMode="auto">
            <a:xfrm>
              <a:off x="-1955556" y="210671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2" name="Line 24"/>
            <p:cNvSpPr>
              <a:spLocks noChangeShapeType="1"/>
            </p:cNvSpPr>
            <p:nvPr/>
          </p:nvSpPr>
          <p:spPr bwMode="auto">
            <a:xfrm>
              <a:off x="-1574555" y="406840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3" name="Line 25"/>
            <p:cNvSpPr>
              <a:spLocks noChangeShapeType="1"/>
            </p:cNvSpPr>
            <p:nvPr/>
          </p:nvSpPr>
          <p:spPr bwMode="auto">
            <a:xfrm>
              <a:off x="-1606305" y="24310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4" name="Line 26"/>
            <p:cNvSpPr>
              <a:spLocks noChangeShapeType="1"/>
            </p:cNvSpPr>
            <p:nvPr/>
          </p:nvSpPr>
          <p:spPr bwMode="auto">
            <a:xfrm>
              <a:off x="-1378764" y="68448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5" name="Line 27"/>
            <p:cNvSpPr>
              <a:spLocks noChangeShapeType="1"/>
            </p:cNvSpPr>
            <p:nvPr/>
          </p:nvSpPr>
          <p:spPr bwMode="auto">
            <a:xfrm>
              <a:off x="-1548097" y="97874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6" name="Line 28"/>
            <p:cNvSpPr>
              <a:spLocks noChangeShapeType="1"/>
            </p:cNvSpPr>
            <p:nvPr/>
          </p:nvSpPr>
          <p:spPr bwMode="auto">
            <a:xfrm>
              <a:off x="-1299388" y="186150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7" name="Line 29"/>
            <p:cNvSpPr>
              <a:spLocks noChangeShapeType="1"/>
            </p:cNvSpPr>
            <p:nvPr/>
          </p:nvSpPr>
          <p:spPr bwMode="auto">
            <a:xfrm>
              <a:off x="-1505764" y="186150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8" name="Line 30"/>
            <p:cNvSpPr>
              <a:spLocks noChangeShapeType="1"/>
            </p:cNvSpPr>
            <p:nvPr/>
          </p:nvSpPr>
          <p:spPr bwMode="auto">
            <a:xfrm>
              <a:off x="-1749180" y="78257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19" name="Line 31"/>
            <p:cNvSpPr>
              <a:spLocks noChangeShapeType="1"/>
            </p:cNvSpPr>
            <p:nvPr/>
          </p:nvSpPr>
          <p:spPr bwMode="auto">
            <a:xfrm>
              <a:off x="-2024347" y="318564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0" name="Line 32"/>
            <p:cNvSpPr>
              <a:spLocks noChangeShapeType="1"/>
            </p:cNvSpPr>
            <p:nvPr/>
          </p:nvSpPr>
          <p:spPr bwMode="auto">
            <a:xfrm>
              <a:off x="-2050806" y="465691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1" name="Line 33"/>
            <p:cNvSpPr>
              <a:spLocks noChangeShapeType="1"/>
            </p:cNvSpPr>
            <p:nvPr/>
          </p:nvSpPr>
          <p:spPr bwMode="auto">
            <a:xfrm>
              <a:off x="-2071972" y="578489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2" name="Line 34"/>
            <p:cNvSpPr>
              <a:spLocks noChangeShapeType="1"/>
            </p:cNvSpPr>
            <p:nvPr/>
          </p:nvSpPr>
          <p:spPr bwMode="auto">
            <a:xfrm>
              <a:off x="-1288805" y="681477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3" name="Line 35"/>
            <p:cNvSpPr>
              <a:spLocks noChangeShapeType="1"/>
            </p:cNvSpPr>
            <p:nvPr/>
          </p:nvSpPr>
          <p:spPr bwMode="auto">
            <a:xfrm>
              <a:off x="-1241180" y="249905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4" name="Line 36"/>
            <p:cNvSpPr>
              <a:spLocks noChangeShapeType="1"/>
            </p:cNvSpPr>
            <p:nvPr/>
          </p:nvSpPr>
          <p:spPr bwMode="auto">
            <a:xfrm>
              <a:off x="-1156513" y="377415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5" name="Line 37"/>
            <p:cNvSpPr>
              <a:spLocks noChangeShapeType="1"/>
            </p:cNvSpPr>
            <p:nvPr/>
          </p:nvSpPr>
          <p:spPr bwMode="auto">
            <a:xfrm>
              <a:off x="-1103597" y="588297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6" name="Line 38"/>
            <p:cNvSpPr>
              <a:spLocks noChangeShapeType="1"/>
            </p:cNvSpPr>
            <p:nvPr/>
          </p:nvSpPr>
          <p:spPr bwMode="auto">
            <a:xfrm>
              <a:off x="-1124763" y="436266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7" name="Line 39"/>
            <p:cNvSpPr>
              <a:spLocks noChangeShapeType="1"/>
            </p:cNvSpPr>
            <p:nvPr/>
          </p:nvSpPr>
          <p:spPr bwMode="auto">
            <a:xfrm>
              <a:off x="-1839139" y="352894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8" name="Line 40"/>
            <p:cNvSpPr>
              <a:spLocks noChangeShapeType="1"/>
            </p:cNvSpPr>
            <p:nvPr/>
          </p:nvSpPr>
          <p:spPr bwMode="auto">
            <a:xfrm>
              <a:off x="-1653930" y="323468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29" name="Line 41"/>
            <p:cNvSpPr>
              <a:spLocks noChangeShapeType="1"/>
            </p:cNvSpPr>
            <p:nvPr/>
          </p:nvSpPr>
          <p:spPr bwMode="auto">
            <a:xfrm>
              <a:off x="-1288805" y="872743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0" name="Line 42"/>
            <p:cNvSpPr>
              <a:spLocks noChangeShapeType="1"/>
            </p:cNvSpPr>
            <p:nvPr/>
          </p:nvSpPr>
          <p:spPr bwMode="auto">
            <a:xfrm>
              <a:off x="-1870889" y="681477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1" name="Line 43"/>
            <p:cNvSpPr>
              <a:spLocks noChangeShapeType="1"/>
            </p:cNvSpPr>
            <p:nvPr/>
          </p:nvSpPr>
          <p:spPr bwMode="auto">
            <a:xfrm>
              <a:off x="-2013764" y="720711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2" name="Line 44"/>
            <p:cNvSpPr>
              <a:spLocks noChangeShapeType="1"/>
            </p:cNvSpPr>
            <p:nvPr/>
          </p:nvSpPr>
          <p:spPr bwMode="auto">
            <a:xfrm>
              <a:off x="-1627472" y="965923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3" name="Line 45"/>
            <p:cNvSpPr>
              <a:spLocks noChangeShapeType="1"/>
            </p:cNvSpPr>
            <p:nvPr/>
          </p:nvSpPr>
          <p:spPr bwMode="auto">
            <a:xfrm>
              <a:off x="-1474014" y="730520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4" name="Line 46"/>
            <p:cNvSpPr>
              <a:spLocks noChangeShapeType="1"/>
            </p:cNvSpPr>
            <p:nvPr/>
          </p:nvSpPr>
          <p:spPr bwMode="auto">
            <a:xfrm>
              <a:off x="-1272930" y="524542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5" name="Line 47"/>
            <p:cNvSpPr>
              <a:spLocks noChangeShapeType="1"/>
            </p:cNvSpPr>
            <p:nvPr/>
          </p:nvSpPr>
          <p:spPr bwMode="auto">
            <a:xfrm>
              <a:off x="-1865597" y="833509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6" name="Line 48"/>
            <p:cNvSpPr>
              <a:spLocks noChangeShapeType="1"/>
            </p:cNvSpPr>
            <p:nvPr/>
          </p:nvSpPr>
          <p:spPr bwMode="auto">
            <a:xfrm>
              <a:off x="-1860305" y="544159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7" name="Line 49"/>
            <p:cNvSpPr>
              <a:spLocks noChangeShapeType="1"/>
            </p:cNvSpPr>
            <p:nvPr/>
          </p:nvSpPr>
          <p:spPr bwMode="auto">
            <a:xfrm>
              <a:off x="-1384055" y="367606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8" name="Line 50"/>
            <p:cNvSpPr>
              <a:spLocks noChangeShapeType="1"/>
            </p:cNvSpPr>
            <p:nvPr/>
          </p:nvSpPr>
          <p:spPr bwMode="auto">
            <a:xfrm>
              <a:off x="-1447555" y="980636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39" name="Line 51"/>
            <p:cNvSpPr>
              <a:spLocks noChangeShapeType="1"/>
            </p:cNvSpPr>
            <p:nvPr/>
          </p:nvSpPr>
          <p:spPr bwMode="auto">
            <a:xfrm>
              <a:off x="-1209430" y="764849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240" name="Line 52"/>
            <p:cNvSpPr>
              <a:spLocks noChangeShapeType="1"/>
            </p:cNvSpPr>
            <p:nvPr/>
          </p:nvSpPr>
          <p:spPr bwMode="auto">
            <a:xfrm>
              <a:off x="-1828555" y="931593"/>
              <a:ext cx="8466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990" name="Text Box 53"/>
          <p:cNvSpPr txBox="1">
            <a:spLocks noChangeArrowheads="1"/>
          </p:cNvSpPr>
          <p:nvPr/>
        </p:nvSpPr>
        <p:spPr bwMode="auto">
          <a:xfrm>
            <a:off x="3506958" y="553900"/>
            <a:ext cx="50513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FFFF00"/>
                </a:solidFill>
                <a:latin typeface="Arial" charset="0"/>
              </a:rPr>
              <a:t>He</a:t>
            </a:r>
            <a:endParaRPr lang="it-IT" altLang="it-IT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993" name="Text Box 56"/>
          <p:cNvSpPr txBox="1">
            <a:spLocks noChangeArrowheads="1"/>
          </p:cNvSpPr>
          <p:nvPr/>
        </p:nvSpPr>
        <p:spPr bwMode="auto">
          <a:xfrm>
            <a:off x="7036594" y="4972778"/>
            <a:ext cx="3886200" cy="15327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1316038" algn="l"/>
                <a:tab pos="2406650" algn="l"/>
                <a:tab pos="337661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00"/>
                </a:solidFill>
                <a:latin typeface="Arial" charset="0"/>
              </a:rPr>
              <a:t>CH</a:t>
            </a:r>
            <a:r>
              <a:rPr lang="it-IT" altLang="it-IT" baseline="-25000">
                <a:solidFill>
                  <a:srgbClr val="FFFF00"/>
                </a:solidFill>
                <a:latin typeface="Arial" charset="0"/>
              </a:rPr>
              <a:t>4</a:t>
            </a:r>
            <a:r>
              <a:rPr lang="it-IT" altLang="it-IT">
                <a:solidFill>
                  <a:srgbClr val="FFFF00"/>
                </a:solidFill>
                <a:latin typeface="Arial" charset="0"/>
              </a:rPr>
              <a:t>	p. eb.	-	161°C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00"/>
                </a:solidFill>
                <a:latin typeface="Arial" charset="0"/>
              </a:rPr>
              <a:t>C</a:t>
            </a:r>
            <a:r>
              <a:rPr lang="it-IT" altLang="it-IT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>
                <a:solidFill>
                  <a:srgbClr val="FFFF00"/>
                </a:solidFill>
                <a:latin typeface="Arial" charset="0"/>
              </a:rPr>
              <a:t>H</a:t>
            </a:r>
            <a:r>
              <a:rPr lang="it-IT" altLang="it-IT" baseline="-25000">
                <a:solidFill>
                  <a:srgbClr val="FFFF00"/>
                </a:solidFill>
                <a:latin typeface="Arial" charset="0"/>
              </a:rPr>
              <a:t>6</a:t>
            </a:r>
            <a:r>
              <a:rPr lang="it-IT" altLang="it-IT">
                <a:solidFill>
                  <a:srgbClr val="FFFF00"/>
                </a:solidFill>
                <a:latin typeface="Arial" charset="0"/>
              </a:rPr>
              <a:t>	p. eb.	-	88°C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00"/>
                </a:solidFill>
                <a:latin typeface="Arial" charset="0"/>
              </a:rPr>
              <a:t>C</a:t>
            </a:r>
            <a:r>
              <a:rPr lang="it-IT" altLang="it-IT" baseline="-25000">
                <a:solidFill>
                  <a:srgbClr val="FFFF00"/>
                </a:solidFill>
                <a:latin typeface="Arial" charset="0"/>
              </a:rPr>
              <a:t>3</a:t>
            </a:r>
            <a:r>
              <a:rPr lang="it-IT" altLang="it-IT">
                <a:solidFill>
                  <a:srgbClr val="FFFF00"/>
                </a:solidFill>
                <a:latin typeface="Arial" charset="0"/>
              </a:rPr>
              <a:t>H</a:t>
            </a:r>
            <a:r>
              <a:rPr lang="it-IT" altLang="it-IT" baseline="-25000">
                <a:solidFill>
                  <a:srgbClr val="FFFF00"/>
                </a:solidFill>
                <a:latin typeface="Arial" charset="0"/>
              </a:rPr>
              <a:t>8</a:t>
            </a:r>
            <a:r>
              <a:rPr lang="it-IT" altLang="it-IT">
                <a:solidFill>
                  <a:srgbClr val="FFFF00"/>
                </a:solidFill>
                <a:latin typeface="Arial" charset="0"/>
              </a:rPr>
              <a:t>	p. eb.	-	42°C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00"/>
                </a:solidFill>
                <a:latin typeface="Arial" charset="0"/>
              </a:rPr>
              <a:t>C</a:t>
            </a:r>
            <a:r>
              <a:rPr lang="it-IT" altLang="it-IT" baseline="-25000">
                <a:solidFill>
                  <a:srgbClr val="FFFF00"/>
                </a:solidFill>
                <a:latin typeface="Arial" charset="0"/>
              </a:rPr>
              <a:t>4</a:t>
            </a:r>
            <a:r>
              <a:rPr lang="it-IT" altLang="it-IT">
                <a:solidFill>
                  <a:srgbClr val="FFFF00"/>
                </a:solidFill>
                <a:latin typeface="Arial" charset="0"/>
              </a:rPr>
              <a:t>H</a:t>
            </a:r>
            <a:r>
              <a:rPr lang="it-IT" altLang="it-IT" baseline="-25000">
                <a:solidFill>
                  <a:srgbClr val="FFFF00"/>
                </a:solidFill>
                <a:latin typeface="Arial" charset="0"/>
              </a:rPr>
              <a:t>10</a:t>
            </a:r>
            <a:r>
              <a:rPr lang="it-IT" altLang="it-IT">
                <a:solidFill>
                  <a:srgbClr val="FFFF00"/>
                </a:solidFill>
                <a:latin typeface="Arial" charset="0"/>
              </a:rPr>
              <a:t>	p. eb.	-	0,6°C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798638" y="2149476"/>
            <a:ext cx="8869363" cy="2130553"/>
            <a:chOff x="274637" y="2149475"/>
            <a:chExt cx="8869363" cy="2130553"/>
          </a:xfrm>
        </p:grpSpPr>
        <p:sp>
          <p:nvSpPr>
            <p:cNvPr id="41991" name="Rectangle 54"/>
            <p:cNvSpPr>
              <a:spLocks noChangeArrowheads="1"/>
            </p:cNvSpPr>
            <p:nvPr/>
          </p:nvSpPr>
          <p:spPr bwMode="auto">
            <a:xfrm>
              <a:off x="365125" y="2149475"/>
              <a:ext cx="8778875" cy="13716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4" name="Rectangle 57"/>
            <p:cNvSpPr>
              <a:spLocks noChangeArrowheads="1"/>
            </p:cNvSpPr>
            <p:nvPr/>
          </p:nvSpPr>
          <p:spPr bwMode="auto">
            <a:xfrm>
              <a:off x="593725" y="2389188"/>
              <a:ext cx="1235075" cy="914400"/>
            </a:xfrm>
            <a:prstGeom prst="rect">
              <a:avLst/>
            </a:prstGeom>
            <a:solidFill>
              <a:srgbClr val="001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5" name="Rectangle 58"/>
            <p:cNvSpPr>
              <a:spLocks noChangeArrowheads="1"/>
            </p:cNvSpPr>
            <p:nvPr/>
          </p:nvSpPr>
          <p:spPr bwMode="auto">
            <a:xfrm>
              <a:off x="2047877" y="2389188"/>
              <a:ext cx="1235075" cy="914400"/>
            </a:xfrm>
            <a:prstGeom prst="rect">
              <a:avLst/>
            </a:prstGeom>
            <a:solidFill>
              <a:srgbClr val="001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6" name="Rectangle 59"/>
            <p:cNvSpPr>
              <a:spLocks noChangeArrowheads="1"/>
            </p:cNvSpPr>
            <p:nvPr/>
          </p:nvSpPr>
          <p:spPr bwMode="auto">
            <a:xfrm>
              <a:off x="3502025" y="2389188"/>
              <a:ext cx="1233488" cy="914400"/>
            </a:xfrm>
            <a:prstGeom prst="rect">
              <a:avLst/>
            </a:prstGeom>
            <a:solidFill>
              <a:srgbClr val="001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8" name="Rectangle 61"/>
            <p:cNvSpPr>
              <a:spLocks noChangeArrowheads="1"/>
            </p:cNvSpPr>
            <p:nvPr/>
          </p:nvSpPr>
          <p:spPr bwMode="auto">
            <a:xfrm>
              <a:off x="6408741" y="2389188"/>
              <a:ext cx="1235075" cy="914400"/>
            </a:xfrm>
            <a:prstGeom prst="rect">
              <a:avLst/>
            </a:prstGeom>
            <a:solidFill>
              <a:srgbClr val="001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9" name="Rectangle 62"/>
            <p:cNvSpPr>
              <a:spLocks noChangeArrowheads="1"/>
            </p:cNvSpPr>
            <p:nvPr/>
          </p:nvSpPr>
          <p:spPr bwMode="auto">
            <a:xfrm>
              <a:off x="7864475" y="2389188"/>
              <a:ext cx="1233488" cy="914400"/>
            </a:xfrm>
            <a:prstGeom prst="rect">
              <a:avLst/>
            </a:prstGeom>
            <a:solidFill>
              <a:srgbClr val="001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0" name="AutoShape 63"/>
            <p:cNvSpPr>
              <a:spLocks noChangeArrowheads="1"/>
            </p:cNvSpPr>
            <p:nvPr/>
          </p:nvSpPr>
          <p:spPr bwMode="auto">
            <a:xfrm>
              <a:off x="274637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1" name="AutoShape 64"/>
            <p:cNvSpPr>
              <a:spLocks noChangeArrowheads="1"/>
            </p:cNvSpPr>
            <p:nvPr/>
          </p:nvSpPr>
          <p:spPr bwMode="auto">
            <a:xfrm>
              <a:off x="912870" y="2193968"/>
              <a:ext cx="412751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2" name="AutoShape 65"/>
            <p:cNvSpPr>
              <a:spLocks noChangeArrowheads="1"/>
            </p:cNvSpPr>
            <p:nvPr/>
          </p:nvSpPr>
          <p:spPr bwMode="auto">
            <a:xfrm>
              <a:off x="1552577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3" name="AutoShape 66"/>
            <p:cNvSpPr>
              <a:spLocks noChangeArrowheads="1"/>
            </p:cNvSpPr>
            <p:nvPr/>
          </p:nvSpPr>
          <p:spPr bwMode="auto">
            <a:xfrm>
              <a:off x="2192337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4" name="AutoShape 67"/>
            <p:cNvSpPr>
              <a:spLocks noChangeArrowheads="1"/>
            </p:cNvSpPr>
            <p:nvPr/>
          </p:nvSpPr>
          <p:spPr bwMode="auto">
            <a:xfrm>
              <a:off x="2830513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5" name="AutoShape 68"/>
            <p:cNvSpPr>
              <a:spLocks noChangeArrowheads="1"/>
            </p:cNvSpPr>
            <p:nvPr/>
          </p:nvSpPr>
          <p:spPr bwMode="auto">
            <a:xfrm>
              <a:off x="3470277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6" name="AutoShape 69"/>
            <p:cNvSpPr>
              <a:spLocks noChangeArrowheads="1"/>
            </p:cNvSpPr>
            <p:nvPr/>
          </p:nvSpPr>
          <p:spPr bwMode="auto">
            <a:xfrm>
              <a:off x="4108506" y="2193968"/>
              <a:ext cx="412751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7" name="AutoShape 70"/>
            <p:cNvSpPr>
              <a:spLocks noChangeArrowheads="1"/>
            </p:cNvSpPr>
            <p:nvPr/>
          </p:nvSpPr>
          <p:spPr bwMode="auto">
            <a:xfrm>
              <a:off x="4748213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8" name="AutoShape 71"/>
            <p:cNvSpPr>
              <a:spLocks noChangeArrowheads="1"/>
            </p:cNvSpPr>
            <p:nvPr/>
          </p:nvSpPr>
          <p:spPr bwMode="auto">
            <a:xfrm>
              <a:off x="5387977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09" name="AutoShape 72"/>
            <p:cNvSpPr>
              <a:spLocks noChangeArrowheads="1"/>
            </p:cNvSpPr>
            <p:nvPr/>
          </p:nvSpPr>
          <p:spPr bwMode="auto">
            <a:xfrm>
              <a:off x="6026153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0" name="AutoShape 73"/>
            <p:cNvSpPr>
              <a:spLocks noChangeArrowheads="1"/>
            </p:cNvSpPr>
            <p:nvPr/>
          </p:nvSpPr>
          <p:spPr bwMode="auto">
            <a:xfrm>
              <a:off x="6665913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1" name="AutoShape 74"/>
            <p:cNvSpPr>
              <a:spLocks noChangeArrowheads="1"/>
            </p:cNvSpPr>
            <p:nvPr/>
          </p:nvSpPr>
          <p:spPr bwMode="auto">
            <a:xfrm>
              <a:off x="7304145" y="2193968"/>
              <a:ext cx="412751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2" name="AutoShape 75"/>
            <p:cNvSpPr>
              <a:spLocks noChangeArrowheads="1"/>
            </p:cNvSpPr>
            <p:nvPr/>
          </p:nvSpPr>
          <p:spPr bwMode="auto">
            <a:xfrm>
              <a:off x="7943853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3" name="AutoShape 76"/>
            <p:cNvSpPr>
              <a:spLocks noChangeArrowheads="1"/>
            </p:cNvSpPr>
            <p:nvPr/>
          </p:nvSpPr>
          <p:spPr bwMode="auto">
            <a:xfrm>
              <a:off x="8583613" y="2193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4" name="AutoShape 77"/>
            <p:cNvSpPr>
              <a:spLocks noChangeArrowheads="1"/>
            </p:cNvSpPr>
            <p:nvPr/>
          </p:nvSpPr>
          <p:spPr bwMode="auto">
            <a:xfrm>
              <a:off x="274637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5" name="AutoShape 78"/>
            <p:cNvSpPr>
              <a:spLocks noChangeArrowheads="1"/>
            </p:cNvSpPr>
            <p:nvPr/>
          </p:nvSpPr>
          <p:spPr bwMode="auto">
            <a:xfrm>
              <a:off x="912870" y="3336968"/>
              <a:ext cx="412751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6" name="AutoShape 79"/>
            <p:cNvSpPr>
              <a:spLocks noChangeArrowheads="1"/>
            </p:cNvSpPr>
            <p:nvPr/>
          </p:nvSpPr>
          <p:spPr bwMode="auto">
            <a:xfrm>
              <a:off x="1552577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7" name="AutoShape 80"/>
            <p:cNvSpPr>
              <a:spLocks noChangeArrowheads="1"/>
            </p:cNvSpPr>
            <p:nvPr/>
          </p:nvSpPr>
          <p:spPr bwMode="auto">
            <a:xfrm>
              <a:off x="2192337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8" name="AutoShape 81"/>
            <p:cNvSpPr>
              <a:spLocks noChangeArrowheads="1"/>
            </p:cNvSpPr>
            <p:nvPr/>
          </p:nvSpPr>
          <p:spPr bwMode="auto">
            <a:xfrm>
              <a:off x="2830513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19" name="AutoShape 82"/>
            <p:cNvSpPr>
              <a:spLocks noChangeArrowheads="1"/>
            </p:cNvSpPr>
            <p:nvPr/>
          </p:nvSpPr>
          <p:spPr bwMode="auto">
            <a:xfrm>
              <a:off x="3470277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0" name="AutoShape 83"/>
            <p:cNvSpPr>
              <a:spLocks noChangeArrowheads="1"/>
            </p:cNvSpPr>
            <p:nvPr/>
          </p:nvSpPr>
          <p:spPr bwMode="auto">
            <a:xfrm>
              <a:off x="4108506" y="3336968"/>
              <a:ext cx="412751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1" name="AutoShape 84"/>
            <p:cNvSpPr>
              <a:spLocks noChangeArrowheads="1"/>
            </p:cNvSpPr>
            <p:nvPr/>
          </p:nvSpPr>
          <p:spPr bwMode="auto">
            <a:xfrm>
              <a:off x="4748213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2" name="AutoShape 85"/>
            <p:cNvSpPr>
              <a:spLocks noChangeArrowheads="1"/>
            </p:cNvSpPr>
            <p:nvPr/>
          </p:nvSpPr>
          <p:spPr bwMode="auto">
            <a:xfrm>
              <a:off x="5387977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3" name="AutoShape 86"/>
            <p:cNvSpPr>
              <a:spLocks noChangeArrowheads="1"/>
            </p:cNvSpPr>
            <p:nvPr/>
          </p:nvSpPr>
          <p:spPr bwMode="auto">
            <a:xfrm>
              <a:off x="6026153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4" name="AutoShape 87"/>
            <p:cNvSpPr>
              <a:spLocks noChangeArrowheads="1"/>
            </p:cNvSpPr>
            <p:nvPr/>
          </p:nvSpPr>
          <p:spPr bwMode="auto">
            <a:xfrm>
              <a:off x="6665913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5" name="AutoShape 88"/>
            <p:cNvSpPr>
              <a:spLocks noChangeArrowheads="1"/>
            </p:cNvSpPr>
            <p:nvPr/>
          </p:nvSpPr>
          <p:spPr bwMode="auto">
            <a:xfrm>
              <a:off x="7304145" y="3336968"/>
              <a:ext cx="412751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6" name="AutoShape 89"/>
            <p:cNvSpPr>
              <a:spLocks noChangeArrowheads="1"/>
            </p:cNvSpPr>
            <p:nvPr/>
          </p:nvSpPr>
          <p:spPr bwMode="auto">
            <a:xfrm>
              <a:off x="7943853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7" name="AutoShape 90"/>
            <p:cNvSpPr>
              <a:spLocks noChangeArrowheads="1"/>
            </p:cNvSpPr>
            <p:nvPr/>
          </p:nvSpPr>
          <p:spPr bwMode="auto">
            <a:xfrm>
              <a:off x="8583613" y="3336968"/>
              <a:ext cx="411163" cy="138113"/>
            </a:xfrm>
            <a:prstGeom prst="roundRect">
              <a:avLst>
                <a:gd name="adj" fmla="val 16667"/>
              </a:avLst>
            </a:prstGeom>
            <a:solidFill>
              <a:srgbClr val="001E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28" name="Text Box 91"/>
            <p:cNvSpPr txBox="1">
              <a:spLocks noChangeArrowheads="1"/>
            </p:cNvSpPr>
            <p:nvPr/>
          </p:nvSpPr>
          <p:spPr bwMode="auto">
            <a:xfrm>
              <a:off x="960439" y="3475038"/>
              <a:ext cx="26789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FFFF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42029" name="Text Box 92"/>
            <p:cNvSpPr txBox="1">
              <a:spLocks noChangeArrowheads="1"/>
            </p:cNvSpPr>
            <p:nvPr/>
          </p:nvSpPr>
          <p:spPr bwMode="auto">
            <a:xfrm>
              <a:off x="2560639" y="3475038"/>
              <a:ext cx="26789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FFFF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42030" name="Text Box 93"/>
            <p:cNvSpPr txBox="1">
              <a:spLocks noChangeArrowheads="1"/>
            </p:cNvSpPr>
            <p:nvPr/>
          </p:nvSpPr>
          <p:spPr bwMode="auto">
            <a:xfrm>
              <a:off x="3978275" y="3475038"/>
              <a:ext cx="26789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FFFF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42031" name="Text Box 94"/>
            <p:cNvSpPr txBox="1">
              <a:spLocks noChangeArrowheads="1"/>
            </p:cNvSpPr>
            <p:nvPr/>
          </p:nvSpPr>
          <p:spPr bwMode="auto">
            <a:xfrm>
              <a:off x="5394325" y="3475038"/>
              <a:ext cx="26789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FFFF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42032" name="Text Box 95"/>
            <p:cNvSpPr txBox="1">
              <a:spLocks noChangeArrowheads="1"/>
            </p:cNvSpPr>
            <p:nvPr/>
          </p:nvSpPr>
          <p:spPr bwMode="auto">
            <a:xfrm>
              <a:off x="6904039" y="3475038"/>
              <a:ext cx="26789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FFFF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42033" name="Text Box 96"/>
            <p:cNvSpPr txBox="1">
              <a:spLocks noChangeArrowheads="1"/>
            </p:cNvSpPr>
            <p:nvPr/>
          </p:nvSpPr>
          <p:spPr bwMode="auto">
            <a:xfrm>
              <a:off x="8412164" y="3475038"/>
              <a:ext cx="26789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FFFF"/>
                  </a:solidFill>
                  <a:latin typeface="Arial" charset="0"/>
                </a:rPr>
                <a:t>6</a:t>
              </a:r>
            </a:p>
          </p:txBody>
        </p:sp>
        <p:sp>
          <p:nvSpPr>
            <p:cNvPr id="42034" name="Oval 97"/>
            <p:cNvSpPr>
              <a:spLocks noChangeArrowheads="1"/>
            </p:cNvSpPr>
            <p:nvPr/>
          </p:nvSpPr>
          <p:spPr bwMode="auto">
            <a:xfrm>
              <a:off x="868365" y="2514600"/>
              <a:ext cx="777875" cy="731838"/>
            </a:xfrm>
            <a:prstGeom prst="ellipse">
              <a:avLst/>
            </a:prstGeom>
            <a:solidFill>
              <a:srgbClr val="FDCD03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35" name="Oval 98"/>
            <p:cNvSpPr>
              <a:spLocks noChangeArrowheads="1"/>
            </p:cNvSpPr>
            <p:nvPr/>
          </p:nvSpPr>
          <p:spPr bwMode="auto">
            <a:xfrm>
              <a:off x="1168401" y="2820990"/>
              <a:ext cx="171451" cy="157162"/>
            </a:xfrm>
            <a:prstGeom prst="ellipse">
              <a:avLst/>
            </a:prstGeom>
            <a:solidFill>
              <a:srgbClr val="F2B00A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36" name="Text Box 99"/>
            <p:cNvSpPr txBox="1">
              <a:spLocks noChangeArrowheads="1"/>
            </p:cNvSpPr>
            <p:nvPr/>
          </p:nvSpPr>
          <p:spPr bwMode="auto">
            <a:xfrm>
              <a:off x="1127132" y="2697163"/>
              <a:ext cx="275909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42037" name="Line 100"/>
            <p:cNvSpPr>
              <a:spLocks noChangeShapeType="1"/>
            </p:cNvSpPr>
            <p:nvPr/>
          </p:nvSpPr>
          <p:spPr bwMode="auto">
            <a:xfrm>
              <a:off x="984306" y="2671763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38" name="Line 101"/>
            <p:cNvSpPr>
              <a:spLocks noChangeShapeType="1"/>
            </p:cNvSpPr>
            <p:nvPr/>
          </p:nvSpPr>
          <p:spPr bwMode="auto">
            <a:xfrm>
              <a:off x="1220843" y="2546350"/>
              <a:ext cx="5873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39" name="Line 102"/>
            <p:cNvSpPr>
              <a:spLocks noChangeShapeType="1"/>
            </p:cNvSpPr>
            <p:nvPr/>
          </p:nvSpPr>
          <p:spPr bwMode="auto">
            <a:xfrm>
              <a:off x="1376419" y="2576513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0" name="Line 103"/>
            <p:cNvSpPr>
              <a:spLocks noChangeShapeType="1"/>
            </p:cNvSpPr>
            <p:nvPr/>
          </p:nvSpPr>
          <p:spPr bwMode="auto">
            <a:xfrm>
              <a:off x="1430394" y="265430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1" name="Line 104"/>
            <p:cNvSpPr>
              <a:spLocks noChangeShapeType="1"/>
            </p:cNvSpPr>
            <p:nvPr/>
          </p:nvSpPr>
          <p:spPr bwMode="auto">
            <a:xfrm>
              <a:off x="1089025" y="2611438"/>
              <a:ext cx="58739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2" name="Line 105"/>
            <p:cNvSpPr>
              <a:spLocks noChangeShapeType="1"/>
            </p:cNvSpPr>
            <p:nvPr/>
          </p:nvSpPr>
          <p:spPr bwMode="auto">
            <a:xfrm>
              <a:off x="936682" y="274320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3" name="Line 106"/>
            <p:cNvSpPr>
              <a:spLocks noChangeShapeType="1"/>
            </p:cNvSpPr>
            <p:nvPr/>
          </p:nvSpPr>
          <p:spPr bwMode="auto">
            <a:xfrm>
              <a:off x="919219" y="284162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4" name="Line 107"/>
            <p:cNvSpPr>
              <a:spLocks noChangeShapeType="1"/>
            </p:cNvSpPr>
            <p:nvPr/>
          </p:nvSpPr>
          <p:spPr bwMode="auto">
            <a:xfrm>
              <a:off x="916045" y="296862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5" name="Line 108"/>
            <p:cNvSpPr>
              <a:spLocks noChangeShapeType="1"/>
            </p:cNvSpPr>
            <p:nvPr/>
          </p:nvSpPr>
          <p:spPr bwMode="auto">
            <a:xfrm>
              <a:off x="1508125" y="2743200"/>
              <a:ext cx="58739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6" name="Line 109"/>
            <p:cNvSpPr>
              <a:spLocks noChangeShapeType="1"/>
            </p:cNvSpPr>
            <p:nvPr/>
          </p:nvSpPr>
          <p:spPr bwMode="auto">
            <a:xfrm>
              <a:off x="1563745" y="2922588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7" name="Line 110"/>
            <p:cNvSpPr>
              <a:spLocks noChangeShapeType="1"/>
            </p:cNvSpPr>
            <p:nvPr/>
          </p:nvSpPr>
          <p:spPr bwMode="auto">
            <a:xfrm>
              <a:off x="1549456" y="2820988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8" name="Line 111"/>
            <p:cNvSpPr>
              <a:spLocks noChangeShapeType="1"/>
            </p:cNvSpPr>
            <p:nvPr/>
          </p:nvSpPr>
          <p:spPr bwMode="auto">
            <a:xfrm>
              <a:off x="1436745" y="311150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9" name="Line 112"/>
            <p:cNvSpPr>
              <a:spLocks noChangeShapeType="1"/>
            </p:cNvSpPr>
            <p:nvPr/>
          </p:nvSpPr>
          <p:spPr bwMode="auto">
            <a:xfrm>
              <a:off x="977901" y="3084513"/>
              <a:ext cx="58739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50" name="Line 113"/>
            <p:cNvSpPr>
              <a:spLocks noChangeShapeType="1"/>
            </p:cNvSpPr>
            <p:nvPr/>
          </p:nvSpPr>
          <p:spPr bwMode="auto">
            <a:xfrm>
              <a:off x="1206501" y="3175000"/>
              <a:ext cx="58739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51" name="Line 114"/>
            <p:cNvSpPr>
              <a:spLocks noChangeShapeType="1"/>
            </p:cNvSpPr>
            <p:nvPr/>
          </p:nvSpPr>
          <p:spPr bwMode="auto">
            <a:xfrm>
              <a:off x="1330332" y="318452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52" name="Line 115"/>
            <p:cNvSpPr>
              <a:spLocks noChangeShapeType="1"/>
            </p:cNvSpPr>
            <p:nvPr/>
          </p:nvSpPr>
          <p:spPr bwMode="auto">
            <a:xfrm>
              <a:off x="1492306" y="3040063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53" name="Line 116"/>
            <p:cNvSpPr>
              <a:spLocks noChangeShapeType="1"/>
            </p:cNvSpPr>
            <p:nvPr/>
          </p:nvSpPr>
          <p:spPr bwMode="auto">
            <a:xfrm>
              <a:off x="1070031" y="3151188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2054" name="Group 117"/>
            <p:cNvGrpSpPr>
              <a:grpSpLocks/>
            </p:cNvGrpSpPr>
            <p:nvPr/>
          </p:nvGrpSpPr>
          <p:grpSpPr bwMode="auto">
            <a:xfrm>
              <a:off x="2286001" y="2514600"/>
              <a:ext cx="777875" cy="731838"/>
              <a:chOff x="2400" y="2640"/>
              <a:chExt cx="816" cy="768"/>
            </a:xfrm>
          </p:grpSpPr>
          <p:sp>
            <p:nvSpPr>
              <p:cNvPr id="42192" name="Oval 118"/>
              <p:cNvSpPr>
                <a:spLocks noChangeArrowheads="1"/>
              </p:cNvSpPr>
              <p:nvPr/>
            </p:nvSpPr>
            <p:spPr bwMode="auto">
              <a:xfrm>
                <a:off x="2400" y="2640"/>
                <a:ext cx="816" cy="768"/>
              </a:xfrm>
              <a:prstGeom prst="ellipse">
                <a:avLst/>
              </a:prstGeom>
              <a:gradFill rotWithShape="0">
                <a:gsLst>
                  <a:gs pos="0">
                    <a:srgbClr val="F2B00A"/>
                  </a:gs>
                  <a:gs pos="100000">
                    <a:schemeClr val="bg1"/>
                  </a:gs>
                </a:gsLst>
                <a:lin ang="0" scaled="1"/>
              </a:gra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193" name="Oval 119"/>
              <p:cNvSpPr>
                <a:spLocks noChangeArrowheads="1"/>
              </p:cNvSpPr>
              <p:nvPr/>
            </p:nvSpPr>
            <p:spPr bwMode="auto">
              <a:xfrm>
                <a:off x="2714" y="2962"/>
                <a:ext cx="181" cy="16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194" name="Line 120"/>
              <p:cNvSpPr>
                <a:spLocks noChangeShapeType="1"/>
              </p:cNvSpPr>
              <p:nvPr/>
            </p:nvSpPr>
            <p:spPr bwMode="auto">
              <a:xfrm>
                <a:off x="2612" y="2777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95" name="Line 121"/>
              <p:cNvSpPr>
                <a:spLocks noChangeShapeType="1"/>
              </p:cNvSpPr>
              <p:nvPr/>
            </p:nvSpPr>
            <p:spPr bwMode="auto">
              <a:xfrm>
                <a:off x="2521" y="2805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96" name="Line 122"/>
              <p:cNvSpPr>
                <a:spLocks noChangeShapeType="1"/>
              </p:cNvSpPr>
              <p:nvPr/>
            </p:nvSpPr>
            <p:spPr bwMode="auto">
              <a:xfrm>
                <a:off x="2770" y="2674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97" name="Line 123"/>
              <p:cNvSpPr>
                <a:spLocks noChangeShapeType="1"/>
              </p:cNvSpPr>
              <p:nvPr/>
            </p:nvSpPr>
            <p:spPr bwMode="auto">
              <a:xfrm>
                <a:off x="2668" y="2712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98" name="Line 124"/>
              <p:cNvSpPr>
                <a:spLocks noChangeShapeType="1"/>
              </p:cNvSpPr>
              <p:nvPr/>
            </p:nvSpPr>
            <p:spPr bwMode="auto">
              <a:xfrm>
                <a:off x="2472" y="2880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99" name="Line 125"/>
              <p:cNvSpPr>
                <a:spLocks noChangeShapeType="1"/>
              </p:cNvSpPr>
              <p:nvPr/>
            </p:nvSpPr>
            <p:spPr bwMode="auto">
              <a:xfrm>
                <a:off x="2453" y="2983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00" name="Line 126"/>
              <p:cNvSpPr>
                <a:spLocks noChangeShapeType="1"/>
              </p:cNvSpPr>
              <p:nvPr/>
            </p:nvSpPr>
            <p:spPr bwMode="auto">
              <a:xfrm>
                <a:off x="2438" y="3062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01" name="Line 127"/>
              <p:cNvSpPr>
                <a:spLocks noChangeShapeType="1"/>
              </p:cNvSpPr>
              <p:nvPr/>
            </p:nvSpPr>
            <p:spPr bwMode="auto">
              <a:xfrm>
                <a:off x="2997" y="3267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02" name="Line 128"/>
              <p:cNvSpPr>
                <a:spLocks noChangeShapeType="1"/>
              </p:cNvSpPr>
              <p:nvPr/>
            </p:nvSpPr>
            <p:spPr bwMode="auto">
              <a:xfrm>
                <a:off x="2479" y="3161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03" name="Line 129"/>
              <p:cNvSpPr>
                <a:spLocks noChangeShapeType="1"/>
              </p:cNvSpPr>
              <p:nvPr/>
            </p:nvSpPr>
            <p:spPr bwMode="auto">
              <a:xfrm>
                <a:off x="2688" y="3312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04" name="Line 130"/>
              <p:cNvSpPr>
                <a:spLocks noChangeShapeType="1"/>
              </p:cNvSpPr>
              <p:nvPr/>
            </p:nvSpPr>
            <p:spPr bwMode="auto">
              <a:xfrm>
                <a:off x="2640" y="3264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05" name="Line 131"/>
              <p:cNvSpPr>
                <a:spLocks noChangeShapeType="1"/>
              </p:cNvSpPr>
              <p:nvPr/>
            </p:nvSpPr>
            <p:spPr bwMode="auto">
              <a:xfrm>
                <a:off x="2544" y="3216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2055" name="Oval 132"/>
            <p:cNvSpPr>
              <a:spLocks noChangeArrowheads="1"/>
            </p:cNvSpPr>
            <p:nvPr/>
          </p:nvSpPr>
          <p:spPr bwMode="auto">
            <a:xfrm>
              <a:off x="3703695" y="2514600"/>
              <a:ext cx="776287" cy="731838"/>
            </a:xfrm>
            <a:prstGeom prst="ellipse">
              <a:avLst/>
            </a:prstGeom>
            <a:gradFill rotWithShape="0">
              <a:gsLst>
                <a:gs pos="0">
                  <a:srgbClr val="F2B00A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56" name="Oval 133"/>
            <p:cNvSpPr>
              <a:spLocks noChangeArrowheads="1"/>
            </p:cNvSpPr>
            <p:nvPr/>
          </p:nvSpPr>
          <p:spPr bwMode="auto">
            <a:xfrm>
              <a:off x="4002088" y="2820990"/>
              <a:ext cx="173037" cy="157162"/>
            </a:xfrm>
            <a:prstGeom prst="ellips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2B00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57" name="Line 134"/>
            <p:cNvSpPr>
              <a:spLocks noChangeShapeType="1"/>
            </p:cNvSpPr>
            <p:nvPr/>
          </p:nvSpPr>
          <p:spPr bwMode="auto">
            <a:xfrm>
              <a:off x="3905306" y="264477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58" name="Line 135"/>
            <p:cNvSpPr>
              <a:spLocks noChangeShapeType="1"/>
            </p:cNvSpPr>
            <p:nvPr/>
          </p:nvSpPr>
          <p:spPr bwMode="auto">
            <a:xfrm>
              <a:off x="3817994" y="2671763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59" name="Line 136"/>
            <p:cNvSpPr>
              <a:spLocks noChangeShapeType="1"/>
            </p:cNvSpPr>
            <p:nvPr/>
          </p:nvSpPr>
          <p:spPr bwMode="auto">
            <a:xfrm>
              <a:off x="3787831" y="283210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0" name="Line 137"/>
            <p:cNvSpPr>
              <a:spLocks noChangeShapeType="1"/>
            </p:cNvSpPr>
            <p:nvPr/>
          </p:nvSpPr>
          <p:spPr bwMode="auto">
            <a:xfrm>
              <a:off x="4056119" y="254635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1" name="Line 138"/>
            <p:cNvSpPr>
              <a:spLocks noChangeShapeType="1"/>
            </p:cNvSpPr>
            <p:nvPr/>
          </p:nvSpPr>
          <p:spPr bwMode="auto">
            <a:xfrm>
              <a:off x="4211694" y="2576513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2" name="Line 139"/>
            <p:cNvSpPr>
              <a:spLocks noChangeShapeType="1"/>
            </p:cNvSpPr>
            <p:nvPr/>
          </p:nvSpPr>
          <p:spPr bwMode="auto">
            <a:xfrm>
              <a:off x="4095806" y="259715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3" name="Line 140"/>
            <p:cNvSpPr>
              <a:spLocks noChangeShapeType="1"/>
            </p:cNvSpPr>
            <p:nvPr/>
          </p:nvSpPr>
          <p:spPr bwMode="auto">
            <a:xfrm>
              <a:off x="4114801" y="2651125"/>
              <a:ext cx="58739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4" name="Line 141"/>
            <p:cNvSpPr>
              <a:spLocks noChangeShapeType="1"/>
            </p:cNvSpPr>
            <p:nvPr/>
          </p:nvSpPr>
          <p:spPr bwMode="auto">
            <a:xfrm>
              <a:off x="4022782" y="265112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5" name="Line 142"/>
            <p:cNvSpPr>
              <a:spLocks noChangeShapeType="1"/>
            </p:cNvSpPr>
            <p:nvPr/>
          </p:nvSpPr>
          <p:spPr bwMode="auto">
            <a:xfrm>
              <a:off x="3959282" y="2582863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6" name="Line 143"/>
            <p:cNvSpPr>
              <a:spLocks noChangeShapeType="1"/>
            </p:cNvSpPr>
            <p:nvPr/>
          </p:nvSpPr>
          <p:spPr bwMode="auto">
            <a:xfrm>
              <a:off x="3771957" y="274320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7" name="Line 144"/>
            <p:cNvSpPr>
              <a:spLocks noChangeShapeType="1"/>
            </p:cNvSpPr>
            <p:nvPr/>
          </p:nvSpPr>
          <p:spPr bwMode="auto">
            <a:xfrm>
              <a:off x="4206931" y="265112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8" name="Line 145"/>
            <p:cNvSpPr>
              <a:spLocks noChangeShapeType="1"/>
            </p:cNvSpPr>
            <p:nvPr/>
          </p:nvSpPr>
          <p:spPr bwMode="auto">
            <a:xfrm>
              <a:off x="3946582" y="2706688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69" name="Line 146"/>
            <p:cNvSpPr>
              <a:spLocks noChangeShapeType="1"/>
            </p:cNvSpPr>
            <p:nvPr/>
          </p:nvSpPr>
          <p:spPr bwMode="auto">
            <a:xfrm>
              <a:off x="4322819" y="271780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70" name="Line 147"/>
            <p:cNvSpPr>
              <a:spLocks noChangeShapeType="1"/>
            </p:cNvSpPr>
            <p:nvPr/>
          </p:nvSpPr>
          <p:spPr bwMode="auto">
            <a:xfrm>
              <a:off x="4267257" y="261302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71" name="Line 148"/>
            <p:cNvSpPr>
              <a:spLocks noChangeShapeType="1"/>
            </p:cNvSpPr>
            <p:nvPr/>
          </p:nvSpPr>
          <p:spPr bwMode="auto">
            <a:xfrm>
              <a:off x="4283131" y="2879725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72" name="Line 149"/>
            <p:cNvSpPr>
              <a:spLocks noChangeShapeType="1"/>
            </p:cNvSpPr>
            <p:nvPr/>
          </p:nvSpPr>
          <p:spPr bwMode="auto">
            <a:xfrm>
              <a:off x="4279957" y="2673350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2074" name="Group 169"/>
            <p:cNvGrpSpPr>
              <a:grpSpLocks/>
            </p:cNvGrpSpPr>
            <p:nvPr/>
          </p:nvGrpSpPr>
          <p:grpSpPr bwMode="auto">
            <a:xfrm>
              <a:off x="6629401" y="2514600"/>
              <a:ext cx="777875" cy="731838"/>
              <a:chOff x="6960" y="2640"/>
              <a:chExt cx="816" cy="768"/>
            </a:xfrm>
          </p:grpSpPr>
          <p:sp>
            <p:nvSpPr>
              <p:cNvPr id="42162" name="Oval 170"/>
              <p:cNvSpPr>
                <a:spLocks noChangeArrowheads="1"/>
              </p:cNvSpPr>
              <p:nvPr/>
            </p:nvSpPr>
            <p:spPr bwMode="auto">
              <a:xfrm>
                <a:off x="6960" y="2640"/>
                <a:ext cx="816" cy="768"/>
              </a:xfrm>
              <a:prstGeom prst="ellipse">
                <a:avLst/>
              </a:prstGeom>
              <a:solidFill>
                <a:srgbClr val="F2B00A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163" name="Oval 171"/>
              <p:cNvSpPr>
                <a:spLocks noChangeArrowheads="1"/>
              </p:cNvSpPr>
              <p:nvPr/>
            </p:nvSpPr>
            <p:spPr bwMode="auto">
              <a:xfrm>
                <a:off x="7274" y="2962"/>
                <a:ext cx="181" cy="165"/>
              </a:xfrm>
              <a:prstGeom prst="ellips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164" name="Line 172"/>
              <p:cNvSpPr>
                <a:spLocks noChangeShapeType="1"/>
              </p:cNvSpPr>
              <p:nvPr/>
            </p:nvSpPr>
            <p:spPr bwMode="auto">
              <a:xfrm>
                <a:off x="7157" y="2940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65" name="Line 173"/>
              <p:cNvSpPr>
                <a:spLocks noChangeShapeType="1"/>
              </p:cNvSpPr>
              <p:nvPr/>
            </p:nvSpPr>
            <p:spPr bwMode="auto">
              <a:xfrm>
                <a:off x="7502" y="2848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66" name="Line 174"/>
              <p:cNvSpPr>
                <a:spLocks noChangeShapeType="1"/>
              </p:cNvSpPr>
              <p:nvPr/>
            </p:nvSpPr>
            <p:spPr bwMode="auto">
              <a:xfrm>
                <a:off x="7157" y="2844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67" name="Line 175"/>
              <p:cNvSpPr>
                <a:spLocks noChangeShapeType="1"/>
              </p:cNvSpPr>
              <p:nvPr/>
            </p:nvSpPr>
            <p:spPr bwMode="auto">
              <a:xfrm>
                <a:off x="7502" y="2944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68" name="Line 176"/>
              <p:cNvSpPr>
                <a:spLocks noChangeShapeType="1"/>
              </p:cNvSpPr>
              <p:nvPr/>
            </p:nvSpPr>
            <p:spPr bwMode="auto">
              <a:xfrm>
                <a:off x="7502" y="3040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69" name="Line 177"/>
              <p:cNvSpPr>
                <a:spLocks noChangeShapeType="1"/>
              </p:cNvSpPr>
              <p:nvPr/>
            </p:nvSpPr>
            <p:spPr bwMode="auto">
              <a:xfrm>
                <a:off x="7502" y="3136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70" name="Line 178"/>
              <p:cNvSpPr>
                <a:spLocks noChangeShapeType="1"/>
              </p:cNvSpPr>
              <p:nvPr/>
            </p:nvSpPr>
            <p:spPr bwMode="auto">
              <a:xfrm>
                <a:off x="7157" y="3036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71" name="Line 179"/>
              <p:cNvSpPr>
                <a:spLocks noChangeShapeType="1"/>
              </p:cNvSpPr>
              <p:nvPr/>
            </p:nvSpPr>
            <p:spPr bwMode="auto">
              <a:xfrm>
                <a:off x="7157" y="3228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72" name="Line 180"/>
              <p:cNvSpPr>
                <a:spLocks noChangeShapeType="1"/>
              </p:cNvSpPr>
              <p:nvPr/>
            </p:nvSpPr>
            <p:spPr bwMode="auto">
              <a:xfrm>
                <a:off x="7501" y="3232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73" name="Line 181"/>
              <p:cNvSpPr>
                <a:spLocks noChangeShapeType="1"/>
              </p:cNvSpPr>
              <p:nvPr/>
            </p:nvSpPr>
            <p:spPr bwMode="auto">
              <a:xfrm>
                <a:off x="7157" y="3132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2075" name="Group 182"/>
            <p:cNvGrpSpPr>
              <a:grpSpLocks/>
            </p:cNvGrpSpPr>
            <p:nvPr/>
          </p:nvGrpSpPr>
          <p:grpSpPr bwMode="auto">
            <a:xfrm>
              <a:off x="8047095" y="2514600"/>
              <a:ext cx="776287" cy="731838"/>
              <a:chOff x="8448" y="2640"/>
              <a:chExt cx="816" cy="768"/>
            </a:xfrm>
          </p:grpSpPr>
          <p:sp>
            <p:nvSpPr>
              <p:cNvPr id="42150" name="Oval 183"/>
              <p:cNvSpPr>
                <a:spLocks noChangeArrowheads="1"/>
              </p:cNvSpPr>
              <p:nvPr/>
            </p:nvSpPr>
            <p:spPr bwMode="auto">
              <a:xfrm>
                <a:off x="8448" y="2640"/>
                <a:ext cx="816" cy="768"/>
              </a:xfrm>
              <a:prstGeom prst="ellipse">
                <a:avLst/>
              </a:prstGeom>
              <a:gradFill rotWithShape="0">
                <a:gsLst>
                  <a:gs pos="0">
                    <a:srgbClr val="F2B00A"/>
                  </a:gs>
                  <a:gs pos="100000">
                    <a:srgbClr val="FFFFFF"/>
                  </a:gs>
                </a:gsLst>
                <a:lin ang="18900000" scaled="1"/>
              </a:gra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151" name="Oval 184"/>
              <p:cNvSpPr>
                <a:spLocks noChangeArrowheads="1"/>
              </p:cNvSpPr>
              <p:nvPr/>
            </p:nvSpPr>
            <p:spPr bwMode="auto">
              <a:xfrm>
                <a:off x="8762" y="2962"/>
                <a:ext cx="181" cy="165"/>
              </a:xfrm>
              <a:prstGeom prst="ellips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2B00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152" name="Line 185"/>
              <p:cNvSpPr>
                <a:spLocks noChangeShapeType="1"/>
              </p:cNvSpPr>
              <p:nvPr/>
            </p:nvSpPr>
            <p:spPr bwMode="auto">
              <a:xfrm>
                <a:off x="8712" y="2813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53" name="Line 186"/>
              <p:cNvSpPr>
                <a:spLocks noChangeShapeType="1"/>
              </p:cNvSpPr>
              <p:nvPr/>
            </p:nvSpPr>
            <p:spPr bwMode="auto">
              <a:xfrm>
                <a:off x="8755" y="3270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54" name="Line 187"/>
              <p:cNvSpPr>
                <a:spLocks noChangeShapeType="1"/>
              </p:cNvSpPr>
              <p:nvPr/>
            </p:nvSpPr>
            <p:spPr bwMode="auto">
              <a:xfrm>
                <a:off x="8645" y="2869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55" name="Line 188"/>
              <p:cNvSpPr>
                <a:spLocks noChangeShapeType="1"/>
              </p:cNvSpPr>
              <p:nvPr/>
            </p:nvSpPr>
            <p:spPr bwMode="auto">
              <a:xfrm>
                <a:off x="8788" y="2768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56" name="Line 189"/>
              <p:cNvSpPr>
                <a:spLocks noChangeShapeType="1"/>
              </p:cNvSpPr>
              <p:nvPr/>
            </p:nvSpPr>
            <p:spPr bwMode="auto">
              <a:xfrm>
                <a:off x="8592" y="2928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57" name="Line 190"/>
              <p:cNvSpPr>
                <a:spLocks noChangeShapeType="1"/>
              </p:cNvSpPr>
              <p:nvPr/>
            </p:nvSpPr>
            <p:spPr bwMode="auto">
              <a:xfrm>
                <a:off x="8545" y="2971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58" name="Line 191"/>
              <p:cNvSpPr>
                <a:spLocks noChangeShapeType="1"/>
              </p:cNvSpPr>
              <p:nvPr/>
            </p:nvSpPr>
            <p:spPr bwMode="auto">
              <a:xfrm>
                <a:off x="8544" y="3120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59" name="Line 192"/>
              <p:cNvSpPr>
                <a:spLocks noChangeShapeType="1"/>
              </p:cNvSpPr>
              <p:nvPr/>
            </p:nvSpPr>
            <p:spPr bwMode="auto">
              <a:xfrm>
                <a:off x="8607" y="3161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60" name="Line 193"/>
              <p:cNvSpPr>
                <a:spLocks noChangeShapeType="1"/>
              </p:cNvSpPr>
              <p:nvPr/>
            </p:nvSpPr>
            <p:spPr bwMode="auto">
              <a:xfrm>
                <a:off x="8831" y="3333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61" name="Line 194"/>
              <p:cNvSpPr>
                <a:spLocks noChangeShapeType="1"/>
              </p:cNvSpPr>
              <p:nvPr/>
            </p:nvSpPr>
            <p:spPr bwMode="auto">
              <a:xfrm>
                <a:off x="8684" y="3213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2076" name="Text Box 195"/>
            <p:cNvSpPr txBox="1">
              <a:spLocks noChangeArrowheads="1"/>
            </p:cNvSpPr>
            <p:nvPr/>
          </p:nvSpPr>
          <p:spPr bwMode="auto">
            <a:xfrm>
              <a:off x="2540011" y="2705101"/>
              <a:ext cx="275909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42077" name="Line 196"/>
            <p:cNvSpPr>
              <a:spLocks noChangeShapeType="1"/>
            </p:cNvSpPr>
            <p:nvPr/>
          </p:nvSpPr>
          <p:spPr bwMode="auto">
            <a:xfrm>
              <a:off x="2798819" y="2760663"/>
              <a:ext cx="57151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78" name="Text Box 197"/>
            <p:cNvSpPr txBox="1">
              <a:spLocks noChangeArrowheads="1"/>
            </p:cNvSpPr>
            <p:nvPr/>
          </p:nvSpPr>
          <p:spPr bwMode="auto">
            <a:xfrm>
              <a:off x="3959248" y="2705101"/>
              <a:ext cx="275909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42079" name="Text Box 198"/>
            <p:cNvSpPr txBox="1">
              <a:spLocks noChangeArrowheads="1"/>
            </p:cNvSpPr>
            <p:nvPr/>
          </p:nvSpPr>
          <p:spPr bwMode="auto">
            <a:xfrm>
              <a:off x="6875464" y="2686050"/>
              <a:ext cx="2903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2B00A"/>
                      </a:gs>
                      <a:gs pos="100000">
                        <a:schemeClr val="bg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42080" name="Text Box 199"/>
            <p:cNvSpPr txBox="1">
              <a:spLocks noChangeArrowheads="1"/>
            </p:cNvSpPr>
            <p:nvPr/>
          </p:nvSpPr>
          <p:spPr bwMode="auto">
            <a:xfrm>
              <a:off x="8294688" y="2686050"/>
              <a:ext cx="2903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2B00A"/>
                      </a:gs>
                      <a:gs pos="100000">
                        <a:schemeClr val="bg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42081" name="Line 200"/>
            <p:cNvSpPr>
              <a:spLocks noChangeShapeType="1"/>
            </p:cNvSpPr>
            <p:nvPr/>
          </p:nvSpPr>
          <p:spPr bwMode="auto">
            <a:xfrm flipH="1">
              <a:off x="8594725" y="2468563"/>
              <a:ext cx="457200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83" name="Line 202"/>
            <p:cNvSpPr>
              <a:spLocks noChangeShapeType="1"/>
            </p:cNvSpPr>
            <p:nvPr/>
          </p:nvSpPr>
          <p:spPr bwMode="auto">
            <a:xfrm rot="5381580" flipH="1">
              <a:off x="4389439" y="2879725"/>
              <a:ext cx="457200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84" name="Line 203"/>
            <p:cNvSpPr>
              <a:spLocks noChangeShapeType="1"/>
            </p:cNvSpPr>
            <p:nvPr/>
          </p:nvSpPr>
          <p:spPr bwMode="auto">
            <a:xfrm rot="53194" flipH="1">
              <a:off x="2606675" y="2444751"/>
              <a:ext cx="457200" cy="1588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87" name="Text Box 255"/>
            <p:cNvSpPr txBox="1">
              <a:spLocks noChangeArrowheads="1"/>
            </p:cNvSpPr>
            <p:nvPr/>
          </p:nvSpPr>
          <p:spPr bwMode="auto">
            <a:xfrm>
              <a:off x="7437439" y="3932240"/>
              <a:ext cx="753604" cy="347788"/>
            </a:xfrm>
            <a:prstGeom prst="rect">
              <a:avLst/>
            </a:prstGeom>
            <a:noFill/>
            <a:ln w="9525">
              <a:solidFill>
                <a:srgbClr val="99FF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b="1">
                  <a:solidFill>
                    <a:srgbClr val="FF0000"/>
                  </a:solidFill>
                  <a:latin typeface="Arial" charset="0"/>
                </a:rPr>
                <a:t>10</a:t>
              </a:r>
              <a:r>
                <a:rPr lang="it-IT" altLang="it-IT" sz="1900" b="1" baseline="30000">
                  <a:solidFill>
                    <a:srgbClr val="FF0000"/>
                  </a:solidFill>
                  <a:latin typeface="Arial" charset="0"/>
                </a:rPr>
                <a:t>-15</a:t>
              </a:r>
              <a:r>
                <a:rPr lang="it-IT" altLang="it-IT" sz="1900" b="1">
                  <a:solidFill>
                    <a:srgbClr val="FF0000"/>
                  </a:solidFill>
                  <a:latin typeface="Arial" charset="0"/>
                </a:rPr>
                <a:t>s</a:t>
              </a:r>
              <a:endParaRPr lang="it-IT" altLang="it-IT" sz="20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2088" name="Line 256"/>
            <p:cNvSpPr>
              <a:spLocks noChangeShapeType="1"/>
            </p:cNvSpPr>
            <p:nvPr/>
          </p:nvSpPr>
          <p:spPr bwMode="auto">
            <a:xfrm flipH="1">
              <a:off x="6950075" y="4114800"/>
              <a:ext cx="457200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89" name="Line 257"/>
            <p:cNvSpPr>
              <a:spLocks noChangeShapeType="1"/>
            </p:cNvSpPr>
            <p:nvPr/>
          </p:nvSpPr>
          <p:spPr bwMode="auto">
            <a:xfrm rot="10800000" flipH="1">
              <a:off x="8183563" y="4114800"/>
              <a:ext cx="457200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" name="Rectangle 59"/>
            <p:cNvSpPr>
              <a:spLocks noChangeArrowheads="1"/>
            </p:cNvSpPr>
            <p:nvPr/>
          </p:nvSpPr>
          <p:spPr bwMode="auto">
            <a:xfrm>
              <a:off x="4953794" y="2389188"/>
              <a:ext cx="1233488" cy="914400"/>
            </a:xfrm>
            <a:prstGeom prst="rect">
              <a:avLst/>
            </a:prstGeom>
            <a:solidFill>
              <a:srgbClr val="001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82" name="Line 201"/>
            <p:cNvSpPr>
              <a:spLocks noChangeShapeType="1"/>
            </p:cNvSpPr>
            <p:nvPr/>
          </p:nvSpPr>
          <p:spPr bwMode="auto">
            <a:xfrm rot="18820920" flipH="1">
              <a:off x="5026747" y="2657491"/>
              <a:ext cx="457200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5238983" y="2492171"/>
              <a:ext cx="846472" cy="668713"/>
              <a:chOff x="-2966465" y="2978152"/>
              <a:chExt cx="846472" cy="668713"/>
            </a:xfrm>
          </p:grpSpPr>
          <p:sp>
            <p:nvSpPr>
              <p:cNvPr id="42174" name="Oval 151"/>
              <p:cNvSpPr>
                <a:spLocks noChangeArrowheads="1"/>
              </p:cNvSpPr>
              <p:nvPr/>
            </p:nvSpPr>
            <p:spPr bwMode="auto">
              <a:xfrm>
                <a:off x="-2966465" y="2978152"/>
                <a:ext cx="846472" cy="597253"/>
              </a:xfrm>
              <a:prstGeom prst="ellipse">
                <a:avLst/>
              </a:prstGeom>
              <a:gradFill rotWithShape="0">
                <a:gsLst>
                  <a:gs pos="0">
                    <a:srgbClr val="F2B00A"/>
                  </a:gs>
                  <a:gs pos="100000">
                    <a:srgbClr val="FFFFFF"/>
                  </a:gs>
                </a:gsLst>
                <a:lin ang="18900000" scaled="1"/>
              </a:gra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4864" tIns="27432" rIns="54864" bIns="27432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178" name="Line 155"/>
              <p:cNvSpPr>
                <a:spLocks noChangeShapeType="1"/>
              </p:cNvSpPr>
              <p:nvPr/>
            </p:nvSpPr>
            <p:spPr bwMode="auto">
              <a:xfrm>
                <a:off x="-2521267" y="3534359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79" name="Line 156"/>
              <p:cNvSpPr>
                <a:spLocks noChangeShapeType="1"/>
              </p:cNvSpPr>
              <p:nvPr/>
            </p:nvSpPr>
            <p:spPr bwMode="auto">
              <a:xfrm>
                <a:off x="-2753575" y="3597772"/>
                <a:ext cx="169984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80" name="Line 157"/>
              <p:cNvSpPr>
                <a:spLocks noChangeShapeType="1"/>
              </p:cNvSpPr>
              <p:nvPr/>
            </p:nvSpPr>
            <p:spPr bwMode="auto">
              <a:xfrm>
                <a:off x="-2619817" y="3646865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81" name="Line 158"/>
              <p:cNvSpPr>
                <a:spLocks noChangeShapeType="1"/>
              </p:cNvSpPr>
              <p:nvPr/>
            </p:nvSpPr>
            <p:spPr bwMode="auto">
              <a:xfrm>
                <a:off x="-2788784" y="3475038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82" name="Line 159"/>
              <p:cNvSpPr>
                <a:spLocks noChangeShapeType="1"/>
              </p:cNvSpPr>
              <p:nvPr/>
            </p:nvSpPr>
            <p:spPr bwMode="auto">
              <a:xfrm>
                <a:off x="-2539005" y="3564020"/>
                <a:ext cx="169984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83" name="Line 160"/>
              <p:cNvSpPr>
                <a:spLocks noChangeShapeType="1"/>
              </p:cNvSpPr>
              <p:nvPr/>
            </p:nvSpPr>
            <p:spPr bwMode="auto">
              <a:xfrm>
                <a:off x="-2571427" y="3431058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85" name="Line 162"/>
              <p:cNvSpPr>
                <a:spLocks noChangeShapeType="1"/>
              </p:cNvSpPr>
              <p:nvPr/>
            </p:nvSpPr>
            <p:spPr bwMode="auto">
              <a:xfrm>
                <a:off x="-2922542" y="3288892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86" name="Line 163"/>
              <p:cNvSpPr>
                <a:spLocks noChangeShapeType="1"/>
              </p:cNvSpPr>
              <p:nvPr/>
            </p:nvSpPr>
            <p:spPr bwMode="auto">
              <a:xfrm>
                <a:off x="-2788784" y="3190705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87" name="Line 164"/>
              <p:cNvSpPr>
                <a:spLocks noChangeShapeType="1"/>
              </p:cNvSpPr>
              <p:nvPr/>
            </p:nvSpPr>
            <p:spPr bwMode="auto">
              <a:xfrm>
                <a:off x="-2838943" y="3360486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90" name="Line 167"/>
              <p:cNvSpPr>
                <a:spLocks noChangeShapeType="1"/>
              </p:cNvSpPr>
              <p:nvPr/>
            </p:nvSpPr>
            <p:spPr bwMode="auto">
              <a:xfrm>
                <a:off x="-2781441" y="3534359"/>
                <a:ext cx="16719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91" name="Line 168"/>
              <p:cNvSpPr>
                <a:spLocks noChangeShapeType="1"/>
              </p:cNvSpPr>
              <p:nvPr/>
            </p:nvSpPr>
            <p:spPr bwMode="auto">
              <a:xfrm>
                <a:off x="-2697842" y="3274875"/>
                <a:ext cx="169984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1476363" y="4324282"/>
            <a:ext cx="5529377" cy="1750428"/>
            <a:chOff x="241879" y="4341208"/>
            <a:chExt cx="5529377" cy="1750428"/>
          </a:xfrm>
        </p:grpSpPr>
        <p:sp>
          <p:nvSpPr>
            <p:cNvPr id="41992" name="Text Box 55"/>
            <p:cNvSpPr txBox="1">
              <a:spLocks noChangeArrowheads="1"/>
            </p:cNvSpPr>
            <p:nvPr/>
          </p:nvSpPr>
          <p:spPr bwMode="auto">
            <a:xfrm>
              <a:off x="3934022" y="5697682"/>
              <a:ext cx="183723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CCCCFF"/>
                  </a:solidFill>
                  <a:latin typeface="Arial" charset="0"/>
                </a:rPr>
                <a:t>Dipolo indotto</a:t>
              </a:r>
            </a:p>
          </p:txBody>
        </p:sp>
        <p:sp>
          <p:nvSpPr>
            <p:cNvPr id="42090" name="AutoShape 258"/>
            <p:cNvSpPr>
              <a:spLocks noChangeArrowheads="1"/>
            </p:cNvSpPr>
            <p:nvPr/>
          </p:nvSpPr>
          <p:spPr bwMode="auto">
            <a:xfrm>
              <a:off x="1112724" y="5552148"/>
              <a:ext cx="685800" cy="138113"/>
            </a:xfrm>
            <a:prstGeom prst="leftArrow">
              <a:avLst>
                <a:gd name="adj1" fmla="val 50000"/>
                <a:gd name="adj2" fmla="val 12413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91" name="AutoShape 259"/>
            <p:cNvSpPr>
              <a:spLocks noChangeArrowheads="1"/>
            </p:cNvSpPr>
            <p:nvPr/>
          </p:nvSpPr>
          <p:spPr bwMode="auto">
            <a:xfrm>
              <a:off x="4479982" y="5538452"/>
              <a:ext cx="685800" cy="138113"/>
            </a:xfrm>
            <a:prstGeom prst="leftArrow">
              <a:avLst>
                <a:gd name="adj1" fmla="val 50000"/>
                <a:gd name="adj2" fmla="val 12413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2092" name="Text Box 260"/>
            <p:cNvSpPr txBox="1">
              <a:spLocks noChangeArrowheads="1"/>
            </p:cNvSpPr>
            <p:nvPr/>
          </p:nvSpPr>
          <p:spPr bwMode="auto">
            <a:xfrm>
              <a:off x="241879" y="5652872"/>
              <a:ext cx="229248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CCCCFF"/>
                  </a:solidFill>
                  <a:latin typeface="Arial" charset="0"/>
                </a:rPr>
                <a:t>Dipolo istantaneo</a:t>
              </a:r>
            </a:p>
          </p:txBody>
        </p:sp>
        <p:sp>
          <p:nvSpPr>
            <p:cNvPr id="42093" name="Line 262"/>
            <p:cNvSpPr>
              <a:spLocks noChangeShapeType="1"/>
            </p:cNvSpPr>
            <p:nvPr/>
          </p:nvSpPr>
          <p:spPr bwMode="auto">
            <a:xfrm flipH="1">
              <a:off x="2858689" y="4882506"/>
              <a:ext cx="635000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96" name="Freeform 265"/>
            <p:cNvSpPr>
              <a:spLocks/>
            </p:cNvSpPr>
            <p:nvPr/>
          </p:nvSpPr>
          <p:spPr bwMode="auto">
            <a:xfrm>
              <a:off x="2434742" y="5126659"/>
              <a:ext cx="1588299" cy="424732"/>
            </a:xfrm>
            <a:custGeom>
              <a:avLst/>
              <a:gdLst>
                <a:gd name="T0" fmla="*/ 0 w 672"/>
                <a:gd name="T1" fmla="*/ 0 h 96"/>
                <a:gd name="T2" fmla="*/ 319882 w 672"/>
                <a:gd name="T3" fmla="*/ 92075 h 96"/>
                <a:gd name="T4" fmla="*/ 639763 w 672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2" h="96">
                  <a:moveTo>
                    <a:pt x="0" y="0"/>
                  </a:moveTo>
                  <a:cubicBezTo>
                    <a:pt x="112" y="48"/>
                    <a:pt x="224" y="96"/>
                    <a:pt x="336" y="96"/>
                  </a:cubicBezTo>
                  <a:cubicBezTo>
                    <a:pt x="448" y="96"/>
                    <a:pt x="616" y="16"/>
                    <a:pt x="672" y="0"/>
                  </a:cubicBezTo>
                </a:path>
              </a:pathLst>
            </a:custGeom>
            <a:noFill/>
            <a:ln w="3175" cmpd="sng">
              <a:solidFill>
                <a:srgbClr val="FFFF66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97" name="Freeform 266"/>
            <p:cNvSpPr>
              <a:spLocks/>
            </p:cNvSpPr>
            <p:nvPr/>
          </p:nvSpPr>
          <p:spPr bwMode="auto">
            <a:xfrm flipV="1">
              <a:off x="2412953" y="4341208"/>
              <a:ext cx="1625931" cy="424732"/>
            </a:xfrm>
            <a:custGeom>
              <a:avLst/>
              <a:gdLst>
                <a:gd name="T0" fmla="*/ 0 w 672"/>
                <a:gd name="T1" fmla="*/ 0 h 96"/>
                <a:gd name="T2" fmla="*/ 319882 w 672"/>
                <a:gd name="T3" fmla="*/ 111125 h 96"/>
                <a:gd name="T4" fmla="*/ 639763 w 672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2" h="96">
                  <a:moveTo>
                    <a:pt x="0" y="0"/>
                  </a:moveTo>
                  <a:cubicBezTo>
                    <a:pt x="112" y="48"/>
                    <a:pt x="224" y="96"/>
                    <a:pt x="336" y="96"/>
                  </a:cubicBezTo>
                  <a:cubicBezTo>
                    <a:pt x="448" y="96"/>
                    <a:pt x="616" y="16"/>
                    <a:pt x="672" y="0"/>
                  </a:cubicBezTo>
                </a:path>
              </a:pathLst>
            </a:custGeom>
            <a:noFill/>
            <a:ln w="3175" cmpd="sng">
              <a:solidFill>
                <a:srgbClr val="FFFF66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98" name="Freeform 267"/>
            <p:cNvSpPr>
              <a:spLocks/>
            </p:cNvSpPr>
            <p:nvPr/>
          </p:nvSpPr>
          <p:spPr bwMode="auto">
            <a:xfrm flipH="1" flipV="1">
              <a:off x="2499927" y="4634441"/>
              <a:ext cx="1371241" cy="424732"/>
            </a:xfrm>
            <a:custGeom>
              <a:avLst/>
              <a:gdLst>
                <a:gd name="T0" fmla="*/ 0 w 672"/>
                <a:gd name="T1" fmla="*/ 0 h 96"/>
                <a:gd name="T2" fmla="*/ 319882 w 672"/>
                <a:gd name="T3" fmla="*/ 90487 h 96"/>
                <a:gd name="T4" fmla="*/ 639763 w 672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2" h="96">
                  <a:moveTo>
                    <a:pt x="0" y="0"/>
                  </a:moveTo>
                  <a:cubicBezTo>
                    <a:pt x="112" y="48"/>
                    <a:pt x="224" y="96"/>
                    <a:pt x="336" y="96"/>
                  </a:cubicBezTo>
                  <a:cubicBezTo>
                    <a:pt x="448" y="96"/>
                    <a:pt x="616" y="16"/>
                    <a:pt x="672" y="0"/>
                  </a:cubicBezTo>
                </a:path>
              </a:pathLst>
            </a:custGeom>
            <a:noFill/>
            <a:ln w="3175" cmpd="sng">
              <a:solidFill>
                <a:srgbClr val="FFFF66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99" name="Freeform 268"/>
            <p:cNvSpPr>
              <a:spLocks/>
            </p:cNvSpPr>
            <p:nvPr/>
          </p:nvSpPr>
          <p:spPr bwMode="auto">
            <a:xfrm flipV="1">
              <a:off x="2459053" y="4517838"/>
              <a:ext cx="1518878" cy="424732"/>
            </a:xfrm>
            <a:custGeom>
              <a:avLst/>
              <a:gdLst>
                <a:gd name="T0" fmla="*/ 0 w 672"/>
                <a:gd name="T1" fmla="*/ 0 h 96"/>
                <a:gd name="T2" fmla="*/ 319882 w 672"/>
                <a:gd name="T3" fmla="*/ 117475 h 96"/>
                <a:gd name="T4" fmla="*/ 639763 w 672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2" h="96">
                  <a:moveTo>
                    <a:pt x="0" y="0"/>
                  </a:moveTo>
                  <a:cubicBezTo>
                    <a:pt x="112" y="48"/>
                    <a:pt x="224" y="96"/>
                    <a:pt x="336" y="96"/>
                  </a:cubicBezTo>
                  <a:cubicBezTo>
                    <a:pt x="448" y="96"/>
                    <a:pt x="616" y="16"/>
                    <a:pt x="672" y="0"/>
                  </a:cubicBezTo>
                </a:path>
              </a:pathLst>
            </a:custGeom>
            <a:noFill/>
            <a:ln w="9525" cmpd="sng">
              <a:solidFill>
                <a:srgbClr val="FFFF66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100" name="Text Box 269"/>
            <p:cNvSpPr txBox="1">
              <a:spLocks noChangeArrowheads="1"/>
            </p:cNvSpPr>
            <p:nvPr/>
          </p:nvSpPr>
          <p:spPr bwMode="auto">
            <a:xfrm>
              <a:off x="3106831" y="4963055"/>
              <a:ext cx="205377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b="1" dirty="0">
                  <a:solidFill>
                    <a:srgbClr val="FF0000"/>
                  </a:solidFill>
                  <a:latin typeface="Arial" charset="0"/>
                </a:rPr>
                <a:t>r</a:t>
              </a:r>
              <a:endParaRPr lang="it-IT" altLang="it-IT" sz="2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274" name="Group 117"/>
            <p:cNvGrpSpPr>
              <a:grpSpLocks/>
            </p:cNvGrpSpPr>
            <p:nvPr/>
          </p:nvGrpSpPr>
          <p:grpSpPr bwMode="auto">
            <a:xfrm>
              <a:off x="1112724" y="4607323"/>
              <a:ext cx="777875" cy="731838"/>
              <a:chOff x="2400" y="2640"/>
              <a:chExt cx="816" cy="768"/>
            </a:xfrm>
          </p:grpSpPr>
          <p:sp>
            <p:nvSpPr>
              <p:cNvPr id="275" name="Oval 118"/>
              <p:cNvSpPr>
                <a:spLocks noChangeArrowheads="1"/>
              </p:cNvSpPr>
              <p:nvPr/>
            </p:nvSpPr>
            <p:spPr bwMode="auto">
              <a:xfrm>
                <a:off x="2400" y="2640"/>
                <a:ext cx="816" cy="768"/>
              </a:xfrm>
              <a:prstGeom prst="ellipse">
                <a:avLst/>
              </a:prstGeom>
              <a:gradFill rotWithShape="0">
                <a:gsLst>
                  <a:gs pos="0">
                    <a:srgbClr val="F2B00A"/>
                  </a:gs>
                  <a:gs pos="100000">
                    <a:schemeClr val="bg1"/>
                  </a:gs>
                </a:gsLst>
                <a:lin ang="0" scaled="1"/>
              </a:gra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Oval 119"/>
              <p:cNvSpPr>
                <a:spLocks noChangeArrowheads="1"/>
              </p:cNvSpPr>
              <p:nvPr/>
            </p:nvSpPr>
            <p:spPr bwMode="auto">
              <a:xfrm>
                <a:off x="2714" y="2962"/>
                <a:ext cx="181" cy="16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Line 120"/>
              <p:cNvSpPr>
                <a:spLocks noChangeShapeType="1"/>
              </p:cNvSpPr>
              <p:nvPr/>
            </p:nvSpPr>
            <p:spPr bwMode="auto">
              <a:xfrm>
                <a:off x="2612" y="2777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" name="Line 121"/>
              <p:cNvSpPr>
                <a:spLocks noChangeShapeType="1"/>
              </p:cNvSpPr>
              <p:nvPr/>
            </p:nvSpPr>
            <p:spPr bwMode="auto">
              <a:xfrm>
                <a:off x="2521" y="2805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" name="Line 122"/>
              <p:cNvSpPr>
                <a:spLocks noChangeShapeType="1"/>
              </p:cNvSpPr>
              <p:nvPr/>
            </p:nvSpPr>
            <p:spPr bwMode="auto">
              <a:xfrm>
                <a:off x="2770" y="2674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" name="Line 123"/>
              <p:cNvSpPr>
                <a:spLocks noChangeShapeType="1"/>
              </p:cNvSpPr>
              <p:nvPr/>
            </p:nvSpPr>
            <p:spPr bwMode="auto">
              <a:xfrm>
                <a:off x="2668" y="2712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" name="Line 124"/>
              <p:cNvSpPr>
                <a:spLocks noChangeShapeType="1"/>
              </p:cNvSpPr>
              <p:nvPr/>
            </p:nvSpPr>
            <p:spPr bwMode="auto">
              <a:xfrm>
                <a:off x="2472" y="2880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" name="Line 125"/>
              <p:cNvSpPr>
                <a:spLocks noChangeShapeType="1"/>
              </p:cNvSpPr>
              <p:nvPr/>
            </p:nvSpPr>
            <p:spPr bwMode="auto">
              <a:xfrm>
                <a:off x="2453" y="2983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" name="Line 126"/>
              <p:cNvSpPr>
                <a:spLocks noChangeShapeType="1"/>
              </p:cNvSpPr>
              <p:nvPr/>
            </p:nvSpPr>
            <p:spPr bwMode="auto">
              <a:xfrm>
                <a:off x="2438" y="3062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" name="Line 127"/>
              <p:cNvSpPr>
                <a:spLocks noChangeShapeType="1"/>
              </p:cNvSpPr>
              <p:nvPr/>
            </p:nvSpPr>
            <p:spPr bwMode="auto">
              <a:xfrm>
                <a:off x="2997" y="3267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" name="Line 128"/>
              <p:cNvSpPr>
                <a:spLocks noChangeShapeType="1"/>
              </p:cNvSpPr>
              <p:nvPr/>
            </p:nvSpPr>
            <p:spPr bwMode="auto">
              <a:xfrm>
                <a:off x="2479" y="3161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" name="Line 129"/>
              <p:cNvSpPr>
                <a:spLocks noChangeShapeType="1"/>
              </p:cNvSpPr>
              <p:nvPr/>
            </p:nvSpPr>
            <p:spPr bwMode="auto">
              <a:xfrm>
                <a:off x="2688" y="3312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" name="Line 130"/>
              <p:cNvSpPr>
                <a:spLocks noChangeShapeType="1"/>
              </p:cNvSpPr>
              <p:nvPr/>
            </p:nvSpPr>
            <p:spPr bwMode="auto">
              <a:xfrm>
                <a:off x="2640" y="3264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" name="Line 131"/>
              <p:cNvSpPr>
                <a:spLocks noChangeShapeType="1"/>
              </p:cNvSpPr>
              <p:nvPr/>
            </p:nvSpPr>
            <p:spPr bwMode="auto">
              <a:xfrm>
                <a:off x="2544" y="3216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89" name="Text Box 195"/>
            <p:cNvSpPr txBox="1">
              <a:spLocks noChangeArrowheads="1"/>
            </p:cNvSpPr>
            <p:nvPr/>
          </p:nvSpPr>
          <p:spPr bwMode="auto">
            <a:xfrm>
              <a:off x="1364830" y="4805542"/>
              <a:ext cx="275909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grpSp>
          <p:nvGrpSpPr>
            <p:cNvPr id="290" name="Group 117"/>
            <p:cNvGrpSpPr>
              <a:grpSpLocks/>
            </p:cNvGrpSpPr>
            <p:nvPr/>
          </p:nvGrpSpPr>
          <p:grpSpPr bwMode="auto">
            <a:xfrm>
              <a:off x="4447601" y="4561815"/>
              <a:ext cx="777875" cy="731838"/>
              <a:chOff x="2400" y="2640"/>
              <a:chExt cx="816" cy="768"/>
            </a:xfrm>
          </p:grpSpPr>
          <p:sp>
            <p:nvSpPr>
              <p:cNvPr id="291" name="Oval 118"/>
              <p:cNvSpPr>
                <a:spLocks noChangeArrowheads="1"/>
              </p:cNvSpPr>
              <p:nvPr/>
            </p:nvSpPr>
            <p:spPr bwMode="auto">
              <a:xfrm>
                <a:off x="2400" y="2640"/>
                <a:ext cx="816" cy="768"/>
              </a:xfrm>
              <a:prstGeom prst="ellipse">
                <a:avLst/>
              </a:prstGeom>
              <a:gradFill rotWithShape="0">
                <a:gsLst>
                  <a:gs pos="0">
                    <a:srgbClr val="F2B00A"/>
                  </a:gs>
                  <a:gs pos="100000">
                    <a:schemeClr val="bg1"/>
                  </a:gs>
                </a:gsLst>
                <a:lin ang="0" scaled="1"/>
              </a:gradFill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Oval 119"/>
              <p:cNvSpPr>
                <a:spLocks noChangeArrowheads="1"/>
              </p:cNvSpPr>
              <p:nvPr/>
            </p:nvSpPr>
            <p:spPr bwMode="auto">
              <a:xfrm>
                <a:off x="2714" y="2962"/>
                <a:ext cx="181" cy="16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Line 120"/>
              <p:cNvSpPr>
                <a:spLocks noChangeShapeType="1"/>
              </p:cNvSpPr>
              <p:nvPr/>
            </p:nvSpPr>
            <p:spPr bwMode="auto">
              <a:xfrm>
                <a:off x="2612" y="2777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" name="Line 121"/>
              <p:cNvSpPr>
                <a:spLocks noChangeShapeType="1"/>
              </p:cNvSpPr>
              <p:nvPr/>
            </p:nvSpPr>
            <p:spPr bwMode="auto">
              <a:xfrm>
                <a:off x="2521" y="2805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" name="Line 122"/>
              <p:cNvSpPr>
                <a:spLocks noChangeShapeType="1"/>
              </p:cNvSpPr>
              <p:nvPr/>
            </p:nvSpPr>
            <p:spPr bwMode="auto">
              <a:xfrm>
                <a:off x="2770" y="2674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" name="Line 123"/>
              <p:cNvSpPr>
                <a:spLocks noChangeShapeType="1"/>
              </p:cNvSpPr>
              <p:nvPr/>
            </p:nvSpPr>
            <p:spPr bwMode="auto">
              <a:xfrm>
                <a:off x="2668" y="2712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" name="Line 124"/>
              <p:cNvSpPr>
                <a:spLocks noChangeShapeType="1"/>
              </p:cNvSpPr>
              <p:nvPr/>
            </p:nvSpPr>
            <p:spPr bwMode="auto">
              <a:xfrm>
                <a:off x="2472" y="2880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" name="Line 125"/>
              <p:cNvSpPr>
                <a:spLocks noChangeShapeType="1"/>
              </p:cNvSpPr>
              <p:nvPr/>
            </p:nvSpPr>
            <p:spPr bwMode="auto">
              <a:xfrm>
                <a:off x="2453" y="2983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" name="Line 126"/>
              <p:cNvSpPr>
                <a:spLocks noChangeShapeType="1"/>
              </p:cNvSpPr>
              <p:nvPr/>
            </p:nvSpPr>
            <p:spPr bwMode="auto">
              <a:xfrm>
                <a:off x="2438" y="3062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" name="Line 127"/>
              <p:cNvSpPr>
                <a:spLocks noChangeShapeType="1"/>
              </p:cNvSpPr>
              <p:nvPr/>
            </p:nvSpPr>
            <p:spPr bwMode="auto">
              <a:xfrm>
                <a:off x="2997" y="3267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" name="Line 128"/>
              <p:cNvSpPr>
                <a:spLocks noChangeShapeType="1"/>
              </p:cNvSpPr>
              <p:nvPr/>
            </p:nvSpPr>
            <p:spPr bwMode="auto">
              <a:xfrm>
                <a:off x="2479" y="3161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" name="Line 129"/>
              <p:cNvSpPr>
                <a:spLocks noChangeShapeType="1"/>
              </p:cNvSpPr>
              <p:nvPr/>
            </p:nvSpPr>
            <p:spPr bwMode="auto">
              <a:xfrm>
                <a:off x="2688" y="3312"/>
                <a:ext cx="61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3" name="Line 130"/>
              <p:cNvSpPr>
                <a:spLocks noChangeShapeType="1"/>
              </p:cNvSpPr>
              <p:nvPr/>
            </p:nvSpPr>
            <p:spPr bwMode="auto">
              <a:xfrm>
                <a:off x="2640" y="3264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4" name="Line 131"/>
              <p:cNvSpPr>
                <a:spLocks noChangeShapeType="1"/>
              </p:cNvSpPr>
              <p:nvPr/>
            </p:nvSpPr>
            <p:spPr bwMode="auto">
              <a:xfrm>
                <a:off x="2544" y="3216"/>
                <a:ext cx="6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5" name="Text Box 195"/>
            <p:cNvSpPr txBox="1">
              <a:spLocks noChangeArrowheads="1"/>
            </p:cNvSpPr>
            <p:nvPr/>
          </p:nvSpPr>
          <p:spPr bwMode="auto">
            <a:xfrm>
              <a:off x="4701868" y="4745785"/>
              <a:ext cx="275909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66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306" name="Freeform 265"/>
            <p:cNvSpPr>
              <a:spLocks/>
            </p:cNvSpPr>
            <p:nvPr/>
          </p:nvSpPr>
          <p:spPr bwMode="auto">
            <a:xfrm>
              <a:off x="2449066" y="5323258"/>
              <a:ext cx="1588299" cy="424732"/>
            </a:xfrm>
            <a:custGeom>
              <a:avLst/>
              <a:gdLst>
                <a:gd name="T0" fmla="*/ 0 w 672"/>
                <a:gd name="T1" fmla="*/ 0 h 96"/>
                <a:gd name="T2" fmla="*/ 319882 w 672"/>
                <a:gd name="T3" fmla="*/ 92075 h 96"/>
                <a:gd name="T4" fmla="*/ 639763 w 672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2" h="96">
                  <a:moveTo>
                    <a:pt x="0" y="0"/>
                  </a:moveTo>
                  <a:cubicBezTo>
                    <a:pt x="112" y="48"/>
                    <a:pt x="224" y="96"/>
                    <a:pt x="336" y="96"/>
                  </a:cubicBezTo>
                  <a:cubicBezTo>
                    <a:pt x="448" y="96"/>
                    <a:pt x="616" y="16"/>
                    <a:pt x="672" y="0"/>
                  </a:cubicBezTo>
                </a:path>
              </a:pathLst>
            </a:custGeom>
            <a:noFill/>
            <a:ln w="3175" cmpd="sng">
              <a:solidFill>
                <a:srgbClr val="FFFF66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" name="Freeform 265"/>
            <p:cNvSpPr>
              <a:spLocks/>
            </p:cNvSpPr>
            <p:nvPr/>
          </p:nvSpPr>
          <p:spPr bwMode="auto">
            <a:xfrm>
              <a:off x="2464731" y="5490898"/>
              <a:ext cx="1588299" cy="424732"/>
            </a:xfrm>
            <a:custGeom>
              <a:avLst/>
              <a:gdLst>
                <a:gd name="T0" fmla="*/ 0 w 672"/>
                <a:gd name="T1" fmla="*/ 0 h 96"/>
                <a:gd name="T2" fmla="*/ 319882 w 672"/>
                <a:gd name="T3" fmla="*/ 92075 h 96"/>
                <a:gd name="T4" fmla="*/ 639763 w 672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2" h="96">
                  <a:moveTo>
                    <a:pt x="0" y="0"/>
                  </a:moveTo>
                  <a:cubicBezTo>
                    <a:pt x="112" y="48"/>
                    <a:pt x="224" y="96"/>
                    <a:pt x="336" y="96"/>
                  </a:cubicBezTo>
                  <a:cubicBezTo>
                    <a:pt x="448" y="96"/>
                    <a:pt x="616" y="16"/>
                    <a:pt x="672" y="0"/>
                  </a:cubicBezTo>
                </a:path>
              </a:pathLst>
            </a:custGeom>
            <a:noFill/>
            <a:ln w="3175" cmpd="sng">
              <a:solidFill>
                <a:srgbClr val="FFFF66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5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82"/>
    </mc:Choice>
    <mc:Fallback>
      <p:transition spd="slow" advTm="14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988" grpId="0"/>
      <p:bldP spid="419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2941639" y="822326"/>
            <a:ext cx="87863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CC99"/>
                </a:solidFill>
                <a:latin typeface="Arial" charset="0"/>
              </a:rPr>
              <a:t>X    H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6942196" y="822326"/>
            <a:ext cx="201279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CC99"/>
                </a:solidFill>
                <a:latin typeface="Arial" charset="0"/>
              </a:rPr>
              <a:t>X    H           Y</a:t>
            </a: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4706939" y="1235075"/>
            <a:ext cx="2188356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CC99"/>
                </a:solidFill>
                <a:latin typeface="Arial" charset="0"/>
              </a:rPr>
              <a:t>X, Y  =  O, N, F</a:t>
            </a:r>
          </a:p>
        </p:txBody>
      </p:sp>
      <p:sp>
        <p:nvSpPr>
          <p:cNvPr id="43031" name="Line 23"/>
          <p:cNvSpPr>
            <a:spLocks noChangeShapeType="1"/>
          </p:cNvSpPr>
          <p:nvPr/>
        </p:nvSpPr>
        <p:spPr bwMode="auto">
          <a:xfrm>
            <a:off x="3249613" y="1028700"/>
            <a:ext cx="228600" cy="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>
            <a:off x="7250113" y="1028700"/>
            <a:ext cx="228600" cy="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7878765" y="1028700"/>
            <a:ext cx="720725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38" name="Text Box 30"/>
          <p:cNvSpPr txBox="1">
            <a:spLocks noChangeArrowheads="1"/>
          </p:cNvSpPr>
          <p:nvPr/>
        </p:nvSpPr>
        <p:spPr bwMode="auto">
          <a:xfrm>
            <a:off x="3124258" y="503239"/>
            <a:ext cx="20537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-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2987734" y="503239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3535421" y="503239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1" name="Text Box 33"/>
          <p:cNvSpPr txBox="1">
            <a:spLocks noChangeArrowheads="1"/>
          </p:cNvSpPr>
          <p:nvPr/>
        </p:nvSpPr>
        <p:spPr bwMode="auto">
          <a:xfrm>
            <a:off x="6964421" y="503239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2" name="Text Box 34"/>
          <p:cNvSpPr txBox="1">
            <a:spLocks noChangeArrowheads="1"/>
          </p:cNvSpPr>
          <p:nvPr/>
        </p:nvSpPr>
        <p:spPr bwMode="auto">
          <a:xfrm>
            <a:off x="7513695" y="503239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3" name="Text Box 35"/>
          <p:cNvSpPr txBox="1">
            <a:spLocks noChangeArrowheads="1"/>
          </p:cNvSpPr>
          <p:nvPr/>
        </p:nvSpPr>
        <p:spPr bwMode="auto">
          <a:xfrm>
            <a:off x="8702734" y="503239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4" name="Text Box 36"/>
          <p:cNvSpPr txBox="1">
            <a:spLocks noChangeArrowheads="1"/>
          </p:cNvSpPr>
          <p:nvPr/>
        </p:nvSpPr>
        <p:spPr bwMode="auto">
          <a:xfrm>
            <a:off x="8702734" y="503239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3673534" y="503239"/>
            <a:ext cx="26949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+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6" name="Text Box 38"/>
          <p:cNvSpPr txBox="1">
            <a:spLocks noChangeArrowheads="1"/>
          </p:cNvSpPr>
          <p:nvPr/>
        </p:nvSpPr>
        <p:spPr bwMode="auto">
          <a:xfrm>
            <a:off x="7124758" y="503239"/>
            <a:ext cx="20537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-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7661334" y="503239"/>
            <a:ext cx="26949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+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8839258" y="503239"/>
            <a:ext cx="26949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+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6964421" y="1554163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8059795" y="1554163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8702734" y="1554163"/>
            <a:ext cx="25026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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7124758" y="1554163"/>
            <a:ext cx="20537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-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53" name="Text Box 45"/>
          <p:cNvSpPr txBox="1">
            <a:spLocks noChangeArrowheads="1"/>
          </p:cNvSpPr>
          <p:nvPr/>
        </p:nvSpPr>
        <p:spPr bwMode="auto">
          <a:xfrm>
            <a:off x="8209020" y="1554163"/>
            <a:ext cx="26949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+</a:t>
            </a:r>
            <a:endParaRPr lang="it-IT" altLang="it-IT" sz="2200">
              <a:solidFill>
                <a:srgbClr val="FFCC99"/>
              </a:solidFill>
            </a:endParaRPr>
          </a:p>
        </p:txBody>
      </p:sp>
      <p:sp>
        <p:nvSpPr>
          <p:cNvPr id="43054" name="Text Box 46"/>
          <p:cNvSpPr txBox="1">
            <a:spLocks noChangeArrowheads="1"/>
          </p:cNvSpPr>
          <p:nvPr/>
        </p:nvSpPr>
        <p:spPr bwMode="auto">
          <a:xfrm>
            <a:off x="8839258" y="1554163"/>
            <a:ext cx="20537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CC99"/>
                </a:solidFill>
                <a:sym typeface="Symbol" pitchFamily="18" charset="2"/>
              </a:rPr>
              <a:t>-</a:t>
            </a:r>
            <a:endParaRPr lang="it-IT" altLang="it-IT" sz="2200">
              <a:solidFill>
                <a:srgbClr val="FFCC99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758501" y="1600814"/>
            <a:ext cx="6086242" cy="694607"/>
            <a:chOff x="1417651" y="1570039"/>
            <a:chExt cx="6086242" cy="694607"/>
          </a:xfrm>
        </p:grpSpPr>
        <p:sp>
          <p:nvSpPr>
            <p:cNvPr id="43029" name="Text Box 21"/>
            <p:cNvSpPr txBox="1">
              <a:spLocks noChangeArrowheads="1"/>
            </p:cNvSpPr>
            <p:nvPr/>
          </p:nvSpPr>
          <p:spPr bwMode="auto">
            <a:xfrm>
              <a:off x="1417651" y="1839914"/>
              <a:ext cx="215462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dirty="0">
                  <a:solidFill>
                    <a:srgbClr val="FFCC99"/>
                  </a:solidFill>
                  <a:latin typeface="Arial" charset="0"/>
                </a:rPr>
                <a:t>O           H     N</a:t>
              </a:r>
            </a:p>
          </p:txBody>
        </p:sp>
        <p:sp>
          <p:nvSpPr>
            <p:cNvPr id="43030" name="Text Box 22"/>
            <p:cNvSpPr txBox="1">
              <a:spLocks noChangeArrowheads="1"/>
            </p:cNvSpPr>
            <p:nvPr/>
          </p:nvSpPr>
          <p:spPr bwMode="auto">
            <a:xfrm>
              <a:off x="5418194" y="1839914"/>
              <a:ext cx="208569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dirty="0">
                  <a:solidFill>
                    <a:srgbClr val="FFCC99"/>
                  </a:solidFill>
                  <a:latin typeface="Arial" charset="0"/>
                </a:rPr>
                <a:t>O          H     O</a:t>
              </a:r>
            </a:p>
          </p:txBody>
        </p:sp>
        <p:sp>
          <p:nvSpPr>
            <p:cNvPr id="43033" name="Line 25"/>
            <p:cNvSpPr>
              <a:spLocks noChangeShapeType="1"/>
            </p:cNvSpPr>
            <p:nvPr/>
          </p:nvSpPr>
          <p:spPr bwMode="auto">
            <a:xfrm>
              <a:off x="6880225" y="2057400"/>
              <a:ext cx="228600" cy="0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34" name="Line 26"/>
            <p:cNvSpPr>
              <a:spLocks noChangeShapeType="1"/>
            </p:cNvSpPr>
            <p:nvPr/>
          </p:nvSpPr>
          <p:spPr bwMode="auto">
            <a:xfrm>
              <a:off x="2960688" y="2057400"/>
              <a:ext cx="228600" cy="0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35" name="Line 27"/>
            <p:cNvSpPr>
              <a:spLocks noChangeShapeType="1"/>
            </p:cNvSpPr>
            <p:nvPr/>
          </p:nvSpPr>
          <p:spPr bwMode="auto">
            <a:xfrm>
              <a:off x="1793876" y="2046288"/>
              <a:ext cx="720725" cy="0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>
              <a:off x="5783264" y="2046288"/>
              <a:ext cx="720725" cy="0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55" name="Text Box 47"/>
            <p:cNvSpPr txBox="1">
              <a:spLocks noChangeArrowheads="1"/>
            </p:cNvSpPr>
            <p:nvPr/>
          </p:nvSpPr>
          <p:spPr bwMode="auto">
            <a:xfrm>
              <a:off x="1463733" y="1570039"/>
              <a:ext cx="25026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CC99"/>
                  </a:solidFill>
                  <a:sym typeface="Symbol" pitchFamily="18" charset="2"/>
                </a:rPr>
                <a:t></a:t>
              </a:r>
              <a:endParaRPr lang="it-IT" altLang="it-IT" sz="2200">
                <a:solidFill>
                  <a:srgbClr val="FFCC99"/>
                </a:solidFill>
              </a:endParaRPr>
            </a:p>
          </p:txBody>
        </p:sp>
        <p:sp>
          <p:nvSpPr>
            <p:cNvPr id="43056" name="Text Box 48"/>
            <p:cNvSpPr txBox="1">
              <a:spLocks noChangeArrowheads="1"/>
            </p:cNvSpPr>
            <p:nvPr/>
          </p:nvSpPr>
          <p:spPr bwMode="auto">
            <a:xfrm>
              <a:off x="2603558" y="1570039"/>
              <a:ext cx="25026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CC99"/>
                  </a:solidFill>
                  <a:sym typeface="Symbol" pitchFamily="18" charset="2"/>
                </a:rPr>
                <a:t></a:t>
              </a:r>
              <a:endParaRPr lang="it-IT" altLang="it-IT" sz="2200">
                <a:solidFill>
                  <a:srgbClr val="FFCC99"/>
                </a:solidFill>
              </a:endParaRPr>
            </a:p>
          </p:txBody>
        </p:sp>
        <p:sp>
          <p:nvSpPr>
            <p:cNvPr id="43057" name="Text Box 49"/>
            <p:cNvSpPr txBox="1">
              <a:spLocks noChangeArrowheads="1"/>
            </p:cNvSpPr>
            <p:nvPr/>
          </p:nvSpPr>
          <p:spPr bwMode="auto">
            <a:xfrm>
              <a:off x="3200458" y="1570039"/>
              <a:ext cx="250261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CC99"/>
                  </a:solidFill>
                  <a:sym typeface="Symbol" pitchFamily="18" charset="2"/>
                </a:rPr>
                <a:t></a:t>
              </a:r>
              <a:endParaRPr lang="it-IT" altLang="it-IT" sz="2200">
                <a:solidFill>
                  <a:srgbClr val="FFCC99"/>
                </a:solidFill>
              </a:endParaRPr>
            </a:p>
          </p:txBody>
        </p:sp>
        <p:sp>
          <p:nvSpPr>
            <p:cNvPr id="43058" name="Text Box 50"/>
            <p:cNvSpPr txBox="1">
              <a:spLocks noChangeArrowheads="1"/>
            </p:cNvSpPr>
            <p:nvPr/>
          </p:nvSpPr>
          <p:spPr bwMode="auto">
            <a:xfrm>
              <a:off x="1622482" y="1570039"/>
              <a:ext cx="20537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CC99"/>
                  </a:solidFill>
                  <a:sym typeface="Symbol" pitchFamily="18" charset="2"/>
                </a:rPr>
                <a:t>-</a:t>
              </a:r>
              <a:endParaRPr lang="it-IT" altLang="it-IT" sz="2200">
                <a:solidFill>
                  <a:srgbClr val="FFCC99"/>
                </a:solidFill>
              </a:endParaRPr>
            </a:p>
          </p:txBody>
        </p:sp>
        <p:sp>
          <p:nvSpPr>
            <p:cNvPr id="43059" name="Text Box 51"/>
            <p:cNvSpPr txBox="1">
              <a:spLocks noChangeArrowheads="1"/>
            </p:cNvSpPr>
            <p:nvPr/>
          </p:nvSpPr>
          <p:spPr bwMode="auto">
            <a:xfrm>
              <a:off x="2752782" y="1570039"/>
              <a:ext cx="26949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CC99"/>
                  </a:solidFill>
                  <a:sym typeface="Symbol" pitchFamily="18" charset="2"/>
                </a:rPr>
                <a:t>+</a:t>
              </a:r>
              <a:endParaRPr lang="it-IT" altLang="it-IT" sz="2200">
                <a:solidFill>
                  <a:srgbClr val="FFCC99"/>
                </a:solidFill>
              </a:endParaRPr>
            </a:p>
          </p:txBody>
        </p:sp>
        <p:sp>
          <p:nvSpPr>
            <p:cNvPr id="43060" name="Text Box 52"/>
            <p:cNvSpPr txBox="1">
              <a:spLocks noChangeArrowheads="1"/>
            </p:cNvSpPr>
            <p:nvPr/>
          </p:nvSpPr>
          <p:spPr bwMode="auto">
            <a:xfrm>
              <a:off x="3336982" y="1570039"/>
              <a:ext cx="205377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CC99"/>
                  </a:solidFill>
                  <a:sym typeface="Symbol" pitchFamily="18" charset="2"/>
                </a:rPr>
                <a:t>-</a:t>
              </a:r>
              <a:endParaRPr lang="it-IT" altLang="it-IT" sz="2200">
                <a:solidFill>
                  <a:srgbClr val="FFCC99"/>
                </a:solidFill>
              </a:endParaRPr>
            </a:p>
          </p:txBody>
        </p:sp>
      </p:grpSp>
      <p:sp>
        <p:nvSpPr>
          <p:cNvPr id="43061" name="WordArt 53"/>
          <p:cNvSpPr>
            <a:spLocks noChangeArrowheads="1" noChangeShapeType="1" noTextEdit="1"/>
          </p:cNvSpPr>
          <p:nvPr/>
        </p:nvSpPr>
        <p:spPr bwMode="auto">
          <a:xfrm>
            <a:off x="1935163" y="52389"/>
            <a:ext cx="8139112" cy="450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Legame Idrogeno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657619" y="2322465"/>
            <a:ext cx="8732837" cy="914400"/>
            <a:chOff x="114300" y="2404485"/>
            <a:chExt cx="8732837" cy="914400"/>
          </a:xfrm>
        </p:grpSpPr>
        <p:sp>
          <p:nvSpPr>
            <p:cNvPr id="43010" name="Rectangle 2"/>
            <p:cNvSpPr>
              <a:spLocks noChangeArrowheads="1"/>
            </p:cNvSpPr>
            <p:nvPr/>
          </p:nvSpPr>
          <p:spPr bwMode="auto">
            <a:xfrm>
              <a:off x="114300" y="2404485"/>
              <a:ext cx="8732837" cy="9144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62" name="Text Box 54"/>
            <p:cNvSpPr txBox="1">
              <a:spLocks noChangeArrowheads="1"/>
            </p:cNvSpPr>
            <p:nvPr/>
          </p:nvSpPr>
          <p:spPr bwMode="auto">
            <a:xfrm>
              <a:off x="360817" y="2480042"/>
              <a:ext cx="8060092" cy="763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000066"/>
                  </a:solidFill>
                  <a:latin typeface="Arial" charset="0"/>
                </a:rPr>
                <a:t>Energia di legame idrogeno  </a:t>
              </a:r>
              <a:r>
                <a:rPr lang="it-IT" altLang="it-IT" sz="2300" b="1" dirty="0">
                  <a:solidFill>
                    <a:srgbClr val="000066"/>
                  </a:solidFill>
                  <a:latin typeface="Arial" charset="0"/>
                </a:rPr>
                <a:t>2 ÷ 10</a:t>
              </a:r>
              <a:r>
                <a:rPr lang="it-IT" altLang="it-IT" sz="2300" dirty="0">
                  <a:solidFill>
                    <a:srgbClr val="000066"/>
                  </a:solidFill>
                  <a:latin typeface="Arial" charset="0"/>
                </a:rPr>
                <a:t>  kcal/mole di legami cioè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b="1" dirty="0">
                  <a:solidFill>
                    <a:srgbClr val="000066"/>
                  </a:solidFill>
                  <a:latin typeface="Arial" charset="0"/>
                </a:rPr>
                <a:t>0,1 ÷ 0,5</a:t>
              </a:r>
              <a:r>
                <a:rPr lang="it-IT" altLang="it-IT" sz="2300" dirty="0">
                  <a:solidFill>
                    <a:srgbClr val="000066"/>
                  </a:solidFill>
                  <a:latin typeface="Arial" charset="0"/>
                </a:rPr>
                <a:t>    </a:t>
              </a:r>
              <a:r>
                <a:rPr lang="it-IT" altLang="it-IT" sz="2300" dirty="0" err="1">
                  <a:solidFill>
                    <a:srgbClr val="000066"/>
                  </a:solidFill>
                  <a:latin typeface="Arial" charset="0"/>
                </a:rPr>
                <a:t>eV</a:t>
              </a:r>
              <a:r>
                <a:rPr lang="it-IT" altLang="it-IT" sz="2300" dirty="0">
                  <a:solidFill>
                    <a:srgbClr val="000066"/>
                  </a:solidFill>
                  <a:latin typeface="Arial" charset="0"/>
                </a:rPr>
                <a:t>/legame</a:t>
              </a:r>
              <a:endParaRPr lang="it-IT" altLang="it-IT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861562" y="3502371"/>
            <a:ext cx="5954278" cy="3379998"/>
            <a:chOff x="228600" y="3395706"/>
            <a:chExt cx="5954278" cy="3379998"/>
          </a:xfrm>
        </p:grpSpPr>
        <p:sp>
          <p:nvSpPr>
            <p:cNvPr id="43011" name="Line 3"/>
            <p:cNvSpPr>
              <a:spLocks noChangeShapeType="1"/>
            </p:cNvSpPr>
            <p:nvPr/>
          </p:nvSpPr>
          <p:spPr bwMode="auto">
            <a:xfrm rot="15750861" flipH="1">
              <a:off x="2918676" y="4985545"/>
              <a:ext cx="71437" cy="92075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5750861" flipH="1">
              <a:off x="3023394" y="5841206"/>
              <a:ext cx="95250" cy="14128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13" name="Line 5"/>
            <p:cNvSpPr>
              <a:spLocks noChangeShapeType="1"/>
            </p:cNvSpPr>
            <p:nvPr/>
          </p:nvSpPr>
          <p:spPr bwMode="auto">
            <a:xfrm rot="12510524">
              <a:off x="2841625" y="5818188"/>
              <a:ext cx="90488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14" name="Line 6"/>
            <p:cNvSpPr>
              <a:spLocks noChangeShapeType="1"/>
            </p:cNvSpPr>
            <p:nvPr/>
          </p:nvSpPr>
          <p:spPr bwMode="auto">
            <a:xfrm rot="12510524">
              <a:off x="2063753" y="5954714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15" name="Line 7"/>
            <p:cNvSpPr>
              <a:spLocks noChangeShapeType="1"/>
            </p:cNvSpPr>
            <p:nvPr/>
          </p:nvSpPr>
          <p:spPr bwMode="auto">
            <a:xfrm rot="19478768">
              <a:off x="3297241" y="5075240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16" name="Oval 8"/>
            <p:cNvSpPr>
              <a:spLocks noChangeArrowheads="1"/>
            </p:cNvSpPr>
            <p:nvPr/>
          </p:nvSpPr>
          <p:spPr bwMode="auto">
            <a:xfrm>
              <a:off x="2589216" y="4767263"/>
              <a:ext cx="325437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17" name="Oval 9"/>
            <p:cNvSpPr>
              <a:spLocks noChangeArrowheads="1"/>
            </p:cNvSpPr>
            <p:nvPr/>
          </p:nvSpPr>
          <p:spPr bwMode="auto">
            <a:xfrm>
              <a:off x="1360488" y="4749843"/>
              <a:ext cx="325437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 rot="12510524">
              <a:off x="1430395" y="4886325"/>
              <a:ext cx="90487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 rot="19478768">
              <a:off x="2468565" y="3716338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20" name="Line 12"/>
            <p:cNvSpPr>
              <a:spLocks noChangeShapeType="1"/>
            </p:cNvSpPr>
            <p:nvPr/>
          </p:nvSpPr>
          <p:spPr bwMode="auto">
            <a:xfrm rot="12510524">
              <a:off x="2771777" y="3716338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 rot="12510524">
              <a:off x="3241675" y="4040189"/>
              <a:ext cx="90488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 rot="15750861" flipH="1">
              <a:off x="2923382" y="3726699"/>
              <a:ext cx="95250" cy="14128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23" name="Oval 15"/>
            <p:cNvSpPr>
              <a:spLocks noChangeArrowheads="1"/>
            </p:cNvSpPr>
            <p:nvPr/>
          </p:nvSpPr>
          <p:spPr bwMode="auto">
            <a:xfrm>
              <a:off x="2554288" y="3944972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24" name="Line 16"/>
            <p:cNvSpPr>
              <a:spLocks noChangeShapeType="1"/>
            </p:cNvSpPr>
            <p:nvPr/>
          </p:nvSpPr>
          <p:spPr bwMode="auto">
            <a:xfrm rot="12510524">
              <a:off x="1582741" y="3670300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25" name="Oval 17"/>
            <p:cNvSpPr>
              <a:spLocks noChangeArrowheads="1"/>
            </p:cNvSpPr>
            <p:nvPr/>
          </p:nvSpPr>
          <p:spPr bwMode="auto">
            <a:xfrm>
              <a:off x="1655765" y="3659231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63" name="Oval 55"/>
            <p:cNvSpPr>
              <a:spLocks noChangeArrowheads="1"/>
            </p:cNvSpPr>
            <p:nvPr/>
          </p:nvSpPr>
          <p:spPr bwMode="auto">
            <a:xfrm>
              <a:off x="485812" y="3732213"/>
              <a:ext cx="325439" cy="2984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64" name="Line 56"/>
            <p:cNvSpPr>
              <a:spLocks noChangeShapeType="1"/>
            </p:cNvSpPr>
            <p:nvPr/>
          </p:nvSpPr>
          <p:spPr bwMode="auto">
            <a:xfrm rot="19778090" flipH="1">
              <a:off x="492125" y="4081463"/>
              <a:ext cx="228600" cy="2286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65" name="Line 57"/>
            <p:cNvSpPr>
              <a:spLocks noChangeShapeType="1"/>
            </p:cNvSpPr>
            <p:nvPr/>
          </p:nvSpPr>
          <p:spPr bwMode="auto">
            <a:xfrm rot="924610" flipH="1">
              <a:off x="228600" y="4000501"/>
              <a:ext cx="115888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66" name="Line 58"/>
            <p:cNvSpPr>
              <a:spLocks noChangeShapeType="1"/>
            </p:cNvSpPr>
            <p:nvPr/>
          </p:nvSpPr>
          <p:spPr bwMode="auto">
            <a:xfrm rot="15750861" flipH="1">
              <a:off x="804865" y="3978286"/>
              <a:ext cx="138112" cy="147639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67" name="Line 59"/>
            <p:cNvSpPr>
              <a:spLocks noChangeShapeType="1"/>
            </p:cNvSpPr>
            <p:nvPr/>
          </p:nvSpPr>
          <p:spPr bwMode="auto">
            <a:xfrm rot="18886501" flipH="1">
              <a:off x="607220" y="3440949"/>
              <a:ext cx="85725" cy="87313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68" name="Oval 60"/>
            <p:cNvSpPr>
              <a:spLocks noChangeArrowheads="1"/>
            </p:cNvSpPr>
            <p:nvPr/>
          </p:nvSpPr>
          <p:spPr bwMode="auto">
            <a:xfrm>
              <a:off x="600077" y="3578268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69" name="Line 61"/>
            <p:cNvSpPr>
              <a:spLocks noChangeShapeType="1"/>
            </p:cNvSpPr>
            <p:nvPr/>
          </p:nvSpPr>
          <p:spPr bwMode="auto">
            <a:xfrm rot="16128391">
              <a:off x="604862" y="3692526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70" name="Oval 62"/>
            <p:cNvSpPr>
              <a:spLocks noChangeArrowheads="1"/>
            </p:cNvSpPr>
            <p:nvPr/>
          </p:nvSpPr>
          <p:spPr bwMode="auto">
            <a:xfrm>
              <a:off x="360421" y="3949743"/>
              <a:ext cx="90487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71" name="Line 63"/>
            <p:cNvSpPr>
              <a:spLocks noChangeShapeType="1"/>
            </p:cNvSpPr>
            <p:nvPr/>
          </p:nvSpPr>
          <p:spPr bwMode="auto">
            <a:xfrm rot="19478768">
              <a:off x="439741" y="3949701"/>
              <a:ext cx="92075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72" name="Oval 64"/>
            <p:cNvSpPr>
              <a:spLocks noChangeArrowheads="1"/>
            </p:cNvSpPr>
            <p:nvPr/>
          </p:nvSpPr>
          <p:spPr bwMode="auto">
            <a:xfrm>
              <a:off x="1149406" y="4017963"/>
              <a:ext cx="325439" cy="2984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73" name="Oval 65"/>
            <p:cNvSpPr>
              <a:spLocks noChangeArrowheads="1"/>
            </p:cNvSpPr>
            <p:nvPr/>
          </p:nvSpPr>
          <p:spPr bwMode="auto">
            <a:xfrm>
              <a:off x="965201" y="4087856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74" name="Line 66"/>
            <p:cNvSpPr>
              <a:spLocks noChangeShapeType="1"/>
            </p:cNvSpPr>
            <p:nvPr/>
          </p:nvSpPr>
          <p:spPr bwMode="auto">
            <a:xfrm rot="21528391">
              <a:off x="1063625" y="4137027"/>
              <a:ext cx="90488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75" name="Oval 67"/>
            <p:cNvSpPr>
              <a:spLocks noChangeArrowheads="1"/>
            </p:cNvSpPr>
            <p:nvPr/>
          </p:nvSpPr>
          <p:spPr bwMode="auto">
            <a:xfrm>
              <a:off x="1274821" y="4395831"/>
              <a:ext cx="90487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76" name="Line 68"/>
            <p:cNvSpPr>
              <a:spLocks noChangeShapeType="1"/>
            </p:cNvSpPr>
            <p:nvPr/>
          </p:nvSpPr>
          <p:spPr bwMode="auto">
            <a:xfrm rot="16128391">
              <a:off x="1275556" y="4361657"/>
              <a:ext cx="9048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77" name="Oval 69"/>
            <p:cNvSpPr>
              <a:spLocks noChangeArrowheads="1"/>
            </p:cNvSpPr>
            <p:nvPr/>
          </p:nvSpPr>
          <p:spPr bwMode="auto">
            <a:xfrm>
              <a:off x="1754188" y="3716338"/>
              <a:ext cx="325437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78" name="Line 70"/>
            <p:cNvSpPr>
              <a:spLocks noChangeShapeType="1"/>
            </p:cNvSpPr>
            <p:nvPr/>
          </p:nvSpPr>
          <p:spPr bwMode="auto">
            <a:xfrm rot="924610" flipH="1">
              <a:off x="1492251" y="4022725"/>
              <a:ext cx="115888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79" name="Oval 71"/>
            <p:cNvSpPr>
              <a:spLocks noChangeArrowheads="1"/>
            </p:cNvSpPr>
            <p:nvPr/>
          </p:nvSpPr>
          <p:spPr bwMode="auto">
            <a:xfrm>
              <a:off x="1622425" y="3973526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80" name="Line 72"/>
            <p:cNvSpPr>
              <a:spLocks noChangeShapeType="1"/>
            </p:cNvSpPr>
            <p:nvPr/>
          </p:nvSpPr>
          <p:spPr bwMode="auto">
            <a:xfrm rot="19478768">
              <a:off x="1703446" y="3973513"/>
              <a:ext cx="9048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1" name="Line 73"/>
            <p:cNvSpPr>
              <a:spLocks noChangeShapeType="1"/>
            </p:cNvSpPr>
            <p:nvPr/>
          </p:nvSpPr>
          <p:spPr bwMode="auto">
            <a:xfrm rot="18886501" flipH="1">
              <a:off x="1876428" y="3600453"/>
              <a:ext cx="85725" cy="889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2" name="Line 74"/>
            <p:cNvSpPr>
              <a:spLocks noChangeShapeType="1"/>
            </p:cNvSpPr>
            <p:nvPr/>
          </p:nvSpPr>
          <p:spPr bwMode="auto">
            <a:xfrm rot="19778090" flipH="1">
              <a:off x="1749425" y="4064000"/>
              <a:ext cx="228600" cy="2286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3" name="Line 75"/>
            <p:cNvSpPr>
              <a:spLocks noChangeShapeType="1"/>
            </p:cNvSpPr>
            <p:nvPr/>
          </p:nvSpPr>
          <p:spPr bwMode="auto">
            <a:xfrm rot="12510524">
              <a:off x="2024065" y="3978275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4" name="Oval 76"/>
            <p:cNvSpPr>
              <a:spLocks noChangeArrowheads="1"/>
            </p:cNvSpPr>
            <p:nvPr/>
          </p:nvSpPr>
          <p:spPr bwMode="auto">
            <a:xfrm>
              <a:off x="2097089" y="3967206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85" name="Oval 77"/>
            <p:cNvSpPr>
              <a:spLocks noChangeArrowheads="1"/>
            </p:cNvSpPr>
            <p:nvPr/>
          </p:nvSpPr>
          <p:spPr bwMode="auto">
            <a:xfrm>
              <a:off x="1308157" y="3441713"/>
              <a:ext cx="327025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87" name="Oval 79"/>
            <p:cNvSpPr>
              <a:spLocks noChangeArrowheads="1"/>
            </p:cNvSpPr>
            <p:nvPr/>
          </p:nvSpPr>
          <p:spPr bwMode="auto">
            <a:xfrm>
              <a:off x="1349375" y="3789384"/>
              <a:ext cx="90488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88" name="Line 80"/>
            <p:cNvSpPr>
              <a:spLocks noChangeShapeType="1"/>
            </p:cNvSpPr>
            <p:nvPr/>
          </p:nvSpPr>
          <p:spPr bwMode="auto">
            <a:xfrm rot="17464318">
              <a:off x="1389121" y="3760790"/>
              <a:ext cx="90487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9" name="Line 81"/>
            <p:cNvSpPr>
              <a:spLocks noChangeShapeType="1"/>
            </p:cNvSpPr>
            <p:nvPr/>
          </p:nvSpPr>
          <p:spPr bwMode="auto">
            <a:xfrm rot="924610" flipH="1">
              <a:off x="1211304" y="3675086"/>
              <a:ext cx="115887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90" name="Line 82"/>
            <p:cNvSpPr>
              <a:spLocks noChangeShapeType="1"/>
            </p:cNvSpPr>
            <p:nvPr/>
          </p:nvSpPr>
          <p:spPr bwMode="auto">
            <a:xfrm rot="15750861" flipH="1">
              <a:off x="2231232" y="4018773"/>
              <a:ext cx="95250" cy="14128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91" name="Oval 83"/>
            <p:cNvSpPr>
              <a:spLocks noChangeArrowheads="1"/>
            </p:cNvSpPr>
            <p:nvPr/>
          </p:nvSpPr>
          <p:spPr bwMode="auto">
            <a:xfrm>
              <a:off x="2360616" y="3989388"/>
              <a:ext cx="325437" cy="2984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92" name="Oval 84"/>
            <p:cNvSpPr>
              <a:spLocks noChangeArrowheads="1"/>
            </p:cNvSpPr>
            <p:nvPr/>
          </p:nvSpPr>
          <p:spPr bwMode="auto">
            <a:xfrm>
              <a:off x="2708277" y="4059257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93" name="Line 85"/>
            <p:cNvSpPr>
              <a:spLocks noChangeShapeType="1"/>
            </p:cNvSpPr>
            <p:nvPr/>
          </p:nvSpPr>
          <p:spPr bwMode="auto">
            <a:xfrm rot="924610" flipH="1">
              <a:off x="2832101" y="3989426"/>
              <a:ext cx="117475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94" name="Line 86"/>
            <p:cNvSpPr>
              <a:spLocks noChangeShapeType="1"/>
            </p:cNvSpPr>
            <p:nvPr/>
          </p:nvSpPr>
          <p:spPr bwMode="auto">
            <a:xfrm rot="19478768">
              <a:off x="2668589" y="4132265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95" name="Oval 87"/>
            <p:cNvSpPr>
              <a:spLocks noChangeArrowheads="1"/>
            </p:cNvSpPr>
            <p:nvPr/>
          </p:nvSpPr>
          <p:spPr bwMode="auto">
            <a:xfrm>
              <a:off x="2954340" y="3806864"/>
              <a:ext cx="325437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96" name="Line 88"/>
            <p:cNvSpPr>
              <a:spLocks noChangeShapeType="1"/>
            </p:cNvSpPr>
            <p:nvPr/>
          </p:nvSpPr>
          <p:spPr bwMode="auto">
            <a:xfrm rot="18886501" flipH="1">
              <a:off x="3081340" y="3690939"/>
              <a:ext cx="85725" cy="889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97" name="Oval 89"/>
            <p:cNvSpPr>
              <a:spLocks noChangeArrowheads="1"/>
            </p:cNvSpPr>
            <p:nvPr/>
          </p:nvSpPr>
          <p:spPr bwMode="auto">
            <a:xfrm>
              <a:off x="3022601" y="4110051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098" name="Line 90"/>
            <p:cNvSpPr>
              <a:spLocks noChangeShapeType="1"/>
            </p:cNvSpPr>
            <p:nvPr/>
          </p:nvSpPr>
          <p:spPr bwMode="auto">
            <a:xfrm rot="17464318">
              <a:off x="3062344" y="4081463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99" name="Oval 91"/>
            <p:cNvSpPr>
              <a:spLocks noChangeArrowheads="1"/>
            </p:cNvSpPr>
            <p:nvPr/>
          </p:nvSpPr>
          <p:spPr bwMode="auto">
            <a:xfrm>
              <a:off x="3314701" y="4030703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00" name="Oval 92"/>
            <p:cNvSpPr>
              <a:spLocks noChangeArrowheads="1"/>
            </p:cNvSpPr>
            <p:nvPr/>
          </p:nvSpPr>
          <p:spPr bwMode="auto">
            <a:xfrm>
              <a:off x="2497140" y="3487738"/>
              <a:ext cx="325437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01" name="Line 93"/>
            <p:cNvSpPr>
              <a:spLocks noChangeShapeType="1"/>
            </p:cNvSpPr>
            <p:nvPr/>
          </p:nvSpPr>
          <p:spPr bwMode="auto">
            <a:xfrm rot="18886501" flipH="1">
              <a:off x="2635251" y="3395705"/>
              <a:ext cx="87312" cy="87313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02" name="Oval 94"/>
            <p:cNvSpPr>
              <a:spLocks noChangeArrowheads="1"/>
            </p:cNvSpPr>
            <p:nvPr/>
          </p:nvSpPr>
          <p:spPr bwMode="auto">
            <a:xfrm>
              <a:off x="2844801" y="3705267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03" name="Oval 95"/>
            <p:cNvSpPr>
              <a:spLocks noChangeArrowheads="1"/>
            </p:cNvSpPr>
            <p:nvPr/>
          </p:nvSpPr>
          <p:spPr bwMode="auto">
            <a:xfrm>
              <a:off x="2389236" y="3716381"/>
              <a:ext cx="90487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04" name="Line 96"/>
            <p:cNvSpPr>
              <a:spLocks noChangeShapeType="1"/>
            </p:cNvSpPr>
            <p:nvPr/>
          </p:nvSpPr>
          <p:spPr bwMode="auto">
            <a:xfrm rot="924610" flipH="1">
              <a:off x="2266949" y="3765550"/>
              <a:ext cx="115888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05" name="Line 97"/>
            <p:cNvSpPr>
              <a:spLocks noChangeShapeType="1"/>
            </p:cNvSpPr>
            <p:nvPr/>
          </p:nvSpPr>
          <p:spPr bwMode="auto">
            <a:xfrm rot="18785546" flipH="1">
              <a:off x="1265239" y="4510131"/>
              <a:ext cx="115887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06" name="Oval 98"/>
            <p:cNvSpPr>
              <a:spLocks noChangeArrowheads="1"/>
            </p:cNvSpPr>
            <p:nvPr/>
          </p:nvSpPr>
          <p:spPr bwMode="auto">
            <a:xfrm>
              <a:off x="1154116" y="4646613"/>
              <a:ext cx="325437" cy="2984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07" name="Oval 99"/>
            <p:cNvSpPr>
              <a:spLocks noChangeArrowheads="1"/>
            </p:cNvSpPr>
            <p:nvPr/>
          </p:nvSpPr>
          <p:spPr bwMode="auto">
            <a:xfrm>
              <a:off x="1035051" y="4892718"/>
              <a:ext cx="90488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08" name="Line 100"/>
            <p:cNvSpPr>
              <a:spLocks noChangeShapeType="1"/>
            </p:cNvSpPr>
            <p:nvPr/>
          </p:nvSpPr>
          <p:spPr bwMode="auto">
            <a:xfrm rot="19478768">
              <a:off x="1114425" y="4892676"/>
              <a:ext cx="92075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09" name="Oval 101"/>
            <p:cNvSpPr>
              <a:spLocks noChangeArrowheads="1"/>
            </p:cNvSpPr>
            <p:nvPr/>
          </p:nvSpPr>
          <p:spPr bwMode="auto">
            <a:xfrm>
              <a:off x="1503421" y="4875256"/>
              <a:ext cx="90487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10" name="Line 102"/>
            <p:cNvSpPr>
              <a:spLocks noChangeShapeType="1"/>
            </p:cNvSpPr>
            <p:nvPr/>
          </p:nvSpPr>
          <p:spPr bwMode="auto">
            <a:xfrm rot="924610" flipH="1">
              <a:off x="903346" y="4960981"/>
              <a:ext cx="115887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1" name="Oval 103"/>
            <p:cNvSpPr>
              <a:spLocks noChangeArrowheads="1"/>
            </p:cNvSpPr>
            <p:nvPr/>
          </p:nvSpPr>
          <p:spPr bwMode="auto">
            <a:xfrm>
              <a:off x="565207" y="4938713"/>
              <a:ext cx="327025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12" name="Oval 104"/>
            <p:cNvSpPr>
              <a:spLocks noChangeArrowheads="1"/>
            </p:cNvSpPr>
            <p:nvPr/>
          </p:nvSpPr>
          <p:spPr bwMode="auto">
            <a:xfrm>
              <a:off x="679453" y="5299075"/>
              <a:ext cx="92075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13" name="Line 105"/>
            <p:cNvSpPr>
              <a:spLocks noChangeShapeType="1"/>
            </p:cNvSpPr>
            <p:nvPr/>
          </p:nvSpPr>
          <p:spPr bwMode="auto">
            <a:xfrm rot="16128391">
              <a:off x="680301" y="5263358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4" name="Line 106"/>
            <p:cNvSpPr>
              <a:spLocks noChangeShapeType="1"/>
            </p:cNvSpPr>
            <p:nvPr/>
          </p:nvSpPr>
          <p:spPr bwMode="auto">
            <a:xfrm rot="13229267">
              <a:off x="544570" y="4954589"/>
              <a:ext cx="90487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5" name="Oval 107"/>
            <p:cNvSpPr>
              <a:spLocks noChangeArrowheads="1"/>
            </p:cNvSpPr>
            <p:nvPr/>
          </p:nvSpPr>
          <p:spPr bwMode="auto">
            <a:xfrm>
              <a:off x="496889" y="4864143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16" name="Line 108"/>
            <p:cNvSpPr>
              <a:spLocks noChangeShapeType="1"/>
            </p:cNvSpPr>
            <p:nvPr/>
          </p:nvSpPr>
          <p:spPr bwMode="auto">
            <a:xfrm rot="18785546" flipH="1">
              <a:off x="669925" y="5419724"/>
              <a:ext cx="115888" cy="109539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7" name="Oval 109"/>
            <p:cNvSpPr>
              <a:spLocks noChangeArrowheads="1"/>
            </p:cNvSpPr>
            <p:nvPr/>
          </p:nvSpPr>
          <p:spPr bwMode="auto">
            <a:xfrm>
              <a:off x="1485901" y="5116556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18" name="Line 110"/>
            <p:cNvSpPr>
              <a:spLocks noChangeShapeType="1"/>
            </p:cNvSpPr>
            <p:nvPr/>
          </p:nvSpPr>
          <p:spPr bwMode="auto">
            <a:xfrm rot="16128391">
              <a:off x="1485957" y="5081588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9" name="Line 111"/>
            <p:cNvSpPr>
              <a:spLocks noChangeShapeType="1"/>
            </p:cNvSpPr>
            <p:nvPr/>
          </p:nvSpPr>
          <p:spPr bwMode="auto">
            <a:xfrm rot="18785546" flipH="1">
              <a:off x="1475639" y="5264945"/>
              <a:ext cx="117475" cy="109539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20" name="Line 112"/>
            <p:cNvSpPr>
              <a:spLocks noChangeShapeType="1"/>
            </p:cNvSpPr>
            <p:nvPr/>
          </p:nvSpPr>
          <p:spPr bwMode="auto">
            <a:xfrm rot="924610" flipH="1">
              <a:off x="1685925" y="4754606"/>
              <a:ext cx="115888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21" name="Line 113"/>
            <p:cNvSpPr>
              <a:spLocks noChangeShapeType="1"/>
            </p:cNvSpPr>
            <p:nvPr/>
          </p:nvSpPr>
          <p:spPr bwMode="auto">
            <a:xfrm rot="15750861" flipH="1">
              <a:off x="1691482" y="4955424"/>
              <a:ext cx="95250" cy="14128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22" name="Oval 114"/>
            <p:cNvSpPr>
              <a:spLocks noChangeArrowheads="1"/>
            </p:cNvSpPr>
            <p:nvPr/>
          </p:nvSpPr>
          <p:spPr bwMode="auto">
            <a:xfrm>
              <a:off x="1793933" y="4973638"/>
              <a:ext cx="327025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23" name="Line 115"/>
            <p:cNvSpPr>
              <a:spLocks noChangeShapeType="1"/>
            </p:cNvSpPr>
            <p:nvPr/>
          </p:nvSpPr>
          <p:spPr bwMode="auto">
            <a:xfrm rot="12510524">
              <a:off x="1928870" y="5137150"/>
              <a:ext cx="6508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24" name="Oval 116"/>
            <p:cNvSpPr>
              <a:spLocks noChangeArrowheads="1"/>
            </p:cNvSpPr>
            <p:nvPr/>
          </p:nvSpPr>
          <p:spPr bwMode="auto">
            <a:xfrm>
              <a:off x="1852613" y="5064168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25" name="Oval 117"/>
            <p:cNvSpPr>
              <a:spLocks noChangeArrowheads="1"/>
            </p:cNvSpPr>
            <p:nvPr/>
          </p:nvSpPr>
          <p:spPr bwMode="auto">
            <a:xfrm>
              <a:off x="1908177" y="5338806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26" name="Line 118"/>
            <p:cNvSpPr>
              <a:spLocks noChangeShapeType="1"/>
            </p:cNvSpPr>
            <p:nvPr/>
          </p:nvSpPr>
          <p:spPr bwMode="auto">
            <a:xfrm rot="16128391">
              <a:off x="1909821" y="5303840"/>
              <a:ext cx="90487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27" name="Line 119"/>
            <p:cNvSpPr>
              <a:spLocks noChangeShapeType="1"/>
            </p:cNvSpPr>
            <p:nvPr/>
          </p:nvSpPr>
          <p:spPr bwMode="auto">
            <a:xfrm rot="18785546" flipH="1">
              <a:off x="1862988" y="5479257"/>
              <a:ext cx="187325" cy="176212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28" name="Oval 120"/>
            <p:cNvSpPr>
              <a:spLocks noChangeArrowheads="1"/>
            </p:cNvSpPr>
            <p:nvPr/>
          </p:nvSpPr>
          <p:spPr bwMode="auto">
            <a:xfrm>
              <a:off x="1365308" y="5402263"/>
              <a:ext cx="327025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29" name="Line 121"/>
            <p:cNvSpPr>
              <a:spLocks noChangeShapeType="1"/>
            </p:cNvSpPr>
            <p:nvPr/>
          </p:nvSpPr>
          <p:spPr bwMode="auto">
            <a:xfrm rot="12510524">
              <a:off x="1663701" y="5640389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30" name="Oval 122"/>
            <p:cNvSpPr>
              <a:spLocks noChangeArrowheads="1"/>
            </p:cNvSpPr>
            <p:nvPr/>
          </p:nvSpPr>
          <p:spPr bwMode="auto">
            <a:xfrm>
              <a:off x="1736725" y="5630906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31" name="Oval 123"/>
            <p:cNvSpPr>
              <a:spLocks noChangeArrowheads="1"/>
            </p:cNvSpPr>
            <p:nvPr/>
          </p:nvSpPr>
          <p:spPr bwMode="auto">
            <a:xfrm>
              <a:off x="1303372" y="5607093"/>
              <a:ext cx="90487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32" name="Line 124"/>
            <p:cNvSpPr>
              <a:spLocks noChangeShapeType="1"/>
            </p:cNvSpPr>
            <p:nvPr/>
          </p:nvSpPr>
          <p:spPr bwMode="auto">
            <a:xfrm rot="19778090" flipH="1">
              <a:off x="1408113" y="5729289"/>
              <a:ext cx="142875" cy="1270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33" name="Oval 125"/>
            <p:cNvSpPr>
              <a:spLocks noChangeArrowheads="1"/>
            </p:cNvSpPr>
            <p:nvPr/>
          </p:nvSpPr>
          <p:spPr bwMode="auto">
            <a:xfrm>
              <a:off x="554040" y="5556293"/>
              <a:ext cx="325437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34" name="Line 126"/>
            <p:cNvSpPr>
              <a:spLocks noChangeShapeType="1"/>
            </p:cNvSpPr>
            <p:nvPr/>
          </p:nvSpPr>
          <p:spPr bwMode="auto">
            <a:xfrm rot="12510524">
              <a:off x="830321" y="5818188"/>
              <a:ext cx="9048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35" name="Oval 127"/>
            <p:cNvSpPr>
              <a:spLocks noChangeArrowheads="1"/>
            </p:cNvSpPr>
            <p:nvPr/>
          </p:nvSpPr>
          <p:spPr bwMode="auto">
            <a:xfrm>
              <a:off x="903346" y="5807118"/>
              <a:ext cx="90487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36" name="Oval 128"/>
            <p:cNvSpPr>
              <a:spLocks noChangeArrowheads="1"/>
            </p:cNvSpPr>
            <p:nvPr/>
          </p:nvSpPr>
          <p:spPr bwMode="auto">
            <a:xfrm>
              <a:off x="520700" y="5789656"/>
              <a:ext cx="90488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37" name="Oval 129"/>
            <p:cNvSpPr>
              <a:spLocks noChangeArrowheads="1"/>
            </p:cNvSpPr>
            <p:nvPr/>
          </p:nvSpPr>
          <p:spPr bwMode="auto">
            <a:xfrm>
              <a:off x="1789116" y="5721393"/>
              <a:ext cx="325437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38" name="Line 130"/>
            <p:cNvSpPr>
              <a:spLocks noChangeShapeType="1"/>
            </p:cNvSpPr>
            <p:nvPr/>
          </p:nvSpPr>
          <p:spPr bwMode="auto">
            <a:xfrm rot="924610" flipH="1">
              <a:off x="1674870" y="5949952"/>
              <a:ext cx="115887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39" name="Line 131"/>
            <p:cNvSpPr>
              <a:spLocks noChangeShapeType="1"/>
            </p:cNvSpPr>
            <p:nvPr/>
          </p:nvSpPr>
          <p:spPr bwMode="auto">
            <a:xfrm rot="924610" flipH="1">
              <a:off x="2108201" y="4960981"/>
              <a:ext cx="117475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40" name="Oval 132"/>
            <p:cNvSpPr>
              <a:spLocks noChangeArrowheads="1"/>
            </p:cNvSpPr>
            <p:nvPr/>
          </p:nvSpPr>
          <p:spPr bwMode="auto">
            <a:xfrm>
              <a:off x="2246348" y="4910181"/>
              <a:ext cx="90487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41" name="Line 133"/>
            <p:cNvSpPr>
              <a:spLocks noChangeShapeType="1"/>
            </p:cNvSpPr>
            <p:nvPr/>
          </p:nvSpPr>
          <p:spPr bwMode="auto">
            <a:xfrm rot="19478768">
              <a:off x="2325689" y="4910138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42" name="Oval 134"/>
            <p:cNvSpPr>
              <a:spLocks noChangeArrowheads="1"/>
            </p:cNvSpPr>
            <p:nvPr/>
          </p:nvSpPr>
          <p:spPr bwMode="auto">
            <a:xfrm>
              <a:off x="2389188" y="4659313"/>
              <a:ext cx="325437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43" name="Line 135"/>
            <p:cNvSpPr>
              <a:spLocks noChangeShapeType="1"/>
            </p:cNvSpPr>
            <p:nvPr/>
          </p:nvSpPr>
          <p:spPr bwMode="auto">
            <a:xfrm rot="16128391">
              <a:off x="2503544" y="4613276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44" name="Oval 136"/>
            <p:cNvSpPr>
              <a:spLocks noChangeArrowheads="1"/>
            </p:cNvSpPr>
            <p:nvPr/>
          </p:nvSpPr>
          <p:spPr bwMode="auto">
            <a:xfrm>
              <a:off x="2497141" y="4475206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45" name="Line 137"/>
            <p:cNvSpPr>
              <a:spLocks noChangeShapeType="1"/>
            </p:cNvSpPr>
            <p:nvPr/>
          </p:nvSpPr>
          <p:spPr bwMode="auto">
            <a:xfrm rot="18785546" flipH="1">
              <a:off x="2486862" y="4322012"/>
              <a:ext cx="117475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46" name="Line 138"/>
            <p:cNvSpPr>
              <a:spLocks noChangeShapeType="1"/>
            </p:cNvSpPr>
            <p:nvPr/>
          </p:nvSpPr>
          <p:spPr bwMode="auto">
            <a:xfrm rot="19478768">
              <a:off x="2875021" y="4789490"/>
              <a:ext cx="90487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47" name="Oval 139"/>
            <p:cNvSpPr>
              <a:spLocks noChangeArrowheads="1"/>
            </p:cNvSpPr>
            <p:nvPr/>
          </p:nvSpPr>
          <p:spPr bwMode="auto">
            <a:xfrm>
              <a:off x="2943225" y="4710156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48" name="Oval 140"/>
            <p:cNvSpPr>
              <a:spLocks noChangeArrowheads="1"/>
            </p:cNvSpPr>
            <p:nvPr/>
          </p:nvSpPr>
          <p:spPr bwMode="auto">
            <a:xfrm>
              <a:off x="3006782" y="5013368"/>
              <a:ext cx="325439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49" name="Line 141"/>
            <p:cNvSpPr>
              <a:spLocks noChangeShapeType="1"/>
            </p:cNvSpPr>
            <p:nvPr/>
          </p:nvSpPr>
          <p:spPr bwMode="auto">
            <a:xfrm rot="12510524">
              <a:off x="3036889" y="5084765"/>
              <a:ext cx="666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50" name="Oval 142"/>
            <p:cNvSpPr>
              <a:spLocks noChangeArrowheads="1"/>
            </p:cNvSpPr>
            <p:nvPr/>
          </p:nvSpPr>
          <p:spPr bwMode="auto">
            <a:xfrm>
              <a:off x="2960689" y="5013325"/>
              <a:ext cx="92075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51" name="Oval 143"/>
            <p:cNvSpPr>
              <a:spLocks noChangeArrowheads="1"/>
            </p:cNvSpPr>
            <p:nvPr/>
          </p:nvSpPr>
          <p:spPr bwMode="auto">
            <a:xfrm>
              <a:off x="3365501" y="4995906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52" name="Line 144"/>
            <p:cNvSpPr>
              <a:spLocks noChangeShapeType="1"/>
            </p:cNvSpPr>
            <p:nvPr/>
          </p:nvSpPr>
          <p:spPr bwMode="auto">
            <a:xfrm rot="18785546" flipH="1">
              <a:off x="2651183" y="5148306"/>
              <a:ext cx="187325" cy="174625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53" name="Line 145"/>
            <p:cNvSpPr>
              <a:spLocks noChangeShapeType="1"/>
            </p:cNvSpPr>
            <p:nvPr/>
          </p:nvSpPr>
          <p:spPr bwMode="auto">
            <a:xfrm rot="18785546" flipH="1">
              <a:off x="3053557" y="5399924"/>
              <a:ext cx="239712" cy="225425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54" name="Oval 146"/>
            <p:cNvSpPr>
              <a:spLocks noChangeArrowheads="1"/>
            </p:cNvSpPr>
            <p:nvPr/>
          </p:nvSpPr>
          <p:spPr bwMode="auto">
            <a:xfrm>
              <a:off x="2136777" y="5945231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55" name="Oval 147"/>
            <p:cNvSpPr>
              <a:spLocks noChangeArrowheads="1"/>
            </p:cNvSpPr>
            <p:nvPr/>
          </p:nvSpPr>
          <p:spPr bwMode="auto">
            <a:xfrm>
              <a:off x="1846321" y="6042025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56" name="Line 148"/>
            <p:cNvSpPr>
              <a:spLocks noChangeShapeType="1"/>
            </p:cNvSpPr>
            <p:nvPr/>
          </p:nvSpPr>
          <p:spPr bwMode="auto">
            <a:xfrm rot="17464318">
              <a:off x="1885213" y="6012657"/>
              <a:ext cx="92075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57" name="Oval 149"/>
            <p:cNvSpPr>
              <a:spLocks noChangeArrowheads="1"/>
            </p:cNvSpPr>
            <p:nvPr/>
          </p:nvSpPr>
          <p:spPr bwMode="auto">
            <a:xfrm>
              <a:off x="2578140" y="5561013"/>
              <a:ext cx="325439" cy="2984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58" name="Line 150"/>
            <p:cNvSpPr>
              <a:spLocks noChangeShapeType="1"/>
            </p:cNvSpPr>
            <p:nvPr/>
          </p:nvSpPr>
          <p:spPr bwMode="auto">
            <a:xfrm rot="16128391">
              <a:off x="2698753" y="5514975"/>
              <a:ext cx="90488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59" name="Oval 151"/>
            <p:cNvSpPr>
              <a:spLocks noChangeArrowheads="1"/>
            </p:cNvSpPr>
            <p:nvPr/>
          </p:nvSpPr>
          <p:spPr bwMode="auto">
            <a:xfrm>
              <a:off x="2692400" y="5378493"/>
              <a:ext cx="90488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60" name="Oval 152"/>
            <p:cNvSpPr>
              <a:spLocks noChangeArrowheads="1"/>
            </p:cNvSpPr>
            <p:nvPr/>
          </p:nvSpPr>
          <p:spPr bwMode="auto">
            <a:xfrm>
              <a:off x="2914653" y="5807118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61" name="Line 153"/>
            <p:cNvSpPr>
              <a:spLocks noChangeShapeType="1"/>
            </p:cNvSpPr>
            <p:nvPr/>
          </p:nvSpPr>
          <p:spPr bwMode="auto">
            <a:xfrm rot="19778090" flipH="1">
              <a:off x="2625725" y="5900739"/>
              <a:ext cx="142875" cy="1270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62" name="Line 154"/>
            <p:cNvSpPr>
              <a:spLocks noChangeShapeType="1"/>
            </p:cNvSpPr>
            <p:nvPr/>
          </p:nvSpPr>
          <p:spPr bwMode="auto">
            <a:xfrm rot="924610" flipH="1">
              <a:off x="2479677" y="5811881"/>
              <a:ext cx="117475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63" name="Text Box 155"/>
            <p:cNvSpPr txBox="1">
              <a:spLocks noChangeArrowheads="1"/>
            </p:cNvSpPr>
            <p:nvPr/>
          </p:nvSpPr>
          <p:spPr bwMode="auto">
            <a:xfrm>
              <a:off x="419100" y="6381750"/>
              <a:ext cx="2786404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CCFFCC"/>
                  </a:solidFill>
                  <a:latin typeface="Tahoma" pitchFamily="34" charset="0"/>
                </a:rPr>
                <a:t>Struttura del Ghiaccio</a:t>
              </a:r>
            </a:p>
          </p:txBody>
        </p:sp>
        <p:sp>
          <p:nvSpPr>
            <p:cNvPr id="43164" name="Oval 156"/>
            <p:cNvSpPr>
              <a:spLocks noChangeArrowheads="1"/>
            </p:cNvSpPr>
            <p:nvPr/>
          </p:nvSpPr>
          <p:spPr bwMode="auto">
            <a:xfrm>
              <a:off x="3870325" y="4056106"/>
              <a:ext cx="233363" cy="2063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65" name="Oval 157"/>
            <p:cNvSpPr>
              <a:spLocks noChangeArrowheads="1"/>
            </p:cNvSpPr>
            <p:nvPr/>
          </p:nvSpPr>
          <p:spPr bwMode="auto">
            <a:xfrm>
              <a:off x="3937000" y="4330743"/>
              <a:ext cx="90488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66" name="Line 158"/>
            <p:cNvSpPr>
              <a:spLocks noChangeShapeType="1"/>
            </p:cNvSpPr>
            <p:nvPr/>
          </p:nvSpPr>
          <p:spPr bwMode="auto">
            <a:xfrm rot="21528391">
              <a:off x="3937000" y="4624388"/>
              <a:ext cx="90488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67" name="Line 159"/>
            <p:cNvSpPr>
              <a:spLocks noChangeShapeType="1"/>
            </p:cNvSpPr>
            <p:nvPr/>
          </p:nvSpPr>
          <p:spPr bwMode="auto">
            <a:xfrm rot="2585546" flipH="1">
              <a:off x="3921125" y="4816477"/>
              <a:ext cx="115888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68" name="Text Box 160"/>
            <p:cNvSpPr txBox="1">
              <a:spLocks noChangeArrowheads="1"/>
            </p:cNvSpPr>
            <p:nvPr/>
          </p:nvSpPr>
          <p:spPr bwMode="auto">
            <a:xfrm>
              <a:off x="4110116" y="3975101"/>
              <a:ext cx="1353127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CC99"/>
                  </a:solidFill>
                  <a:latin typeface="Arial" charset="0"/>
                </a:rPr>
                <a:t>= Ossigeno</a:t>
              </a:r>
            </a:p>
          </p:txBody>
        </p:sp>
        <p:sp>
          <p:nvSpPr>
            <p:cNvPr id="43169" name="Text Box 161"/>
            <p:cNvSpPr txBox="1">
              <a:spLocks noChangeArrowheads="1"/>
            </p:cNvSpPr>
            <p:nvPr/>
          </p:nvSpPr>
          <p:spPr bwMode="auto">
            <a:xfrm>
              <a:off x="4119563" y="4211639"/>
              <a:ext cx="128740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CC99"/>
                  </a:solidFill>
                  <a:latin typeface="Arial" charset="0"/>
                </a:rPr>
                <a:t>= Idrogeno</a:t>
              </a:r>
            </a:p>
          </p:txBody>
        </p:sp>
        <p:sp>
          <p:nvSpPr>
            <p:cNvPr id="43170" name="Text Box 162"/>
            <p:cNvSpPr txBox="1">
              <a:spLocks noChangeArrowheads="1"/>
            </p:cNvSpPr>
            <p:nvPr/>
          </p:nvSpPr>
          <p:spPr bwMode="auto">
            <a:xfrm>
              <a:off x="4119571" y="4446588"/>
              <a:ext cx="1042145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CC99"/>
                  </a:solidFill>
                  <a:latin typeface="Arial" charset="0"/>
                </a:rPr>
                <a:t>= legami</a:t>
              </a:r>
            </a:p>
          </p:txBody>
        </p:sp>
        <p:sp>
          <p:nvSpPr>
            <p:cNvPr id="43171" name="Text Box 163"/>
            <p:cNvSpPr txBox="1">
              <a:spLocks noChangeArrowheads="1"/>
            </p:cNvSpPr>
            <p:nvPr/>
          </p:nvSpPr>
          <p:spPr bwMode="auto">
            <a:xfrm>
              <a:off x="4119621" y="4681538"/>
              <a:ext cx="2063257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CC99"/>
                  </a:solidFill>
                  <a:latin typeface="Arial" charset="0"/>
                </a:rPr>
                <a:t>= legami idrogeno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7733035" y="3811933"/>
            <a:ext cx="2703459" cy="2633916"/>
            <a:chOff x="6172257" y="3521077"/>
            <a:chExt cx="2703459" cy="2633916"/>
          </a:xfrm>
        </p:grpSpPr>
        <p:sp>
          <p:nvSpPr>
            <p:cNvPr id="43172" name="Oval 164"/>
            <p:cNvSpPr>
              <a:spLocks noChangeArrowheads="1"/>
            </p:cNvSpPr>
            <p:nvPr/>
          </p:nvSpPr>
          <p:spPr bwMode="auto">
            <a:xfrm>
              <a:off x="6705657" y="3687763"/>
              <a:ext cx="325439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73" name="Oval 165"/>
            <p:cNvSpPr>
              <a:spLocks noChangeArrowheads="1"/>
            </p:cNvSpPr>
            <p:nvPr/>
          </p:nvSpPr>
          <p:spPr bwMode="auto">
            <a:xfrm>
              <a:off x="6811965" y="3521077"/>
              <a:ext cx="92075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74" name="Line 166"/>
            <p:cNvSpPr>
              <a:spLocks noChangeShapeType="1"/>
            </p:cNvSpPr>
            <p:nvPr/>
          </p:nvSpPr>
          <p:spPr bwMode="auto">
            <a:xfrm rot="16128391">
              <a:off x="6818370" y="3633788"/>
              <a:ext cx="90487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75" name="Line 167"/>
            <p:cNvSpPr>
              <a:spLocks noChangeShapeType="1"/>
            </p:cNvSpPr>
            <p:nvPr/>
          </p:nvSpPr>
          <p:spPr bwMode="auto">
            <a:xfrm rot="12510524">
              <a:off x="6967541" y="3956052"/>
              <a:ext cx="92075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76" name="Oval 168"/>
            <p:cNvSpPr>
              <a:spLocks noChangeArrowheads="1"/>
            </p:cNvSpPr>
            <p:nvPr/>
          </p:nvSpPr>
          <p:spPr bwMode="auto">
            <a:xfrm>
              <a:off x="7040565" y="3946525"/>
              <a:ext cx="92075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77" name="Line 169"/>
            <p:cNvSpPr>
              <a:spLocks noChangeShapeType="1"/>
            </p:cNvSpPr>
            <p:nvPr/>
          </p:nvSpPr>
          <p:spPr bwMode="auto">
            <a:xfrm rot="924610" flipH="1">
              <a:off x="6604001" y="3943351"/>
              <a:ext cx="117475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78" name="Line 170"/>
            <p:cNvSpPr>
              <a:spLocks noChangeShapeType="1"/>
            </p:cNvSpPr>
            <p:nvPr/>
          </p:nvSpPr>
          <p:spPr bwMode="auto">
            <a:xfrm rot="15750861" flipH="1">
              <a:off x="7170738" y="4025921"/>
              <a:ext cx="71438" cy="9048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79" name="Oval 171"/>
            <p:cNvSpPr>
              <a:spLocks noChangeArrowheads="1"/>
            </p:cNvSpPr>
            <p:nvPr/>
          </p:nvSpPr>
          <p:spPr bwMode="auto">
            <a:xfrm>
              <a:off x="7231064" y="4038602"/>
              <a:ext cx="325437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80" name="Line 172"/>
            <p:cNvSpPr>
              <a:spLocks noChangeShapeType="1"/>
            </p:cNvSpPr>
            <p:nvPr/>
          </p:nvSpPr>
          <p:spPr bwMode="auto">
            <a:xfrm rot="19478768">
              <a:off x="7534277" y="4092576"/>
              <a:ext cx="92075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81" name="Oval 173"/>
            <p:cNvSpPr>
              <a:spLocks noChangeArrowheads="1"/>
            </p:cNvSpPr>
            <p:nvPr/>
          </p:nvSpPr>
          <p:spPr bwMode="auto">
            <a:xfrm>
              <a:off x="7602541" y="4013200"/>
              <a:ext cx="92075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82" name="Line 174"/>
            <p:cNvSpPr>
              <a:spLocks noChangeShapeType="1"/>
            </p:cNvSpPr>
            <p:nvPr/>
          </p:nvSpPr>
          <p:spPr bwMode="auto">
            <a:xfrm rot="924610" flipH="1">
              <a:off x="7702551" y="3927475"/>
              <a:ext cx="115888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83" name="Oval 175"/>
            <p:cNvSpPr>
              <a:spLocks noChangeArrowheads="1"/>
            </p:cNvSpPr>
            <p:nvPr/>
          </p:nvSpPr>
          <p:spPr bwMode="auto">
            <a:xfrm>
              <a:off x="7810557" y="3725863"/>
              <a:ext cx="325439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84" name="Line 176"/>
            <p:cNvSpPr>
              <a:spLocks noChangeShapeType="1"/>
            </p:cNvSpPr>
            <p:nvPr/>
          </p:nvSpPr>
          <p:spPr bwMode="auto">
            <a:xfrm rot="12510524">
              <a:off x="7805741" y="3763963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85" name="Oval 177"/>
            <p:cNvSpPr>
              <a:spLocks noChangeArrowheads="1"/>
            </p:cNvSpPr>
            <p:nvPr/>
          </p:nvSpPr>
          <p:spPr bwMode="auto">
            <a:xfrm>
              <a:off x="7718425" y="3660783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86" name="Line 178"/>
            <p:cNvSpPr>
              <a:spLocks noChangeShapeType="1"/>
            </p:cNvSpPr>
            <p:nvPr/>
          </p:nvSpPr>
          <p:spPr bwMode="auto">
            <a:xfrm rot="19478768">
              <a:off x="8083551" y="3741740"/>
              <a:ext cx="90488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87" name="Oval 179"/>
            <p:cNvSpPr>
              <a:spLocks noChangeArrowheads="1"/>
            </p:cNvSpPr>
            <p:nvPr/>
          </p:nvSpPr>
          <p:spPr bwMode="auto">
            <a:xfrm>
              <a:off x="8151870" y="3662367"/>
              <a:ext cx="90487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88" name="Oval 180"/>
            <p:cNvSpPr>
              <a:spLocks noChangeArrowheads="1"/>
            </p:cNvSpPr>
            <p:nvPr/>
          </p:nvSpPr>
          <p:spPr bwMode="auto">
            <a:xfrm>
              <a:off x="6499225" y="4022736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89" name="Line 181"/>
            <p:cNvSpPr>
              <a:spLocks noChangeShapeType="1"/>
            </p:cNvSpPr>
            <p:nvPr/>
          </p:nvSpPr>
          <p:spPr bwMode="auto">
            <a:xfrm rot="19478768">
              <a:off x="6437370" y="4130675"/>
              <a:ext cx="90487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90" name="Oval 182"/>
            <p:cNvSpPr>
              <a:spLocks noChangeArrowheads="1"/>
            </p:cNvSpPr>
            <p:nvPr/>
          </p:nvSpPr>
          <p:spPr bwMode="auto">
            <a:xfrm>
              <a:off x="6172257" y="4114843"/>
              <a:ext cx="325439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91" name="Line 183"/>
            <p:cNvSpPr>
              <a:spLocks noChangeShapeType="1"/>
            </p:cNvSpPr>
            <p:nvPr/>
          </p:nvSpPr>
          <p:spPr bwMode="auto">
            <a:xfrm rot="16128391">
              <a:off x="7354151" y="4380707"/>
              <a:ext cx="9048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92" name="Oval 184"/>
            <p:cNvSpPr>
              <a:spLocks noChangeArrowheads="1"/>
            </p:cNvSpPr>
            <p:nvPr/>
          </p:nvSpPr>
          <p:spPr bwMode="auto">
            <a:xfrm>
              <a:off x="7353301" y="4425993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93" name="Line 185"/>
            <p:cNvSpPr>
              <a:spLocks noChangeShapeType="1"/>
            </p:cNvSpPr>
            <p:nvPr/>
          </p:nvSpPr>
          <p:spPr bwMode="auto">
            <a:xfrm rot="924610" flipH="1">
              <a:off x="7116819" y="4191043"/>
              <a:ext cx="209551" cy="206375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94" name="Oval 186"/>
            <p:cNvSpPr>
              <a:spLocks noChangeArrowheads="1"/>
            </p:cNvSpPr>
            <p:nvPr/>
          </p:nvSpPr>
          <p:spPr bwMode="auto">
            <a:xfrm>
              <a:off x="6988175" y="4359277"/>
              <a:ext cx="90488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95" name="Line 187"/>
            <p:cNvSpPr>
              <a:spLocks noChangeShapeType="1"/>
            </p:cNvSpPr>
            <p:nvPr/>
          </p:nvSpPr>
          <p:spPr bwMode="auto">
            <a:xfrm rot="19478768">
              <a:off x="6908801" y="4451350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96" name="Oval 188"/>
            <p:cNvSpPr>
              <a:spLocks noChangeArrowheads="1"/>
            </p:cNvSpPr>
            <p:nvPr/>
          </p:nvSpPr>
          <p:spPr bwMode="auto">
            <a:xfrm>
              <a:off x="6629457" y="4427538"/>
              <a:ext cx="325439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197" name="Line 189"/>
            <p:cNvSpPr>
              <a:spLocks noChangeShapeType="1"/>
            </p:cNvSpPr>
            <p:nvPr/>
          </p:nvSpPr>
          <p:spPr bwMode="auto">
            <a:xfrm rot="15510050" flipH="1">
              <a:off x="6298407" y="4431549"/>
              <a:ext cx="139700" cy="1111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98" name="Line 190"/>
            <p:cNvSpPr>
              <a:spLocks noChangeShapeType="1"/>
            </p:cNvSpPr>
            <p:nvPr/>
          </p:nvSpPr>
          <p:spPr bwMode="auto">
            <a:xfrm rot="15510050" flipH="1">
              <a:off x="6778627" y="4735515"/>
              <a:ext cx="139700" cy="127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99" name="Oval 191"/>
            <p:cNvSpPr>
              <a:spLocks noChangeArrowheads="1"/>
            </p:cNvSpPr>
            <p:nvPr/>
          </p:nvSpPr>
          <p:spPr bwMode="auto">
            <a:xfrm>
              <a:off x="6346825" y="4487906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00" name="Oval 192"/>
            <p:cNvSpPr>
              <a:spLocks noChangeArrowheads="1"/>
            </p:cNvSpPr>
            <p:nvPr/>
          </p:nvSpPr>
          <p:spPr bwMode="auto">
            <a:xfrm>
              <a:off x="6835775" y="4792706"/>
              <a:ext cx="90488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01" name="Line 193"/>
            <p:cNvSpPr>
              <a:spLocks noChangeShapeType="1"/>
            </p:cNvSpPr>
            <p:nvPr/>
          </p:nvSpPr>
          <p:spPr bwMode="auto">
            <a:xfrm rot="18184069" flipH="1">
              <a:off x="7337483" y="4584743"/>
              <a:ext cx="187325" cy="174625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02" name="Oval 194"/>
            <p:cNvSpPr>
              <a:spLocks noChangeArrowheads="1"/>
            </p:cNvSpPr>
            <p:nvPr/>
          </p:nvSpPr>
          <p:spPr bwMode="auto">
            <a:xfrm>
              <a:off x="7294564" y="4816518"/>
              <a:ext cx="325437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03" name="Line 195"/>
            <p:cNvSpPr>
              <a:spLocks noChangeShapeType="1"/>
            </p:cNvSpPr>
            <p:nvPr/>
          </p:nvSpPr>
          <p:spPr bwMode="auto">
            <a:xfrm rot="19478768">
              <a:off x="7246995" y="5075240"/>
              <a:ext cx="90487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04" name="Oval 196"/>
            <p:cNvSpPr>
              <a:spLocks noChangeArrowheads="1"/>
            </p:cNvSpPr>
            <p:nvPr/>
          </p:nvSpPr>
          <p:spPr bwMode="auto">
            <a:xfrm>
              <a:off x="7172325" y="5083177"/>
              <a:ext cx="92075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05" name="Line 197"/>
            <p:cNvSpPr>
              <a:spLocks noChangeShapeType="1"/>
            </p:cNvSpPr>
            <p:nvPr/>
          </p:nvSpPr>
          <p:spPr bwMode="auto">
            <a:xfrm rot="924610" flipH="1">
              <a:off x="7038975" y="5154656"/>
              <a:ext cx="115888" cy="10953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06" name="Oval 198"/>
            <p:cNvSpPr>
              <a:spLocks noChangeArrowheads="1"/>
            </p:cNvSpPr>
            <p:nvPr/>
          </p:nvSpPr>
          <p:spPr bwMode="auto">
            <a:xfrm>
              <a:off x="6715182" y="5181643"/>
              <a:ext cx="325439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07" name="Line 199"/>
            <p:cNvSpPr>
              <a:spLocks noChangeShapeType="1"/>
            </p:cNvSpPr>
            <p:nvPr/>
          </p:nvSpPr>
          <p:spPr bwMode="auto">
            <a:xfrm rot="12510524">
              <a:off x="6662741" y="5226051"/>
              <a:ext cx="92075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08" name="Oval 200"/>
            <p:cNvSpPr>
              <a:spLocks noChangeArrowheads="1"/>
            </p:cNvSpPr>
            <p:nvPr/>
          </p:nvSpPr>
          <p:spPr bwMode="auto">
            <a:xfrm>
              <a:off x="6575425" y="5124493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09" name="Line 201"/>
            <p:cNvSpPr>
              <a:spLocks noChangeShapeType="1"/>
            </p:cNvSpPr>
            <p:nvPr/>
          </p:nvSpPr>
          <p:spPr bwMode="auto">
            <a:xfrm rot="12510524">
              <a:off x="7580313" y="5094288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0" name="Oval 202"/>
            <p:cNvSpPr>
              <a:spLocks noChangeArrowheads="1"/>
            </p:cNvSpPr>
            <p:nvPr/>
          </p:nvSpPr>
          <p:spPr bwMode="auto">
            <a:xfrm>
              <a:off x="7654925" y="5083218"/>
              <a:ext cx="90488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11" name="Line 203"/>
            <p:cNvSpPr>
              <a:spLocks noChangeShapeType="1"/>
            </p:cNvSpPr>
            <p:nvPr/>
          </p:nvSpPr>
          <p:spPr bwMode="auto">
            <a:xfrm rot="15750861" flipH="1">
              <a:off x="7788332" y="5160963"/>
              <a:ext cx="71437" cy="9048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2" name="Oval 204"/>
            <p:cNvSpPr>
              <a:spLocks noChangeArrowheads="1"/>
            </p:cNvSpPr>
            <p:nvPr/>
          </p:nvSpPr>
          <p:spPr bwMode="auto">
            <a:xfrm>
              <a:off x="7896282" y="5159418"/>
              <a:ext cx="325439" cy="2968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13" name="Line 205"/>
            <p:cNvSpPr>
              <a:spLocks noChangeShapeType="1"/>
            </p:cNvSpPr>
            <p:nvPr/>
          </p:nvSpPr>
          <p:spPr bwMode="auto">
            <a:xfrm rot="15837647">
              <a:off x="8024076" y="5112545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" name="Oval 206"/>
            <p:cNvSpPr>
              <a:spLocks noChangeArrowheads="1"/>
            </p:cNvSpPr>
            <p:nvPr/>
          </p:nvSpPr>
          <p:spPr bwMode="auto">
            <a:xfrm>
              <a:off x="8008995" y="4983206"/>
              <a:ext cx="90487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15" name="Line 207"/>
            <p:cNvSpPr>
              <a:spLocks noChangeShapeType="1"/>
            </p:cNvSpPr>
            <p:nvPr/>
          </p:nvSpPr>
          <p:spPr bwMode="auto">
            <a:xfrm rot="18184069" flipH="1">
              <a:off x="7932796" y="4759327"/>
              <a:ext cx="185737" cy="176213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" name="Oval 208"/>
            <p:cNvSpPr>
              <a:spLocks noChangeArrowheads="1"/>
            </p:cNvSpPr>
            <p:nvPr/>
          </p:nvSpPr>
          <p:spPr bwMode="auto">
            <a:xfrm>
              <a:off x="7804208" y="4389438"/>
              <a:ext cx="327025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17" name="Oval 209"/>
            <p:cNvSpPr>
              <a:spLocks noChangeArrowheads="1"/>
            </p:cNvSpPr>
            <p:nvPr/>
          </p:nvSpPr>
          <p:spPr bwMode="auto">
            <a:xfrm>
              <a:off x="8145465" y="4305343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18" name="Line 210"/>
            <p:cNvSpPr>
              <a:spLocks noChangeShapeType="1"/>
            </p:cNvSpPr>
            <p:nvPr/>
          </p:nvSpPr>
          <p:spPr bwMode="auto">
            <a:xfrm rot="19478768">
              <a:off x="8067677" y="4397376"/>
              <a:ext cx="92075" cy="15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" name="Line 211"/>
            <p:cNvSpPr>
              <a:spLocks noChangeShapeType="1"/>
            </p:cNvSpPr>
            <p:nvPr/>
          </p:nvSpPr>
          <p:spPr bwMode="auto">
            <a:xfrm rot="924610" flipH="1">
              <a:off x="8258175" y="4210051"/>
              <a:ext cx="115888" cy="10953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20" name="Oval 212"/>
            <p:cNvSpPr>
              <a:spLocks noChangeArrowheads="1"/>
            </p:cNvSpPr>
            <p:nvPr/>
          </p:nvSpPr>
          <p:spPr bwMode="auto">
            <a:xfrm>
              <a:off x="8428040" y="3992563"/>
              <a:ext cx="325437" cy="2968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21" name="Line 213"/>
            <p:cNvSpPr>
              <a:spLocks noChangeShapeType="1"/>
            </p:cNvSpPr>
            <p:nvPr/>
          </p:nvSpPr>
          <p:spPr bwMode="auto">
            <a:xfrm rot="15510050" flipH="1">
              <a:off x="8576471" y="4294982"/>
              <a:ext cx="139700" cy="1111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22" name="Oval 214"/>
            <p:cNvSpPr>
              <a:spLocks noChangeArrowheads="1"/>
            </p:cNvSpPr>
            <p:nvPr/>
          </p:nvSpPr>
          <p:spPr bwMode="auto">
            <a:xfrm>
              <a:off x="8632825" y="4351381"/>
              <a:ext cx="92075" cy="9048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23" name="Line 215"/>
            <p:cNvSpPr>
              <a:spLocks noChangeShapeType="1"/>
            </p:cNvSpPr>
            <p:nvPr/>
          </p:nvSpPr>
          <p:spPr bwMode="auto">
            <a:xfrm rot="19478768">
              <a:off x="8715377" y="4008440"/>
              <a:ext cx="92075" cy="15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24" name="Oval 216"/>
            <p:cNvSpPr>
              <a:spLocks noChangeArrowheads="1"/>
            </p:cNvSpPr>
            <p:nvPr/>
          </p:nvSpPr>
          <p:spPr bwMode="auto">
            <a:xfrm>
              <a:off x="8783641" y="3929094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25" name="Line 217"/>
            <p:cNvSpPr>
              <a:spLocks noChangeShapeType="1"/>
            </p:cNvSpPr>
            <p:nvPr/>
          </p:nvSpPr>
          <p:spPr bwMode="auto">
            <a:xfrm rot="17781425">
              <a:off x="6770688" y="5472112"/>
              <a:ext cx="134938" cy="47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26" name="Oval 218"/>
            <p:cNvSpPr>
              <a:spLocks noChangeArrowheads="1"/>
            </p:cNvSpPr>
            <p:nvPr/>
          </p:nvSpPr>
          <p:spPr bwMode="auto">
            <a:xfrm>
              <a:off x="6737353" y="5508668"/>
              <a:ext cx="92075" cy="920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27" name="Line 219"/>
            <p:cNvSpPr>
              <a:spLocks noChangeShapeType="1"/>
            </p:cNvSpPr>
            <p:nvPr/>
          </p:nvSpPr>
          <p:spPr bwMode="auto">
            <a:xfrm rot="17781425">
              <a:off x="7973276" y="5464969"/>
              <a:ext cx="136525" cy="47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28" name="Oval 220"/>
            <p:cNvSpPr>
              <a:spLocks noChangeArrowheads="1"/>
            </p:cNvSpPr>
            <p:nvPr/>
          </p:nvSpPr>
          <p:spPr bwMode="auto">
            <a:xfrm>
              <a:off x="7942321" y="5502277"/>
              <a:ext cx="90487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29" name="Line 221"/>
            <p:cNvSpPr>
              <a:spLocks noChangeShapeType="1"/>
            </p:cNvSpPr>
            <p:nvPr/>
          </p:nvSpPr>
          <p:spPr bwMode="auto">
            <a:xfrm rot="12510524">
              <a:off x="7778753" y="4408488"/>
              <a:ext cx="9207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30" name="Oval 222"/>
            <p:cNvSpPr>
              <a:spLocks noChangeArrowheads="1"/>
            </p:cNvSpPr>
            <p:nvPr/>
          </p:nvSpPr>
          <p:spPr bwMode="auto">
            <a:xfrm>
              <a:off x="7707313" y="4337050"/>
              <a:ext cx="92075" cy="904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231" name="Text Box 223"/>
            <p:cNvSpPr txBox="1">
              <a:spLocks noChangeArrowheads="1"/>
            </p:cNvSpPr>
            <p:nvPr/>
          </p:nvSpPr>
          <p:spPr bwMode="auto">
            <a:xfrm>
              <a:off x="6294439" y="5761039"/>
              <a:ext cx="2526782" cy="39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CCFFCC"/>
                  </a:solidFill>
                  <a:latin typeface="Tahoma" pitchFamily="34" charset="0"/>
                </a:rPr>
                <a:t>Struttura dell’acqua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50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427"/>
    </mc:Choice>
    <mc:Fallback>
      <p:transition spd="slow" advTm="32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25"/>
          <p:cNvSpPr>
            <a:spLocks noChangeArrowheads="1"/>
          </p:cNvSpPr>
          <p:nvPr/>
        </p:nvSpPr>
        <p:spPr bwMode="auto">
          <a:xfrm>
            <a:off x="2270760" y="78740"/>
            <a:ext cx="7848600" cy="83820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60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4" name="WordArt 424"/>
          <p:cNvSpPr>
            <a:spLocks noChangeArrowheads="1" noChangeShapeType="1" noTextEdit="1"/>
          </p:cNvSpPr>
          <p:nvPr/>
        </p:nvSpPr>
        <p:spPr bwMode="auto">
          <a:xfrm>
            <a:off x="2423160" y="161290"/>
            <a:ext cx="7620000" cy="62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cs typeface="Times New Roman"/>
              </a:rPr>
              <a:t>Punto di fusione</a:t>
            </a:r>
          </a:p>
        </p:txBody>
      </p:sp>
      <p:sp>
        <p:nvSpPr>
          <p:cNvPr id="5" name="Line 291"/>
          <p:cNvSpPr>
            <a:spLocks noChangeShapeType="1"/>
          </p:cNvSpPr>
          <p:nvPr/>
        </p:nvSpPr>
        <p:spPr bwMode="auto">
          <a:xfrm flipV="1">
            <a:off x="2048134" y="483436"/>
            <a:ext cx="0" cy="57531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" name="Line 292"/>
          <p:cNvSpPr>
            <a:spLocks noChangeShapeType="1"/>
          </p:cNvSpPr>
          <p:nvPr/>
        </p:nvSpPr>
        <p:spPr bwMode="auto">
          <a:xfrm>
            <a:off x="1743334" y="1283536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7" name="Line 293"/>
          <p:cNvSpPr>
            <a:spLocks noChangeShapeType="1"/>
          </p:cNvSpPr>
          <p:nvPr/>
        </p:nvSpPr>
        <p:spPr bwMode="auto">
          <a:xfrm>
            <a:off x="1743334" y="3379036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8" name="Text Box 294"/>
          <p:cNvSpPr txBox="1">
            <a:spLocks noChangeArrowheads="1"/>
          </p:cNvSpPr>
          <p:nvPr/>
        </p:nvSpPr>
        <p:spPr bwMode="auto">
          <a:xfrm>
            <a:off x="1405384" y="3503804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Arial" charset="0"/>
                <a:cs typeface="Times New Roman"/>
              </a:rPr>
              <a:t>100</a:t>
            </a:r>
            <a:endParaRPr lang="it-IT" altLang="it-IT" b="1" dirty="0">
              <a:solidFill>
                <a:srgbClr val="000000"/>
              </a:solidFill>
              <a:latin typeface="Arial" charset="0"/>
              <a:cs typeface="Times New Roman"/>
            </a:endParaRPr>
          </a:p>
        </p:txBody>
      </p:sp>
      <p:sp>
        <p:nvSpPr>
          <p:cNvPr id="9" name="Oval 295"/>
          <p:cNvSpPr>
            <a:spLocks noChangeArrowheads="1"/>
          </p:cNvSpPr>
          <p:nvPr/>
        </p:nvSpPr>
        <p:spPr bwMode="auto">
          <a:xfrm>
            <a:off x="2581534" y="1054936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0" name="Oval 296"/>
          <p:cNvSpPr>
            <a:spLocks noChangeArrowheads="1"/>
          </p:cNvSpPr>
          <p:nvPr/>
        </p:nvSpPr>
        <p:spPr bwMode="auto">
          <a:xfrm>
            <a:off x="4257934" y="2578936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Oval 297"/>
          <p:cNvSpPr>
            <a:spLocks noChangeArrowheads="1"/>
          </p:cNvSpPr>
          <p:nvPr/>
        </p:nvSpPr>
        <p:spPr bwMode="auto">
          <a:xfrm>
            <a:off x="6391534" y="2274136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2" name="Oval 298"/>
          <p:cNvSpPr>
            <a:spLocks noChangeArrowheads="1"/>
          </p:cNvSpPr>
          <p:nvPr/>
        </p:nvSpPr>
        <p:spPr bwMode="auto">
          <a:xfrm>
            <a:off x="8372734" y="1740736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3" name="Oval 299"/>
          <p:cNvSpPr>
            <a:spLocks noChangeArrowheads="1"/>
          </p:cNvSpPr>
          <p:nvPr/>
        </p:nvSpPr>
        <p:spPr bwMode="auto">
          <a:xfrm>
            <a:off x="2581534" y="2731336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4" name="Oval 300"/>
          <p:cNvSpPr>
            <a:spLocks noChangeArrowheads="1"/>
          </p:cNvSpPr>
          <p:nvPr/>
        </p:nvSpPr>
        <p:spPr bwMode="auto">
          <a:xfrm>
            <a:off x="4257934" y="3645736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5" name="Oval 301"/>
          <p:cNvSpPr>
            <a:spLocks noChangeArrowheads="1"/>
          </p:cNvSpPr>
          <p:nvPr/>
        </p:nvSpPr>
        <p:spPr bwMode="auto">
          <a:xfrm>
            <a:off x="6391534" y="3188536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6" name="Oval 302"/>
          <p:cNvSpPr>
            <a:spLocks noChangeArrowheads="1"/>
          </p:cNvSpPr>
          <p:nvPr/>
        </p:nvSpPr>
        <p:spPr bwMode="auto">
          <a:xfrm>
            <a:off x="8372734" y="2515436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7" name="Oval 303"/>
          <p:cNvSpPr>
            <a:spLocks noChangeArrowheads="1"/>
          </p:cNvSpPr>
          <p:nvPr/>
        </p:nvSpPr>
        <p:spPr bwMode="auto">
          <a:xfrm>
            <a:off x="2581534" y="3112336"/>
            <a:ext cx="304800" cy="3048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8" name="Oval 304"/>
          <p:cNvSpPr>
            <a:spLocks noChangeArrowheads="1"/>
          </p:cNvSpPr>
          <p:nvPr/>
        </p:nvSpPr>
        <p:spPr bwMode="auto">
          <a:xfrm>
            <a:off x="4257934" y="4407736"/>
            <a:ext cx="304800" cy="3048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9" name="Oval 305"/>
          <p:cNvSpPr>
            <a:spLocks noChangeArrowheads="1"/>
          </p:cNvSpPr>
          <p:nvPr/>
        </p:nvSpPr>
        <p:spPr bwMode="auto">
          <a:xfrm>
            <a:off x="6391534" y="4026736"/>
            <a:ext cx="304800" cy="3048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0" name="Oval 306"/>
          <p:cNvSpPr>
            <a:spLocks noChangeArrowheads="1"/>
          </p:cNvSpPr>
          <p:nvPr/>
        </p:nvSpPr>
        <p:spPr bwMode="auto">
          <a:xfrm>
            <a:off x="8372734" y="3569536"/>
            <a:ext cx="304800" cy="3048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1" name="Oval 307"/>
          <p:cNvSpPr>
            <a:spLocks noChangeArrowheads="1"/>
          </p:cNvSpPr>
          <p:nvPr/>
        </p:nvSpPr>
        <p:spPr bwMode="auto">
          <a:xfrm>
            <a:off x="2581534" y="5169736"/>
            <a:ext cx="304800" cy="304800"/>
          </a:xfrm>
          <a:prstGeom prst="ellipse">
            <a:avLst/>
          </a:pr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2" name="Oval 308"/>
          <p:cNvSpPr>
            <a:spLocks noChangeArrowheads="1"/>
          </p:cNvSpPr>
          <p:nvPr/>
        </p:nvSpPr>
        <p:spPr bwMode="auto">
          <a:xfrm>
            <a:off x="4257934" y="5093536"/>
            <a:ext cx="304800" cy="304800"/>
          </a:xfrm>
          <a:prstGeom prst="ellipse">
            <a:avLst/>
          </a:pr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3" name="Oval 309"/>
          <p:cNvSpPr>
            <a:spLocks noChangeArrowheads="1"/>
          </p:cNvSpPr>
          <p:nvPr/>
        </p:nvSpPr>
        <p:spPr bwMode="auto">
          <a:xfrm>
            <a:off x="6391534" y="4788736"/>
            <a:ext cx="304800" cy="304800"/>
          </a:xfrm>
          <a:prstGeom prst="ellipse">
            <a:avLst/>
          </a:pr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4" name="Oval 310"/>
          <p:cNvSpPr>
            <a:spLocks noChangeArrowheads="1"/>
          </p:cNvSpPr>
          <p:nvPr/>
        </p:nvSpPr>
        <p:spPr bwMode="auto">
          <a:xfrm>
            <a:off x="8372734" y="4496636"/>
            <a:ext cx="304800" cy="304800"/>
          </a:xfrm>
          <a:prstGeom prst="ellipse">
            <a:avLst/>
          </a:prstGeom>
          <a:solidFill>
            <a:srgbClr val="CC00FF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5" name="Line 311"/>
          <p:cNvSpPr>
            <a:spLocks noChangeShapeType="1"/>
          </p:cNvSpPr>
          <p:nvPr/>
        </p:nvSpPr>
        <p:spPr bwMode="auto">
          <a:xfrm>
            <a:off x="2810134" y="1359736"/>
            <a:ext cx="1447800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6" name="Line 312"/>
          <p:cNvSpPr>
            <a:spLocks noChangeShapeType="1"/>
          </p:cNvSpPr>
          <p:nvPr/>
        </p:nvSpPr>
        <p:spPr bwMode="auto">
          <a:xfrm flipV="1">
            <a:off x="4562734" y="2426536"/>
            <a:ext cx="182880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7" name="Line 313"/>
          <p:cNvSpPr>
            <a:spLocks noChangeShapeType="1"/>
          </p:cNvSpPr>
          <p:nvPr/>
        </p:nvSpPr>
        <p:spPr bwMode="auto">
          <a:xfrm flipV="1">
            <a:off x="6696334" y="1931236"/>
            <a:ext cx="167640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8" name="Line 314"/>
          <p:cNvSpPr>
            <a:spLocks noChangeShapeType="1"/>
          </p:cNvSpPr>
          <p:nvPr/>
        </p:nvSpPr>
        <p:spPr bwMode="auto">
          <a:xfrm>
            <a:off x="2886334" y="2883736"/>
            <a:ext cx="1371600" cy="91440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9" name="Line 315"/>
          <p:cNvSpPr>
            <a:spLocks noChangeShapeType="1"/>
          </p:cNvSpPr>
          <p:nvPr/>
        </p:nvSpPr>
        <p:spPr bwMode="auto">
          <a:xfrm flipV="1">
            <a:off x="4562734" y="3340936"/>
            <a:ext cx="1828800" cy="45720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0" name="Line 316"/>
          <p:cNvSpPr>
            <a:spLocks noChangeShapeType="1"/>
          </p:cNvSpPr>
          <p:nvPr/>
        </p:nvSpPr>
        <p:spPr bwMode="auto">
          <a:xfrm flipV="1">
            <a:off x="6696334" y="2680536"/>
            <a:ext cx="1676400" cy="60960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1" name="Line 317"/>
          <p:cNvSpPr>
            <a:spLocks noChangeShapeType="1"/>
          </p:cNvSpPr>
          <p:nvPr/>
        </p:nvSpPr>
        <p:spPr bwMode="auto">
          <a:xfrm>
            <a:off x="2886334" y="3264736"/>
            <a:ext cx="1371600" cy="1295400"/>
          </a:xfrm>
          <a:prstGeom prst="line">
            <a:avLst/>
          </a:prstGeom>
          <a:noFill/>
          <a:ln w="508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2" name="Line 318"/>
          <p:cNvSpPr>
            <a:spLocks noChangeShapeType="1"/>
          </p:cNvSpPr>
          <p:nvPr/>
        </p:nvSpPr>
        <p:spPr bwMode="auto">
          <a:xfrm flipV="1">
            <a:off x="4562734" y="4179136"/>
            <a:ext cx="1828800" cy="381000"/>
          </a:xfrm>
          <a:prstGeom prst="line">
            <a:avLst/>
          </a:prstGeom>
          <a:noFill/>
          <a:ln w="508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3" name="Line 319"/>
          <p:cNvSpPr>
            <a:spLocks noChangeShapeType="1"/>
          </p:cNvSpPr>
          <p:nvPr/>
        </p:nvSpPr>
        <p:spPr bwMode="auto">
          <a:xfrm flipV="1">
            <a:off x="6696334" y="3721936"/>
            <a:ext cx="1676400" cy="457200"/>
          </a:xfrm>
          <a:prstGeom prst="line">
            <a:avLst/>
          </a:prstGeom>
          <a:noFill/>
          <a:ln w="508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4" name="Line 320"/>
          <p:cNvSpPr>
            <a:spLocks noChangeShapeType="1"/>
          </p:cNvSpPr>
          <p:nvPr/>
        </p:nvSpPr>
        <p:spPr bwMode="auto">
          <a:xfrm flipV="1">
            <a:off x="2886334" y="5245936"/>
            <a:ext cx="1371600" cy="76200"/>
          </a:xfrm>
          <a:prstGeom prst="line">
            <a:avLst/>
          </a:prstGeom>
          <a:noFill/>
          <a:ln w="5080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5" name="Line 321"/>
          <p:cNvSpPr>
            <a:spLocks noChangeShapeType="1"/>
          </p:cNvSpPr>
          <p:nvPr/>
        </p:nvSpPr>
        <p:spPr bwMode="auto">
          <a:xfrm flipV="1">
            <a:off x="4562734" y="4941136"/>
            <a:ext cx="1828800" cy="304800"/>
          </a:xfrm>
          <a:prstGeom prst="line">
            <a:avLst/>
          </a:prstGeom>
          <a:noFill/>
          <a:ln w="5080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6" name="Line 322"/>
          <p:cNvSpPr>
            <a:spLocks noChangeShapeType="1"/>
          </p:cNvSpPr>
          <p:nvPr/>
        </p:nvSpPr>
        <p:spPr bwMode="auto">
          <a:xfrm rot="21384431" flipV="1">
            <a:off x="6696334" y="4712536"/>
            <a:ext cx="1676400" cy="152400"/>
          </a:xfrm>
          <a:prstGeom prst="line">
            <a:avLst/>
          </a:prstGeom>
          <a:noFill/>
          <a:ln w="5080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7" name="Text Box 323"/>
          <p:cNvSpPr txBox="1">
            <a:spLocks noChangeArrowheads="1"/>
          </p:cNvSpPr>
          <p:nvPr/>
        </p:nvSpPr>
        <p:spPr bwMode="auto">
          <a:xfrm>
            <a:off x="3012257" y="976504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 dirty="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  <a:cs typeface="Times New Roman"/>
              </a:rPr>
              <a:t>O</a:t>
            </a:r>
          </a:p>
        </p:txBody>
      </p:sp>
      <p:sp>
        <p:nvSpPr>
          <p:cNvPr id="38" name="Text Box 324"/>
          <p:cNvSpPr txBox="1">
            <a:spLocks noChangeArrowheads="1"/>
          </p:cNvSpPr>
          <p:nvPr/>
        </p:nvSpPr>
        <p:spPr bwMode="auto">
          <a:xfrm>
            <a:off x="4181735" y="1959812"/>
            <a:ext cx="726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S</a:t>
            </a:r>
          </a:p>
        </p:txBody>
      </p:sp>
      <p:sp>
        <p:nvSpPr>
          <p:cNvPr id="39" name="Text Box 325"/>
          <p:cNvSpPr txBox="1">
            <a:spLocks noChangeArrowheads="1"/>
          </p:cNvSpPr>
          <p:nvPr/>
        </p:nvSpPr>
        <p:spPr bwMode="auto">
          <a:xfrm>
            <a:off x="5858135" y="1645487"/>
            <a:ext cx="898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Se</a:t>
            </a:r>
          </a:p>
        </p:txBody>
      </p:sp>
      <p:sp>
        <p:nvSpPr>
          <p:cNvPr id="40" name="Text Box 326"/>
          <p:cNvSpPr txBox="1">
            <a:spLocks noChangeArrowheads="1"/>
          </p:cNvSpPr>
          <p:nvPr/>
        </p:nvSpPr>
        <p:spPr bwMode="auto">
          <a:xfrm>
            <a:off x="7715509" y="1145424"/>
            <a:ext cx="857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Te</a:t>
            </a:r>
          </a:p>
        </p:txBody>
      </p:sp>
      <p:sp>
        <p:nvSpPr>
          <p:cNvPr id="41" name="Text Box 327"/>
          <p:cNvSpPr txBox="1">
            <a:spLocks noChangeArrowheads="1"/>
          </p:cNvSpPr>
          <p:nvPr/>
        </p:nvSpPr>
        <p:spPr bwMode="auto">
          <a:xfrm>
            <a:off x="2352935" y="2045537"/>
            <a:ext cx="5950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99"/>
                </a:solidFill>
                <a:latin typeface="Arial" charset="0"/>
                <a:cs typeface="Times New Roman"/>
              </a:rPr>
              <a:t>HF</a:t>
            </a:r>
          </a:p>
        </p:txBody>
      </p:sp>
      <p:sp>
        <p:nvSpPr>
          <p:cNvPr id="42" name="Text Box 328"/>
          <p:cNvSpPr txBox="1">
            <a:spLocks noChangeArrowheads="1"/>
          </p:cNvSpPr>
          <p:nvPr/>
        </p:nvSpPr>
        <p:spPr bwMode="auto">
          <a:xfrm>
            <a:off x="4016634" y="2947237"/>
            <a:ext cx="7152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99"/>
                </a:solidFill>
                <a:latin typeface="Arial" charset="0"/>
                <a:cs typeface="Times New Roman"/>
              </a:rPr>
              <a:t>HCl</a:t>
            </a:r>
          </a:p>
        </p:txBody>
      </p:sp>
      <p:sp>
        <p:nvSpPr>
          <p:cNvPr id="43" name="Text Box 329"/>
          <p:cNvSpPr txBox="1">
            <a:spLocks noChangeArrowheads="1"/>
          </p:cNvSpPr>
          <p:nvPr/>
        </p:nvSpPr>
        <p:spPr bwMode="auto">
          <a:xfrm>
            <a:off x="5858134" y="2502737"/>
            <a:ext cx="7505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99"/>
                </a:solidFill>
                <a:latin typeface="Arial" charset="0"/>
                <a:cs typeface="Times New Roman"/>
              </a:rPr>
              <a:t>HBr</a:t>
            </a:r>
          </a:p>
        </p:txBody>
      </p:sp>
      <p:sp>
        <p:nvSpPr>
          <p:cNvPr id="44" name="Text Box 330"/>
          <p:cNvSpPr txBox="1">
            <a:spLocks noChangeArrowheads="1"/>
          </p:cNvSpPr>
          <p:nvPr/>
        </p:nvSpPr>
        <p:spPr bwMode="auto">
          <a:xfrm>
            <a:off x="8296535" y="1959812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99"/>
                </a:solidFill>
                <a:latin typeface="Arial" charset="0"/>
                <a:cs typeface="Times New Roman"/>
              </a:rPr>
              <a:t>HI</a:t>
            </a:r>
          </a:p>
        </p:txBody>
      </p:sp>
      <p:sp>
        <p:nvSpPr>
          <p:cNvPr id="45" name="Text Box 331"/>
          <p:cNvSpPr txBox="1">
            <a:spLocks noChangeArrowheads="1"/>
          </p:cNvSpPr>
          <p:nvPr/>
        </p:nvSpPr>
        <p:spPr bwMode="auto">
          <a:xfrm>
            <a:off x="2352934" y="3417137"/>
            <a:ext cx="7441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CC33"/>
                </a:solidFill>
                <a:latin typeface="Arial" charset="0"/>
                <a:cs typeface="Times New Roman"/>
              </a:rPr>
              <a:t>NH</a:t>
            </a:r>
            <a:r>
              <a:rPr lang="it-IT" altLang="it-IT" b="1" baseline="-25000">
                <a:solidFill>
                  <a:srgbClr val="33CC33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33CC33"/>
              </a:solidFill>
              <a:latin typeface="Arial" charset="0"/>
              <a:cs typeface="Times New Roman"/>
            </a:endParaRPr>
          </a:p>
        </p:txBody>
      </p:sp>
      <p:sp>
        <p:nvSpPr>
          <p:cNvPr id="46" name="Text Box 332"/>
          <p:cNvSpPr txBox="1">
            <a:spLocks noChangeArrowheads="1"/>
          </p:cNvSpPr>
          <p:nvPr/>
        </p:nvSpPr>
        <p:spPr bwMode="auto">
          <a:xfrm>
            <a:off x="4461135" y="3734637"/>
            <a:ext cx="726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CC33"/>
                </a:solidFill>
                <a:latin typeface="Arial" charset="0"/>
                <a:cs typeface="Times New Roman"/>
              </a:rPr>
              <a:t>PH</a:t>
            </a:r>
            <a:r>
              <a:rPr lang="it-IT" altLang="it-IT" b="1" baseline="-25000">
                <a:solidFill>
                  <a:srgbClr val="33CC33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33CC33"/>
              </a:solidFill>
              <a:latin typeface="Arial" charset="0"/>
              <a:cs typeface="Times New Roman"/>
            </a:endParaRPr>
          </a:p>
        </p:txBody>
      </p:sp>
      <p:sp>
        <p:nvSpPr>
          <p:cNvPr id="47" name="Text Box 333"/>
          <p:cNvSpPr txBox="1">
            <a:spLocks noChangeArrowheads="1"/>
          </p:cNvSpPr>
          <p:nvPr/>
        </p:nvSpPr>
        <p:spPr bwMode="auto">
          <a:xfrm>
            <a:off x="6137535" y="3391737"/>
            <a:ext cx="915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CC33"/>
                </a:solidFill>
                <a:latin typeface="Arial" charset="0"/>
                <a:cs typeface="Times New Roman"/>
              </a:rPr>
              <a:t>AsH</a:t>
            </a:r>
            <a:r>
              <a:rPr lang="it-IT" altLang="it-IT" b="1" baseline="-25000">
                <a:solidFill>
                  <a:srgbClr val="33CC33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33CC33"/>
              </a:solidFill>
              <a:latin typeface="Arial" charset="0"/>
              <a:cs typeface="Times New Roman"/>
            </a:endParaRPr>
          </a:p>
        </p:txBody>
      </p:sp>
      <p:sp>
        <p:nvSpPr>
          <p:cNvPr id="48" name="Text Box 334"/>
          <p:cNvSpPr txBox="1">
            <a:spLocks noChangeArrowheads="1"/>
          </p:cNvSpPr>
          <p:nvPr/>
        </p:nvSpPr>
        <p:spPr bwMode="auto">
          <a:xfrm>
            <a:off x="7782185" y="2940887"/>
            <a:ext cx="914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CC33"/>
                </a:solidFill>
                <a:latin typeface="Arial" charset="0"/>
                <a:cs typeface="Times New Roman"/>
              </a:rPr>
              <a:t>SbH</a:t>
            </a:r>
            <a:r>
              <a:rPr lang="it-IT" altLang="it-IT" b="1" baseline="-25000">
                <a:solidFill>
                  <a:srgbClr val="33CC33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33CC33"/>
              </a:solidFill>
              <a:latin typeface="Arial" charset="0"/>
              <a:cs typeface="Times New Roman"/>
            </a:endParaRPr>
          </a:p>
        </p:txBody>
      </p:sp>
      <p:sp>
        <p:nvSpPr>
          <p:cNvPr id="49" name="Text Box 335"/>
          <p:cNvSpPr txBox="1">
            <a:spLocks noChangeArrowheads="1"/>
          </p:cNvSpPr>
          <p:nvPr/>
        </p:nvSpPr>
        <p:spPr bwMode="auto">
          <a:xfrm>
            <a:off x="3991235" y="5385637"/>
            <a:ext cx="8114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FF"/>
                </a:solidFill>
                <a:latin typeface="Arial" charset="0"/>
                <a:cs typeface="Times New Roman"/>
              </a:rPr>
              <a:t>SiH</a:t>
            </a:r>
            <a:r>
              <a:rPr lang="it-IT" altLang="it-IT" b="1" baseline="-25000">
                <a:solidFill>
                  <a:srgbClr val="CC00FF"/>
                </a:solidFill>
                <a:latin typeface="Arial" charset="0"/>
                <a:cs typeface="Times New Roman"/>
              </a:rPr>
              <a:t>4</a:t>
            </a:r>
            <a:endParaRPr lang="it-IT" altLang="it-IT" b="1">
              <a:solidFill>
                <a:srgbClr val="CC00FF"/>
              </a:solidFill>
              <a:latin typeface="Arial" charset="0"/>
              <a:cs typeface="Times New Roman"/>
            </a:endParaRPr>
          </a:p>
        </p:txBody>
      </p:sp>
      <p:sp>
        <p:nvSpPr>
          <p:cNvPr id="50" name="Text Box 336"/>
          <p:cNvSpPr txBox="1">
            <a:spLocks noChangeArrowheads="1"/>
          </p:cNvSpPr>
          <p:nvPr/>
        </p:nvSpPr>
        <p:spPr bwMode="auto">
          <a:xfrm>
            <a:off x="2124334" y="5474537"/>
            <a:ext cx="7441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FF"/>
                </a:solidFill>
                <a:latin typeface="Arial" charset="0"/>
                <a:cs typeface="Times New Roman"/>
              </a:rPr>
              <a:t>CH</a:t>
            </a:r>
            <a:r>
              <a:rPr lang="it-IT" altLang="it-IT" b="1" baseline="-25000">
                <a:solidFill>
                  <a:srgbClr val="CC00FF"/>
                </a:solidFill>
                <a:latin typeface="Arial" charset="0"/>
                <a:cs typeface="Times New Roman"/>
              </a:rPr>
              <a:t>4</a:t>
            </a:r>
            <a:endParaRPr lang="it-IT" altLang="it-IT" b="1">
              <a:solidFill>
                <a:srgbClr val="CC00FF"/>
              </a:solidFill>
              <a:latin typeface="Arial" charset="0"/>
              <a:cs typeface="Times New Roman"/>
            </a:endParaRPr>
          </a:p>
        </p:txBody>
      </p:sp>
      <p:sp>
        <p:nvSpPr>
          <p:cNvPr id="51" name="Text Box 337"/>
          <p:cNvSpPr txBox="1">
            <a:spLocks noChangeArrowheads="1"/>
          </p:cNvSpPr>
          <p:nvPr/>
        </p:nvSpPr>
        <p:spPr bwMode="auto">
          <a:xfrm>
            <a:off x="5845435" y="5106237"/>
            <a:ext cx="931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FF"/>
                </a:solidFill>
                <a:latin typeface="Arial" charset="0"/>
                <a:cs typeface="Times New Roman"/>
              </a:rPr>
              <a:t>GeH</a:t>
            </a:r>
            <a:r>
              <a:rPr lang="it-IT" altLang="it-IT" b="1" baseline="-25000">
                <a:solidFill>
                  <a:srgbClr val="CC00FF"/>
                </a:solidFill>
                <a:latin typeface="Arial" charset="0"/>
                <a:cs typeface="Times New Roman"/>
              </a:rPr>
              <a:t>4</a:t>
            </a:r>
            <a:endParaRPr lang="it-IT" altLang="it-IT" b="1">
              <a:solidFill>
                <a:srgbClr val="CC00FF"/>
              </a:solidFill>
              <a:latin typeface="Arial" charset="0"/>
              <a:cs typeface="Times New Roman"/>
            </a:endParaRPr>
          </a:p>
        </p:txBody>
      </p:sp>
      <p:sp>
        <p:nvSpPr>
          <p:cNvPr id="52" name="Text Box 338"/>
          <p:cNvSpPr txBox="1">
            <a:spLocks noChangeArrowheads="1"/>
          </p:cNvSpPr>
          <p:nvPr/>
        </p:nvSpPr>
        <p:spPr bwMode="auto">
          <a:xfrm>
            <a:off x="7819584" y="4784271"/>
            <a:ext cx="914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CC00FF"/>
                </a:solidFill>
                <a:latin typeface="Arial" charset="0"/>
                <a:cs typeface="Times New Roman"/>
              </a:rPr>
              <a:t>SnH</a:t>
            </a:r>
            <a:r>
              <a:rPr lang="it-IT" altLang="it-IT" b="1" baseline="-25000" dirty="0">
                <a:solidFill>
                  <a:srgbClr val="CC00FF"/>
                </a:solidFill>
                <a:latin typeface="Arial" charset="0"/>
                <a:cs typeface="Times New Roman"/>
              </a:rPr>
              <a:t>4</a:t>
            </a:r>
            <a:endParaRPr lang="it-IT" altLang="it-IT" b="1" dirty="0">
              <a:solidFill>
                <a:srgbClr val="CC00FF"/>
              </a:solidFill>
              <a:latin typeface="Arial" charset="0"/>
              <a:cs typeface="Times New Roman"/>
            </a:endParaRPr>
          </a:p>
        </p:txBody>
      </p:sp>
      <p:sp>
        <p:nvSpPr>
          <p:cNvPr id="53" name="Line 339"/>
          <p:cNvSpPr>
            <a:spLocks noChangeShapeType="1"/>
          </p:cNvSpPr>
          <p:nvPr/>
        </p:nvSpPr>
        <p:spPr bwMode="auto">
          <a:xfrm rot="5400000" flipV="1">
            <a:off x="6220084" y="2036011"/>
            <a:ext cx="0" cy="840105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54" name="Line 361"/>
          <p:cNvSpPr>
            <a:spLocks noChangeShapeType="1"/>
          </p:cNvSpPr>
          <p:nvPr/>
        </p:nvSpPr>
        <p:spPr bwMode="auto">
          <a:xfrm rot="605534">
            <a:off x="8189300" y="5303875"/>
            <a:ext cx="687193" cy="293533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55" name="Text Box 362"/>
          <p:cNvSpPr txBox="1">
            <a:spLocks noChangeArrowheads="1"/>
          </p:cNvSpPr>
          <p:nvPr/>
        </p:nvSpPr>
        <p:spPr bwMode="auto">
          <a:xfrm>
            <a:off x="8788978" y="5245937"/>
            <a:ext cx="18982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CC00FF"/>
                </a:solidFill>
                <a:latin typeface="Arial" charset="0"/>
                <a:cs typeface="Times New Roman"/>
              </a:rPr>
              <a:t>4° GRUPPO</a:t>
            </a:r>
          </a:p>
        </p:txBody>
      </p:sp>
      <p:sp>
        <p:nvSpPr>
          <p:cNvPr id="56" name="Text Box 363"/>
          <p:cNvSpPr txBox="1">
            <a:spLocks noChangeArrowheads="1"/>
          </p:cNvSpPr>
          <p:nvPr/>
        </p:nvSpPr>
        <p:spPr bwMode="auto">
          <a:xfrm>
            <a:off x="8950975" y="3884103"/>
            <a:ext cx="18982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33CC33"/>
                </a:solidFill>
                <a:latin typeface="Arial" charset="0"/>
                <a:cs typeface="Times New Roman"/>
              </a:rPr>
              <a:t>5° GRUPPO</a:t>
            </a:r>
          </a:p>
        </p:txBody>
      </p:sp>
      <p:sp>
        <p:nvSpPr>
          <p:cNvPr id="57" name="Text Box 364"/>
          <p:cNvSpPr txBox="1">
            <a:spLocks noChangeArrowheads="1"/>
          </p:cNvSpPr>
          <p:nvPr/>
        </p:nvSpPr>
        <p:spPr bwMode="auto">
          <a:xfrm>
            <a:off x="8788978" y="2976013"/>
            <a:ext cx="18982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0099"/>
                </a:solidFill>
                <a:latin typeface="Arial" charset="0"/>
                <a:cs typeface="Times New Roman"/>
              </a:rPr>
              <a:t>6° </a:t>
            </a:r>
            <a:r>
              <a:rPr lang="it-IT" altLang="it-IT" b="1" dirty="0">
                <a:solidFill>
                  <a:srgbClr val="000099"/>
                </a:solidFill>
                <a:latin typeface="Arial" charset="0"/>
                <a:cs typeface="Times New Roman"/>
              </a:rPr>
              <a:t>GRUPPO</a:t>
            </a:r>
          </a:p>
        </p:txBody>
      </p:sp>
      <p:sp>
        <p:nvSpPr>
          <p:cNvPr id="58" name="Text Box 365"/>
          <p:cNvSpPr txBox="1">
            <a:spLocks noChangeArrowheads="1"/>
          </p:cNvSpPr>
          <p:nvPr/>
        </p:nvSpPr>
        <p:spPr bwMode="auto">
          <a:xfrm>
            <a:off x="8813693" y="2195704"/>
            <a:ext cx="18982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00"/>
                </a:solidFill>
                <a:latin typeface="Arial" charset="0"/>
                <a:cs typeface="Times New Roman"/>
              </a:rPr>
              <a:t>7° 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  <a:cs typeface="Times New Roman"/>
              </a:rPr>
              <a:t>GRUPPO</a:t>
            </a:r>
          </a:p>
        </p:txBody>
      </p:sp>
      <p:sp>
        <p:nvSpPr>
          <p:cNvPr id="59" name="Line 366"/>
          <p:cNvSpPr>
            <a:spLocks noChangeShapeType="1"/>
          </p:cNvSpPr>
          <p:nvPr/>
        </p:nvSpPr>
        <p:spPr bwMode="auto">
          <a:xfrm rot="1012191" flipV="1">
            <a:off x="8214158" y="4007120"/>
            <a:ext cx="670603" cy="56876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0" name="Line 367"/>
          <p:cNvSpPr>
            <a:spLocks noChangeShapeType="1"/>
          </p:cNvSpPr>
          <p:nvPr/>
        </p:nvSpPr>
        <p:spPr bwMode="auto">
          <a:xfrm rot="605534">
            <a:off x="8759841" y="2778884"/>
            <a:ext cx="541311" cy="272942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1" name="Line 368"/>
          <p:cNvSpPr>
            <a:spLocks noChangeShapeType="1"/>
          </p:cNvSpPr>
          <p:nvPr/>
        </p:nvSpPr>
        <p:spPr bwMode="auto">
          <a:xfrm rot="605534">
            <a:off x="8708164" y="1912288"/>
            <a:ext cx="624540" cy="309523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2" name="Line 369"/>
          <p:cNvSpPr>
            <a:spLocks noChangeShapeType="1"/>
          </p:cNvSpPr>
          <p:nvPr/>
        </p:nvSpPr>
        <p:spPr bwMode="auto">
          <a:xfrm>
            <a:off x="2733934" y="6227011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3" name="Line 370"/>
          <p:cNvSpPr>
            <a:spLocks noChangeShapeType="1"/>
          </p:cNvSpPr>
          <p:nvPr/>
        </p:nvSpPr>
        <p:spPr bwMode="auto">
          <a:xfrm>
            <a:off x="4486534" y="6227011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4" name="Line 371"/>
          <p:cNvSpPr>
            <a:spLocks noChangeShapeType="1"/>
          </p:cNvSpPr>
          <p:nvPr/>
        </p:nvSpPr>
        <p:spPr bwMode="auto">
          <a:xfrm>
            <a:off x="6543934" y="6227011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5" name="Line 372"/>
          <p:cNvSpPr>
            <a:spLocks noChangeShapeType="1"/>
          </p:cNvSpPr>
          <p:nvPr/>
        </p:nvSpPr>
        <p:spPr bwMode="auto">
          <a:xfrm>
            <a:off x="8525134" y="6227011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6" name="Text Box 373"/>
          <p:cNvSpPr txBox="1">
            <a:spLocks noChangeArrowheads="1"/>
          </p:cNvSpPr>
          <p:nvPr/>
        </p:nvSpPr>
        <p:spPr bwMode="auto">
          <a:xfrm>
            <a:off x="2438659" y="6388937"/>
            <a:ext cx="478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II°</a:t>
            </a:r>
          </a:p>
        </p:txBody>
      </p:sp>
      <p:sp>
        <p:nvSpPr>
          <p:cNvPr id="67" name="Text Box 374"/>
          <p:cNvSpPr txBox="1">
            <a:spLocks noChangeArrowheads="1"/>
          </p:cNvSpPr>
          <p:nvPr/>
        </p:nvSpPr>
        <p:spPr bwMode="auto">
          <a:xfrm>
            <a:off x="4153160" y="6388937"/>
            <a:ext cx="562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III°</a:t>
            </a:r>
          </a:p>
        </p:txBody>
      </p:sp>
      <p:sp>
        <p:nvSpPr>
          <p:cNvPr id="68" name="Text Box 375"/>
          <p:cNvSpPr txBox="1">
            <a:spLocks noChangeArrowheads="1"/>
          </p:cNvSpPr>
          <p:nvPr/>
        </p:nvSpPr>
        <p:spPr bwMode="auto">
          <a:xfrm>
            <a:off x="6162935" y="6388937"/>
            <a:ext cx="5982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IV°</a:t>
            </a:r>
          </a:p>
        </p:txBody>
      </p:sp>
      <p:sp>
        <p:nvSpPr>
          <p:cNvPr id="69" name="Text Box 376"/>
          <p:cNvSpPr txBox="1">
            <a:spLocks noChangeArrowheads="1"/>
          </p:cNvSpPr>
          <p:nvPr/>
        </p:nvSpPr>
        <p:spPr bwMode="auto">
          <a:xfrm>
            <a:off x="8220334" y="6388937"/>
            <a:ext cx="513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V°</a:t>
            </a:r>
          </a:p>
        </p:txBody>
      </p:sp>
      <p:sp>
        <p:nvSpPr>
          <p:cNvPr id="70" name="Text Box 377"/>
          <p:cNvSpPr txBox="1">
            <a:spLocks noChangeArrowheads="1"/>
          </p:cNvSpPr>
          <p:nvPr/>
        </p:nvSpPr>
        <p:spPr bwMode="auto">
          <a:xfrm>
            <a:off x="1630986" y="1390898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Arial" charset="0"/>
                <a:cs typeface="Times New Roman"/>
              </a:rPr>
              <a:t>0</a:t>
            </a:r>
          </a:p>
        </p:txBody>
      </p:sp>
      <p:sp>
        <p:nvSpPr>
          <p:cNvPr id="71" name="Text Box 378"/>
          <p:cNvSpPr txBox="1">
            <a:spLocks noChangeArrowheads="1"/>
          </p:cNvSpPr>
          <p:nvPr/>
        </p:nvSpPr>
        <p:spPr bwMode="auto">
          <a:xfrm>
            <a:off x="1451965" y="722080"/>
            <a:ext cx="530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CC99"/>
                </a:solidFill>
                <a:latin typeface="Arial" charset="0"/>
                <a:cs typeface="Times New Roman"/>
              </a:rPr>
              <a:t>°C</a:t>
            </a:r>
          </a:p>
        </p:txBody>
      </p:sp>
      <p:sp>
        <p:nvSpPr>
          <p:cNvPr id="72" name="Text Box 379"/>
          <p:cNvSpPr txBox="1">
            <a:spLocks noChangeArrowheads="1"/>
          </p:cNvSpPr>
          <p:nvPr/>
        </p:nvSpPr>
        <p:spPr bwMode="auto">
          <a:xfrm>
            <a:off x="9288157" y="6341312"/>
            <a:ext cx="1449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Arial" charset="0"/>
                <a:cs typeface="Times New Roman"/>
              </a:rPr>
              <a:t>PERIODI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87"/>
    </mc:Choice>
    <mc:Fallback>
      <p:transition spd="slow" advTm="24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2"/>
          <p:cNvSpPr>
            <a:spLocks noChangeArrowheads="1"/>
          </p:cNvSpPr>
          <p:nvPr/>
        </p:nvSpPr>
        <p:spPr bwMode="auto">
          <a:xfrm>
            <a:off x="1562100" y="152400"/>
            <a:ext cx="9144000" cy="8382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3" name="WordArt 421"/>
          <p:cNvSpPr>
            <a:spLocks noChangeArrowheads="1" noChangeShapeType="1" noTextEdit="1"/>
          </p:cNvSpPr>
          <p:nvPr/>
        </p:nvSpPr>
        <p:spPr bwMode="auto">
          <a:xfrm>
            <a:off x="1790700" y="228600"/>
            <a:ext cx="87630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gradFill rotWithShape="1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Tahoma"/>
                <a:ea typeface="Tahoma"/>
                <a:cs typeface="Tahoma"/>
              </a:rPr>
              <a:t>Punto di ebollizione</a:t>
            </a:r>
          </a:p>
        </p:txBody>
      </p:sp>
      <p:sp>
        <p:nvSpPr>
          <p:cNvPr id="4" name="Line 340"/>
          <p:cNvSpPr>
            <a:spLocks noChangeShapeType="1"/>
          </p:cNvSpPr>
          <p:nvPr/>
        </p:nvSpPr>
        <p:spPr bwMode="auto">
          <a:xfrm flipV="1">
            <a:off x="2154645" y="914400"/>
            <a:ext cx="0" cy="535052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5" name="Line 341"/>
          <p:cNvSpPr>
            <a:spLocks noChangeShapeType="1"/>
          </p:cNvSpPr>
          <p:nvPr/>
        </p:nvSpPr>
        <p:spPr bwMode="auto">
          <a:xfrm>
            <a:off x="1849845" y="119762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" name="Line 342"/>
          <p:cNvSpPr>
            <a:spLocks noChangeShapeType="1"/>
          </p:cNvSpPr>
          <p:nvPr/>
        </p:nvSpPr>
        <p:spPr bwMode="auto">
          <a:xfrm>
            <a:off x="1849845" y="329312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7" name="Text Box 343"/>
          <p:cNvSpPr txBox="1">
            <a:spLocks noChangeArrowheads="1"/>
          </p:cNvSpPr>
          <p:nvPr/>
        </p:nvSpPr>
        <p:spPr bwMode="auto">
          <a:xfrm>
            <a:off x="1441085" y="1345556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Arial" charset="0"/>
                <a:cs typeface="Times New Roman"/>
              </a:rPr>
              <a:t>100</a:t>
            </a:r>
          </a:p>
        </p:txBody>
      </p:sp>
      <p:sp>
        <p:nvSpPr>
          <p:cNvPr id="8" name="Oval 344"/>
          <p:cNvSpPr>
            <a:spLocks noChangeArrowheads="1"/>
          </p:cNvSpPr>
          <p:nvPr/>
        </p:nvSpPr>
        <p:spPr bwMode="auto">
          <a:xfrm>
            <a:off x="2688045" y="96902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9" name="Oval 345"/>
          <p:cNvSpPr>
            <a:spLocks noChangeArrowheads="1"/>
          </p:cNvSpPr>
          <p:nvPr/>
        </p:nvSpPr>
        <p:spPr bwMode="auto">
          <a:xfrm>
            <a:off x="4364445" y="375032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0" name="Oval 346"/>
          <p:cNvSpPr>
            <a:spLocks noChangeArrowheads="1"/>
          </p:cNvSpPr>
          <p:nvPr/>
        </p:nvSpPr>
        <p:spPr bwMode="auto">
          <a:xfrm>
            <a:off x="6498045" y="268352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Oval 347"/>
          <p:cNvSpPr>
            <a:spLocks noChangeArrowheads="1"/>
          </p:cNvSpPr>
          <p:nvPr/>
        </p:nvSpPr>
        <p:spPr bwMode="auto">
          <a:xfrm>
            <a:off x="8479245" y="165482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2" name="Oval 348"/>
          <p:cNvSpPr>
            <a:spLocks noChangeArrowheads="1"/>
          </p:cNvSpPr>
          <p:nvPr/>
        </p:nvSpPr>
        <p:spPr bwMode="auto">
          <a:xfrm>
            <a:off x="2688045" y="2759720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3" name="Oval 349"/>
          <p:cNvSpPr>
            <a:spLocks noChangeArrowheads="1"/>
          </p:cNvSpPr>
          <p:nvPr/>
        </p:nvSpPr>
        <p:spPr bwMode="auto">
          <a:xfrm>
            <a:off x="4364445" y="4512320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4" name="Oval 350"/>
          <p:cNvSpPr>
            <a:spLocks noChangeArrowheads="1"/>
          </p:cNvSpPr>
          <p:nvPr/>
        </p:nvSpPr>
        <p:spPr bwMode="auto">
          <a:xfrm>
            <a:off x="6498045" y="4512320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5" name="Oval 351"/>
          <p:cNvSpPr>
            <a:spLocks noChangeArrowheads="1"/>
          </p:cNvSpPr>
          <p:nvPr/>
        </p:nvSpPr>
        <p:spPr bwMode="auto">
          <a:xfrm>
            <a:off x="8479245" y="3826520"/>
            <a:ext cx="3048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6" name="Oval 352"/>
          <p:cNvSpPr>
            <a:spLocks noChangeArrowheads="1"/>
          </p:cNvSpPr>
          <p:nvPr/>
        </p:nvSpPr>
        <p:spPr bwMode="auto">
          <a:xfrm>
            <a:off x="2688045" y="420752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7" name="Oval 353"/>
          <p:cNvSpPr>
            <a:spLocks noChangeArrowheads="1"/>
          </p:cNvSpPr>
          <p:nvPr/>
        </p:nvSpPr>
        <p:spPr bwMode="auto">
          <a:xfrm>
            <a:off x="4364445" y="489332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8" name="Oval 354"/>
          <p:cNvSpPr>
            <a:spLocks noChangeArrowheads="1"/>
          </p:cNvSpPr>
          <p:nvPr/>
        </p:nvSpPr>
        <p:spPr bwMode="auto">
          <a:xfrm>
            <a:off x="6498045" y="390272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9" name="Oval 355"/>
          <p:cNvSpPr>
            <a:spLocks noChangeArrowheads="1"/>
          </p:cNvSpPr>
          <p:nvPr/>
        </p:nvSpPr>
        <p:spPr bwMode="auto">
          <a:xfrm>
            <a:off x="8479245" y="314072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0" name="Oval 356"/>
          <p:cNvSpPr>
            <a:spLocks noChangeArrowheads="1"/>
          </p:cNvSpPr>
          <p:nvPr/>
        </p:nvSpPr>
        <p:spPr bwMode="auto">
          <a:xfrm>
            <a:off x="2688045" y="5655320"/>
            <a:ext cx="304800" cy="304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1" name="Oval 357"/>
          <p:cNvSpPr>
            <a:spLocks noChangeArrowheads="1"/>
          </p:cNvSpPr>
          <p:nvPr/>
        </p:nvSpPr>
        <p:spPr bwMode="auto">
          <a:xfrm>
            <a:off x="4364445" y="5350520"/>
            <a:ext cx="304800" cy="304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2" name="Oval 358"/>
          <p:cNvSpPr>
            <a:spLocks noChangeArrowheads="1"/>
          </p:cNvSpPr>
          <p:nvPr/>
        </p:nvSpPr>
        <p:spPr bwMode="auto">
          <a:xfrm>
            <a:off x="6498045" y="5045720"/>
            <a:ext cx="304800" cy="304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3" name="Oval 359"/>
          <p:cNvSpPr>
            <a:spLocks noChangeArrowheads="1"/>
          </p:cNvSpPr>
          <p:nvPr/>
        </p:nvSpPr>
        <p:spPr bwMode="auto">
          <a:xfrm>
            <a:off x="8479245" y="4436120"/>
            <a:ext cx="304800" cy="304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4" name="Line 360"/>
          <p:cNvSpPr>
            <a:spLocks noChangeShapeType="1"/>
          </p:cNvSpPr>
          <p:nvPr/>
        </p:nvSpPr>
        <p:spPr bwMode="auto">
          <a:xfrm rot="5400000" flipV="1">
            <a:off x="6326595" y="2064395"/>
            <a:ext cx="0" cy="840105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5" name="Line 380"/>
          <p:cNvSpPr>
            <a:spLocks noChangeShapeType="1"/>
          </p:cNvSpPr>
          <p:nvPr/>
        </p:nvSpPr>
        <p:spPr bwMode="auto">
          <a:xfrm>
            <a:off x="2916645" y="1311920"/>
            <a:ext cx="1447800" cy="2438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6" name="Line 381"/>
          <p:cNvSpPr>
            <a:spLocks noChangeShapeType="1"/>
          </p:cNvSpPr>
          <p:nvPr/>
        </p:nvSpPr>
        <p:spPr bwMode="auto">
          <a:xfrm flipV="1">
            <a:off x="4669245" y="2912120"/>
            <a:ext cx="19050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7" name="Line 382"/>
          <p:cNvSpPr>
            <a:spLocks noChangeShapeType="1"/>
          </p:cNvSpPr>
          <p:nvPr/>
        </p:nvSpPr>
        <p:spPr bwMode="auto">
          <a:xfrm flipV="1">
            <a:off x="6802845" y="1921520"/>
            <a:ext cx="17526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8" name="Line 383"/>
          <p:cNvSpPr>
            <a:spLocks noChangeShapeType="1"/>
          </p:cNvSpPr>
          <p:nvPr/>
        </p:nvSpPr>
        <p:spPr bwMode="auto">
          <a:xfrm rot="946566">
            <a:off x="2670584" y="3283595"/>
            <a:ext cx="1944687" cy="11049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9" name="Line 384"/>
          <p:cNvSpPr>
            <a:spLocks noChangeShapeType="1"/>
          </p:cNvSpPr>
          <p:nvPr/>
        </p:nvSpPr>
        <p:spPr bwMode="auto">
          <a:xfrm>
            <a:off x="4669245" y="4664720"/>
            <a:ext cx="18288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0" name="Line 385"/>
          <p:cNvSpPr>
            <a:spLocks noChangeShapeType="1"/>
          </p:cNvSpPr>
          <p:nvPr/>
        </p:nvSpPr>
        <p:spPr bwMode="auto">
          <a:xfrm flipV="1">
            <a:off x="6802845" y="3978920"/>
            <a:ext cx="1752600" cy="609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1" name="Line 386"/>
          <p:cNvSpPr>
            <a:spLocks noChangeShapeType="1"/>
          </p:cNvSpPr>
          <p:nvPr/>
        </p:nvSpPr>
        <p:spPr bwMode="auto">
          <a:xfrm>
            <a:off x="2916645" y="4359920"/>
            <a:ext cx="1524000" cy="6858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2" name="Line 387"/>
          <p:cNvSpPr>
            <a:spLocks noChangeShapeType="1"/>
          </p:cNvSpPr>
          <p:nvPr/>
        </p:nvSpPr>
        <p:spPr bwMode="auto">
          <a:xfrm flipV="1">
            <a:off x="4669245" y="4055120"/>
            <a:ext cx="1905000" cy="990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3" name="Line 388"/>
          <p:cNvSpPr>
            <a:spLocks noChangeShapeType="1"/>
          </p:cNvSpPr>
          <p:nvPr/>
        </p:nvSpPr>
        <p:spPr bwMode="auto">
          <a:xfrm flipV="1">
            <a:off x="6802845" y="3216920"/>
            <a:ext cx="1752600" cy="6858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4" name="Line 389"/>
          <p:cNvSpPr>
            <a:spLocks noChangeShapeType="1"/>
          </p:cNvSpPr>
          <p:nvPr/>
        </p:nvSpPr>
        <p:spPr bwMode="auto">
          <a:xfrm flipV="1">
            <a:off x="2916645" y="5426720"/>
            <a:ext cx="1524000" cy="45720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5" name="Line 390"/>
          <p:cNvSpPr>
            <a:spLocks noChangeShapeType="1"/>
          </p:cNvSpPr>
          <p:nvPr/>
        </p:nvSpPr>
        <p:spPr bwMode="auto">
          <a:xfrm flipV="1">
            <a:off x="4593045" y="5198120"/>
            <a:ext cx="2057400" cy="30480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6" name="Line 391"/>
          <p:cNvSpPr>
            <a:spLocks noChangeShapeType="1"/>
          </p:cNvSpPr>
          <p:nvPr/>
        </p:nvSpPr>
        <p:spPr bwMode="auto">
          <a:xfrm flipV="1">
            <a:off x="6726645" y="4664720"/>
            <a:ext cx="1905000" cy="53340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37" name="Text Box 392"/>
          <p:cNvSpPr txBox="1">
            <a:spLocks noChangeArrowheads="1"/>
          </p:cNvSpPr>
          <p:nvPr/>
        </p:nvSpPr>
        <p:spPr bwMode="auto">
          <a:xfrm>
            <a:off x="1671751" y="3453469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Arial" charset="0"/>
                <a:cs typeface="Times New Roman"/>
              </a:rPr>
              <a:t>0</a:t>
            </a:r>
          </a:p>
        </p:txBody>
      </p:sp>
      <p:sp>
        <p:nvSpPr>
          <p:cNvPr id="39" name="Text Box 394"/>
          <p:cNvSpPr txBox="1">
            <a:spLocks noChangeArrowheads="1"/>
          </p:cNvSpPr>
          <p:nvPr/>
        </p:nvSpPr>
        <p:spPr bwMode="auto">
          <a:xfrm>
            <a:off x="1562101" y="1833594"/>
            <a:ext cx="530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CC99"/>
                </a:solidFill>
                <a:latin typeface="Arial" charset="0"/>
                <a:cs typeface="Times New Roman"/>
              </a:rPr>
              <a:t>°C</a:t>
            </a:r>
          </a:p>
        </p:txBody>
      </p:sp>
      <p:sp>
        <p:nvSpPr>
          <p:cNvPr id="40" name="Text Box 395"/>
          <p:cNvSpPr txBox="1">
            <a:spLocks noChangeArrowheads="1"/>
          </p:cNvSpPr>
          <p:nvPr/>
        </p:nvSpPr>
        <p:spPr bwMode="auto">
          <a:xfrm>
            <a:off x="3203559" y="1150026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 dirty="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  <a:cs typeface="Times New Roman"/>
              </a:rPr>
              <a:t>O</a:t>
            </a:r>
          </a:p>
        </p:txBody>
      </p:sp>
      <p:sp>
        <p:nvSpPr>
          <p:cNvPr id="41" name="Text Box 396"/>
          <p:cNvSpPr txBox="1">
            <a:spLocks noChangeArrowheads="1"/>
          </p:cNvSpPr>
          <p:nvPr/>
        </p:nvSpPr>
        <p:spPr bwMode="auto">
          <a:xfrm>
            <a:off x="4288246" y="2926409"/>
            <a:ext cx="726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S</a:t>
            </a:r>
          </a:p>
        </p:txBody>
      </p:sp>
      <p:sp>
        <p:nvSpPr>
          <p:cNvPr id="42" name="Text Box 397"/>
          <p:cNvSpPr txBox="1">
            <a:spLocks noChangeArrowheads="1"/>
          </p:cNvSpPr>
          <p:nvPr/>
        </p:nvSpPr>
        <p:spPr bwMode="auto">
          <a:xfrm>
            <a:off x="5888446" y="2012009"/>
            <a:ext cx="898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Se</a:t>
            </a:r>
          </a:p>
        </p:txBody>
      </p:sp>
      <p:sp>
        <p:nvSpPr>
          <p:cNvPr id="43" name="Text Box 398"/>
          <p:cNvSpPr txBox="1">
            <a:spLocks noChangeArrowheads="1"/>
          </p:cNvSpPr>
          <p:nvPr/>
        </p:nvSpPr>
        <p:spPr bwMode="auto">
          <a:xfrm>
            <a:off x="8860245" y="1402409"/>
            <a:ext cx="857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H</a:t>
            </a:r>
            <a:r>
              <a:rPr lang="it-IT" altLang="it-IT" b="1" baseline="-25000">
                <a:solidFill>
                  <a:srgbClr val="FF0000"/>
                </a:solidFill>
                <a:latin typeface="Arial" charset="0"/>
                <a:cs typeface="Times New Roman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  <a:cs typeface="Times New Roman"/>
              </a:rPr>
              <a:t>Te</a:t>
            </a:r>
          </a:p>
        </p:txBody>
      </p:sp>
      <p:sp>
        <p:nvSpPr>
          <p:cNvPr id="44" name="Text Box 399"/>
          <p:cNvSpPr txBox="1">
            <a:spLocks noChangeArrowheads="1"/>
          </p:cNvSpPr>
          <p:nvPr/>
        </p:nvSpPr>
        <p:spPr bwMode="auto">
          <a:xfrm>
            <a:off x="2459446" y="1959621"/>
            <a:ext cx="5950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33CC"/>
                </a:solidFill>
                <a:latin typeface="Arial" charset="0"/>
                <a:cs typeface="Times New Roman"/>
              </a:rPr>
              <a:t>HF</a:t>
            </a:r>
          </a:p>
        </p:txBody>
      </p:sp>
      <p:sp>
        <p:nvSpPr>
          <p:cNvPr id="45" name="Text Box 400"/>
          <p:cNvSpPr txBox="1">
            <a:spLocks noChangeArrowheads="1"/>
          </p:cNvSpPr>
          <p:nvPr/>
        </p:nvSpPr>
        <p:spPr bwMode="auto">
          <a:xfrm>
            <a:off x="4567645" y="3993209"/>
            <a:ext cx="7152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33CC"/>
                </a:solidFill>
                <a:latin typeface="Arial" charset="0"/>
                <a:cs typeface="Times New Roman"/>
              </a:rPr>
              <a:t>HCl</a:t>
            </a:r>
          </a:p>
        </p:txBody>
      </p:sp>
      <p:sp>
        <p:nvSpPr>
          <p:cNvPr id="46" name="Text Box 401"/>
          <p:cNvSpPr txBox="1">
            <a:spLocks noChangeArrowheads="1"/>
          </p:cNvSpPr>
          <p:nvPr/>
        </p:nvSpPr>
        <p:spPr bwMode="auto">
          <a:xfrm>
            <a:off x="6736170" y="4431359"/>
            <a:ext cx="7505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33CC"/>
                </a:solidFill>
                <a:latin typeface="Arial" charset="0"/>
                <a:cs typeface="Times New Roman"/>
              </a:rPr>
              <a:t>HBr</a:t>
            </a:r>
          </a:p>
        </p:txBody>
      </p:sp>
      <p:sp>
        <p:nvSpPr>
          <p:cNvPr id="47" name="Text Box 402"/>
          <p:cNvSpPr txBox="1">
            <a:spLocks noChangeArrowheads="1"/>
          </p:cNvSpPr>
          <p:nvPr/>
        </p:nvSpPr>
        <p:spPr bwMode="auto">
          <a:xfrm>
            <a:off x="8784046" y="3612209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3333CC"/>
                </a:solidFill>
                <a:latin typeface="Arial" charset="0"/>
                <a:cs typeface="Times New Roman"/>
              </a:rPr>
              <a:t>HI</a:t>
            </a:r>
          </a:p>
        </p:txBody>
      </p:sp>
      <p:sp>
        <p:nvSpPr>
          <p:cNvPr id="48" name="Text Box 403"/>
          <p:cNvSpPr txBox="1">
            <a:spLocks noChangeArrowheads="1"/>
          </p:cNvSpPr>
          <p:nvPr/>
        </p:nvSpPr>
        <p:spPr bwMode="auto">
          <a:xfrm>
            <a:off x="2459445" y="3536009"/>
            <a:ext cx="7441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9900"/>
                </a:solidFill>
                <a:latin typeface="Arial" charset="0"/>
                <a:cs typeface="Times New Roman"/>
              </a:rPr>
              <a:t>NH</a:t>
            </a:r>
            <a:r>
              <a:rPr lang="it-IT" altLang="it-IT" b="1" baseline="-25000">
                <a:solidFill>
                  <a:srgbClr val="009900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009900"/>
              </a:solidFill>
              <a:latin typeface="Arial" charset="0"/>
              <a:cs typeface="Times New Roman"/>
            </a:endParaRPr>
          </a:p>
        </p:txBody>
      </p:sp>
      <p:sp>
        <p:nvSpPr>
          <p:cNvPr id="49" name="Text Box 404"/>
          <p:cNvSpPr txBox="1">
            <a:spLocks noChangeArrowheads="1"/>
          </p:cNvSpPr>
          <p:nvPr/>
        </p:nvSpPr>
        <p:spPr bwMode="auto">
          <a:xfrm>
            <a:off x="3450046" y="4740921"/>
            <a:ext cx="726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9900"/>
                </a:solidFill>
                <a:latin typeface="Arial" charset="0"/>
                <a:cs typeface="Times New Roman"/>
              </a:rPr>
              <a:t>PH</a:t>
            </a:r>
            <a:r>
              <a:rPr lang="it-IT" altLang="it-IT" b="1" baseline="-25000">
                <a:solidFill>
                  <a:srgbClr val="009900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009900"/>
              </a:solidFill>
              <a:latin typeface="Arial" charset="0"/>
              <a:cs typeface="Times New Roman"/>
            </a:endParaRPr>
          </a:p>
        </p:txBody>
      </p:sp>
      <p:sp>
        <p:nvSpPr>
          <p:cNvPr id="50" name="Text Box 405"/>
          <p:cNvSpPr txBox="1">
            <a:spLocks noChangeArrowheads="1"/>
          </p:cNvSpPr>
          <p:nvPr/>
        </p:nvSpPr>
        <p:spPr bwMode="auto">
          <a:xfrm>
            <a:off x="6244046" y="3305821"/>
            <a:ext cx="915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9900"/>
                </a:solidFill>
                <a:latin typeface="Arial" charset="0"/>
                <a:cs typeface="Times New Roman"/>
              </a:rPr>
              <a:t>AsH</a:t>
            </a:r>
            <a:r>
              <a:rPr lang="it-IT" altLang="it-IT" b="1" baseline="-25000">
                <a:solidFill>
                  <a:srgbClr val="009900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009900"/>
              </a:solidFill>
              <a:latin typeface="Arial" charset="0"/>
              <a:cs typeface="Times New Roman"/>
            </a:endParaRPr>
          </a:p>
        </p:txBody>
      </p:sp>
      <p:sp>
        <p:nvSpPr>
          <p:cNvPr id="51" name="Text Box 406"/>
          <p:cNvSpPr txBox="1">
            <a:spLocks noChangeArrowheads="1"/>
          </p:cNvSpPr>
          <p:nvPr/>
        </p:nvSpPr>
        <p:spPr bwMode="auto">
          <a:xfrm>
            <a:off x="8707846" y="2835921"/>
            <a:ext cx="914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9900"/>
                </a:solidFill>
                <a:latin typeface="Arial" charset="0"/>
                <a:cs typeface="Times New Roman"/>
              </a:rPr>
              <a:t>SbH</a:t>
            </a:r>
            <a:r>
              <a:rPr lang="it-IT" altLang="it-IT" b="1" baseline="-25000">
                <a:solidFill>
                  <a:srgbClr val="009900"/>
                </a:solidFill>
                <a:latin typeface="Arial" charset="0"/>
                <a:cs typeface="Times New Roman"/>
              </a:rPr>
              <a:t>3</a:t>
            </a:r>
            <a:endParaRPr lang="it-IT" altLang="it-IT" b="1">
              <a:solidFill>
                <a:srgbClr val="009900"/>
              </a:solidFill>
              <a:latin typeface="Arial" charset="0"/>
              <a:cs typeface="Times New Roman"/>
            </a:endParaRPr>
          </a:p>
        </p:txBody>
      </p:sp>
      <p:sp>
        <p:nvSpPr>
          <p:cNvPr id="52" name="Text Box 407"/>
          <p:cNvSpPr txBox="1">
            <a:spLocks noChangeArrowheads="1"/>
          </p:cNvSpPr>
          <p:nvPr/>
        </p:nvSpPr>
        <p:spPr bwMode="auto">
          <a:xfrm>
            <a:off x="4097746" y="5593409"/>
            <a:ext cx="8114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CC"/>
                </a:solidFill>
                <a:latin typeface="Arial" charset="0"/>
                <a:cs typeface="Times New Roman"/>
              </a:rPr>
              <a:t>SiH</a:t>
            </a:r>
            <a:r>
              <a:rPr lang="it-IT" altLang="it-IT" b="1" baseline="-25000">
                <a:solidFill>
                  <a:srgbClr val="CC00CC"/>
                </a:solidFill>
                <a:latin typeface="Arial" charset="0"/>
                <a:cs typeface="Times New Roman"/>
              </a:rPr>
              <a:t>4</a:t>
            </a:r>
            <a:endParaRPr lang="it-IT" altLang="it-IT" b="1">
              <a:solidFill>
                <a:srgbClr val="CC00CC"/>
              </a:solidFill>
              <a:latin typeface="Arial" charset="0"/>
              <a:cs typeface="Times New Roman"/>
            </a:endParaRPr>
          </a:p>
        </p:txBody>
      </p:sp>
      <p:sp>
        <p:nvSpPr>
          <p:cNvPr id="53" name="Text Box 408"/>
          <p:cNvSpPr txBox="1">
            <a:spLocks noChangeArrowheads="1"/>
          </p:cNvSpPr>
          <p:nvPr/>
        </p:nvSpPr>
        <p:spPr bwMode="auto">
          <a:xfrm>
            <a:off x="2230845" y="5045721"/>
            <a:ext cx="7441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CC"/>
                </a:solidFill>
                <a:latin typeface="Arial" charset="0"/>
                <a:cs typeface="Times New Roman"/>
              </a:rPr>
              <a:t>CH</a:t>
            </a:r>
            <a:r>
              <a:rPr lang="it-IT" altLang="it-IT" b="1" baseline="-25000">
                <a:solidFill>
                  <a:srgbClr val="CC00CC"/>
                </a:solidFill>
                <a:latin typeface="Arial" charset="0"/>
                <a:cs typeface="Times New Roman"/>
              </a:rPr>
              <a:t>4</a:t>
            </a:r>
            <a:endParaRPr lang="it-IT" altLang="it-IT" b="1">
              <a:solidFill>
                <a:srgbClr val="CC00CC"/>
              </a:solidFill>
              <a:latin typeface="Arial" charset="0"/>
              <a:cs typeface="Times New Roman"/>
            </a:endParaRPr>
          </a:p>
        </p:txBody>
      </p:sp>
      <p:sp>
        <p:nvSpPr>
          <p:cNvPr id="54" name="Text Box 409"/>
          <p:cNvSpPr txBox="1">
            <a:spLocks noChangeArrowheads="1"/>
          </p:cNvSpPr>
          <p:nvPr/>
        </p:nvSpPr>
        <p:spPr bwMode="auto">
          <a:xfrm>
            <a:off x="6059896" y="5288609"/>
            <a:ext cx="931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CC"/>
                </a:solidFill>
                <a:latin typeface="Arial" charset="0"/>
                <a:cs typeface="Times New Roman"/>
              </a:rPr>
              <a:t>GeH</a:t>
            </a:r>
            <a:r>
              <a:rPr lang="it-IT" altLang="it-IT" b="1" baseline="-25000">
                <a:solidFill>
                  <a:srgbClr val="CC00CC"/>
                </a:solidFill>
                <a:latin typeface="Arial" charset="0"/>
                <a:cs typeface="Times New Roman"/>
              </a:rPr>
              <a:t>4</a:t>
            </a:r>
            <a:endParaRPr lang="it-IT" altLang="it-IT" b="1">
              <a:solidFill>
                <a:srgbClr val="CC00CC"/>
              </a:solidFill>
              <a:latin typeface="Arial" charset="0"/>
              <a:cs typeface="Times New Roman"/>
            </a:endParaRPr>
          </a:p>
        </p:txBody>
      </p:sp>
      <p:sp>
        <p:nvSpPr>
          <p:cNvPr id="55" name="Text Box 410"/>
          <p:cNvSpPr txBox="1">
            <a:spLocks noChangeArrowheads="1"/>
          </p:cNvSpPr>
          <p:nvPr/>
        </p:nvSpPr>
        <p:spPr bwMode="auto">
          <a:xfrm>
            <a:off x="8034746" y="4728221"/>
            <a:ext cx="914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CC"/>
                </a:solidFill>
                <a:latin typeface="Arial" charset="0"/>
                <a:cs typeface="Times New Roman"/>
              </a:rPr>
              <a:t>SnH</a:t>
            </a:r>
            <a:r>
              <a:rPr lang="it-IT" altLang="it-IT" b="1" baseline="-25000">
                <a:solidFill>
                  <a:srgbClr val="CC00CC"/>
                </a:solidFill>
                <a:latin typeface="Arial" charset="0"/>
                <a:cs typeface="Times New Roman"/>
              </a:rPr>
              <a:t>4</a:t>
            </a:r>
            <a:endParaRPr lang="it-IT" altLang="it-IT" b="1">
              <a:solidFill>
                <a:srgbClr val="CC00CC"/>
              </a:solidFill>
              <a:latin typeface="Arial" charset="0"/>
              <a:cs typeface="Times New Roman"/>
            </a:endParaRPr>
          </a:p>
        </p:txBody>
      </p:sp>
      <p:sp>
        <p:nvSpPr>
          <p:cNvPr id="56" name="Line 411"/>
          <p:cNvSpPr>
            <a:spLocks noChangeShapeType="1"/>
          </p:cNvSpPr>
          <p:nvPr/>
        </p:nvSpPr>
        <p:spPr bwMode="auto">
          <a:xfrm>
            <a:off x="2830920" y="6317308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57" name="Line 412"/>
          <p:cNvSpPr>
            <a:spLocks noChangeShapeType="1"/>
          </p:cNvSpPr>
          <p:nvPr/>
        </p:nvSpPr>
        <p:spPr bwMode="auto">
          <a:xfrm>
            <a:off x="4583520" y="6317308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58" name="Line 413"/>
          <p:cNvSpPr>
            <a:spLocks noChangeShapeType="1"/>
          </p:cNvSpPr>
          <p:nvPr/>
        </p:nvSpPr>
        <p:spPr bwMode="auto">
          <a:xfrm>
            <a:off x="6640920" y="6317308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59" name="Line 414"/>
          <p:cNvSpPr>
            <a:spLocks noChangeShapeType="1"/>
          </p:cNvSpPr>
          <p:nvPr/>
        </p:nvSpPr>
        <p:spPr bwMode="auto">
          <a:xfrm>
            <a:off x="8622120" y="6317308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60" name="Text Box 415"/>
          <p:cNvSpPr txBox="1">
            <a:spLocks noChangeArrowheads="1"/>
          </p:cNvSpPr>
          <p:nvPr/>
        </p:nvSpPr>
        <p:spPr bwMode="auto">
          <a:xfrm>
            <a:off x="2535645" y="6479234"/>
            <a:ext cx="478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II°</a:t>
            </a:r>
          </a:p>
        </p:txBody>
      </p:sp>
      <p:sp>
        <p:nvSpPr>
          <p:cNvPr id="61" name="Text Box 416"/>
          <p:cNvSpPr txBox="1">
            <a:spLocks noChangeArrowheads="1"/>
          </p:cNvSpPr>
          <p:nvPr/>
        </p:nvSpPr>
        <p:spPr bwMode="auto">
          <a:xfrm>
            <a:off x="4250146" y="6479234"/>
            <a:ext cx="562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III°</a:t>
            </a:r>
          </a:p>
        </p:txBody>
      </p:sp>
      <p:sp>
        <p:nvSpPr>
          <p:cNvPr id="62" name="Text Box 417"/>
          <p:cNvSpPr txBox="1">
            <a:spLocks noChangeArrowheads="1"/>
          </p:cNvSpPr>
          <p:nvPr/>
        </p:nvSpPr>
        <p:spPr bwMode="auto">
          <a:xfrm>
            <a:off x="6259921" y="6479234"/>
            <a:ext cx="5982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IV°</a:t>
            </a:r>
          </a:p>
        </p:txBody>
      </p:sp>
      <p:sp>
        <p:nvSpPr>
          <p:cNvPr id="63" name="Text Box 418"/>
          <p:cNvSpPr txBox="1">
            <a:spLocks noChangeArrowheads="1"/>
          </p:cNvSpPr>
          <p:nvPr/>
        </p:nvSpPr>
        <p:spPr bwMode="auto">
          <a:xfrm>
            <a:off x="8317320" y="6479234"/>
            <a:ext cx="513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66"/>
                </a:solidFill>
                <a:latin typeface="Arial" charset="0"/>
                <a:cs typeface="Times New Roman"/>
              </a:rPr>
              <a:t>V°</a:t>
            </a:r>
          </a:p>
        </p:txBody>
      </p:sp>
      <p:sp>
        <p:nvSpPr>
          <p:cNvPr id="64" name="Text Box 419"/>
          <p:cNvSpPr txBox="1">
            <a:spLocks noChangeArrowheads="1"/>
          </p:cNvSpPr>
          <p:nvPr/>
        </p:nvSpPr>
        <p:spPr bwMode="auto">
          <a:xfrm>
            <a:off x="9030266" y="6403033"/>
            <a:ext cx="1449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66"/>
                </a:solidFill>
                <a:latin typeface="Arial" charset="0"/>
                <a:cs typeface="Times New Roman"/>
              </a:rPr>
              <a:t>PERIODI</a:t>
            </a: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9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95"/>
    </mc:Choice>
    <mc:Fallback>
      <p:transition spd="slow" advTm="3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02644" y="1041469"/>
            <a:ext cx="4252959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CC0000"/>
                </a:solidFill>
                <a:latin typeface="Graphite Light ATT" pitchFamily="66" charset="-18"/>
              </a:rPr>
              <a:t>1. Formule molecolari</a:t>
            </a:r>
            <a:endParaRPr lang="it-IT" altLang="it-IT" sz="2700">
              <a:solidFill>
                <a:srgbClr val="000000"/>
              </a:solidFill>
              <a:latin typeface="Graphite Light ATT" pitchFamily="66" charset="-1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0000CC"/>
                </a:solidFill>
                <a:latin typeface="Graphite Light ATT" pitchFamily="66" charset="-18"/>
              </a:rPr>
              <a:t>C</a:t>
            </a:r>
            <a:r>
              <a:rPr lang="it-IT" altLang="it-IT" sz="2700" baseline="-25000">
                <a:solidFill>
                  <a:srgbClr val="0000CC"/>
                </a:solidFill>
                <a:latin typeface="Graphite Light ATT" pitchFamily="66" charset="-18"/>
              </a:rPr>
              <a:t>2</a:t>
            </a:r>
            <a:r>
              <a:rPr lang="it-IT" altLang="it-IT" sz="2700">
                <a:solidFill>
                  <a:srgbClr val="0000CC"/>
                </a:solidFill>
                <a:latin typeface="Graphite Light ATT" pitchFamily="66" charset="-18"/>
              </a:rPr>
              <a:t>H</a:t>
            </a:r>
            <a:r>
              <a:rPr lang="it-IT" altLang="it-IT" sz="2700" baseline="-25000">
                <a:solidFill>
                  <a:srgbClr val="0000CC"/>
                </a:solidFill>
                <a:latin typeface="Graphite Light ATT" pitchFamily="66" charset="-18"/>
              </a:rPr>
              <a:t>4</a:t>
            </a:r>
            <a:r>
              <a:rPr lang="it-IT" altLang="it-IT" sz="2700">
                <a:solidFill>
                  <a:srgbClr val="0000CC"/>
                </a:solidFill>
                <a:latin typeface="Graphite Light ATT" pitchFamily="66" charset="-18"/>
              </a:rPr>
              <a:t>O</a:t>
            </a:r>
            <a:endParaRPr lang="it-IT" altLang="it-IT" sz="2700">
              <a:solidFill>
                <a:srgbClr val="000000"/>
              </a:solidFill>
              <a:latin typeface="Graphite Light ATT" pitchFamily="66" charset="-18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527036" y="1041469"/>
            <a:ext cx="3257495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CC0000"/>
                </a:solidFill>
                <a:latin typeface="Graphite Light ATT" pitchFamily="66" charset="-18"/>
              </a:rPr>
              <a:t>Formule minime</a:t>
            </a:r>
            <a:endParaRPr lang="it-IT" altLang="it-IT" sz="2700">
              <a:solidFill>
                <a:srgbClr val="000000"/>
              </a:solidFill>
              <a:latin typeface="Graphite Light ATT" pitchFamily="66" charset="-1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0000CC"/>
                </a:solidFill>
                <a:latin typeface="Graphite Light ATT" pitchFamily="66" charset="-18"/>
              </a:rPr>
              <a:t>NaC</a:t>
            </a:r>
            <a:r>
              <a:rPr lang="it-IT" altLang="it-IT" sz="2700">
                <a:solidFill>
                  <a:srgbClr val="3333CC"/>
                </a:solidFill>
                <a:latin typeface="Graphite Light ATT" pitchFamily="66" charset="-18"/>
              </a:rPr>
              <a:t>l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844850" y="2149475"/>
            <a:ext cx="4451731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CC0000"/>
                </a:solidFill>
                <a:latin typeface="Graphite Light ATT" pitchFamily="66" charset="-18"/>
              </a:rPr>
              <a:t>2. Formule di struttura</a:t>
            </a:r>
            <a:endParaRPr lang="it-IT" altLang="it-IT" sz="2700">
              <a:solidFill>
                <a:srgbClr val="000000"/>
              </a:solidFill>
              <a:latin typeface="Graphite Light ATT" pitchFamily="66" charset="-18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875088" y="225564"/>
            <a:ext cx="5421312" cy="53245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  <a:flatTx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 i="1">
                <a:solidFill>
                  <a:srgbClr val="3333CC"/>
                </a:solidFill>
                <a:latin typeface="Graphite Light ATT" pitchFamily="66" charset="-18"/>
              </a:rPr>
              <a:t>FORMULE CHIMICHE</a:t>
            </a:r>
            <a:endParaRPr lang="it-IT" altLang="it-IT" sz="3100">
              <a:solidFill>
                <a:srgbClr val="000000"/>
              </a:solidFill>
              <a:latin typeface="Graphite Light ATT" pitchFamily="66" charset="-18"/>
            </a:endParaRPr>
          </a:p>
        </p:txBody>
      </p:sp>
      <p:grpSp>
        <p:nvGrpSpPr>
          <p:cNvPr id="35918" name="Group 78"/>
          <p:cNvGrpSpPr>
            <a:grpSpLocks/>
          </p:cNvGrpSpPr>
          <p:nvPr/>
        </p:nvGrpSpPr>
        <p:grpSpPr bwMode="auto">
          <a:xfrm>
            <a:off x="1997080" y="2677390"/>
            <a:ext cx="2547938" cy="977899"/>
            <a:chOff x="346" y="1687"/>
            <a:chExt cx="1605" cy="616"/>
          </a:xfrm>
        </p:grpSpPr>
        <p:sp>
          <p:nvSpPr>
            <p:cNvPr id="4161" name="Text Box 19"/>
            <p:cNvSpPr txBox="1">
              <a:spLocks noChangeArrowheads="1"/>
            </p:cNvSpPr>
            <p:nvPr/>
          </p:nvSpPr>
          <p:spPr bwMode="auto">
            <a:xfrm>
              <a:off x="807" y="1880"/>
              <a:ext cx="836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00CC"/>
                  </a:solidFill>
                  <a:latin typeface="Graphite Light ATT" pitchFamily="66" charset="-18"/>
                </a:rPr>
                <a:t>C       </a:t>
              </a:r>
              <a:r>
                <a:rPr lang="it-IT" altLang="it-IT" dirty="0" err="1">
                  <a:solidFill>
                    <a:srgbClr val="0000CC"/>
                  </a:solidFill>
                  <a:latin typeface="Graphite Light ATT" pitchFamily="66" charset="-18"/>
                </a:rPr>
                <a:t>C</a:t>
              </a:r>
              <a:endParaRPr lang="it-IT" altLang="it-IT" dirty="0">
                <a:solidFill>
                  <a:srgbClr val="0000CC"/>
                </a:solidFill>
                <a:latin typeface="Graphite Light ATT" pitchFamily="66" charset="-18"/>
              </a:endParaRPr>
            </a:p>
          </p:txBody>
        </p:sp>
        <p:sp>
          <p:nvSpPr>
            <p:cNvPr id="4162" name="Text Box 20"/>
            <p:cNvSpPr txBox="1">
              <a:spLocks noChangeArrowheads="1"/>
            </p:cNvSpPr>
            <p:nvPr/>
          </p:nvSpPr>
          <p:spPr bwMode="auto">
            <a:xfrm>
              <a:off x="1786" y="1716"/>
              <a:ext cx="165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63" name="Text Box 21"/>
            <p:cNvSpPr txBox="1">
              <a:spLocks noChangeArrowheads="1"/>
            </p:cNvSpPr>
            <p:nvPr/>
          </p:nvSpPr>
          <p:spPr bwMode="auto">
            <a:xfrm>
              <a:off x="1786" y="2010"/>
              <a:ext cx="160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00CC"/>
                  </a:solidFill>
                  <a:latin typeface="Graphite Light ATT" pitchFamily="66" charset="-18"/>
                </a:rPr>
                <a:t>O</a:t>
              </a:r>
            </a:p>
          </p:txBody>
        </p:sp>
        <p:sp>
          <p:nvSpPr>
            <p:cNvPr id="4164" name="Text Box 22"/>
            <p:cNvSpPr txBox="1">
              <a:spLocks noChangeArrowheads="1"/>
            </p:cNvSpPr>
            <p:nvPr/>
          </p:nvSpPr>
          <p:spPr bwMode="auto">
            <a:xfrm>
              <a:off x="346" y="1687"/>
              <a:ext cx="165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65" name="Text Box 23"/>
            <p:cNvSpPr txBox="1">
              <a:spLocks noChangeArrowheads="1"/>
            </p:cNvSpPr>
            <p:nvPr/>
          </p:nvSpPr>
          <p:spPr bwMode="auto">
            <a:xfrm>
              <a:off x="346" y="1868"/>
              <a:ext cx="165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66" name="Text Box 24"/>
            <p:cNvSpPr txBox="1">
              <a:spLocks noChangeArrowheads="1"/>
            </p:cNvSpPr>
            <p:nvPr/>
          </p:nvSpPr>
          <p:spPr bwMode="auto">
            <a:xfrm>
              <a:off x="346" y="2068"/>
              <a:ext cx="165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67" name="Line 25"/>
            <p:cNvSpPr>
              <a:spLocks noChangeShapeType="1"/>
            </p:cNvSpPr>
            <p:nvPr/>
          </p:nvSpPr>
          <p:spPr bwMode="auto">
            <a:xfrm>
              <a:off x="965" y="2004"/>
              <a:ext cx="317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8" name="Line 26"/>
            <p:cNvSpPr>
              <a:spLocks noChangeShapeType="1"/>
            </p:cNvSpPr>
            <p:nvPr/>
          </p:nvSpPr>
          <p:spPr bwMode="auto">
            <a:xfrm>
              <a:off x="560" y="2000"/>
              <a:ext cx="231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9" name="Line 27"/>
            <p:cNvSpPr>
              <a:spLocks noChangeShapeType="1"/>
            </p:cNvSpPr>
            <p:nvPr/>
          </p:nvSpPr>
          <p:spPr bwMode="auto">
            <a:xfrm flipH="1" flipV="1">
              <a:off x="576" y="1837"/>
              <a:ext cx="202" cy="87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0" name="Line 28"/>
            <p:cNvSpPr>
              <a:spLocks noChangeShapeType="1"/>
            </p:cNvSpPr>
            <p:nvPr/>
          </p:nvSpPr>
          <p:spPr bwMode="auto">
            <a:xfrm flipH="1">
              <a:off x="576" y="2068"/>
              <a:ext cx="202" cy="115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1" name="Line 29"/>
            <p:cNvSpPr>
              <a:spLocks noChangeShapeType="1"/>
            </p:cNvSpPr>
            <p:nvPr/>
          </p:nvSpPr>
          <p:spPr bwMode="auto">
            <a:xfrm flipH="1" flipV="1">
              <a:off x="1572" y="2039"/>
              <a:ext cx="201" cy="86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2" name="Line 30"/>
            <p:cNvSpPr>
              <a:spLocks noChangeShapeType="1"/>
            </p:cNvSpPr>
            <p:nvPr/>
          </p:nvSpPr>
          <p:spPr bwMode="auto">
            <a:xfrm flipH="1">
              <a:off x="1572" y="1866"/>
              <a:ext cx="201" cy="115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3" name="Line 31"/>
            <p:cNvSpPr>
              <a:spLocks noChangeShapeType="1"/>
            </p:cNvSpPr>
            <p:nvPr/>
          </p:nvSpPr>
          <p:spPr bwMode="auto">
            <a:xfrm flipH="1" flipV="1">
              <a:off x="1533" y="2064"/>
              <a:ext cx="201" cy="86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5890" name="Group 50"/>
          <p:cNvGrpSpPr>
            <a:grpSpLocks/>
          </p:cNvGrpSpPr>
          <p:nvPr/>
        </p:nvGrpSpPr>
        <p:grpSpPr bwMode="auto">
          <a:xfrm>
            <a:off x="2125666" y="5532327"/>
            <a:ext cx="2545725" cy="1026185"/>
            <a:chOff x="631" y="5808"/>
            <a:chExt cx="2673" cy="1078"/>
          </a:xfrm>
        </p:grpSpPr>
        <p:sp>
          <p:nvSpPr>
            <p:cNvPr id="4155" name="Text Box 51"/>
            <p:cNvSpPr txBox="1">
              <a:spLocks noChangeArrowheads="1"/>
            </p:cNvSpPr>
            <p:nvPr/>
          </p:nvSpPr>
          <p:spPr bwMode="auto">
            <a:xfrm>
              <a:off x="1399" y="6161"/>
              <a:ext cx="1464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N       N</a:t>
              </a:r>
            </a:p>
          </p:txBody>
        </p:sp>
        <p:sp>
          <p:nvSpPr>
            <p:cNvPr id="4156" name="Text Box 52"/>
            <p:cNvSpPr txBox="1">
              <a:spLocks noChangeArrowheads="1"/>
            </p:cNvSpPr>
            <p:nvPr/>
          </p:nvSpPr>
          <p:spPr bwMode="auto">
            <a:xfrm>
              <a:off x="3031" y="5808"/>
              <a:ext cx="273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O</a:t>
              </a:r>
            </a:p>
          </p:txBody>
        </p:sp>
        <p:sp>
          <p:nvSpPr>
            <p:cNvPr id="4157" name="Text Box 53"/>
            <p:cNvSpPr txBox="1">
              <a:spLocks noChangeArrowheads="1"/>
            </p:cNvSpPr>
            <p:nvPr/>
          </p:nvSpPr>
          <p:spPr bwMode="auto">
            <a:xfrm>
              <a:off x="3031" y="6480"/>
              <a:ext cx="273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O</a:t>
              </a:r>
            </a:p>
          </p:txBody>
        </p:sp>
        <p:sp>
          <p:nvSpPr>
            <p:cNvPr id="4158" name="Text Box 54"/>
            <p:cNvSpPr txBox="1">
              <a:spLocks noChangeArrowheads="1"/>
            </p:cNvSpPr>
            <p:nvPr/>
          </p:nvSpPr>
          <p:spPr bwMode="auto">
            <a:xfrm>
              <a:off x="631" y="5856"/>
              <a:ext cx="281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59" name="Text Box 55"/>
            <p:cNvSpPr txBox="1">
              <a:spLocks noChangeArrowheads="1"/>
            </p:cNvSpPr>
            <p:nvPr/>
          </p:nvSpPr>
          <p:spPr bwMode="auto">
            <a:xfrm>
              <a:off x="631" y="6490"/>
              <a:ext cx="281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60" name="Line 56"/>
            <p:cNvSpPr>
              <a:spLocks noChangeShapeType="1"/>
            </p:cNvSpPr>
            <p:nvPr/>
          </p:nvSpPr>
          <p:spPr bwMode="auto">
            <a:xfrm>
              <a:off x="1783" y="6394"/>
              <a:ext cx="528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97" name="Line 57"/>
          <p:cNvSpPr>
            <a:spLocks noChangeShapeType="1"/>
          </p:cNvSpPr>
          <p:nvPr/>
        </p:nvSpPr>
        <p:spPr bwMode="auto">
          <a:xfrm flipH="1" flipV="1">
            <a:off x="2490790" y="5816710"/>
            <a:ext cx="320675" cy="136525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98" name="Line 58"/>
          <p:cNvSpPr>
            <a:spLocks noChangeShapeType="1"/>
          </p:cNvSpPr>
          <p:nvPr/>
        </p:nvSpPr>
        <p:spPr bwMode="auto">
          <a:xfrm flipH="1">
            <a:off x="2490790" y="6181835"/>
            <a:ext cx="320675" cy="182563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99" name="Line 59"/>
          <p:cNvSpPr>
            <a:spLocks noChangeShapeType="1"/>
          </p:cNvSpPr>
          <p:nvPr/>
        </p:nvSpPr>
        <p:spPr bwMode="auto">
          <a:xfrm rot="1241211" flipH="1" flipV="1">
            <a:off x="4054557" y="6191251"/>
            <a:ext cx="361951" cy="1206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 rot="21358965" flipH="1">
            <a:off x="4108451" y="5822952"/>
            <a:ext cx="319088" cy="1841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901" name="Freeform 61"/>
          <p:cNvSpPr>
            <a:spLocks/>
          </p:cNvSpPr>
          <p:nvPr/>
        </p:nvSpPr>
        <p:spPr bwMode="auto">
          <a:xfrm>
            <a:off x="4148141" y="5875338"/>
            <a:ext cx="274637" cy="468312"/>
          </a:xfrm>
          <a:custGeom>
            <a:avLst/>
            <a:gdLst>
              <a:gd name="T0" fmla="*/ 274637 w 348"/>
              <a:gd name="T1" fmla="*/ 0 h 528"/>
              <a:gd name="T2" fmla="*/ 97859 w 348"/>
              <a:gd name="T3" fmla="*/ 109095 h 528"/>
              <a:gd name="T4" fmla="*/ 2368 w 348"/>
              <a:gd name="T5" fmla="*/ 211095 h 528"/>
              <a:gd name="T6" fmla="*/ 111275 w 348"/>
              <a:gd name="T7" fmla="*/ 330834 h 528"/>
              <a:gd name="T8" fmla="*/ 255697 w 348"/>
              <a:gd name="T9" fmla="*/ 468312 h 5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8" h="528">
                <a:moveTo>
                  <a:pt x="348" y="0"/>
                </a:moveTo>
                <a:cubicBezTo>
                  <a:pt x="310" y="20"/>
                  <a:pt x="181" y="83"/>
                  <a:pt x="124" y="123"/>
                </a:cubicBezTo>
                <a:cubicBezTo>
                  <a:pt x="67" y="163"/>
                  <a:pt x="0" y="196"/>
                  <a:pt x="3" y="238"/>
                </a:cubicBezTo>
                <a:cubicBezTo>
                  <a:pt x="6" y="280"/>
                  <a:pt x="88" y="325"/>
                  <a:pt x="141" y="373"/>
                </a:cubicBezTo>
                <a:cubicBezTo>
                  <a:pt x="194" y="421"/>
                  <a:pt x="286" y="496"/>
                  <a:pt x="324" y="528"/>
                </a:cubicBezTo>
              </a:path>
            </a:pathLst>
          </a:custGeom>
          <a:noFill/>
          <a:ln w="38100" cap="rnd" cmpd="sng">
            <a:solidFill>
              <a:srgbClr val="9900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5921" name="Group 81"/>
          <p:cNvGrpSpPr>
            <a:grpSpLocks/>
          </p:cNvGrpSpPr>
          <p:nvPr/>
        </p:nvGrpSpPr>
        <p:grpSpPr bwMode="auto">
          <a:xfrm>
            <a:off x="6324789" y="5866745"/>
            <a:ext cx="3095626" cy="373063"/>
            <a:chOff x="3024" y="3696"/>
            <a:chExt cx="1950" cy="235"/>
          </a:xfrm>
        </p:grpSpPr>
        <p:sp>
          <p:nvSpPr>
            <p:cNvPr id="4144" name="Text Box 63"/>
            <p:cNvSpPr txBox="1">
              <a:spLocks noChangeArrowheads="1"/>
            </p:cNvSpPr>
            <p:nvPr/>
          </p:nvSpPr>
          <p:spPr bwMode="auto">
            <a:xfrm>
              <a:off x="3024" y="3696"/>
              <a:ext cx="165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45" name="Text Box 64"/>
            <p:cNvSpPr txBox="1">
              <a:spLocks noChangeArrowheads="1"/>
            </p:cNvSpPr>
            <p:nvPr/>
          </p:nvSpPr>
          <p:spPr bwMode="auto">
            <a:xfrm>
              <a:off x="3381" y="3696"/>
              <a:ext cx="160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O</a:t>
              </a:r>
            </a:p>
          </p:txBody>
        </p:sp>
        <p:sp>
          <p:nvSpPr>
            <p:cNvPr id="4146" name="Text Box 65"/>
            <p:cNvSpPr txBox="1">
              <a:spLocks noChangeArrowheads="1"/>
            </p:cNvSpPr>
            <p:nvPr/>
          </p:nvSpPr>
          <p:spPr bwMode="auto">
            <a:xfrm>
              <a:off x="3738" y="3696"/>
              <a:ext cx="168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N</a:t>
              </a:r>
            </a:p>
          </p:txBody>
        </p:sp>
        <p:sp>
          <p:nvSpPr>
            <p:cNvPr id="4147" name="Text Box 66"/>
            <p:cNvSpPr txBox="1">
              <a:spLocks noChangeArrowheads="1"/>
            </p:cNvSpPr>
            <p:nvPr/>
          </p:nvSpPr>
          <p:spPr bwMode="auto">
            <a:xfrm>
              <a:off x="4095" y="3696"/>
              <a:ext cx="168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N</a:t>
              </a:r>
            </a:p>
          </p:txBody>
        </p:sp>
        <p:sp>
          <p:nvSpPr>
            <p:cNvPr id="4148" name="Text Box 67"/>
            <p:cNvSpPr txBox="1">
              <a:spLocks noChangeArrowheads="1"/>
            </p:cNvSpPr>
            <p:nvPr/>
          </p:nvSpPr>
          <p:spPr bwMode="auto">
            <a:xfrm>
              <a:off x="4452" y="3696"/>
              <a:ext cx="160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O</a:t>
              </a:r>
            </a:p>
          </p:txBody>
        </p:sp>
        <p:sp>
          <p:nvSpPr>
            <p:cNvPr id="4149" name="Text Box 68"/>
            <p:cNvSpPr txBox="1">
              <a:spLocks noChangeArrowheads="1"/>
            </p:cNvSpPr>
            <p:nvPr/>
          </p:nvSpPr>
          <p:spPr bwMode="auto">
            <a:xfrm>
              <a:off x="4809" y="3696"/>
              <a:ext cx="165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CC"/>
                  </a:solidFill>
                  <a:latin typeface="Graphite Light ATT" pitchFamily="66" charset="-18"/>
                </a:rPr>
                <a:t>H</a:t>
              </a:r>
            </a:p>
          </p:txBody>
        </p:sp>
        <p:sp>
          <p:nvSpPr>
            <p:cNvPr id="4150" name="Line 69"/>
            <p:cNvSpPr>
              <a:spLocks noChangeShapeType="1"/>
            </p:cNvSpPr>
            <p:nvPr/>
          </p:nvSpPr>
          <p:spPr bwMode="auto">
            <a:xfrm>
              <a:off x="3196" y="3810"/>
              <a:ext cx="172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1" name="Line 70"/>
            <p:cNvSpPr>
              <a:spLocks noChangeShapeType="1"/>
            </p:cNvSpPr>
            <p:nvPr/>
          </p:nvSpPr>
          <p:spPr bwMode="auto">
            <a:xfrm>
              <a:off x="3556" y="3812"/>
              <a:ext cx="172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2" name="Line 71"/>
            <p:cNvSpPr>
              <a:spLocks noChangeShapeType="1"/>
            </p:cNvSpPr>
            <p:nvPr/>
          </p:nvSpPr>
          <p:spPr bwMode="auto">
            <a:xfrm>
              <a:off x="3919" y="3812"/>
              <a:ext cx="172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3" name="Line 72"/>
            <p:cNvSpPr>
              <a:spLocks noChangeShapeType="1"/>
            </p:cNvSpPr>
            <p:nvPr/>
          </p:nvSpPr>
          <p:spPr bwMode="auto">
            <a:xfrm>
              <a:off x="4271" y="3812"/>
              <a:ext cx="172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4" name="Line 73"/>
            <p:cNvSpPr>
              <a:spLocks noChangeShapeType="1"/>
            </p:cNvSpPr>
            <p:nvPr/>
          </p:nvSpPr>
          <p:spPr bwMode="auto">
            <a:xfrm>
              <a:off x="4635" y="3812"/>
              <a:ext cx="173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267" tIns="2133" rIns="4267" bIns="213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44678" y="3830638"/>
            <a:ext cx="8159697" cy="1744430"/>
            <a:chOff x="320675" y="3830638"/>
            <a:chExt cx="8159692" cy="1744430"/>
          </a:xfrm>
        </p:grpSpPr>
        <p:sp>
          <p:nvSpPr>
            <p:cNvPr id="4113" name="Text Box 5"/>
            <p:cNvSpPr txBox="1">
              <a:spLocks noChangeArrowheads="1"/>
            </p:cNvSpPr>
            <p:nvPr/>
          </p:nvSpPr>
          <p:spPr bwMode="auto">
            <a:xfrm>
              <a:off x="320675" y="3830638"/>
              <a:ext cx="214340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 b="1">
                  <a:solidFill>
                    <a:srgbClr val="CC0000"/>
                  </a:solidFill>
                  <a:latin typeface="Graphite Light ATT" pitchFamily="66" charset="-18"/>
                </a:rPr>
                <a:t>3. Isomeria</a:t>
              </a:r>
              <a:endParaRPr lang="it-IT" altLang="it-IT" sz="2700">
                <a:solidFill>
                  <a:srgbClr val="000000"/>
                </a:solidFill>
                <a:latin typeface="Graphite Light ATT" pitchFamily="66" charset="-18"/>
              </a:endParaRPr>
            </a:p>
          </p:txBody>
        </p:sp>
        <p:grpSp>
          <p:nvGrpSpPr>
            <p:cNvPr id="4114" name="Group 79"/>
            <p:cNvGrpSpPr>
              <a:grpSpLocks/>
            </p:cNvGrpSpPr>
            <p:nvPr/>
          </p:nvGrpSpPr>
          <p:grpSpPr bwMode="auto">
            <a:xfrm>
              <a:off x="601663" y="4278315"/>
              <a:ext cx="2544763" cy="977900"/>
              <a:chOff x="379" y="2695"/>
              <a:chExt cx="1603" cy="616"/>
            </a:xfrm>
          </p:grpSpPr>
          <p:sp>
            <p:nvSpPr>
              <p:cNvPr id="4131" name="Text Box 34"/>
              <p:cNvSpPr txBox="1">
                <a:spLocks noChangeArrowheads="1"/>
              </p:cNvSpPr>
              <p:nvPr/>
            </p:nvSpPr>
            <p:spPr bwMode="auto">
              <a:xfrm>
                <a:off x="840" y="2888"/>
                <a:ext cx="836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dirty="0">
                    <a:solidFill>
                      <a:srgbClr val="0000CC"/>
                    </a:solidFill>
                    <a:latin typeface="Graphite Light ATT" pitchFamily="66" charset="-18"/>
                  </a:rPr>
                  <a:t>C       </a:t>
                </a:r>
                <a:r>
                  <a:rPr lang="it-IT" altLang="it-IT" dirty="0" err="1">
                    <a:solidFill>
                      <a:srgbClr val="0000CC"/>
                    </a:solidFill>
                    <a:latin typeface="Graphite Light ATT" pitchFamily="66" charset="-18"/>
                  </a:rPr>
                  <a:t>C</a:t>
                </a:r>
                <a:endParaRPr lang="it-IT" altLang="it-IT" dirty="0">
                  <a:solidFill>
                    <a:srgbClr val="0000CC"/>
                  </a:solidFill>
                  <a:latin typeface="Graphite Light ATT" pitchFamily="66" charset="-18"/>
                </a:endParaRPr>
              </a:p>
            </p:txBody>
          </p:sp>
          <p:sp>
            <p:nvSpPr>
              <p:cNvPr id="4132" name="Text Box 35"/>
              <p:cNvSpPr txBox="1">
                <a:spLocks noChangeArrowheads="1"/>
              </p:cNvSpPr>
              <p:nvPr/>
            </p:nvSpPr>
            <p:spPr bwMode="auto">
              <a:xfrm>
                <a:off x="1817" y="2724"/>
                <a:ext cx="165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33" name="Text Box 36"/>
              <p:cNvSpPr txBox="1">
                <a:spLocks noChangeArrowheads="1"/>
              </p:cNvSpPr>
              <p:nvPr/>
            </p:nvSpPr>
            <p:spPr bwMode="auto">
              <a:xfrm>
                <a:off x="1818" y="3018"/>
                <a:ext cx="160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O</a:t>
                </a:r>
              </a:p>
            </p:txBody>
          </p:sp>
          <p:sp>
            <p:nvSpPr>
              <p:cNvPr id="4134" name="Text Box 37"/>
              <p:cNvSpPr txBox="1">
                <a:spLocks noChangeArrowheads="1"/>
              </p:cNvSpPr>
              <p:nvPr/>
            </p:nvSpPr>
            <p:spPr bwMode="auto">
              <a:xfrm>
                <a:off x="379" y="2695"/>
                <a:ext cx="165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35" name="Text Box 38"/>
              <p:cNvSpPr txBox="1">
                <a:spLocks noChangeArrowheads="1"/>
              </p:cNvSpPr>
              <p:nvPr/>
            </p:nvSpPr>
            <p:spPr bwMode="auto">
              <a:xfrm>
                <a:off x="379" y="2876"/>
                <a:ext cx="165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36" name="Text Box 39"/>
              <p:cNvSpPr txBox="1">
                <a:spLocks noChangeArrowheads="1"/>
              </p:cNvSpPr>
              <p:nvPr/>
            </p:nvSpPr>
            <p:spPr bwMode="auto">
              <a:xfrm>
                <a:off x="379" y="3076"/>
                <a:ext cx="165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37" name="Line 40"/>
              <p:cNvSpPr>
                <a:spLocks noChangeShapeType="1"/>
              </p:cNvSpPr>
              <p:nvPr/>
            </p:nvSpPr>
            <p:spPr bwMode="auto">
              <a:xfrm>
                <a:off x="1010" y="3018"/>
                <a:ext cx="316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8" name="Line 41"/>
              <p:cNvSpPr>
                <a:spLocks noChangeShapeType="1"/>
              </p:cNvSpPr>
              <p:nvPr/>
            </p:nvSpPr>
            <p:spPr bwMode="auto">
              <a:xfrm>
                <a:off x="593" y="3008"/>
                <a:ext cx="23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9" name="Line 42"/>
              <p:cNvSpPr>
                <a:spLocks noChangeShapeType="1"/>
              </p:cNvSpPr>
              <p:nvPr/>
            </p:nvSpPr>
            <p:spPr bwMode="auto">
              <a:xfrm flipH="1" flipV="1">
                <a:off x="609" y="2845"/>
                <a:ext cx="202" cy="87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40" name="Line 43"/>
              <p:cNvSpPr>
                <a:spLocks noChangeShapeType="1"/>
              </p:cNvSpPr>
              <p:nvPr/>
            </p:nvSpPr>
            <p:spPr bwMode="auto">
              <a:xfrm flipH="1">
                <a:off x="609" y="3076"/>
                <a:ext cx="202" cy="115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41" name="Line 44"/>
              <p:cNvSpPr>
                <a:spLocks noChangeShapeType="1"/>
              </p:cNvSpPr>
              <p:nvPr/>
            </p:nvSpPr>
            <p:spPr bwMode="auto">
              <a:xfrm flipH="1" flipV="1">
                <a:off x="1605" y="3047"/>
                <a:ext cx="201" cy="86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42" name="Line 45"/>
              <p:cNvSpPr>
                <a:spLocks noChangeShapeType="1"/>
              </p:cNvSpPr>
              <p:nvPr/>
            </p:nvSpPr>
            <p:spPr bwMode="auto">
              <a:xfrm flipH="1">
                <a:off x="1605" y="2874"/>
                <a:ext cx="201" cy="115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43" name="Line 46"/>
              <p:cNvSpPr>
                <a:spLocks noChangeShapeType="1"/>
              </p:cNvSpPr>
              <p:nvPr/>
            </p:nvSpPr>
            <p:spPr bwMode="auto">
              <a:xfrm flipH="1" flipV="1">
                <a:off x="1566" y="3072"/>
                <a:ext cx="202" cy="86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267" tIns="2133" rIns="4267" bIns="213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115" name="Group 80"/>
            <p:cNvGrpSpPr>
              <a:grpSpLocks/>
            </p:cNvGrpSpPr>
            <p:nvPr/>
          </p:nvGrpSpPr>
          <p:grpSpPr bwMode="auto">
            <a:xfrm>
              <a:off x="5165725" y="4092575"/>
              <a:ext cx="2554288" cy="1179513"/>
              <a:chOff x="3254" y="2578"/>
              <a:chExt cx="1609" cy="743"/>
            </a:xfrm>
          </p:grpSpPr>
          <p:sp>
            <p:nvSpPr>
              <p:cNvPr id="4118" name="Text Box 8"/>
              <p:cNvSpPr txBox="1">
                <a:spLocks noChangeArrowheads="1"/>
              </p:cNvSpPr>
              <p:nvPr/>
            </p:nvSpPr>
            <p:spPr bwMode="auto">
              <a:xfrm>
                <a:off x="3715" y="2770"/>
                <a:ext cx="840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C       C</a:t>
                </a:r>
              </a:p>
            </p:txBody>
          </p:sp>
          <p:sp>
            <p:nvSpPr>
              <p:cNvPr id="4119" name="Text Box 9"/>
              <p:cNvSpPr txBox="1">
                <a:spLocks noChangeArrowheads="1"/>
              </p:cNvSpPr>
              <p:nvPr/>
            </p:nvSpPr>
            <p:spPr bwMode="auto">
              <a:xfrm>
                <a:off x="4694" y="2607"/>
                <a:ext cx="169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20" name="Text Box 10"/>
              <p:cNvSpPr txBox="1">
                <a:spLocks noChangeArrowheads="1"/>
              </p:cNvSpPr>
              <p:nvPr/>
            </p:nvSpPr>
            <p:spPr bwMode="auto">
              <a:xfrm>
                <a:off x="4694" y="2901"/>
                <a:ext cx="169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21" name="Text Box 11"/>
              <p:cNvSpPr txBox="1">
                <a:spLocks noChangeArrowheads="1"/>
              </p:cNvSpPr>
              <p:nvPr/>
            </p:nvSpPr>
            <p:spPr bwMode="auto">
              <a:xfrm>
                <a:off x="3254" y="2578"/>
                <a:ext cx="169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22" name="Text Box 12"/>
              <p:cNvSpPr txBox="1">
                <a:spLocks noChangeArrowheads="1"/>
              </p:cNvSpPr>
              <p:nvPr/>
            </p:nvSpPr>
            <p:spPr bwMode="auto">
              <a:xfrm>
                <a:off x="3254" y="2958"/>
                <a:ext cx="169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H</a:t>
                </a:r>
              </a:p>
            </p:txBody>
          </p:sp>
          <p:sp>
            <p:nvSpPr>
              <p:cNvPr id="4123" name="Line 13"/>
              <p:cNvSpPr>
                <a:spLocks noChangeShapeType="1"/>
              </p:cNvSpPr>
              <p:nvPr/>
            </p:nvSpPr>
            <p:spPr bwMode="auto">
              <a:xfrm>
                <a:off x="3879" y="2883"/>
                <a:ext cx="31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111" tIns="3555" rIns="7111" bIns="355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24" name="Line 14"/>
              <p:cNvSpPr>
                <a:spLocks noChangeShapeType="1"/>
              </p:cNvSpPr>
              <p:nvPr/>
            </p:nvSpPr>
            <p:spPr bwMode="auto">
              <a:xfrm flipH="1" flipV="1">
                <a:off x="3485" y="2728"/>
                <a:ext cx="201" cy="86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25" name="Line 15"/>
              <p:cNvSpPr>
                <a:spLocks noChangeShapeType="1"/>
              </p:cNvSpPr>
              <p:nvPr/>
            </p:nvSpPr>
            <p:spPr bwMode="auto">
              <a:xfrm flipH="1">
                <a:off x="3485" y="2958"/>
                <a:ext cx="201" cy="115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26" name="Line 16"/>
              <p:cNvSpPr>
                <a:spLocks noChangeShapeType="1"/>
              </p:cNvSpPr>
              <p:nvPr/>
            </p:nvSpPr>
            <p:spPr bwMode="auto">
              <a:xfrm flipH="1" flipV="1">
                <a:off x="4480" y="2929"/>
                <a:ext cx="202" cy="87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27" name="Line 17"/>
              <p:cNvSpPr>
                <a:spLocks noChangeShapeType="1"/>
              </p:cNvSpPr>
              <p:nvPr/>
            </p:nvSpPr>
            <p:spPr bwMode="auto">
              <a:xfrm flipH="1">
                <a:off x="4480" y="2756"/>
                <a:ext cx="202" cy="116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28" name="Line 47"/>
              <p:cNvSpPr>
                <a:spLocks noChangeShapeType="1"/>
              </p:cNvSpPr>
              <p:nvPr/>
            </p:nvSpPr>
            <p:spPr bwMode="auto">
              <a:xfrm flipH="1">
                <a:off x="4075" y="2977"/>
                <a:ext cx="177" cy="103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29" name="Line 48"/>
              <p:cNvSpPr>
                <a:spLocks noChangeShapeType="1"/>
              </p:cNvSpPr>
              <p:nvPr/>
            </p:nvSpPr>
            <p:spPr bwMode="auto">
              <a:xfrm flipH="1" flipV="1">
                <a:off x="3860" y="2971"/>
                <a:ext cx="172" cy="111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0" name="Text Box 49"/>
              <p:cNvSpPr txBox="1">
                <a:spLocks noChangeArrowheads="1"/>
              </p:cNvSpPr>
              <p:nvPr/>
            </p:nvSpPr>
            <p:spPr bwMode="auto">
              <a:xfrm>
                <a:off x="3932" y="3053"/>
                <a:ext cx="224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00CC"/>
                    </a:solidFill>
                    <a:latin typeface="Graphite Light ATT" pitchFamily="66" charset="-18"/>
                  </a:rPr>
                  <a:t>O</a:t>
                </a:r>
              </a:p>
            </p:txBody>
          </p:sp>
        </p:grpSp>
        <p:sp>
          <p:nvSpPr>
            <p:cNvPr id="4116" name="Text Box 74"/>
            <p:cNvSpPr txBox="1">
              <a:spLocks noChangeArrowheads="1"/>
            </p:cNvSpPr>
            <p:nvPr/>
          </p:nvSpPr>
          <p:spPr bwMode="auto">
            <a:xfrm>
              <a:off x="1050925" y="5165725"/>
              <a:ext cx="197028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99"/>
                  </a:solidFill>
                  <a:latin typeface="Graphite Light ATT" pitchFamily="66" charset="-18"/>
                </a:rPr>
                <a:t>Acetaldeide</a:t>
              </a:r>
            </a:p>
          </p:txBody>
        </p:sp>
        <p:sp>
          <p:nvSpPr>
            <p:cNvPr id="4117" name="Text Box 75"/>
            <p:cNvSpPr txBox="1">
              <a:spLocks noChangeArrowheads="1"/>
            </p:cNvSpPr>
            <p:nvPr/>
          </p:nvSpPr>
          <p:spPr bwMode="auto">
            <a:xfrm>
              <a:off x="5714997" y="5165725"/>
              <a:ext cx="276537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99"/>
                  </a:solidFill>
                  <a:latin typeface="Graphite Light ATT" pitchFamily="66" charset="-18"/>
                </a:rPr>
                <a:t>Ossido di etilene</a:t>
              </a:r>
            </a:p>
          </p:txBody>
        </p:sp>
      </p:grpSp>
      <p:sp>
        <p:nvSpPr>
          <p:cNvPr id="35916" name="Text Box 76"/>
          <p:cNvSpPr txBox="1">
            <a:spLocks noChangeArrowheads="1"/>
          </p:cNvSpPr>
          <p:nvPr/>
        </p:nvSpPr>
        <p:spPr bwMode="auto">
          <a:xfrm>
            <a:off x="7239000" y="6264385"/>
            <a:ext cx="2741328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990099"/>
                </a:solidFill>
                <a:latin typeface="Graphite Light ATT" pitchFamily="66" charset="-18"/>
              </a:rPr>
              <a:t>Acido iponitroso</a:t>
            </a:r>
          </a:p>
        </p:txBody>
      </p:sp>
      <p:sp>
        <p:nvSpPr>
          <p:cNvPr id="35917" name="Text Box 77"/>
          <p:cNvSpPr txBox="1">
            <a:spLocks noChangeArrowheads="1"/>
          </p:cNvSpPr>
          <p:nvPr/>
        </p:nvSpPr>
        <p:spPr bwMode="auto">
          <a:xfrm>
            <a:off x="2840097" y="6264385"/>
            <a:ext cx="1752275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990099"/>
                </a:solidFill>
                <a:latin typeface="Graphite Light ATT" pitchFamily="66" charset="-18"/>
              </a:rPr>
              <a:t>Nitramide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05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93"/>
    </mc:Choice>
    <mc:Fallback>
      <p:transition spd="slow" advTm="21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844" grpId="0"/>
      <p:bldP spid="35897" grpId="0" animBg="1"/>
      <p:bldP spid="35898" grpId="0" animBg="1"/>
      <p:bldP spid="35899" grpId="0" animBg="1"/>
      <p:bldP spid="35900" grpId="0" animBg="1"/>
      <p:bldP spid="35901" grpId="0" animBg="1"/>
      <p:bldP spid="35916" grpId="0"/>
      <p:bldP spid="359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 and Settings\stefania\Desktop\p079c_ISBN88-08-0910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"/>
          <a:stretch>
            <a:fillRect/>
          </a:stretch>
        </p:blipFill>
        <p:spPr bwMode="auto">
          <a:xfrm>
            <a:off x="2133600" y="1150940"/>
            <a:ext cx="8077200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78"/>
    </mc:Choice>
    <mc:Fallback>
      <p:transition spd="slow" advTm="66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5|10.7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3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6|25.4|5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6|11.3|27|7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|7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9.9|41.5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581</Words>
  <Application>Microsoft Office PowerPoint</Application>
  <PresentationFormat>Widescreen</PresentationFormat>
  <Paragraphs>298</Paragraphs>
  <Slides>12</Slides>
  <Notes>1</Notes>
  <HiddenSlides>0</HiddenSlides>
  <MMClips>12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4" baseType="lpstr">
      <vt:lpstr>Arial</vt:lpstr>
      <vt:lpstr>Arial Black</vt:lpstr>
      <vt:lpstr>Calibri</vt:lpstr>
      <vt:lpstr>Comic Sans MS</vt:lpstr>
      <vt:lpstr>Graphite Light ATT</vt:lpstr>
      <vt:lpstr>Symbol</vt:lpstr>
      <vt:lpstr>Tahoma</vt:lpstr>
      <vt:lpstr>Times New Roman</vt:lpstr>
      <vt:lpstr>Struttura predefinita</vt:lpstr>
      <vt:lpstr>10_Struttura predefinita</vt:lpstr>
      <vt:lpstr>1_Struttura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5</cp:revision>
  <dcterms:created xsi:type="dcterms:W3CDTF">2020-03-18T10:07:47Z</dcterms:created>
  <dcterms:modified xsi:type="dcterms:W3CDTF">2020-03-18T11:27:33Z</dcterms:modified>
</cp:coreProperties>
</file>