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9" r:id="rId2"/>
    <p:sldId id="291" r:id="rId3"/>
    <p:sldId id="311" r:id="rId4"/>
    <p:sldId id="330" r:id="rId5"/>
    <p:sldId id="332" r:id="rId6"/>
    <p:sldId id="331" r:id="rId7"/>
    <p:sldId id="342" r:id="rId8"/>
    <p:sldId id="334" r:id="rId9"/>
    <p:sldId id="333" r:id="rId10"/>
    <p:sldId id="335" r:id="rId11"/>
    <p:sldId id="337" r:id="rId12"/>
    <p:sldId id="339" r:id="rId13"/>
    <p:sldId id="343" r:id="rId14"/>
    <p:sldId id="344" r:id="rId15"/>
    <p:sldId id="327" r:id="rId16"/>
    <p:sldId id="345" r:id="rId17"/>
    <p:sldId id="319" r:id="rId18"/>
    <p:sldId id="328" r:id="rId19"/>
  </p:sldIdLst>
  <p:sldSz cx="9144000" cy="6858000" type="screen4x3"/>
  <p:notesSz cx="6858000" cy="9144000"/>
  <p:custDataLst>
    <p:tags r:id="rId22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  <a:srgbClr val="C1BAA4"/>
    <a:srgbClr val="464990"/>
    <a:srgbClr val="CA964A"/>
    <a:srgbClr val="FBBA00"/>
    <a:srgbClr val="822433"/>
    <a:srgbClr val="009984"/>
    <a:srgbClr val="009FE3"/>
    <a:srgbClr val="0057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02" d="100"/>
          <a:sy n="102" d="100"/>
        </p:scale>
        <p:origin x="-1188" y="-96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599414-F0EC-4F98-8F21-7102DFE5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43EF7B-9C0C-4D8B-A8FE-42209AE72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AE1DE3-3D60-4A03-ABBB-AE76742EF4F4}" type="datetimeFigureOut">
              <a:rPr lang="en-US" altLang="it-IT"/>
              <a:pPr>
                <a:defRPr/>
              </a:pPr>
              <a:t>3/4/2018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A52AE1-D47C-4FB6-8000-0237A90498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D6CADE-C773-4BF0-A3C9-5E43A6B11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E81E9-95F5-4079-9F1E-BF438D150FD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8D3B4F4-1F8B-4118-A838-82547013B4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A3236326-7653-43BF-94AB-F47AB8F77E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F3CF23D-1557-4A9F-8BAC-5DA9A54CAB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59E0E146-2C24-48BF-96B5-F24B9D7CE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BE530F0-4266-432C-942A-2AE805C834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BFB733DC-0353-4B6F-8C5F-51B475426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76897C-5822-4233-89F5-AF3A9A77D1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F9959BAF-C228-4AD3-8E84-5D6BF87F4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2580-37C3-4D56-9412-68104DAF6BAD}" type="slidenum">
              <a:rPr lang="it-IT" altLang="it-IT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84701E9-F8D4-4B9D-8B35-5EAA3419C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17BB00DD-E6A5-415D-96E2-48873B0F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4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xmlns="" id="{8134CA53-F338-40D7-9552-1E1FE599DE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3600" y="747713"/>
            <a:ext cx="4922838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238F7D1-A75D-49C8-A446-C879519CA2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5163" y="4678363"/>
            <a:ext cx="5319712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7920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xmlns="" id="{D521D411-2061-4060-9ACC-DD12443D24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3600" y="747713"/>
            <a:ext cx="4922838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3ACB2C50-5ADB-49A1-843C-8AEBC4EC54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5163" y="4678363"/>
            <a:ext cx="5319712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54004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xmlns="" id="{F9959BAF-C228-4AD3-8E84-5D6BF87F4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2580-37C3-4D56-9412-68104DAF6BAD}" type="slidenum">
              <a:rPr lang="it-IT" altLang="it-IT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ea typeface="MS PGothic" panose="020B0600070205080204" pitchFamily="34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84701E9-F8D4-4B9D-8B35-5EAA3419C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xmlns="" id="{17BB00DD-E6A5-415D-96E2-48873B0F6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20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88FDED9E-1921-4FB6-8FD1-E42F5C61D3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709FD6D-8C72-4165-A60B-F2CDDF99ADBC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820E3568-0ED5-4EDA-9822-FE2904645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06AE5E18-A773-49F1-BD13-3CBC09E59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xmlns="" id="{34A64E3E-8661-4642-98E5-230B602437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3600" y="747713"/>
            <a:ext cx="4922838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9A6F9CF-AB96-4381-A9C6-35B465E312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5163" y="4678363"/>
            <a:ext cx="5319712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6639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128" y="4343548"/>
            <a:ext cx="5487382" cy="4115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128" y="4343548"/>
            <a:ext cx="5487382" cy="4115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128" y="4343548"/>
            <a:ext cx="5487382" cy="4115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128" y="4343548"/>
            <a:ext cx="5487382" cy="4115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128" y="4343548"/>
            <a:ext cx="5487382" cy="41150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xmlns="" id="{8134CA53-F338-40D7-9552-1E1FE599DE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3600" y="747713"/>
            <a:ext cx="4922838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238F7D1-A75D-49C8-A446-C879519CA2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5163" y="4678363"/>
            <a:ext cx="5319712" cy="4432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792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:a16="http://schemas.microsoft.com/office/drawing/2014/main" xmlns="" id="{DA7A310E-1B16-4DBA-98F5-4B96AC43D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98685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3412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1040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800AAC69-3D78-4560-B56F-7CB3E19C7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:a16="http://schemas.microsoft.com/office/drawing/2014/main" xmlns="" id="{1C0C2708-931F-4530-A2CB-F1C9B90EAB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:a16="http://schemas.microsoft.com/office/drawing/2014/main" xmlns="" id="{97332F8B-5F37-4376-9CF9-1A2128EAF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4159D0-839A-4F15-8A90-0C95BB6AB9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E383E8-35A0-4CB8-BEA6-DE47AAA5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240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97D4B8-85B3-4B1E-9688-DA5C2E7A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5EBA4C-AAD5-487B-A386-C8CB7AB8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5DEE72C-DE09-4BE3-B564-DA05DEDCC0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56C7BF7-6A4A-4616-8174-AD99F17B13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7A6C608-7A3A-41A8-9ADC-B4378A793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83EBDE-7B3B-4F75-8391-61FB71F8C143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xmlns="" val="8571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639EE64-80D3-415A-9E4B-0ED195719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:a16="http://schemas.microsoft.com/office/drawing/2014/main" xmlns="" id="{6D3DEBA7-4054-4BB4-A2F7-751D716178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:a16="http://schemas.microsoft.com/office/drawing/2014/main" xmlns="" id="{2CADDE8D-2261-4E96-AF73-79066E32FE4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569213B-A7C7-43FB-95C8-D2FF8F4A89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3DF6FD4-9A16-47FF-BFEA-F46E164E90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r.gov.it/web/guest/scuola-primaria" TargetMode="External"/><Relationship Id="rId2" Type="http://schemas.openxmlformats.org/officeDocument/2006/relationships/hyperlink" Target="http://www.miur.gov.it/web/guest/scuola-dell-infanzi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iur.gov.it/web/guest/percorsi-di-studio-e-formazione" TargetMode="External"/><Relationship Id="rId5" Type="http://schemas.openxmlformats.org/officeDocument/2006/relationships/hyperlink" Target="http://www.miur.gov.it/web/guest/scuola-secondaria-di-secondo-grado" TargetMode="External"/><Relationship Id="rId4" Type="http://schemas.openxmlformats.org/officeDocument/2006/relationships/hyperlink" Target="http://www.miur.gov.it/web/guest/scuola-secondaria-di-primo-grad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r.gov.it/web/guest/offerta-formativa" TargetMode="External"/><Relationship Id="rId2" Type="http://schemas.openxmlformats.org/officeDocument/2006/relationships/hyperlink" Target="http://www.miur.gov.it/web/guest/offerta-e-orientament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www.miur.gov.it/web/guest/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335444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1943447" cy="360040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Apprendistato</a:t>
            </a:r>
            <a:r>
              <a:rPr lang="en-GB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4392836"/>
            <a:ext cx="8229600" cy="1296144"/>
          </a:xfrm>
          <a:prstGeom prst="rect">
            <a:avLst/>
          </a:prstGeom>
          <a:ln/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3)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Apprendistato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per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l’acquisizione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un diploma o per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percorsi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alta</a:t>
            </a:r>
            <a:r>
              <a:rPr lang="en-GB" sz="1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Arial Narrow" pitchFamily="34" charset="0"/>
              </a:rPr>
              <a:t>formazione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: per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il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conseguimento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un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titolo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studio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secondario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titoli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studio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universitari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della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alta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formazione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e per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gli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IFTS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possono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essere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assunti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in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tutti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settori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attività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soggetti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età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compresa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tra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18 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29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anni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772816"/>
            <a:ext cx="80648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L. 30/03 e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decreto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legislativo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276/03: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tre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tipologie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apprendistato</a:t>
            </a:r>
            <a:endParaRPr lang="en-GB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1)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Apprendistato</a:t>
            </a:r>
            <a:r>
              <a:rPr lang="en-GB" sz="1800" b="1" dirty="0" smtClean="0">
                <a:solidFill>
                  <a:srgbClr val="002060"/>
                </a:solidFill>
                <a:latin typeface="Arial Narrow" pitchFamily="34" charset="0"/>
              </a:rPr>
              <a:t> per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il</a:t>
            </a:r>
            <a:r>
              <a:rPr lang="en-GB" sz="1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diritto</a:t>
            </a:r>
            <a:r>
              <a:rPr lang="en-GB" sz="1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dovere</a:t>
            </a:r>
            <a:r>
              <a:rPr lang="en-GB" sz="1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all’istruzione</a:t>
            </a:r>
            <a:r>
              <a:rPr lang="en-GB" sz="1800" b="1" dirty="0" smtClean="0">
                <a:solidFill>
                  <a:srgbClr val="002060"/>
                </a:solidFill>
                <a:latin typeface="Arial Narrow" pitchFamily="34" charset="0"/>
              </a:rPr>
              <a:t> e </a:t>
            </a:r>
            <a:r>
              <a:rPr lang="en-GB" sz="1800" b="1" dirty="0" err="1" smtClean="0">
                <a:solidFill>
                  <a:srgbClr val="002060"/>
                </a:solidFill>
                <a:latin typeface="Arial Narrow" pitchFamily="34" charset="0"/>
              </a:rPr>
              <a:t>formazione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: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dopo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16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anni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Contratto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durata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non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superiore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a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tre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anni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e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porta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ad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una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qualifica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professionale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. </a:t>
            </a:r>
            <a:endParaRPr lang="en-GB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2952677"/>
            <a:ext cx="8229600" cy="1224136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2) 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Apprendistato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professionalizzante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: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tra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18 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29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anni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 I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contratti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collettivi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stabiliscono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in base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alla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qualificazione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conseguire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la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durata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del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contratto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che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comunque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non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può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essere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inferiore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 2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anni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superiore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 6.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Viene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prevista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una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quota minima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formazione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formale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120 ore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annue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sia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interna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che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esterna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24744"/>
            <a:ext cx="4608314" cy="328836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Corsi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FP </a:t>
            </a: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secondo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Arial Narrow" pitchFamily="34" charset="0"/>
              </a:rPr>
              <a:t>livello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(post diploma)</a:t>
            </a:r>
            <a:r>
              <a:rPr lang="ar-SA" sz="20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‏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5915000" cy="2188840"/>
          </a:xfrm>
          <a:prstGeom prst="rect">
            <a:avLst/>
          </a:prstGeom>
          <a:ln/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Sono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rivolti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giovani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che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, come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requisito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d’ingresso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abbiano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conseguito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un diploma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scuola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secondaria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superiore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o la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qualifica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I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livello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Dal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momento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che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la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domanda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è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spesso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superiore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ai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posti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disponibili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, è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prevista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la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selezione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d’ingresso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basata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su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test o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colloqui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Talora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sono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richiesti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requisiti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come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l’avere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un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determinato</a:t>
            </a:r>
            <a:r>
              <a:rPr lang="en-GB" sz="2000" dirty="0">
                <a:solidFill>
                  <a:srgbClr val="002060"/>
                </a:solidFill>
                <a:latin typeface="Arial Narrow" pitchFamily="34" charset="0"/>
              </a:rPr>
              <a:t> diploma o solo la </a:t>
            </a:r>
            <a:r>
              <a:rPr lang="en-GB" sz="2000" dirty="0" err="1">
                <a:solidFill>
                  <a:srgbClr val="002060"/>
                </a:solidFill>
                <a:latin typeface="Arial Narrow" pitchFamily="34" charset="0"/>
              </a:rPr>
              <a:t>disoccupazione</a:t>
            </a:r>
            <a:endParaRPr lang="en-GB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4725144"/>
            <a:ext cx="5832648" cy="1584176"/>
          </a:xfrm>
          <a:prstGeom prst="rect">
            <a:avLst/>
          </a:prstGeom>
          <a:ln/>
        </p:spPr>
        <p:txBody>
          <a:bodyPr/>
          <a:lstStyle/>
          <a:p>
            <a:pPr marL="0" marR="0" lvl="0" indent="1111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Sono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articolati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in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genere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su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cicli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brevi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durata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annuale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(400-600 ore) 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dovrebbero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essere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congruenti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fabbisogni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professionali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espressi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dal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territorio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riferimento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</a:t>
            </a:r>
          </a:p>
          <a:p>
            <a:pPr marL="0" marR="0" lvl="0" indent="11113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Sono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corsi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 tempo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pieno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al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termine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dei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quali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consegue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la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qualifica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professionale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II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livello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 Stage.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24744"/>
            <a:ext cx="3600400" cy="345281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ITS-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Scuole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Alta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Tecnologia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6563072" cy="2620887"/>
          </a:xfrm>
          <a:prstGeom prst="rect">
            <a:avLst/>
          </a:prstGeom>
          <a:ln/>
        </p:spPr>
        <p:txBody>
          <a:bodyPr/>
          <a:lstStyle/>
          <a:p>
            <a:pPr marL="0" indent="11113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Istituiti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dalla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l. 144/99 art. 69.</a:t>
            </a:r>
          </a:p>
          <a:p>
            <a:pPr marL="0" indent="11113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I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percorsi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sono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finalizzati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a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formare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figure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tecnici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intermedi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ad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alta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specializzazione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in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raccordo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con le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analisi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dei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fabbisogni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professionali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e le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esigenze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sviluppo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locale.</a:t>
            </a:r>
          </a:p>
          <a:p>
            <a:pPr marL="0" indent="11113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I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percorsi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programmati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dalle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regioni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sono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gestiti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almeno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4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soggetti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: 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università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scuole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secondarie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superiore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centri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FP 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esperti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del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mondo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del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lavoro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(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imprese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).</a:t>
            </a:r>
          </a:p>
          <a:p>
            <a:pPr marL="0" indent="11113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Nel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2004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nascono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Poli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per la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formazione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tecnica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superiore</a:t>
            </a:r>
            <a:r>
              <a:rPr lang="en-GB" sz="1800" dirty="0" smtClean="0">
                <a:solidFill>
                  <a:srgbClr val="002060"/>
                </a:solidFill>
                <a:latin typeface="Arial Narrow" pitchFamily="34" charset="0"/>
              </a:rPr>
              <a:t> per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connettere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meglio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percorsi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allo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sviluppo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economico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un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determinato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territorio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attraverso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forme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partenariato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pubblico-privato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che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operano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sulla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base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piani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di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Arial Narrow" pitchFamily="34" charset="0"/>
              </a:rPr>
              <a:t>intervento</a:t>
            </a:r>
            <a:r>
              <a:rPr lang="en-GB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  <a:latin typeface="Arial Narrow" pitchFamily="34" charset="0"/>
              </a:rPr>
              <a:t>pluriennali</a:t>
            </a:r>
            <a:endParaRPr lang="en-GB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494116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Con il Decreto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interministeriale 93 del 7 febbraio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2013 assumono la veste di Fondazione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di partecipazione, gestione </a:t>
            </a:r>
            <a:r>
              <a:rPr lang="it-IT" sz="1800" dirty="0" err="1" smtClean="0">
                <a:solidFill>
                  <a:srgbClr val="002060"/>
                </a:solidFill>
                <a:latin typeface="Arial Narrow" pitchFamily="34" charset="0"/>
              </a:rPr>
              <a:t>pubblico-privata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 di attività no-profit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 e sono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da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considerare come "organismi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di diritto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pubblico“ dotati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di autonomia statutaria, didattica, di ricerca, organizzativa, amministrativa e finanziaria</a:t>
            </a:r>
            <a:endParaRPr lang="it-IT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24744"/>
            <a:ext cx="3600400" cy="345281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ITS-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Scuole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Alta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Tecnologia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3501008"/>
            <a:ext cx="46085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La Fondazione deve essere costituita da almeno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un istituto di istruzione secondaria superiore dell'ordine tecnico o professionale;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un ente locale (comune, provincia, città metropolitana, comunità montana);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una struttura formativa accreditata dalla Regione per l'alta formazione;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un'impresa del settore produttivo cui si riferisce l'Istituto Tecnico Superiore;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un dipartimento universitario o altro organismo appartenente al sistema della ricerca scientifica e tecnologica.</a:t>
            </a:r>
            <a:endParaRPr lang="it-IT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1484784"/>
            <a:ext cx="4680520" cy="1828800"/>
          </a:xfrm>
          <a:prstGeom prst="rect">
            <a:avLst/>
          </a:prstGeom>
          <a:ln/>
        </p:spPr>
        <p:txBody>
          <a:bodyPr/>
          <a:lstStyle/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Si accede con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diploma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scuola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secondaria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superiore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, o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dopo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aver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assolto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il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diritto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dovere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nella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FP 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nell’apprendistato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Consentono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la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continuazione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nel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canale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universitario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Durata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corsi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: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1200 a 2400 ore, la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metà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della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docenza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deve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essere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svolta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esperti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del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lavoro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e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delle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professioni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. E’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obbligatorio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ea typeface="+mn-ea"/>
                <a:cs typeface="Franklin Gothic Book"/>
              </a:rPr>
              <a:t> lo stage.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Franklin Gothic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24744"/>
            <a:ext cx="3600400" cy="345281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ITS-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Scuole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Alta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Tecnologia</a:t>
            </a: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9552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Sei sono le aree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tecnologiche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interessate: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Efficienza energetica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Mobilità sostenibile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Nuove tecnologie della vita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Nuove tecnologie per il </a:t>
            </a:r>
            <a:r>
              <a:rPr lang="it-IT" sz="1800" dirty="0" err="1" smtClean="0">
                <a:solidFill>
                  <a:srgbClr val="002060"/>
                </a:solidFill>
                <a:latin typeface="Arial Narrow" pitchFamily="34" charset="0"/>
              </a:rPr>
              <a:t>Made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 in Italy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Tecnologie innovative per i beni e le attività culturali –Turismo</a:t>
            </a: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Area Tecnologie della informazione e della comunicazione.</a:t>
            </a:r>
            <a:endParaRPr lang="it-IT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9311666B-AD24-446E-BF52-69BE48B3916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586409"/>
            <a:ext cx="5760640" cy="4938935"/>
          </a:xfrm>
          <a:ln/>
        </p:spPr>
        <p:txBody>
          <a:bodyPr/>
          <a:lstStyle/>
          <a:p>
            <a:pPr marL="0" indent="357188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L’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educazione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degli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adulti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ha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una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tradizione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nel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sistema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formativo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italiano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che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ha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avuto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una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spinta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anche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grazie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all’accordo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sindacale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che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previde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possibilità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ottenere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150 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ore per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il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conseguimento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licenza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media.</a:t>
            </a:r>
            <a:endParaRPr lang="en-GB" altLang="it-IT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357188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La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legge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finanziaria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2007(comma 632):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converte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Centri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Territoriali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permanenti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corsi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serali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funzionanti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presso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le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istituzioni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scolastiche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ogni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ordine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Centri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provinciali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per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l’istruzione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degli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adulti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». </a:t>
            </a:r>
          </a:p>
          <a:p>
            <a:pPr marL="0" indent="357188" algn="just">
              <a:lnSpc>
                <a:spcPct val="10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Ad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essi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è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attribuita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autonomia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amministrativa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organizzativa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didattica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con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il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riconoscimento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un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proprio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organico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distinto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quello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degli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ordinari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percorsi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scolastici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da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determinare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in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sede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contrattazione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collettiva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nazionale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nei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limiti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del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numero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autonomie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scolastiche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istituite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in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ciascuna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regione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attuali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disponibilità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complessive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organico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2AF1B26-64DB-4BC2-8894-27A2783D0AA5}"/>
              </a:ext>
            </a:extLst>
          </p:cNvPr>
          <p:cNvSpPr/>
          <p:nvPr/>
        </p:nvSpPr>
        <p:spPr>
          <a:xfrm>
            <a:off x="539552" y="1052736"/>
            <a:ext cx="2517036" cy="400110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Educazione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degli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adulti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2AF1B26-64DB-4BC2-8894-27A2783D0AA5}"/>
              </a:ext>
            </a:extLst>
          </p:cNvPr>
          <p:cNvSpPr/>
          <p:nvPr/>
        </p:nvSpPr>
        <p:spPr>
          <a:xfrm>
            <a:off x="539552" y="1052736"/>
            <a:ext cx="6149825" cy="400110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EDA 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–&gt; CTP-&gt;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Centri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Provinciali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per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l’istruzione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degli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adulti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1700808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Con l’anno scolastico 2014/2015 prendono avvio i nuovi Centri Provinciali per l’Istruzione degli Adulti (CPIA). </a:t>
            </a:r>
            <a:endParaRPr lang="it-IT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I </a:t>
            </a: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nuovi centri svolgeranno le funzioni finora realizzate dai Centri Territoriali Permanenti (CTP) e dalle Istituzioni scolastiche sede di Corsi serali.</a:t>
            </a:r>
            <a:endParaRPr lang="it-IT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35010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I corsi di istruzione per adulti dei CPIA, compresi quelli che si svolgono presso gli istituti prevenzione e pena, sono organizzati nei seguenti percorsi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Percorsi di istruzione di primo livello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Percorsi di alfabetizzazione e apprendimento della lingua italiana</a:t>
            </a:r>
          </a:p>
          <a:p>
            <a:pPr>
              <a:buFont typeface="Arial" pitchFamily="34" charset="0"/>
              <a:buChar char="•"/>
            </a:pPr>
            <a:r>
              <a:rPr lang="it-IT" sz="1800" dirty="0" smtClean="0">
                <a:solidFill>
                  <a:srgbClr val="002060"/>
                </a:solidFill>
                <a:latin typeface="Arial Narrow" pitchFamily="34" charset="0"/>
              </a:rPr>
              <a:t>Percorsi di istruzione di secondo livello (Istituto Tecnico, Professionale e Liceo Artistico)</a:t>
            </a:r>
            <a:endParaRPr lang="it-IT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92080" y="1772816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Arial Narrow" pitchFamily="34" charset="0"/>
              </a:rPr>
              <a:t> Adulti</a:t>
            </a:r>
            <a:r>
              <a:rPr lang="it-IT" sz="1600" dirty="0" smtClean="0">
                <a:latin typeface="Arial Narrow" pitchFamily="34" charset="0"/>
              </a:rPr>
              <a:t>, anche stranieri, che non hanno assolto l’obbligo di istruzione </a:t>
            </a:r>
            <a:r>
              <a:rPr lang="it-IT" sz="1600" dirty="0" smtClean="0">
                <a:latin typeface="Arial Narrow" pitchFamily="34" charset="0"/>
              </a:rPr>
              <a:t>per conseguire </a:t>
            </a:r>
            <a:r>
              <a:rPr lang="it-IT" sz="1600" dirty="0" smtClean="0">
                <a:latin typeface="Arial Narrow" pitchFamily="34" charset="0"/>
              </a:rPr>
              <a:t>il titolo di studio </a:t>
            </a:r>
            <a:r>
              <a:rPr lang="it-IT" sz="1600" dirty="0" smtClean="0">
                <a:latin typeface="Arial Narrow" pitchFamily="34" charset="0"/>
              </a:rPr>
              <a:t>del </a:t>
            </a:r>
            <a:r>
              <a:rPr lang="it-IT" sz="1600" dirty="0" smtClean="0">
                <a:latin typeface="Arial Narrow" pitchFamily="34" charset="0"/>
              </a:rPr>
              <a:t>primo ciclo di </a:t>
            </a:r>
            <a:r>
              <a:rPr lang="it-IT" sz="1600" dirty="0" smtClean="0">
                <a:latin typeface="Arial Narrow" pitchFamily="34" charset="0"/>
              </a:rPr>
              <a:t>istruzione </a:t>
            </a:r>
          </a:p>
          <a:p>
            <a:pPr>
              <a:buFont typeface="Wingdings" pitchFamily="2" charset="2"/>
              <a:buChar char="q"/>
            </a:pPr>
            <a:endParaRPr lang="it-IT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Arial Narrow" pitchFamily="34" charset="0"/>
              </a:rPr>
              <a:t> Adulti</a:t>
            </a:r>
            <a:r>
              <a:rPr lang="it-IT" sz="1600" dirty="0" smtClean="0">
                <a:latin typeface="Arial Narrow" pitchFamily="34" charset="0"/>
              </a:rPr>
              <a:t>, anche stranieri, </a:t>
            </a:r>
            <a:r>
              <a:rPr lang="it-IT" sz="1600" dirty="0" smtClean="0">
                <a:latin typeface="Arial Narrow" pitchFamily="34" charset="0"/>
              </a:rPr>
              <a:t>in </a:t>
            </a:r>
            <a:r>
              <a:rPr lang="it-IT" sz="1600" dirty="0" smtClean="0">
                <a:latin typeface="Arial Narrow" pitchFamily="34" charset="0"/>
              </a:rPr>
              <a:t>possesso del titolo di studio </a:t>
            </a:r>
            <a:r>
              <a:rPr lang="it-IT" sz="1600" dirty="0" smtClean="0">
                <a:latin typeface="Arial Narrow" pitchFamily="34" charset="0"/>
              </a:rPr>
              <a:t>del </a:t>
            </a:r>
            <a:r>
              <a:rPr lang="it-IT" sz="1600" dirty="0" smtClean="0">
                <a:latin typeface="Arial Narrow" pitchFamily="34" charset="0"/>
              </a:rPr>
              <a:t>primo ciclo di istruzione </a:t>
            </a:r>
            <a:r>
              <a:rPr lang="it-IT" sz="1600" dirty="0" smtClean="0">
                <a:latin typeface="Arial Narrow" pitchFamily="34" charset="0"/>
              </a:rPr>
              <a:t>per </a:t>
            </a:r>
            <a:r>
              <a:rPr lang="it-IT" sz="1600" dirty="0" smtClean="0">
                <a:latin typeface="Arial Narrow" pitchFamily="34" charset="0"/>
              </a:rPr>
              <a:t>conseguire titolo di studio </a:t>
            </a:r>
            <a:r>
              <a:rPr lang="it-IT" sz="1600" dirty="0" smtClean="0">
                <a:latin typeface="Arial Narrow" pitchFamily="34" charset="0"/>
              </a:rPr>
              <a:t>del </a:t>
            </a:r>
            <a:r>
              <a:rPr lang="it-IT" sz="1600" dirty="0" smtClean="0">
                <a:latin typeface="Arial Narrow" pitchFamily="34" charset="0"/>
              </a:rPr>
              <a:t>secondo ciclo di </a:t>
            </a:r>
            <a:r>
              <a:rPr lang="it-IT" sz="1600" dirty="0" smtClean="0">
                <a:latin typeface="Arial Narrow" pitchFamily="34" charset="0"/>
              </a:rPr>
              <a:t>istruzione</a:t>
            </a:r>
          </a:p>
          <a:p>
            <a:pPr>
              <a:buFont typeface="Wingdings" pitchFamily="2" charset="2"/>
              <a:buChar char="q"/>
            </a:pPr>
            <a:endParaRPr lang="it-IT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Arial Narrow" pitchFamily="34" charset="0"/>
              </a:rPr>
              <a:t> Adulti </a:t>
            </a:r>
            <a:r>
              <a:rPr lang="it-IT" sz="1600" dirty="0" smtClean="0">
                <a:latin typeface="Arial Narrow" pitchFamily="34" charset="0"/>
              </a:rPr>
              <a:t>stranieri che intendono iscriversi ai Percorsi di alfabetizzazione e apprendimento della lingua </a:t>
            </a:r>
            <a:r>
              <a:rPr lang="it-IT" sz="1600" dirty="0" smtClean="0">
                <a:latin typeface="Arial Narrow" pitchFamily="34" charset="0"/>
              </a:rPr>
              <a:t>italiana</a:t>
            </a:r>
          </a:p>
          <a:p>
            <a:pPr>
              <a:buFont typeface="Wingdings" pitchFamily="2" charset="2"/>
              <a:buChar char="q"/>
            </a:pPr>
            <a:endParaRPr lang="it-IT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latin typeface="Arial Narrow" pitchFamily="34" charset="0"/>
              </a:rPr>
              <a:t> Giovani di </a:t>
            </a:r>
            <a:r>
              <a:rPr lang="it-IT" sz="1600" dirty="0" smtClean="0">
                <a:latin typeface="Arial Narrow" pitchFamily="34" charset="0"/>
              </a:rPr>
              <a:t>16 anni di età </a:t>
            </a:r>
            <a:r>
              <a:rPr lang="it-IT" sz="1600" dirty="0" smtClean="0">
                <a:latin typeface="Arial Narrow" pitchFamily="34" charset="0"/>
              </a:rPr>
              <a:t>in </a:t>
            </a:r>
            <a:r>
              <a:rPr lang="it-IT" sz="1600" dirty="0" smtClean="0">
                <a:latin typeface="Arial Narrow" pitchFamily="34" charset="0"/>
              </a:rPr>
              <a:t>possesso del titolo di studio </a:t>
            </a:r>
            <a:r>
              <a:rPr lang="it-IT" sz="1600" dirty="0" smtClean="0">
                <a:latin typeface="Arial Narrow" pitchFamily="34" charset="0"/>
              </a:rPr>
              <a:t>del </a:t>
            </a:r>
            <a:r>
              <a:rPr lang="it-IT" sz="1600" dirty="0" smtClean="0">
                <a:latin typeface="Arial Narrow" pitchFamily="34" charset="0"/>
              </a:rPr>
              <a:t>primo ciclo di </a:t>
            </a:r>
            <a:r>
              <a:rPr lang="it-IT" sz="1600" dirty="0" smtClean="0">
                <a:latin typeface="Arial Narrow" pitchFamily="34" charset="0"/>
              </a:rPr>
              <a:t>istruzione che dimostrano </a:t>
            </a:r>
            <a:r>
              <a:rPr lang="it-IT" sz="1600" dirty="0" smtClean="0">
                <a:latin typeface="Arial Narrow" pitchFamily="34" charset="0"/>
              </a:rPr>
              <a:t>di non poter frequentare i corsi diurni</a:t>
            </a:r>
            <a:endParaRPr lang="it-IT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48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C54AC2C-0891-4C60-8137-C3C585D4AA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1690" y="1700808"/>
            <a:ext cx="6330950" cy="4608512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Legge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finanziaria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2007: Art. 1, c. 622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riguarda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l’elevazione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dell’obbligo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di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istruzione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gratuita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a 16 </a:t>
            </a:r>
            <a:r>
              <a:rPr lang="en-GB" altLang="it-IT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anni</a:t>
            </a:r>
            <a:r>
              <a:rPr lang="en-GB" altLang="it-IT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357188">
              <a:lnSpc>
                <a:spcPct val="90000"/>
              </a:lnSpc>
              <a:spcBef>
                <a:spcPts val="5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Prevede</a:t>
            </a:r>
            <a:r>
              <a:rPr lang="en-GB" altLang="it-IT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che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ragazzi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al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termine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scuola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media,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frequentino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un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biennio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obbligatorio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finalizzato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all’acquisizione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saperi 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competenze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corrispondenti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primi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due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anni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scuola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superiore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Il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biennio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non è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terminale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;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il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titolo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minimo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conseguire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è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una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qualifica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professionale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almeno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triennale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o un diploma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scuola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secondaria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superiore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Ad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una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commissione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esperti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è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demandata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entro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marzo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2007, la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stesura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indicazioni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per la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definizione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del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biennio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Inoltre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l’età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accesso al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lavoro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è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innalzata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a 16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anni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ts val="525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Nell’ambito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del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biennio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obbligatorio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sono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definiti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percorsi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progetti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lotta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all’abbandono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scolastico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sulla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base di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accordi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tra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il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Ministero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della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Pubblica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Istruzione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e le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singole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Regioni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nonché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misure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concernenti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l’anagrafe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ragazzi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minori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di 18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anni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, utile ad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individuare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nominativi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ragazzi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dispersi</a:t>
            </a:r>
            <a:r>
              <a:rPr lang="en-GB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88816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332288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529650FC-0A32-44DD-B736-E463FCF379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b="0" dirty="0" err="1">
                <a:latin typeface="Arial Narrow" panose="020B0606020202030204" pitchFamily="34" charset="0"/>
                <a:cs typeface="Franklin Gothic Medium" panose="020B0603020102020204" pitchFamily="34" charset="0"/>
              </a:rPr>
              <a:t>sperimentale</a:t>
            </a: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/>
            </a: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/>
            </a:r>
            <a:br>
              <a:rPr lang="en-US" altLang="it-IT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</a:br>
            <a:r>
              <a:rPr lang="en-US" altLang="it-IT" sz="2000" b="0" dirty="0">
                <a:latin typeface="Arial Narrow" panose="020B0606020202030204" pitchFamily="34" charset="0"/>
                <a:cs typeface="Franklin Gothic Medium" panose="020B0603020102020204" pitchFamily="34" charset="0"/>
              </a:rPr>
              <a:t>Pietro Lucisano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A1F2ADA-37E9-43E5-B903-C5FE4ED2D1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eaLnBrk="1" hangingPunct="1"/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Sistema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formativo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italiano</a:t>
            </a:r>
            <a:endParaRPr lang="en-US" altLang="it-IT" dirty="0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6148" name="Picture 5" descr="C:\Users\Menna\Desktop\logo.jpg">
            <a:extLst>
              <a:ext uri="{FF2B5EF4-FFF2-40B4-BE49-F238E27FC236}">
                <a16:creationId xmlns:a16="http://schemas.microsoft.com/office/drawing/2014/main" xmlns="" id="{464D0CEE-97BD-43DE-B1A5-5197BAEE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FAAB97B-DE29-4205-AE8E-075DD0B70C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2276872"/>
            <a:ext cx="3611563" cy="157321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Tipologie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di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percorsi</a:t>
            </a:r>
            <a:endParaRPr lang="en-GB" altLang="it-IT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Caratteristiche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dei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percorsi</a:t>
            </a:r>
            <a:endParaRPr lang="en-GB" altLang="it-IT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Rapporto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tra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percorsi</a:t>
            </a:r>
            <a:endParaRPr lang="en-GB" altLang="it-IT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Principi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generali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dell’impianto</a:t>
            </a:r>
            <a:endParaRPr lang="en-GB" altLang="it-IT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Nodi</a:t>
            </a:r>
            <a:r>
              <a:rPr lang="en-GB" altLang="it-IT" sz="20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 </a:t>
            </a:r>
            <a:r>
              <a:rPr lang="en-GB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ea typeface="+mj-ea"/>
              </a:rPr>
              <a:t>problematici</a:t>
            </a:r>
            <a:endParaRPr lang="en-GB" altLang="it-IT" sz="2000" dirty="0">
              <a:solidFill>
                <a:srgbClr val="002060"/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ECF3B31-62F8-40DF-BE2E-F9DFB0D57DF2}"/>
              </a:ext>
            </a:extLst>
          </p:cNvPr>
          <p:cNvSpPr/>
          <p:nvPr/>
        </p:nvSpPr>
        <p:spPr>
          <a:xfrm>
            <a:off x="539552" y="1052736"/>
            <a:ext cx="5112568" cy="400110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sistema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formativo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istruzione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formazione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634287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sp>
        <p:nvSpPr>
          <p:cNvPr id="9" name="Rettangolo 8"/>
          <p:cNvSpPr/>
          <p:nvPr/>
        </p:nvSpPr>
        <p:spPr>
          <a:xfrm>
            <a:off x="539552" y="1340768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Il sistema educativo di istruzione e di formazione italiano è organizzato in base ai principi della sussidiarietà e dell'autonomia delle istituzioni scolastiche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it-IT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Lo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Stato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ha competenza legislativa esclusiva per le "norme generali sull'istruzione" e per la determinazione dei livelli essenziali delle prestazioni che devono essere garantiti su tutto il territorio nazionale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Lo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Stato, inoltre, definisce i principi fondamentali che le Regioni devono rispettare nell'esercizio delle loro specifiche competenze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it-IT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Regioni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hanno potestà legislativa concorrente in materia di istruzione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esclusiva in materia di istruzione e formazione professionale.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Le istituzioni scolastiche statali hanno autonomia didattica, organizzativa e di ricerca, sperimentazione e sviluppo.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611560" y="1700808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       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Il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sistema educativo è organizzato come segue:</a:t>
            </a:r>
          </a:p>
          <a:p>
            <a:r>
              <a:rPr lang="it-IT" sz="2000" u="sng" dirty="0" smtClean="0">
                <a:solidFill>
                  <a:srgbClr val="002060"/>
                </a:solidFill>
                <a:latin typeface="Arial Narrow" pitchFamily="34" charset="0"/>
                <a:hlinkClick r:id="rId2" tooltip="vai alla pagina"/>
              </a:rPr>
              <a:t>        Scuola </a:t>
            </a:r>
            <a:r>
              <a:rPr lang="it-IT" sz="2000" u="sng" dirty="0" smtClean="0">
                <a:solidFill>
                  <a:srgbClr val="002060"/>
                </a:solidFill>
                <a:latin typeface="Arial Narrow" pitchFamily="34" charset="0"/>
                <a:hlinkClick r:id="rId2" tooltip="vai alla pagina"/>
              </a:rPr>
              <a:t>dell'infanzia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, non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obbligatoria da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3 a 6 anni;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       primo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ciclo di istruzione,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obbligatorio di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8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anni</a:t>
            </a: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3" tooltip="vai alla pagina"/>
              </a:rPr>
              <a:t>Scuola </a:t>
            </a:r>
            <a:r>
              <a:rPr lang="it-IT" sz="2000" dirty="0" err="1" smtClean="0">
                <a:solidFill>
                  <a:srgbClr val="002060"/>
                </a:solidFill>
                <a:latin typeface="Arial Narrow" pitchFamily="34" charset="0"/>
                <a:hlinkClick r:id="rId3" tooltip="vai alla pagina"/>
              </a:rPr>
              <a:t>primaria</a:t>
            </a:r>
            <a:r>
              <a:rPr lang="it-IT" sz="2000" dirty="0" err="1" smtClean="0">
                <a:solidFill>
                  <a:srgbClr val="002060"/>
                </a:solidFill>
                <a:latin typeface="Arial Narrow" pitchFamily="34" charset="0"/>
              </a:rPr>
              <a:t>¸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5 anni, da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6 a 11 anni;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4" tooltip="vai alla pagina"/>
              </a:rPr>
              <a:t>Scuola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4" tooltip="vai alla pagina"/>
              </a:rPr>
              <a:t>secondaria di primo grado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3 anni, da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11 a 14 anni;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       secondo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ciclo di istruzione 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due percorsi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5" tooltip="vai alla pagina"/>
              </a:rPr>
              <a:t>Scuola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5" tooltip="vai alla pagina"/>
              </a:rPr>
              <a:t>secondaria di secondo grado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, 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5 anni,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da 14 a 19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anni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Licei, </a:t>
            </a: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Istituti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tecnici </a:t>
            </a: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Istituti professionali;</a:t>
            </a: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6" tooltip="vai alla pagina"/>
              </a:rPr>
              <a:t>Istruzione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6" tooltip="vai alla pagina"/>
              </a:rPr>
              <a:t>e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6" tooltip="vai alla pagina"/>
              </a:rPr>
              <a:t>formazione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  <a:hlinkClick r:id="rId6" tooltip="vai alla pagina"/>
              </a:rPr>
              <a:t>professionale</a:t>
            </a:r>
            <a:endParaRPr lang="it-IT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1"/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percorsi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triennali e quadriennali di 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 (</a:t>
            </a:r>
            <a:r>
              <a:rPr lang="it-IT" sz="2000" dirty="0" err="1" smtClean="0">
                <a:solidFill>
                  <a:srgbClr val="002060"/>
                </a:solidFill>
                <a:latin typeface="Arial Narrow" pitchFamily="34" charset="0"/>
              </a:rPr>
              <a:t>IeFP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) di competenza </a:t>
            </a:r>
            <a:r>
              <a:rPr lang="it-IT" sz="2000" dirty="0" smtClean="0">
                <a:solidFill>
                  <a:srgbClr val="002060"/>
                </a:solidFill>
                <a:latin typeface="Arial Narrow" pitchFamily="34" charset="0"/>
              </a:rPr>
              <a:t>regionale.</a:t>
            </a:r>
            <a:endParaRPr lang="it-IT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7ECF3B31-62F8-40DF-BE2E-F9DFB0D57DF2}"/>
              </a:ext>
            </a:extLst>
          </p:cNvPr>
          <p:cNvSpPr/>
          <p:nvPr/>
        </p:nvSpPr>
        <p:spPr>
          <a:xfrm>
            <a:off x="539552" y="1052736"/>
            <a:ext cx="5112568" cy="400110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sistema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formativo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istruzione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formazione</a:t>
            </a:r>
            <a:endParaRPr lang="it-IT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475656" y="2420888"/>
          <a:ext cx="5791181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  <a:gridCol w="304799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723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 Narrow" pitchFamily="34" charset="0"/>
                        </a:rPr>
                        <a:t>Nidi</a:t>
                      </a:r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 Narrow" pitchFamily="34" charset="0"/>
                        </a:rPr>
                        <a:t>Infanzia</a:t>
                      </a:r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 Narrow" pitchFamily="34" charset="0"/>
                        </a:rPr>
                        <a:t>Scuola primaria</a:t>
                      </a:r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Arial Narrow" pitchFamily="34" charset="0"/>
                        </a:rPr>
                        <a:t>Scuola secondaria</a:t>
                      </a:r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36% pubblico</a:t>
                      </a:r>
                    </a:p>
                    <a:p>
                      <a:pPr marL="0" algn="ctr" defTabSz="457200" rtl="0" eaLnBrk="1" latinLnBrk="0" hangingPunct="1"/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64% privato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1° grado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2° grado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it-IT" sz="1400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r>
                        <a:rPr lang="it-IT" sz="1200" dirty="0" smtClean="0">
                          <a:latin typeface="Arial Narrow" pitchFamily="34" charset="0"/>
                        </a:rPr>
                        <a:t>Licei</a:t>
                      </a:r>
                    </a:p>
                    <a:p>
                      <a:r>
                        <a:rPr lang="it-IT" sz="1200" dirty="0" smtClean="0">
                          <a:latin typeface="Arial Narrow" pitchFamily="34" charset="0"/>
                        </a:rPr>
                        <a:t>Istituti Tecnici</a:t>
                      </a:r>
                    </a:p>
                    <a:p>
                      <a:r>
                        <a:rPr lang="it-IT" sz="1200" dirty="0" smtClean="0">
                          <a:latin typeface="Arial Narrow" pitchFamily="34" charset="0"/>
                        </a:rPr>
                        <a:t>Istituti</a:t>
                      </a:r>
                      <a:r>
                        <a:rPr lang="it-IT" sz="1200" baseline="0" dirty="0" smtClean="0">
                          <a:latin typeface="Arial Narrow" pitchFamily="34" charset="0"/>
                        </a:rPr>
                        <a:t> Professionali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it-IT" sz="1200" dirty="0" smtClean="0">
                          <a:latin typeface="Arial Narrow" pitchFamily="34" charset="0"/>
                        </a:rPr>
                        <a:t>22 % utenza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1200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Istruz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 e Formazione professionale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31640" y="2060848"/>
          <a:ext cx="604868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  <a:gridCol w="302434"/>
              </a:tblGrid>
              <a:tr h="216024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0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3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4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5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6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7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8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9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10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11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12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13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14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15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16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17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18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Arial Narrow" pitchFamily="34" charset="0"/>
                        </a:rPr>
                        <a:t>19</a:t>
                      </a:r>
                      <a:endParaRPr lang="it-IT" sz="10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7ECF3B31-62F8-40DF-BE2E-F9DFB0D57DF2}"/>
              </a:ext>
            </a:extLst>
          </p:cNvPr>
          <p:cNvSpPr/>
          <p:nvPr/>
        </p:nvSpPr>
        <p:spPr>
          <a:xfrm>
            <a:off x="539552" y="1052736"/>
            <a:ext cx="5112568" cy="400110"/>
          </a:xfrm>
          <a:prstGeom prst="rect">
            <a:avLst/>
          </a:prstGeom>
          <a:solidFill>
            <a:srgbClr val="822433"/>
          </a:solidFill>
        </p:spPr>
        <p:txBody>
          <a:bodyPr wrap="square">
            <a:spAutoFit/>
          </a:bodyPr>
          <a:lstStyle/>
          <a:p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sistema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formativo</a:t>
            </a:r>
            <a:r>
              <a:rPr lang="en-GB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di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istruzione</a:t>
            </a:r>
            <a:r>
              <a:rPr lang="en-GB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 </a:t>
            </a:r>
            <a:r>
              <a:rPr lang="en-GB" altLang="it-IT" sz="20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formazione</a:t>
            </a:r>
            <a:endParaRPr lang="it-IT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539552" y="1412776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1. Liceo artistico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2. Liceo classico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3. Liceo linguistico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4. Liceo musicale e coreutico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5. Liceo scientifico opzione scienze applicate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6. Liceo delle scienze umane opzione economico-sociale</a:t>
            </a:r>
            <a:endParaRPr lang="it-IT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3429000"/>
            <a:ext cx="33843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Arial Narrow" pitchFamily="34" charset="0"/>
              </a:rPr>
              <a:t>SETTORE ECONOMICO</a:t>
            </a:r>
          </a:p>
          <a:p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1. Amministrazione, Finanza e Marketing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2. Turismo</a:t>
            </a:r>
          </a:p>
          <a:p>
            <a:r>
              <a:rPr lang="it-IT" sz="1400" b="1" i="1" dirty="0" smtClean="0">
                <a:solidFill>
                  <a:srgbClr val="002060"/>
                </a:solidFill>
                <a:latin typeface="Arial Narrow" pitchFamily="34" charset="0"/>
              </a:rPr>
              <a:t>SETTORE TECNOLOGICO</a:t>
            </a:r>
            <a:endParaRPr lang="it-IT" sz="1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1. Meccanica, Meccatronica ed Energia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2. Trasporti e Logistica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3. Elettronica ed Elettrotecnica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4. Informatica e Telecomunicazioni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5. Grafica e Comunicazione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6. Chimica, Materiali e Biotecnologie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7. Sistema Moda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8. Agraria, Agroalimentare e Agroindustria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9. Costruzioni, Ambiente e Territorio</a:t>
            </a:r>
            <a:endParaRPr lang="it-IT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48064" y="141277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rgbClr val="002060"/>
                </a:solidFill>
                <a:latin typeface="Arial Narrow" pitchFamily="34" charset="0"/>
              </a:rPr>
              <a:t>SETTORE SERVIZI</a:t>
            </a:r>
            <a:endParaRPr lang="it-IT" sz="1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1. Servizi per l’agricoltura e lo sviluppo rurale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2. Servizi socio-sanitari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3. Servizi per l’enogastronomia e l’ospitalità alberghiera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4. Servizi commerciali</a:t>
            </a:r>
          </a:p>
          <a:p>
            <a:r>
              <a:rPr lang="it-IT" sz="1400" b="1" dirty="0" smtClean="0">
                <a:solidFill>
                  <a:srgbClr val="002060"/>
                </a:solidFill>
                <a:latin typeface="Arial Narrow" pitchFamily="34" charset="0"/>
              </a:rPr>
              <a:t>SETTORE INDUSTRIA E ARTIGIANATO</a:t>
            </a:r>
          </a:p>
          <a:p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1. Produzioni artigianali e industriali</a:t>
            </a:r>
            <a:b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it-IT" sz="1600" dirty="0" smtClean="0">
                <a:solidFill>
                  <a:srgbClr val="002060"/>
                </a:solidFill>
                <a:latin typeface="Arial Narrow" pitchFamily="34" charset="0"/>
              </a:rPr>
              <a:t>2. Manutenzione e assistenza tecnica</a:t>
            </a:r>
            <a:endParaRPr lang="it-IT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24744"/>
            <a:ext cx="3312368" cy="288032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Licei</a:t>
            </a:r>
            <a:r>
              <a:rPr lang="en-GB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140968"/>
            <a:ext cx="3384376" cy="288032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Istituti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Tecnici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20072" y="1124744"/>
            <a:ext cx="3384376" cy="288032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Istituti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professionali</a:t>
            </a:r>
            <a:r>
              <a:rPr lang="en-GB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539552" y="1628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L’Alternanza scuola-lavoro è una modalità didattica innovativa, che attraverso l’esperienza pratica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dovrebbe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consolidare le conoscenze acquisite a scuola e testare sul campo le attitudini di studentesse e studenti,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arricchirne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la formazione e a orientarne il percorso di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studio.</a:t>
            </a:r>
            <a:endParaRPr lang="it-IT" sz="2000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L’Alternanza scuola-lavoro, obbligatoria per tutte le studentesse e gli studenti degli ultimi tre anni delle scuole superiori, licei compresi, è una delle innovazioni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della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legge 107 del 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2015.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2952328" cy="360040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Alternanza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scuola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lavoro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383E8-35A0-4CB8-BEA6-DE47AAA5C5BD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4" name="Rettangolo 3"/>
          <p:cNvSpPr/>
          <p:nvPr/>
        </p:nvSpPr>
        <p:spPr>
          <a:xfrm>
            <a:off x="611560" y="141277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Istruzione </a:t>
            </a:r>
            <a:r>
              <a:rPr lang="it-IT" sz="2000" dirty="0" smtClean="0">
                <a:latin typeface="Arial Narrow" pitchFamily="34" charset="0"/>
              </a:rPr>
              <a:t>superiore offerta dalle Università, dalle istituzioni dell'Alta Formazione Artistica, Musicale e Coreutica (AFAM) e dagli istituti tecnici Superiori (ITS) con diverse tipologie di percorsi:  </a:t>
            </a:r>
          </a:p>
          <a:p>
            <a:pPr lvl="1"/>
            <a:r>
              <a:rPr lang="it-IT" sz="2000" dirty="0" smtClean="0">
                <a:latin typeface="Arial Narrow" pitchFamily="34" charset="0"/>
                <a:hlinkClick r:id="rId2" tooltip="vai alla pagina"/>
              </a:rPr>
              <a:t>percorsi</a:t>
            </a:r>
            <a:r>
              <a:rPr lang="it-IT" sz="2000" dirty="0" smtClean="0">
                <a:latin typeface="Arial Narrow" pitchFamily="34" charset="0"/>
              </a:rPr>
              <a:t> di istruzione terziaria offerti dalle </a:t>
            </a:r>
            <a:r>
              <a:rPr lang="it-IT" sz="2000" u="sng" dirty="0" smtClean="0">
                <a:latin typeface="Arial Narrow" pitchFamily="34" charset="0"/>
              </a:rPr>
              <a:t>Università</a:t>
            </a:r>
            <a:endParaRPr lang="it-IT" sz="2000" dirty="0" smtClean="0">
              <a:latin typeface="Arial Narrow" pitchFamily="34" charset="0"/>
            </a:endParaRPr>
          </a:p>
          <a:p>
            <a:pPr lvl="1"/>
            <a:r>
              <a:rPr lang="it-IT" sz="2000" dirty="0" smtClean="0">
                <a:latin typeface="Arial Narrow" pitchFamily="34" charset="0"/>
                <a:hlinkClick r:id="rId3" tooltip="vai alla pagina"/>
              </a:rPr>
              <a:t>percorsi</a:t>
            </a:r>
            <a:r>
              <a:rPr lang="it-IT" sz="2000" dirty="0" smtClean="0">
                <a:latin typeface="Arial Narrow" pitchFamily="34" charset="0"/>
              </a:rPr>
              <a:t> di istruzione terziaria offerti dalle istituzioni dell'AFAM (Alta Formazione Artistica, Musicale e Coreutica)</a:t>
            </a:r>
          </a:p>
          <a:p>
            <a:pPr lvl="1"/>
            <a:r>
              <a:rPr lang="it-IT" sz="2000" dirty="0" smtClean="0">
                <a:latin typeface="Arial Narrow" pitchFamily="34" charset="0"/>
                <a:hlinkClick r:id="rId4" tooltip="vai alla pagina"/>
              </a:rPr>
              <a:t>percorsi</a:t>
            </a:r>
            <a:r>
              <a:rPr lang="it-IT" sz="2000" dirty="0" smtClean="0">
                <a:latin typeface="Arial Narrow" pitchFamily="34" charset="0"/>
              </a:rPr>
              <a:t> di formazione terziaria professionalizzante offerti dagli ITS (Istituti Tecnici Superiori)</a:t>
            </a:r>
            <a:endParaRPr lang="it-IT" sz="2000" dirty="0">
              <a:latin typeface="Arial Narrow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052736"/>
            <a:ext cx="2160240" cy="360040"/>
          </a:xfrm>
          <a:solidFill>
            <a:srgbClr val="822433"/>
          </a:solidFill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Istruzione</a:t>
            </a:r>
            <a:r>
              <a:rPr lang="en-GB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Arial Narrow" pitchFamily="34" charset="0"/>
              </a:rPr>
              <a:t>terziaria</a:t>
            </a:r>
            <a:r>
              <a:rPr lang="en-GB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076056" y="1412776"/>
          <a:ext cx="3384381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32048"/>
                <a:gridCol w="405045"/>
                <a:gridCol w="423048"/>
                <a:gridCol w="423048"/>
                <a:gridCol w="423048"/>
                <a:gridCol w="423048"/>
                <a:gridCol w="423048"/>
              </a:tblGrid>
              <a:tr h="288032"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CA9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CA9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 Narrow" pitchFamily="34" charset="0"/>
                        </a:rPr>
                        <a:t>Lauree triennali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latin typeface="Arial Narrow" pitchFamily="34" charset="0"/>
                        </a:rPr>
                        <a:t>dottorati</a:t>
                      </a:r>
                      <a:endParaRPr lang="it-IT" sz="11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 Narrow" pitchFamily="34" charset="0"/>
                        </a:rPr>
                        <a:t>Lauree a ciclo unico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4649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46499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 Narrow" pitchFamily="34" charset="0"/>
                        </a:rPr>
                        <a:t>master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258792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 Narrow" pitchFamily="34" charset="0"/>
                        </a:rPr>
                        <a:t>master</a:t>
                      </a:r>
                      <a:endParaRPr lang="it-IT" sz="12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latin typeface="Arial Narrow" pitchFamily="34" charset="0"/>
                        </a:rPr>
                        <a:t>formazione</a:t>
                      </a:r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C1B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C1B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C1BA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latin typeface="Arial Narrow" pitchFamily="34" charset="0"/>
                        </a:rPr>
                        <a:t>ITS</a:t>
                      </a:r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1419</Words>
  <Application>Microsoft Office PowerPoint</Application>
  <PresentationFormat>Presentazione su schermo (4:3)</PresentationFormat>
  <Paragraphs>155</Paragraphs>
  <Slides>18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Presentazione vuota</vt:lpstr>
      <vt:lpstr>Diapositiva 1</vt:lpstr>
      <vt:lpstr>Pedagogia sperimentale  Pietro Lucisano</vt:lpstr>
      <vt:lpstr>Diapositiva 3</vt:lpstr>
      <vt:lpstr>Diapositiva 4</vt:lpstr>
      <vt:lpstr>Diapositiva 5</vt:lpstr>
      <vt:lpstr>Diapositiva 6</vt:lpstr>
      <vt:lpstr>Licei </vt:lpstr>
      <vt:lpstr>Alternanza scuola lavoro</vt:lpstr>
      <vt:lpstr>Istruzione terziaria </vt:lpstr>
      <vt:lpstr>Apprendistato </vt:lpstr>
      <vt:lpstr>Corsi di FP di secondo livello (post diploma)‏</vt:lpstr>
      <vt:lpstr>ITS- Scuole di Alta Tecnologia</vt:lpstr>
      <vt:lpstr>ITS- Scuole di Alta Tecnologia</vt:lpstr>
      <vt:lpstr>ITS- Scuole di Alta Tecnologia</vt:lpstr>
      <vt:lpstr>Diapositiva 15</vt:lpstr>
      <vt:lpstr>Diapositiva 16</vt:lpstr>
      <vt:lpstr>Diapositiva 17</vt:lpstr>
      <vt:lpstr>Diapositiva 18</vt:lpstr>
    </vt:vector>
  </TitlesOfParts>
  <Company>Fermenti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pilududu</cp:lastModifiedBy>
  <cp:revision>180</cp:revision>
  <cp:lastPrinted>2012-10-15T10:35:53Z</cp:lastPrinted>
  <dcterms:created xsi:type="dcterms:W3CDTF">2007-08-30T13:32:27Z</dcterms:created>
  <dcterms:modified xsi:type="dcterms:W3CDTF">2018-03-04T18:47:23Z</dcterms:modified>
</cp:coreProperties>
</file>