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0" r:id="rId1"/>
  </p:sldMasterIdLst>
  <p:notesMasterIdLst>
    <p:notesMasterId r:id="rId29"/>
  </p:notesMasterIdLst>
  <p:handoutMasterIdLst>
    <p:handoutMasterId r:id="rId30"/>
  </p:handoutMasterIdLst>
  <p:sldIdLst>
    <p:sldId id="310" r:id="rId2"/>
    <p:sldId id="500" r:id="rId3"/>
    <p:sldId id="507" r:id="rId4"/>
    <p:sldId id="508" r:id="rId5"/>
    <p:sldId id="503" r:id="rId6"/>
    <p:sldId id="478" r:id="rId7"/>
    <p:sldId id="512" r:id="rId8"/>
    <p:sldId id="516" r:id="rId9"/>
    <p:sldId id="517" r:id="rId10"/>
    <p:sldId id="518" r:id="rId11"/>
    <p:sldId id="519" r:id="rId12"/>
    <p:sldId id="511" r:id="rId13"/>
    <p:sldId id="479" r:id="rId14"/>
    <p:sldId id="494" r:id="rId15"/>
    <p:sldId id="495" r:id="rId16"/>
    <p:sldId id="525" r:id="rId17"/>
    <p:sldId id="510" r:id="rId18"/>
    <p:sldId id="523" r:id="rId19"/>
    <p:sldId id="513" r:id="rId20"/>
    <p:sldId id="514" r:id="rId21"/>
    <p:sldId id="515" r:id="rId22"/>
    <p:sldId id="520" r:id="rId23"/>
    <p:sldId id="521" r:id="rId24"/>
    <p:sldId id="524" r:id="rId25"/>
    <p:sldId id="522" r:id="rId26"/>
    <p:sldId id="487" r:id="rId27"/>
    <p:sldId id="488" r:id="rId28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66"/>
    <a:srgbClr val="00FF00"/>
    <a:srgbClr val="0000FF"/>
    <a:srgbClr val="FF6600"/>
    <a:srgbClr val="CC3300"/>
    <a:srgbClr val="FF9900"/>
    <a:srgbClr val="FF00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588" autoAdjust="0"/>
    <p:restoredTop sz="81047" autoAdjust="0"/>
  </p:normalViewPr>
  <p:slideViewPr>
    <p:cSldViewPr>
      <p:cViewPr varScale="1">
        <p:scale>
          <a:sx n="37" d="100"/>
          <a:sy n="37" d="100"/>
        </p:scale>
        <p:origin x="-97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285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285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3FFD3D92-7837-4614-93B2-CD7ACB486B0B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3200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0" y="4416425"/>
            <a:ext cx="5143500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285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285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770FF1FB-1CEC-44F5-9875-591854CA6205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5197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en-US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2788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99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71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43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15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2523544-952A-42E0-AFB6-42931D36B6E3}" type="slidenum">
              <a:rPr lang="en-US" altLang="en-US" smtClean="0">
                <a:latin typeface="Times New Roman" panose="02020603050405020304" pitchFamily="18" charset="0"/>
              </a:rPr>
              <a:pPr/>
              <a:t>1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54402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2788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99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71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43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15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B384DAE-9A27-4C10-BF2A-7566959159ED}" type="slidenum">
              <a:rPr lang="en-US" altLang="en-US" smtClean="0">
                <a:latin typeface="Times New Roman" panose="02020603050405020304" pitchFamily="18" charset="0"/>
              </a:rPr>
              <a:pPr/>
              <a:t>13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11808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2788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99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71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43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15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BF3AA37-B1DA-4501-874B-AF463757675B}" type="slidenum">
              <a:rPr lang="en-US" altLang="en-US" smtClean="0">
                <a:latin typeface="Times New Roman" panose="02020603050405020304" pitchFamily="18" charset="0"/>
              </a:rPr>
              <a:pPr/>
              <a:t>14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50574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2788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99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71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43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15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10053E4-5F13-49C1-A949-DE8E31772B48}" type="slidenum">
              <a:rPr lang="en-US" altLang="en-US" smtClean="0">
                <a:latin typeface="Times New Roman" panose="02020603050405020304" pitchFamily="18" charset="0"/>
              </a:rPr>
              <a:pPr/>
              <a:t>15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49652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12E6581-58B6-4ABE-AB08-7B04DC1C40D7}" type="slidenum">
              <a:rPr lang="en-US" altLang="en-US" smtClean="0">
                <a:latin typeface="Times New Roman" panose="02020603050405020304" pitchFamily="18" charset="0"/>
              </a:rPr>
              <a:pPr/>
              <a:t>16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230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2788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99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71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43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15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9991E83-4A69-4448-A732-6F7C2AC51857}" type="slidenum">
              <a:rPr lang="en-US" altLang="en-US" smtClean="0">
                <a:latin typeface="Times New Roman" panose="02020603050405020304" pitchFamily="18" charset="0"/>
              </a:rPr>
              <a:pPr/>
              <a:t>26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6103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en-US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2788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99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71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43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15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34C89EF-61CE-42B6-92A8-DF373765B5DD}" type="slidenum">
              <a:rPr lang="en-US" altLang="en-US" smtClean="0">
                <a:latin typeface="Times New Roman" panose="02020603050405020304" pitchFamily="18" charset="0"/>
              </a:rPr>
              <a:pPr/>
              <a:t>27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77655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2788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99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71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43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15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D63A3A1-0818-4F50-8827-511262E008E7}" type="slidenum">
              <a:rPr lang="en-US" altLang="en-US" smtClean="0">
                <a:latin typeface="Times New Roman" panose="02020603050405020304" pitchFamily="18" charset="0"/>
              </a:rPr>
              <a:pPr/>
              <a:t>2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02064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b="1" dirty="0" smtClean="0"/>
              <a:t>Social work </a:t>
            </a:r>
            <a:r>
              <a:rPr lang="en-US" dirty="0" smtClean="0"/>
              <a:t>– culturally competent practice=process of collecting knowledge about client (values, </a:t>
            </a:r>
            <a:r>
              <a:rPr lang="en-US" dirty="0" err="1" smtClean="0"/>
              <a:t>traditions,e</a:t>
            </a:r>
            <a:r>
              <a:rPr lang="en-US" dirty="0" smtClean="0"/>
              <a:t> </a:t>
            </a:r>
            <a:r>
              <a:rPr lang="en-US" dirty="0" err="1" smtClean="0"/>
              <a:t>tc</a:t>
            </a:r>
            <a:r>
              <a:rPr lang="en-US" dirty="0" smtClean="0"/>
              <a:t>) in order to design appropriate interventions based on clients’ cultural values –  focuses on knowledge and skills.  Often work w/ marginalized –refugees, </a:t>
            </a:r>
            <a:r>
              <a:rPr lang="en-US" dirty="0" err="1" smtClean="0"/>
              <a:t>asylees</a:t>
            </a:r>
            <a:r>
              <a:rPr lang="en-US" dirty="0" smtClean="0"/>
              <a:t>, unaccompanied children, undocumented persons, victims of human </a:t>
            </a:r>
            <a:r>
              <a:rPr lang="en-US" dirty="0" err="1" smtClean="0"/>
              <a:t>traffiking</a:t>
            </a:r>
            <a:r>
              <a:rPr lang="en-US" dirty="0" smtClean="0"/>
              <a:t>….one CC approach –that one’s living conditions and contexts </a:t>
            </a:r>
            <a:r>
              <a:rPr lang="en-US" dirty="0" err="1" smtClean="0"/>
              <a:t>shapre</a:t>
            </a:r>
            <a:r>
              <a:rPr lang="en-US" dirty="0" smtClean="0"/>
              <a:t> one’s behavior (ecological approach)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b="1" dirty="0" smtClean="0"/>
              <a:t>Engineering </a:t>
            </a:r>
            <a:r>
              <a:rPr lang="en-US" dirty="0" smtClean="0"/>
              <a:t>– Accreditation Board for Engineering and Technology (ABET) addresses global competence in its standards, as does American </a:t>
            </a:r>
            <a:r>
              <a:rPr lang="en-US" dirty="0" err="1" smtClean="0"/>
              <a:t>Soceity</a:t>
            </a:r>
            <a:r>
              <a:rPr lang="en-US" dirty="0" smtClean="0"/>
              <a:t> for Engineering Education and other such engineering organizations – growing agreement on not only technical skills but cross-cultural communication and </a:t>
            </a:r>
            <a:r>
              <a:rPr lang="en-US" dirty="0" err="1" smtClean="0"/>
              <a:t>glboal</a:t>
            </a:r>
            <a:r>
              <a:rPr lang="en-US" dirty="0" smtClean="0"/>
              <a:t> competence (including multilingualism) – in a broad sense but also have deeper cultural knowledge as well…and a recent 2006 global study (involving 6 countries – Brazil, China, Germany, Japan, Switzerland &amp; US)  looked at the next generation of engineers and found that engineers need to have a global mindset given the contexts and diverse environments in which they’ll be working in the future….</a:t>
            </a:r>
          </a:p>
          <a:p>
            <a:pPr>
              <a:defRPr/>
            </a:pPr>
            <a:r>
              <a:rPr lang="en-US" b="1" dirty="0" smtClean="0"/>
              <a:t>Business </a:t>
            </a:r>
            <a:r>
              <a:rPr lang="en-US" dirty="0" smtClean="0"/>
              <a:t>– also strategic project management, cross-cultural leadership effectiveness (</a:t>
            </a:r>
            <a:r>
              <a:rPr lang="en-US" dirty="0" err="1" smtClean="0"/>
              <a:t>comm</a:t>
            </a:r>
            <a:r>
              <a:rPr lang="en-US" dirty="0" smtClean="0"/>
              <a:t> skills as key, adaptation), project leadership (influence) </a:t>
            </a:r>
          </a:p>
          <a:p>
            <a:pPr>
              <a:defRPr/>
            </a:pPr>
            <a:r>
              <a:rPr lang="en-US" b="1" dirty="0" smtClean="0"/>
              <a:t>Healthcare</a:t>
            </a:r>
            <a:r>
              <a:rPr lang="en-US" dirty="0" smtClean="0"/>
              <a:t> – shaped by medical anthropology, ICC increasingly critical skill – even life or death – and that includes both cultural and linguistic barriers….medical ethnocentrism a real problem  -  Given that people of color are disproportionately affected by disease  - and given the growing diversity in the US and beyond…. Even diff approaches to why people get sick – Western germ theory approach </a:t>
            </a:r>
            <a:r>
              <a:rPr lang="en-US" dirty="0" err="1" smtClean="0"/>
              <a:t>vs</a:t>
            </a:r>
            <a:r>
              <a:rPr lang="en-US" dirty="0" smtClean="0"/>
              <a:t> non-Western equilibrium theory – matter of things being unbalanced… or even sorcery </a:t>
            </a:r>
            <a:r>
              <a:rPr lang="en-US" dirty="0" err="1" smtClean="0"/>
              <a:t>ie</a:t>
            </a:r>
            <a:r>
              <a:rPr lang="en-US" dirty="0" smtClean="0"/>
              <a:t> evil eyes – health care models of ICC focus on process as key – of continually striving for better care….</a:t>
            </a:r>
            <a:endParaRPr lang="en-US" dirty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2788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99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71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43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15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4896518-593F-4F2C-BBA5-074547BA94B1}" type="slidenum">
              <a:rPr lang="en-US" altLang="en-US" smtClean="0">
                <a:latin typeface="Times New Roman" panose="02020603050405020304" pitchFamily="18" charset="0"/>
              </a:rPr>
              <a:pPr/>
              <a:t>3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099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b="1" dirty="0" smtClean="0"/>
              <a:t>Social work </a:t>
            </a:r>
            <a:r>
              <a:rPr lang="en-US" dirty="0" smtClean="0"/>
              <a:t>– culturally competent practice=process of collecting knowledge about client (values, </a:t>
            </a:r>
            <a:r>
              <a:rPr lang="en-US" dirty="0" err="1" smtClean="0"/>
              <a:t>traditions,e</a:t>
            </a:r>
            <a:r>
              <a:rPr lang="en-US" dirty="0" smtClean="0"/>
              <a:t> </a:t>
            </a:r>
            <a:r>
              <a:rPr lang="en-US" dirty="0" err="1" smtClean="0"/>
              <a:t>tc</a:t>
            </a:r>
            <a:r>
              <a:rPr lang="en-US" dirty="0" smtClean="0"/>
              <a:t>) in order to design appropriate interventions based on clients’ cultural values –  focuses on knowledge and skills.  Often work w/ marginalized –refugees, </a:t>
            </a:r>
            <a:r>
              <a:rPr lang="en-US" dirty="0" err="1" smtClean="0"/>
              <a:t>asylees</a:t>
            </a:r>
            <a:r>
              <a:rPr lang="en-US" dirty="0" smtClean="0"/>
              <a:t>, unaccompanied children, undocumented persons, victims of human </a:t>
            </a:r>
            <a:r>
              <a:rPr lang="en-US" dirty="0" err="1" smtClean="0"/>
              <a:t>traffiking</a:t>
            </a:r>
            <a:r>
              <a:rPr lang="en-US" dirty="0" smtClean="0"/>
              <a:t>….one CC approach –that one’s living conditions and contexts </a:t>
            </a:r>
            <a:r>
              <a:rPr lang="en-US" dirty="0" err="1" smtClean="0"/>
              <a:t>shapre</a:t>
            </a:r>
            <a:r>
              <a:rPr lang="en-US" dirty="0" smtClean="0"/>
              <a:t> one’s behavior (ecological approach)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b="1" dirty="0" smtClean="0"/>
              <a:t>Engineering </a:t>
            </a:r>
            <a:r>
              <a:rPr lang="en-US" dirty="0" smtClean="0"/>
              <a:t>– Accreditation Board for Engineering and Technology (ABET) addresses global competence in its standards, as does American </a:t>
            </a:r>
            <a:r>
              <a:rPr lang="en-US" dirty="0" err="1" smtClean="0"/>
              <a:t>Soceity</a:t>
            </a:r>
            <a:r>
              <a:rPr lang="en-US" dirty="0" smtClean="0"/>
              <a:t> for Engineering Education and other such engineering organizations – growing agreement on not only technical skills but cross-cultural communication and </a:t>
            </a:r>
            <a:r>
              <a:rPr lang="en-US" dirty="0" err="1" smtClean="0"/>
              <a:t>glboal</a:t>
            </a:r>
            <a:r>
              <a:rPr lang="en-US" dirty="0" smtClean="0"/>
              <a:t> competence (including multilingualism) – in a broad sense but also have deeper cultural knowledge as well…and a recent 2006 global study (involving 6 countries – Brazil, China, Germany, Japan, Switzerland &amp; US)  looked at the next generation of engineers and found that engineers need to have a global mindset given the contexts and diverse environments in which they’ll be working in the future….</a:t>
            </a:r>
          </a:p>
          <a:p>
            <a:pPr>
              <a:defRPr/>
            </a:pPr>
            <a:r>
              <a:rPr lang="en-US" b="1" dirty="0" smtClean="0"/>
              <a:t>Business </a:t>
            </a:r>
            <a:r>
              <a:rPr lang="en-US" dirty="0" smtClean="0"/>
              <a:t>– also strategic project management, cross-cultural leadership effectiveness (</a:t>
            </a:r>
            <a:r>
              <a:rPr lang="en-US" dirty="0" err="1" smtClean="0"/>
              <a:t>comm</a:t>
            </a:r>
            <a:r>
              <a:rPr lang="en-US" dirty="0" smtClean="0"/>
              <a:t> skills as key, adaptation), project leadership (influence) </a:t>
            </a:r>
          </a:p>
          <a:p>
            <a:pPr>
              <a:defRPr/>
            </a:pPr>
            <a:r>
              <a:rPr lang="en-US" b="1" dirty="0" smtClean="0"/>
              <a:t>Healthcare</a:t>
            </a:r>
            <a:r>
              <a:rPr lang="en-US" dirty="0" smtClean="0"/>
              <a:t> – shaped by medical anthropology, ICC increasingly critical skill – even life or death – and that includes both cultural and linguistic barriers….medical ethnocentrism a real problem  -  Given that people of color are disproportionately affected by disease  - and given the growing diversity in the US and beyond…. Even diff approaches to why people get sick – Western germ theory approach </a:t>
            </a:r>
            <a:r>
              <a:rPr lang="en-US" dirty="0" err="1" smtClean="0"/>
              <a:t>vs</a:t>
            </a:r>
            <a:r>
              <a:rPr lang="en-US" dirty="0" smtClean="0"/>
              <a:t> non-Western equilibrium theory – matter of things being unbalanced… or even sorcery </a:t>
            </a:r>
            <a:r>
              <a:rPr lang="en-US" dirty="0" err="1" smtClean="0"/>
              <a:t>ie</a:t>
            </a:r>
            <a:r>
              <a:rPr lang="en-US" dirty="0" smtClean="0"/>
              <a:t> evil eyes – health care models of ICC focus on process as key – of continually striving for better care….</a:t>
            </a:r>
            <a:endParaRPr lang="en-US" dirty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2788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99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71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43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15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71BE97F-3C12-41A0-A7D9-86048ED9A6B4}" type="slidenum">
              <a:rPr lang="en-US" altLang="en-US" smtClean="0">
                <a:latin typeface="Times New Roman" panose="02020603050405020304" pitchFamily="18" charset="0"/>
              </a:rPr>
              <a:pPr/>
              <a:t>6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77708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2788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99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71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43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15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AFC25B8-CDF1-47B7-89C8-53F024084BD3}" type="slidenum">
              <a:rPr lang="en-US" altLang="en-US" smtClean="0">
                <a:latin typeface="Times New Roman" panose="02020603050405020304" pitchFamily="18" charset="0"/>
              </a:rPr>
              <a:pPr/>
              <a:t>7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08008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2788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99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71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43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15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10A185A-AF97-417B-B180-D34C366CDE8B}" type="slidenum">
              <a:rPr lang="en-US" altLang="en-US" smtClean="0">
                <a:latin typeface="Times New Roman" panose="02020603050405020304" pitchFamily="18" charset="0"/>
              </a:rPr>
              <a:pPr/>
              <a:t>8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42308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2788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99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71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43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15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15CEF5D-4C6C-430D-BD9D-6F3F13525FD9}" type="slidenum">
              <a:rPr lang="en-US" altLang="en-US" smtClean="0">
                <a:latin typeface="Times New Roman" panose="02020603050405020304" pitchFamily="18" charset="0"/>
              </a:rPr>
              <a:pPr/>
              <a:t>9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4813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2788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99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71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43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15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C188866-30A2-4CDB-A915-D2771BFDF79B}" type="slidenum">
              <a:rPr lang="en-US" altLang="en-US" smtClean="0">
                <a:latin typeface="Times New Roman" panose="02020603050405020304" pitchFamily="18" charset="0"/>
              </a:rPr>
              <a:pPr/>
              <a:t>10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95193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2788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99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71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43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158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E619698-3DDE-4EFC-B97F-70377266487B}" type="slidenum">
              <a:rPr lang="en-US" altLang="en-US" smtClean="0">
                <a:latin typeface="Times New Roman" panose="02020603050405020304" pitchFamily="18" charset="0"/>
              </a:rPr>
              <a:pPr/>
              <a:t>11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2677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DK Deardorff, Duke University, 2014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4550EF67-4077-481F-94A6-EABC05D6B98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8790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DK Deardorff, Duke University, 2014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376F4-3DAB-4B73-B8FE-C922154BAE2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372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DK Deardorff, Duke University, 2014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E9F110-C211-48A8-9017-A55746D407B5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881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DK Deardorff, Duke University, 2014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1B8002-4170-4015-9FAF-86242321002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990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DK Deardorff, Duke University, 2014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0006E4B5-4D27-4EA3-A2DC-3F01160A6F5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8325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DK Deardorff, Duke University, 2014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2CE724-766A-449A-AEBC-C0BD2E9C167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769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DK Deardorff, Duke University, 2014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D545F3-1D8A-4D42-BDF2-54A6DD7EF67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702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DK Deardorff, Duke University, 2014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06FBAB-F871-4FCE-B6C7-BAEB17FAFD4D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267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DK Deardorff, Duke University, 2014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D8583-A040-407D-9E13-C547D032E294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208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DK Deardorff, Duke University, 2014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76AB4D-CDE8-4B36-818B-5A82D451147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771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DK Deardorff, Duke University, 2014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5ADCE9-5A82-421F-9577-C58CD37BD4E7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988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DK Deardorff, Duke University, 2014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045C75"/>
                </a:solidFill>
              </a:defRPr>
            </a:lvl1pPr>
          </a:lstStyle>
          <a:p>
            <a:pPr>
              <a:defRPr/>
            </a:pPr>
            <a:fld id="{E6CF2B1C-6B16-493A-AEB5-61B512FEB921}" type="slidenum">
              <a:rPr lang="en-US"/>
              <a:pPr>
                <a:defRPr/>
              </a:pPr>
              <a:t>‹N›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7" r:id="rId1"/>
    <p:sldLayoutId id="2147484019" r:id="rId2"/>
    <p:sldLayoutId id="2147484028" r:id="rId3"/>
    <p:sldLayoutId id="2147484020" r:id="rId4"/>
    <p:sldLayoutId id="2147484021" r:id="rId5"/>
    <p:sldLayoutId id="2147484022" r:id="rId6"/>
    <p:sldLayoutId id="2147484023" r:id="rId7"/>
    <p:sldLayoutId id="2147484024" r:id="rId8"/>
    <p:sldLayoutId id="2147484029" r:id="rId9"/>
    <p:sldLayoutId id="2147484025" r:id="rId10"/>
    <p:sldLayoutId id="2147484026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fsa.org/_/file/_/theory_connections_intercultural_competence.pdf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mailto:d.deardorff@duke.edu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99281" y="1066800"/>
            <a:ext cx="8229600" cy="3276600"/>
          </a:xfrm>
          <a:extLst/>
        </p:spPr>
        <p:txBody>
          <a:bodyPr>
            <a:normAutofit fontScale="90000"/>
          </a:bodyPr>
          <a:lstStyle/>
          <a:p>
            <a:pPr eaLnBrk="1" fontAlgn="auto" hangingPunct="1">
              <a:lnSpc>
                <a:spcPts val="2300"/>
              </a:lnSpc>
              <a:spcAft>
                <a:spcPts val="0"/>
              </a:spcAft>
              <a:defRPr/>
            </a:pPr>
            <a:r>
              <a:rPr lang="en-US" sz="3600" dirty="0" smtClean="0">
                <a:solidFill>
                  <a:srgbClr val="FFFF99"/>
                </a:solidFill>
                <a:cs typeface="Times New Roman" pitchFamily="18" charset="0"/>
              </a:rPr>
              <a:t/>
            </a:r>
            <a:br>
              <a:rPr lang="en-US" sz="3600" dirty="0" smtClean="0">
                <a:solidFill>
                  <a:srgbClr val="FFFF99"/>
                </a:solidFill>
                <a:cs typeface="Times New Roman" pitchFamily="18" charset="0"/>
              </a:rPr>
            </a:br>
            <a:r>
              <a:rPr lang="en-US" sz="3600" dirty="0">
                <a:solidFill>
                  <a:srgbClr val="FFFF99"/>
                </a:solidFill>
                <a:cs typeface="Times New Roman" pitchFamily="18" charset="0"/>
              </a:rPr>
              <a:t/>
            </a:r>
            <a:br>
              <a:rPr lang="en-US" sz="3600" dirty="0">
                <a:solidFill>
                  <a:srgbClr val="FFFF99"/>
                </a:solidFill>
                <a:cs typeface="Times New Roman" pitchFamily="18" charset="0"/>
              </a:rPr>
            </a:br>
            <a:r>
              <a:rPr lang="en-US" sz="3600" dirty="0" smtClean="0">
                <a:solidFill>
                  <a:srgbClr val="FFFF99"/>
                </a:solidFill>
                <a:cs typeface="Times New Roman" pitchFamily="18" charset="0"/>
              </a:rPr>
              <a:t/>
            </a:r>
            <a:br>
              <a:rPr lang="en-US" sz="3600" dirty="0" smtClean="0">
                <a:solidFill>
                  <a:srgbClr val="FFFF99"/>
                </a:solidFill>
                <a:cs typeface="Times New Roman" pitchFamily="18" charset="0"/>
              </a:rPr>
            </a:br>
            <a:r>
              <a:rPr lang="en-US" sz="3600" dirty="0" smtClean="0">
                <a:solidFill>
                  <a:srgbClr val="FFFF99"/>
                </a:solidFill>
                <a:cs typeface="Times New Roman" pitchFamily="18" charset="0"/>
              </a:rPr>
              <a:t/>
            </a:r>
            <a:br>
              <a:rPr lang="en-US" sz="3600" dirty="0" smtClean="0">
                <a:solidFill>
                  <a:srgbClr val="FFFF99"/>
                </a:solidFill>
                <a:cs typeface="Times New Roman" pitchFamily="18" charset="0"/>
              </a:rPr>
            </a:br>
            <a:r>
              <a:rPr lang="en-US" sz="3600" dirty="0" smtClean="0">
                <a:solidFill>
                  <a:srgbClr val="FFFF99"/>
                </a:solidFill>
                <a:cs typeface="Times New Roman" pitchFamily="18" charset="0"/>
              </a:rPr>
              <a:t/>
            </a:r>
            <a:br>
              <a:rPr lang="en-US" sz="3600" dirty="0" smtClean="0">
                <a:solidFill>
                  <a:srgbClr val="FFFF99"/>
                </a:solidFill>
                <a:cs typeface="Times New Roman" pitchFamily="18" charset="0"/>
              </a:rPr>
            </a:br>
            <a:r>
              <a:rPr lang="en-US" sz="3600" dirty="0" smtClean="0">
                <a:solidFill>
                  <a:srgbClr val="FFFF99"/>
                </a:solidFill>
                <a:cs typeface="Times New Roman" pitchFamily="18" charset="0"/>
              </a:rPr>
              <a:t/>
            </a:r>
            <a:br>
              <a:rPr lang="en-US" sz="3600" dirty="0" smtClean="0">
                <a:solidFill>
                  <a:srgbClr val="FFFF99"/>
                </a:solidFill>
                <a:cs typeface="Times New Roman" pitchFamily="18" charset="0"/>
              </a:rPr>
            </a:br>
            <a:r>
              <a:rPr lang="en-US" sz="3600" dirty="0" smtClean="0">
                <a:solidFill>
                  <a:srgbClr val="FFFF99"/>
                </a:solidFill>
                <a:cs typeface="Times New Roman" pitchFamily="18" charset="0"/>
              </a:rPr>
              <a:t/>
            </a:r>
            <a:br>
              <a:rPr lang="en-US" sz="3600" dirty="0" smtClean="0">
                <a:solidFill>
                  <a:srgbClr val="FFFF99"/>
                </a:solidFill>
                <a:cs typeface="Times New Roman" pitchFamily="18" charset="0"/>
              </a:rPr>
            </a:br>
            <a:r>
              <a:rPr lang="en-US" sz="3600" dirty="0" smtClean="0">
                <a:solidFill>
                  <a:srgbClr val="FFFF99"/>
                </a:solidFill>
                <a:cs typeface="Times New Roman" pitchFamily="18" charset="0"/>
              </a:rPr>
              <a:t/>
            </a:r>
            <a:br>
              <a:rPr lang="en-US" sz="3600" dirty="0" smtClean="0">
                <a:solidFill>
                  <a:srgbClr val="FFFF99"/>
                </a:solidFill>
                <a:cs typeface="Times New Roman" pitchFamily="18" charset="0"/>
              </a:rPr>
            </a:br>
            <a:r>
              <a:rPr lang="en-US" sz="3600" dirty="0" smtClean="0">
                <a:solidFill>
                  <a:srgbClr val="FFFF99"/>
                </a:solidFill>
                <a:cs typeface="Times New Roman" pitchFamily="18" charset="0"/>
              </a:rPr>
              <a:t/>
            </a:r>
            <a:br>
              <a:rPr lang="en-US" sz="3600" dirty="0" smtClean="0">
                <a:solidFill>
                  <a:srgbClr val="FFFF99"/>
                </a:solidFill>
                <a:cs typeface="Times New Roman" pitchFamily="18" charset="0"/>
              </a:rPr>
            </a:br>
            <a:r>
              <a:rPr lang="en-US" sz="3600" dirty="0">
                <a:solidFill>
                  <a:srgbClr val="FFFF99"/>
                </a:solidFill>
                <a:cs typeface="Times New Roman" pitchFamily="18" charset="0"/>
              </a:rPr>
              <a:t/>
            </a:r>
            <a:br>
              <a:rPr lang="en-US" sz="3600" dirty="0">
                <a:solidFill>
                  <a:srgbClr val="FFFF99"/>
                </a:solidFill>
                <a:cs typeface="Times New Roman" pitchFamily="18" charset="0"/>
              </a:rPr>
            </a:br>
            <a:r>
              <a:rPr lang="en-US" sz="3600" dirty="0" smtClean="0">
                <a:solidFill>
                  <a:srgbClr val="FFFF99"/>
                </a:solidFill>
                <a:cs typeface="Times New Roman" pitchFamily="18" charset="0"/>
              </a:rPr>
              <a:t/>
            </a:r>
            <a:br>
              <a:rPr lang="en-US" sz="3600" dirty="0" smtClean="0">
                <a:solidFill>
                  <a:srgbClr val="FFFF99"/>
                </a:solidFill>
                <a:cs typeface="Times New Roman" pitchFamily="18" charset="0"/>
              </a:rPr>
            </a:br>
            <a:r>
              <a:rPr lang="en-US" sz="3600" dirty="0">
                <a:solidFill>
                  <a:srgbClr val="FFFF99"/>
                </a:solidFill>
                <a:cs typeface="Times New Roman" pitchFamily="18" charset="0"/>
              </a:rPr>
              <a:t/>
            </a:r>
            <a:br>
              <a:rPr lang="en-US" sz="3600" dirty="0">
                <a:solidFill>
                  <a:srgbClr val="FFFF99"/>
                </a:solidFill>
                <a:cs typeface="Times New Roman" pitchFamily="18" charset="0"/>
              </a:rPr>
            </a:br>
            <a:r>
              <a:rPr lang="en-US" sz="3600" dirty="0" smtClean="0">
                <a:solidFill>
                  <a:srgbClr val="FFFF99"/>
                </a:solidFill>
                <a:cs typeface="Times New Roman" pitchFamily="18" charset="0"/>
              </a:rPr>
              <a:t/>
            </a:r>
            <a:br>
              <a:rPr lang="en-US" sz="3600" dirty="0" smtClean="0">
                <a:solidFill>
                  <a:srgbClr val="FFFF99"/>
                </a:solidFill>
                <a:cs typeface="Times New Roman" pitchFamily="18" charset="0"/>
              </a:rPr>
            </a:br>
            <a:r>
              <a:rPr lang="en-US" sz="3600" dirty="0">
                <a:solidFill>
                  <a:srgbClr val="FFFF99"/>
                </a:solidFill>
                <a:cs typeface="Times New Roman" pitchFamily="18" charset="0"/>
              </a:rPr>
              <a:t/>
            </a:r>
            <a:br>
              <a:rPr lang="en-US" sz="3600" dirty="0">
                <a:solidFill>
                  <a:srgbClr val="FFFF99"/>
                </a:solidFill>
                <a:cs typeface="Times New Roman" pitchFamily="18" charset="0"/>
              </a:rPr>
            </a:br>
            <a:r>
              <a:rPr lang="en-US" sz="3600" dirty="0" smtClean="0">
                <a:solidFill>
                  <a:srgbClr val="FFFF99"/>
                </a:solidFill>
                <a:cs typeface="Times New Roman" pitchFamily="18" charset="0"/>
              </a:rPr>
              <a:t/>
            </a:r>
            <a:br>
              <a:rPr lang="en-US" sz="3600" dirty="0" smtClean="0">
                <a:solidFill>
                  <a:srgbClr val="FFFF99"/>
                </a:solidFill>
                <a:cs typeface="Times New Roman" pitchFamily="18" charset="0"/>
              </a:rPr>
            </a:br>
            <a:r>
              <a:rPr lang="en-US" sz="6000" dirty="0" smtClean="0">
                <a:solidFill>
                  <a:srgbClr val="FFFF99"/>
                </a:solidFill>
                <a:cs typeface="Times New Roman" pitchFamily="18" charset="0"/>
              </a:rPr>
              <a:t>Exploring   </a:t>
            </a:r>
            <a:br>
              <a:rPr lang="en-US" sz="6000" dirty="0" smtClean="0">
                <a:solidFill>
                  <a:srgbClr val="FFFF99"/>
                </a:solidFill>
                <a:cs typeface="Times New Roman" pitchFamily="18" charset="0"/>
              </a:rPr>
            </a:br>
            <a:r>
              <a:rPr lang="en-US" sz="6000" dirty="0" smtClean="0">
                <a:solidFill>
                  <a:srgbClr val="FFFF99"/>
                </a:solidFill>
                <a:cs typeface="Times New Roman" pitchFamily="18" charset="0"/>
              </a:rPr>
              <a:t> </a:t>
            </a:r>
            <a:br>
              <a:rPr lang="en-US" sz="6000" dirty="0" smtClean="0">
                <a:solidFill>
                  <a:srgbClr val="FFFF99"/>
                </a:solidFill>
                <a:cs typeface="Times New Roman" pitchFamily="18" charset="0"/>
              </a:rPr>
            </a:br>
            <a:r>
              <a:rPr lang="en-US" sz="6000" dirty="0" smtClean="0">
                <a:solidFill>
                  <a:srgbClr val="FFFF99"/>
                </a:solidFill>
                <a:cs typeface="Times New Roman" pitchFamily="18" charset="0"/>
              </a:rPr>
              <a:t>the 21</a:t>
            </a:r>
            <a:r>
              <a:rPr lang="en-US" sz="6000" baseline="30000" dirty="0" smtClean="0">
                <a:solidFill>
                  <a:srgbClr val="FFFF99"/>
                </a:solidFill>
                <a:cs typeface="Times New Roman" pitchFamily="18" charset="0"/>
              </a:rPr>
              <a:t>st</a:t>
            </a:r>
            <a:r>
              <a:rPr lang="en-US" sz="6000" dirty="0" smtClean="0">
                <a:solidFill>
                  <a:srgbClr val="FFFF99"/>
                </a:solidFill>
                <a:cs typeface="Times New Roman" pitchFamily="18" charset="0"/>
              </a:rPr>
              <a:t> Century Imperative </a:t>
            </a:r>
            <a:br>
              <a:rPr lang="en-US" sz="6000" dirty="0" smtClean="0">
                <a:solidFill>
                  <a:srgbClr val="FFFF99"/>
                </a:solidFill>
                <a:cs typeface="Times New Roman" pitchFamily="18" charset="0"/>
              </a:rPr>
            </a:br>
            <a:r>
              <a:rPr lang="en-US" sz="6000" dirty="0" smtClean="0">
                <a:solidFill>
                  <a:srgbClr val="FFFF99"/>
                </a:solidFill>
                <a:cs typeface="Times New Roman" pitchFamily="18" charset="0"/>
              </a:rPr>
              <a:t>I</a:t>
            </a:r>
            <a:br>
              <a:rPr lang="en-US" sz="6000" dirty="0" smtClean="0">
                <a:solidFill>
                  <a:srgbClr val="FFFF99"/>
                </a:solidFill>
                <a:cs typeface="Times New Roman" pitchFamily="18" charset="0"/>
              </a:rPr>
            </a:br>
            <a:r>
              <a:rPr lang="en-US" sz="6000" dirty="0" smtClean="0">
                <a:solidFill>
                  <a:srgbClr val="FFFF99"/>
                </a:solidFill>
                <a:cs typeface="Times New Roman" pitchFamily="18" charset="0"/>
              </a:rPr>
              <a:t>of  </a:t>
            </a:r>
            <a:br>
              <a:rPr lang="en-US" sz="6000" dirty="0" smtClean="0">
                <a:solidFill>
                  <a:srgbClr val="FFFF99"/>
                </a:solidFill>
                <a:cs typeface="Times New Roman" pitchFamily="18" charset="0"/>
              </a:rPr>
            </a:br>
            <a:r>
              <a:rPr lang="en-US" sz="6000" dirty="0">
                <a:solidFill>
                  <a:srgbClr val="FFFF99"/>
                </a:solidFill>
                <a:cs typeface="Times New Roman" pitchFamily="18" charset="0"/>
              </a:rPr>
              <a:t/>
            </a:r>
            <a:br>
              <a:rPr lang="en-US" sz="6000" dirty="0">
                <a:solidFill>
                  <a:srgbClr val="FFFF99"/>
                </a:solidFill>
                <a:cs typeface="Times New Roman" pitchFamily="18" charset="0"/>
              </a:rPr>
            </a:br>
            <a:r>
              <a:rPr lang="en-US" sz="6000" dirty="0" smtClean="0">
                <a:solidFill>
                  <a:srgbClr val="FFFF99"/>
                </a:solidFill>
                <a:cs typeface="Times New Roman" pitchFamily="18" charset="0"/>
              </a:rPr>
              <a:t>Intercultural Competence </a:t>
            </a:r>
            <a:r>
              <a:rPr lang="en-US" sz="6000" dirty="0">
                <a:solidFill>
                  <a:srgbClr val="FFFF99"/>
                </a:solidFill>
                <a:cs typeface="Times New Roman" pitchFamily="18" charset="0"/>
              </a:rPr>
              <a:t/>
            </a:r>
            <a:br>
              <a:rPr lang="en-US" sz="6000" dirty="0">
                <a:solidFill>
                  <a:srgbClr val="FFFF99"/>
                </a:solidFill>
                <a:cs typeface="Times New Roman" pitchFamily="18" charset="0"/>
              </a:rPr>
            </a:br>
            <a:r>
              <a:rPr lang="en-US" sz="6000" dirty="0" smtClean="0">
                <a:solidFill>
                  <a:srgbClr val="FFFF99"/>
                </a:solidFill>
                <a:cs typeface="Times New Roman" pitchFamily="18" charset="0"/>
              </a:rPr>
              <a:t/>
            </a:r>
            <a:br>
              <a:rPr lang="en-US" sz="6000" dirty="0" smtClean="0">
                <a:solidFill>
                  <a:srgbClr val="FFFF99"/>
                </a:solidFill>
                <a:cs typeface="Times New Roman" pitchFamily="18" charset="0"/>
              </a:rPr>
            </a:br>
            <a:r>
              <a:rPr lang="en-US" sz="6000" dirty="0" smtClean="0">
                <a:solidFill>
                  <a:srgbClr val="FFFF99"/>
                </a:solidFill>
                <a:cs typeface="Times New Roman" pitchFamily="18" charset="0"/>
              </a:rPr>
              <a:t/>
            </a:r>
            <a:br>
              <a:rPr lang="en-US" sz="6000" dirty="0" smtClean="0">
                <a:solidFill>
                  <a:srgbClr val="FFFF99"/>
                </a:solidFill>
                <a:cs typeface="Times New Roman" pitchFamily="18" charset="0"/>
              </a:rPr>
            </a:br>
            <a:r>
              <a:rPr lang="en-US" sz="3600" dirty="0">
                <a:solidFill>
                  <a:srgbClr val="FFFF99"/>
                </a:solidFill>
                <a:cs typeface="Times New Roman" pitchFamily="18" charset="0"/>
              </a:rPr>
              <a:t/>
            </a:r>
            <a:br>
              <a:rPr lang="en-US" sz="3600" dirty="0">
                <a:solidFill>
                  <a:srgbClr val="FFFF99"/>
                </a:solidFill>
                <a:cs typeface="Times New Roman" pitchFamily="18" charset="0"/>
              </a:rPr>
            </a:br>
            <a:endParaRPr lang="en-US" sz="3600" dirty="0">
              <a:solidFill>
                <a:srgbClr val="FFFF99"/>
              </a:solidFill>
              <a:cs typeface="Times New Roman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>
              <a:lnSpc>
                <a:spcPct val="90000"/>
              </a:lnSpc>
            </a:pPr>
            <a:endParaRPr lang="en-US" altLang="en-US" sz="1800" b="1" smtClean="0">
              <a:cs typeface="Times New Roman" panose="02020603050405020304" pitchFamily="18" charset="0"/>
            </a:endParaRPr>
          </a:p>
          <a:p>
            <a:pPr marR="0" eaLnBrk="1" hangingPunct="1">
              <a:lnSpc>
                <a:spcPct val="90000"/>
              </a:lnSpc>
            </a:pPr>
            <a:r>
              <a:rPr lang="en-US" altLang="en-US" sz="2800" smtClean="0"/>
              <a:t>Dr. Darla K. Deardorff</a:t>
            </a:r>
            <a:br>
              <a:rPr lang="en-US" altLang="en-US" sz="2800" smtClean="0"/>
            </a:br>
            <a:r>
              <a:rPr lang="en-US" altLang="en-US" sz="2800" smtClean="0"/>
              <a:t>Duke University</a:t>
            </a:r>
          </a:p>
          <a:p>
            <a:pPr marR="0" eaLnBrk="1" hangingPunct="1">
              <a:lnSpc>
                <a:spcPct val="90000"/>
              </a:lnSpc>
            </a:pPr>
            <a:r>
              <a:rPr lang="en-US" altLang="en-US" sz="2800" smtClean="0"/>
              <a:t>d.deardorff@duke.edu</a:t>
            </a:r>
          </a:p>
          <a:p>
            <a:pPr marR="0" eaLnBrk="1" hangingPunct="1">
              <a:lnSpc>
                <a:spcPct val="90000"/>
              </a:lnSpc>
            </a:pPr>
            <a:endParaRPr lang="en-US" altLang="en-US" sz="280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DK Deardorff, Duke University, 2014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Some ICC Myths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DK Deardorff, Duke University, 2014</a:t>
            </a:r>
            <a:endParaRPr lang="en-US" dirty="0"/>
          </a:p>
        </p:txBody>
      </p:sp>
      <p:sp>
        <p:nvSpPr>
          <p:cNvPr id="23556" name="Content Placeholder 1"/>
          <p:cNvSpPr>
            <a:spLocks noGrp="1"/>
          </p:cNvSpPr>
          <p:nvPr>
            <p:ph idx="1"/>
          </p:nvPr>
        </p:nvSpPr>
        <p:spPr>
          <a:xfrm>
            <a:off x="490538" y="1801813"/>
            <a:ext cx="8229600" cy="4389437"/>
          </a:xfrm>
        </p:spPr>
        <p:txBody>
          <a:bodyPr/>
          <a:lstStyle/>
          <a:p>
            <a:pPr marL="0" indent="0" eaLnBrk="1" hangingPunct="1">
              <a:buFont typeface="Wingdings 2" panose="05020102010507070707" pitchFamily="18" charset="2"/>
              <a:buNone/>
            </a:pPr>
            <a:endParaRPr lang="en-US" altLang="en-US" smtClean="0"/>
          </a:p>
          <a:p>
            <a:pPr marL="0" indent="0" eaLnBrk="1" hangingPunct="1">
              <a:buFont typeface="Wingdings 2" panose="05020102010507070707" pitchFamily="18" charset="2"/>
              <a:buNone/>
            </a:pPr>
            <a:endParaRPr lang="en-US" altLang="en-US" smtClean="0"/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mtClean="0"/>
              <a:t>Myth #1:  ICC can be developed through a workshop or course.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mtClean="0"/>
              <a:t>Myth #2:  ICC is the purview of languages and humanities.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mtClean="0"/>
              <a:t>Myth #3:  Send students abroad and they’ll come back interculturally competent.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mtClean="0"/>
              <a:t>Myth #4:  It’s about adding an international reading to a course.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mtClean="0"/>
              <a:t>.</a:t>
            </a:r>
          </a:p>
        </p:txBody>
      </p:sp>
      <p:pic>
        <p:nvPicPr>
          <p:cNvPr id="23557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3550" y="1563688"/>
            <a:ext cx="1866900" cy="101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8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8688" y="1585913"/>
            <a:ext cx="1866900" cy="101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9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0475" y="1563688"/>
            <a:ext cx="1866900" cy="101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Some ICC Myths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DK Deardorff, Duke University, 2014</a:t>
            </a:r>
            <a:endParaRPr lang="en-US" dirty="0"/>
          </a:p>
        </p:txBody>
      </p:sp>
      <p:sp>
        <p:nvSpPr>
          <p:cNvPr id="25604" name="Content Placeholder 1"/>
          <p:cNvSpPr>
            <a:spLocks noGrp="1"/>
          </p:cNvSpPr>
          <p:nvPr>
            <p:ph idx="1"/>
          </p:nvPr>
        </p:nvSpPr>
        <p:spPr>
          <a:xfrm>
            <a:off x="619125" y="1601788"/>
            <a:ext cx="8229600" cy="4389437"/>
          </a:xfrm>
        </p:spPr>
        <p:txBody>
          <a:bodyPr/>
          <a:lstStyle/>
          <a:p>
            <a:pPr marL="0" indent="0" eaLnBrk="1" hangingPunct="1">
              <a:buFont typeface="Wingdings 2" panose="05020102010507070707" pitchFamily="18" charset="2"/>
              <a:buNone/>
            </a:pPr>
            <a:endParaRPr lang="en-US" altLang="en-US" smtClean="0"/>
          </a:p>
          <a:p>
            <a:pPr marL="0" indent="0" eaLnBrk="1" hangingPunct="1">
              <a:buFont typeface="Wingdings 2" panose="05020102010507070707" pitchFamily="18" charset="2"/>
              <a:buNone/>
            </a:pPr>
            <a:endParaRPr lang="en-US" altLang="en-US" smtClean="0"/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mtClean="0"/>
              <a:t>Myth #1:  ICC can be developed through a workshop or course.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mtClean="0"/>
              <a:t>Myth #2:  ICC is the purview of languages and humanities.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mtClean="0"/>
              <a:t>Myth #3:  Send students abroad and they’ll come back interculturally competent.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mtClean="0"/>
              <a:t>Myth #4:  It’s about adding an international reading to a course.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mtClean="0"/>
              <a:t>Myth #5:  ICC can be assessed through one tool.</a:t>
            </a:r>
          </a:p>
        </p:txBody>
      </p:sp>
      <p:pic>
        <p:nvPicPr>
          <p:cNvPr id="25605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3550" y="1563688"/>
            <a:ext cx="1866900" cy="101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6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8688" y="1585913"/>
            <a:ext cx="1866900" cy="101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7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0475" y="1563688"/>
            <a:ext cx="1866900" cy="101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 2" panose="05020102010507070707" pitchFamily="18" charset="2"/>
              <a:buNone/>
            </a:pPr>
            <a:r>
              <a:rPr lang="en-US" altLang="en-US" smtClean="0"/>
              <a:t>WHAT IS INTERCULTURAL COMPETENCE?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DK Deardorff, Duke University, 2014</a:t>
            </a: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457200" y="1138238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ICC Process Model </a:t>
            </a:r>
            <a:r>
              <a:rPr lang="en-US" altLang="en-US" sz="2700" smtClean="0"/>
              <a:t>(Deardorff, 2006, 2009)</a:t>
            </a:r>
            <a:br>
              <a:rPr lang="en-US" altLang="en-US" sz="2700" smtClean="0"/>
            </a:br>
            <a:r>
              <a:rPr lang="en-US" altLang="en-US" sz="2700" smtClean="0"/>
              <a:t>- first research-based definition &amp; framework</a:t>
            </a:r>
            <a:br>
              <a:rPr lang="en-US" altLang="en-US" sz="2700" smtClean="0"/>
            </a:br>
            <a:r>
              <a:rPr lang="en-US" altLang="en-US" sz="2700" smtClean="0"/>
              <a:t>-available on NAFSA website</a:t>
            </a:r>
          </a:p>
        </p:txBody>
      </p:sp>
      <p:pic>
        <p:nvPicPr>
          <p:cNvPr id="28675" name="Content Placeholder 1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87638" y="2265363"/>
            <a:ext cx="3379787" cy="4389437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DK Deardorff, Duke University, 2014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477838" y="106680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b="1" dirty="0" smtClean="0">
                <a:cs typeface="Times New Roman" pitchFamily="18" charset="0"/>
              </a:rPr>
              <a:t>ICC DESIRED </a:t>
            </a:r>
            <a:r>
              <a:rPr lang="en-US" b="1" dirty="0">
                <a:cs typeface="Times New Roman" pitchFamily="18" charset="0"/>
              </a:rPr>
              <a:t/>
            </a:r>
            <a:br>
              <a:rPr lang="en-US" b="1" dirty="0">
                <a:cs typeface="Times New Roman" pitchFamily="18" charset="0"/>
              </a:rPr>
            </a:br>
            <a:r>
              <a:rPr lang="en-US" b="1" dirty="0">
                <a:cs typeface="Times New Roman" pitchFamily="18" charset="0"/>
              </a:rPr>
              <a:t>EXTERNAL OUTCOME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en-US" smtClean="0">
              <a:cs typeface="Times New Roman" panose="02020603050405020304" pitchFamily="18" charset="0"/>
            </a:endParaRP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mtClean="0">
                <a:cs typeface="Times New Roman" panose="02020603050405020304" pitchFamily="18" charset="0"/>
              </a:rPr>
              <a:t>______________________________  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mtClean="0">
                <a:cs typeface="Times New Roman" panose="02020603050405020304" pitchFamily="18" charset="0"/>
              </a:rPr>
              <a:t>Behaving and communicating </a:t>
            </a:r>
            <a:r>
              <a:rPr lang="en-US" altLang="en-US" b="1" i="1" smtClean="0">
                <a:cs typeface="Times New Roman" panose="02020603050405020304" pitchFamily="18" charset="0"/>
              </a:rPr>
              <a:t>effectively</a:t>
            </a:r>
            <a:r>
              <a:rPr lang="en-US" altLang="en-US" smtClean="0">
                <a:cs typeface="Times New Roman" panose="02020603050405020304" pitchFamily="18" charset="0"/>
              </a:rPr>
              <a:t> and </a:t>
            </a:r>
            <a:r>
              <a:rPr lang="en-US" altLang="en-US" b="1" i="1" smtClean="0">
                <a:cs typeface="Times New Roman" panose="02020603050405020304" pitchFamily="18" charset="0"/>
              </a:rPr>
              <a:t>appropriately</a:t>
            </a:r>
            <a:r>
              <a:rPr lang="en-US" altLang="en-US" b="1" smtClean="0">
                <a:cs typeface="Times New Roman" panose="02020603050405020304" pitchFamily="18" charset="0"/>
              </a:rPr>
              <a:t> 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mtClean="0">
                <a:cs typeface="Times New Roman" panose="02020603050405020304" pitchFamily="18" charset="0"/>
              </a:rPr>
              <a:t>	(based on one’s intercultural knowledge, skills, and attitudes)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mtClean="0">
                <a:cs typeface="Times New Roman" panose="02020603050405020304" pitchFamily="18" charset="0"/>
              </a:rPr>
              <a:t>_______________________________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DK Deardorff, Duke University, 2014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ICC Frameworks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en-US" dirty="0" smtClean="0"/>
              <a:t>Found at: </a:t>
            </a:r>
          </a:p>
          <a:p>
            <a:pPr>
              <a:defRPr/>
            </a:pPr>
            <a:r>
              <a:rPr lang="en-US" dirty="0" smtClean="0">
                <a:hlinkClick r:id="rId3"/>
              </a:rPr>
              <a:t>http://www.nafsa.org/_/file/_/theory_connections_intercultural_competence.pdf</a:t>
            </a:r>
            <a:r>
              <a:rPr lang="en-US" dirty="0" smtClean="0"/>
              <a:t> </a:t>
            </a:r>
          </a:p>
          <a:p>
            <a:pPr>
              <a:defRPr/>
            </a:pPr>
            <a:endParaRPr lang="en-US" dirty="0" smtClean="0"/>
          </a:p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en-US" dirty="0" smtClean="0"/>
              <a:t>	Published in </a:t>
            </a:r>
            <a:r>
              <a:rPr lang="en-US" i="1" dirty="0" smtClean="0"/>
              <a:t>The Sage Handbook of Intercultural 	Competence (</a:t>
            </a:r>
            <a:r>
              <a:rPr lang="en-US" dirty="0" smtClean="0"/>
              <a:t>Sage, 2009) edited by Deardorff and 	in  </a:t>
            </a:r>
            <a:r>
              <a:rPr lang="en-US" i="1" dirty="0" smtClean="0"/>
              <a:t>Building Cultural Competence </a:t>
            </a:r>
            <a:r>
              <a:rPr lang="en-US" dirty="0" smtClean="0"/>
              <a:t>(Stylus, 		2012) edited by Berardo and Deardorff 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DK Deardorff, Duke University, 2014</a:t>
            </a:r>
          </a:p>
        </p:txBody>
      </p:sp>
      <p:pic>
        <p:nvPicPr>
          <p:cNvPr id="32773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775" y="3733800"/>
            <a:ext cx="939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4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4732338"/>
            <a:ext cx="1397000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ICC – Other Perspectives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Identity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Context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Relationships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/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en-US" i="1" dirty="0" smtClean="0"/>
              <a:t>ICC according to whom? To what degree?</a:t>
            </a:r>
            <a:endParaRPr lang="en-US" i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DK Deardorff, Duke University, 2014</a:t>
            </a:r>
          </a:p>
        </p:txBody>
      </p:sp>
      <p:pic>
        <p:nvPicPr>
          <p:cNvPr id="34821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2127250"/>
            <a:ext cx="3657600" cy="227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What we know about ICC: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ICC as a journey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Need to tailor experiences/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    interventions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Feedback is crucial!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Knowledge – or even experience- is not enough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DK Deardorff, Duke University, 2014</a:t>
            </a:r>
            <a:endParaRPr lang="en-US"/>
          </a:p>
        </p:txBody>
      </p:sp>
      <p:pic>
        <p:nvPicPr>
          <p:cNvPr id="36869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133600"/>
            <a:ext cx="3333750" cy="233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ICC at our Institutions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47850"/>
            <a:ext cx="8229600" cy="4389438"/>
          </a:xfrm>
        </p:spPr>
        <p:txBody>
          <a:bodyPr/>
          <a:lstStyle/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en-US" dirty="0" smtClean="0"/>
              <a:t>STUDENTS:</a:t>
            </a:r>
          </a:p>
          <a:p>
            <a:pPr>
              <a:defRPr/>
            </a:pPr>
            <a:r>
              <a:rPr lang="en-US" dirty="0" smtClean="0"/>
              <a:t>Study Abroad</a:t>
            </a:r>
          </a:p>
          <a:p>
            <a:pPr>
              <a:defRPr/>
            </a:pPr>
            <a:r>
              <a:rPr lang="en-US" dirty="0" smtClean="0"/>
              <a:t>In the classroom</a:t>
            </a:r>
          </a:p>
          <a:p>
            <a:pPr>
              <a:defRPr/>
            </a:pPr>
            <a:r>
              <a:rPr lang="en-US" dirty="0" smtClean="0"/>
              <a:t>Beyond the classroom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endParaRPr lang="en-US" dirty="0" smtClean="0"/>
          </a:p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en-US" dirty="0" smtClean="0"/>
              <a:t>STAFF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en-US" dirty="0" smtClean="0"/>
              <a:t>FACULTY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en-US" dirty="0" smtClean="0"/>
              <a:t>ADMINISTRATORS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en-US" dirty="0" smtClean="0"/>
              <a:t>OTHER STAKEHOLDERS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DK Deardorff, Duke University, 2014</a:t>
            </a:r>
            <a:endParaRPr lang="en-US"/>
          </a:p>
        </p:txBody>
      </p:sp>
      <p:pic>
        <p:nvPicPr>
          <p:cNvPr id="37893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133600"/>
            <a:ext cx="3279775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ICC in the Curriculum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What intercultural skills and knowledge are needed in this major? </a:t>
            </a:r>
            <a:endParaRPr lang="en-US" dirty="0" smtClean="0"/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How does globalization impact this major and what global learning should be required of graduates of this major?  </a:t>
            </a:r>
            <a:endParaRPr lang="en-US" dirty="0" smtClean="0"/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How </a:t>
            </a:r>
            <a:r>
              <a:rPr lang="en-US" dirty="0"/>
              <a:t>can departments prepare their students to comprehend the multitude of countries and cultures that may impact their lives and careers? 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DK Deardorff, Duke University, 2014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Overview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/>
              <a:t>Overview of Intercultural Competence (ICC)</a:t>
            </a:r>
          </a:p>
          <a:p>
            <a:pPr eaLnBrk="1" hangingPunct="1">
              <a:defRPr/>
            </a:pPr>
            <a:endParaRPr lang="en-US" altLang="en-US" dirty="0" smtClean="0"/>
          </a:p>
          <a:p>
            <a:pPr eaLnBrk="1" hangingPunct="1">
              <a:defRPr/>
            </a:pPr>
            <a:r>
              <a:rPr lang="en-US" altLang="en-US" dirty="0" smtClean="0"/>
              <a:t>5 ICC  Myths</a:t>
            </a:r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r>
              <a:rPr lang="en-US" altLang="en-US" dirty="0" smtClean="0"/>
              <a:t>ICC Framework</a:t>
            </a:r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r>
              <a:rPr lang="en-US" altLang="en-US" dirty="0" smtClean="0"/>
              <a:t>Implications</a:t>
            </a:r>
          </a:p>
          <a:p>
            <a:pPr marL="0" indent="0" eaLnBrk="1" hangingPunct="1">
              <a:buFont typeface="Wingdings 2" panose="05020102010507070707" pitchFamily="18" charset="2"/>
              <a:buNone/>
              <a:defRPr/>
            </a:pPr>
            <a:endParaRPr lang="en-US" alt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DK Deardorff, Duke University, 2014</a:t>
            </a:r>
            <a:endParaRPr lang="en-US" dirty="0"/>
          </a:p>
        </p:txBody>
      </p:sp>
      <p:pic>
        <p:nvPicPr>
          <p:cNvPr id="9221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2590800"/>
            <a:ext cx="28448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ICC in the Curriculum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How can departmental assessments of students’ intercultural competence go beyond one aspect, such as knowledge, to ensure that students have actually attained a degree of intercultural competence?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More broadly, what knowledge, skills, and attitudes do students need to be successful in the 21</a:t>
            </a:r>
            <a:r>
              <a:rPr lang="en-US" baseline="30000" dirty="0" smtClean="0"/>
              <a:t>st</a:t>
            </a:r>
            <a:r>
              <a:rPr lang="en-US" dirty="0" smtClean="0"/>
              <a:t> century?  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	&gt; what’s the </a:t>
            </a:r>
            <a:r>
              <a:rPr lang="en-US" i="1" u="sng" dirty="0" smtClean="0"/>
              <a:t>evidence</a:t>
            </a:r>
            <a:r>
              <a:rPr lang="en-US" dirty="0" smtClean="0"/>
              <a:t> of this success?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DK Deardorff, Duke University, 2014</a:t>
            </a:r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457200" y="534988"/>
            <a:ext cx="8229600" cy="1143000"/>
          </a:xfrm>
        </p:spPr>
        <p:txBody>
          <a:bodyPr/>
          <a:lstStyle/>
          <a:p>
            <a:r>
              <a:rPr lang="en-US" altLang="en-US" smtClean="0"/>
              <a:t>ICC in the Classroom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89438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Starts with the instructor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Incorporates multiple perspectives (materials, examples) = key!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Values experiential learning  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Utilizes </a:t>
            </a:r>
            <a:r>
              <a:rPr lang="en-US" dirty="0"/>
              <a:t>students’ diverse perspectives and experiences </a:t>
            </a:r>
            <a:endParaRPr lang="en-US" dirty="0" smtClean="0"/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Encourages critical self-reflection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DK Deardorff, Duke University, 2014</a:t>
            </a:r>
            <a:endParaRPr lang="en-US"/>
          </a:p>
        </p:txBody>
      </p:sp>
      <p:pic>
        <p:nvPicPr>
          <p:cNvPr id="4096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869950"/>
            <a:ext cx="2424113" cy="161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ICC Beyond the Classroom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Brings diverse individuals together toward common goals</a:t>
            </a:r>
          </a:p>
          <a:p>
            <a:endParaRPr lang="en-US" altLang="en-US" smtClean="0"/>
          </a:p>
          <a:p>
            <a:r>
              <a:rPr lang="en-US" altLang="en-US" smtClean="0"/>
              <a:t>Includes intentional preparation when possible</a:t>
            </a:r>
          </a:p>
          <a:p>
            <a:endParaRPr lang="en-US" altLang="en-US" smtClean="0"/>
          </a:p>
          <a:p>
            <a:r>
              <a:rPr lang="en-US" altLang="en-US" smtClean="0"/>
              <a:t>Goes beyond “tip of the iceberg” learning</a:t>
            </a:r>
          </a:p>
          <a:p>
            <a:endParaRPr lang="en-US" altLang="en-US" smtClean="0"/>
          </a:p>
          <a:p>
            <a:r>
              <a:rPr lang="en-US" altLang="en-US" smtClean="0"/>
              <a:t>Provides opportunities for critical self-reflection</a:t>
            </a:r>
          </a:p>
          <a:p>
            <a:endParaRPr lang="en-US" altLang="en-US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DK Deardorff, Duke University, 2014</a:t>
            </a:r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ICC Beyond the Classroom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 2" panose="05020102010507070707" pitchFamily="18" charset="2"/>
              <a:buNone/>
            </a:pPr>
            <a:r>
              <a:rPr lang="en-US" altLang="en-US" smtClean="0"/>
              <a:t>Examples: </a:t>
            </a:r>
          </a:p>
          <a:p>
            <a:pPr marL="0" indent="0">
              <a:buFont typeface="Wingdings 2" panose="05020102010507070707" pitchFamily="18" charset="2"/>
              <a:buNone/>
            </a:pPr>
            <a:endParaRPr lang="en-US" altLang="en-US" smtClean="0"/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altLang="en-US" smtClean="0"/>
              <a:t>Community volunteer projects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altLang="en-US" smtClean="0"/>
              <a:t>Living &amp; Learning Communities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altLang="en-US" smtClean="0"/>
              <a:t>Tutoring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altLang="en-US" smtClean="0"/>
              <a:t>Intramurals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altLang="en-US" smtClean="0"/>
              <a:t>Special interest groups (book clubs, outdoor club, etc)</a:t>
            </a:r>
          </a:p>
          <a:p>
            <a:pPr marL="0" indent="0">
              <a:buFont typeface="Wingdings 2" panose="05020102010507070707" pitchFamily="18" charset="2"/>
              <a:buNone/>
            </a:pPr>
            <a:endParaRPr lang="en-US" altLang="en-US" smtClean="0"/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altLang="en-US" smtClean="0"/>
              <a:t>Other ideas…?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DK Deardorff, Duke University, 2014</a:t>
            </a:r>
            <a:endParaRPr lang="en-US"/>
          </a:p>
        </p:txBody>
      </p:sp>
      <p:pic>
        <p:nvPicPr>
          <p:cNvPr id="43013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251075"/>
            <a:ext cx="2682875" cy="178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ICC and Faculty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Identify allies/champions</a:t>
            </a:r>
          </a:p>
          <a:p>
            <a:endParaRPr lang="en-US" altLang="en-US" smtClean="0"/>
          </a:p>
          <a:p>
            <a:r>
              <a:rPr lang="en-US" altLang="en-US" smtClean="0"/>
              <a:t>Frame it academically</a:t>
            </a:r>
          </a:p>
          <a:p>
            <a:endParaRPr lang="en-US" altLang="en-US" smtClean="0"/>
          </a:p>
          <a:p>
            <a:r>
              <a:rPr lang="en-US" altLang="en-US" smtClean="0"/>
              <a:t>Find and address the relevance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DK Deardorff, Duke University, 2014</a:t>
            </a:r>
            <a:endParaRPr lang="en-US"/>
          </a:p>
        </p:txBody>
      </p:sp>
      <p:pic>
        <p:nvPicPr>
          <p:cNvPr id="44037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0" y="1955800"/>
            <a:ext cx="2438400" cy="325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ICC and You!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smtClean="0"/>
          </a:p>
          <a:p>
            <a:r>
              <a:rPr lang="en-US" altLang="en-US" b="1" i="1" smtClean="0"/>
              <a:t>Why</a:t>
            </a:r>
            <a:r>
              <a:rPr lang="en-US" altLang="en-US" smtClean="0"/>
              <a:t> address ICC in your context?</a:t>
            </a:r>
          </a:p>
          <a:p>
            <a:endParaRPr lang="en-US" altLang="en-US" smtClean="0"/>
          </a:p>
          <a:p>
            <a:r>
              <a:rPr lang="en-US" altLang="en-US" smtClean="0"/>
              <a:t>What can you do </a:t>
            </a:r>
            <a:r>
              <a:rPr lang="en-US" altLang="en-US" i="1" smtClean="0"/>
              <a:t>specifically</a:t>
            </a:r>
            <a:r>
              <a:rPr lang="en-US" altLang="en-US" smtClean="0"/>
              <a:t> to address ICC in your context (for students, staff and faculty)?</a:t>
            </a:r>
          </a:p>
          <a:p>
            <a:endParaRPr lang="en-US" altLang="en-US" smtClean="0"/>
          </a:p>
          <a:p>
            <a:r>
              <a:rPr lang="en-US" altLang="en-US" smtClean="0"/>
              <a:t>What are 1-2 </a:t>
            </a:r>
            <a:r>
              <a:rPr lang="en-US" altLang="en-US" u="sng" smtClean="0"/>
              <a:t>action steps </a:t>
            </a:r>
            <a:r>
              <a:rPr lang="en-US" altLang="en-US" smtClean="0"/>
              <a:t>you can take?</a:t>
            </a:r>
          </a:p>
          <a:p>
            <a:endParaRPr lang="en-US" altLang="en-US" smtClean="0"/>
          </a:p>
          <a:p>
            <a:r>
              <a:rPr lang="en-US" altLang="en-US" smtClean="0"/>
              <a:t>Where do you anticipate change?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DK Deardorff, Duke University, 2014</a:t>
            </a:r>
            <a:endParaRPr lang="en-US"/>
          </a:p>
        </p:txBody>
      </p:sp>
      <p:pic>
        <p:nvPicPr>
          <p:cNvPr id="45061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990600"/>
            <a:ext cx="2922588" cy="221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>
          <a:xfrm>
            <a:off x="396875" y="1030288"/>
            <a:ext cx="8229600" cy="1139825"/>
          </a:xfrm>
        </p:spPr>
        <p:txBody>
          <a:bodyPr/>
          <a:lstStyle/>
          <a:p>
            <a:pPr eaLnBrk="1" hangingPunct="1"/>
            <a:r>
              <a:rPr lang="en-US" altLang="en-US" smtClean="0"/>
              <a:t>Intercultural Competence in Today’s World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>
          <a:xfrm>
            <a:off x="314325" y="1860550"/>
            <a:ext cx="8229600" cy="45307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en-US" sz="2400" i="1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i="1" smtClean="0"/>
              <a:t>Our very survival has never required greater co-operation and understanding among all people from all places than at this moment in history … when we open our hearts and our minds to those who may not think like we do or believe what we do – that's when we discover at least the possibility of common ground.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400" i="1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40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smtClean="0"/>
              <a:t>							- Barack Obama</a:t>
            </a:r>
          </a:p>
          <a:p>
            <a:pPr eaLnBrk="1" hangingPunct="1"/>
            <a:endParaRPr lang="en-US" altLang="en-US" smtClean="0"/>
          </a:p>
        </p:txBody>
      </p:sp>
      <p:pic>
        <p:nvPicPr>
          <p:cNvPr id="46084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4191000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DK Deardorff, Duke University, 2014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31775"/>
            <a:ext cx="8229600" cy="1371600"/>
          </a:xfrm>
        </p:spPr>
        <p:txBody>
          <a:bodyPr/>
          <a:lstStyle/>
          <a:p>
            <a:pPr eaLnBrk="1" hangingPunct="1"/>
            <a:r>
              <a:rPr lang="en-US" altLang="en-US" sz="3200" b="1" smtClean="0"/>
              <a:t>For further information</a:t>
            </a:r>
            <a:r>
              <a:rPr lang="en-US" altLang="en-US" b="1" smtClean="0"/>
              <a:t>….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714500"/>
            <a:ext cx="8229600" cy="45307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600" smtClean="0"/>
              <a:t>Berardo, K. &amp; Deardorff, D.K. (2012).  </a:t>
            </a:r>
            <a:r>
              <a:rPr lang="en-US" altLang="en-US" sz="1600" i="1" smtClean="0"/>
              <a:t>Building  Cultural Competence: Innovative Activities and Models</a:t>
            </a:r>
            <a:r>
              <a:rPr lang="en-US" altLang="en-US" sz="1600" smtClean="0"/>
              <a:t>  (Stylus)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160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600" smtClean="0"/>
              <a:t>Byram, M. (1998).  </a:t>
            </a:r>
            <a:r>
              <a:rPr lang="en-US" altLang="en-US" sz="1600" i="1" smtClean="0"/>
              <a:t>Teaching and Assessing Intercultural Communicative Competence</a:t>
            </a:r>
            <a:r>
              <a:rPr lang="en-US" altLang="en-US" sz="1600" smtClean="0"/>
              <a:t>.  Multilingual Matters.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160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600" smtClean="0"/>
              <a:t>Deardorff, DK (2009).  </a:t>
            </a:r>
            <a:r>
              <a:rPr lang="en-US" altLang="en-US" sz="1600" i="1" smtClean="0"/>
              <a:t>The SAGE Handbook of Intercultural Competence</a:t>
            </a:r>
            <a:r>
              <a:rPr lang="en-US" altLang="en-US" sz="1600" smtClean="0"/>
              <a:t>, (Sage)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160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600" smtClean="0"/>
              <a:t>UNESCO (2013).  </a:t>
            </a:r>
            <a:r>
              <a:rPr lang="en-US" altLang="en-US" sz="1600" i="1" smtClean="0"/>
              <a:t>Intercultural competences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1600" smtClean="0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1600" b="1" i="1" smtClean="0"/>
              <a:t>For additional articles on these topics, please contact 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1600" b="1" i="1" smtClean="0"/>
              <a:t>Darla K. Deardorff at </a:t>
            </a:r>
            <a:r>
              <a:rPr lang="en-US" altLang="en-US" sz="1600" b="1" i="1" smtClean="0">
                <a:hlinkClick r:id="rId3"/>
              </a:rPr>
              <a:t>d.deardorff@duke.edu</a:t>
            </a:r>
            <a:endParaRPr lang="en-US" altLang="en-US" sz="1600" b="1" i="1" smtClean="0"/>
          </a:p>
          <a:p>
            <a:pPr algn="ctr" eaLnBrk="1" hangingPunct="1">
              <a:buFont typeface="Wingdings" panose="05000000000000000000" pitchFamily="2" charset="2"/>
              <a:buNone/>
            </a:pPr>
            <a:endParaRPr lang="en-US" altLang="en-US" sz="1600" b="1" i="1" smtClean="0"/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1600" b="1" i="1" smtClean="0"/>
              <a:t>Global Intercultural Competence Research group - iccglobal.org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1600" b="1" i="1" smtClean="0"/>
              <a:t>Informal ICC Institutional Network – iccglobal.org 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2800" i="1" smtClean="0"/>
              <a:t>THANK YOU! 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1600" i="1" smtClean="0"/>
              <a:t>                                 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DK Deardorff, Duke University, 2014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576263" y="9144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>Intercultural Competence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606425" y="2149475"/>
            <a:ext cx="8229600" cy="4389438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US" altLang="en-US" dirty="0" smtClean="0"/>
              <a:t>One of top skills desired by employers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en-US" altLang="en-US" dirty="0" smtClean="0"/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US" altLang="en-US" dirty="0" smtClean="0"/>
              <a:t>Emerging focus of international higher education (in US, Mexico, Europe, Australia, South Africa, and beyond)</a:t>
            </a:r>
          </a:p>
          <a:p>
            <a:pPr marL="0" indent="0" eaLnBrk="1" hangingPunct="1">
              <a:buFont typeface="Wingdings 2" panose="05020102010507070707" pitchFamily="18" charset="2"/>
              <a:buNone/>
              <a:defRPr/>
            </a:pPr>
            <a:endParaRPr lang="en-US" altLang="en-US" dirty="0"/>
          </a:p>
          <a:p>
            <a:pPr marL="0" indent="0" eaLnBrk="1" hangingPunct="1">
              <a:buFont typeface="Wingdings 2" panose="05020102010507070707" pitchFamily="18" charset="2"/>
              <a:buNone/>
              <a:defRPr/>
            </a:pPr>
            <a:r>
              <a:rPr lang="en-US" altLang="en-US" dirty="0" smtClean="0"/>
              <a:t>“</a:t>
            </a:r>
            <a:r>
              <a:rPr lang="en-US" altLang="en-US" i="1" dirty="0" smtClean="0"/>
              <a:t>We must learn to live together as brothers or perish together as fools</a:t>
            </a:r>
            <a:r>
              <a:rPr lang="en-US" altLang="en-US" dirty="0" smtClean="0"/>
              <a:t>” – Martin Luther King </a:t>
            </a:r>
            <a:r>
              <a:rPr lang="en-US" altLang="en-US" dirty="0" err="1" smtClean="0"/>
              <a:t>Jr</a:t>
            </a:r>
            <a:endParaRPr lang="en-US" altLang="en-US" dirty="0" smtClean="0"/>
          </a:p>
          <a:p>
            <a:pPr marL="0" indent="0" eaLnBrk="1" hangingPunct="1">
              <a:buFont typeface="Wingdings 2" panose="05020102010507070707" pitchFamily="18" charset="2"/>
              <a:buNone/>
              <a:defRPr/>
            </a:pPr>
            <a:endParaRPr lang="en-US" alt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DK Deardorff, Duke University, 2014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57200" y="503238"/>
            <a:ext cx="8229600" cy="1143000"/>
          </a:xfrm>
        </p:spPr>
        <p:txBody>
          <a:bodyPr/>
          <a:lstStyle/>
          <a:p>
            <a:r>
              <a:rPr lang="en-US" altLang="en-US" smtClean="0"/>
              <a:t>Context of ICC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457200" y="1646238"/>
            <a:ext cx="8229600" cy="4387850"/>
          </a:xfrm>
        </p:spPr>
        <p:txBody>
          <a:bodyPr/>
          <a:lstStyle/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mtClean="0"/>
              <a:t>United Nations: UNESCO, UNAOC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endParaRPr lang="en-US" altLang="en-US" smtClean="0"/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mtClean="0"/>
              <a:t>In Europe: Council of Europe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endParaRPr lang="en-US" altLang="en-US" smtClean="0"/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mtClean="0"/>
              <a:t>In US government: Dpt of Ed, Dpt of State, NSF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endParaRPr lang="en-US" altLang="en-US" smtClean="0"/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mtClean="0"/>
              <a:t>In US higher ed:  associations (AAC&amp;U, NAFSA, AIEA, ACE, CCID, NSSE…)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endParaRPr lang="en-US" altLang="en-US" smtClean="0"/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mtClean="0"/>
              <a:t>K-12: Asia Society, International Baccalaureate, College Board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endParaRPr lang="en-US" altLang="en-US" smtClean="0"/>
          </a:p>
          <a:p>
            <a:pPr marL="0" indent="0" eaLnBrk="1" hangingPunct="1">
              <a:buFont typeface="Wingdings 2" panose="05020102010507070707" pitchFamily="18" charset="2"/>
              <a:buNone/>
            </a:pPr>
            <a:endParaRPr lang="en-US" altLang="en-US" smtClean="0"/>
          </a:p>
          <a:p>
            <a:pPr marL="0" indent="0" eaLnBrk="1" hangingPunct="1">
              <a:buFont typeface="Wingdings 2" panose="05020102010507070707" pitchFamily="18" charset="2"/>
              <a:buNone/>
            </a:pPr>
            <a:endParaRPr lang="en-US" altLang="en-US" smtClean="0"/>
          </a:p>
          <a:p>
            <a:pPr marL="0" indent="0" eaLnBrk="1" hangingPunct="1">
              <a:buFont typeface="Wingdings 2" panose="05020102010507070707" pitchFamily="18" charset="2"/>
              <a:buNone/>
            </a:pPr>
            <a:endParaRPr lang="en-US" altLang="en-US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DK Deardorff, Duke University, 2014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r>
              <a:rPr lang="en-US" altLang="en-US" smtClean="0"/>
              <a:t>ICC Terminology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875"/>
            <a:ext cx="4038600" cy="4433888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Over 30 different terms!!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endParaRPr lang="en-US" dirty="0"/>
          </a:p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en-US" dirty="0" smtClean="0"/>
              <a:t>Intercultural competence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en-US" sz="2000" dirty="0" smtClean="0"/>
              <a:t>Intercultural communicative competence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en-US" sz="2000" dirty="0" smtClean="0"/>
              <a:t>Global competence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en-US" sz="2000" dirty="0" smtClean="0"/>
              <a:t>International competence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en-US" sz="2000" dirty="0" smtClean="0"/>
              <a:t>Multicultural competence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en-US" sz="2000" dirty="0" smtClean="0"/>
              <a:t>Cross-cultural competence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en-US" sz="2000" dirty="0" smtClean="0"/>
              <a:t>Cultural competence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en-US" sz="2000" dirty="0" smtClean="0"/>
              <a:t>Intercultural sensitivity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endParaRPr lang="en-US" sz="2000" dirty="0" smtClean="0"/>
          </a:p>
          <a:p>
            <a:pPr marL="0" indent="0">
              <a:buFont typeface="Wingdings 2" panose="05020102010507070707" pitchFamily="18" charset="2"/>
              <a:buNone/>
              <a:defRPr/>
            </a:pPr>
            <a:endParaRPr lang="en-US" dirty="0"/>
          </a:p>
        </p:txBody>
      </p:sp>
      <p:sp>
        <p:nvSpPr>
          <p:cNvPr id="14340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875"/>
            <a:ext cx="4038600" cy="4433888"/>
          </a:xfrm>
        </p:spPr>
        <p:txBody>
          <a:bodyPr/>
          <a:lstStyle/>
          <a:p>
            <a:pPr marL="0" indent="0">
              <a:buFont typeface="Wingdings 2" panose="05020102010507070707" pitchFamily="18" charset="2"/>
              <a:buNone/>
            </a:pPr>
            <a:endParaRPr lang="en-US" altLang="en-US" sz="2000" smtClean="0"/>
          </a:p>
          <a:p>
            <a:pPr marL="0" indent="0">
              <a:buFont typeface="Wingdings 2" panose="05020102010507070707" pitchFamily="18" charset="2"/>
              <a:buNone/>
            </a:pPr>
            <a:endParaRPr lang="en-US" altLang="en-US" sz="2000" smtClean="0"/>
          </a:p>
          <a:p>
            <a:pPr marL="0" indent="0">
              <a:buFont typeface="Wingdings 2" panose="05020102010507070707" pitchFamily="18" charset="2"/>
              <a:buNone/>
            </a:pPr>
            <a:endParaRPr lang="en-US" altLang="en-US" sz="2000" smtClean="0"/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altLang="en-US" sz="2000" smtClean="0"/>
              <a:t>Cultural intelligence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altLang="en-US" sz="2000" smtClean="0"/>
              <a:t>Transcultural competence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altLang="en-US" sz="2000" smtClean="0"/>
              <a:t>Global citizenship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altLang="en-US" sz="2000" smtClean="0"/>
              <a:t>Global learning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altLang="en-US" sz="2000" smtClean="0"/>
              <a:t>Intercultural learning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altLang="en-US" sz="2000" smtClean="0"/>
              <a:t>Cross-cultural awareness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altLang="en-US" sz="2000" smtClean="0"/>
              <a:t>Intercultural skills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altLang="en-US" sz="2000" smtClean="0"/>
              <a:t>Cross-cultural adaptation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altLang="en-US" smtClean="0"/>
              <a:t>… to name a few!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DK Deardorff, Duke University, 2014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Context: ICC in the disciplines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Social work </a:t>
            </a:r>
            <a:r>
              <a:rPr lang="en-US" altLang="en-US" smtClean="0"/>
              <a:t>–cultural competence</a:t>
            </a:r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b="1" smtClean="0"/>
              <a:t>Engineering</a:t>
            </a:r>
            <a:r>
              <a:rPr lang="en-US" altLang="en-US" smtClean="0"/>
              <a:t> – global competence</a:t>
            </a:r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b="1" smtClean="0"/>
              <a:t>Business</a:t>
            </a:r>
            <a:r>
              <a:rPr lang="en-US" altLang="en-US" smtClean="0"/>
              <a:t> – global competence, cultural intelligence</a:t>
            </a:r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b="1" smtClean="0"/>
              <a:t>Healthcare – </a:t>
            </a:r>
            <a:r>
              <a:rPr lang="en-US" altLang="en-US" smtClean="0"/>
              <a:t>cultural competence, cultural humility</a:t>
            </a:r>
          </a:p>
          <a:p>
            <a:pPr eaLnBrk="1" hangingPunct="1"/>
            <a:endParaRPr lang="en-US" altLang="en-US" b="1" smtClean="0"/>
          </a:p>
          <a:p>
            <a:pPr eaLnBrk="1" hangingPunct="1"/>
            <a:r>
              <a:rPr lang="en-US" altLang="en-US" b="1" smtClean="0"/>
              <a:t>Education </a:t>
            </a:r>
            <a:r>
              <a:rPr lang="en-US" altLang="en-US" smtClean="0"/>
              <a:t>– global citizenship, global learning, ICC…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DK Deardorff, Duke University, 2014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Some ICC Myths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DK Deardorff, Duke University, 2014</a:t>
            </a:r>
            <a:endParaRPr lang="en-US" dirty="0"/>
          </a:p>
        </p:txBody>
      </p:sp>
      <p:sp>
        <p:nvSpPr>
          <p:cNvPr id="17412" name="Content Placeholder 1"/>
          <p:cNvSpPr>
            <a:spLocks noGrp="1"/>
          </p:cNvSpPr>
          <p:nvPr>
            <p:ph idx="1"/>
          </p:nvPr>
        </p:nvSpPr>
        <p:spPr>
          <a:xfrm>
            <a:off x="490538" y="1801813"/>
            <a:ext cx="8229600" cy="4389437"/>
          </a:xfrm>
        </p:spPr>
        <p:txBody>
          <a:bodyPr/>
          <a:lstStyle/>
          <a:p>
            <a:pPr marL="0" indent="0" eaLnBrk="1" hangingPunct="1">
              <a:buFont typeface="Wingdings 2" panose="05020102010507070707" pitchFamily="18" charset="2"/>
              <a:buNone/>
            </a:pPr>
            <a:endParaRPr lang="en-US" altLang="en-US" smtClean="0"/>
          </a:p>
          <a:p>
            <a:pPr marL="0" indent="0" eaLnBrk="1" hangingPunct="1">
              <a:buFont typeface="Wingdings 2" panose="05020102010507070707" pitchFamily="18" charset="2"/>
              <a:buNone/>
            </a:pPr>
            <a:endParaRPr lang="en-US" altLang="en-US" smtClean="0"/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mtClean="0"/>
              <a:t>Myth #1:  ICC can be developed through a workshop or course</a:t>
            </a:r>
          </a:p>
        </p:txBody>
      </p:sp>
      <p:pic>
        <p:nvPicPr>
          <p:cNvPr id="1741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3550" y="1563688"/>
            <a:ext cx="1866900" cy="101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8688" y="1585913"/>
            <a:ext cx="1866900" cy="101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5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0475" y="1563688"/>
            <a:ext cx="1866900" cy="101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Some ICC Myths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DK Deardorff, Duke University, 2014</a:t>
            </a:r>
            <a:endParaRPr lang="en-US" dirty="0"/>
          </a:p>
        </p:txBody>
      </p:sp>
      <p:sp>
        <p:nvSpPr>
          <p:cNvPr id="19460" name="Content Placeholder 1"/>
          <p:cNvSpPr>
            <a:spLocks noGrp="1"/>
          </p:cNvSpPr>
          <p:nvPr>
            <p:ph idx="1"/>
          </p:nvPr>
        </p:nvSpPr>
        <p:spPr>
          <a:xfrm>
            <a:off x="490538" y="1801813"/>
            <a:ext cx="8229600" cy="4389437"/>
          </a:xfrm>
        </p:spPr>
        <p:txBody>
          <a:bodyPr/>
          <a:lstStyle/>
          <a:p>
            <a:pPr marL="0" indent="0" eaLnBrk="1" hangingPunct="1">
              <a:buFont typeface="Wingdings 2" panose="05020102010507070707" pitchFamily="18" charset="2"/>
              <a:buNone/>
            </a:pPr>
            <a:endParaRPr lang="en-US" altLang="en-US" smtClean="0"/>
          </a:p>
          <a:p>
            <a:pPr marL="0" indent="0" eaLnBrk="1" hangingPunct="1">
              <a:buFont typeface="Wingdings 2" panose="05020102010507070707" pitchFamily="18" charset="2"/>
              <a:buNone/>
            </a:pPr>
            <a:endParaRPr lang="en-US" altLang="en-US" smtClean="0"/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mtClean="0"/>
              <a:t>Myth #1:  ICC can be developed through a workshop or course.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mtClean="0"/>
              <a:t>Myth #2:  ICC is the purview of languages and humanities.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mtClean="0"/>
              <a:t>.</a:t>
            </a:r>
          </a:p>
        </p:txBody>
      </p:sp>
      <p:pic>
        <p:nvPicPr>
          <p:cNvPr id="19461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3550" y="1563688"/>
            <a:ext cx="1866900" cy="101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2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8688" y="1585913"/>
            <a:ext cx="1866900" cy="101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3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0475" y="1563688"/>
            <a:ext cx="1866900" cy="101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Some ICC Myths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DK Deardorff, Duke University, 2014</a:t>
            </a:r>
            <a:endParaRPr lang="en-US" dirty="0"/>
          </a:p>
        </p:txBody>
      </p:sp>
      <p:sp>
        <p:nvSpPr>
          <p:cNvPr id="21508" name="Content Placeholder 1"/>
          <p:cNvSpPr>
            <a:spLocks noGrp="1"/>
          </p:cNvSpPr>
          <p:nvPr>
            <p:ph idx="1"/>
          </p:nvPr>
        </p:nvSpPr>
        <p:spPr>
          <a:xfrm>
            <a:off x="490538" y="1801813"/>
            <a:ext cx="8229600" cy="4389437"/>
          </a:xfrm>
        </p:spPr>
        <p:txBody>
          <a:bodyPr/>
          <a:lstStyle/>
          <a:p>
            <a:pPr marL="0" indent="0" eaLnBrk="1" hangingPunct="1">
              <a:buFont typeface="Wingdings 2" panose="05020102010507070707" pitchFamily="18" charset="2"/>
              <a:buNone/>
            </a:pPr>
            <a:endParaRPr lang="en-US" altLang="en-US" smtClean="0"/>
          </a:p>
          <a:p>
            <a:pPr marL="0" indent="0" eaLnBrk="1" hangingPunct="1">
              <a:buFont typeface="Wingdings 2" panose="05020102010507070707" pitchFamily="18" charset="2"/>
              <a:buNone/>
            </a:pPr>
            <a:endParaRPr lang="en-US" altLang="en-US" smtClean="0"/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mtClean="0"/>
              <a:t>Myth #1:  ICC can be developed through a workshop or course.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mtClean="0"/>
              <a:t>Myth #2:  ICC is the purview of languages and humanities.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mtClean="0"/>
              <a:t>Myth #3:  Send students abroad and they’ll come back interculturally competent.</a:t>
            </a:r>
          </a:p>
        </p:txBody>
      </p:sp>
      <p:pic>
        <p:nvPicPr>
          <p:cNvPr id="21509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3550" y="1563688"/>
            <a:ext cx="1866900" cy="101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0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8688" y="1585913"/>
            <a:ext cx="1866900" cy="101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1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0475" y="1563688"/>
            <a:ext cx="1866900" cy="101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36229</TotalTime>
  <Words>1789</Words>
  <Application>Microsoft Office PowerPoint</Application>
  <PresentationFormat>Presentazione su schermo (4:3)</PresentationFormat>
  <Paragraphs>263</Paragraphs>
  <Slides>27</Slides>
  <Notes>15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27</vt:i4>
      </vt:variant>
    </vt:vector>
  </HeadingPairs>
  <TitlesOfParts>
    <vt:vector size="28" baseType="lpstr">
      <vt:lpstr>Flow</vt:lpstr>
      <vt:lpstr>               Exploring      the 21st Century Imperative  I of    Intercultural Competence     </vt:lpstr>
      <vt:lpstr>Overview</vt:lpstr>
      <vt:lpstr> Intercultural Competence</vt:lpstr>
      <vt:lpstr>Context of ICC</vt:lpstr>
      <vt:lpstr>ICC Terminology</vt:lpstr>
      <vt:lpstr>Context: ICC in the disciplines</vt:lpstr>
      <vt:lpstr>Some ICC Myths</vt:lpstr>
      <vt:lpstr>Some ICC Myths</vt:lpstr>
      <vt:lpstr>Some ICC Myths</vt:lpstr>
      <vt:lpstr>Some ICC Myths</vt:lpstr>
      <vt:lpstr>Some ICC Myths</vt:lpstr>
      <vt:lpstr>Presentazione standard di PowerPoint</vt:lpstr>
      <vt:lpstr>ICC Process Model (Deardorff, 2006, 2009) - first research-based definition &amp; framework -available on NAFSA website</vt:lpstr>
      <vt:lpstr>ICC DESIRED  EXTERNAL OUTCOME</vt:lpstr>
      <vt:lpstr>ICC Frameworks</vt:lpstr>
      <vt:lpstr>ICC – Other Perspectives</vt:lpstr>
      <vt:lpstr>What we know about ICC:</vt:lpstr>
      <vt:lpstr>ICC at our Institutions</vt:lpstr>
      <vt:lpstr>ICC in the Curriculum</vt:lpstr>
      <vt:lpstr>ICC in the Curriculum</vt:lpstr>
      <vt:lpstr>ICC in the Classroom</vt:lpstr>
      <vt:lpstr>ICC Beyond the Classroom</vt:lpstr>
      <vt:lpstr>ICC Beyond the Classroom</vt:lpstr>
      <vt:lpstr>ICC and Faculty</vt:lpstr>
      <vt:lpstr>ICC and You!</vt:lpstr>
      <vt:lpstr>Intercultural Competence in Today’s World</vt:lpstr>
      <vt:lpstr>For further information….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identification and assessment of intercultural competence as an undergraduate student outcome of internationalization</dc:title>
  <dc:creator>Windows User</dc:creator>
  <cp:lastModifiedBy>Valued eMachines Customer</cp:lastModifiedBy>
  <cp:revision>155</cp:revision>
  <cp:lastPrinted>2014-09-25T04:06:30Z</cp:lastPrinted>
  <dcterms:created xsi:type="dcterms:W3CDTF">2004-02-15T21:33:22Z</dcterms:created>
  <dcterms:modified xsi:type="dcterms:W3CDTF">2016-10-19T09:30:02Z</dcterms:modified>
</cp:coreProperties>
</file>