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6" r:id="rId2"/>
  </p:sldMasterIdLst>
  <p:notesMasterIdLst>
    <p:notesMasterId r:id="rId87"/>
  </p:notesMasterIdLst>
  <p:handoutMasterIdLst>
    <p:handoutMasterId r:id="rId88"/>
  </p:handoutMasterIdLst>
  <p:sldIdLst>
    <p:sldId id="257" r:id="rId3"/>
    <p:sldId id="354" r:id="rId4"/>
    <p:sldId id="411" r:id="rId5"/>
    <p:sldId id="657" r:id="rId6"/>
    <p:sldId id="683" r:id="rId7"/>
    <p:sldId id="641" r:id="rId8"/>
    <p:sldId id="694" r:id="rId9"/>
    <p:sldId id="693" r:id="rId10"/>
    <p:sldId id="538" r:id="rId11"/>
    <p:sldId id="660" r:id="rId12"/>
    <p:sldId id="541" r:id="rId13"/>
    <p:sldId id="646" r:id="rId14"/>
    <p:sldId id="542" r:id="rId15"/>
    <p:sldId id="535" r:id="rId16"/>
    <p:sldId id="426" r:id="rId17"/>
    <p:sldId id="445" r:id="rId18"/>
    <p:sldId id="430" r:id="rId19"/>
    <p:sldId id="433" r:id="rId20"/>
    <p:sldId id="448" r:id="rId21"/>
    <p:sldId id="515" r:id="rId22"/>
    <p:sldId id="664" r:id="rId23"/>
    <p:sldId id="431" r:id="rId24"/>
    <p:sldId id="460" r:id="rId25"/>
    <p:sldId id="461" r:id="rId26"/>
    <p:sldId id="687" r:id="rId27"/>
    <p:sldId id="688" r:id="rId28"/>
    <p:sldId id="692" r:id="rId29"/>
    <p:sldId id="689" r:id="rId30"/>
    <p:sldId id="690" r:id="rId31"/>
    <p:sldId id="691" r:id="rId32"/>
    <p:sldId id="462" r:id="rId33"/>
    <p:sldId id="656" r:id="rId34"/>
    <p:sldId id="488" r:id="rId35"/>
    <p:sldId id="489" r:id="rId36"/>
    <p:sldId id="605" r:id="rId37"/>
    <p:sldId id="493" r:id="rId38"/>
    <p:sldId id="511" r:id="rId39"/>
    <p:sldId id="512" r:id="rId40"/>
    <p:sldId id="624" r:id="rId41"/>
    <p:sldId id="681" r:id="rId42"/>
    <p:sldId id="513" r:id="rId43"/>
    <p:sldId id="514" r:id="rId44"/>
    <p:sldId id="576" r:id="rId45"/>
    <p:sldId id="506" r:id="rId46"/>
    <p:sldId id="577" r:id="rId47"/>
    <p:sldId id="583" r:id="rId48"/>
    <p:sldId id="578" r:id="rId49"/>
    <p:sldId id="575" r:id="rId50"/>
    <p:sldId id="507" r:id="rId51"/>
    <p:sldId id="508" r:id="rId52"/>
    <p:sldId id="628" r:id="rId53"/>
    <p:sldId id="627" r:id="rId54"/>
    <p:sldId id="629" r:id="rId55"/>
    <p:sldId id="630" r:id="rId56"/>
    <p:sldId id="631" r:id="rId57"/>
    <p:sldId id="632" r:id="rId58"/>
    <p:sldId id="633" r:id="rId59"/>
    <p:sldId id="635" r:id="rId60"/>
    <p:sldId id="638" r:id="rId61"/>
    <p:sldId id="639" r:id="rId62"/>
    <p:sldId id="640" r:id="rId63"/>
    <p:sldId id="636" r:id="rId64"/>
    <p:sldId id="637" r:id="rId65"/>
    <p:sldId id="594" r:id="rId66"/>
    <p:sldId id="595" r:id="rId67"/>
    <p:sldId id="596" r:id="rId68"/>
    <p:sldId id="597" r:id="rId69"/>
    <p:sldId id="598" r:id="rId70"/>
    <p:sldId id="599" r:id="rId71"/>
    <p:sldId id="600" r:id="rId72"/>
    <p:sldId id="434" r:id="rId73"/>
    <p:sldId id="551" r:id="rId74"/>
    <p:sldId id="680" r:id="rId75"/>
    <p:sldId id="592" r:id="rId76"/>
    <p:sldId id="591" r:id="rId77"/>
    <p:sldId id="608" r:id="rId78"/>
    <p:sldId id="614" r:id="rId79"/>
    <p:sldId id="625" r:id="rId80"/>
    <p:sldId id="665" r:id="rId81"/>
    <p:sldId id="686" r:id="rId82"/>
    <p:sldId id="446" r:id="rId83"/>
    <p:sldId id="617" r:id="rId84"/>
    <p:sldId id="609" r:id="rId85"/>
    <p:sldId id="414" r:id="rId86"/>
  </p:sldIdLst>
  <p:sldSz cx="9144000" cy="6858000" type="screen4x3"/>
  <p:notesSz cx="6858000" cy="9144000"/>
  <p:defaultTextStyle>
    <a:defPPr>
      <a:defRPr lang="it-IT"/>
    </a:defPPr>
    <a:lvl1pPr algn="l" rtl="0" fontAlgn="base">
      <a:spcBef>
        <a:spcPct val="0"/>
      </a:spcBef>
      <a:spcAft>
        <a:spcPct val="0"/>
      </a:spcAft>
      <a:defRPr kern="1200">
        <a:solidFill>
          <a:srgbClr val="FFCC00"/>
        </a:solidFill>
        <a:effectLst>
          <a:outerShdw blurRad="38100" dist="38100" dir="2700000" algn="tl">
            <a:srgbClr val="000000">
              <a:alpha val="43137"/>
            </a:srgbClr>
          </a:outerShdw>
        </a:effectLst>
        <a:latin typeface="Comic Sans MS" pitchFamily="66" charset="0"/>
        <a:ea typeface="+mn-ea"/>
        <a:cs typeface="+mn-cs"/>
      </a:defRPr>
    </a:lvl1pPr>
    <a:lvl2pPr marL="457200" algn="l" rtl="0" fontAlgn="base">
      <a:spcBef>
        <a:spcPct val="0"/>
      </a:spcBef>
      <a:spcAft>
        <a:spcPct val="0"/>
      </a:spcAft>
      <a:defRPr kern="1200">
        <a:solidFill>
          <a:srgbClr val="FFCC00"/>
        </a:solidFill>
        <a:effectLst>
          <a:outerShdw blurRad="38100" dist="38100" dir="2700000" algn="tl">
            <a:srgbClr val="000000">
              <a:alpha val="43137"/>
            </a:srgbClr>
          </a:outerShdw>
        </a:effectLst>
        <a:latin typeface="Comic Sans MS" pitchFamily="66" charset="0"/>
        <a:ea typeface="+mn-ea"/>
        <a:cs typeface="+mn-cs"/>
      </a:defRPr>
    </a:lvl2pPr>
    <a:lvl3pPr marL="914400" algn="l" rtl="0" fontAlgn="base">
      <a:spcBef>
        <a:spcPct val="0"/>
      </a:spcBef>
      <a:spcAft>
        <a:spcPct val="0"/>
      </a:spcAft>
      <a:defRPr kern="1200">
        <a:solidFill>
          <a:srgbClr val="FFCC00"/>
        </a:solidFill>
        <a:effectLst>
          <a:outerShdw blurRad="38100" dist="38100" dir="2700000" algn="tl">
            <a:srgbClr val="000000">
              <a:alpha val="43137"/>
            </a:srgbClr>
          </a:outerShdw>
        </a:effectLst>
        <a:latin typeface="Comic Sans MS" pitchFamily="66" charset="0"/>
        <a:ea typeface="+mn-ea"/>
        <a:cs typeface="+mn-cs"/>
      </a:defRPr>
    </a:lvl3pPr>
    <a:lvl4pPr marL="1371600" algn="l" rtl="0" fontAlgn="base">
      <a:spcBef>
        <a:spcPct val="0"/>
      </a:spcBef>
      <a:spcAft>
        <a:spcPct val="0"/>
      </a:spcAft>
      <a:defRPr kern="1200">
        <a:solidFill>
          <a:srgbClr val="FFCC00"/>
        </a:solidFill>
        <a:effectLst>
          <a:outerShdw blurRad="38100" dist="38100" dir="2700000" algn="tl">
            <a:srgbClr val="000000">
              <a:alpha val="43137"/>
            </a:srgbClr>
          </a:outerShdw>
        </a:effectLst>
        <a:latin typeface="Comic Sans MS" pitchFamily="66" charset="0"/>
        <a:ea typeface="+mn-ea"/>
        <a:cs typeface="+mn-cs"/>
      </a:defRPr>
    </a:lvl4pPr>
    <a:lvl5pPr marL="1828800" algn="l" rtl="0" fontAlgn="base">
      <a:spcBef>
        <a:spcPct val="0"/>
      </a:spcBef>
      <a:spcAft>
        <a:spcPct val="0"/>
      </a:spcAft>
      <a:defRPr kern="1200">
        <a:solidFill>
          <a:srgbClr val="FFCC00"/>
        </a:solidFill>
        <a:effectLst>
          <a:outerShdw blurRad="38100" dist="38100" dir="2700000" algn="tl">
            <a:srgbClr val="000000">
              <a:alpha val="43137"/>
            </a:srgbClr>
          </a:outerShdw>
        </a:effectLst>
        <a:latin typeface="Comic Sans MS" pitchFamily="66" charset="0"/>
        <a:ea typeface="+mn-ea"/>
        <a:cs typeface="+mn-cs"/>
      </a:defRPr>
    </a:lvl5pPr>
    <a:lvl6pPr marL="2286000" algn="l" defTabSz="914400" rtl="0" eaLnBrk="1" latinLnBrk="0" hangingPunct="1">
      <a:defRPr kern="1200">
        <a:solidFill>
          <a:srgbClr val="FFCC00"/>
        </a:solidFill>
        <a:effectLst>
          <a:outerShdw blurRad="38100" dist="38100" dir="2700000" algn="tl">
            <a:srgbClr val="000000">
              <a:alpha val="43137"/>
            </a:srgbClr>
          </a:outerShdw>
        </a:effectLst>
        <a:latin typeface="Comic Sans MS" pitchFamily="66" charset="0"/>
        <a:ea typeface="+mn-ea"/>
        <a:cs typeface="+mn-cs"/>
      </a:defRPr>
    </a:lvl6pPr>
    <a:lvl7pPr marL="2743200" algn="l" defTabSz="914400" rtl="0" eaLnBrk="1" latinLnBrk="0" hangingPunct="1">
      <a:defRPr kern="1200">
        <a:solidFill>
          <a:srgbClr val="FFCC00"/>
        </a:solidFill>
        <a:effectLst>
          <a:outerShdw blurRad="38100" dist="38100" dir="2700000" algn="tl">
            <a:srgbClr val="000000">
              <a:alpha val="43137"/>
            </a:srgbClr>
          </a:outerShdw>
        </a:effectLst>
        <a:latin typeface="Comic Sans MS" pitchFamily="66" charset="0"/>
        <a:ea typeface="+mn-ea"/>
        <a:cs typeface="+mn-cs"/>
      </a:defRPr>
    </a:lvl7pPr>
    <a:lvl8pPr marL="3200400" algn="l" defTabSz="914400" rtl="0" eaLnBrk="1" latinLnBrk="0" hangingPunct="1">
      <a:defRPr kern="1200">
        <a:solidFill>
          <a:srgbClr val="FFCC00"/>
        </a:solidFill>
        <a:effectLst>
          <a:outerShdw blurRad="38100" dist="38100" dir="2700000" algn="tl">
            <a:srgbClr val="000000">
              <a:alpha val="43137"/>
            </a:srgbClr>
          </a:outerShdw>
        </a:effectLst>
        <a:latin typeface="Comic Sans MS" pitchFamily="66" charset="0"/>
        <a:ea typeface="+mn-ea"/>
        <a:cs typeface="+mn-cs"/>
      </a:defRPr>
    </a:lvl8pPr>
    <a:lvl9pPr marL="3657600" algn="l" defTabSz="914400" rtl="0" eaLnBrk="1" latinLnBrk="0" hangingPunct="1">
      <a:defRPr kern="1200">
        <a:solidFill>
          <a:srgbClr val="FFCC00"/>
        </a:solidFill>
        <a:effectLst>
          <a:outerShdw blurRad="38100" dist="38100" dir="2700000" algn="tl">
            <a:srgbClr val="000000">
              <a:alpha val="43137"/>
            </a:srgbClr>
          </a:outerShdw>
        </a:effectLst>
        <a:latin typeface="Comic Sans MS" pitchFamily="66" charset="0"/>
        <a:ea typeface="+mn-ea"/>
        <a:cs typeface="+mn-cs"/>
      </a:defRPr>
    </a:lvl9pPr>
  </p:defaultTextStyle>
  <p:extLst>
    <p:ext uri="{EFAFB233-063F-42B5-8137-9DF3F51BA10A}">
      <p15:sldGuideLst xmlns:p15="http://schemas.microsoft.com/office/powerpoint/2012/main">
        <p15:guide id="6" orient="horz" pos="28" userDrawn="1">
          <p15:clr>
            <a:srgbClr val="A4A3A4"/>
          </p15:clr>
        </p15:guide>
        <p15:guide id="7" pos="9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A2A2A"/>
    <a:srgbClr val="7DB5E1"/>
    <a:srgbClr val="9BC5E6"/>
    <a:srgbClr val="BED4ED"/>
    <a:srgbClr val="0000FF"/>
    <a:srgbClr val="FF0000"/>
    <a:srgbClr val="FFFF00"/>
    <a:srgbClr val="66FF33"/>
    <a:srgbClr val="008000"/>
    <a:srgbClr val="5959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193" autoAdjust="0"/>
    <p:restoredTop sz="97126" autoAdjust="0"/>
  </p:normalViewPr>
  <p:slideViewPr>
    <p:cSldViewPr snapToGrid="0" showGuides="1">
      <p:cViewPr>
        <p:scale>
          <a:sx n="100" d="100"/>
          <a:sy n="100" d="100"/>
        </p:scale>
        <p:origin x="1350" y="264"/>
      </p:cViewPr>
      <p:guideLst>
        <p:guide orient="horz" pos="28"/>
        <p:guide pos="9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843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slide" Target="slides/slide82.xml"/><Relationship Id="rId89"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notesMaster" Target="notesMasters/notesMaster1.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handoutMaster" Target="handoutMasters/handout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4" Type="http://schemas.openxmlformats.org/officeDocument/2006/relationships/slide" Target="slides/slide2.xml"/><Relationship Id="rId9"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oleObject" Target="file:///F:\Ultrafemico\Research%20Projects\Carbonatiti%20Tallante\Lithos\Lithos%20-%20REVISION\Final%20Version\Electronic%20Appendix%206%20(geochemical%20data)%2016-03-21.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F:\Ultrafemico\Research%20Projects\Carbonatiti%20Tallante\Lithos\Lithos%20-%20REVISION\Final%20Version\Electronic%20Appendix%206%20(geochemical%20data)%2016-03-21.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F:\Ultrafemico\Research%20Projects\Carbonatiti%20Tallante\Lithos\Lithos%20-%20REVISION\Final%20Version\Electronic%20Appendix%206%20(geochemical%20data)%2016-03-21.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F:\Ultrafemico\Research%20Projects\Carbonatiti%20Tallante\Lithos\Lithos%20-%20REVISION\Final%20Version\Electronic%20Appendix%206%20(geochemical%20data)%2016-03-21.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F:\Ultrafemico\Research%20Projects\Carbonatiti%20Tallante\Lithos\Lithos%20-%20REVISION\Final%20Version\Electronic%20Appendix%206%20(geochemical%20data)%2016-03-21.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F:\Ultrafemico\Research%20Projects\Carbonatiti%20Tallante\Lithos\Lithos%20-%20REVISION\Final%20Version\Electronic%20Appendix%206%20(geochemical%20data)%2016-03-21.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F:\Ultrafemico\Research%20Projects\Carbonatiti%20Tallante\Lithos\Lithos%20-%20REVISION\Final%20Version\Electronic%20Appendix%206%20(geochemical%20data)%2016-03-21.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F:\Ultrafemico\Research%20Projects\Carbonatiti%20Tallante\Lithos\Lithos%20-%20REVISION\Final%20Version\Electronic%20Appendix%206%20(geochemical%20data)%2016-03-21.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F:\Ultrafemico\Research%20Projects\Carbonatiti%20Tallante\Lithos\Lithos%20-%20REVISION\Final%20Version\Electronic%20Appendix%206%20(geochemical%20data)%2016-03-21.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F:\Ultrafemico\Research%20Projects\Carbonatiti%20Tallante\Lithos\Lithos%20-%20REVISION\Final%20Version\Electronic%20Appendix%206%20(geochemical%20data)%2016-03-2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828351851851865"/>
          <c:y val="2.0677327969383767E-2"/>
          <c:w val="0.87626074074074056"/>
          <c:h val="0.90818661616161611"/>
        </c:manualLayout>
      </c:layout>
      <c:lineChart>
        <c:grouping val="standard"/>
        <c:varyColors val="0"/>
        <c:ser>
          <c:idx val="0"/>
          <c:order val="0"/>
          <c:tx>
            <c:strRef>
              <c:f>'carbonate rocks CI'!$A$13</c:f>
              <c:strCache>
                <c:ptCount val="1"/>
                <c:pt idx="0">
                  <c:v>TAF1 WR</c:v>
                </c:pt>
              </c:strCache>
            </c:strRef>
          </c:tx>
          <c:cat>
            <c:strRef>
              <c:f>'carbonate rocks CI'!$B$1:$O$1</c:f>
              <c:strCache>
                <c:ptCount val="14"/>
                <c:pt idx="0">
                  <c:v>La</c:v>
                </c:pt>
                <c:pt idx="1">
                  <c:v>Ce</c:v>
                </c:pt>
                <c:pt idx="2">
                  <c:v>Pr</c:v>
                </c:pt>
                <c:pt idx="3">
                  <c:v>Nd</c:v>
                </c:pt>
                <c:pt idx="4">
                  <c:v>Sm</c:v>
                </c:pt>
                <c:pt idx="5">
                  <c:v>Eu</c:v>
                </c:pt>
                <c:pt idx="6">
                  <c:v>Gd</c:v>
                </c:pt>
                <c:pt idx="7">
                  <c:v>Tb</c:v>
                </c:pt>
                <c:pt idx="8">
                  <c:v>Dy</c:v>
                </c:pt>
                <c:pt idx="9">
                  <c:v>Ho</c:v>
                </c:pt>
                <c:pt idx="10">
                  <c:v>Er</c:v>
                </c:pt>
                <c:pt idx="11">
                  <c:v>Tm</c:v>
                </c:pt>
                <c:pt idx="12">
                  <c:v>Yb</c:v>
                </c:pt>
                <c:pt idx="13">
                  <c:v>Lu</c:v>
                </c:pt>
              </c:strCache>
            </c:strRef>
          </c:cat>
          <c:val>
            <c:numRef>
              <c:f>'carbonate rocks CI'!$B$13:$O$13</c:f>
              <c:numCache>
                <c:formatCode>General</c:formatCode>
                <c:ptCount val="14"/>
                <c:pt idx="0">
                  <c:v>1.0000000000000012E-2</c:v>
                </c:pt>
                <c:pt idx="1">
                  <c:v>1.0000000000000012E-2</c:v>
                </c:pt>
                <c:pt idx="2">
                  <c:v>1.0000000000000012E-2</c:v>
                </c:pt>
                <c:pt idx="3">
                  <c:v>1.0000000000000012E-2</c:v>
                </c:pt>
                <c:pt idx="4">
                  <c:v>1.0000000000000012E-2</c:v>
                </c:pt>
                <c:pt idx="5">
                  <c:v>1.0000000000000012E-2</c:v>
                </c:pt>
                <c:pt idx="6">
                  <c:v>1.0000000000000012E-2</c:v>
                </c:pt>
                <c:pt idx="7">
                  <c:v>1.0000000000000012E-2</c:v>
                </c:pt>
                <c:pt idx="8">
                  <c:v>1.0000000000000012E-2</c:v>
                </c:pt>
                <c:pt idx="9">
                  <c:v>1.0000000000000012E-2</c:v>
                </c:pt>
                <c:pt idx="10">
                  <c:v>1.0000000000000012E-2</c:v>
                </c:pt>
                <c:pt idx="11">
                  <c:v>1.0000000000000012E-2</c:v>
                </c:pt>
                <c:pt idx="12">
                  <c:v>1.0000000000000012E-2</c:v>
                </c:pt>
                <c:pt idx="13">
                  <c:v>1.0000000000000012E-2</c:v>
                </c:pt>
              </c:numCache>
            </c:numRef>
          </c:val>
          <c:smooth val="0"/>
          <c:extLst>
            <c:ext xmlns:c16="http://schemas.microsoft.com/office/drawing/2014/chart" uri="{C3380CC4-5D6E-409C-BE32-E72D297353CC}">
              <c16:uniqueId val="{00000000-68F5-4313-988C-105470F9BE0C}"/>
            </c:ext>
          </c:extLst>
        </c:ser>
        <c:dLbls>
          <c:showLegendKey val="0"/>
          <c:showVal val="0"/>
          <c:showCatName val="0"/>
          <c:showSerName val="0"/>
          <c:showPercent val="0"/>
          <c:showBubbleSize val="0"/>
        </c:dLbls>
        <c:marker val="1"/>
        <c:smooth val="0"/>
        <c:axId val="476406360"/>
        <c:axId val="476406752"/>
      </c:lineChart>
      <c:catAx>
        <c:axId val="476406360"/>
        <c:scaling>
          <c:orientation val="minMax"/>
        </c:scaling>
        <c:delete val="0"/>
        <c:axPos val="b"/>
        <c:numFmt formatCode="General" sourceLinked="0"/>
        <c:majorTickMark val="none"/>
        <c:minorTickMark val="in"/>
        <c:tickLblPos val="nextTo"/>
        <c:spPr>
          <a:ln w="12700">
            <a:solidFill>
              <a:sysClr val="windowText" lastClr="000000"/>
            </a:solidFill>
          </a:ln>
        </c:spPr>
        <c:txPr>
          <a:bodyPr/>
          <a:lstStyle/>
          <a:p>
            <a:pPr>
              <a:defRPr sz="1400" b="0" i="0">
                <a:solidFill>
                  <a:schemeClr val="bg1"/>
                </a:solidFill>
              </a:defRPr>
            </a:pPr>
            <a:endParaRPr lang="it-IT"/>
          </a:p>
        </c:txPr>
        <c:crossAx val="476406752"/>
        <c:crossesAt val="0.1"/>
        <c:auto val="1"/>
        <c:lblAlgn val="ctr"/>
        <c:lblOffset val="100"/>
        <c:noMultiLvlLbl val="0"/>
      </c:catAx>
      <c:valAx>
        <c:axId val="476406752"/>
        <c:scaling>
          <c:logBase val="10"/>
          <c:orientation val="minMax"/>
          <c:max val="1000"/>
          <c:min val="1"/>
        </c:scaling>
        <c:delete val="0"/>
        <c:axPos val="l"/>
        <c:title>
          <c:tx>
            <c:rich>
              <a:bodyPr/>
              <a:lstStyle/>
              <a:p>
                <a:pPr>
                  <a:defRPr sz="1600" b="0" i="0">
                    <a:solidFill>
                      <a:schemeClr val="bg1"/>
                    </a:solidFill>
                  </a:defRPr>
                </a:pPr>
                <a:r>
                  <a:rPr lang="en-GB" sz="1600">
                    <a:solidFill>
                      <a:schemeClr val="bg1"/>
                    </a:solidFill>
                  </a:rPr>
                  <a:t>CI chondrite normalized</a:t>
                </a:r>
              </a:p>
            </c:rich>
          </c:tx>
          <c:overlay val="0"/>
        </c:title>
        <c:numFmt formatCode="General" sourceLinked="1"/>
        <c:majorTickMark val="in"/>
        <c:minorTickMark val="in"/>
        <c:tickLblPos val="nextTo"/>
        <c:spPr>
          <a:noFill/>
          <a:ln w="12700">
            <a:solidFill>
              <a:sysClr val="windowText" lastClr="000000"/>
            </a:solidFill>
          </a:ln>
        </c:spPr>
        <c:txPr>
          <a:bodyPr/>
          <a:lstStyle/>
          <a:p>
            <a:pPr>
              <a:defRPr sz="1400" b="0" i="0">
                <a:solidFill>
                  <a:schemeClr val="bg1"/>
                </a:solidFill>
              </a:defRPr>
            </a:pPr>
            <a:endParaRPr lang="it-IT"/>
          </a:p>
        </c:txPr>
        <c:crossAx val="476406360"/>
        <c:crosses val="autoZero"/>
        <c:crossBetween val="between"/>
      </c:valAx>
      <c:spPr>
        <a:solidFill>
          <a:schemeClr val="bg1"/>
        </a:solidFill>
        <a:ln w="12700">
          <a:solidFill>
            <a:sysClr val="windowText" lastClr="000000"/>
          </a:solidFill>
        </a:ln>
      </c:spPr>
    </c:plotArea>
    <c:plotVisOnly val="1"/>
    <c:dispBlanksAs val="gap"/>
    <c:showDLblsOverMax val="0"/>
  </c:chart>
  <c:spPr>
    <a:noFill/>
  </c:sp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802211930996925"/>
          <c:y val="1.5288850897813228E-2"/>
          <c:w val="0.87660078371638805"/>
          <c:h val="0.92150795346823822"/>
        </c:manualLayout>
      </c:layout>
      <c:lineChart>
        <c:grouping val="standard"/>
        <c:varyColors val="0"/>
        <c:ser>
          <c:idx val="0"/>
          <c:order val="0"/>
          <c:tx>
            <c:strRef>
              <c:f>'Basaltic rocks CI'!$A$21</c:f>
              <c:strCache>
                <c:ptCount val="1"/>
                <c:pt idx="0">
                  <c:v>TAF5 S</c:v>
                </c:pt>
              </c:strCache>
            </c:strRef>
          </c:tx>
          <c:spPr>
            <a:ln w="19050">
              <a:solidFill>
                <a:srgbClr val="FF0000"/>
              </a:solidFill>
            </a:ln>
          </c:spPr>
          <c:marker>
            <c:spPr>
              <a:ln w="19050">
                <a:solidFill>
                  <a:srgbClr val="FF0000"/>
                </a:solidFill>
              </a:ln>
            </c:spPr>
          </c:marker>
          <c:cat>
            <c:strRef>
              <c:f>'Basaltic rocks CI'!$B$1:$N$1</c:f>
              <c:strCache>
                <c:ptCount val="13"/>
                <c:pt idx="0">
                  <c:v>La</c:v>
                </c:pt>
                <c:pt idx="1">
                  <c:v>Ce</c:v>
                </c:pt>
                <c:pt idx="2">
                  <c:v>Pr</c:v>
                </c:pt>
                <c:pt idx="3">
                  <c:v>Nd</c:v>
                </c:pt>
                <c:pt idx="4">
                  <c:v>Sm</c:v>
                </c:pt>
                <c:pt idx="5">
                  <c:v>Eu</c:v>
                </c:pt>
                <c:pt idx="6">
                  <c:v>Gd</c:v>
                </c:pt>
                <c:pt idx="7">
                  <c:v>Tb</c:v>
                </c:pt>
                <c:pt idx="8">
                  <c:v>Dy</c:v>
                </c:pt>
                <c:pt idx="9">
                  <c:v>Ho</c:v>
                </c:pt>
                <c:pt idx="10">
                  <c:v>Er</c:v>
                </c:pt>
                <c:pt idx="11">
                  <c:v>Yb</c:v>
                </c:pt>
                <c:pt idx="12">
                  <c:v>Lu</c:v>
                </c:pt>
              </c:strCache>
            </c:strRef>
          </c:cat>
          <c:val>
            <c:numRef>
              <c:f>'Basaltic rocks CI'!$B$21:$N$21</c:f>
              <c:numCache>
                <c:formatCode>General</c:formatCode>
                <c:ptCount val="13"/>
                <c:pt idx="0">
                  <c:v>174.00607275616852</c:v>
                </c:pt>
                <c:pt idx="1">
                  <c:v>108.93177347191642</c:v>
                </c:pt>
                <c:pt idx="2">
                  <c:v>61.808460906840054</c:v>
                </c:pt>
                <c:pt idx="3">
                  <c:v>45.826007218162175</c:v>
                </c:pt>
                <c:pt idx="4">
                  <c:v>23.721673826001027</c:v>
                </c:pt>
                <c:pt idx="5">
                  <c:v>18.971818789174268</c:v>
                </c:pt>
                <c:pt idx="6">
                  <c:v>14.243747095017335</c:v>
                </c:pt>
                <c:pt idx="7">
                  <c:v>11.63687637615975</c:v>
                </c:pt>
                <c:pt idx="8">
                  <c:v>8.7949668761590392</c:v>
                </c:pt>
                <c:pt idx="9">
                  <c:v>6.6437656904008584</c:v>
                </c:pt>
                <c:pt idx="10">
                  <c:v>6.1027872332110054</c:v>
                </c:pt>
                <c:pt idx="11">
                  <c:v>4.5233722746837586</c:v>
                </c:pt>
                <c:pt idx="12">
                  <c:v>3.8503690643536137</c:v>
                </c:pt>
              </c:numCache>
            </c:numRef>
          </c:val>
          <c:smooth val="0"/>
          <c:extLst>
            <c:ext xmlns:c16="http://schemas.microsoft.com/office/drawing/2014/chart" uri="{C3380CC4-5D6E-409C-BE32-E72D297353CC}">
              <c16:uniqueId val="{00000000-58B2-43FA-AB0A-F55FC63FA318}"/>
            </c:ext>
          </c:extLst>
        </c:ser>
        <c:dLbls>
          <c:showLegendKey val="0"/>
          <c:showVal val="0"/>
          <c:showCatName val="0"/>
          <c:showSerName val="0"/>
          <c:showPercent val="0"/>
          <c:showBubbleSize val="0"/>
        </c:dLbls>
        <c:marker val="1"/>
        <c:smooth val="0"/>
        <c:axId val="474468496"/>
        <c:axId val="474468888"/>
      </c:lineChart>
      <c:catAx>
        <c:axId val="474468496"/>
        <c:scaling>
          <c:orientation val="minMax"/>
        </c:scaling>
        <c:delete val="1"/>
        <c:axPos val="b"/>
        <c:numFmt formatCode="General" sourceLinked="0"/>
        <c:majorTickMark val="in"/>
        <c:minorTickMark val="none"/>
        <c:tickLblPos val="none"/>
        <c:crossAx val="474468888"/>
        <c:crossesAt val="0.1"/>
        <c:auto val="1"/>
        <c:lblAlgn val="ctr"/>
        <c:lblOffset val="100"/>
        <c:noMultiLvlLbl val="0"/>
      </c:catAx>
      <c:valAx>
        <c:axId val="474468888"/>
        <c:scaling>
          <c:logBase val="10"/>
          <c:orientation val="minMax"/>
          <c:max val="1000"/>
          <c:min val="1"/>
        </c:scaling>
        <c:delete val="1"/>
        <c:axPos val="l"/>
        <c:numFmt formatCode="General" sourceLinked="1"/>
        <c:majorTickMark val="in"/>
        <c:minorTickMark val="in"/>
        <c:tickLblPos val="none"/>
        <c:crossAx val="474468496"/>
        <c:crosses val="autoZero"/>
        <c:crossBetween val="between"/>
      </c:valAx>
      <c:spPr>
        <a:noFill/>
        <a:ln w="3175">
          <a:solidFill>
            <a:schemeClr val="tx1"/>
          </a:solidFill>
        </a:ln>
      </c:spPr>
    </c:plotArea>
    <c:plotVisOnly val="1"/>
    <c:dispBlanksAs val="gap"/>
    <c:showDLblsOverMax val="0"/>
  </c:chart>
  <c:spPr>
    <a:noFill/>
  </c:spPr>
  <c:txPr>
    <a:bodyPr/>
    <a:lstStyle/>
    <a:p>
      <a:pPr>
        <a:defRPr sz="1100"/>
      </a:pPr>
      <a:endParaRPr lang="it-IT"/>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802211930996925"/>
          <c:y val="1.5288850897813218E-2"/>
          <c:w val="0.87660078371638805"/>
          <c:h val="0.92150795346823822"/>
        </c:manualLayout>
      </c:layout>
      <c:lineChart>
        <c:grouping val="standard"/>
        <c:varyColors val="0"/>
        <c:ser>
          <c:idx val="0"/>
          <c:order val="0"/>
          <c:tx>
            <c:strRef>
              <c:f>'Basaltic rocks CI'!$A$21</c:f>
              <c:strCache>
                <c:ptCount val="1"/>
                <c:pt idx="0">
                  <c:v>TAF5 S</c:v>
                </c:pt>
              </c:strCache>
            </c:strRef>
          </c:tx>
          <c:spPr>
            <a:ln w="19050">
              <a:solidFill>
                <a:srgbClr val="FF0000"/>
              </a:solidFill>
            </a:ln>
          </c:spPr>
          <c:marker>
            <c:spPr>
              <a:ln w="19050">
                <a:solidFill>
                  <a:srgbClr val="FF0000"/>
                </a:solidFill>
              </a:ln>
            </c:spPr>
          </c:marker>
          <c:cat>
            <c:strRef>
              <c:f>'Basaltic rocks CI'!$B$1:$N$1</c:f>
              <c:strCache>
                <c:ptCount val="13"/>
                <c:pt idx="0">
                  <c:v>La</c:v>
                </c:pt>
                <c:pt idx="1">
                  <c:v>Ce</c:v>
                </c:pt>
                <c:pt idx="2">
                  <c:v>Pr</c:v>
                </c:pt>
                <c:pt idx="3">
                  <c:v>Nd</c:v>
                </c:pt>
                <c:pt idx="4">
                  <c:v>Sm</c:v>
                </c:pt>
                <c:pt idx="5">
                  <c:v>Eu</c:v>
                </c:pt>
                <c:pt idx="6">
                  <c:v>Gd</c:v>
                </c:pt>
                <c:pt idx="7">
                  <c:v>Tb</c:v>
                </c:pt>
                <c:pt idx="8">
                  <c:v>Dy</c:v>
                </c:pt>
                <c:pt idx="9">
                  <c:v>Ho</c:v>
                </c:pt>
                <c:pt idx="10">
                  <c:v>Er</c:v>
                </c:pt>
                <c:pt idx="11">
                  <c:v>Yb</c:v>
                </c:pt>
                <c:pt idx="12">
                  <c:v>Lu</c:v>
                </c:pt>
              </c:strCache>
            </c:strRef>
          </c:cat>
          <c:val>
            <c:numRef>
              <c:f>'Basaltic rocks CI'!$B$21:$N$21</c:f>
              <c:numCache>
                <c:formatCode>General</c:formatCode>
                <c:ptCount val="13"/>
                <c:pt idx="0">
                  <c:v>174.00607275616858</c:v>
                </c:pt>
                <c:pt idx="1">
                  <c:v>108.93177347191639</c:v>
                </c:pt>
                <c:pt idx="2">
                  <c:v>61.808460906840054</c:v>
                </c:pt>
                <c:pt idx="3">
                  <c:v>45.826007218162175</c:v>
                </c:pt>
                <c:pt idx="4">
                  <c:v>23.721673826001027</c:v>
                </c:pt>
                <c:pt idx="5">
                  <c:v>18.971818789174268</c:v>
                </c:pt>
                <c:pt idx="6">
                  <c:v>14.243747095017335</c:v>
                </c:pt>
                <c:pt idx="7">
                  <c:v>11.63687637615975</c:v>
                </c:pt>
                <c:pt idx="8">
                  <c:v>8.7949668761590392</c:v>
                </c:pt>
                <c:pt idx="9">
                  <c:v>6.6437656904008584</c:v>
                </c:pt>
                <c:pt idx="10">
                  <c:v>6.1027872332110071</c:v>
                </c:pt>
                <c:pt idx="11">
                  <c:v>4.5233722746837586</c:v>
                </c:pt>
                <c:pt idx="12">
                  <c:v>3.8503690643536137</c:v>
                </c:pt>
              </c:numCache>
            </c:numRef>
          </c:val>
          <c:smooth val="0"/>
          <c:extLst>
            <c:ext xmlns:c16="http://schemas.microsoft.com/office/drawing/2014/chart" uri="{C3380CC4-5D6E-409C-BE32-E72D297353CC}">
              <c16:uniqueId val="{00000000-58B2-43FA-AB0A-F55FC63FA318}"/>
            </c:ext>
          </c:extLst>
        </c:ser>
        <c:dLbls>
          <c:showLegendKey val="0"/>
          <c:showVal val="0"/>
          <c:showCatName val="0"/>
          <c:showSerName val="0"/>
          <c:showPercent val="0"/>
          <c:showBubbleSize val="0"/>
        </c:dLbls>
        <c:marker val="1"/>
        <c:smooth val="0"/>
        <c:axId val="433198696"/>
        <c:axId val="433199480"/>
      </c:lineChart>
      <c:catAx>
        <c:axId val="433198696"/>
        <c:scaling>
          <c:orientation val="minMax"/>
        </c:scaling>
        <c:delete val="1"/>
        <c:axPos val="b"/>
        <c:numFmt formatCode="General" sourceLinked="0"/>
        <c:majorTickMark val="in"/>
        <c:minorTickMark val="none"/>
        <c:tickLblPos val="none"/>
        <c:crossAx val="433199480"/>
        <c:crossesAt val="0.1"/>
        <c:auto val="1"/>
        <c:lblAlgn val="ctr"/>
        <c:lblOffset val="100"/>
        <c:noMultiLvlLbl val="0"/>
      </c:catAx>
      <c:valAx>
        <c:axId val="433199480"/>
        <c:scaling>
          <c:logBase val="10"/>
          <c:orientation val="minMax"/>
          <c:max val="1000"/>
          <c:min val="1"/>
        </c:scaling>
        <c:delete val="1"/>
        <c:axPos val="l"/>
        <c:numFmt formatCode="General" sourceLinked="1"/>
        <c:majorTickMark val="in"/>
        <c:minorTickMark val="in"/>
        <c:tickLblPos val="none"/>
        <c:crossAx val="433198696"/>
        <c:crosses val="autoZero"/>
        <c:crossBetween val="between"/>
      </c:valAx>
      <c:spPr>
        <a:noFill/>
        <a:ln w="3175">
          <a:solidFill>
            <a:schemeClr val="tx1"/>
          </a:solidFill>
        </a:ln>
      </c:spPr>
    </c:plotArea>
    <c:plotVisOnly val="1"/>
    <c:dispBlanksAs val="gap"/>
    <c:showDLblsOverMax val="0"/>
  </c:chart>
  <c:spPr>
    <a:noFill/>
  </c:spPr>
  <c:txPr>
    <a:bodyPr/>
    <a:lstStyle/>
    <a:p>
      <a:pPr>
        <a:defRPr sz="1100"/>
      </a:pPr>
      <a:endParaRPr lang="it-IT"/>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802211930996925"/>
          <c:y val="1.5288850897813218E-2"/>
          <c:w val="0.87660078371638805"/>
          <c:h val="0.92150795346823822"/>
        </c:manualLayout>
      </c:layout>
      <c:lineChart>
        <c:grouping val="standard"/>
        <c:varyColors val="0"/>
        <c:ser>
          <c:idx val="0"/>
          <c:order val="0"/>
          <c:tx>
            <c:strRef>
              <c:f>'Basaltic rocks CI'!$A$21</c:f>
              <c:strCache>
                <c:ptCount val="1"/>
                <c:pt idx="0">
                  <c:v>TAF5 S</c:v>
                </c:pt>
              </c:strCache>
            </c:strRef>
          </c:tx>
          <c:spPr>
            <a:ln w="19050">
              <a:solidFill>
                <a:srgbClr val="0000FF"/>
              </a:solidFill>
            </a:ln>
          </c:spPr>
          <c:marker>
            <c:spPr>
              <a:ln>
                <a:solidFill>
                  <a:srgbClr val="0000FF"/>
                </a:solidFill>
              </a:ln>
            </c:spPr>
          </c:marker>
          <c:cat>
            <c:strRef>
              <c:f>'Basaltic rocks CI'!$B$1:$N$1</c:f>
              <c:strCache>
                <c:ptCount val="13"/>
                <c:pt idx="0">
                  <c:v>La</c:v>
                </c:pt>
                <c:pt idx="1">
                  <c:v>Ce</c:v>
                </c:pt>
                <c:pt idx="2">
                  <c:v>Pr</c:v>
                </c:pt>
                <c:pt idx="3">
                  <c:v>Nd</c:v>
                </c:pt>
                <c:pt idx="4">
                  <c:v>Sm</c:v>
                </c:pt>
                <c:pt idx="5">
                  <c:v>Eu</c:v>
                </c:pt>
                <c:pt idx="6">
                  <c:v>Gd</c:v>
                </c:pt>
                <c:pt idx="7">
                  <c:v>Tb</c:v>
                </c:pt>
                <c:pt idx="8">
                  <c:v>Dy</c:v>
                </c:pt>
                <c:pt idx="9">
                  <c:v>Ho</c:v>
                </c:pt>
                <c:pt idx="10">
                  <c:v>Er</c:v>
                </c:pt>
                <c:pt idx="11">
                  <c:v>Yb</c:v>
                </c:pt>
                <c:pt idx="12">
                  <c:v>Lu</c:v>
                </c:pt>
              </c:strCache>
            </c:strRef>
          </c:cat>
          <c:val>
            <c:numRef>
              <c:f>'Basaltic rocks CI'!$B$22:$N$22</c:f>
              <c:numCache>
                <c:formatCode>General</c:formatCode>
                <c:ptCount val="13"/>
                <c:pt idx="0">
                  <c:v>50.632528287895418</c:v>
                </c:pt>
                <c:pt idx="1">
                  <c:v>37.961057316521611</c:v>
                </c:pt>
                <c:pt idx="2">
                  <c:v>25.407356046163269</c:v>
                </c:pt>
                <c:pt idx="3">
                  <c:v>21.443871441015233</c:v>
                </c:pt>
                <c:pt idx="4">
                  <c:v>13.59836030844694</c:v>
                </c:pt>
                <c:pt idx="5">
                  <c:v>11.473349192984546</c:v>
                </c:pt>
                <c:pt idx="6">
                  <c:v>9.0665590837043748</c:v>
                </c:pt>
                <c:pt idx="7">
                  <c:v>6.6078470238420488</c:v>
                </c:pt>
                <c:pt idx="8">
                  <c:v>5.2095767051137924</c:v>
                </c:pt>
                <c:pt idx="9">
                  <c:v>3.9268382939574593</c:v>
                </c:pt>
                <c:pt idx="10">
                  <c:v>3.5675505265075014</c:v>
                </c:pt>
                <c:pt idx="11">
                  <c:v>2.7093302847486376</c:v>
                </c:pt>
                <c:pt idx="12">
                  <c:v>2.3620683810829526</c:v>
                </c:pt>
              </c:numCache>
            </c:numRef>
          </c:val>
          <c:smooth val="0"/>
          <c:extLst>
            <c:ext xmlns:c16="http://schemas.microsoft.com/office/drawing/2014/chart" uri="{C3380CC4-5D6E-409C-BE32-E72D297353CC}">
              <c16:uniqueId val="{00000000-58B2-43FA-AB0A-F55FC63FA318}"/>
            </c:ext>
          </c:extLst>
        </c:ser>
        <c:dLbls>
          <c:showLegendKey val="0"/>
          <c:showVal val="0"/>
          <c:showCatName val="0"/>
          <c:showSerName val="0"/>
          <c:showPercent val="0"/>
          <c:showBubbleSize val="0"/>
        </c:dLbls>
        <c:marker val="1"/>
        <c:smooth val="0"/>
        <c:axId val="433200656"/>
        <c:axId val="433197520"/>
      </c:lineChart>
      <c:catAx>
        <c:axId val="433200656"/>
        <c:scaling>
          <c:orientation val="minMax"/>
        </c:scaling>
        <c:delete val="1"/>
        <c:axPos val="b"/>
        <c:numFmt formatCode="General" sourceLinked="0"/>
        <c:majorTickMark val="in"/>
        <c:minorTickMark val="none"/>
        <c:tickLblPos val="none"/>
        <c:crossAx val="433197520"/>
        <c:crossesAt val="0.1"/>
        <c:auto val="1"/>
        <c:lblAlgn val="ctr"/>
        <c:lblOffset val="100"/>
        <c:noMultiLvlLbl val="0"/>
      </c:catAx>
      <c:valAx>
        <c:axId val="433197520"/>
        <c:scaling>
          <c:logBase val="10"/>
          <c:orientation val="minMax"/>
          <c:max val="1000"/>
          <c:min val="1"/>
        </c:scaling>
        <c:delete val="1"/>
        <c:axPos val="l"/>
        <c:numFmt formatCode="General" sourceLinked="1"/>
        <c:majorTickMark val="in"/>
        <c:minorTickMark val="in"/>
        <c:tickLblPos val="none"/>
        <c:crossAx val="433200656"/>
        <c:crosses val="autoZero"/>
        <c:crossBetween val="between"/>
      </c:valAx>
      <c:spPr>
        <a:noFill/>
        <a:ln w="3175">
          <a:solidFill>
            <a:schemeClr val="tx1"/>
          </a:solidFill>
        </a:ln>
      </c:spPr>
    </c:plotArea>
    <c:plotVisOnly val="1"/>
    <c:dispBlanksAs val="gap"/>
    <c:showDLblsOverMax val="0"/>
  </c:chart>
  <c:spPr>
    <a:noFill/>
  </c:spPr>
  <c:txPr>
    <a:bodyPr/>
    <a:lstStyle/>
    <a:p>
      <a:pPr>
        <a:defRPr sz="1100"/>
      </a:pPr>
      <a:endParaRPr lang="it-IT"/>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802211930996925"/>
          <c:y val="1.5288850897813218E-2"/>
          <c:w val="0.87660078371638805"/>
          <c:h val="0.92150795346823822"/>
        </c:manualLayout>
      </c:layout>
      <c:lineChart>
        <c:grouping val="standard"/>
        <c:varyColors val="0"/>
        <c:ser>
          <c:idx val="0"/>
          <c:order val="0"/>
          <c:tx>
            <c:strRef>
              <c:f>'Basaltic rocks CI'!$A$21</c:f>
              <c:strCache>
                <c:ptCount val="1"/>
                <c:pt idx="0">
                  <c:v>TAF5 S</c:v>
                </c:pt>
              </c:strCache>
            </c:strRef>
          </c:tx>
          <c:spPr>
            <a:ln w="19050">
              <a:solidFill>
                <a:srgbClr val="00B050"/>
              </a:solidFill>
            </a:ln>
          </c:spPr>
          <c:marker>
            <c:spPr>
              <a:ln>
                <a:solidFill>
                  <a:srgbClr val="00B050"/>
                </a:solidFill>
              </a:ln>
            </c:spPr>
          </c:marker>
          <c:cat>
            <c:strRef>
              <c:f>'Basaltic rocks CI'!$B$1:$N$1</c:f>
              <c:strCache>
                <c:ptCount val="13"/>
                <c:pt idx="0">
                  <c:v>La</c:v>
                </c:pt>
                <c:pt idx="1">
                  <c:v>Ce</c:v>
                </c:pt>
                <c:pt idx="2">
                  <c:v>Pr</c:v>
                </c:pt>
                <c:pt idx="3">
                  <c:v>Nd</c:v>
                </c:pt>
                <c:pt idx="4">
                  <c:v>Sm</c:v>
                </c:pt>
                <c:pt idx="5">
                  <c:v>Eu</c:v>
                </c:pt>
                <c:pt idx="6">
                  <c:v>Gd</c:v>
                </c:pt>
                <c:pt idx="7">
                  <c:v>Tb</c:v>
                </c:pt>
                <c:pt idx="8">
                  <c:v>Dy</c:v>
                </c:pt>
                <c:pt idx="9">
                  <c:v>Ho</c:v>
                </c:pt>
                <c:pt idx="10">
                  <c:v>Er</c:v>
                </c:pt>
                <c:pt idx="11">
                  <c:v>Yb</c:v>
                </c:pt>
                <c:pt idx="12">
                  <c:v>Lu</c:v>
                </c:pt>
              </c:strCache>
            </c:strRef>
          </c:cat>
          <c:val>
            <c:numRef>
              <c:f>'Basaltic rocks CI'!$B$23:$N$23</c:f>
              <c:numCache>
                <c:formatCode>General</c:formatCode>
                <c:ptCount val="13"/>
                <c:pt idx="0">
                  <c:v>26.842626237032068</c:v>
                </c:pt>
                <c:pt idx="1">
                  <c:v>20.922167358122589</c:v>
                </c:pt>
                <c:pt idx="2">
                  <c:v>14.634161638024091</c:v>
                </c:pt>
                <c:pt idx="3">
                  <c:v>12.878632417926978</c:v>
                </c:pt>
                <c:pt idx="4">
                  <c:v>8.8678662290989294</c:v>
                </c:pt>
                <c:pt idx="5">
                  <c:v>7.6793446924749311</c:v>
                </c:pt>
                <c:pt idx="6">
                  <c:v>6.2341456726049209</c:v>
                </c:pt>
                <c:pt idx="7">
                  <c:v>4.2902415518667096</c:v>
                </c:pt>
                <c:pt idx="8">
                  <c:v>3.4510110735546782</c:v>
                </c:pt>
                <c:pt idx="9">
                  <c:v>2.5985247594547811</c:v>
                </c:pt>
                <c:pt idx="10">
                  <c:v>2.3481874116185075</c:v>
                </c:pt>
                <c:pt idx="11">
                  <c:v>1.8046598839358123</c:v>
                </c:pt>
                <c:pt idx="12">
                  <c:v>1.5925829558661095</c:v>
                </c:pt>
              </c:numCache>
            </c:numRef>
          </c:val>
          <c:smooth val="0"/>
          <c:extLst>
            <c:ext xmlns:c16="http://schemas.microsoft.com/office/drawing/2014/chart" uri="{C3380CC4-5D6E-409C-BE32-E72D297353CC}">
              <c16:uniqueId val="{00000000-58B2-43FA-AB0A-F55FC63FA318}"/>
            </c:ext>
          </c:extLst>
        </c:ser>
        <c:dLbls>
          <c:showLegendKey val="0"/>
          <c:showVal val="0"/>
          <c:showCatName val="0"/>
          <c:showSerName val="0"/>
          <c:showPercent val="0"/>
          <c:showBubbleSize val="0"/>
        </c:dLbls>
        <c:marker val="1"/>
        <c:smooth val="0"/>
        <c:axId val="433199088"/>
        <c:axId val="433199872"/>
      </c:lineChart>
      <c:catAx>
        <c:axId val="433199088"/>
        <c:scaling>
          <c:orientation val="minMax"/>
        </c:scaling>
        <c:delete val="1"/>
        <c:axPos val="b"/>
        <c:numFmt formatCode="General" sourceLinked="0"/>
        <c:majorTickMark val="in"/>
        <c:minorTickMark val="none"/>
        <c:tickLblPos val="none"/>
        <c:crossAx val="433199872"/>
        <c:crossesAt val="0.1"/>
        <c:auto val="1"/>
        <c:lblAlgn val="ctr"/>
        <c:lblOffset val="100"/>
        <c:noMultiLvlLbl val="0"/>
      </c:catAx>
      <c:valAx>
        <c:axId val="433199872"/>
        <c:scaling>
          <c:logBase val="10"/>
          <c:orientation val="minMax"/>
          <c:max val="1000"/>
          <c:min val="1"/>
        </c:scaling>
        <c:delete val="1"/>
        <c:axPos val="l"/>
        <c:numFmt formatCode="General" sourceLinked="1"/>
        <c:majorTickMark val="in"/>
        <c:minorTickMark val="in"/>
        <c:tickLblPos val="none"/>
        <c:crossAx val="433199088"/>
        <c:crosses val="autoZero"/>
        <c:crossBetween val="between"/>
      </c:valAx>
      <c:spPr>
        <a:noFill/>
        <a:ln w="3175">
          <a:solidFill>
            <a:schemeClr val="tx1"/>
          </a:solidFill>
        </a:ln>
      </c:spPr>
    </c:plotArea>
    <c:plotVisOnly val="1"/>
    <c:dispBlanksAs val="gap"/>
    <c:showDLblsOverMax val="0"/>
  </c:chart>
  <c:spPr>
    <a:noFill/>
  </c:spPr>
  <c:txPr>
    <a:bodyPr/>
    <a:lstStyle/>
    <a:p>
      <a:pPr>
        <a:defRPr sz="1100"/>
      </a:pPr>
      <a:endParaRPr lang="it-IT"/>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802211930996925"/>
          <c:y val="1.5288850897813218E-2"/>
          <c:w val="0.87660078371638805"/>
          <c:h val="0.92150795346823822"/>
        </c:manualLayout>
      </c:layout>
      <c:lineChart>
        <c:grouping val="standard"/>
        <c:varyColors val="0"/>
        <c:ser>
          <c:idx val="0"/>
          <c:order val="0"/>
          <c:tx>
            <c:strRef>
              <c:f>'Basaltic rocks CI'!$A$21</c:f>
              <c:strCache>
                <c:ptCount val="1"/>
                <c:pt idx="0">
                  <c:v>TAF5 S</c:v>
                </c:pt>
              </c:strCache>
            </c:strRef>
          </c:tx>
          <c:spPr>
            <a:ln w="19050">
              <a:solidFill>
                <a:srgbClr val="7030A0"/>
              </a:solidFill>
            </a:ln>
          </c:spPr>
          <c:marker>
            <c:spPr>
              <a:ln>
                <a:solidFill>
                  <a:srgbClr val="7030A0"/>
                </a:solidFill>
              </a:ln>
            </c:spPr>
          </c:marker>
          <c:cat>
            <c:strRef>
              <c:f>'Basaltic rocks CI'!$B$1:$N$1</c:f>
              <c:strCache>
                <c:ptCount val="13"/>
                <c:pt idx="0">
                  <c:v>La</c:v>
                </c:pt>
                <c:pt idx="1">
                  <c:v>Ce</c:v>
                </c:pt>
                <c:pt idx="2">
                  <c:v>Pr</c:v>
                </c:pt>
                <c:pt idx="3">
                  <c:v>Nd</c:v>
                </c:pt>
                <c:pt idx="4">
                  <c:v>Sm</c:v>
                </c:pt>
                <c:pt idx="5">
                  <c:v>Eu</c:v>
                </c:pt>
                <c:pt idx="6">
                  <c:v>Gd</c:v>
                </c:pt>
                <c:pt idx="7">
                  <c:v>Tb</c:v>
                </c:pt>
                <c:pt idx="8">
                  <c:v>Dy</c:v>
                </c:pt>
                <c:pt idx="9">
                  <c:v>Ho</c:v>
                </c:pt>
                <c:pt idx="10">
                  <c:v>Er</c:v>
                </c:pt>
                <c:pt idx="11">
                  <c:v>Yb</c:v>
                </c:pt>
                <c:pt idx="12">
                  <c:v>Lu</c:v>
                </c:pt>
              </c:strCache>
            </c:strRef>
          </c:cat>
          <c:val>
            <c:numRef>
              <c:f>'Basaltic rocks CI'!$B$24:$N$24</c:f>
              <c:numCache>
                <c:formatCode>General</c:formatCode>
                <c:ptCount val="13"/>
                <c:pt idx="0">
                  <c:v>13.838486462943909</c:v>
                </c:pt>
                <c:pt idx="1">
                  <c:v>11.024991862308973</c:v>
                </c:pt>
                <c:pt idx="2">
                  <c:v>7.9187582644083712</c:v>
                </c:pt>
                <c:pt idx="3">
                  <c:v>7.1593621558755194</c:v>
                </c:pt>
                <c:pt idx="4">
                  <c:v>5.2294816708382106</c:v>
                </c:pt>
                <c:pt idx="5">
                  <c:v>4.6223255621823265</c:v>
                </c:pt>
                <c:pt idx="6">
                  <c:v>3.8368589648067202</c:v>
                </c:pt>
                <c:pt idx="7">
                  <c:v>2.5214901454102829</c:v>
                </c:pt>
                <c:pt idx="8">
                  <c:v>2.0601476482686212</c:v>
                </c:pt>
                <c:pt idx="9">
                  <c:v>1.5499415536730998</c:v>
                </c:pt>
                <c:pt idx="10">
                  <c:v>1.3947537845123761</c:v>
                </c:pt>
                <c:pt idx="11">
                  <c:v>1.082048147288688</c:v>
                </c:pt>
                <c:pt idx="12">
                  <c:v>0.9643045406750389</c:v>
                </c:pt>
              </c:numCache>
            </c:numRef>
          </c:val>
          <c:smooth val="0"/>
          <c:extLst>
            <c:ext xmlns:c16="http://schemas.microsoft.com/office/drawing/2014/chart" uri="{C3380CC4-5D6E-409C-BE32-E72D297353CC}">
              <c16:uniqueId val="{00000000-58B2-43FA-AB0A-F55FC63FA318}"/>
            </c:ext>
          </c:extLst>
        </c:ser>
        <c:dLbls>
          <c:showLegendKey val="0"/>
          <c:showVal val="0"/>
          <c:showCatName val="0"/>
          <c:showSerName val="0"/>
          <c:showPercent val="0"/>
          <c:showBubbleSize val="0"/>
        </c:dLbls>
        <c:marker val="1"/>
        <c:smooth val="0"/>
        <c:axId val="433200264"/>
        <c:axId val="479335456"/>
      </c:lineChart>
      <c:catAx>
        <c:axId val="433200264"/>
        <c:scaling>
          <c:orientation val="minMax"/>
        </c:scaling>
        <c:delete val="1"/>
        <c:axPos val="b"/>
        <c:numFmt formatCode="General" sourceLinked="0"/>
        <c:majorTickMark val="in"/>
        <c:minorTickMark val="none"/>
        <c:tickLblPos val="none"/>
        <c:crossAx val="479335456"/>
        <c:crossesAt val="0.1"/>
        <c:auto val="1"/>
        <c:lblAlgn val="ctr"/>
        <c:lblOffset val="100"/>
        <c:noMultiLvlLbl val="0"/>
      </c:catAx>
      <c:valAx>
        <c:axId val="479335456"/>
        <c:scaling>
          <c:logBase val="10"/>
          <c:orientation val="minMax"/>
          <c:max val="1000"/>
          <c:min val="1"/>
        </c:scaling>
        <c:delete val="1"/>
        <c:axPos val="l"/>
        <c:numFmt formatCode="General" sourceLinked="1"/>
        <c:majorTickMark val="in"/>
        <c:minorTickMark val="in"/>
        <c:tickLblPos val="none"/>
        <c:crossAx val="433200264"/>
        <c:crosses val="autoZero"/>
        <c:crossBetween val="between"/>
      </c:valAx>
      <c:spPr>
        <a:noFill/>
        <a:ln w="3175">
          <a:solidFill>
            <a:schemeClr val="tx1"/>
          </a:solidFill>
        </a:ln>
      </c:spPr>
    </c:plotArea>
    <c:plotVisOnly val="1"/>
    <c:dispBlanksAs val="gap"/>
    <c:showDLblsOverMax val="0"/>
  </c:chart>
  <c:spPr>
    <a:noFill/>
  </c:spPr>
  <c:txPr>
    <a:bodyPr/>
    <a:lstStyle/>
    <a:p>
      <a:pPr>
        <a:defRPr sz="1100"/>
      </a:pPr>
      <a:endParaRPr lang="it-IT"/>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828351851851852"/>
          <c:y val="2.0677327969383777E-2"/>
          <c:w val="0.87626074074074056"/>
          <c:h val="0.90818661616161611"/>
        </c:manualLayout>
      </c:layout>
      <c:lineChart>
        <c:grouping val="standard"/>
        <c:varyColors val="0"/>
        <c:ser>
          <c:idx val="0"/>
          <c:order val="0"/>
          <c:tx>
            <c:strRef>
              <c:f>'carbonate rocks CI'!$A$13</c:f>
              <c:strCache>
                <c:ptCount val="1"/>
                <c:pt idx="0">
                  <c:v>TAF1 WR</c:v>
                </c:pt>
              </c:strCache>
            </c:strRef>
          </c:tx>
          <c:cat>
            <c:strRef>
              <c:f>'carbonate rocks CI'!$B$1:$O$1</c:f>
              <c:strCache>
                <c:ptCount val="14"/>
                <c:pt idx="0">
                  <c:v>La</c:v>
                </c:pt>
                <c:pt idx="1">
                  <c:v>Ce</c:v>
                </c:pt>
                <c:pt idx="2">
                  <c:v>Pr</c:v>
                </c:pt>
                <c:pt idx="3">
                  <c:v>Nd</c:v>
                </c:pt>
                <c:pt idx="4">
                  <c:v>Sm</c:v>
                </c:pt>
                <c:pt idx="5">
                  <c:v>Eu</c:v>
                </c:pt>
                <c:pt idx="6">
                  <c:v>Gd</c:v>
                </c:pt>
                <c:pt idx="7">
                  <c:v>Tb</c:v>
                </c:pt>
                <c:pt idx="8">
                  <c:v>Dy</c:v>
                </c:pt>
                <c:pt idx="9">
                  <c:v>Ho</c:v>
                </c:pt>
                <c:pt idx="10">
                  <c:v>Er</c:v>
                </c:pt>
                <c:pt idx="11">
                  <c:v>Tm</c:v>
                </c:pt>
                <c:pt idx="12">
                  <c:v>Yb</c:v>
                </c:pt>
                <c:pt idx="13">
                  <c:v>Lu</c:v>
                </c:pt>
              </c:strCache>
            </c:strRef>
          </c:cat>
          <c:val>
            <c:numRef>
              <c:f>'carbonate rocks CI'!$B$13:$O$13</c:f>
              <c:numCache>
                <c:formatCode>General</c:formatCode>
                <c:ptCount val="14"/>
                <c:pt idx="0">
                  <c:v>1.0000000000000005E-2</c:v>
                </c:pt>
                <c:pt idx="1">
                  <c:v>1.0000000000000005E-2</c:v>
                </c:pt>
                <c:pt idx="2">
                  <c:v>1.0000000000000005E-2</c:v>
                </c:pt>
                <c:pt idx="3">
                  <c:v>1.0000000000000005E-2</c:v>
                </c:pt>
                <c:pt idx="4">
                  <c:v>1.0000000000000005E-2</c:v>
                </c:pt>
                <c:pt idx="5">
                  <c:v>1.0000000000000005E-2</c:v>
                </c:pt>
                <c:pt idx="6">
                  <c:v>1.0000000000000005E-2</c:v>
                </c:pt>
                <c:pt idx="7">
                  <c:v>1.0000000000000005E-2</c:v>
                </c:pt>
                <c:pt idx="8">
                  <c:v>1.0000000000000005E-2</c:v>
                </c:pt>
                <c:pt idx="9">
                  <c:v>1.0000000000000005E-2</c:v>
                </c:pt>
                <c:pt idx="10">
                  <c:v>1.0000000000000005E-2</c:v>
                </c:pt>
                <c:pt idx="11">
                  <c:v>1.0000000000000005E-2</c:v>
                </c:pt>
                <c:pt idx="12">
                  <c:v>1.0000000000000005E-2</c:v>
                </c:pt>
                <c:pt idx="13">
                  <c:v>1.0000000000000005E-2</c:v>
                </c:pt>
              </c:numCache>
            </c:numRef>
          </c:val>
          <c:smooth val="0"/>
          <c:extLst>
            <c:ext xmlns:c16="http://schemas.microsoft.com/office/drawing/2014/chart" uri="{C3380CC4-5D6E-409C-BE32-E72D297353CC}">
              <c16:uniqueId val="{00000000-68F5-4313-988C-105470F9BE0C}"/>
            </c:ext>
          </c:extLst>
        </c:ser>
        <c:dLbls>
          <c:showLegendKey val="0"/>
          <c:showVal val="0"/>
          <c:showCatName val="0"/>
          <c:showSerName val="0"/>
          <c:showPercent val="0"/>
          <c:showBubbleSize val="0"/>
        </c:dLbls>
        <c:marker val="1"/>
        <c:smooth val="0"/>
        <c:axId val="479337024"/>
        <c:axId val="479335848"/>
      </c:lineChart>
      <c:catAx>
        <c:axId val="479337024"/>
        <c:scaling>
          <c:orientation val="minMax"/>
        </c:scaling>
        <c:delete val="0"/>
        <c:axPos val="b"/>
        <c:numFmt formatCode="General" sourceLinked="0"/>
        <c:majorTickMark val="none"/>
        <c:minorTickMark val="in"/>
        <c:tickLblPos val="nextTo"/>
        <c:spPr>
          <a:ln w="12700">
            <a:solidFill>
              <a:sysClr val="windowText" lastClr="000000"/>
            </a:solidFill>
          </a:ln>
        </c:spPr>
        <c:txPr>
          <a:bodyPr/>
          <a:lstStyle/>
          <a:p>
            <a:pPr>
              <a:defRPr sz="1400" b="0" i="0">
                <a:solidFill>
                  <a:schemeClr val="bg1"/>
                </a:solidFill>
              </a:defRPr>
            </a:pPr>
            <a:endParaRPr lang="it-IT"/>
          </a:p>
        </c:txPr>
        <c:crossAx val="479335848"/>
        <c:crossesAt val="0.1"/>
        <c:auto val="1"/>
        <c:lblAlgn val="ctr"/>
        <c:lblOffset val="100"/>
        <c:noMultiLvlLbl val="0"/>
      </c:catAx>
      <c:valAx>
        <c:axId val="479335848"/>
        <c:scaling>
          <c:logBase val="10"/>
          <c:orientation val="minMax"/>
          <c:max val="1000"/>
          <c:min val="1"/>
        </c:scaling>
        <c:delete val="0"/>
        <c:axPos val="l"/>
        <c:title>
          <c:tx>
            <c:rich>
              <a:bodyPr/>
              <a:lstStyle/>
              <a:p>
                <a:pPr>
                  <a:defRPr sz="1600" b="0" i="0">
                    <a:solidFill>
                      <a:schemeClr val="bg1"/>
                    </a:solidFill>
                  </a:defRPr>
                </a:pPr>
                <a:r>
                  <a:rPr lang="en-GB" sz="1600">
                    <a:solidFill>
                      <a:schemeClr val="bg1"/>
                    </a:solidFill>
                  </a:rPr>
                  <a:t>CI chondrite normalized</a:t>
                </a:r>
              </a:p>
            </c:rich>
          </c:tx>
          <c:overlay val="0"/>
        </c:title>
        <c:numFmt formatCode="General" sourceLinked="1"/>
        <c:majorTickMark val="in"/>
        <c:minorTickMark val="in"/>
        <c:tickLblPos val="nextTo"/>
        <c:spPr>
          <a:noFill/>
          <a:ln w="12700">
            <a:solidFill>
              <a:sysClr val="windowText" lastClr="000000"/>
            </a:solidFill>
          </a:ln>
        </c:spPr>
        <c:txPr>
          <a:bodyPr/>
          <a:lstStyle/>
          <a:p>
            <a:pPr>
              <a:defRPr sz="1400" b="0" i="0">
                <a:solidFill>
                  <a:schemeClr val="bg1"/>
                </a:solidFill>
              </a:defRPr>
            </a:pPr>
            <a:endParaRPr lang="it-IT"/>
          </a:p>
        </c:txPr>
        <c:crossAx val="479337024"/>
        <c:crosses val="autoZero"/>
        <c:crossBetween val="between"/>
      </c:valAx>
      <c:spPr>
        <a:solidFill>
          <a:schemeClr val="bg1"/>
        </a:solidFill>
        <a:ln w="12700">
          <a:solidFill>
            <a:sysClr val="windowText" lastClr="000000"/>
          </a:solidFill>
        </a:ln>
      </c:spPr>
    </c:plotArea>
    <c:plotVisOnly val="1"/>
    <c:dispBlanksAs val="gap"/>
    <c:showDLblsOverMax val="0"/>
  </c:chart>
  <c:spPr>
    <a:noFill/>
  </c:sp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802211930996925"/>
          <c:y val="1.5288850897813228E-2"/>
          <c:w val="0.87660078371638805"/>
          <c:h val="0.92150795346823822"/>
        </c:manualLayout>
      </c:layout>
      <c:lineChart>
        <c:grouping val="standard"/>
        <c:varyColors val="0"/>
        <c:ser>
          <c:idx val="0"/>
          <c:order val="0"/>
          <c:tx>
            <c:strRef>
              <c:f>'Basaltic rocks CI'!$A$21</c:f>
              <c:strCache>
                <c:ptCount val="1"/>
                <c:pt idx="0">
                  <c:v>TAF5 S</c:v>
                </c:pt>
              </c:strCache>
            </c:strRef>
          </c:tx>
          <c:spPr>
            <a:ln w="19050">
              <a:solidFill>
                <a:srgbClr val="7030A0"/>
              </a:solidFill>
            </a:ln>
          </c:spPr>
          <c:marker>
            <c:spPr>
              <a:ln>
                <a:solidFill>
                  <a:srgbClr val="7030A0"/>
                </a:solidFill>
              </a:ln>
            </c:spPr>
          </c:marker>
          <c:cat>
            <c:strRef>
              <c:f>'Basaltic rocks CI'!$B$1:$N$1</c:f>
              <c:strCache>
                <c:ptCount val="13"/>
                <c:pt idx="0">
                  <c:v>La</c:v>
                </c:pt>
                <c:pt idx="1">
                  <c:v>Ce</c:v>
                </c:pt>
                <c:pt idx="2">
                  <c:v>Pr</c:v>
                </c:pt>
                <c:pt idx="3">
                  <c:v>Nd</c:v>
                </c:pt>
                <c:pt idx="4">
                  <c:v>Sm</c:v>
                </c:pt>
                <c:pt idx="5">
                  <c:v>Eu</c:v>
                </c:pt>
                <c:pt idx="6">
                  <c:v>Gd</c:v>
                </c:pt>
                <c:pt idx="7">
                  <c:v>Tb</c:v>
                </c:pt>
                <c:pt idx="8">
                  <c:v>Dy</c:v>
                </c:pt>
                <c:pt idx="9">
                  <c:v>Ho</c:v>
                </c:pt>
                <c:pt idx="10">
                  <c:v>Er</c:v>
                </c:pt>
                <c:pt idx="11">
                  <c:v>Yb</c:v>
                </c:pt>
                <c:pt idx="12">
                  <c:v>Lu</c:v>
                </c:pt>
              </c:strCache>
            </c:strRef>
          </c:cat>
          <c:val>
            <c:numRef>
              <c:f>'Basaltic rocks CI'!$B$24:$N$24</c:f>
              <c:numCache>
                <c:formatCode>General</c:formatCode>
                <c:ptCount val="13"/>
                <c:pt idx="0">
                  <c:v>13.838486462943912</c:v>
                </c:pt>
                <c:pt idx="1">
                  <c:v>11.024991862308973</c:v>
                </c:pt>
                <c:pt idx="2">
                  <c:v>7.9187582644083712</c:v>
                </c:pt>
                <c:pt idx="3">
                  <c:v>7.1593621558755194</c:v>
                </c:pt>
                <c:pt idx="4">
                  <c:v>5.2294816708382088</c:v>
                </c:pt>
                <c:pt idx="5">
                  <c:v>4.6223255621823265</c:v>
                </c:pt>
                <c:pt idx="6">
                  <c:v>3.836858964806718</c:v>
                </c:pt>
                <c:pt idx="7">
                  <c:v>2.5214901454102829</c:v>
                </c:pt>
                <c:pt idx="8">
                  <c:v>2.0601476482686212</c:v>
                </c:pt>
                <c:pt idx="9">
                  <c:v>1.5499415536730998</c:v>
                </c:pt>
                <c:pt idx="10">
                  <c:v>1.3947537845123761</c:v>
                </c:pt>
                <c:pt idx="11">
                  <c:v>1.082048147288688</c:v>
                </c:pt>
                <c:pt idx="12">
                  <c:v>0.9643045406750389</c:v>
                </c:pt>
              </c:numCache>
            </c:numRef>
          </c:val>
          <c:smooth val="0"/>
          <c:extLst>
            <c:ext xmlns:c16="http://schemas.microsoft.com/office/drawing/2014/chart" uri="{C3380CC4-5D6E-409C-BE32-E72D297353CC}">
              <c16:uniqueId val="{00000000-58B2-43FA-AB0A-F55FC63FA318}"/>
            </c:ext>
          </c:extLst>
        </c:ser>
        <c:dLbls>
          <c:showLegendKey val="0"/>
          <c:showVal val="0"/>
          <c:showCatName val="0"/>
          <c:showSerName val="0"/>
          <c:showPercent val="0"/>
          <c:showBubbleSize val="0"/>
        </c:dLbls>
        <c:marker val="1"/>
        <c:smooth val="0"/>
        <c:axId val="479334280"/>
        <c:axId val="479336632"/>
      </c:lineChart>
      <c:catAx>
        <c:axId val="479334280"/>
        <c:scaling>
          <c:orientation val="minMax"/>
        </c:scaling>
        <c:delete val="1"/>
        <c:axPos val="b"/>
        <c:numFmt formatCode="General" sourceLinked="0"/>
        <c:majorTickMark val="in"/>
        <c:minorTickMark val="none"/>
        <c:tickLblPos val="none"/>
        <c:crossAx val="479336632"/>
        <c:crossesAt val="0.1"/>
        <c:auto val="1"/>
        <c:lblAlgn val="ctr"/>
        <c:lblOffset val="100"/>
        <c:noMultiLvlLbl val="0"/>
      </c:catAx>
      <c:valAx>
        <c:axId val="479336632"/>
        <c:scaling>
          <c:logBase val="10"/>
          <c:orientation val="minMax"/>
          <c:max val="1000"/>
          <c:min val="1"/>
        </c:scaling>
        <c:delete val="1"/>
        <c:axPos val="l"/>
        <c:numFmt formatCode="General" sourceLinked="1"/>
        <c:majorTickMark val="in"/>
        <c:minorTickMark val="in"/>
        <c:tickLblPos val="none"/>
        <c:crossAx val="479334280"/>
        <c:crosses val="autoZero"/>
        <c:crossBetween val="between"/>
      </c:valAx>
      <c:spPr>
        <a:noFill/>
        <a:ln w="3175">
          <a:solidFill>
            <a:schemeClr val="tx1"/>
          </a:solidFill>
        </a:ln>
      </c:spPr>
    </c:plotArea>
    <c:plotVisOnly val="1"/>
    <c:dispBlanksAs val="gap"/>
    <c:showDLblsOverMax val="0"/>
  </c:chart>
  <c:spPr>
    <a:noFill/>
  </c:spPr>
  <c:txPr>
    <a:bodyPr/>
    <a:lstStyle/>
    <a:p>
      <a:pPr>
        <a:defRPr sz="1100"/>
      </a:pPr>
      <a:endParaRPr lang="it-IT"/>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802211930996925"/>
          <c:y val="1.5288850897813228E-2"/>
          <c:w val="0.87660078371638805"/>
          <c:h val="0.92150795346823822"/>
        </c:manualLayout>
      </c:layout>
      <c:lineChart>
        <c:grouping val="standard"/>
        <c:varyColors val="0"/>
        <c:ser>
          <c:idx val="0"/>
          <c:order val="0"/>
          <c:tx>
            <c:strRef>
              <c:f>'Basaltic rocks CI'!$A$21</c:f>
              <c:strCache>
                <c:ptCount val="1"/>
                <c:pt idx="0">
                  <c:v>TAF5 S</c:v>
                </c:pt>
              </c:strCache>
            </c:strRef>
          </c:tx>
          <c:spPr>
            <a:ln w="19050">
              <a:solidFill>
                <a:srgbClr val="0000FF"/>
              </a:solidFill>
            </a:ln>
          </c:spPr>
          <c:marker>
            <c:spPr>
              <a:ln>
                <a:solidFill>
                  <a:srgbClr val="0000FF"/>
                </a:solidFill>
              </a:ln>
            </c:spPr>
          </c:marker>
          <c:cat>
            <c:strRef>
              <c:f>'Basaltic rocks CI'!$B$1:$N$1</c:f>
              <c:strCache>
                <c:ptCount val="13"/>
                <c:pt idx="0">
                  <c:v>La</c:v>
                </c:pt>
                <c:pt idx="1">
                  <c:v>Ce</c:v>
                </c:pt>
                <c:pt idx="2">
                  <c:v>Pr</c:v>
                </c:pt>
                <c:pt idx="3">
                  <c:v>Nd</c:v>
                </c:pt>
                <c:pt idx="4">
                  <c:v>Sm</c:v>
                </c:pt>
                <c:pt idx="5">
                  <c:v>Eu</c:v>
                </c:pt>
                <c:pt idx="6">
                  <c:v>Gd</c:v>
                </c:pt>
                <c:pt idx="7">
                  <c:v>Tb</c:v>
                </c:pt>
                <c:pt idx="8">
                  <c:v>Dy</c:v>
                </c:pt>
                <c:pt idx="9">
                  <c:v>Ho</c:v>
                </c:pt>
                <c:pt idx="10">
                  <c:v>Er</c:v>
                </c:pt>
                <c:pt idx="11">
                  <c:v>Yb</c:v>
                </c:pt>
                <c:pt idx="12">
                  <c:v>Lu</c:v>
                </c:pt>
              </c:strCache>
            </c:strRef>
          </c:cat>
          <c:val>
            <c:numRef>
              <c:f>'Basaltic rocks CI'!$B$22:$N$22</c:f>
              <c:numCache>
                <c:formatCode>General</c:formatCode>
                <c:ptCount val="13"/>
                <c:pt idx="0">
                  <c:v>50.632528287895418</c:v>
                </c:pt>
                <c:pt idx="1">
                  <c:v>37.961057316521611</c:v>
                </c:pt>
                <c:pt idx="2">
                  <c:v>25.407356046163258</c:v>
                </c:pt>
                <c:pt idx="3">
                  <c:v>21.443871441015233</c:v>
                </c:pt>
                <c:pt idx="4">
                  <c:v>13.59836030844694</c:v>
                </c:pt>
                <c:pt idx="5">
                  <c:v>11.473349192984546</c:v>
                </c:pt>
                <c:pt idx="6">
                  <c:v>9.0665590837043748</c:v>
                </c:pt>
                <c:pt idx="7">
                  <c:v>6.6078470238420488</c:v>
                </c:pt>
                <c:pt idx="8">
                  <c:v>5.2095767051137924</c:v>
                </c:pt>
                <c:pt idx="9">
                  <c:v>3.9268382939574593</c:v>
                </c:pt>
                <c:pt idx="10">
                  <c:v>3.5675505265075023</c:v>
                </c:pt>
                <c:pt idx="11">
                  <c:v>2.7093302847486385</c:v>
                </c:pt>
                <c:pt idx="12">
                  <c:v>2.3620683810829526</c:v>
                </c:pt>
              </c:numCache>
            </c:numRef>
          </c:val>
          <c:smooth val="0"/>
          <c:extLst>
            <c:ext xmlns:c16="http://schemas.microsoft.com/office/drawing/2014/chart" uri="{C3380CC4-5D6E-409C-BE32-E72D297353CC}">
              <c16:uniqueId val="{00000000-58B2-43FA-AB0A-F55FC63FA318}"/>
            </c:ext>
          </c:extLst>
        </c:ser>
        <c:dLbls>
          <c:showLegendKey val="0"/>
          <c:showVal val="0"/>
          <c:showCatName val="0"/>
          <c:showSerName val="0"/>
          <c:showPercent val="0"/>
          <c:showBubbleSize val="0"/>
        </c:dLbls>
        <c:marker val="1"/>
        <c:smooth val="0"/>
        <c:axId val="474467320"/>
        <c:axId val="474466928"/>
      </c:lineChart>
      <c:catAx>
        <c:axId val="474467320"/>
        <c:scaling>
          <c:orientation val="minMax"/>
        </c:scaling>
        <c:delete val="1"/>
        <c:axPos val="b"/>
        <c:numFmt formatCode="General" sourceLinked="0"/>
        <c:majorTickMark val="in"/>
        <c:minorTickMark val="none"/>
        <c:tickLblPos val="none"/>
        <c:crossAx val="474466928"/>
        <c:crossesAt val="0.1"/>
        <c:auto val="1"/>
        <c:lblAlgn val="ctr"/>
        <c:lblOffset val="100"/>
        <c:noMultiLvlLbl val="0"/>
      </c:catAx>
      <c:valAx>
        <c:axId val="474466928"/>
        <c:scaling>
          <c:logBase val="10"/>
          <c:orientation val="minMax"/>
          <c:max val="1000"/>
          <c:min val="1"/>
        </c:scaling>
        <c:delete val="1"/>
        <c:axPos val="l"/>
        <c:numFmt formatCode="General" sourceLinked="1"/>
        <c:majorTickMark val="in"/>
        <c:minorTickMark val="in"/>
        <c:tickLblPos val="none"/>
        <c:crossAx val="474467320"/>
        <c:crosses val="autoZero"/>
        <c:crossBetween val="between"/>
      </c:valAx>
      <c:spPr>
        <a:noFill/>
        <a:ln w="3175">
          <a:solidFill>
            <a:schemeClr val="tx1"/>
          </a:solidFill>
        </a:ln>
      </c:spPr>
    </c:plotArea>
    <c:plotVisOnly val="1"/>
    <c:dispBlanksAs val="gap"/>
    <c:showDLblsOverMax val="0"/>
  </c:chart>
  <c:spPr>
    <a:noFill/>
  </c:spPr>
  <c:txPr>
    <a:bodyPr/>
    <a:lstStyle/>
    <a:p>
      <a:pPr>
        <a:defRPr sz="1100"/>
      </a:pPr>
      <a:endParaRPr lang="it-IT"/>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802211930996925"/>
          <c:y val="1.5288850897813228E-2"/>
          <c:w val="0.87660078371638805"/>
          <c:h val="0.92150795346823822"/>
        </c:manualLayout>
      </c:layout>
      <c:lineChart>
        <c:grouping val="standard"/>
        <c:varyColors val="0"/>
        <c:ser>
          <c:idx val="0"/>
          <c:order val="0"/>
          <c:tx>
            <c:strRef>
              <c:f>'Basaltic rocks CI'!$A$21</c:f>
              <c:strCache>
                <c:ptCount val="1"/>
                <c:pt idx="0">
                  <c:v>TAF5 S</c:v>
                </c:pt>
              </c:strCache>
            </c:strRef>
          </c:tx>
          <c:spPr>
            <a:ln w="19050">
              <a:solidFill>
                <a:srgbClr val="00B050"/>
              </a:solidFill>
            </a:ln>
          </c:spPr>
          <c:marker>
            <c:spPr>
              <a:ln>
                <a:solidFill>
                  <a:srgbClr val="00B050"/>
                </a:solidFill>
              </a:ln>
            </c:spPr>
          </c:marker>
          <c:cat>
            <c:strRef>
              <c:f>'Basaltic rocks CI'!$B$1:$N$1</c:f>
              <c:strCache>
                <c:ptCount val="13"/>
                <c:pt idx="0">
                  <c:v>La</c:v>
                </c:pt>
                <c:pt idx="1">
                  <c:v>Ce</c:v>
                </c:pt>
                <c:pt idx="2">
                  <c:v>Pr</c:v>
                </c:pt>
                <c:pt idx="3">
                  <c:v>Nd</c:v>
                </c:pt>
                <c:pt idx="4">
                  <c:v>Sm</c:v>
                </c:pt>
                <c:pt idx="5">
                  <c:v>Eu</c:v>
                </c:pt>
                <c:pt idx="6">
                  <c:v>Gd</c:v>
                </c:pt>
                <c:pt idx="7">
                  <c:v>Tb</c:v>
                </c:pt>
                <c:pt idx="8">
                  <c:v>Dy</c:v>
                </c:pt>
                <c:pt idx="9">
                  <c:v>Ho</c:v>
                </c:pt>
                <c:pt idx="10">
                  <c:v>Er</c:v>
                </c:pt>
                <c:pt idx="11">
                  <c:v>Yb</c:v>
                </c:pt>
                <c:pt idx="12">
                  <c:v>Lu</c:v>
                </c:pt>
              </c:strCache>
            </c:strRef>
          </c:cat>
          <c:val>
            <c:numRef>
              <c:f>'Basaltic rocks CI'!$B$23:$N$23</c:f>
              <c:numCache>
                <c:formatCode>General</c:formatCode>
                <c:ptCount val="13"/>
                <c:pt idx="0">
                  <c:v>26.842626237032054</c:v>
                </c:pt>
                <c:pt idx="1">
                  <c:v>20.922167358122589</c:v>
                </c:pt>
                <c:pt idx="2">
                  <c:v>14.634161638024091</c:v>
                </c:pt>
                <c:pt idx="3">
                  <c:v>12.878632417926985</c:v>
                </c:pt>
                <c:pt idx="4">
                  <c:v>8.8678662290989347</c:v>
                </c:pt>
                <c:pt idx="5">
                  <c:v>7.6793446924749329</c:v>
                </c:pt>
                <c:pt idx="6">
                  <c:v>6.2341456726049209</c:v>
                </c:pt>
                <c:pt idx="7">
                  <c:v>4.2902415518667096</c:v>
                </c:pt>
                <c:pt idx="8">
                  <c:v>3.4510110735546777</c:v>
                </c:pt>
                <c:pt idx="9">
                  <c:v>2.5985247594547811</c:v>
                </c:pt>
                <c:pt idx="10">
                  <c:v>2.3481874116185075</c:v>
                </c:pt>
                <c:pt idx="11">
                  <c:v>1.8046598839358123</c:v>
                </c:pt>
                <c:pt idx="12">
                  <c:v>1.5925829558661102</c:v>
                </c:pt>
              </c:numCache>
            </c:numRef>
          </c:val>
          <c:smooth val="0"/>
          <c:extLst>
            <c:ext xmlns:c16="http://schemas.microsoft.com/office/drawing/2014/chart" uri="{C3380CC4-5D6E-409C-BE32-E72D297353CC}">
              <c16:uniqueId val="{00000000-58B2-43FA-AB0A-F55FC63FA318}"/>
            </c:ext>
          </c:extLst>
        </c:ser>
        <c:dLbls>
          <c:showLegendKey val="0"/>
          <c:showVal val="0"/>
          <c:showCatName val="0"/>
          <c:showSerName val="0"/>
          <c:showPercent val="0"/>
          <c:showBubbleSize val="0"/>
        </c:dLbls>
        <c:marker val="1"/>
        <c:smooth val="0"/>
        <c:axId val="474469280"/>
        <c:axId val="474467712"/>
      </c:lineChart>
      <c:catAx>
        <c:axId val="474469280"/>
        <c:scaling>
          <c:orientation val="minMax"/>
        </c:scaling>
        <c:delete val="1"/>
        <c:axPos val="b"/>
        <c:numFmt formatCode="General" sourceLinked="0"/>
        <c:majorTickMark val="in"/>
        <c:minorTickMark val="none"/>
        <c:tickLblPos val="none"/>
        <c:crossAx val="474467712"/>
        <c:crossesAt val="0.1"/>
        <c:auto val="1"/>
        <c:lblAlgn val="ctr"/>
        <c:lblOffset val="100"/>
        <c:noMultiLvlLbl val="0"/>
      </c:catAx>
      <c:valAx>
        <c:axId val="474467712"/>
        <c:scaling>
          <c:logBase val="10"/>
          <c:orientation val="minMax"/>
          <c:max val="1000"/>
          <c:min val="1"/>
        </c:scaling>
        <c:delete val="1"/>
        <c:axPos val="l"/>
        <c:numFmt formatCode="General" sourceLinked="1"/>
        <c:majorTickMark val="in"/>
        <c:minorTickMark val="in"/>
        <c:tickLblPos val="none"/>
        <c:crossAx val="474469280"/>
        <c:crosses val="autoZero"/>
        <c:crossBetween val="between"/>
      </c:valAx>
      <c:spPr>
        <a:noFill/>
        <a:ln w="3175">
          <a:solidFill>
            <a:schemeClr val="tx1"/>
          </a:solidFill>
        </a:ln>
      </c:spPr>
    </c:plotArea>
    <c:plotVisOnly val="1"/>
    <c:dispBlanksAs val="gap"/>
    <c:showDLblsOverMax val="0"/>
  </c:chart>
  <c:spPr>
    <a:noFill/>
  </c:spPr>
  <c:txPr>
    <a:bodyPr/>
    <a:lstStyle/>
    <a:p>
      <a:pPr>
        <a:defRPr sz="1100"/>
      </a:pPr>
      <a:endParaRPr lang="it-IT"/>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49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solidFill>
                  <a:schemeClr val="tx1"/>
                </a:solidFill>
                <a:effectLst/>
                <a:latin typeface="Arial" charset="0"/>
              </a:defRPr>
            </a:lvl1pPr>
          </a:lstStyle>
          <a:p>
            <a:pPr>
              <a:defRPr/>
            </a:pPr>
            <a:endParaRPr lang="en-GB"/>
          </a:p>
        </p:txBody>
      </p:sp>
      <p:sp>
        <p:nvSpPr>
          <p:cNvPr id="124931"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effectLst/>
                <a:latin typeface="Arial" charset="0"/>
              </a:defRPr>
            </a:lvl1pPr>
          </a:lstStyle>
          <a:p>
            <a:pPr>
              <a:defRPr/>
            </a:pPr>
            <a:endParaRPr lang="en-GB"/>
          </a:p>
        </p:txBody>
      </p:sp>
      <p:sp>
        <p:nvSpPr>
          <p:cNvPr id="124932"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solidFill>
                  <a:schemeClr val="tx1"/>
                </a:solidFill>
                <a:effectLst/>
                <a:latin typeface="Arial" charset="0"/>
              </a:defRPr>
            </a:lvl1pPr>
          </a:lstStyle>
          <a:p>
            <a:pPr>
              <a:defRPr/>
            </a:pPr>
            <a:endParaRPr lang="en-GB"/>
          </a:p>
        </p:txBody>
      </p:sp>
      <p:sp>
        <p:nvSpPr>
          <p:cNvPr id="124933"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effectLst/>
                <a:latin typeface="Arial" charset="0"/>
              </a:defRPr>
            </a:lvl1pPr>
          </a:lstStyle>
          <a:p>
            <a:pPr>
              <a:defRPr/>
            </a:pPr>
            <a:fld id="{A746222A-7CFF-448C-B08C-66EE47C75571}" type="slidenum">
              <a:rPr lang="en-GB"/>
              <a:pPr>
                <a:defRPr/>
              </a:pPr>
              <a:t>‹N›</a:t>
            </a:fld>
            <a:endParaRPr lang="en-GB"/>
          </a:p>
        </p:txBody>
      </p:sp>
    </p:spTree>
    <p:extLst>
      <p:ext uri="{BB962C8B-B14F-4D97-AF65-F5344CB8AC3E}">
        <p14:creationId xmlns:p14="http://schemas.microsoft.com/office/powerpoint/2010/main" val="14615853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solidFill>
                  <a:schemeClr val="tx1"/>
                </a:solidFill>
                <a:effectLst/>
                <a:latin typeface="Arial" charset="0"/>
              </a:defRPr>
            </a:lvl1pPr>
          </a:lstStyle>
          <a:p>
            <a:pPr>
              <a:defRPr/>
            </a:pPr>
            <a:endParaRPr lang="en-GB"/>
          </a:p>
        </p:txBody>
      </p:sp>
      <p:sp>
        <p:nvSpPr>
          <p:cNvPr id="12595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effectLst/>
                <a:latin typeface="Arial" charset="0"/>
              </a:defRPr>
            </a:lvl1pPr>
          </a:lstStyle>
          <a:p>
            <a:pPr>
              <a:defRPr/>
            </a:pPr>
            <a:endParaRPr lang="en-GB"/>
          </a:p>
        </p:txBody>
      </p:sp>
      <p:sp>
        <p:nvSpPr>
          <p:cNvPr id="12800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2595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Fare clic per modificare gli stili del testo dello schema</a:t>
            </a:r>
          </a:p>
          <a:p>
            <a:pPr lvl="1"/>
            <a:r>
              <a:rPr lang="en-GB" noProof="0"/>
              <a:t>Secondo livello</a:t>
            </a:r>
          </a:p>
          <a:p>
            <a:pPr lvl="2"/>
            <a:r>
              <a:rPr lang="en-GB" noProof="0"/>
              <a:t>Terzo livello</a:t>
            </a:r>
          </a:p>
          <a:p>
            <a:pPr lvl="3"/>
            <a:r>
              <a:rPr lang="en-GB" noProof="0"/>
              <a:t>Quarto livello</a:t>
            </a:r>
          </a:p>
          <a:p>
            <a:pPr lvl="4"/>
            <a:r>
              <a:rPr lang="en-GB" noProof="0"/>
              <a:t>Quinto livello</a:t>
            </a:r>
          </a:p>
        </p:txBody>
      </p:sp>
      <p:sp>
        <p:nvSpPr>
          <p:cNvPr id="12595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solidFill>
                  <a:schemeClr val="tx1"/>
                </a:solidFill>
                <a:effectLst/>
                <a:latin typeface="Arial" charset="0"/>
              </a:defRPr>
            </a:lvl1pPr>
          </a:lstStyle>
          <a:p>
            <a:pPr>
              <a:defRPr/>
            </a:pPr>
            <a:endParaRPr lang="en-GB"/>
          </a:p>
        </p:txBody>
      </p:sp>
      <p:sp>
        <p:nvSpPr>
          <p:cNvPr id="12595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effectLst/>
                <a:latin typeface="Arial" charset="0"/>
              </a:defRPr>
            </a:lvl1pPr>
          </a:lstStyle>
          <a:p>
            <a:pPr>
              <a:defRPr/>
            </a:pPr>
            <a:fld id="{FBCB813D-2124-43B2-B89E-D5A83C0369A1}" type="slidenum">
              <a:rPr lang="en-GB"/>
              <a:pPr>
                <a:defRPr/>
              </a:pPr>
              <a:t>‹N›</a:t>
            </a:fld>
            <a:endParaRPr lang="en-GB"/>
          </a:p>
        </p:txBody>
      </p:sp>
    </p:spTree>
    <p:extLst>
      <p:ext uri="{BB962C8B-B14F-4D97-AF65-F5344CB8AC3E}">
        <p14:creationId xmlns:p14="http://schemas.microsoft.com/office/powerpoint/2010/main" val="276659503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p>
            <a:fld id="{CAFA42C6-1D24-4149-805A-79F0DE264D01}" type="slidenum">
              <a:rPr lang="en-GB" smtClean="0"/>
              <a:pPr/>
              <a:t>1</a:t>
            </a:fld>
            <a:endParaRPr lang="en-GB"/>
          </a:p>
        </p:txBody>
      </p:sp>
      <p:sp>
        <p:nvSpPr>
          <p:cNvPr id="129027" name="Rectangle 2"/>
          <p:cNvSpPr>
            <a:spLocks noGrp="1" noRot="1" noChangeAspect="1" noChangeArrowheads="1" noTextEdit="1"/>
          </p:cNvSpPr>
          <p:nvPr>
            <p:ph type="sldImg"/>
          </p:nvPr>
        </p:nvSpPr>
        <p:spPr>
          <a:ln/>
        </p:spPr>
      </p:sp>
      <p:sp>
        <p:nvSpPr>
          <p:cNvPr id="12902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4286779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p:spPr>
        <p:txBody>
          <a:bodyPr/>
          <a:lstStyle/>
          <a:p>
            <a:fld id="{B7B64F1E-307C-4BAA-9009-B773A3A0AD9C}" type="slidenum">
              <a:rPr lang="en-GB" smtClean="0"/>
              <a:pPr/>
              <a:t>10</a:t>
            </a:fld>
            <a:endParaRPr lang="en-GB"/>
          </a:p>
        </p:txBody>
      </p:sp>
      <p:sp>
        <p:nvSpPr>
          <p:cNvPr id="139267" name="Rectangle 2"/>
          <p:cNvSpPr>
            <a:spLocks noGrp="1" noRot="1" noChangeAspect="1" noChangeArrowheads="1" noTextEdit="1"/>
          </p:cNvSpPr>
          <p:nvPr>
            <p:ph type="sldImg"/>
          </p:nvPr>
        </p:nvSpPr>
        <p:spPr>
          <a:ln/>
        </p:spPr>
      </p:sp>
      <p:sp>
        <p:nvSpPr>
          <p:cNvPr id="13926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3740646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p:spPr>
        <p:txBody>
          <a:bodyPr/>
          <a:lstStyle/>
          <a:p>
            <a:fld id="{1CF641D3-3398-44C6-85E6-9E8563BEE3DC}" type="slidenum">
              <a:rPr lang="en-GB" smtClean="0"/>
              <a:pPr/>
              <a:t>11</a:t>
            </a:fld>
            <a:endParaRPr lang="en-GB"/>
          </a:p>
        </p:txBody>
      </p:sp>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1639478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p:spPr>
        <p:txBody>
          <a:bodyPr/>
          <a:lstStyle/>
          <a:p>
            <a:fld id="{1CF641D3-3398-44C6-85E6-9E8563BEE3DC}" type="slidenum">
              <a:rPr lang="en-GB" smtClean="0"/>
              <a:pPr/>
              <a:t>12</a:t>
            </a:fld>
            <a:endParaRPr lang="en-GB"/>
          </a:p>
        </p:txBody>
      </p:sp>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1571439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p:spPr>
        <p:txBody>
          <a:bodyPr/>
          <a:lstStyle/>
          <a:p>
            <a:fld id="{B7B64F1E-307C-4BAA-9009-B773A3A0AD9C}" type="slidenum">
              <a:rPr lang="en-GB" smtClean="0"/>
              <a:pPr/>
              <a:t>13</a:t>
            </a:fld>
            <a:endParaRPr lang="en-GB"/>
          </a:p>
        </p:txBody>
      </p:sp>
      <p:sp>
        <p:nvSpPr>
          <p:cNvPr id="139267" name="Rectangle 2"/>
          <p:cNvSpPr>
            <a:spLocks noGrp="1" noRot="1" noChangeAspect="1" noChangeArrowheads="1" noTextEdit="1"/>
          </p:cNvSpPr>
          <p:nvPr>
            <p:ph type="sldImg"/>
          </p:nvPr>
        </p:nvSpPr>
        <p:spPr>
          <a:ln/>
        </p:spPr>
      </p:sp>
      <p:sp>
        <p:nvSpPr>
          <p:cNvPr id="13926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7037469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p:spPr>
        <p:txBody>
          <a:bodyPr/>
          <a:lstStyle/>
          <a:p>
            <a:fld id="{1ECF7478-7FD1-4B63-97CF-5554C882E140}" type="slidenum">
              <a:rPr lang="en-GB" smtClean="0"/>
              <a:pPr/>
              <a:t>14</a:t>
            </a:fld>
            <a:endParaRPr lang="en-GB"/>
          </a:p>
        </p:txBody>
      </p:sp>
      <p:sp>
        <p:nvSpPr>
          <p:cNvPr id="140291" name="Rectangle 2"/>
          <p:cNvSpPr>
            <a:spLocks noGrp="1" noRot="1" noChangeAspect="1" noChangeArrowheads="1" noTextEdit="1"/>
          </p:cNvSpPr>
          <p:nvPr>
            <p:ph type="sldImg"/>
          </p:nvPr>
        </p:nvSpPr>
        <p:spPr>
          <a:ln/>
        </p:spPr>
      </p:sp>
      <p:sp>
        <p:nvSpPr>
          <p:cNvPr id="1402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7440671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p:spPr>
        <p:txBody>
          <a:bodyPr/>
          <a:lstStyle/>
          <a:p>
            <a:fld id="{EED535AF-5575-456F-B0DB-C511D85F5044}" type="slidenum">
              <a:rPr lang="en-GB" smtClean="0"/>
              <a:pPr/>
              <a:t>15</a:t>
            </a:fld>
            <a:endParaRPr lang="en-GB"/>
          </a:p>
        </p:txBody>
      </p:sp>
      <p:sp>
        <p:nvSpPr>
          <p:cNvPr id="151555" name="Rectangle 2"/>
          <p:cNvSpPr>
            <a:spLocks noGrp="1" noRot="1" noChangeAspect="1" noChangeArrowheads="1" noTextEdit="1"/>
          </p:cNvSpPr>
          <p:nvPr>
            <p:ph type="sldImg"/>
          </p:nvPr>
        </p:nvSpPr>
        <p:spPr>
          <a:ln/>
        </p:spPr>
      </p:sp>
      <p:sp>
        <p:nvSpPr>
          <p:cNvPr id="15155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6896712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a:noFill/>
        </p:spPr>
        <p:txBody>
          <a:bodyPr/>
          <a:lstStyle/>
          <a:p>
            <a:fld id="{44C6D15B-A6E9-4EB9-BBA9-A8716EF228F8}" type="slidenum">
              <a:rPr lang="en-GB" smtClean="0"/>
              <a:pPr/>
              <a:t>16</a:t>
            </a:fld>
            <a:endParaRPr lang="en-GB"/>
          </a:p>
        </p:txBody>
      </p:sp>
      <p:sp>
        <p:nvSpPr>
          <p:cNvPr id="155651" name="Rectangle 2"/>
          <p:cNvSpPr>
            <a:spLocks noGrp="1" noRot="1" noChangeAspect="1" noChangeArrowheads="1" noTextEdit="1"/>
          </p:cNvSpPr>
          <p:nvPr>
            <p:ph type="sldImg"/>
          </p:nvPr>
        </p:nvSpPr>
        <p:spPr>
          <a:ln/>
        </p:spPr>
      </p:sp>
      <p:sp>
        <p:nvSpPr>
          <p:cNvPr id="15565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2344201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a:noFill/>
        </p:spPr>
        <p:txBody>
          <a:bodyPr/>
          <a:lstStyle/>
          <a:p>
            <a:fld id="{3804444A-D011-4F97-B5AA-A018A15B2DCA}" type="slidenum">
              <a:rPr lang="en-GB" smtClean="0"/>
              <a:pPr/>
              <a:t>17</a:t>
            </a:fld>
            <a:endParaRPr lang="en-GB"/>
          </a:p>
        </p:txBody>
      </p:sp>
      <p:sp>
        <p:nvSpPr>
          <p:cNvPr id="159747" name="Rectangle 2"/>
          <p:cNvSpPr>
            <a:spLocks noGrp="1" noRot="1" noChangeAspect="1" noChangeArrowheads="1" noTextEdit="1"/>
          </p:cNvSpPr>
          <p:nvPr>
            <p:ph type="sldImg"/>
          </p:nvPr>
        </p:nvSpPr>
        <p:spPr>
          <a:ln/>
        </p:spPr>
      </p:sp>
      <p:sp>
        <p:nvSpPr>
          <p:cNvPr id="15974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472061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noFill/>
        </p:spPr>
        <p:txBody>
          <a:bodyPr/>
          <a:lstStyle/>
          <a:p>
            <a:fld id="{B12B3AD6-9170-4AA3-8312-7A68FDD1CF35}" type="slidenum">
              <a:rPr lang="en-GB" smtClean="0"/>
              <a:pPr/>
              <a:t>18</a:t>
            </a:fld>
            <a:endParaRPr lang="en-GB"/>
          </a:p>
        </p:txBody>
      </p:sp>
      <p:sp>
        <p:nvSpPr>
          <p:cNvPr id="160771" name="Rectangle 2"/>
          <p:cNvSpPr>
            <a:spLocks noGrp="1" noRot="1" noChangeAspect="1" noChangeArrowheads="1" noTextEdit="1"/>
          </p:cNvSpPr>
          <p:nvPr>
            <p:ph type="sldImg"/>
          </p:nvPr>
        </p:nvSpPr>
        <p:spPr>
          <a:ln/>
        </p:spPr>
      </p:sp>
      <p:sp>
        <p:nvSpPr>
          <p:cNvPr id="16077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3480140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a:noFill/>
        </p:spPr>
        <p:txBody>
          <a:bodyPr/>
          <a:lstStyle/>
          <a:p>
            <a:fld id="{78BE39B7-DF95-4AB7-82CB-2F5FA72E25CE}" type="slidenum">
              <a:rPr lang="en-GB" smtClean="0"/>
              <a:pPr/>
              <a:t>19</a:t>
            </a:fld>
            <a:endParaRPr lang="en-GB"/>
          </a:p>
        </p:txBody>
      </p:sp>
      <p:sp>
        <p:nvSpPr>
          <p:cNvPr id="161795" name="Rectangle 2"/>
          <p:cNvSpPr>
            <a:spLocks noGrp="1" noRot="1" noChangeAspect="1" noChangeArrowheads="1" noTextEdit="1"/>
          </p:cNvSpPr>
          <p:nvPr>
            <p:ph type="sldImg"/>
          </p:nvPr>
        </p:nvSpPr>
        <p:spPr>
          <a:ln/>
        </p:spPr>
      </p:sp>
      <p:sp>
        <p:nvSpPr>
          <p:cNvPr id="16179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8717488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p:spPr>
        <p:txBody>
          <a:bodyPr/>
          <a:lstStyle/>
          <a:p>
            <a:fld id="{FCB630B7-027E-4FAF-8A6C-6C8427CAB728}" type="slidenum">
              <a:rPr lang="en-GB" smtClean="0"/>
              <a:pPr/>
              <a:t>2</a:t>
            </a:fld>
            <a:endParaRPr lang="en-GB"/>
          </a:p>
        </p:txBody>
      </p:sp>
      <p:sp>
        <p:nvSpPr>
          <p:cNvPr id="130051" name="Rectangle 2"/>
          <p:cNvSpPr>
            <a:spLocks noGrp="1" noRot="1" noChangeAspect="1" noChangeArrowheads="1" noTextEdit="1"/>
          </p:cNvSpPr>
          <p:nvPr>
            <p:ph type="sldImg"/>
          </p:nvPr>
        </p:nvSpPr>
        <p:spPr>
          <a:ln/>
        </p:spPr>
      </p:sp>
      <p:sp>
        <p:nvSpPr>
          <p:cNvPr id="13005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5812484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a:spLocks noGrp="1" noChangeArrowheads="1"/>
          </p:cNvSpPr>
          <p:nvPr>
            <p:ph type="sldNum" sz="quarter" idx="5"/>
          </p:nvPr>
        </p:nvSpPr>
        <p:spPr>
          <a:noFill/>
        </p:spPr>
        <p:txBody>
          <a:bodyPr/>
          <a:lstStyle/>
          <a:p>
            <a:fld id="{3FF3FFA4-97B3-4405-81D0-C201E94BB11D}" type="slidenum">
              <a:rPr lang="en-GB" smtClean="0"/>
              <a:pPr/>
              <a:t>20</a:t>
            </a:fld>
            <a:endParaRPr lang="en-GB"/>
          </a:p>
        </p:txBody>
      </p:sp>
      <p:sp>
        <p:nvSpPr>
          <p:cNvPr id="162819" name="Rectangle 2"/>
          <p:cNvSpPr>
            <a:spLocks noGrp="1" noRot="1" noChangeAspect="1" noChangeArrowheads="1" noTextEdit="1"/>
          </p:cNvSpPr>
          <p:nvPr>
            <p:ph type="sldImg"/>
          </p:nvPr>
        </p:nvSpPr>
        <p:spPr>
          <a:ln/>
        </p:spPr>
      </p:sp>
      <p:sp>
        <p:nvSpPr>
          <p:cNvPr id="16282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0374969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a:spLocks noGrp="1" noChangeArrowheads="1"/>
          </p:cNvSpPr>
          <p:nvPr>
            <p:ph type="sldNum" sz="quarter" idx="5"/>
          </p:nvPr>
        </p:nvSpPr>
        <p:spPr>
          <a:noFill/>
        </p:spPr>
        <p:txBody>
          <a:bodyPr/>
          <a:lstStyle/>
          <a:p>
            <a:fld id="{3FF3FFA4-97B3-4405-81D0-C201E94BB11D}" type="slidenum">
              <a:rPr lang="en-GB" smtClean="0"/>
              <a:pPr/>
              <a:t>21</a:t>
            </a:fld>
            <a:endParaRPr lang="en-GB"/>
          </a:p>
        </p:txBody>
      </p:sp>
      <p:sp>
        <p:nvSpPr>
          <p:cNvPr id="162819" name="Rectangle 2"/>
          <p:cNvSpPr>
            <a:spLocks noGrp="1" noRot="1" noChangeAspect="1" noChangeArrowheads="1" noTextEdit="1"/>
          </p:cNvSpPr>
          <p:nvPr>
            <p:ph type="sldImg"/>
          </p:nvPr>
        </p:nvSpPr>
        <p:spPr>
          <a:ln/>
        </p:spPr>
      </p:sp>
      <p:sp>
        <p:nvSpPr>
          <p:cNvPr id="16282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2415633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a:noFill/>
        </p:spPr>
        <p:txBody>
          <a:bodyPr/>
          <a:lstStyle/>
          <a:p>
            <a:fld id="{CECFA0C1-7F07-4C43-9C7B-9739A0F1F4B8}" type="slidenum">
              <a:rPr lang="en-GB" smtClean="0"/>
              <a:pPr/>
              <a:t>22</a:t>
            </a:fld>
            <a:endParaRPr lang="en-GB"/>
          </a:p>
        </p:txBody>
      </p:sp>
      <p:sp>
        <p:nvSpPr>
          <p:cNvPr id="163843" name="Rectangle 2"/>
          <p:cNvSpPr>
            <a:spLocks noGrp="1" noRot="1" noChangeAspect="1" noChangeArrowheads="1" noTextEdit="1"/>
          </p:cNvSpPr>
          <p:nvPr>
            <p:ph type="sldImg"/>
          </p:nvPr>
        </p:nvSpPr>
        <p:spPr>
          <a:ln/>
        </p:spPr>
      </p:sp>
      <p:sp>
        <p:nvSpPr>
          <p:cNvPr id="16384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8055047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a:spLocks noGrp="1" noChangeArrowheads="1"/>
          </p:cNvSpPr>
          <p:nvPr>
            <p:ph type="sldNum" sz="quarter" idx="5"/>
          </p:nvPr>
        </p:nvSpPr>
        <p:spPr>
          <a:noFill/>
        </p:spPr>
        <p:txBody>
          <a:bodyPr/>
          <a:lstStyle/>
          <a:p>
            <a:fld id="{E89F793A-E77B-4FDC-AA66-6475EBFAEA5A}" type="slidenum">
              <a:rPr lang="en-GB" smtClean="0"/>
              <a:pPr/>
              <a:t>23</a:t>
            </a:fld>
            <a:endParaRPr lang="en-GB"/>
          </a:p>
        </p:txBody>
      </p:sp>
      <p:sp>
        <p:nvSpPr>
          <p:cNvPr id="164867" name="Rectangle 2"/>
          <p:cNvSpPr>
            <a:spLocks noGrp="1" noRot="1" noChangeAspect="1" noChangeArrowheads="1" noTextEdit="1"/>
          </p:cNvSpPr>
          <p:nvPr>
            <p:ph type="sldImg"/>
          </p:nvPr>
        </p:nvSpPr>
        <p:spPr>
          <a:ln/>
        </p:spPr>
      </p:sp>
      <p:sp>
        <p:nvSpPr>
          <p:cNvPr id="16486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9367665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7"/>
          <p:cNvSpPr>
            <a:spLocks noGrp="1" noChangeArrowheads="1"/>
          </p:cNvSpPr>
          <p:nvPr>
            <p:ph type="sldNum" sz="quarter" idx="5"/>
          </p:nvPr>
        </p:nvSpPr>
        <p:spPr>
          <a:noFill/>
        </p:spPr>
        <p:txBody>
          <a:bodyPr/>
          <a:lstStyle/>
          <a:p>
            <a:fld id="{ECECE6A8-02FF-40F2-9B30-C5EF07EF610E}" type="slidenum">
              <a:rPr lang="en-GB" smtClean="0"/>
              <a:pPr/>
              <a:t>24</a:t>
            </a:fld>
            <a:endParaRPr lang="en-GB"/>
          </a:p>
        </p:txBody>
      </p:sp>
      <p:sp>
        <p:nvSpPr>
          <p:cNvPr id="165891" name="Rectangle 2"/>
          <p:cNvSpPr>
            <a:spLocks noGrp="1" noRot="1" noChangeAspect="1" noChangeArrowheads="1" noTextEdit="1"/>
          </p:cNvSpPr>
          <p:nvPr>
            <p:ph type="sldImg"/>
          </p:nvPr>
        </p:nvSpPr>
        <p:spPr>
          <a:ln/>
        </p:spPr>
      </p:sp>
      <p:sp>
        <p:nvSpPr>
          <p:cNvPr id="1658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2762162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7"/>
          <p:cNvSpPr>
            <a:spLocks noGrp="1" noChangeArrowheads="1"/>
          </p:cNvSpPr>
          <p:nvPr>
            <p:ph type="sldNum" sz="quarter" idx="5"/>
          </p:nvPr>
        </p:nvSpPr>
        <p:spPr>
          <a:noFill/>
        </p:spPr>
        <p:txBody>
          <a:bodyPr/>
          <a:lstStyle/>
          <a:p>
            <a:fld id="{8AB18AC3-AB40-4A20-9FB2-77311B840F19}" type="slidenum">
              <a:rPr lang="en-GB" smtClean="0"/>
              <a:pPr/>
              <a:t>25</a:t>
            </a:fld>
            <a:endParaRPr lang="en-GB"/>
          </a:p>
        </p:txBody>
      </p:sp>
      <p:sp>
        <p:nvSpPr>
          <p:cNvPr id="247811" name="Rectangle 2"/>
          <p:cNvSpPr>
            <a:spLocks noGrp="1" noRot="1" noChangeAspect="1" noChangeArrowheads="1" noTextEdit="1"/>
          </p:cNvSpPr>
          <p:nvPr>
            <p:ph type="sldImg"/>
          </p:nvPr>
        </p:nvSpPr>
        <p:spPr>
          <a:ln/>
        </p:spPr>
      </p:sp>
      <p:sp>
        <p:nvSpPr>
          <p:cNvPr id="24781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9417430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7"/>
          <p:cNvSpPr>
            <a:spLocks noGrp="1" noChangeArrowheads="1"/>
          </p:cNvSpPr>
          <p:nvPr>
            <p:ph type="sldNum" sz="quarter" idx="5"/>
          </p:nvPr>
        </p:nvSpPr>
        <p:spPr>
          <a:noFill/>
        </p:spPr>
        <p:txBody>
          <a:bodyPr/>
          <a:lstStyle/>
          <a:p>
            <a:fld id="{A4A78320-2321-4946-864A-6FB83609EB20}" type="slidenum">
              <a:rPr lang="en-GB" smtClean="0"/>
              <a:pPr/>
              <a:t>26</a:t>
            </a:fld>
            <a:endParaRPr lang="en-GB"/>
          </a:p>
        </p:txBody>
      </p:sp>
      <p:sp>
        <p:nvSpPr>
          <p:cNvPr id="249859" name="Rectangle 2"/>
          <p:cNvSpPr>
            <a:spLocks noGrp="1" noRot="1" noChangeAspect="1" noChangeArrowheads="1" noTextEdit="1"/>
          </p:cNvSpPr>
          <p:nvPr>
            <p:ph type="sldImg"/>
          </p:nvPr>
        </p:nvSpPr>
        <p:spPr>
          <a:ln/>
        </p:spPr>
      </p:sp>
      <p:sp>
        <p:nvSpPr>
          <p:cNvPr id="24986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146268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7"/>
          <p:cNvSpPr>
            <a:spLocks noGrp="1" noChangeArrowheads="1"/>
          </p:cNvSpPr>
          <p:nvPr>
            <p:ph type="sldNum" sz="quarter" idx="5"/>
          </p:nvPr>
        </p:nvSpPr>
        <p:spPr>
          <a:noFill/>
        </p:spPr>
        <p:txBody>
          <a:bodyPr/>
          <a:lstStyle/>
          <a:p>
            <a:fld id="{A4A78320-2321-4946-864A-6FB83609EB20}" type="slidenum">
              <a:rPr lang="en-GB" smtClean="0"/>
              <a:pPr/>
              <a:t>27</a:t>
            </a:fld>
            <a:endParaRPr lang="en-GB"/>
          </a:p>
        </p:txBody>
      </p:sp>
      <p:sp>
        <p:nvSpPr>
          <p:cNvPr id="249859" name="Rectangle 2"/>
          <p:cNvSpPr>
            <a:spLocks noGrp="1" noRot="1" noChangeAspect="1" noChangeArrowheads="1" noTextEdit="1"/>
          </p:cNvSpPr>
          <p:nvPr>
            <p:ph type="sldImg"/>
          </p:nvPr>
        </p:nvSpPr>
        <p:spPr>
          <a:ln/>
        </p:spPr>
      </p:sp>
      <p:sp>
        <p:nvSpPr>
          <p:cNvPr id="24986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146268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7"/>
          <p:cNvSpPr>
            <a:spLocks noGrp="1" noChangeArrowheads="1"/>
          </p:cNvSpPr>
          <p:nvPr>
            <p:ph type="sldNum" sz="quarter" idx="5"/>
          </p:nvPr>
        </p:nvSpPr>
        <p:spPr>
          <a:noFill/>
        </p:spPr>
        <p:txBody>
          <a:bodyPr/>
          <a:lstStyle/>
          <a:p>
            <a:fld id="{A4A78320-2321-4946-864A-6FB83609EB20}" type="slidenum">
              <a:rPr lang="en-GB" smtClean="0"/>
              <a:pPr/>
              <a:t>28</a:t>
            </a:fld>
            <a:endParaRPr lang="en-GB"/>
          </a:p>
        </p:txBody>
      </p:sp>
      <p:sp>
        <p:nvSpPr>
          <p:cNvPr id="249859" name="Rectangle 2"/>
          <p:cNvSpPr>
            <a:spLocks noGrp="1" noRot="1" noChangeAspect="1" noChangeArrowheads="1" noTextEdit="1"/>
          </p:cNvSpPr>
          <p:nvPr>
            <p:ph type="sldImg"/>
          </p:nvPr>
        </p:nvSpPr>
        <p:spPr>
          <a:ln/>
        </p:spPr>
      </p:sp>
      <p:sp>
        <p:nvSpPr>
          <p:cNvPr id="24986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2713532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7"/>
          <p:cNvSpPr>
            <a:spLocks noGrp="1" noChangeArrowheads="1"/>
          </p:cNvSpPr>
          <p:nvPr>
            <p:ph type="sldNum" sz="quarter" idx="5"/>
          </p:nvPr>
        </p:nvSpPr>
        <p:spPr>
          <a:noFill/>
        </p:spPr>
        <p:txBody>
          <a:bodyPr/>
          <a:lstStyle/>
          <a:p>
            <a:fld id="{A4A78320-2321-4946-864A-6FB83609EB20}" type="slidenum">
              <a:rPr lang="en-GB" smtClean="0"/>
              <a:pPr/>
              <a:t>29</a:t>
            </a:fld>
            <a:endParaRPr lang="en-GB"/>
          </a:p>
        </p:txBody>
      </p:sp>
      <p:sp>
        <p:nvSpPr>
          <p:cNvPr id="249859" name="Rectangle 2"/>
          <p:cNvSpPr>
            <a:spLocks noGrp="1" noRot="1" noChangeAspect="1" noChangeArrowheads="1" noTextEdit="1"/>
          </p:cNvSpPr>
          <p:nvPr>
            <p:ph type="sldImg"/>
          </p:nvPr>
        </p:nvSpPr>
        <p:spPr>
          <a:ln/>
        </p:spPr>
      </p:sp>
      <p:sp>
        <p:nvSpPr>
          <p:cNvPr id="24986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9916613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p:spPr>
        <p:txBody>
          <a:bodyPr/>
          <a:lstStyle/>
          <a:p>
            <a:fld id="{9CF77ECD-B59B-4373-8F21-7FE588C45F49}" type="slidenum">
              <a:rPr lang="en-GB" smtClean="0"/>
              <a:pPr/>
              <a:t>3</a:t>
            </a:fld>
            <a:endParaRPr lang="en-GB"/>
          </a:p>
        </p:txBody>
      </p:sp>
      <p:sp>
        <p:nvSpPr>
          <p:cNvPr id="131075" name="Rectangle 2"/>
          <p:cNvSpPr>
            <a:spLocks noGrp="1" noRot="1" noChangeAspect="1" noChangeArrowheads="1" noTextEdit="1"/>
          </p:cNvSpPr>
          <p:nvPr>
            <p:ph type="sldImg"/>
          </p:nvPr>
        </p:nvSpPr>
        <p:spPr>
          <a:ln/>
        </p:spPr>
      </p:sp>
      <p:sp>
        <p:nvSpPr>
          <p:cNvPr id="131076" name="Rectangle 3"/>
          <p:cNvSpPr>
            <a:spLocks noGrp="1" noChangeArrowheads="1"/>
          </p:cNvSpPr>
          <p:nvPr>
            <p:ph type="body" idx="1"/>
          </p:nvPr>
        </p:nvSpPr>
        <p:spPr>
          <a:noFill/>
          <a:ln/>
        </p:spPr>
        <p:txBody>
          <a:bodyPr/>
          <a:lstStyle/>
          <a:p>
            <a:pPr eaLnBrk="1" hangingPunct="1"/>
            <a:r>
              <a:rPr lang="it-IT" dirty="0"/>
              <a:t>Il </a:t>
            </a:r>
            <a:r>
              <a:rPr lang="it-IT" dirty="0" err="1"/>
              <a:t>gradient</a:t>
            </a:r>
            <a:r>
              <a:rPr lang="it-IT" noProof="0" dirty="0"/>
              <a:t>e</a:t>
            </a:r>
            <a:r>
              <a:rPr lang="it-IT" baseline="0" dirty="0"/>
              <a:t> isentropico è uguale al gradiente adiabatico (senza scambio di calore). A differenza del G. adiabatico, che può essere reversibile o irreversibile, il G. isentropico è sempre reversibile.</a:t>
            </a:r>
            <a:endParaRPr lang="it-IT" dirty="0"/>
          </a:p>
        </p:txBody>
      </p:sp>
    </p:spTree>
    <p:extLst>
      <p:ext uri="{BB962C8B-B14F-4D97-AF65-F5344CB8AC3E}">
        <p14:creationId xmlns:p14="http://schemas.microsoft.com/office/powerpoint/2010/main" val="19745575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7"/>
          <p:cNvSpPr>
            <a:spLocks noGrp="1" noChangeArrowheads="1"/>
          </p:cNvSpPr>
          <p:nvPr>
            <p:ph type="sldNum" sz="quarter" idx="5"/>
          </p:nvPr>
        </p:nvSpPr>
        <p:spPr>
          <a:noFill/>
        </p:spPr>
        <p:txBody>
          <a:bodyPr/>
          <a:lstStyle/>
          <a:p>
            <a:fld id="{A4A78320-2321-4946-864A-6FB83609EB20}" type="slidenum">
              <a:rPr lang="en-GB" smtClean="0"/>
              <a:pPr/>
              <a:t>30</a:t>
            </a:fld>
            <a:endParaRPr lang="en-GB"/>
          </a:p>
        </p:txBody>
      </p:sp>
      <p:sp>
        <p:nvSpPr>
          <p:cNvPr id="249859" name="Rectangle 2"/>
          <p:cNvSpPr>
            <a:spLocks noGrp="1" noRot="1" noChangeAspect="1" noChangeArrowheads="1" noTextEdit="1"/>
          </p:cNvSpPr>
          <p:nvPr>
            <p:ph type="sldImg"/>
          </p:nvPr>
        </p:nvSpPr>
        <p:spPr>
          <a:ln/>
        </p:spPr>
      </p:sp>
      <p:sp>
        <p:nvSpPr>
          <p:cNvPr id="24986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5199283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p:cNvSpPr>
            <a:spLocks noGrp="1" noChangeArrowheads="1"/>
          </p:cNvSpPr>
          <p:nvPr>
            <p:ph type="sldNum" sz="quarter" idx="5"/>
          </p:nvPr>
        </p:nvSpPr>
        <p:spPr>
          <a:noFill/>
        </p:spPr>
        <p:txBody>
          <a:bodyPr/>
          <a:lstStyle/>
          <a:p>
            <a:fld id="{B0B01BBA-70B1-4B35-8985-B2E89802B1F0}" type="slidenum">
              <a:rPr lang="en-GB" smtClean="0"/>
              <a:pPr/>
              <a:t>31</a:t>
            </a:fld>
            <a:endParaRPr lang="en-GB"/>
          </a:p>
        </p:txBody>
      </p:sp>
      <p:sp>
        <p:nvSpPr>
          <p:cNvPr id="166915" name="Rectangle 2"/>
          <p:cNvSpPr>
            <a:spLocks noGrp="1" noRot="1" noChangeAspect="1" noChangeArrowheads="1" noTextEdit="1"/>
          </p:cNvSpPr>
          <p:nvPr>
            <p:ph type="sldImg"/>
          </p:nvPr>
        </p:nvSpPr>
        <p:spPr>
          <a:ln/>
        </p:spPr>
      </p:sp>
      <p:sp>
        <p:nvSpPr>
          <p:cNvPr id="16691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91409473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CF3847F5-F483-45E4-9C54-4E04F0859A8F}" type="slidenum">
              <a:rPr lang="en-GB" smtClean="0"/>
              <a:pPr/>
              <a:t>32</a:t>
            </a:fld>
            <a:endParaRPr lang="en-GB"/>
          </a:p>
        </p:txBody>
      </p:sp>
      <p:sp>
        <p:nvSpPr>
          <p:cNvPr id="167939" name="Rectangle 2"/>
          <p:cNvSpPr>
            <a:spLocks noGrp="1" noRot="1" noChangeAspect="1" noChangeArrowheads="1" noTextEdit="1"/>
          </p:cNvSpPr>
          <p:nvPr>
            <p:ph type="sldImg"/>
          </p:nvPr>
        </p:nvSpPr>
        <p:spPr>
          <a:ln/>
        </p:spPr>
      </p:sp>
      <p:sp>
        <p:nvSpPr>
          <p:cNvPr id="16794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15006407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p:cNvSpPr>
            <a:spLocks noGrp="1" noChangeArrowheads="1"/>
          </p:cNvSpPr>
          <p:nvPr>
            <p:ph type="sldNum" sz="quarter" idx="5"/>
          </p:nvPr>
        </p:nvSpPr>
        <p:spPr>
          <a:noFill/>
        </p:spPr>
        <p:txBody>
          <a:bodyPr/>
          <a:lstStyle/>
          <a:p>
            <a:fld id="{46193723-673A-45E6-9D0B-A0496C00CDA0}" type="slidenum">
              <a:rPr lang="en-GB" smtClean="0"/>
              <a:pPr/>
              <a:t>33</a:t>
            </a:fld>
            <a:endParaRPr lang="en-GB"/>
          </a:p>
        </p:txBody>
      </p:sp>
      <p:sp>
        <p:nvSpPr>
          <p:cNvPr id="172035" name="Rectangle 2"/>
          <p:cNvSpPr>
            <a:spLocks noGrp="1" noRot="1" noChangeAspect="1" noChangeArrowheads="1" noTextEdit="1"/>
          </p:cNvSpPr>
          <p:nvPr>
            <p:ph type="sldImg"/>
          </p:nvPr>
        </p:nvSpPr>
        <p:spPr>
          <a:ln/>
        </p:spPr>
      </p:sp>
      <p:sp>
        <p:nvSpPr>
          <p:cNvPr id="17203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0435285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p:spPr>
        <p:txBody>
          <a:bodyPr/>
          <a:lstStyle/>
          <a:p>
            <a:fld id="{74FD3B0A-0DBC-4D46-AA5F-F36068C6576F}" type="slidenum">
              <a:rPr lang="en-GB" smtClean="0"/>
              <a:pPr/>
              <a:t>34</a:t>
            </a:fld>
            <a:endParaRPr lang="en-GB"/>
          </a:p>
        </p:txBody>
      </p:sp>
      <p:sp>
        <p:nvSpPr>
          <p:cNvPr id="173059" name="Rectangle 2"/>
          <p:cNvSpPr>
            <a:spLocks noGrp="1" noRot="1" noChangeAspect="1" noChangeArrowheads="1" noTextEdit="1"/>
          </p:cNvSpPr>
          <p:nvPr>
            <p:ph type="sldImg"/>
          </p:nvPr>
        </p:nvSpPr>
        <p:spPr>
          <a:ln/>
        </p:spPr>
      </p:sp>
      <p:sp>
        <p:nvSpPr>
          <p:cNvPr id="17306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99152199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p:cNvSpPr>
            <a:spLocks noGrp="1" noChangeArrowheads="1"/>
          </p:cNvSpPr>
          <p:nvPr>
            <p:ph type="sldNum" sz="quarter" idx="5"/>
          </p:nvPr>
        </p:nvSpPr>
        <p:spPr>
          <a:noFill/>
        </p:spPr>
        <p:txBody>
          <a:bodyPr/>
          <a:lstStyle/>
          <a:p>
            <a:fld id="{52B8FCC6-4271-4F9F-BA2E-F225BD7CC926}" type="slidenum">
              <a:rPr lang="en-GB" smtClean="0"/>
              <a:pPr/>
              <a:t>35</a:t>
            </a:fld>
            <a:endParaRPr lang="en-GB"/>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83409922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7"/>
          <p:cNvSpPr>
            <a:spLocks noGrp="1" noChangeArrowheads="1"/>
          </p:cNvSpPr>
          <p:nvPr>
            <p:ph type="sldNum" sz="quarter" idx="5"/>
          </p:nvPr>
        </p:nvSpPr>
        <p:spPr>
          <a:noFill/>
        </p:spPr>
        <p:txBody>
          <a:bodyPr/>
          <a:lstStyle/>
          <a:p>
            <a:fld id="{BF596BD5-C02F-45E2-9276-EF3AA6E9DDD0}" type="slidenum">
              <a:rPr lang="en-GB" smtClean="0"/>
              <a:pPr/>
              <a:t>36</a:t>
            </a:fld>
            <a:endParaRPr lang="en-GB"/>
          </a:p>
        </p:txBody>
      </p:sp>
      <p:sp>
        <p:nvSpPr>
          <p:cNvPr id="178179" name="Rectangle 2"/>
          <p:cNvSpPr>
            <a:spLocks noGrp="1" noRot="1" noChangeAspect="1" noChangeArrowheads="1" noTextEdit="1"/>
          </p:cNvSpPr>
          <p:nvPr>
            <p:ph type="sldImg"/>
          </p:nvPr>
        </p:nvSpPr>
        <p:spPr>
          <a:ln/>
        </p:spPr>
      </p:sp>
      <p:sp>
        <p:nvSpPr>
          <p:cNvPr id="17818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6153822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7"/>
          <p:cNvSpPr>
            <a:spLocks noGrp="1" noChangeArrowheads="1"/>
          </p:cNvSpPr>
          <p:nvPr>
            <p:ph type="sldNum" sz="quarter" idx="5"/>
          </p:nvPr>
        </p:nvSpPr>
        <p:spPr>
          <a:noFill/>
        </p:spPr>
        <p:txBody>
          <a:bodyPr/>
          <a:lstStyle/>
          <a:p>
            <a:fld id="{ACB8E1EC-6B64-420F-8F65-34B15F1ADF21}" type="slidenum">
              <a:rPr lang="en-GB" smtClean="0"/>
              <a:pPr/>
              <a:t>37</a:t>
            </a:fld>
            <a:endParaRPr lang="en-GB"/>
          </a:p>
        </p:txBody>
      </p:sp>
      <p:sp>
        <p:nvSpPr>
          <p:cNvPr id="181251" name="Rectangle 2"/>
          <p:cNvSpPr>
            <a:spLocks noGrp="1" noRot="1" noChangeAspect="1" noChangeArrowheads="1" noTextEdit="1"/>
          </p:cNvSpPr>
          <p:nvPr>
            <p:ph type="sldImg"/>
          </p:nvPr>
        </p:nvSpPr>
        <p:spPr>
          <a:ln/>
        </p:spPr>
      </p:sp>
      <p:sp>
        <p:nvSpPr>
          <p:cNvPr id="18125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78364603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7"/>
          <p:cNvSpPr>
            <a:spLocks noGrp="1" noChangeArrowheads="1"/>
          </p:cNvSpPr>
          <p:nvPr>
            <p:ph type="sldNum" sz="quarter" idx="5"/>
          </p:nvPr>
        </p:nvSpPr>
        <p:spPr>
          <a:noFill/>
        </p:spPr>
        <p:txBody>
          <a:bodyPr/>
          <a:lstStyle/>
          <a:p>
            <a:fld id="{F2BBAD48-3C12-4BAE-B72E-8B4FD53779A5}" type="slidenum">
              <a:rPr lang="en-GB" smtClean="0"/>
              <a:pPr/>
              <a:t>38</a:t>
            </a:fld>
            <a:endParaRPr lang="en-GB"/>
          </a:p>
        </p:txBody>
      </p:sp>
      <p:sp>
        <p:nvSpPr>
          <p:cNvPr id="182275" name="Rectangle 2"/>
          <p:cNvSpPr>
            <a:spLocks noGrp="1" noRot="1" noChangeAspect="1" noChangeArrowheads="1" noTextEdit="1"/>
          </p:cNvSpPr>
          <p:nvPr>
            <p:ph type="sldImg"/>
          </p:nvPr>
        </p:nvSpPr>
        <p:spPr>
          <a:ln/>
        </p:spPr>
      </p:sp>
      <p:sp>
        <p:nvSpPr>
          <p:cNvPr id="18227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59038204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7"/>
          <p:cNvSpPr>
            <a:spLocks noGrp="1" noChangeArrowheads="1"/>
          </p:cNvSpPr>
          <p:nvPr>
            <p:ph type="sldNum" sz="quarter" idx="5"/>
          </p:nvPr>
        </p:nvSpPr>
        <p:spPr>
          <a:noFill/>
        </p:spPr>
        <p:txBody>
          <a:bodyPr/>
          <a:lstStyle/>
          <a:p>
            <a:fld id="{E46088A7-5508-4F69-B9C7-6122AF0E65A8}" type="slidenum">
              <a:rPr lang="en-GB" smtClean="0"/>
              <a:pPr/>
              <a:t>39</a:t>
            </a:fld>
            <a:endParaRPr lang="en-GB"/>
          </a:p>
        </p:txBody>
      </p:sp>
      <p:sp>
        <p:nvSpPr>
          <p:cNvPr id="183299" name="Rectangle 2"/>
          <p:cNvSpPr>
            <a:spLocks noGrp="1" noRot="1" noChangeAspect="1" noChangeArrowheads="1" noTextEdit="1"/>
          </p:cNvSpPr>
          <p:nvPr>
            <p:ph type="sldImg"/>
          </p:nvPr>
        </p:nvSpPr>
        <p:spPr>
          <a:ln/>
        </p:spPr>
      </p:sp>
      <p:sp>
        <p:nvSpPr>
          <p:cNvPr id="18330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7524447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p:spPr>
        <p:txBody>
          <a:bodyPr/>
          <a:lstStyle/>
          <a:p>
            <a:fld id="{9CF77ECD-B59B-4373-8F21-7FE588C45F49}" type="slidenum">
              <a:rPr lang="en-GB" smtClean="0"/>
              <a:pPr/>
              <a:t>4</a:t>
            </a:fld>
            <a:endParaRPr lang="en-GB"/>
          </a:p>
        </p:txBody>
      </p:sp>
      <p:sp>
        <p:nvSpPr>
          <p:cNvPr id="131075" name="Rectangle 2"/>
          <p:cNvSpPr>
            <a:spLocks noGrp="1" noRot="1" noChangeAspect="1" noChangeArrowheads="1" noTextEdit="1"/>
          </p:cNvSpPr>
          <p:nvPr>
            <p:ph type="sldImg"/>
          </p:nvPr>
        </p:nvSpPr>
        <p:spPr>
          <a:ln/>
        </p:spPr>
      </p:sp>
      <p:sp>
        <p:nvSpPr>
          <p:cNvPr id="13107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23737056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7"/>
          <p:cNvSpPr>
            <a:spLocks noGrp="1" noChangeArrowheads="1"/>
          </p:cNvSpPr>
          <p:nvPr>
            <p:ph type="sldNum" sz="quarter" idx="5"/>
          </p:nvPr>
        </p:nvSpPr>
        <p:spPr>
          <a:noFill/>
        </p:spPr>
        <p:txBody>
          <a:bodyPr/>
          <a:lstStyle/>
          <a:p>
            <a:fld id="{E46088A7-5508-4F69-B9C7-6122AF0E65A8}" type="slidenum">
              <a:rPr lang="en-GB" smtClean="0"/>
              <a:pPr/>
              <a:t>40</a:t>
            </a:fld>
            <a:endParaRPr lang="en-GB"/>
          </a:p>
        </p:txBody>
      </p:sp>
      <p:sp>
        <p:nvSpPr>
          <p:cNvPr id="183299" name="Rectangle 2"/>
          <p:cNvSpPr>
            <a:spLocks noGrp="1" noRot="1" noChangeAspect="1" noChangeArrowheads="1" noTextEdit="1"/>
          </p:cNvSpPr>
          <p:nvPr>
            <p:ph type="sldImg"/>
          </p:nvPr>
        </p:nvSpPr>
        <p:spPr>
          <a:ln/>
        </p:spPr>
      </p:sp>
      <p:sp>
        <p:nvSpPr>
          <p:cNvPr id="18330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44431450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7"/>
          <p:cNvSpPr>
            <a:spLocks noGrp="1" noChangeArrowheads="1"/>
          </p:cNvSpPr>
          <p:nvPr>
            <p:ph type="sldNum" sz="quarter" idx="5"/>
          </p:nvPr>
        </p:nvSpPr>
        <p:spPr>
          <a:noFill/>
        </p:spPr>
        <p:txBody>
          <a:bodyPr/>
          <a:lstStyle/>
          <a:p>
            <a:fld id="{EC66E718-15E8-461C-A15C-E1ADE6F2B3B1}" type="slidenum">
              <a:rPr lang="en-GB" smtClean="0"/>
              <a:pPr/>
              <a:t>41</a:t>
            </a:fld>
            <a:endParaRPr lang="en-GB"/>
          </a:p>
        </p:txBody>
      </p:sp>
      <p:sp>
        <p:nvSpPr>
          <p:cNvPr id="191491" name="Rectangle 2"/>
          <p:cNvSpPr>
            <a:spLocks noGrp="1" noRot="1" noChangeAspect="1" noChangeArrowheads="1" noTextEdit="1"/>
          </p:cNvSpPr>
          <p:nvPr>
            <p:ph type="sldImg"/>
          </p:nvPr>
        </p:nvSpPr>
        <p:spPr>
          <a:ln/>
        </p:spPr>
      </p:sp>
      <p:sp>
        <p:nvSpPr>
          <p:cNvPr id="1914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31360402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7"/>
          <p:cNvSpPr>
            <a:spLocks noGrp="1" noChangeArrowheads="1"/>
          </p:cNvSpPr>
          <p:nvPr>
            <p:ph type="sldNum" sz="quarter" idx="5"/>
          </p:nvPr>
        </p:nvSpPr>
        <p:spPr>
          <a:noFill/>
        </p:spPr>
        <p:txBody>
          <a:bodyPr/>
          <a:lstStyle/>
          <a:p>
            <a:fld id="{A5F93296-5DAC-46C1-8752-54779CFB66C8}" type="slidenum">
              <a:rPr lang="en-GB" smtClean="0"/>
              <a:pPr/>
              <a:t>42</a:t>
            </a:fld>
            <a:endParaRPr lang="en-GB"/>
          </a:p>
        </p:txBody>
      </p:sp>
      <p:sp>
        <p:nvSpPr>
          <p:cNvPr id="192515" name="Rectangle 2"/>
          <p:cNvSpPr>
            <a:spLocks noGrp="1" noRot="1" noChangeAspect="1" noChangeArrowheads="1" noTextEdit="1"/>
          </p:cNvSpPr>
          <p:nvPr>
            <p:ph type="sldImg"/>
          </p:nvPr>
        </p:nvSpPr>
        <p:spPr>
          <a:ln/>
        </p:spPr>
      </p:sp>
      <p:sp>
        <p:nvSpPr>
          <p:cNvPr id="19251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12453816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7"/>
          <p:cNvSpPr>
            <a:spLocks noGrp="1" noChangeArrowheads="1"/>
          </p:cNvSpPr>
          <p:nvPr>
            <p:ph type="sldNum" sz="quarter" idx="5"/>
          </p:nvPr>
        </p:nvSpPr>
        <p:spPr>
          <a:noFill/>
        </p:spPr>
        <p:txBody>
          <a:bodyPr/>
          <a:lstStyle/>
          <a:p>
            <a:fld id="{92D59E7B-0C78-4FB2-AB68-295FA0235061}" type="slidenum">
              <a:rPr lang="en-GB" smtClean="0"/>
              <a:pPr/>
              <a:t>43</a:t>
            </a:fld>
            <a:endParaRPr lang="en-GB"/>
          </a:p>
        </p:txBody>
      </p:sp>
      <p:sp>
        <p:nvSpPr>
          <p:cNvPr id="193539" name="Rectangle 2"/>
          <p:cNvSpPr>
            <a:spLocks noGrp="1" noRot="1" noChangeAspect="1" noChangeArrowheads="1" noTextEdit="1"/>
          </p:cNvSpPr>
          <p:nvPr>
            <p:ph type="sldImg"/>
          </p:nvPr>
        </p:nvSpPr>
        <p:spPr>
          <a:ln/>
        </p:spPr>
      </p:sp>
      <p:sp>
        <p:nvSpPr>
          <p:cNvPr id="19354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46532389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noFill/>
        </p:spPr>
        <p:txBody>
          <a:bodyPr/>
          <a:lstStyle/>
          <a:p>
            <a:fld id="{9BF09F11-502F-4C2C-9351-93A13ECD833C}" type="slidenum">
              <a:rPr lang="en-GB" smtClean="0"/>
              <a:pPr/>
              <a:t>44</a:t>
            </a:fld>
            <a:endParaRPr lang="en-GB"/>
          </a:p>
        </p:txBody>
      </p:sp>
      <p:sp>
        <p:nvSpPr>
          <p:cNvPr id="194563" name="Rectangle 2"/>
          <p:cNvSpPr>
            <a:spLocks noGrp="1" noRot="1" noChangeAspect="1" noChangeArrowheads="1" noTextEdit="1"/>
          </p:cNvSpPr>
          <p:nvPr>
            <p:ph type="sldImg"/>
          </p:nvPr>
        </p:nvSpPr>
        <p:spPr>
          <a:ln/>
        </p:spPr>
      </p:sp>
      <p:sp>
        <p:nvSpPr>
          <p:cNvPr id="19456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4807892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7"/>
          <p:cNvSpPr>
            <a:spLocks noGrp="1" noChangeArrowheads="1"/>
          </p:cNvSpPr>
          <p:nvPr>
            <p:ph type="sldNum" sz="quarter" idx="5"/>
          </p:nvPr>
        </p:nvSpPr>
        <p:spPr>
          <a:noFill/>
        </p:spPr>
        <p:txBody>
          <a:bodyPr/>
          <a:lstStyle/>
          <a:p>
            <a:fld id="{A5A40527-0297-446F-93F0-0EAA3443BCC2}" type="slidenum">
              <a:rPr lang="en-GB" smtClean="0"/>
              <a:pPr/>
              <a:t>45</a:t>
            </a:fld>
            <a:endParaRPr lang="en-GB"/>
          </a:p>
        </p:txBody>
      </p:sp>
      <p:sp>
        <p:nvSpPr>
          <p:cNvPr id="195587" name="Rectangle 2"/>
          <p:cNvSpPr>
            <a:spLocks noGrp="1" noRot="1" noChangeAspect="1" noChangeArrowheads="1" noTextEdit="1"/>
          </p:cNvSpPr>
          <p:nvPr>
            <p:ph type="sldImg"/>
          </p:nvPr>
        </p:nvSpPr>
        <p:spPr>
          <a:ln/>
        </p:spPr>
      </p:sp>
      <p:sp>
        <p:nvSpPr>
          <p:cNvPr id="19558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70035542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7"/>
          <p:cNvSpPr>
            <a:spLocks noGrp="1" noChangeArrowheads="1"/>
          </p:cNvSpPr>
          <p:nvPr>
            <p:ph type="sldNum" sz="quarter" idx="5"/>
          </p:nvPr>
        </p:nvSpPr>
        <p:spPr>
          <a:noFill/>
        </p:spPr>
        <p:txBody>
          <a:bodyPr/>
          <a:lstStyle/>
          <a:p>
            <a:fld id="{8727A04F-CBBD-4924-99A7-2AF107D8A00E}" type="slidenum">
              <a:rPr lang="en-GB" smtClean="0"/>
              <a:pPr/>
              <a:t>46</a:t>
            </a:fld>
            <a:endParaRPr lang="en-GB"/>
          </a:p>
        </p:txBody>
      </p:sp>
      <p:sp>
        <p:nvSpPr>
          <p:cNvPr id="196611" name="Rectangle 2"/>
          <p:cNvSpPr>
            <a:spLocks noGrp="1" noRot="1" noChangeAspect="1" noChangeArrowheads="1" noTextEdit="1"/>
          </p:cNvSpPr>
          <p:nvPr>
            <p:ph type="sldImg"/>
          </p:nvPr>
        </p:nvSpPr>
        <p:spPr>
          <a:ln/>
        </p:spPr>
      </p:sp>
      <p:sp>
        <p:nvSpPr>
          <p:cNvPr id="19661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1161578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7"/>
          <p:cNvSpPr>
            <a:spLocks noGrp="1" noChangeArrowheads="1"/>
          </p:cNvSpPr>
          <p:nvPr>
            <p:ph type="sldNum" sz="quarter" idx="5"/>
          </p:nvPr>
        </p:nvSpPr>
        <p:spPr>
          <a:noFill/>
        </p:spPr>
        <p:txBody>
          <a:bodyPr/>
          <a:lstStyle/>
          <a:p>
            <a:fld id="{E73D0B0D-C722-4817-82E0-122E0F3D3820}" type="slidenum">
              <a:rPr lang="en-GB" smtClean="0"/>
              <a:pPr/>
              <a:t>47</a:t>
            </a:fld>
            <a:endParaRPr lang="en-GB"/>
          </a:p>
        </p:txBody>
      </p:sp>
      <p:sp>
        <p:nvSpPr>
          <p:cNvPr id="197635" name="Rectangle 2"/>
          <p:cNvSpPr>
            <a:spLocks noGrp="1" noRot="1" noChangeAspect="1" noChangeArrowheads="1" noTextEdit="1"/>
          </p:cNvSpPr>
          <p:nvPr>
            <p:ph type="sldImg"/>
          </p:nvPr>
        </p:nvSpPr>
        <p:spPr>
          <a:ln/>
        </p:spPr>
      </p:sp>
      <p:sp>
        <p:nvSpPr>
          <p:cNvPr id="19763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60064309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7"/>
          <p:cNvSpPr>
            <a:spLocks noGrp="1" noChangeArrowheads="1"/>
          </p:cNvSpPr>
          <p:nvPr>
            <p:ph type="sldNum" sz="quarter" idx="5"/>
          </p:nvPr>
        </p:nvSpPr>
        <p:spPr>
          <a:noFill/>
        </p:spPr>
        <p:txBody>
          <a:bodyPr/>
          <a:lstStyle/>
          <a:p>
            <a:fld id="{1797FDDD-1A7E-40FF-88A1-3FC636CD184A}" type="slidenum">
              <a:rPr lang="en-GB" smtClean="0"/>
              <a:pPr/>
              <a:t>48</a:t>
            </a:fld>
            <a:endParaRPr lang="en-GB"/>
          </a:p>
        </p:txBody>
      </p:sp>
      <p:sp>
        <p:nvSpPr>
          <p:cNvPr id="198659" name="Rectangle 2"/>
          <p:cNvSpPr>
            <a:spLocks noGrp="1" noRot="1" noChangeAspect="1" noChangeArrowheads="1" noTextEdit="1"/>
          </p:cNvSpPr>
          <p:nvPr>
            <p:ph type="sldImg"/>
          </p:nvPr>
        </p:nvSpPr>
        <p:spPr>
          <a:ln/>
        </p:spPr>
      </p:sp>
      <p:sp>
        <p:nvSpPr>
          <p:cNvPr id="19866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78263774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7"/>
          <p:cNvSpPr>
            <a:spLocks noGrp="1" noChangeArrowheads="1"/>
          </p:cNvSpPr>
          <p:nvPr>
            <p:ph type="sldNum" sz="quarter" idx="5"/>
          </p:nvPr>
        </p:nvSpPr>
        <p:spPr>
          <a:noFill/>
        </p:spPr>
        <p:txBody>
          <a:bodyPr/>
          <a:lstStyle/>
          <a:p>
            <a:fld id="{726EE65E-2170-4FD6-BE6E-982F8234A6A1}" type="slidenum">
              <a:rPr lang="en-GB" smtClean="0"/>
              <a:pPr/>
              <a:t>49</a:t>
            </a:fld>
            <a:endParaRPr lang="en-GB"/>
          </a:p>
        </p:txBody>
      </p:sp>
      <p:sp>
        <p:nvSpPr>
          <p:cNvPr id="199683" name="Rectangle 2"/>
          <p:cNvSpPr>
            <a:spLocks noGrp="1" noRot="1" noChangeAspect="1" noChangeArrowheads="1" noTextEdit="1"/>
          </p:cNvSpPr>
          <p:nvPr>
            <p:ph type="sldImg"/>
          </p:nvPr>
        </p:nvSpPr>
        <p:spPr>
          <a:ln/>
        </p:spPr>
      </p:sp>
      <p:sp>
        <p:nvSpPr>
          <p:cNvPr id="19968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6146791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p:spPr>
        <p:txBody>
          <a:bodyPr/>
          <a:lstStyle/>
          <a:p>
            <a:fld id="{9CF77ECD-B59B-4373-8F21-7FE588C45F49}" type="slidenum">
              <a:rPr lang="en-GB" smtClean="0"/>
              <a:pPr/>
              <a:t>5</a:t>
            </a:fld>
            <a:endParaRPr lang="en-GB"/>
          </a:p>
        </p:txBody>
      </p:sp>
      <p:sp>
        <p:nvSpPr>
          <p:cNvPr id="131075" name="Rectangle 2"/>
          <p:cNvSpPr>
            <a:spLocks noGrp="1" noRot="1" noChangeAspect="1" noChangeArrowheads="1" noTextEdit="1"/>
          </p:cNvSpPr>
          <p:nvPr>
            <p:ph type="sldImg"/>
          </p:nvPr>
        </p:nvSpPr>
        <p:spPr>
          <a:ln/>
        </p:spPr>
      </p:sp>
      <p:sp>
        <p:nvSpPr>
          <p:cNvPr id="13107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88293800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7"/>
          <p:cNvSpPr>
            <a:spLocks noGrp="1" noChangeArrowheads="1"/>
          </p:cNvSpPr>
          <p:nvPr>
            <p:ph type="sldNum" sz="quarter" idx="5"/>
          </p:nvPr>
        </p:nvSpPr>
        <p:spPr>
          <a:noFill/>
        </p:spPr>
        <p:txBody>
          <a:bodyPr/>
          <a:lstStyle/>
          <a:p>
            <a:fld id="{6D216EAC-2935-4057-B74B-12FE01520634}" type="slidenum">
              <a:rPr lang="en-GB" smtClean="0"/>
              <a:pPr/>
              <a:t>50</a:t>
            </a:fld>
            <a:endParaRPr lang="en-GB"/>
          </a:p>
        </p:txBody>
      </p:sp>
      <p:sp>
        <p:nvSpPr>
          <p:cNvPr id="200707" name="Rectangle 2"/>
          <p:cNvSpPr>
            <a:spLocks noGrp="1" noRot="1" noChangeAspect="1" noChangeArrowheads="1" noTextEdit="1"/>
          </p:cNvSpPr>
          <p:nvPr>
            <p:ph type="sldImg"/>
          </p:nvPr>
        </p:nvSpPr>
        <p:spPr>
          <a:ln/>
        </p:spPr>
      </p:sp>
      <p:sp>
        <p:nvSpPr>
          <p:cNvPr id="20070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47185007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a:spLocks noGrp="1" noChangeArrowheads="1"/>
          </p:cNvSpPr>
          <p:nvPr>
            <p:ph type="sldNum" sz="quarter" idx="5"/>
          </p:nvPr>
        </p:nvSpPr>
        <p:spPr>
          <a:noFill/>
        </p:spPr>
        <p:txBody>
          <a:bodyPr/>
          <a:lstStyle/>
          <a:p>
            <a:fld id="{4657BFE0-AA11-47E6-A55B-AAFBD5FF415A}" type="slidenum">
              <a:rPr lang="en-GB" smtClean="0"/>
              <a:pPr/>
              <a:t>51</a:t>
            </a:fld>
            <a:endParaRPr lang="en-GB"/>
          </a:p>
        </p:txBody>
      </p:sp>
      <p:sp>
        <p:nvSpPr>
          <p:cNvPr id="201731" name="Rectangle 2"/>
          <p:cNvSpPr>
            <a:spLocks noGrp="1" noRot="1" noChangeAspect="1" noChangeArrowheads="1" noTextEdit="1"/>
          </p:cNvSpPr>
          <p:nvPr>
            <p:ph type="sldImg"/>
          </p:nvPr>
        </p:nvSpPr>
        <p:spPr>
          <a:ln/>
        </p:spPr>
      </p:sp>
      <p:sp>
        <p:nvSpPr>
          <p:cNvPr id="20173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15623727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a:spLocks noGrp="1" noChangeArrowheads="1"/>
          </p:cNvSpPr>
          <p:nvPr>
            <p:ph type="sldNum" sz="quarter" idx="5"/>
          </p:nvPr>
        </p:nvSpPr>
        <p:spPr>
          <a:noFill/>
        </p:spPr>
        <p:txBody>
          <a:bodyPr/>
          <a:lstStyle/>
          <a:p>
            <a:fld id="{4657BFE0-AA11-47E6-A55B-AAFBD5FF415A}" type="slidenum">
              <a:rPr lang="en-GB" smtClean="0"/>
              <a:pPr/>
              <a:t>52</a:t>
            </a:fld>
            <a:endParaRPr lang="en-GB"/>
          </a:p>
        </p:txBody>
      </p:sp>
      <p:sp>
        <p:nvSpPr>
          <p:cNvPr id="201731" name="Rectangle 2"/>
          <p:cNvSpPr>
            <a:spLocks noGrp="1" noRot="1" noChangeAspect="1" noChangeArrowheads="1" noTextEdit="1"/>
          </p:cNvSpPr>
          <p:nvPr>
            <p:ph type="sldImg"/>
          </p:nvPr>
        </p:nvSpPr>
        <p:spPr>
          <a:ln/>
        </p:spPr>
      </p:sp>
      <p:sp>
        <p:nvSpPr>
          <p:cNvPr id="20173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73179978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a:spLocks noGrp="1" noChangeArrowheads="1"/>
          </p:cNvSpPr>
          <p:nvPr>
            <p:ph type="sldNum" sz="quarter" idx="5"/>
          </p:nvPr>
        </p:nvSpPr>
        <p:spPr>
          <a:noFill/>
        </p:spPr>
        <p:txBody>
          <a:bodyPr/>
          <a:lstStyle/>
          <a:p>
            <a:fld id="{4657BFE0-AA11-47E6-A55B-AAFBD5FF415A}" type="slidenum">
              <a:rPr lang="en-GB" smtClean="0"/>
              <a:pPr/>
              <a:t>53</a:t>
            </a:fld>
            <a:endParaRPr lang="en-GB"/>
          </a:p>
        </p:txBody>
      </p:sp>
      <p:sp>
        <p:nvSpPr>
          <p:cNvPr id="201731" name="Rectangle 2"/>
          <p:cNvSpPr>
            <a:spLocks noGrp="1" noRot="1" noChangeAspect="1" noChangeArrowheads="1" noTextEdit="1"/>
          </p:cNvSpPr>
          <p:nvPr>
            <p:ph type="sldImg"/>
          </p:nvPr>
        </p:nvSpPr>
        <p:spPr>
          <a:ln/>
        </p:spPr>
      </p:sp>
      <p:sp>
        <p:nvSpPr>
          <p:cNvPr id="20173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68636773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a:spLocks noGrp="1" noChangeArrowheads="1"/>
          </p:cNvSpPr>
          <p:nvPr>
            <p:ph type="sldNum" sz="quarter" idx="5"/>
          </p:nvPr>
        </p:nvSpPr>
        <p:spPr>
          <a:noFill/>
        </p:spPr>
        <p:txBody>
          <a:bodyPr/>
          <a:lstStyle/>
          <a:p>
            <a:fld id="{4657BFE0-AA11-47E6-A55B-AAFBD5FF415A}" type="slidenum">
              <a:rPr lang="en-GB" smtClean="0"/>
              <a:pPr/>
              <a:t>54</a:t>
            </a:fld>
            <a:endParaRPr lang="en-GB"/>
          </a:p>
        </p:txBody>
      </p:sp>
      <p:sp>
        <p:nvSpPr>
          <p:cNvPr id="201731" name="Rectangle 2"/>
          <p:cNvSpPr>
            <a:spLocks noGrp="1" noRot="1" noChangeAspect="1" noChangeArrowheads="1" noTextEdit="1"/>
          </p:cNvSpPr>
          <p:nvPr>
            <p:ph type="sldImg"/>
          </p:nvPr>
        </p:nvSpPr>
        <p:spPr>
          <a:ln/>
        </p:spPr>
      </p:sp>
      <p:sp>
        <p:nvSpPr>
          <p:cNvPr id="20173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33456311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a:spLocks noGrp="1" noChangeArrowheads="1"/>
          </p:cNvSpPr>
          <p:nvPr>
            <p:ph type="sldNum" sz="quarter" idx="5"/>
          </p:nvPr>
        </p:nvSpPr>
        <p:spPr>
          <a:noFill/>
        </p:spPr>
        <p:txBody>
          <a:bodyPr/>
          <a:lstStyle/>
          <a:p>
            <a:fld id="{4657BFE0-AA11-47E6-A55B-AAFBD5FF415A}" type="slidenum">
              <a:rPr lang="en-GB" smtClean="0"/>
              <a:pPr/>
              <a:t>55</a:t>
            </a:fld>
            <a:endParaRPr lang="en-GB"/>
          </a:p>
        </p:txBody>
      </p:sp>
      <p:sp>
        <p:nvSpPr>
          <p:cNvPr id="201731" name="Rectangle 2"/>
          <p:cNvSpPr>
            <a:spLocks noGrp="1" noRot="1" noChangeAspect="1" noChangeArrowheads="1" noTextEdit="1"/>
          </p:cNvSpPr>
          <p:nvPr>
            <p:ph type="sldImg"/>
          </p:nvPr>
        </p:nvSpPr>
        <p:spPr>
          <a:ln/>
        </p:spPr>
      </p:sp>
      <p:sp>
        <p:nvSpPr>
          <p:cNvPr id="20173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14513551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a:spLocks noGrp="1" noChangeArrowheads="1"/>
          </p:cNvSpPr>
          <p:nvPr>
            <p:ph type="sldNum" sz="quarter" idx="5"/>
          </p:nvPr>
        </p:nvSpPr>
        <p:spPr>
          <a:noFill/>
        </p:spPr>
        <p:txBody>
          <a:bodyPr/>
          <a:lstStyle/>
          <a:p>
            <a:fld id="{4657BFE0-AA11-47E6-A55B-AAFBD5FF415A}" type="slidenum">
              <a:rPr lang="en-GB" smtClean="0"/>
              <a:pPr/>
              <a:t>56</a:t>
            </a:fld>
            <a:endParaRPr lang="en-GB"/>
          </a:p>
        </p:txBody>
      </p:sp>
      <p:sp>
        <p:nvSpPr>
          <p:cNvPr id="201731" name="Rectangle 2"/>
          <p:cNvSpPr>
            <a:spLocks noGrp="1" noRot="1" noChangeAspect="1" noChangeArrowheads="1" noTextEdit="1"/>
          </p:cNvSpPr>
          <p:nvPr>
            <p:ph type="sldImg"/>
          </p:nvPr>
        </p:nvSpPr>
        <p:spPr>
          <a:ln/>
        </p:spPr>
      </p:sp>
      <p:sp>
        <p:nvSpPr>
          <p:cNvPr id="20173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24917695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a:spLocks noGrp="1" noChangeArrowheads="1"/>
          </p:cNvSpPr>
          <p:nvPr>
            <p:ph type="sldNum" sz="quarter" idx="5"/>
          </p:nvPr>
        </p:nvSpPr>
        <p:spPr>
          <a:noFill/>
        </p:spPr>
        <p:txBody>
          <a:bodyPr/>
          <a:lstStyle/>
          <a:p>
            <a:fld id="{4657BFE0-AA11-47E6-A55B-AAFBD5FF415A}" type="slidenum">
              <a:rPr lang="en-GB" smtClean="0"/>
              <a:pPr/>
              <a:t>57</a:t>
            </a:fld>
            <a:endParaRPr lang="en-GB"/>
          </a:p>
        </p:txBody>
      </p:sp>
      <p:sp>
        <p:nvSpPr>
          <p:cNvPr id="201731" name="Rectangle 2"/>
          <p:cNvSpPr>
            <a:spLocks noGrp="1" noRot="1" noChangeAspect="1" noChangeArrowheads="1" noTextEdit="1"/>
          </p:cNvSpPr>
          <p:nvPr>
            <p:ph type="sldImg"/>
          </p:nvPr>
        </p:nvSpPr>
        <p:spPr>
          <a:ln/>
        </p:spPr>
      </p:sp>
      <p:sp>
        <p:nvSpPr>
          <p:cNvPr id="20173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86991126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a:spLocks noGrp="1" noChangeArrowheads="1"/>
          </p:cNvSpPr>
          <p:nvPr>
            <p:ph type="sldNum" sz="quarter" idx="5"/>
          </p:nvPr>
        </p:nvSpPr>
        <p:spPr>
          <a:noFill/>
        </p:spPr>
        <p:txBody>
          <a:bodyPr/>
          <a:lstStyle/>
          <a:p>
            <a:fld id="{4657BFE0-AA11-47E6-A55B-AAFBD5FF415A}" type="slidenum">
              <a:rPr lang="en-GB" smtClean="0"/>
              <a:pPr/>
              <a:t>58</a:t>
            </a:fld>
            <a:endParaRPr lang="en-GB"/>
          </a:p>
        </p:txBody>
      </p:sp>
      <p:sp>
        <p:nvSpPr>
          <p:cNvPr id="201731" name="Rectangle 2"/>
          <p:cNvSpPr>
            <a:spLocks noGrp="1" noRot="1" noChangeAspect="1" noChangeArrowheads="1" noTextEdit="1"/>
          </p:cNvSpPr>
          <p:nvPr>
            <p:ph type="sldImg"/>
          </p:nvPr>
        </p:nvSpPr>
        <p:spPr>
          <a:ln/>
        </p:spPr>
      </p:sp>
      <p:sp>
        <p:nvSpPr>
          <p:cNvPr id="20173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85139977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a:spLocks noGrp="1" noChangeArrowheads="1"/>
          </p:cNvSpPr>
          <p:nvPr>
            <p:ph type="sldNum" sz="quarter" idx="5"/>
          </p:nvPr>
        </p:nvSpPr>
        <p:spPr>
          <a:noFill/>
        </p:spPr>
        <p:txBody>
          <a:bodyPr/>
          <a:lstStyle/>
          <a:p>
            <a:fld id="{4657BFE0-AA11-47E6-A55B-AAFBD5FF415A}" type="slidenum">
              <a:rPr lang="en-GB" smtClean="0"/>
              <a:pPr/>
              <a:t>59</a:t>
            </a:fld>
            <a:endParaRPr lang="en-GB"/>
          </a:p>
        </p:txBody>
      </p:sp>
      <p:sp>
        <p:nvSpPr>
          <p:cNvPr id="201731" name="Rectangle 2"/>
          <p:cNvSpPr>
            <a:spLocks noGrp="1" noRot="1" noChangeAspect="1" noChangeArrowheads="1" noTextEdit="1"/>
          </p:cNvSpPr>
          <p:nvPr>
            <p:ph type="sldImg"/>
          </p:nvPr>
        </p:nvSpPr>
        <p:spPr>
          <a:ln/>
        </p:spPr>
      </p:sp>
      <p:sp>
        <p:nvSpPr>
          <p:cNvPr id="20173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0246523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p:spPr>
        <p:txBody>
          <a:bodyPr/>
          <a:lstStyle/>
          <a:p>
            <a:fld id="{9CF77ECD-B59B-4373-8F21-7FE588C45F49}" type="slidenum">
              <a:rPr lang="en-GB" smtClean="0"/>
              <a:pPr/>
              <a:t>6</a:t>
            </a:fld>
            <a:endParaRPr lang="en-GB"/>
          </a:p>
        </p:txBody>
      </p:sp>
      <p:sp>
        <p:nvSpPr>
          <p:cNvPr id="131075" name="Rectangle 2"/>
          <p:cNvSpPr>
            <a:spLocks noGrp="1" noRot="1" noChangeAspect="1" noChangeArrowheads="1" noTextEdit="1"/>
          </p:cNvSpPr>
          <p:nvPr>
            <p:ph type="sldImg"/>
          </p:nvPr>
        </p:nvSpPr>
        <p:spPr>
          <a:ln/>
        </p:spPr>
      </p:sp>
      <p:sp>
        <p:nvSpPr>
          <p:cNvPr id="13107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50922725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a:spLocks noGrp="1" noChangeArrowheads="1"/>
          </p:cNvSpPr>
          <p:nvPr>
            <p:ph type="sldNum" sz="quarter" idx="5"/>
          </p:nvPr>
        </p:nvSpPr>
        <p:spPr>
          <a:noFill/>
        </p:spPr>
        <p:txBody>
          <a:bodyPr/>
          <a:lstStyle/>
          <a:p>
            <a:fld id="{4657BFE0-AA11-47E6-A55B-AAFBD5FF415A}" type="slidenum">
              <a:rPr lang="en-GB" smtClean="0"/>
              <a:pPr/>
              <a:t>60</a:t>
            </a:fld>
            <a:endParaRPr lang="en-GB"/>
          </a:p>
        </p:txBody>
      </p:sp>
      <p:sp>
        <p:nvSpPr>
          <p:cNvPr id="201731" name="Rectangle 2"/>
          <p:cNvSpPr>
            <a:spLocks noGrp="1" noRot="1" noChangeAspect="1" noChangeArrowheads="1" noTextEdit="1"/>
          </p:cNvSpPr>
          <p:nvPr>
            <p:ph type="sldImg"/>
          </p:nvPr>
        </p:nvSpPr>
        <p:spPr>
          <a:ln/>
        </p:spPr>
      </p:sp>
      <p:sp>
        <p:nvSpPr>
          <p:cNvPr id="20173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77781581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a:spLocks noGrp="1" noChangeArrowheads="1"/>
          </p:cNvSpPr>
          <p:nvPr>
            <p:ph type="sldNum" sz="quarter" idx="5"/>
          </p:nvPr>
        </p:nvSpPr>
        <p:spPr>
          <a:noFill/>
        </p:spPr>
        <p:txBody>
          <a:bodyPr/>
          <a:lstStyle/>
          <a:p>
            <a:fld id="{4657BFE0-AA11-47E6-A55B-AAFBD5FF415A}" type="slidenum">
              <a:rPr lang="en-GB" smtClean="0"/>
              <a:pPr/>
              <a:t>61</a:t>
            </a:fld>
            <a:endParaRPr lang="en-GB"/>
          </a:p>
        </p:txBody>
      </p:sp>
      <p:sp>
        <p:nvSpPr>
          <p:cNvPr id="201731" name="Rectangle 2"/>
          <p:cNvSpPr>
            <a:spLocks noGrp="1" noRot="1" noChangeAspect="1" noChangeArrowheads="1" noTextEdit="1"/>
          </p:cNvSpPr>
          <p:nvPr>
            <p:ph type="sldImg"/>
          </p:nvPr>
        </p:nvSpPr>
        <p:spPr>
          <a:ln/>
        </p:spPr>
      </p:sp>
      <p:sp>
        <p:nvSpPr>
          <p:cNvPr id="20173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39582038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a:spLocks noGrp="1" noChangeArrowheads="1"/>
          </p:cNvSpPr>
          <p:nvPr>
            <p:ph type="sldNum" sz="quarter" idx="5"/>
          </p:nvPr>
        </p:nvSpPr>
        <p:spPr>
          <a:noFill/>
        </p:spPr>
        <p:txBody>
          <a:bodyPr/>
          <a:lstStyle/>
          <a:p>
            <a:fld id="{4657BFE0-AA11-47E6-A55B-AAFBD5FF415A}" type="slidenum">
              <a:rPr lang="en-GB" smtClean="0"/>
              <a:pPr/>
              <a:t>62</a:t>
            </a:fld>
            <a:endParaRPr lang="en-GB"/>
          </a:p>
        </p:txBody>
      </p:sp>
      <p:sp>
        <p:nvSpPr>
          <p:cNvPr id="201731" name="Rectangle 2"/>
          <p:cNvSpPr>
            <a:spLocks noGrp="1" noRot="1" noChangeAspect="1" noChangeArrowheads="1" noTextEdit="1"/>
          </p:cNvSpPr>
          <p:nvPr>
            <p:ph type="sldImg"/>
          </p:nvPr>
        </p:nvSpPr>
        <p:spPr>
          <a:ln/>
        </p:spPr>
      </p:sp>
      <p:sp>
        <p:nvSpPr>
          <p:cNvPr id="20173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30224939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a:spLocks noGrp="1" noChangeArrowheads="1"/>
          </p:cNvSpPr>
          <p:nvPr>
            <p:ph type="sldNum" sz="quarter" idx="5"/>
          </p:nvPr>
        </p:nvSpPr>
        <p:spPr>
          <a:noFill/>
        </p:spPr>
        <p:txBody>
          <a:bodyPr/>
          <a:lstStyle/>
          <a:p>
            <a:fld id="{4657BFE0-AA11-47E6-A55B-AAFBD5FF415A}" type="slidenum">
              <a:rPr lang="en-GB" smtClean="0"/>
              <a:pPr/>
              <a:t>63</a:t>
            </a:fld>
            <a:endParaRPr lang="en-GB"/>
          </a:p>
        </p:txBody>
      </p:sp>
      <p:sp>
        <p:nvSpPr>
          <p:cNvPr id="201731" name="Rectangle 2"/>
          <p:cNvSpPr>
            <a:spLocks noGrp="1" noRot="1" noChangeAspect="1" noChangeArrowheads="1" noTextEdit="1"/>
          </p:cNvSpPr>
          <p:nvPr>
            <p:ph type="sldImg"/>
          </p:nvPr>
        </p:nvSpPr>
        <p:spPr>
          <a:ln/>
        </p:spPr>
      </p:sp>
      <p:sp>
        <p:nvSpPr>
          <p:cNvPr id="20173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15887025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7"/>
          <p:cNvSpPr>
            <a:spLocks noGrp="1" noChangeArrowheads="1"/>
          </p:cNvSpPr>
          <p:nvPr>
            <p:ph type="sldNum" sz="quarter" idx="5"/>
          </p:nvPr>
        </p:nvSpPr>
        <p:spPr>
          <a:noFill/>
        </p:spPr>
        <p:txBody>
          <a:bodyPr/>
          <a:lstStyle/>
          <a:p>
            <a:fld id="{8E2789CF-E830-4134-B9B7-D35BE2F0A1FB}" type="slidenum">
              <a:rPr lang="en-GB" smtClean="0"/>
              <a:pPr/>
              <a:t>64</a:t>
            </a:fld>
            <a:endParaRPr lang="en-GB"/>
          </a:p>
        </p:txBody>
      </p:sp>
      <p:sp>
        <p:nvSpPr>
          <p:cNvPr id="202755" name="Rectangle 2"/>
          <p:cNvSpPr>
            <a:spLocks noGrp="1" noRot="1" noChangeAspect="1" noChangeArrowheads="1" noTextEdit="1"/>
          </p:cNvSpPr>
          <p:nvPr>
            <p:ph type="sldImg"/>
          </p:nvPr>
        </p:nvSpPr>
        <p:spPr>
          <a:ln/>
        </p:spPr>
      </p:sp>
      <p:sp>
        <p:nvSpPr>
          <p:cNvPr id="20275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17159055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7"/>
          <p:cNvSpPr>
            <a:spLocks noGrp="1" noChangeArrowheads="1"/>
          </p:cNvSpPr>
          <p:nvPr>
            <p:ph type="sldNum" sz="quarter" idx="5"/>
          </p:nvPr>
        </p:nvSpPr>
        <p:spPr>
          <a:noFill/>
        </p:spPr>
        <p:txBody>
          <a:bodyPr/>
          <a:lstStyle/>
          <a:p>
            <a:fld id="{ED6AEA6D-12FA-44EC-B7E7-C16B68416DE1}" type="slidenum">
              <a:rPr lang="en-GB" smtClean="0"/>
              <a:pPr/>
              <a:t>65</a:t>
            </a:fld>
            <a:endParaRPr lang="en-GB"/>
          </a:p>
        </p:txBody>
      </p:sp>
      <p:sp>
        <p:nvSpPr>
          <p:cNvPr id="203779" name="Rectangle 2"/>
          <p:cNvSpPr>
            <a:spLocks noGrp="1" noRot="1" noChangeAspect="1" noChangeArrowheads="1" noTextEdit="1"/>
          </p:cNvSpPr>
          <p:nvPr>
            <p:ph type="sldImg"/>
          </p:nvPr>
        </p:nvSpPr>
        <p:spPr>
          <a:ln/>
        </p:spPr>
      </p:sp>
      <p:sp>
        <p:nvSpPr>
          <p:cNvPr id="20378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06479445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7"/>
          <p:cNvSpPr>
            <a:spLocks noGrp="1" noChangeArrowheads="1"/>
          </p:cNvSpPr>
          <p:nvPr>
            <p:ph type="sldNum" sz="quarter" idx="5"/>
          </p:nvPr>
        </p:nvSpPr>
        <p:spPr>
          <a:noFill/>
        </p:spPr>
        <p:txBody>
          <a:bodyPr/>
          <a:lstStyle/>
          <a:p>
            <a:fld id="{80B22AA2-F438-4711-B9AA-B58A543957F1}" type="slidenum">
              <a:rPr lang="en-GB" smtClean="0"/>
              <a:pPr/>
              <a:t>66</a:t>
            </a:fld>
            <a:endParaRPr lang="en-GB"/>
          </a:p>
        </p:txBody>
      </p:sp>
      <p:sp>
        <p:nvSpPr>
          <p:cNvPr id="204803" name="Rectangle 2"/>
          <p:cNvSpPr>
            <a:spLocks noGrp="1" noRot="1" noChangeAspect="1" noChangeArrowheads="1" noTextEdit="1"/>
          </p:cNvSpPr>
          <p:nvPr>
            <p:ph type="sldImg"/>
          </p:nvPr>
        </p:nvSpPr>
        <p:spPr>
          <a:ln/>
        </p:spPr>
      </p:sp>
      <p:sp>
        <p:nvSpPr>
          <p:cNvPr id="20480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28440521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7"/>
          <p:cNvSpPr>
            <a:spLocks noGrp="1" noChangeArrowheads="1"/>
          </p:cNvSpPr>
          <p:nvPr>
            <p:ph type="sldNum" sz="quarter" idx="5"/>
          </p:nvPr>
        </p:nvSpPr>
        <p:spPr>
          <a:noFill/>
        </p:spPr>
        <p:txBody>
          <a:bodyPr/>
          <a:lstStyle/>
          <a:p>
            <a:fld id="{2234DF2F-1856-437C-9185-49AC630DCAC9}" type="slidenum">
              <a:rPr lang="en-GB" smtClean="0"/>
              <a:pPr/>
              <a:t>67</a:t>
            </a:fld>
            <a:endParaRPr lang="en-GB"/>
          </a:p>
        </p:txBody>
      </p:sp>
      <p:sp>
        <p:nvSpPr>
          <p:cNvPr id="205827" name="Rectangle 2"/>
          <p:cNvSpPr>
            <a:spLocks noGrp="1" noRot="1" noChangeAspect="1" noChangeArrowheads="1" noTextEdit="1"/>
          </p:cNvSpPr>
          <p:nvPr>
            <p:ph type="sldImg"/>
          </p:nvPr>
        </p:nvSpPr>
        <p:spPr>
          <a:ln/>
        </p:spPr>
      </p:sp>
      <p:sp>
        <p:nvSpPr>
          <p:cNvPr id="20582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62978103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7"/>
          <p:cNvSpPr>
            <a:spLocks noGrp="1" noChangeArrowheads="1"/>
          </p:cNvSpPr>
          <p:nvPr>
            <p:ph type="sldNum" sz="quarter" idx="5"/>
          </p:nvPr>
        </p:nvSpPr>
        <p:spPr>
          <a:noFill/>
        </p:spPr>
        <p:txBody>
          <a:bodyPr/>
          <a:lstStyle/>
          <a:p>
            <a:fld id="{28A7FF50-B0C5-4143-9D54-88DEF440929A}" type="slidenum">
              <a:rPr lang="en-GB" smtClean="0"/>
              <a:pPr/>
              <a:t>68</a:t>
            </a:fld>
            <a:endParaRPr lang="en-GB"/>
          </a:p>
        </p:txBody>
      </p:sp>
      <p:sp>
        <p:nvSpPr>
          <p:cNvPr id="206851" name="Rectangle 2"/>
          <p:cNvSpPr>
            <a:spLocks noGrp="1" noRot="1" noChangeAspect="1" noChangeArrowheads="1" noTextEdit="1"/>
          </p:cNvSpPr>
          <p:nvPr>
            <p:ph type="sldImg"/>
          </p:nvPr>
        </p:nvSpPr>
        <p:spPr>
          <a:ln/>
        </p:spPr>
      </p:sp>
      <p:sp>
        <p:nvSpPr>
          <p:cNvPr id="20685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59047567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7"/>
          <p:cNvSpPr>
            <a:spLocks noGrp="1" noChangeArrowheads="1"/>
          </p:cNvSpPr>
          <p:nvPr>
            <p:ph type="sldNum" sz="quarter" idx="5"/>
          </p:nvPr>
        </p:nvSpPr>
        <p:spPr>
          <a:noFill/>
        </p:spPr>
        <p:txBody>
          <a:bodyPr/>
          <a:lstStyle/>
          <a:p>
            <a:fld id="{C22D52CE-CDDE-438F-A326-E4FE62BBA481}" type="slidenum">
              <a:rPr lang="en-GB" smtClean="0"/>
              <a:pPr/>
              <a:t>69</a:t>
            </a:fld>
            <a:endParaRPr lang="en-GB"/>
          </a:p>
        </p:txBody>
      </p:sp>
      <p:sp>
        <p:nvSpPr>
          <p:cNvPr id="207875" name="Rectangle 2"/>
          <p:cNvSpPr>
            <a:spLocks noGrp="1" noRot="1" noChangeAspect="1" noChangeArrowheads="1" noTextEdit="1"/>
          </p:cNvSpPr>
          <p:nvPr>
            <p:ph type="sldImg"/>
          </p:nvPr>
        </p:nvSpPr>
        <p:spPr>
          <a:ln/>
        </p:spPr>
      </p:sp>
      <p:sp>
        <p:nvSpPr>
          <p:cNvPr id="20787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0921426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98509B-7F3A-9C59-0125-2414B915AEAB}"/>
            </a:ext>
          </a:extLst>
        </p:cNvPr>
        <p:cNvGrpSpPr/>
        <p:nvPr/>
      </p:nvGrpSpPr>
      <p:grpSpPr>
        <a:xfrm>
          <a:off x="0" y="0"/>
          <a:ext cx="0" cy="0"/>
          <a:chOff x="0" y="0"/>
          <a:chExt cx="0" cy="0"/>
        </a:xfrm>
      </p:grpSpPr>
      <p:sp>
        <p:nvSpPr>
          <p:cNvPr id="131074" name="Rectangle 7">
            <a:extLst>
              <a:ext uri="{FF2B5EF4-FFF2-40B4-BE49-F238E27FC236}">
                <a16:creationId xmlns:a16="http://schemas.microsoft.com/office/drawing/2014/main" id="{D09BC369-EEF6-E4FD-16DD-A64EDAB31CAD}"/>
              </a:ext>
            </a:extLst>
          </p:cNvPr>
          <p:cNvSpPr>
            <a:spLocks noGrp="1" noChangeArrowheads="1"/>
          </p:cNvSpPr>
          <p:nvPr>
            <p:ph type="sldNum" sz="quarter" idx="5"/>
          </p:nvPr>
        </p:nvSpPr>
        <p:spPr>
          <a:noFill/>
        </p:spPr>
        <p:txBody>
          <a:bodyPr/>
          <a:lstStyle/>
          <a:p>
            <a:fld id="{9CF77ECD-B59B-4373-8F21-7FE588C45F49}" type="slidenum">
              <a:rPr lang="en-GB" smtClean="0"/>
              <a:pPr/>
              <a:t>7</a:t>
            </a:fld>
            <a:endParaRPr lang="en-GB"/>
          </a:p>
        </p:txBody>
      </p:sp>
      <p:sp>
        <p:nvSpPr>
          <p:cNvPr id="131075" name="Rectangle 2">
            <a:extLst>
              <a:ext uri="{FF2B5EF4-FFF2-40B4-BE49-F238E27FC236}">
                <a16:creationId xmlns:a16="http://schemas.microsoft.com/office/drawing/2014/main" id="{AE40A36C-F905-17A9-1133-AECD37BA33C6}"/>
              </a:ext>
            </a:extLst>
          </p:cNvPr>
          <p:cNvSpPr>
            <a:spLocks noGrp="1" noRot="1" noChangeAspect="1" noChangeArrowheads="1" noTextEdit="1"/>
          </p:cNvSpPr>
          <p:nvPr>
            <p:ph type="sldImg"/>
          </p:nvPr>
        </p:nvSpPr>
        <p:spPr>
          <a:ln/>
        </p:spPr>
      </p:sp>
      <p:sp>
        <p:nvSpPr>
          <p:cNvPr id="131076" name="Rectangle 3">
            <a:extLst>
              <a:ext uri="{FF2B5EF4-FFF2-40B4-BE49-F238E27FC236}">
                <a16:creationId xmlns:a16="http://schemas.microsoft.com/office/drawing/2014/main" id="{5B3F916E-3526-C12D-BCC2-D2502AA93C3D}"/>
              </a:ext>
            </a:extLst>
          </p:cNvPr>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78263471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7"/>
          <p:cNvSpPr>
            <a:spLocks noGrp="1" noChangeArrowheads="1"/>
          </p:cNvSpPr>
          <p:nvPr>
            <p:ph type="sldNum" sz="quarter" idx="5"/>
          </p:nvPr>
        </p:nvSpPr>
        <p:spPr>
          <a:noFill/>
        </p:spPr>
        <p:txBody>
          <a:bodyPr/>
          <a:lstStyle/>
          <a:p>
            <a:fld id="{6BFCCA10-B9CE-4485-BA79-D47021FFEB3A}" type="slidenum">
              <a:rPr lang="en-GB" smtClean="0"/>
              <a:pPr/>
              <a:t>70</a:t>
            </a:fld>
            <a:endParaRPr lang="en-GB"/>
          </a:p>
        </p:txBody>
      </p:sp>
      <p:sp>
        <p:nvSpPr>
          <p:cNvPr id="208899" name="Rectangle 2"/>
          <p:cNvSpPr>
            <a:spLocks noGrp="1" noRot="1" noChangeAspect="1" noChangeArrowheads="1" noTextEdit="1"/>
          </p:cNvSpPr>
          <p:nvPr>
            <p:ph type="sldImg"/>
          </p:nvPr>
        </p:nvSpPr>
        <p:spPr>
          <a:ln/>
        </p:spPr>
      </p:sp>
      <p:sp>
        <p:nvSpPr>
          <p:cNvPr id="20890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73176567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7"/>
          <p:cNvSpPr>
            <a:spLocks noGrp="1" noChangeArrowheads="1"/>
          </p:cNvSpPr>
          <p:nvPr>
            <p:ph type="sldNum" sz="quarter" idx="5"/>
          </p:nvPr>
        </p:nvSpPr>
        <p:spPr>
          <a:noFill/>
        </p:spPr>
        <p:txBody>
          <a:bodyPr/>
          <a:lstStyle/>
          <a:p>
            <a:fld id="{26D94797-8A95-45AC-8FB0-72E822A99CF3}" type="slidenum">
              <a:rPr lang="en-GB" smtClean="0"/>
              <a:pPr/>
              <a:t>71</a:t>
            </a:fld>
            <a:endParaRPr lang="en-GB"/>
          </a:p>
        </p:txBody>
      </p:sp>
      <p:sp>
        <p:nvSpPr>
          <p:cNvPr id="223235" name="Rectangle 2"/>
          <p:cNvSpPr>
            <a:spLocks noGrp="1" noRot="1" noChangeAspect="1" noChangeArrowheads="1" noTextEdit="1"/>
          </p:cNvSpPr>
          <p:nvPr>
            <p:ph type="sldImg"/>
          </p:nvPr>
        </p:nvSpPr>
        <p:spPr>
          <a:ln/>
        </p:spPr>
      </p:sp>
      <p:sp>
        <p:nvSpPr>
          <p:cNvPr id="22323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5607108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7"/>
          <p:cNvSpPr>
            <a:spLocks noGrp="1" noChangeArrowheads="1"/>
          </p:cNvSpPr>
          <p:nvPr>
            <p:ph type="sldNum" sz="quarter" idx="5"/>
          </p:nvPr>
        </p:nvSpPr>
        <p:spPr>
          <a:noFill/>
        </p:spPr>
        <p:txBody>
          <a:bodyPr/>
          <a:lstStyle/>
          <a:p>
            <a:fld id="{CD23196A-89B6-4E2D-87B8-E8F6E1A6843A}" type="slidenum">
              <a:rPr lang="en-GB" smtClean="0"/>
              <a:pPr/>
              <a:t>72</a:t>
            </a:fld>
            <a:endParaRPr lang="en-GB"/>
          </a:p>
        </p:txBody>
      </p:sp>
      <p:sp>
        <p:nvSpPr>
          <p:cNvPr id="224259" name="Rectangle 2"/>
          <p:cNvSpPr>
            <a:spLocks noGrp="1" noRot="1" noChangeAspect="1" noChangeArrowheads="1" noTextEdit="1"/>
          </p:cNvSpPr>
          <p:nvPr>
            <p:ph type="sldImg"/>
          </p:nvPr>
        </p:nvSpPr>
        <p:spPr>
          <a:ln/>
        </p:spPr>
      </p:sp>
      <p:sp>
        <p:nvSpPr>
          <p:cNvPr id="22426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10753898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7"/>
          <p:cNvSpPr>
            <a:spLocks noGrp="1" noChangeArrowheads="1"/>
          </p:cNvSpPr>
          <p:nvPr>
            <p:ph type="sldNum" sz="quarter" idx="5"/>
          </p:nvPr>
        </p:nvSpPr>
        <p:spPr>
          <a:noFill/>
        </p:spPr>
        <p:txBody>
          <a:bodyPr/>
          <a:lstStyle/>
          <a:p>
            <a:fld id="{CD23196A-89B6-4E2D-87B8-E8F6E1A6843A}" type="slidenum">
              <a:rPr lang="en-GB" smtClean="0"/>
              <a:pPr/>
              <a:t>73</a:t>
            </a:fld>
            <a:endParaRPr lang="en-GB"/>
          </a:p>
        </p:txBody>
      </p:sp>
      <p:sp>
        <p:nvSpPr>
          <p:cNvPr id="224259" name="Rectangle 2"/>
          <p:cNvSpPr>
            <a:spLocks noGrp="1" noRot="1" noChangeAspect="1" noChangeArrowheads="1" noTextEdit="1"/>
          </p:cNvSpPr>
          <p:nvPr>
            <p:ph type="sldImg"/>
          </p:nvPr>
        </p:nvSpPr>
        <p:spPr>
          <a:ln/>
        </p:spPr>
      </p:sp>
      <p:sp>
        <p:nvSpPr>
          <p:cNvPr id="22426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10753898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7"/>
          <p:cNvSpPr>
            <a:spLocks noGrp="1" noChangeArrowheads="1"/>
          </p:cNvSpPr>
          <p:nvPr>
            <p:ph type="sldNum" sz="quarter" idx="5"/>
          </p:nvPr>
        </p:nvSpPr>
        <p:spPr>
          <a:noFill/>
        </p:spPr>
        <p:txBody>
          <a:bodyPr/>
          <a:lstStyle/>
          <a:p>
            <a:fld id="{C1DEEDA0-77E6-4DDD-BE67-360040BEBA7B}" type="slidenum">
              <a:rPr lang="en-GB" smtClean="0"/>
              <a:pPr/>
              <a:t>74</a:t>
            </a:fld>
            <a:endParaRPr lang="en-GB"/>
          </a:p>
        </p:txBody>
      </p:sp>
      <p:sp>
        <p:nvSpPr>
          <p:cNvPr id="225283" name="Rectangle 2"/>
          <p:cNvSpPr>
            <a:spLocks noGrp="1" noRot="1" noChangeAspect="1" noChangeArrowheads="1" noTextEdit="1"/>
          </p:cNvSpPr>
          <p:nvPr>
            <p:ph type="sldImg"/>
          </p:nvPr>
        </p:nvSpPr>
        <p:spPr>
          <a:ln/>
        </p:spPr>
      </p:sp>
      <p:sp>
        <p:nvSpPr>
          <p:cNvPr id="22528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23887041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7"/>
          <p:cNvSpPr>
            <a:spLocks noGrp="1" noChangeArrowheads="1"/>
          </p:cNvSpPr>
          <p:nvPr>
            <p:ph type="sldNum" sz="quarter" idx="5"/>
          </p:nvPr>
        </p:nvSpPr>
        <p:spPr>
          <a:noFill/>
        </p:spPr>
        <p:txBody>
          <a:bodyPr/>
          <a:lstStyle/>
          <a:p>
            <a:fld id="{7CA92075-8353-49F7-B70E-809057B7D686}" type="slidenum">
              <a:rPr lang="en-GB" smtClean="0"/>
              <a:pPr/>
              <a:t>75</a:t>
            </a:fld>
            <a:endParaRPr lang="en-GB"/>
          </a:p>
        </p:txBody>
      </p:sp>
      <p:sp>
        <p:nvSpPr>
          <p:cNvPr id="228355" name="Rectangle 2"/>
          <p:cNvSpPr>
            <a:spLocks noGrp="1" noRot="1" noChangeAspect="1" noChangeArrowheads="1" noTextEdit="1"/>
          </p:cNvSpPr>
          <p:nvPr>
            <p:ph type="sldImg"/>
          </p:nvPr>
        </p:nvSpPr>
        <p:spPr>
          <a:ln/>
        </p:spPr>
      </p:sp>
      <p:sp>
        <p:nvSpPr>
          <p:cNvPr id="22835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72635963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7"/>
          <p:cNvSpPr>
            <a:spLocks noGrp="1" noChangeArrowheads="1"/>
          </p:cNvSpPr>
          <p:nvPr>
            <p:ph type="sldNum" sz="quarter" idx="5"/>
          </p:nvPr>
        </p:nvSpPr>
        <p:spPr>
          <a:noFill/>
        </p:spPr>
        <p:txBody>
          <a:bodyPr/>
          <a:lstStyle/>
          <a:p>
            <a:fld id="{37D9B5BE-F809-4C8B-A5E9-FE90568BEA69}" type="slidenum">
              <a:rPr lang="en-GB" smtClean="0"/>
              <a:pPr/>
              <a:t>76</a:t>
            </a:fld>
            <a:endParaRPr lang="en-GB"/>
          </a:p>
        </p:txBody>
      </p:sp>
      <p:sp>
        <p:nvSpPr>
          <p:cNvPr id="230403" name="Rectangle 2"/>
          <p:cNvSpPr>
            <a:spLocks noGrp="1" noRot="1" noChangeAspect="1" noChangeArrowheads="1" noTextEdit="1"/>
          </p:cNvSpPr>
          <p:nvPr>
            <p:ph type="sldImg"/>
          </p:nvPr>
        </p:nvSpPr>
        <p:spPr>
          <a:ln/>
        </p:spPr>
      </p:sp>
      <p:sp>
        <p:nvSpPr>
          <p:cNvPr id="23040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30933472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5"/>
          </p:nvPr>
        </p:nvSpPr>
        <p:spPr>
          <a:noFill/>
        </p:spPr>
        <p:txBody>
          <a:bodyPr/>
          <a:lstStyle/>
          <a:p>
            <a:fld id="{0A1592DD-2438-4205-83DB-D4A137BDC3C9}" type="slidenum">
              <a:rPr lang="en-GB" smtClean="0"/>
              <a:pPr/>
              <a:t>77</a:t>
            </a:fld>
            <a:endParaRPr lang="en-GB"/>
          </a:p>
        </p:txBody>
      </p:sp>
      <p:sp>
        <p:nvSpPr>
          <p:cNvPr id="231427" name="Rectangle 2"/>
          <p:cNvSpPr>
            <a:spLocks noGrp="1" noRot="1" noChangeAspect="1" noChangeArrowheads="1" noTextEdit="1"/>
          </p:cNvSpPr>
          <p:nvPr>
            <p:ph type="sldImg"/>
          </p:nvPr>
        </p:nvSpPr>
        <p:spPr>
          <a:ln/>
        </p:spPr>
      </p:sp>
      <p:sp>
        <p:nvSpPr>
          <p:cNvPr id="23142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5264355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7"/>
          <p:cNvSpPr>
            <a:spLocks noGrp="1" noChangeArrowheads="1"/>
          </p:cNvSpPr>
          <p:nvPr>
            <p:ph type="sldNum" sz="quarter" idx="5"/>
          </p:nvPr>
        </p:nvSpPr>
        <p:spPr>
          <a:noFill/>
        </p:spPr>
        <p:txBody>
          <a:bodyPr/>
          <a:lstStyle/>
          <a:p>
            <a:fld id="{6F830F78-A5CE-4001-BD52-B3BE7894B360}" type="slidenum">
              <a:rPr lang="en-GB" smtClean="0"/>
              <a:pPr/>
              <a:t>78</a:t>
            </a:fld>
            <a:endParaRPr lang="en-GB"/>
          </a:p>
        </p:txBody>
      </p:sp>
      <p:sp>
        <p:nvSpPr>
          <p:cNvPr id="232451" name="Rectangle 2"/>
          <p:cNvSpPr>
            <a:spLocks noGrp="1" noRot="1" noChangeAspect="1" noChangeArrowheads="1" noTextEdit="1"/>
          </p:cNvSpPr>
          <p:nvPr>
            <p:ph type="sldImg"/>
          </p:nvPr>
        </p:nvSpPr>
        <p:spPr>
          <a:ln/>
        </p:spPr>
      </p:sp>
      <p:sp>
        <p:nvSpPr>
          <p:cNvPr id="23245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45169214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7"/>
          <p:cNvSpPr>
            <a:spLocks noGrp="1" noChangeArrowheads="1"/>
          </p:cNvSpPr>
          <p:nvPr>
            <p:ph type="sldNum" sz="quarter" idx="5"/>
          </p:nvPr>
        </p:nvSpPr>
        <p:spPr>
          <a:noFill/>
        </p:spPr>
        <p:txBody>
          <a:bodyPr/>
          <a:lstStyle/>
          <a:p>
            <a:fld id="{6F830F78-A5CE-4001-BD52-B3BE7894B360}" type="slidenum">
              <a:rPr lang="en-GB" smtClean="0"/>
              <a:pPr/>
              <a:t>79</a:t>
            </a:fld>
            <a:endParaRPr lang="en-GB"/>
          </a:p>
        </p:txBody>
      </p:sp>
      <p:sp>
        <p:nvSpPr>
          <p:cNvPr id="232451" name="Rectangle 2"/>
          <p:cNvSpPr>
            <a:spLocks noGrp="1" noRot="1" noChangeAspect="1" noChangeArrowheads="1" noTextEdit="1"/>
          </p:cNvSpPr>
          <p:nvPr>
            <p:ph type="sldImg"/>
          </p:nvPr>
        </p:nvSpPr>
        <p:spPr>
          <a:ln/>
        </p:spPr>
      </p:sp>
      <p:sp>
        <p:nvSpPr>
          <p:cNvPr id="23245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7041188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6C9C3BD4-8385-4F87-A5B2-1A8358649CAE}" type="slidenum">
              <a:rPr lang="en-GB" smtClean="0"/>
              <a:pPr/>
              <a:t>8</a:t>
            </a:fld>
            <a:endParaRPr lang="en-GB"/>
          </a:p>
        </p:txBody>
      </p:sp>
      <p:sp>
        <p:nvSpPr>
          <p:cNvPr id="133123" name="Rectangle 2"/>
          <p:cNvSpPr>
            <a:spLocks noGrp="1" noRot="1" noChangeAspect="1" noChangeArrowheads="1" noTextEdit="1"/>
          </p:cNvSpPr>
          <p:nvPr>
            <p:ph type="sldImg"/>
          </p:nvPr>
        </p:nvSpPr>
        <p:spPr>
          <a:ln/>
        </p:spPr>
      </p:sp>
      <p:sp>
        <p:nvSpPr>
          <p:cNvPr id="13312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18517562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7"/>
          <p:cNvSpPr>
            <a:spLocks noGrp="1" noChangeArrowheads="1"/>
          </p:cNvSpPr>
          <p:nvPr>
            <p:ph type="sldNum" sz="quarter" idx="5"/>
          </p:nvPr>
        </p:nvSpPr>
        <p:spPr>
          <a:noFill/>
        </p:spPr>
        <p:txBody>
          <a:bodyPr/>
          <a:lstStyle/>
          <a:p>
            <a:fld id="{09980853-057A-49F7-A8F8-5B91FB5C106F}" type="slidenum">
              <a:rPr lang="en-GB" smtClean="0"/>
              <a:pPr/>
              <a:t>81</a:t>
            </a:fld>
            <a:endParaRPr lang="en-GB"/>
          </a:p>
        </p:txBody>
      </p:sp>
      <p:sp>
        <p:nvSpPr>
          <p:cNvPr id="250883" name="Rectangle 2"/>
          <p:cNvSpPr>
            <a:spLocks noGrp="1" noRot="1" noChangeAspect="1" noChangeArrowheads="1" noTextEdit="1"/>
          </p:cNvSpPr>
          <p:nvPr>
            <p:ph type="sldImg"/>
          </p:nvPr>
        </p:nvSpPr>
        <p:spPr>
          <a:ln/>
        </p:spPr>
      </p:sp>
      <p:sp>
        <p:nvSpPr>
          <p:cNvPr id="25088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6496756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7"/>
          <p:cNvSpPr>
            <a:spLocks noGrp="1" noChangeArrowheads="1"/>
          </p:cNvSpPr>
          <p:nvPr>
            <p:ph type="sldNum" sz="quarter" idx="5"/>
          </p:nvPr>
        </p:nvSpPr>
        <p:spPr>
          <a:noFill/>
        </p:spPr>
        <p:txBody>
          <a:bodyPr/>
          <a:lstStyle/>
          <a:p>
            <a:fld id="{61767286-A52E-4C65-A92D-8793915CAF6A}" type="slidenum">
              <a:rPr lang="en-GB" smtClean="0"/>
              <a:pPr/>
              <a:t>82</a:t>
            </a:fld>
            <a:endParaRPr lang="en-GB"/>
          </a:p>
        </p:txBody>
      </p:sp>
      <p:sp>
        <p:nvSpPr>
          <p:cNvPr id="252931" name="Rectangle 2"/>
          <p:cNvSpPr>
            <a:spLocks noGrp="1" noRot="1" noChangeAspect="1" noChangeArrowheads="1" noTextEdit="1"/>
          </p:cNvSpPr>
          <p:nvPr>
            <p:ph type="sldImg"/>
          </p:nvPr>
        </p:nvSpPr>
        <p:spPr>
          <a:ln/>
        </p:spPr>
      </p:sp>
      <p:sp>
        <p:nvSpPr>
          <p:cNvPr id="25293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33181293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7"/>
          <p:cNvSpPr>
            <a:spLocks noGrp="1" noChangeArrowheads="1"/>
          </p:cNvSpPr>
          <p:nvPr>
            <p:ph type="sldNum" sz="quarter" idx="5"/>
          </p:nvPr>
        </p:nvSpPr>
        <p:spPr>
          <a:noFill/>
        </p:spPr>
        <p:txBody>
          <a:bodyPr/>
          <a:lstStyle/>
          <a:p>
            <a:fld id="{6F830F78-A5CE-4001-BD52-B3BE7894B360}" type="slidenum">
              <a:rPr lang="en-GB" smtClean="0"/>
              <a:pPr/>
              <a:t>83</a:t>
            </a:fld>
            <a:endParaRPr lang="en-GB"/>
          </a:p>
        </p:txBody>
      </p:sp>
      <p:sp>
        <p:nvSpPr>
          <p:cNvPr id="232451" name="Rectangle 2"/>
          <p:cNvSpPr>
            <a:spLocks noGrp="1" noRot="1" noChangeAspect="1" noChangeArrowheads="1" noTextEdit="1"/>
          </p:cNvSpPr>
          <p:nvPr>
            <p:ph type="sldImg"/>
          </p:nvPr>
        </p:nvSpPr>
        <p:spPr>
          <a:ln/>
        </p:spPr>
      </p:sp>
      <p:sp>
        <p:nvSpPr>
          <p:cNvPr id="23245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35804592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7"/>
          <p:cNvSpPr>
            <a:spLocks noGrp="1" noChangeArrowheads="1"/>
          </p:cNvSpPr>
          <p:nvPr>
            <p:ph type="sldNum" sz="quarter" idx="5"/>
          </p:nvPr>
        </p:nvSpPr>
        <p:spPr>
          <a:noFill/>
        </p:spPr>
        <p:txBody>
          <a:bodyPr/>
          <a:lstStyle/>
          <a:p>
            <a:fld id="{43C64EE9-C3DF-43DB-9800-E73113EFC5C9}" type="slidenum">
              <a:rPr lang="en-GB" smtClean="0"/>
              <a:pPr/>
              <a:t>84</a:t>
            </a:fld>
            <a:endParaRPr lang="en-GB"/>
          </a:p>
        </p:txBody>
      </p:sp>
      <p:sp>
        <p:nvSpPr>
          <p:cNvPr id="253955" name="Rectangle 2"/>
          <p:cNvSpPr>
            <a:spLocks noGrp="1" noRot="1" noChangeAspect="1" noChangeArrowheads="1" noTextEdit="1"/>
          </p:cNvSpPr>
          <p:nvPr>
            <p:ph type="sldImg"/>
          </p:nvPr>
        </p:nvSpPr>
        <p:spPr>
          <a:ln/>
        </p:spPr>
      </p:sp>
      <p:sp>
        <p:nvSpPr>
          <p:cNvPr id="25395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0093465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p:spPr>
        <p:txBody>
          <a:bodyPr/>
          <a:lstStyle/>
          <a:p>
            <a:fld id="{D8EF41A2-53BB-4A0B-B859-33100011DF27}" type="slidenum">
              <a:rPr lang="en-GB" smtClean="0"/>
              <a:pPr/>
              <a:t>9</a:t>
            </a:fld>
            <a:endParaRPr lang="en-GB"/>
          </a:p>
        </p:txBody>
      </p:sp>
      <p:sp>
        <p:nvSpPr>
          <p:cNvPr id="134147" name="Rectangle 2"/>
          <p:cNvSpPr>
            <a:spLocks noGrp="1" noRot="1" noChangeAspect="1" noChangeArrowheads="1" noTextEdit="1"/>
          </p:cNvSpPr>
          <p:nvPr>
            <p:ph type="sldImg"/>
          </p:nvPr>
        </p:nvSpPr>
        <p:spPr>
          <a:ln/>
        </p:spPr>
      </p:sp>
      <p:sp>
        <p:nvSpPr>
          <p:cNvPr id="13414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6833654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70957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530134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2" descr="Risultati immagini per logo sapienza png"/>
          <p:cNvPicPr>
            <a:picLocks noChangeAspect="1" noChangeArrowheads="1"/>
          </p:cNvPicPr>
          <p:nvPr userDrawn="1"/>
        </p:nvPicPr>
        <p:blipFill>
          <a:blip r:embed="rId4" cstate="print"/>
          <a:srcRect r="73161"/>
          <a:stretch>
            <a:fillRect/>
          </a:stretch>
        </p:blipFill>
        <p:spPr bwMode="auto">
          <a:xfrm>
            <a:off x="0" y="6435524"/>
            <a:ext cx="363440" cy="422476"/>
          </a:xfrm>
          <a:prstGeom prst="rect">
            <a:avLst/>
          </a:prstGeom>
          <a:noFill/>
        </p:spPr>
      </p:pic>
      <p:sp>
        <p:nvSpPr>
          <p:cNvPr id="5" name="Text Box 10"/>
          <p:cNvSpPr txBox="1">
            <a:spLocks noChangeArrowheads="1"/>
          </p:cNvSpPr>
          <p:nvPr userDrawn="1"/>
        </p:nvSpPr>
        <p:spPr bwMode="auto">
          <a:xfrm>
            <a:off x="3629025" y="6568367"/>
            <a:ext cx="5497513" cy="277641"/>
          </a:xfrm>
          <a:prstGeom prst="rect">
            <a:avLst/>
          </a:prstGeom>
          <a:noFill/>
          <a:ln w="9525">
            <a:noFill/>
            <a:miter lim="800000"/>
            <a:headEnd/>
            <a:tailEnd/>
          </a:ln>
          <a:effectLst/>
        </p:spPr>
        <p:txBody>
          <a:bodyPr wrap="square" lIns="92075" tIns="46038" rIns="92075" bIns="46038" anchor="ctr">
            <a:spAutoFit/>
          </a:bodyPr>
          <a:lstStyle/>
          <a:p>
            <a:pPr algn="r" eaLnBrk="0" hangingPunct="0">
              <a:spcBef>
                <a:spcPct val="50000"/>
              </a:spcBef>
              <a:defRPr/>
            </a:pPr>
            <a:r>
              <a:rPr lang="en-US" sz="1200" dirty="0">
                <a:solidFill>
                  <a:schemeClr val="bg1"/>
                </a:solidFill>
                <a:effectLst>
                  <a:outerShdw blurRad="38100" dist="38100" dir="2700000" algn="tl">
                    <a:srgbClr val="000000"/>
                  </a:outerShdw>
                </a:effectLst>
                <a:latin typeface="Calibri" pitchFamily="34" charset="0"/>
              </a:rPr>
              <a:t>Petrologia e </a:t>
            </a:r>
            <a:r>
              <a:rPr lang="en-US" sz="1200" dirty="0" err="1">
                <a:solidFill>
                  <a:schemeClr val="bg1"/>
                </a:solidFill>
                <a:effectLst>
                  <a:outerShdw blurRad="38100" dist="38100" dir="2700000" algn="tl">
                    <a:srgbClr val="000000"/>
                  </a:outerShdw>
                </a:effectLst>
                <a:latin typeface="Calibri" pitchFamily="34" charset="0"/>
              </a:rPr>
              <a:t>Geodinamica</a:t>
            </a:r>
            <a:r>
              <a:rPr lang="en-US" sz="1200" dirty="0">
                <a:solidFill>
                  <a:schemeClr val="bg1"/>
                </a:solidFill>
                <a:effectLst>
                  <a:outerShdw blurRad="38100" dist="38100" dir="2700000" algn="tl">
                    <a:srgbClr val="000000"/>
                  </a:outerShdw>
                </a:effectLst>
                <a:latin typeface="Calibri" pitchFamily="34" charset="0"/>
              </a:rPr>
              <a:t>. Michele Lustrino. Univ. La Sapienza Roma A.A. 2024/2025</a:t>
            </a:r>
          </a:p>
        </p:txBody>
      </p:sp>
    </p:spTree>
  </p:cSld>
  <p:clrMap bg1="lt1" tx1="dk1" bg2="lt2" tx2="dk2" accent1="accent1" accent2="accent2" accent3="accent3" accent4="accent4" accent5="accent5" accent6="accent6" hlink="hlink" folHlink="folHlink"/>
  <p:sldLayoutIdLst>
    <p:sldLayoutId id="2147483650" r:id="rId1"/>
    <p:sldLayoutId id="2147483655" r:id="rId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rgbClr val="FFCC00"/>
          </a:solidFill>
          <a:latin typeface="+mn-lt"/>
          <a:ea typeface="+mn-ea"/>
          <a:cs typeface="+mn-cs"/>
        </a:defRPr>
      </a:lvl1pPr>
      <a:lvl2pPr marL="742950" indent="-285750" algn="l" rtl="0" eaLnBrk="0" fontAlgn="base" hangingPunct="0">
        <a:spcBef>
          <a:spcPct val="20000"/>
        </a:spcBef>
        <a:spcAft>
          <a:spcPct val="0"/>
        </a:spcAft>
        <a:buChar char="–"/>
        <a:defRPr sz="2800">
          <a:solidFill>
            <a:srgbClr val="FFCC00"/>
          </a:solidFill>
          <a:latin typeface="+mn-lt"/>
        </a:defRPr>
      </a:lvl2pPr>
      <a:lvl3pPr marL="1143000" indent="-228600" algn="l" rtl="0" eaLnBrk="0" fontAlgn="base" hangingPunct="0">
        <a:spcBef>
          <a:spcPct val="20000"/>
        </a:spcBef>
        <a:spcAft>
          <a:spcPct val="0"/>
        </a:spcAft>
        <a:buChar char="•"/>
        <a:defRPr sz="2400">
          <a:solidFill>
            <a:srgbClr val="FFCC00"/>
          </a:solidFill>
          <a:latin typeface="+mn-lt"/>
        </a:defRPr>
      </a:lvl3pPr>
      <a:lvl4pPr marL="1600200" indent="-228600" algn="l" rtl="0" eaLnBrk="0" fontAlgn="base" hangingPunct="0">
        <a:spcBef>
          <a:spcPct val="20000"/>
        </a:spcBef>
        <a:spcAft>
          <a:spcPct val="0"/>
        </a:spcAft>
        <a:buChar char="–"/>
        <a:defRPr sz="2000">
          <a:solidFill>
            <a:srgbClr val="FFCC00"/>
          </a:solidFill>
          <a:latin typeface="+mn-lt"/>
        </a:defRPr>
      </a:lvl4pPr>
      <a:lvl5pPr marL="2057400" indent="-228600" algn="l" rtl="0" eaLnBrk="0" fontAlgn="base" hangingPunct="0">
        <a:spcBef>
          <a:spcPct val="20000"/>
        </a:spcBef>
        <a:spcAft>
          <a:spcPct val="0"/>
        </a:spcAft>
        <a:buChar char="»"/>
        <a:defRPr sz="2000">
          <a:solidFill>
            <a:srgbClr val="FFCC00"/>
          </a:solidFill>
          <a:latin typeface="+mn-lt"/>
        </a:defRPr>
      </a:lvl5pPr>
      <a:lvl6pPr marL="2514600" indent="-228600" algn="l" rtl="0" fontAlgn="base">
        <a:spcBef>
          <a:spcPct val="20000"/>
        </a:spcBef>
        <a:spcAft>
          <a:spcPct val="0"/>
        </a:spcAft>
        <a:defRPr sz="2000">
          <a:solidFill>
            <a:srgbClr val="FFCC00"/>
          </a:solidFill>
          <a:latin typeface="+mn-lt"/>
        </a:defRPr>
      </a:lvl6pPr>
      <a:lvl7pPr marL="2971800" indent="-228600" algn="l" rtl="0" fontAlgn="base">
        <a:spcBef>
          <a:spcPct val="20000"/>
        </a:spcBef>
        <a:spcAft>
          <a:spcPct val="0"/>
        </a:spcAft>
        <a:defRPr sz="2000">
          <a:solidFill>
            <a:srgbClr val="FFCC00"/>
          </a:solidFill>
          <a:latin typeface="+mn-lt"/>
        </a:defRPr>
      </a:lvl7pPr>
      <a:lvl8pPr marL="3429000" indent="-228600" algn="l" rtl="0" fontAlgn="base">
        <a:spcBef>
          <a:spcPct val="20000"/>
        </a:spcBef>
        <a:spcAft>
          <a:spcPct val="0"/>
        </a:spcAft>
        <a:defRPr sz="2000">
          <a:solidFill>
            <a:srgbClr val="FFCC00"/>
          </a:solidFill>
          <a:latin typeface="+mn-lt"/>
        </a:defRPr>
      </a:lvl8pPr>
      <a:lvl9pPr marL="3886200" indent="-228600" algn="l" rtl="0" fontAlgn="base">
        <a:spcBef>
          <a:spcPct val="20000"/>
        </a:spcBef>
        <a:spcAft>
          <a:spcPct val="0"/>
        </a:spcAft>
        <a:defRPr sz="2000">
          <a:solidFill>
            <a:srgbClr val="FFCC00"/>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pic>
        <p:nvPicPr>
          <p:cNvPr id="4" name="Picture 2" descr="Risultati immagini per logo sapienza png"/>
          <p:cNvPicPr>
            <a:picLocks noChangeAspect="1" noChangeArrowheads="1"/>
          </p:cNvPicPr>
          <p:nvPr userDrawn="1"/>
        </p:nvPicPr>
        <p:blipFill>
          <a:blip r:embed="rId4" cstate="print"/>
          <a:srcRect r="73161"/>
          <a:stretch>
            <a:fillRect/>
          </a:stretch>
        </p:blipFill>
        <p:spPr bwMode="auto">
          <a:xfrm>
            <a:off x="0" y="6435524"/>
            <a:ext cx="363440" cy="422476"/>
          </a:xfrm>
          <a:prstGeom prst="rect">
            <a:avLst/>
          </a:prstGeom>
          <a:noFill/>
        </p:spPr>
      </p:pic>
    </p:spTree>
    <p:extLst>
      <p:ext uri="{BB962C8B-B14F-4D97-AF65-F5344CB8AC3E}">
        <p14:creationId xmlns:p14="http://schemas.microsoft.com/office/powerpoint/2010/main" val="1094400101"/>
      </p:ext>
    </p:extLst>
  </p:cSld>
  <p:clrMap bg1="lt1" tx1="dk1" bg2="lt2" tx2="dk2" accent1="accent1" accent2="accent2" accent3="accent3" accent4="accent4" accent5="accent5" accent6="accent6" hlink="hlink" folHlink="folHlink"/>
  <p:sldLayoutIdLst>
    <p:sldLayoutId id="2147483657" r:id="rId1"/>
    <p:sldLayoutId id="2147483658" r:id="rId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rgbClr val="FFCC00"/>
          </a:solidFill>
          <a:latin typeface="+mn-lt"/>
          <a:ea typeface="+mn-ea"/>
          <a:cs typeface="+mn-cs"/>
        </a:defRPr>
      </a:lvl1pPr>
      <a:lvl2pPr marL="742950" indent="-285750" algn="l" rtl="0" eaLnBrk="0" fontAlgn="base" hangingPunct="0">
        <a:spcBef>
          <a:spcPct val="20000"/>
        </a:spcBef>
        <a:spcAft>
          <a:spcPct val="0"/>
        </a:spcAft>
        <a:buChar char="–"/>
        <a:defRPr sz="2800">
          <a:solidFill>
            <a:srgbClr val="FFCC00"/>
          </a:solidFill>
          <a:latin typeface="+mn-lt"/>
        </a:defRPr>
      </a:lvl2pPr>
      <a:lvl3pPr marL="1143000" indent="-228600" algn="l" rtl="0" eaLnBrk="0" fontAlgn="base" hangingPunct="0">
        <a:spcBef>
          <a:spcPct val="20000"/>
        </a:spcBef>
        <a:spcAft>
          <a:spcPct val="0"/>
        </a:spcAft>
        <a:buChar char="•"/>
        <a:defRPr sz="2400">
          <a:solidFill>
            <a:srgbClr val="FFCC00"/>
          </a:solidFill>
          <a:latin typeface="+mn-lt"/>
        </a:defRPr>
      </a:lvl3pPr>
      <a:lvl4pPr marL="1600200" indent="-228600" algn="l" rtl="0" eaLnBrk="0" fontAlgn="base" hangingPunct="0">
        <a:spcBef>
          <a:spcPct val="20000"/>
        </a:spcBef>
        <a:spcAft>
          <a:spcPct val="0"/>
        </a:spcAft>
        <a:buChar char="–"/>
        <a:defRPr sz="2000">
          <a:solidFill>
            <a:srgbClr val="FFCC00"/>
          </a:solidFill>
          <a:latin typeface="+mn-lt"/>
        </a:defRPr>
      </a:lvl4pPr>
      <a:lvl5pPr marL="2057400" indent="-228600" algn="l" rtl="0" eaLnBrk="0" fontAlgn="base" hangingPunct="0">
        <a:spcBef>
          <a:spcPct val="20000"/>
        </a:spcBef>
        <a:spcAft>
          <a:spcPct val="0"/>
        </a:spcAft>
        <a:buChar char="»"/>
        <a:defRPr sz="2000">
          <a:solidFill>
            <a:srgbClr val="FFCC00"/>
          </a:solidFill>
          <a:latin typeface="+mn-lt"/>
        </a:defRPr>
      </a:lvl5pPr>
      <a:lvl6pPr marL="2514600" indent="-228600" algn="l" rtl="0" fontAlgn="base">
        <a:spcBef>
          <a:spcPct val="20000"/>
        </a:spcBef>
        <a:spcAft>
          <a:spcPct val="0"/>
        </a:spcAft>
        <a:defRPr sz="2000">
          <a:solidFill>
            <a:srgbClr val="FFCC00"/>
          </a:solidFill>
          <a:latin typeface="+mn-lt"/>
        </a:defRPr>
      </a:lvl6pPr>
      <a:lvl7pPr marL="2971800" indent="-228600" algn="l" rtl="0" fontAlgn="base">
        <a:spcBef>
          <a:spcPct val="20000"/>
        </a:spcBef>
        <a:spcAft>
          <a:spcPct val="0"/>
        </a:spcAft>
        <a:defRPr sz="2000">
          <a:solidFill>
            <a:srgbClr val="FFCC00"/>
          </a:solidFill>
          <a:latin typeface="+mn-lt"/>
        </a:defRPr>
      </a:lvl7pPr>
      <a:lvl8pPr marL="3429000" indent="-228600" algn="l" rtl="0" fontAlgn="base">
        <a:spcBef>
          <a:spcPct val="20000"/>
        </a:spcBef>
        <a:spcAft>
          <a:spcPct val="0"/>
        </a:spcAft>
        <a:defRPr sz="2000">
          <a:solidFill>
            <a:srgbClr val="FFCC00"/>
          </a:solidFill>
          <a:latin typeface="+mn-lt"/>
        </a:defRPr>
      </a:lvl8pPr>
      <a:lvl9pPr marL="3886200" indent="-228600" algn="l" rtl="0" fontAlgn="base">
        <a:spcBef>
          <a:spcPct val="20000"/>
        </a:spcBef>
        <a:spcAft>
          <a:spcPct val="0"/>
        </a:spcAft>
        <a:defRPr sz="2000">
          <a:solidFill>
            <a:srgbClr val="FFCC00"/>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8.wmf"/><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8.wmf"/><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8.wmf"/><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4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chart" Target="../charts/chart1.xml"/><Relationship Id="rId7" Type="http://schemas.openxmlformats.org/officeDocument/2006/relationships/chart" Target="../charts/chart5.xml"/><Relationship Id="rId2" Type="http://schemas.openxmlformats.org/officeDocument/2006/relationships/notesSlide" Target="../notesSlides/notesSlide79.xml"/><Relationship Id="rId1" Type="http://schemas.openxmlformats.org/officeDocument/2006/relationships/slideLayout" Target="../slideLayouts/slideLayout1.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2.xml"/><Relationship Id="rId6" Type="http://schemas.openxmlformats.org/officeDocument/2006/relationships/chart" Target="../charts/chart10.xml"/><Relationship Id="rId5" Type="http://schemas.openxmlformats.org/officeDocument/2006/relationships/chart" Target="../charts/chart9.xml"/><Relationship Id="rId4" Type="http://schemas.openxmlformats.org/officeDocument/2006/relationships/chart" Target="../charts/chart8.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81.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8" name="Rectangle 6"/>
          <p:cNvSpPr>
            <a:spLocks noChangeArrowheads="1"/>
          </p:cNvSpPr>
          <p:nvPr/>
        </p:nvSpPr>
        <p:spPr bwMode="auto">
          <a:xfrm>
            <a:off x="0" y="-14287"/>
            <a:ext cx="9144000" cy="6577012"/>
          </a:xfrm>
          <a:prstGeom prst="rect">
            <a:avLst/>
          </a:prstGeom>
          <a:noFill/>
          <a:ln w="9525">
            <a:noFill/>
            <a:miter lim="800000"/>
            <a:headEnd/>
            <a:tailEnd/>
          </a:ln>
          <a:effectLst/>
        </p:spPr>
        <p:txBody>
          <a:bodyPr/>
          <a:lstStyle/>
          <a:p>
            <a:pPr algn="ctr">
              <a:spcBef>
                <a:spcPts val="0"/>
              </a:spcBef>
              <a:defRPr/>
            </a:pPr>
            <a:r>
              <a:rPr lang="it-IT" sz="8000" dirty="0">
                <a:solidFill>
                  <a:schemeClr val="bg1"/>
                </a:solidFill>
                <a:effectLst>
                  <a:outerShdw blurRad="38100" dist="38100" dir="2700000" algn="tl">
                    <a:srgbClr val="000000"/>
                  </a:outerShdw>
                </a:effectLst>
                <a:latin typeface="Calibri" pitchFamily="34" charset="0"/>
              </a:rPr>
              <a:t>Petrologia e Geodinamica</a:t>
            </a:r>
            <a:br>
              <a:rPr lang="it-IT" sz="2000" baseline="30000" dirty="0">
                <a:solidFill>
                  <a:schemeClr val="bg1"/>
                </a:solidFill>
                <a:effectLst>
                  <a:outerShdw blurRad="38100" dist="38100" dir="2700000" algn="tl">
                    <a:srgbClr val="000000"/>
                  </a:outerShdw>
                </a:effectLst>
                <a:latin typeface="Calibri" pitchFamily="34" charset="0"/>
              </a:rPr>
            </a:br>
            <a:r>
              <a:rPr lang="it-IT" sz="3600" dirty="0">
                <a:solidFill>
                  <a:schemeClr val="bg1"/>
                </a:solidFill>
                <a:effectLst>
                  <a:outerShdw blurRad="38100" dist="38100" dir="2700000" algn="tl">
                    <a:srgbClr val="000000"/>
                  </a:outerShdw>
                </a:effectLst>
                <a:latin typeface="Calibri" pitchFamily="34" charset="0"/>
              </a:rPr>
              <a:t>Laurea Magistrale in</a:t>
            </a:r>
            <a:br>
              <a:rPr lang="it-IT" sz="3600" dirty="0">
                <a:solidFill>
                  <a:schemeClr val="bg1"/>
                </a:solidFill>
                <a:effectLst>
                  <a:outerShdw blurRad="38100" dist="38100" dir="2700000" algn="tl">
                    <a:srgbClr val="000000"/>
                  </a:outerShdw>
                </a:effectLst>
                <a:latin typeface="Calibri" pitchFamily="34" charset="0"/>
              </a:rPr>
            </a:br>
            <a:r>
              <a:rPr lang="it-IT" sz="3600" dirty="0">
                <a:solidFill>
                  <a:schemeClr val="bg1"/>
                </a:solidFill>
                <a:effectLst>
                  <a:outerShdw blurRad="38100" dist="38100" dir="2700000" algn="tl">
                    <a:srgbClr val="000000"/>
                  </a:outerShdw>
                </a:effectLst>
                <a:latin typeface="Calibri" pitchFamily="34" charset="0"/>
              </a:rPr>
              <a:t>Geologia di Esplorazione</a:t>
            </a:r>
            <a:br>
              <a:rPr lang="it-IT" sz="3600" dirty="0">
                <a:solidFill>
                  <a:schemeClr val="bg1"/>
                </a:solidFill>
                <a:effectLst>
                  <a:outerShdw blurRad="38100" dist="38100" dir="2700000" algn="tl">
                    <a:srgbClr val="000000"/>
                  </a:outerShdw>
                </a:effectLst>
                <a:latin typeface="Calibri" pitchFamily="34" charset="0"/>
              </a:rPr>
            </a:br>
            <a:r>
              <a:rPr lang="it-IT" sz="2400" dirty="0">
                <a:solidFill>
                  <a:schemeClr val="bg1"/>
                </a:solidFill>
                <a:effectLst>
                  <a:outerShdw blurRad="38100" dist="38100" dir="2700000" algn="tl">
                    <a:srgbClr val="000000"/>
                  </a:outerShdw>
                </a:effectLst>
                <a:latin typeface="Calibri" pitchFamily="34" charset="0"/>
              </a:rPr>
              <a:t> </a:t>
            </a:r>
            <a:endParaRPr lang="it-IT" sz="3600" dirty="0">
              <a:solidFill>
                <a:schemeClr val="bg1"/>
              </a:solidFill>
              <a:effectLst>
                <a:outerShdw blurRad="38100" dist="38100" dir="2700000" algn="tl">
                  <a:srgbClr val="000000"/>
                </a:outerShdw>
              </a:effectLst>
              <a:latin typeface="Calibri" pitchFamily="34" charset="0"/>
            </a:endParaRPr>
          </a:p>
          <a:p>
            <a:pPr algn="ctr">
              <a:spcBef>
                <a:spcPts val="0"/>
              </a:spcBef>
              <a:defRPr/>
            </a:pPr>
            <a:endParaRPr lang="it-IT" sz="2400" i="1" dirty="0">
              <a:solidFill>
                <a:schemeClr val="bg1"/>
              </a:solidFill>
              <a:effectLst>
                <a:outerShdw blurRad="38100" dist="38100" dir="2700000" algn="tl">
                  <a:srgbClr val="000000"/>
                </a:outerShdw>
              </a:effectLst>
              <a:latin typeface="Calibri" pitchFamily="34" charset="0"/>
            </a:endParaRPr>
          </a:p>
          <a:p>
            <a:pPr algn="ctr">
              <a:spcBef>
                <a:spcPts val="0"/>
              </a:spcBef>
              <a:defRPr/>
            </a:pPr>
            <a:r>
              <a:rPr lang="it-IT" sz="2400" i="1" dirty="0">
                <a:solidFill>
                  <a:schemeClr val="bg1"/>
                </a:solidFill>
                <a:effectLst>
                  <a:outerShdw blurRad="38100" dist="38100" dir="2700000" algn="tl">
                    <a:srgbClr val="000000"/>
                  </a:outerShdw>
                </a:effectLst>
                <a:latin typeface="Calibri" pitchFamily="34" charset="0"/>
              </a:rPr>
              <a:t>Dipartimento di Scienze della Terra</a:t>
            </a:r>
            <a:br>
              <a:rPr lang="it-IT" sz="2400" i="1" dirty="0">
                <a:solidFill>
                  <a:schemeClr val="bg1"/>
                </a:solidFill>
                <a:effectLst>
                  <a:outerShdw blurRad="38100" dist="38100" dir="2700000" algn="tl">
                    <a:srgbClr val="000000"/>
                  </a:outerShdw>
                </a:effectLst>
                <a:latin typeface="Calibri" pitchFamily="34" charset="0"/>
              </a:rPr>
            </a:br>
            <a:r>
              <a:rPr lang="it-IT" sz="2400" i="1" dirty="0">
                <a:solidFill>
                  <a:schemeClr val="bg1"/>
                </a:solidFill>
                <a:effectLst>
                  <a:outerShdw blurRad="38100" dist="38100" dir="2700000" algn="tl">
                    <a:srgbClr val="000000"/>
                  </a:outerShdw>
                </a:effectLst>
                <a:latin typeface="Calibri" pitchFamily="34" charset="0"/>
              </a:rPr>
              <a:t>Università degli Studi di Roma La Sapienza</a:t>
            </a:r>
            <a:r>
              <a:rPr lang="it-IT" sz="3600" i="1" dirty="0">
                <a:solidFill>
                  <a:schemeClr val="bg1"/>
                </a:solidFill>
                <a:effectLst>
                  <a:outerShdw blurRad="38100" dist="38100" dir="2700000" algn="tl">
                    <a:srgbClr val="000000"/>
                  </a:outerShdw>
                </a:effectLst>
                <a:latin typeface="Calibri" pitchFamily="34" charset="0"/>
              </a:rPr>
              <a:t> </a:t>
            </a:r>
            <a:br>
              <a:rPr lang="it-IT" sz="4400" dirty="0">
                <a:solidFill>
                  <a:schemeClr val="bg1"/>
                </a:solidFill>
                <a:effectLst>
                  <a:outerShdw blurRad="38100" dist="38100" dir="2700000" algn="tl">
                    <a:srgbClr val="000000"/>
                  </a:outerShdw>
                </a:effectLst>
                <a:latin typeface="Calibri" pitchFamily="34" charset="0"/>
              </a:rPr>
            </a:br>
            <a:endParaRPr lang="it-IT" sz="1000" dirty="0">
              <a:solidFill>
                <a:schemeClr val="bg1"/>
              </a:solidFill>
              <a:effectLst>
                <a:outerShdw blurRad="38100" dist="38100" dir="2700000" algn="tl">
                  <a:srgbClr val="000000"/>
                </a:outerShdw>
              </a:effectLst>
              <a:latin typeface="Calibri" pitchFamily="34" charset="0"/>
            </a:endParaRPr>
          </a:p>
          <a:p>
            <a:pPr algn="ctr">
              <a:spcBef>
                <a:spcPts val="0"/>
              </a:spcBef>
              <a:defRPr/>
            </a:pPr>
            <a:r>
              <a:rPr lang="it-IT" sz="3200" dirty="0">
                <a:solidFill>
                  <a:schemeClr val="bg1"/>
                </a:solidFill>
                <a:effectLst>
                  <a:outerShdw blurRad="38100" dist="38100" dir="2700000" algn="tl">
                    <a:srgbClr val="000000"/>
                  </a:outerShdw>
                </a:effectLst>
                <a:latin typeface="Calibri" pitchFamily="34" charset="0"/>
              </a:rPr>
              <a:t>Michele Lustrino</a:t>
            </a:r>
            <a:br>
              <a:rPr lang="it-IT" sz="2400" dirty="0">
                <a:solidFill>
                  <a:schemeClr val="bg1"/>
                </a:solidFill>
                <a:effectLst>
                  <a:outerShdw blurRad="38100" dist="38100" dir="2700000" algn="tl">
                    <a:srgbClr val="000000"/>
                  </a:outerShdw>
                </a:effectLst>
                <a:latin typeface="Calibri" pitchFamily="34" charset="0"/>
              </a:rPr>
            </a:br>
            <a:r>
              <a:rPr lang="it-IT" sz="2400" dirty="0">
                <a:solidFill>
                  <a:schemeClr val="bg1"/>
                </a:solidFill>
                <a:effectLst>
                  <a:outerShdw blurRad="38100" dist="38100" dir="2700000" algn="tl">
                    <a:srgbClr val="000000"/>
                  </a:outerShdw>
                </a:effectLst>
                <a:latin typeface="Calibri" pitchFamily="34" charset="0"/>
              </a:rPr>
              <a:t>(michele.lustrino@uniroma1.it. Tel: 06 49914158. Stanza 114)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84"/>
          <p:cNvGrpSpPr>
            <a:grpSpLocks/>
          </p:cNvGrpSpPr>
          <p:nvPr/>
        </p:nvGrpSpPr>
        <p:grpSpPr bwMode="auto">
          <a:xfrm>
            <a:off x="384175" y="0"/>
            <a:ext cx="8736428" cy="6858000"/>
            <a:chOff x="384304" y="-2"/>
            <a:chExt cx="8736249" cy="6858001"/>
          </a:xfrm>
        </p:grpSpPr>
        <p:pic>
          <p:nvPicPr>
            <p:cNvPr id="56" name="Picture 2" descr="http://www.brocku.ca/earthsciences/people/gfinn/petrology/fo-qtz1.gif"/>
            <p:cNvPicPr>
              <a:picLocks noChangeAspect="1" noChangeArrowheads="1"/>
            </p:cNvPicPr>
            <p:nvPr/>
          </p:nvPicPr>
          <p:blipFill>
            <a:blip r:embed="rId3" cstate="print"/>
            <a:srcRect r="1715" b="12196"/>
            <a:stretch>
              <a:fillRect/>
            </a:stretch>
          </p:blipFill>
          <p:spPr bwMode="auto">
            <a:xfrm>
              <a:off x="384304" y="-2"/>
              <a:ext cx="8736248" cy="6858001"/>
            </a:xfrm>
            <a:prstGeom prst="rect">
              <a:avLst/>
            </a:prstGeom>
            <a:noFill/>
            <a:ln w="9525">
              <a:noFill/>
              <a:miter lim="800000"/>
              <a:headEnd/>
              <a:tailEnd/>
            </a:ln>
          </p:spPr>
        </p:pic>
        <p:sp>
          <p:nvSpPr>
            <p:cNvPr id="57" name="Rettangolo 72"/>
            <p:cNvSpPr>
              <a:spLocks noChangeArrowheads="1"/>
            </p:cNvSpPr>
            <p:nvPr/>
          </p:nvSpPr>
          <p:spPr bwMode="auto">
            <a:xfrm>
              <a:off x="752354" y="0"/>
              <a:ext cx="3854571" cy="815762"/>
            </a:xfrm>
            <a:prstGeom prst="rect">
              <a:avLst/>
            </a:prstGeom>
            <a:solidFill>
              <a:schemeClr val="bg1"/>
            </a:solidFill>
            <a:ln w="9525" algn="ctr">
              <a:noFill/>
              <a:round/>
              <a:headEnd/>
              <a:tailEnd/>
            </a:ln>
          </p:spPr>
          <p:txBody>
            <a:bodyPr wrap="none"/>
            <a:lstStyle/>
            <a:p>
              <a:endParaRPr lang="en-GB">
                <a:latin typeface="Calibri" pitchFamily="34" charset="0"/>
              </a:endParaRPr>
            </a:p>
          </p:txBody>
        </p:sp>
        <p:sp>
          <p:nvSpPr>
            <p:cNvPr id="58" name="Rettangolo 73"/>
            <p:cNvSpPr>
              <a:spLocks noChangeArrowheads="1"/>
            </p:cNvSpPr>
            <p:nvPr/>
          </p:nvSpPr>
          <p:spPr bwMode="auto">
            <a:xfrm>
              <a:off x="3136739" y="6042237"/>
              <a:ext cx="509286" cy="300690"/>
            </a:xfrm>
            <a:prstGeom prst="rect">
              <a:avLst/>
            </a:prstGeom>
            <a:solidFill>
              <a:schemeClr val="bg1"/>
            </a:solidFill>
            <a:ln w="9525" algn="ctr">
              <a:noFill/>
              <a:round/>
              <a:headEnd/>
              <a:tailEnd/>
            </a:ln>
          </p:spPr>
          <p:txBody>
            <a:bodyPr wrap="none"/>
            <a:lstStyle/>
            <a:p>
              <a:endParaRPr lang="en-GB">
                <a:latin typeface="Calibri" pitchFamily="34" charset="0"/>
              </a:endParaRPr>
            </a:p>
          </p:txBody>
        </p:sp>
        <p:sp>
          <p:nvSpPr>
            <p:cNvPr id="59" name="Rettangolo 74"/>
            <p:cNvSpPr>
              <a:spLocks noChangeArrowheads="1"/>
            </p:cNvSpPr>
            <p:nvPr/>
          </p:nvSpPr>
          <p:spPr bwMode="auto">
            <a:xfrm>
              <a:off x="5903087" y="5209523"/>
              <a:ext cx="509286" cy="300690"/>
            </a:xfrm>
            <a:prstGeom prst="rect">
              <a:avLst/>
            </a:prstGeom>
            <a:solidFill>
              <a:schemeClr val="bg1"/>
            </a:solidFill>
            <a:ln w="9525" algn="ctr">
              <a:noFill/>
              <a:round/>
              <a:headEnd/>
              <a:tailEnd/>
            </a:ln>
          </p:spPr>
          <p:txBody>
            <a:bodyPr wrap="none"/>
            <a:lstStyle/>
            <a:p>
              <a:endParaRPr lang="en-GB">
                <a:latin typeface="Calibri" pitchFamily="34" charset="0"/>
              </a:endParaRPr>
            </a:p>
          </p:txBody>
        </p:sp>
        <p:sp>
          <p:nvSpPr>
            <p:cNvPr id="60" name="Rettangolo 75"/>
            <p:cNvSpPr>
              <a:spLocks noChangeArrowheads="1"/>
            </p:cNvSpPr>
            <p:nvPr/>
          </p:nvSpPr>
          <p:spPr bwMode="auto">
            <a:xfrm>
              <a:off x="8563139" y="3971285"/>
              <a:ext cx="509286" cy="300690"/>
            </a:xfrm>
            <a:prstGeom prst="rect">
              <a:avLst/>
            </a:prstGeom>
            <a:solidFill>
              <a:schemeClr val="bg1"/>
            </a:solidFill>
            <a:ln w="9525" algn="ctr">
              <a:noFill/>
              <a:round/>
              <a:headEnd/>
              <a:tailEnd/>
            </a:ln>
          </p:spPr>
          <p:txBody>
            <a:bodyPr wrap="none"/>
            <a:lstStyle/>
            <a:p>
              <a:endParaRPr lang="en-GB">
                <a:latin typeface="Calibri" pitchFamily="34" charset="0"/>
              </a:endParaRPr>
            </a:p>
          </p:txBody>
        </p:sp>
        <p:sp>
          <p:nvSpPr>
            <p:cNvPr id="61" name="CasellaDiTesto 76"/>
            <p:cNvSpPr txBox="1">
              <a:spLocks noChangeArrowheads="1"/>
            </p:cNvSpPr>
            <p:nvPr/>
          </p:nvSpPr>
          <p:spPr bwMode="auto">
            <a:xfrm>
              <a:off x="3136739" y="5964177"/>
              <a:ext cx="785007" cy="400110"/>
            </a:xfrm>
            <a:prstGeom prst="rect">
              <a:avLst/>
            </a:prstGeom>
            <a:noFill/>
            <a:ln w="9525">
              <a:noFill/>
              <a:miter lim="800000"/>
              <a:headEnd/>
              <a:tailEnd/>
            </a:ln>
          </p:spPr>
          <p:txBody>
            <a:bodyPr wrap="none">
              <a:spAutoFit/>
            </a:bodyPr>
            <a:lstStyle/>
            <a:p>
              <a:r>
                <a:rPr lang="en-GB" sz="2000">
                  <a:solidFill>
                    <a:schemeClr val="tx1"/>
                  </a:solidFill>
                  <a:effectLst/>
                  <a:latin typeface="Calibri" pitchFamily="34" charset="0"/>
                </a:rPr>
                <a:t>1 atm</a:t>
              </a:r>
            </a:p>
          </p:txBody>
        </p:sp>
        <p:sp>
          <p:nvSpPr>
            <p:cNvPr id="62" name="CasellaDiTesto 77"/>
            <p:cNvSpPr txBox="1">
              <a:spLocks noChangeArrowheads="1"/>
            </p:cNvSpPr>
            <p:nvPr/>
          </p:nvSpPr>
          <p:spPr bwMode="auto">
            <a:xfrm>
              <a:off x="5688880" y="5110103"/>
              <a:ext cx="623876" cy="400110"/>
            </a:xfrm>
            <a:prstGeom prst="rect">
              <a:avLst/>
            </a:prstGeom>
            <a:noFill/>
            <a:ln w="9525">
              <a:noFill/>
              <a:miter lim="800000"/>
              <a:headEnd/>
              <a:tailEnd/>
            </a:ln>
          </p:spPr>
          <p:txBody>
            <a:bodyPr wrap="none">
              <a:spAutoFit/>
            </a:bodyPr>
            <a:lstStyle/>
            <a:p>
              <a:r>
                <a:rPr lang="en-GB" sz="2000">
                  <a:solidFill>
                    <a:schemeClr val="tx1"/>
                  </a:solidFill>
                  <a:effectLst/>
                  <a:latin typeface="Calibri" pitchFamily="34" charset="0"/>
                </a:rPr>
                <a:t>3 kb</a:t>
              </a:r>
            </a:p>
          </p:txBody>
        </p:sp>
        <p:sp>
          <p:nvSpPr>
            <p:cNvPr id="63" name="CasellaDiTesto 78"/>
            <p:cNvSpPr txBox="1">
              <a:spLocks noChangeArrowheads="1"/>
            </p:cNvSpPr>
            <p:nvPr/>
          </p:nvSpPr>
          <p:spPr bwMode="auto">
            <a:xfrm>
              <a:off x="8447801" y="4018534"/>
              <a:ext cx="623876" cy="400110"/>
            </a:xfrm>
            <a:prstGeom prst="rect">
              <a:avLst/>
            </a:prstGeom>
            <a:noFill/>
            <a:ln w="9525">
              <a:noFill/>
              <a:miter lim="800000"/>
              <a:headEnd/>
              <a:tailEnd/>
            </a:ln>
          </p:spPr>
          <p:txBody>
            <a:bodyPr wrap="none">
              <a:spAutoFit/>
            </a:bodyPr>
            <a:lstStyle/>
            <a:p>
              <a:r>
                <a:rPr lang="en-GB" sz="2000">
                  <a:solidFill>
                    <a:schemeClr val="tx1"/>
                  </a:solidFill>
                  <a:effectLst/>
                  <a:latin typeface="Calibri" pitchFamily="34" charset="0"/>
                </a:rPr>
                <a:t>7 kb</a:t>
              </a:r>
            </a:p>
          </p:txBody>
        </p:sp>
        <p:sp>
          <p:nvSpPr>
            <p:cNvPr id="64" name="Rettangolo 79"/>
            <p:cNvSpPr>
              <a:spLocks noChangeArrowheads="1"/>
            </p:cNvSpPr>
            <p:nvPr/>
          </p:nvSpPr>
          <p:spPr bwMode="auto">
            <a:xfrm>
              <a:off x="4900246" y="5634355"/>
              <a:ext cx="4220307" cy="1223643"/>
            </a:xfrm>
            <a:prstGeom prst="rect">
              <a:avLst/>
            </a:prstGeom>
            <a:solidFill>
              <a:schemeClr val="bg1"/>
            </a:solidFill>
            <a:ln w="9525" algn="ctr">
              <a:noFill/>
              <a:round/>
              <a:headEnd/>
              <a:tailEnd/>
            </a:ln>
          </p:spPr>
          <p:txBody>
            <a:bodyPr wrap="none"/>
            <a:lstStyle/>
            <a:p>
              <a:endParaRPr lang="en-GB">
                <a:latin typeface="Calibri" pitchFamily="34" charset="0"/>
              </a:endParaRPr>
            </a:p>
          </p:txBody>
        </p:sp>
      </p:grpSp>
      <p:sp>
        <p:nvSpPr>
          <p:cNvPr id="65" name="CasellaDiTesto 64"/>
          <p:cNvSpPr txBox="1">
            <a:spLocks noChangeArrowheads="1"/>
          </p:cNvSpPr>
          <p:nvPr/>
        </p:nvSpPr>
        <p:spPr bwMode="auto">
          <a:xfrm>
            <a:off x="4505325" y="5514258"/>
            <a:ext cx="4590388" cy="1338828"/>
          </a:xfrm>
          <a:prstGeom prst="rect">
            <a:avLst/>
          </a:prstGeom>
          <a:noFill/>
          <a:ln w="9525">
            <a:noFill/>
            <a:miter lim="800000"/>
            <a:headEnd/>
            <a:tailEnd/>
          </a:ln>
        </p:spPr>
        <p:txBody>
          <a:bodyPr wrap="square">
            <a:spAutoFit/>
          </a:bodyPr>
          <a:lstStyle/>
          <a:p>
            <a:pPr algn="ctr"/>
            <a:r>
              <a:rPr lang="en-GB" sz="2600" b="1" dirty="0">
                <a:solidFill>
                  <a:srgbClr val="FF0000"/>
                </a:solidFill>
                <a:effectLst/>
                <a:latin typeface="Calibri" pitchFamily="34" charset="0"/>
              </a:rPr>
              <a:t>A melt generated at high P will be richer or poorer in SiO</a:t>
            </a:r>
            <a:r>
              <a:rPr lang="en-GB" sz="2600" b="1" baseline="-25000" dirty="0">
                <a:solidFill>
                  <a:srgbClr val="FF0000"/>
                </a:solidFill>
                <a:effectLst/>
                <a:latin typeface="Calibri" pitchFamily="34" charset="0"/>
              </a:rPr>
              <a:t>2</a:t>
            </a:r>
            <a:r>
              <a:rPr lang="en-GB" sz="2600" b="1" dirty="0">
                <a:solidFill>
                  <a:srgbClr val="FF0000"/>
                </a:solidFill>
                <a:effectLst/>
                <a:latin typeface="Calibri" pitchFamily="34" charset="0"/>
              </a:rPr>
              <a:t> with respect to a low-P melt?</a:t>
            </a:r>
          </a:p>
        </p:txBody>
      </p:sp>
      <p:sp>
        <p:nvSpPr>
          <p:cNvPr id="66" name="Rettangolo 65"/>
          <p:cNvSpPr>
            <a:spLocks noChangeArrowheads="1"/>
          </p:cNvSpPr>
          <p:nvPr/>
        </p:nvSpPr>
        <p:spPr bwMode="auto">
          <a:xfrm>
            <a:off x="854075" y="4594225"/>
            <a:ext cx="1109663" cy="1447800"/>
          </a:xfrm>
          <a:prstGeom prst="rect">
            <a:avLst/>
          </a:prstGeom>
          <a:solidFill>
            <a:srgbClr val="FFFF00"/>
          </a:solidFill>
          <a:ln w="9525" algn="ctr">
            <a:noFill/>
            <a:round/>
            <a:headEnd/>
            <a:tailEnd/>
          </a:ln>
        </p:spPr>
        <p:txBody>
          <a:bodyPr wrap="none"/>
          <a:lstStyle/>
          <a:p>
            <a:endParaRPr lang="en-GB">
              <a:latin typeface="Calibri" pitchFamily="34" charset="0"/>
            </a:endParaRPr>
          </a:p>
        </p:txBody>
      </p:sp>
      <p:sp>
        <p:nvSpPr>
          <p:cNvPr id="67" name="Rettangolo 66"/>
          <p:cNvSpPr>
            <a:spLocks noChangeArrowheads="1"/>
          </p:cNvSpPr>
          <p:nvPr/>
        </p:nvSpPr>
        <p:spPr bwMode="auto">
          <a:xfrm>
            <a:off x="3455988" y="3398838"/>
            <a:ext cx="1049337" cy="1773237"/>
          </a:xfrm>
          <a:prstGeom prst="rect">
            <a:avLst/>
          </a:prstGeom>
          <a:solidFill>
            <a:srgbClr val="FFC000"/>
          </a:solidFill>
          <a:ln w="9525" algn="ctr">
            <a:noFill/>
            <a:round/>
            <a:headEnd/>
            <a:tailEnd/>
          </a:ln>
        </p:spPr>
        <p:txBody>
          <a:bodyPr wrap="none"/>
          <a:lstStyle/>
          <a:p>
            <a:endParaRPr lang="en-GB">
              <a:latin typeface="Calibri" pitchFamily="34" charset="0"/>
            </a:endParaRPr>
          </a:p>
        </p:txBody>
      </p:sp>
      <p:sp>
        <p:nvSpPr>
          <p:cNvPr id="68" name="Rettangolo 67"/>
          <p:cNvSpPr>
            <a:spLocks noChangeArrowheads="1"/>
          </p:cNvSpPr>
          <p:nvPr/>
        </p:nvSpPr>
        <p:spPr bwMode="auto">
          <a:xfrm>
            <a:off x="6223000" y="2470150"/>
            <a:ext cx="1060450" cy="1760538"/>
          </a:xfrm>
          <a:prstGeom prst="rect">
            <a:avLst/>
          </a:prstGeom>
          <a:solidFill>
            <a:srgbClr val="FF0000"/>
          </a:solidFill>
          <a:ln w="9525" algn="ctr">
            <a:noFill/>
            <a:round/>
            <a:headEnd/>
            <a:tailEnd/>
          </a:ln>
        </p:spPr>
        <p:txBody>
          <a:bodyPr wrap="none"/>
          <a:lstStyle/>
          <a:p>
            <a:endParaRPr lang="en-GB">
              <a:latin typeface="Calibri" pitchFamily="34" charset="0"/>
            </a:endParaRPr>
          </a:p>
        </p:txBody>
      </p:sp>
      <p:sp>
        <p:nvSpPr>
          <p:cNvPr id="69" name="CasellaDiTesto 71"/>
          <p:cNvSpPr txBox="1">
            <a:spLocks noChangeArrowheads="1"/>
          </p:cNvSpPr>
          <p:nvPr/>
        </p:nvSpPr>
        <p:spPr bwMode="auto">
          <a:xfrm>
            <a:off x="422275" y="103188"/>
            <a:ext cx="4144083" cy="584775"/>
          </a:xfrm>
          <a:prstGeom prst="rect">
            <a:avLst/>
          </a:prstGeom>
          <a:noFill/>
          <a:ln w="9525">
            <a:noFill/>
            <a:miter lim="800000"/>
            <a:headEnd/>
            <a:tailEnd/>
          </a:ln>
        </p:spPr>
        <p:txBody>
          <a:bodyPr wrap="none">
            <a:spAutoFit/>
          </a:bodyPr>
          <a:lstStyle/>
          <a:p>
            <a:r>
              <a:rPr lang="en-GB" sz="3200" b="1">
                <a:solidFill>
                  <a:schemeClr val="tx1"/>
                </a:solidFill>
                <a:effectLst/>
                <a:latin typeface="Calibri" pitchFamily="34" charset="0"/>
              </a:rPr>
              <a:t>Forsterite-SiO</a:t>
            </a:r>
            <a:r>
              <a:rPr lang="en-GB" sz="3200" b="1" baseline="-25000">
                <a:solidFill>
                  <a:schemeClr val="tx1"/>
                </a:solidFill>
                <a:effectLst/>
                <a:latin typeface="Calibri" pitchFamily="34" charset="0"/>
              </a:rPr>
              <a:t>2</a:t>
            </a:r>
            <a:r>
              <a:rPr lang="en-GB" sz="3200" b="1">
                <a:solidFill>
                  <a:schemeClr val="tx1"/>
                </a:solidFill>
                <a:effectLst/>
                <a:latin typeface="Calibri" pitchFamily="34" charset="0"/>
              </a:rPr>
              <a:t> diagram</a:t>
            </a:r>
            <a:endParaRPr lang="en-GB" sz="3600" b="1">
              <a:solidFill>
                <a:schemeClr val="tx1"/>
              </a:solidFill>
              <a:effectLst/>
              <a:latin typeface="Calibri" pitchFamily="34" charset="0"/>
            </a:endParaRPr>
          </a:p>
        </p:txBody>
      </p:sp>
      <p:sp>
        <p:nvSpPr>
          <p:cNvPr id="70" name="CasellaDiTesto 69"/>
          <p:cNvSpPr txBox="1"/>
          <p:nvPr/>
        </p:nvSpPr>
        <p:spPr>
          <a:xfrm>
            <a:off x="854074" y="4547758"/>
            <a:ext cx="1109663" cy="1200329"/>
          </a:xfrm>
          <a:prstGeom prst="rect">
            <a:avLst/>
          </a:prstGeom>
          <a:noFill/>
        </p:spPr>
        <p:txBody>
          <a:bodyPr wrap="square" rtlCol="0">
            <a:spAutoFit/>
          </a:bodyPr>
          <a:lstStyle/>
          <a:p>
            <a:pPr algn="ctr"/>
            <a:r>
              <a:rPr lang="en-GB" b="1">
                <a:solidFill>
                  <a:schemeClr val="tx1"/>
                </a:solidFill>
                <a:effectLst/>
                <a:latin typeface="Calibri" pitchFamily="34" charset="0"/>
              </a:rPr>
              <a:t>What is the first drop of melt?</a:t>
            </a:r>
          </a:p>
        </p:txBody>
      </p:sp>
      <p:cxnSp>
        <p:nvCxnSpPr>
          <p:cNvPr id="71" name="Connettore 2 70"/>
          <p:cNvCxnSpPr/>
          <p:nvPr/>
        </p:nvCxnSpPr>
        <p:spPr bwMode="auto">
          <a:xfrm flipH="1">
            <a:off x="2121408" y="4594225"/>
            <a:ext cx="0" cy="1447800"/>
          </a:xfrm>
          <a:prstGeom prst="straightConnector1">
            <a:avLst/>
          </a:prstGeom>
          <a:solidFill>
            <a:schemeClr val="accent1"/>
          </a:solidFill>
          <a:ln w="57150" cap="flat" cmpd="sng" algn="ctr">
            <a:solidFill>
              <a:schemeClr val="bg2"/>
            </a:solidFill>
            <a:prstDash val="solid"/>
            <a:round/>
            <a:headEnd type="none" w="med" len="med"/>
            <a:tailEnd type="arrow"/>
          </a:ln>
          <a:effectLst/>
        </p:spPr>
      </p:cxnSp>
      <p:sp>
        <p:nvSpPr>
          <p:cNvPr id="72" name="Oval 345"/>
          <p:cNvSpPr>
            <a:spLocks noChangeAspect="1" noChangeArrowheads="1"/>
          </p:cNvSpPr>
          <p:nvPr/>
        </p:nvSpPr>
        <p:spPr bwMode="auto">
          <a:xfrm>
            <a:off x="1903523" y="4365228"/>
            <a:ext cx="435769" cy="457994"/>
          </a:xfrm>
          <a:prstGeom prst="ellipse">
            <a:avLst/>
          </a:prstGeom>
          <a:gradFill rotWithShape="1">
            <a:gsLst>
              <a:gs pos="0">
                <a:srgbClr val="FF0033"/>
              </a:gs>
              <a:gs pos="100000">
                <a:srgbClr val="FF0033">
                  <a:alpha val="0"/>
                </a:srgbClr>
              </a:gs>
            </a:gsLst>
            <a:path path="shape">
              <a:fillToRect l="50000" t="50000" r="50000" b="50000"/>
            </a:path>
          </a:gradFill>
          <a:ln w="9525">
            <a:noFill/>
            <a:round/>
            <a:headEnd/>
            <a:tailEnd/>
          </a:ln>
        </p:spPr>
        <p:txBody>
          <a:bodyPr wrap="none" anchor="ctr"/>
          <a:lstStyle/>
          <a:p>
            <a:endParaRPr lang="en-GB">
              <a:latin typeface="Calibri" pitchFamily="34" charset="0"/>
            </a:endParaRPr>
          </a:p>
        </p:txBody>
      </p:sp>
      <p:sp>
        <p:nvSpPr>
          <p:cNvPr id="73" name="CasellaDiTesto 72"/>
          <p:cNvSpPr txBox="1"/>
          <p:nvPr/>
        </p:nvSpPr>
        <p:spPr>
          <a:xfrm>
            <a:off x="3436111" y="3550927"/>
            <a:ext cx="1109663" cy="1200329"/>
          </a:xfrm>
          <a:prstGeom prst="rect">
            <a:avLst/>
          </a:prstGeom>
          <a:noFill/>
        </p:spPr>
        <p:txBody>
          <a:bodyPr wrap="square" rtlCol="0">
            <a:spAutoFit/>
          </a:bodyPr>
          <a:lstStyle/>
          <a:p>
            <a:pPr algn="ctr"/>
            <a:r>
              <a:rPr lang="en-GB" b="1">
                <a:solidFill>
                  <a:schemeClr val="tx1"/>
                </a:solidFill>
                <a:effectLst/>
                <a:latin typeface="Calibri" pitchFamily="34" charset="0"/>
              </a:rPr>
              <a:t>What is the first drop of melt?</a:t>
            </a:r>
          </a:p>
        </p:txBody>
      </p:sp>
      <p:cxnSp>
        <p:nvCxnSpPr>
          <p:cNvPr id="74" name="Connettore 2 73"/>
          <p:cNvCxnSpPr/>
          <p:nvPr/>
        </p:nvCxnSpPr>
        <p:spPr bwMode="auto">
          <a:xfrm flipH="1">
            <a:off x="4505325" y="3424674"/>
            <a:ext cx="0" cy="1764000"/>
          </a:xfrm>
          <a:prstGeom prst="straightConnector1">
            <a:avLst/>
          </a:prstGeom>
          <a:solidFill>
            <a:schemeClr val="accent1"/>
          </a:solidFill>
          <a:ln w="57150" cap="flat" cmpd="sng" algn="ctr">
            <a:solidFill>
              <a:schemeClr val="bg2"/>
            </a:solidFill>
            <a:prstDash val="solid"/>
            <a:round/>
            <a:headEnd type="none" w="med" len="med"/>
            <a:tailEnd type="arrow"/>
          </a:ln>
          <a:effectLst/>
        </p:spPr>
      </p:cxnSp>
      <p:sp>
        <p:nvSpPr>
          <p:cNvPr id="75" name="Oval 345"/>
          <p:cNvSpPr>
            <a:spLocks noChangeAspect="1" noChangeArrowheads="1"/>
          </p:cNvSpPr>
          <p:nvPr/>
        </p:nvSpPr>
        <p:spPr bwMode="auto">
          <a:xfrm>
            <a:off x="4287440" y="3195677"/>
            <a:ext cx="435769" cy="457994"/>
          </a:xfrm>
          <a:prstGeom prst="ellipse">
            <a:avLst/>
          </a:prstGeom>
          <a:gradFill rotWithShape="1">
            <a:gsLst>
              <a:gs pos="0">
                <a:srgbClr val="FF0033"/>
              </a:gs>
              <a:gs pos="100000">
                <a:srgbClr val="FF0033">
                  <a:alpha val="0"/>
                </a:srgbClr>
              </a:gs>
            </a:gsLst>
            <a:path path="shape">
              <a:fillToRect l="50000" t="50000" r="50000" b="50000"/>
            </a:path>
          </a:gradFill>
          <a:ln w="9525">
            <a:noFill/>
            <a:round/>
            <a:headEnd/>
            <a:tailEnd/>
          </a:ln>
        </p:spPr>
        <p:txBody>
          <a:bodyPr wrap="none" anchor="ctr"/>
          <a:lstStyle/>
          <a:p>
            <a:endParaRPr lang="en-GB">
              <a:latin typeface="Calibri" pitchFamily="34" charset="0"/>
            </a:endParaRPr>
          </a:p>
        </p:txBody>
      </p:sp>
      <p:cxnSp>
        <p:nvCxnSpPr>
          <p:cNvPr id="76" name="Connettore 2 75"/>
          <p:cNvCxnSpPr/>
          <p:nvPr/>
        </p:nvCxnSpPr>
        <p:spPr bwMode="auto">
          <a:xfrm flipH="1">
            <a:off x="6835014" y="2484648"/>
            <a:ext cx="0" cy="1764000"/>
          </a:xfrm>
          <a:prstGeom prst="straightConnector1">
            <a:avLst/>
          </a:prstGeom>
          <a:solidFill>
            <a:schemeClr val="accent1"/>
          </a:solidFill>
          <a:ln w="57150" cap="flat" cmpd="sng" algn="ctr">
            <a:solidFill>
              <a:schemeClr val="bg2"/>
            </a:solidFill>
            <a:prstDash val="solid"/>
            <a:round/>
            <a:headEnd type="none" w="med" len="med"/>
            <a:tailEnd type="arrow"/>
          </a:ln>
          <a:effectLst/>
        </p:spPr>
      </p:cxnSp>
      <p:sp>
        <p:nvSpPr>
          <p:cNvPr id="77" name="Oval 345"/>
          <p:cNvSpPr>
            <a:spLocks noChangeAspect="1" noChangeArrowheads="1"/>
          </p:cNvSpPr>
          <p:nvPr/>
        </p:nvSpPr>
        <p:spPr bwMode="auto">
          <a:xfrm>
            <a:off x="6617129" y="2255651"/>
            <a:ext cx="435769" cy="457994"/>
          </a:xfrm>
          <a:prstGeom prst="ellipse">
            <a:avLst/>
          </a:prstGeom>
          <a:gradFill rotWithShape="1">
            <a:gsLst>
              <a:gs pos="0">
                <a:srgbClr val="FF0033"/>
              </a:gs>
              <a:gs pos="100000">
                <a:srgbClr val="FF0033">
                  <a:alpha val="0"/>
                </a:srgbClr>
              </a:gs>
            </a:gsLst>
            <a:path path="shape">
              <a:fillToRect l="50000" t="50000" r="50000" b="50000"/>
            </a:path>
          </a:gradFill>
          <a:ln w="9525">
            <a:noFill/>
            <a:round/>
            <a:headEnd/>
            <a:tailEnd/>
          </a:ln>
        </p:spPr>
        <p:txBody>
          <a:bodyPr wrap="none" anchor="ctr"/>
          <a:lstStyle/>
          <a:p>
            <a:endParaRPr lang="en-GB">
              <a:latin typeface="Calibri" pitchFamily="34" charset="0"/>
            </a:endParaRPr>
          </a:p>
        </p:txBody>
      </p:sp>
      <p:grpSp>
        <p:nvGrpSpPr>
          <p:cNvPr id="3" name="Gruppo 77"/>
          <p:cNvGrpSpPr/>
          <p:nvPr/>
        </p:nvGrpSpPr>
        <p:grpSpPr>
          <a:xfrm>
            <a:off x="6216904" y="2722661"/>
            <a:ext cx="1109663" cy="1200329"/>
            <a:chOff x="6216904" y="2722661"/>
            <a:chExt cx="1109663" cy="1200329"/>
          </a:xfrm>
        </p:grpSpPr>
        <p:sp>
          <p:nvSpPr>
            <p:cNvPr id="79" name="Rettangolo 78"/>
            <p:cNvSpPr/>
            <p:nvPr/>
          </p:nvSpPr>
          <p:spPr bwMode="auto">
            <a:xfrm>
              <a:off x="6397723" y="2792730"/>
              <a:ext cx="655175" cy="1021080"/>
            </a:xfrm>
            <a:prstGeom prst="rect">
              <a:avLst/>
            </a:prstGeom>
            <a:solidFill>
              <a:srgbClr val="FF0000">
                <a:alpha val="69804"/>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400" b="0" i="0" u="none" strike="noStrike" cap="none" normalizeH="0" baseline="0">
                <a:ln>
                  <a:noFill/>
                </a:ln>
                <a:solidFill>
                  <a:schemeClr val="tx1"/>
                </a:solidFill>
                <a:effectLst/>
                <a:latin typeface="Calibri" pitchFamily="34" charset="0"/>
              </a:endParaRPr>
            </a:p>
          </p:txBody>
        </p:sp>
        <p:sp>
          <p:nvSpPr>
            <p:cNvPr id="80" name="CasellaDiTesto 79"/>
            <p:cNvSpPr txBox="1"/>
            <p:nvPr/>
          </p:nvSpPr>
          <p:spPr>
            <a:xfrm>
              <a:off x="6216904" y="2722661"/>
              <a:ext cx="1109663" cy="1200329"/>
            </a:xfrm>
            <a:prstGeom prst="rect">
              <a:avLst/>
            </a:prstGeom>
            <a:noFill/>
          </p:spPr>
          <p:txBody>
            <a:bodyPr wrap="square" rtlCol="0">
              <a:spAutoFit/>
            </a:bodyPr>
            <a:lstStyle/>
            <a:p>
              <a:pPr algn="ctr"/>
              <a:r>
                <a:rPr lang="en-GB" b="1">
                  <a:solidFill>
                    <a:schemeClr val="tx1"/>
                  </a:solidFill>
                  <a:effectLst/>
                  <a:latin typeface="Calibri" pitchFamily="34" charset="0"/>
                </a:rPr>
                <a:t>What is the first drop of melt?</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5"/>
                                        </p:tgtEl>
                                        <p:attrNameLst>
                                          <p:attrName>style.visibility</p:attrName>
                                        </p:attrNameLst>
                                      </p:cBhvr>
                                      <p:to>
                                        <p:strVal val="visible"/>
                                      </p:to>
                                    </p:set>
                                    <p:animEffect transition="in" filter="fade">
                                      <p:cBhvr>
                                        <p:cTn id="12" dur="500"/>
                                        <p:tgtEl>
                                          <p:spTgt spid="6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6"/>
                                        </p:tgtEl>
                                        <p:attrNameLst>
                                          <p:attrName>style.visibility</p:attrName>
                                        </p:attrNameLst>
                                      </p:cBhvr>
                                      <p:to>
                                        <p:strVal val="visible"/>
                                      </p:to>
                                    </p:set>
                                    <p:animEffect transition="in" filter="wipe(down)">
                                      <p:cBhvr>
                                        <p:cTn id="17" dur="500"/>
                                        <p:tgtEl>
                                          <p:spTgt spid="66"/>
                                        </p:tgtEl>
                                      </p:cBhvr>
                                    </p:animEffect>
                                  </p:childTnLst>
                                </p:cTn>
                              </p:par>
                            </p:childTnLst>
                          </p:cTn>
                        </p:par>
                        <p:par>
                          <p:cTn id="18" fill="hold">
                            <p:stCondLst>
                              <p:cond delay="500"/>
                            </p:stCondLst>
                            <p:childTnLst>
                              <p:par>
                                <p:cTn id="19" presetID="10" presetClass="entr" presetSubtype="0" fill="hold" grpId="0" nodeType="afterEffect">
                                  <p:stCondLst>
                                    <p:cond delay="0"/>
                                  </p:stCondLst>
                                  <p:childTnLst>
                                    <p:set>
                                      <p:cBhvr>
                                        <p:cTn id="20" dur="1" fill="hold">
                                          <p:stCondLst>
                                            <p:cond delay="0"/>
                                          </p:stCondLst>
                                        </p:cTn>
                                        <p:tgtEl>
                                          <p:spTgt spid="70"/>
                                        </p:tgtEl>
                                        <p:attrNameLst>
                                          <p:attrName>style.visibility</p:attrName>
                                        </p:attrNameLst>
                                      </p:cBhvr>
                                      <p:to>
                                        <p:strVal val="visible"/>
                                      </p:to>
                                    </p:set>
                                    <p:animEffect transition="in" filter="fade">
                                      <p:cBhvr>
                                        <p:cTn id="21" dur="500"/>
                                        <p:tgtEl>
                                          <p:spTgt spid="7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72"/>
                                        </p:tgtEl>
                                        <p:attrNameLst>
                                          <p:attrName>style.visibility</p:attrName>
                                        </p:attrNameLst>
                                      </p:cBhvr>
                                      <p:to>
                                        <p:strVal val="visible"/>
                                      </p:to>
                                    </p:set>
                                    <p:animEffect transition="in" filter="fade">
                                      <p:cBhvr>
                                        <p:cTn id="26" dur="500"/>
                                        <p:tgtEl>
                                          <p:spTgt spid="72"/>
                                        </p:tgtEl>
                                      </p:cBhvr>
                                    </p:animEffect>
                                  </p:childTnLst>
                                </p:cTn>
                              </p:par>
                            </p:childTnLst>
                          </p:cTn>
                        </p:par>
                        <p:par>
                          <p:cTn id="27" fill="hold">
                            <p:stCondLst>
                              <p:cond delay="500"/>
                            </p:stCondLst>
                            <p:childTnLst>
                              <p:par>
                                <p:cTn id="28" presetID="22" presetClass="entr" presetSubtype="1" fill="hold" nodeType="afterEffect">
                                  <p:stCondLst>
                                    <p:cond delay="0"/>
                                  </p:stCondLst>
                                  <p:childTnLst>
                                    <p:set>
                                      <p:cBhvr>
                                        <p:cTn id="29" dur="1" fill="hold">
                                          <p:stCondLst>
                                            <p:cond delay="0"/>
                                          </p:stCondLst>
                                        </p:cTn>
                                        <p:tgtEl>
                                          <p:spTgt spid="71"/>
                                        </p:tgtEl>
                                        <p:attrNameLst>
                                          <p:attrName>style.visibility</p:attrName>
                                        </p:attrNameLst>
                                      </p:cBhvr>
                                      <p:to>
                                        <p:strVal val="visible"/>
                                      </p:to>
                                    </p:set>
                                    <p:animEffect transition="in" filter="wipe(up)">
                                      <p:cBhvr>
                                        <p:cTn id="30" dur="1000"/>
                                        <p:tgtEl>
                                          <p:spTgt spid="7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67"/>
                                        </p:tgtEl>
                                        <p:attrNameLst>
                                          <p:attrName>style.visibility</p:attrName>
                                        </p:attrNameLst>
                                      </p:cBhvr>
                                      <p:to>
                                        <p:strVal val="visible"/>
                                      </p:to>
                                    </p:set>
                                    <p:animEffect transition="in" filter="wipe(down)">
                                      <p:cBhvr>
                                        <p:cTn id="35" dur="500"/>
                                        <p:tgtEl>
                                          <p:spTgt spid="67"/>
                                        </p:tgtEl>
                                      </p:cBhvr>
                                    </p:animEffect>
                                  </p:childTnLst>
                                </p:cTn>
                              </p:par>
                            </p:childTnLst>
                          </p:cTn>
                        </p:par>
                        <p:par>
                          <p:cTn id="36" fill="hold">
                            <p:stCondLst>
                              <p:cond delay="500"/>
                            </p:stCondLst>
                            <p:childTnLst>
                              <p:par>
                                <p:cTn id="37" presetID="10" presetClass="entr" presetSubtype="0" fill="hold" grpId="0" nodeType="afterEffect">
                                  <p:stCondLst>
                                    <p:cond delay="0"/>
                                  </p:stCondLst>
                                  <p:childTnLst>
                                    <p:set>
                                      <p:cBhvr>
                                        <p:cTn id="38" dur="1" fill="hold">
                                          <p:stCondLst>
                                            <p:cond delay="0"/>
                                          </p:stCondLst>
                                        </p:cTn>
                                        <p:tgtEl>
                                          <p:spTgt spid="73"/>
                                        </p:tgtEl>
                                        <p:attrNameLst>
                                          <p:attrName>style.visibility</p:attrName>
                                        </p:attrNameLst>
                                      </p:cBhvr>
                                      <p:to>
                                        <p:strVal val="visible"/>
                                      </p:to>
                                    </p:set>
                                    <p:animEffect transition="in" filter="fade">
                                      <p:cBhvr>
                                        <p:cTn id="39" dur="500"/>
                                        <p:tgtEl>
                                          <p:spTgt spid="73"/>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75"/>
                                        </p:tgtEl>
                                        <p:attrNameLst>
                                          <p:attrName>style.visibility</p:attrName>
                                        </p:attrNameLst>
                                      </p:cBhvr>
                                      <p:to>
                                        <p:strVal val="visible"/>
                                      </p:to>
                                    </p:set>
                                    <p:animEffect transition="in" filter="fade">
                                      <p:cBhvr>
                                        <p:cTn id="44" dur="500"/>
                                        <p:tgtEl>
                                          <p:spTgt spid="75"/>
                                        </p:tgtEl>
                                      </p:cBhvr>
                                    </p:animEffect>
                                  </p:childTnLst>
                                </p:cTn>
                              </p:par>
                            </p:childTnLst>
                          </p:cTn>
                        </p:par>
                        <p:par>
                          <p:cTn id="45" fill="hold">
                            <p:stCondLst>
                              <p:cond delay="500"/>
                            </p:stCondLst>
                            <p:childTnLst>
                              <p:par>
                                <p:cTn id="46" presetID="22" presetClass="entr" presetSubtype="1" fill="hold" nodeType="afterEffect">
                                  <p:stCondLst>
                                    <p:cond delay="0"/>
                                  </p:stCondLst>
                                  <p:childTnLst>
                                    <p:set>
                                      <p:cBhvr>
                                        <p:cTn id="47" dur="1" fill="hold">
                                          <p:stCondLst>
                                            <p:cond delay="0"/>
                                          </p:stCondLst>
                                        </p:cTn>
                                        <p:tgtEl>
                                          <p:spTgt spid="74"/>
                                        </p:tgtEl>
                                        <p:attrNameLst>
                                          <p:attrName>style.visibility</p:attrName>
                                        </p:attrNameLst>
                                      </p:cBhvr>
                                      <p:to>
                                        <p:strVal val="visible"/>
                                      </p:to>
                                    </p:set>
                                    <p:animEffect transition="in" filter="wipe(up)">
                                      <p:cBhvr>
                                        <p:cTn id="48" dur="500"/>
                                        <p:tgtEl>
                                          <p:spTgt spid="74"/>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68"/>
                                        </p:tgtEl>
                                        <p:attrNameLst>
                                          <p:attrName>style.visibility</p:attrName>
                                        </p:attrNameLst>
                                      </p:cBhvr>
                                      <p:to>
                                        <p:strVal val="visible"/>
                                      </p:to>
                                    </p:set>
                                    <p:animEffect transition="in" filter="wipe(down)">
                                      <p:cBhvr>
                                        <p:cTn id="53" dur="500"/>
                                        <p:tgtEl>
                                          <p:spTgt spid="68"/>
                                        </p:tgtEl>
                                      </p:cBhvr>
                                    </p:animEffect>
                                  </p:childTnLst>
                                </p:cTn>
                              </p:par>
                            </p:childTnLst>
                          </p:cTn>
                        </p:par>
                        <p:par>
                          <p:cTn id="54" fill="hold">
                            <p:stCondLst>
                              <p:cond delay="500"/>
                            </p:stCondLst>
                            <p:childTnLst>
                              <p:par>
                                <p:cTn id="55" presetID="10" presetClass="entr" presetSubtype="0" fill="hold" nodeType="afterEffect">
                                  <p:stCondLst>
                                    <p:cond delay="0"/>
                                  </p:stCondLst>
                                  <p:childTnLst>
                                    <p:set>
                                      <p:cBhvr>
                                        <p:cTn id="56" dur="1" fill="hold">
                                          <p:stCondLst>
                                            <p:cond delay="0"/>
                                          </p:stCondLst>
                                        </p:cTn>
                                        <p:tgtEl>
                                          <p:spTgt spid="3"/>
                                        </p:tgtEl>
                                        <p:attrNameLst>
                                          <p:attrName>style.visibility</p:attrName>
                                        </p:attrNameLst>
                                      </p:cBhvr>
                                      <p:to>
                                        <p:strVal val="visible"/>
                                      </p:to>
                                    </p:set>
                                    <p:animEffect transition="in" filter="fade">
                                      <p:cBhvr>
                                        <p:cTn id="57" dur="500"/>
                                        <p:tgtEl>
                                          <p:spTgt spid="3"/>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77"/>
                                        </p:tgtEl>
                                        <p:attrNameLst>
                                          <p:attrName>style.visibility</p:attrName>
                                        </p:attrNameLst>
                                      </p:cBhvr>
                                      <p:to>
                                        <p:strVal val="visible"/>
                                      </p:to>
                                    </p:set>
                                    <p:animEffect transition="in" filter="fade">
                                      <p:cBhvr>
                                        <p:cTn id="62" dur="500"/>
                                        <p:tgtEl>
                                          <p:spTgt spid="77"/>
                                        </p:tgtEl>
                                      </p:cBhvr>
                                    </p:animEffect>
                                  </p:childTnLst>
                                </p:cTn>
                              </p:par>
                            </p:childTnLst>
                          </p:cTn>
                        </p:par>
                        <p:par>
                          <p:cTn id="63" fill="hold">
                            <p:stCondLst>
                              <p:cond delay="500"/>
                            </p:stCondLst>
                            <p:childTnLst>
                              <p:par>
                                <p:cTn id="64" presetID="22" presetClass="entr" presetSubtype="1" fill="hold" nodeType="afterEffect">
                                  <p:stCondLst>
                                    <p:cond delay="0"/>
                                  </p:stCondLst>
                                  <p:childTnLst>
                                    <p:set>
                                      <p:cBhvr>
                                        <p:cTn id="65" dur="1" fill="hold">
                                          <p:stCondLst>
                                            <p:cond delay="0"/>
                                          </p:stCondLst>
                                        </p:cTn>
                                        <p:tgtEl>
                                          <p:spTgt spid="76"/>
                                        </p:tgtEl>
                                        <p:attrNameLst>
                                          <p:attrName>style.visibility</p:attrName>
                                        </p:attrNameLst>
                                      </p:cBhvr>
                                      <p:to>
                                        <p:strVal val="visible"/>
                                      </p:to>
                                    </p:set>
                                    <p:animEffect transition="in" filter="wipe(up)">
                                      <p:cBhvr>
                                        <p:cTn id="66" dur="50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p:bldP spid="66" grpId="0" animBg="1"/>
      <p:bldP spid="67" grpId="0" animBg="1"/>
      <p:bldP spid="68" grpId="0" animBg="1"/>
      <p:bldP spid="70" grpId="0"/>
      <p:bldP spid="72" grpId="0" animBg="1"/>
      <p:bldP spid="73" grpId="0"/>
      <p:bldP spid="75" grpId="0" animBg="1"/>
      <p:bldP spid="7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7330" name="Text Box 2"/>
          <p:cNvSpPr txBox="1">
            <a:spLocks noChangeArrowheads="1"/>
          </p:cNvSpPr>
          <p:nvPr/>
        </p:nvSpPr>
        <p:spPr bwMode="auto">
          <a:xfrm>
            <a:off x="0" y="88900"/>
            <a:ext cx="9144000" cy="579438"/>
          </a:xfrm>
          <a:prstGeom prst="rect">
            <a:avLst/>
          </a:prstGeom>
          <a:noFill/>
          <a:ln w="9525" algn="ctr">
            <a:noFill/>
            <a:miter lim="800000"/>
            <a:headEnd/>
            <a:tailEnd/>
          </a:ln>
          <a:effectLst/>
        </p:spPr>
        <p:txBody>
          <a:bodyPr>
            <a:spAutoFit/>
          </a:bodyPr>
          <a:lstStyle/>
          <a:p>
            <a:pPr algn="ctr">
              <a:defRPr/>
            </a:pPr>
            <a:r>
              <a:rPr lang="it-IT" sz="3200">
                <a:solidFill>
                  <a:schemeClr val="bg1"/>
                </a:solidFill>
                <a:effectLst>
                  <a:outerShdw blurRad="38100" dist="38100" dir="2700000" algn="tl">
                    <a:srgbClr val="000000"/>
                  </a:outerShdw>
                </a:effectLst>
                <a:latin typeface="Calibri" pitchFamily="34" charset="0"/>
              </a:rPr>
              <a:t>What</a:t>
            </a:r>
            <a:r>
              <a:rPr lang="it-IT" sz="3000">
                <a:solidFill>
                  <a:schemeClr val="bg1"/>
                </a:solidFill>
                <a:effectLst>
                  <a:outerShdw blurRad="38100" dist="38100" dir="2700000" algn="tl">
                    <a:srgbClr val="000000"/>
                  </a:outerShdw>
                </a:effectLst>
                <a:latin typeface="Calibri" pitchFamily="34" charset="0"/>
              </a:rPr>
              <a:t> </a:t>
            </a:r>
            <a:r>
              <a:rPr lang="it-IT" sz="3200">
                <a:solidFill>
                  <a:schemeClr val="bg1"/>
                </a:solidFill>
                <a:effectLst>
                  <a:outerShdw blurRad="38100" dist="38100" dir="2700000" algn="tl">
                    <a:srgbClr val="000000"/>
                  </a:outerShdw>
                </a:effectLst>
                <a:latin typeface="Calibri" pitchFamily="34" charset="0"/>
              </a:rPr>
              <a:t>we</a:t>
            </a:r>
            <a:r>
              <a:rPr lang="it-IT" sz="3000">
                <a:solidFill>
                  <a:schemeClr val="bg1"/>
                </a:solidFill>
                <a:effectLst>
                  <a:outerShdw blurRad="38100" dist="38100" dir="2700000" algn="tl">
                    <a:srgbClr val="000000"/>
                  </a:outerShdw>
                </a:effectLst>
                <a:latin typeface="Calibri" pitchFamily="34" charset="0"/>
              </a:rPr>
              <a:t> </a:t>
            </a:r>
            <a:r>
              <a:rPr lang="it-IT" sz="3200">
                <a:solidFill>
                  <a:schemeClr val="bg1"/>
                </a:solidFill>
                <a:effectLst>
                  <a:outerShdw blurRad="38100" dist="38100" dir="2700000" algn="tl">
                    <a:srgbClr val="000000"/>
                  </a:outerShdw>
                </a:effectLst>
                <a:latin typeface="Calibri" pitchFamily="34" charset="0"/>
              </a:rPr>
              <a:t>think</a:t>
            </a:r>
            <a:r>
              <a:rPr lang="it-IT" sz="3000">
                <a:solidFill>
                  <a:schemeClr val="bg1"/>
                </a:solidFill>
                <a:effectLst>
                  <a:outerShdw blurRad="38100" dist="38100" dir="2700000" algn="tl">
                    <a:srgbClr val="000000"/>
                  </a:outerShdw>
                </a:effectLst>
                <a:latin typeface="Calibri" pitchFamily="34" charset="0"/>
              </a:rPr>
              <a:t> </a:t>
            </a:r>
            <a:r>
              <a:rPr lang="it-IT" sz="3200">
                <a:solidFill>
                  <a:schemeClr val="bg1"/>
                </a:solidFill>
                <a:effectLst>
                  <a:outerShdw blurRad="38100" dist="38100" dir="2700000" algn="tl">
                    <a:srgbClr val="000000"/>
                  </a:outerShdw>
                </a:effectLst>
                <a:latin typeface="Calibri" pitchFamily="34" charset="0"/>
              </a:rPr>
              <a:t>we</a:t>
            </a:r>
            <a:r>
              <a:rPr lang="it-IT" sz="3000">
                <a:solidFill>
                  <a:schemeClr val="bg1"/>
                </a:solidFill>
                <a:effectLst>
                  <a:outerShdw blurRad="38100" dist="38100" dir="2700000" algn="tl">
                    <a:srgbClr val="000000"/>
                  </a:outerShdw>
                </a:effectLst>
                <a:latin typeface="Calibri" pitchFamily="34" charset="0"/>
              </a:rPr>
              <a:t> </a:t>
            </a:r>
            <a:r>
              <a:rPr lang="it-IT" sz="3200">
                <a:solidFill>
                  <a:schemeClr val="bg1"/>
                </a:solidFill>
                <a:effectLst>
                  <a:outerShdw blurRad="38100" dist="38100" dir="2700000" algn="tl">
                    <a:srgbClr val="000000"/>
                  </a:outerShdw>
                </a:effectLst>
                <a:latin typeface="Calibri" pitchFamily="34" charset="0"/>
              </a:rPr>
              <a:t>know</a:t>
            </a:r>
            <a:r>
              <a:rPr lang="it-IT" sz="3000">
                <a:solidFill>
                  <a:schemeClr val="bg1"/>
                </a:solidFill>
                <a:effectLst>
                  <a:outerShdw blurRad="38100" dist="38100" dir="2700000" algn="tl">
                    <a:srgbClr val="000000"/>
                  </a:outerShdw>
                </a:effectLst>
                <a:latin typeface="Calibri" pitchFamily="34" charset="0"/>
              </a:rPr>
              <a:t> </a:t>
            </a:r>
            <a:r>
              <a:rPr lang="it-IT" sz="3200">
                <a:solidFill>
                  <a:schemeClr val="bg1"/>
                </a:solidFill>
                <a:effectLst>
                  <a:outerShdw blurRad="38100" dist="38100" dir="2700000" algn="tl">
                    <a:srgbClr val="000000"/>
                  </a:outerShdw>
                </a:effectLst>
                <a:latin typeface="Calibri" pitchFamily="34" charset="0"/>
              </a:rPr>
              <a:t>about</a:t>
            </a:r>
            <a:r>
              <a:rPr lang="it-IT" sz="3000">
                <a:solidFill>
                  <a:schemeClr val="bg1"/>
                </a:solidFill>
                <a:effectLst>
                  <a:outerShdw blurRad="38100" dist="38100" dir="2700000" algn="tl">
                    <a:srgbClr val="000000"/>
                  </a:outerShdw>
                </a:effectLst>
                <a:latin typeface="Calibri" pitchFamily="34" charset="0"/>
              </a:rPr>
              <a:t> </a:t>
            </a:r>
            <a:r>
              <a:rPr lang="it-IT" sz="3200">
                <a:solidFill>
                  <a:schemeClr val="bg1"/>
                </a:solidFill>
                <a:effectLst>
                  <a:outerShdw blurRad="38100" dist="38100" dir="2700000" algn="tl">
                    <a:srgbClr val="000000"/>
                  </a:outerShdw>
                </a:effectLst>
                <a:latin typeface="Calibri" pitchFamily="34" charset="0"/>
              </a:rPr>
              <a:t>mantle</a:t>
            </a:r>
            <a:r>
              <a:rPr lang="it-IT" sz="3000">
                <a:solidFill>
                  <a:schemeClr val="bg1"/>
                </a:solidFill>
                <a:effectLst>
                  <a:outerShdw blurRad="38100" dist="38100" dir="2700000" algn="tl">
                    <a:srgbClr val="000000"/>
                  </a:outerShdw>
                </a:effectLst>
                <a:latin typeface="Calibri" pitchFamily="34" charset="0"/>
              </a:rPr>
              <a:t> </a:t>
            </a:r>
            <a:r>
              <a:rPr lang="it-IT" sz="3200">
                <a:solidFill>
                  <a:schemeClr val="bg1"/>
                </a:solidFill>
                <a:effectLst>
                  <a:outerShdw blurRad="38100" dist="38100" dir="2700000" algn="tl">
                    <a:srgbClr val="000000"/>
                  </a:outerShdw>
                </a:effectLst>
                <a:latin typeface="Calibri" pitchFamily="34" charset="0"/>
              </a:rPr>
              <a:t>processes</a:t>
            </a:r>
          </a:p>
        </p:txBody>
      </p:sp>
      <p:sp>
        <p:nvSpPr>
          <p:cNvPr id="867331" name="Rectangle 3"/>
          <p:cNvSpPr>
            <a:spLocks noChangeArrowheads="1"/>
          </p:cNvSpPr>
          <p:nvPr/>
        </p:nvSpPr>
        <p:spPr bwMode="auto">
          <a:xfrm>
            <a:off x="0" y="6443663"/>
            <a:ext cx="9144000" cy="414337"/>
          </a:xfrm>
          <a:prstGeom prst="rect">
            <a:avLst/>
          </a:prstGeom>
          <a:solidFill>
            <a:schemeClr val="tx1"/>
          </a:solidFill>
          <a:ln w="9525" algn="ctr">
            <a:noFill/>
            <a:miter lim="800000"/>
            <a:headEnd/>
            <a:tailEnd/>
          </a:ln>
          <a:effectLst/>
        </p:spPr>
        <p:txBody>
          <a:bodyPr wrap="none" anchor="ctr"/>
          <a:lstStyle/>
          <a:p>
            <a:pPr>
              <a:defRPr/>
            </a:pPr>
            <a:endParaRPr lang="it-IT">
              <a:latin typeface="Calibri" pitchFamily="34" charset="0"/>
            </a:endParaRPr>
          </a:p>
        </p:txBody>
      </p:sp>
      <p:sp>
        <p:nvSpPr>
          <p:cNvPr id="867332" name="Rectangle 4"/>
          <p:cNvSpPr>
            <a:spLocks noChangeArrowheads="1"/>
          </p:cNvSpPr>
          <p:nvPr/>
        </p:nvSpPr>
        <p:spPr bwMode="auto">
          <a:xfrm>
            <a:off x="299545" y="617538"/>
            <a:ext cx="8544910" cy="1090171"/>
          </a:xfrm>
          <a:prstGeom prst="rect">
            <a:avLst/>
          </a:prstGeom>
          <a:noFill/>
          <a:ln w="9525">
            <a:noFill/>
            <a:miter lim="800000"/>
            <a:headEnd/>
            <a:tailEnd/>
          </a:ln>
          <a:effectLst/>
        </p:spPr>
        <p:txBody>
          <a:bodyPr wrap="square" lIns="92075" tIns="46038" rIns="92075" bIns="46038">
            <a:spAutoFit/>
          </a:bodyPr>
          <a:lstStyle/>
          <a:p>
            <a:pPr>
              <a:lnSpc>
                <a:spcPct val="90000"/>
              </a:lnSpc>
              <a:defRPr/>
            </a:pPr>
            <a:r>
              <a:rPr lang="en-US" sz="2400" dirty="0">
                <a:solidFill>
                  <a:srgbClr val="FFFF00"/>
                </a:solidFill>
                <a:effectLst>
                  <a:outerShdw blurRad="38100" dist="38100" dir="2700000" algn="tl">
                    <a:srgbClr val="000000"/>
                  </a:outerShdw>
                </a:effectLst>
                <a:latin typeface="Calibri" pitchFamily="34" charset="0"/>
              </a:rPr>
              <a:t>The paper of Jacques and Green (1980) for the first time provided evidence on how </a:t>
            </a:r>
            <a:r>
              <a:rPr lang="en-US" sz="2400" dirty="0">
                <a:solidFill>
                  <a:schemeClr val="bg1"/>
                </a:solidFill>
                <a:effectLst>
                  <a:outerShdw blurRad="38100" dist="38100" dir="2700000" algn="tl">
                    <a:srgbClr val="000000"/>
                  </a:outerShdw>
                </a:effectLst>
                <a:latin typeface="Calibri" pitchFamily="34" charset="0"/>
              </a:rPr>
              <a:t>the bulk compositions of partial melts of mantle peridotite vary with melting conditions and mantle composition.</a:t>
            </a:r>
            <a:endParaRPr lang="en-US" sz="2400" dirty="0">
              <a:solidFill>
                <a:srgbClr val="FFFF00"/>
              </a:solidFill>
              <a:effectLst>
                <a:outerShdw blurRad="38100" dist="38100" dir="2700000" algn="tl">
                  <a:srgbClr val="000000"/>
                </a:outerShdw>
              </a:effectLst>
              <a:latin typeface="Calibri" pitchFamily="34" charset="0"/>
            </a:endParaRPr>
          </a:p>
        </p:txBody>
      </p:sp>
      <p:grpSp>
        <p:nvGrpSpPr>
          <p:cNvPr id="2" name="Group 5"/>
          <p:cNvGrpSpPr>
            <a:grpSpLocks/>
          </p:cNvGrpSpPr>
          <p:nvPr/>
        </p:nvGrpSpPr>
        <p:grpSpPr bwMode="auto">
          <a:xfrm>
            <a:off x="1254125" y="2041525"/>
            <a:ext cx="7867650" cy="4816475"/>
            <a:chOff x="110" y="1286"/>
            <a:chExt cx="4956" cy="3034"/>
          </a:xfrm>
        </p:grpSpPr>
        <p:sp>
          <p:nvSpPr>
            <p:cNvPr id="867334" name="Rectangle 6"/>
            <p:cNvSpPr>
              <a:spLocks noChangeArrowheads="1"/>
            </p:cNvSpPr>
            <p:nvPr/>
          </p:nvSpPr>
          <p:spPr bwMode="auto">
            <a:xfrm>
              <a:off x="110" y="1286"/>
              <a:ext cx="4956" cy="3034"/>
            </a:xfrm>
            <a:prstGeom prst="rect">
              <a:avLst/>
            </a:prstGeom>
            <a:solidFill>
              <a:schemeClr val="bg1"/>
            </a:solidFill>
            <a:ln w="9525" algn="ctr">
              <a:noFill/>
              <a:miter lim="800000"/>
              <a:headEnd/>
              <a:tailEnd/>
            </a:ln>
            <a:effectLst/>
          </p:spPr>
          <p:txBody>
            <a:bodyPr wrap="none" anchor="ctr"/>
            <a:lstStyle/>
            <a:p>
              <a:pPr>
                <a:defRPr/>
              </a:pPr>
              <a:endParaRPr lang="it-IT">
                <a:latin typeface="Calibri" pitchFamily="34" charset="0"/>
              </a:endParaRPr>
            </a:p>
          </p:txBody>
        </p:sp>
        <p:pic>
          <p:nvPicPr>
            <p:cNvPr id="11272" name="Picture 7"/>
            <p:cNvPicPr>
              <a:picLocks noChangeAspect="1" noChangeArrowheads="1"/>
            </p:cNvPicPr>
            <p:nvPr/>
          </p:nvPicPr>
          <p:blipFill>
            <a:blip r:embed="rId3" cstate="print"/>
            <a:srcRect/>
            <a:stretch>
              <a:fillRect/>
            </a:stretch>
          </p:blipFill>
          <p:spPr bwMode="auto">
            <a:xfrm>
              <a:off x="132" y="1311"/>
              <a:ext cx="2372" cy="2714"/>
            </a:xfrm>
            <a:prstGeom prst="rect">
              <a:avLst/>
            </a:prstGeom>
            <a:noFill/>
            <a:ln w="9525" algn="ctr">
              <a:noFill/>
              <a:miter lim="800000"/>
              <a:headEnd/>
              <a:tailEnd/>
            </a:ln>
          </p:spPr>
        </p:pic>
        <p:pic>
          <p:nvPicPr>
            <p:cNvPr id="11273" name="Picture 8"/>
            <p:cNvPicPr>
              <a:picLocks noChangeAspect="1" noChangeArrowheads="1"/>
            </p:cNvPicPr>
            <p:nvPr/>
          </p:nvPicPr>
          <p:blipFill>
            <a:blip r:embed="rId4" cstate="print"/>
            <a:srcRect/>
            <a:stretch>
              <a:fillRect/>
            </a:stretch>
          </p:blipFill>
          <p:spPr bwMode="auto">
            <a:xfrm>
              <a:off x="2605" y="1309"/>
              <a:ext cx="2439" cy="2739"/>
            </a:xfrm>
            <a:prstGeom prst="rect">
              <a:avLst/>
            </a:prstGeom>
            <a:noFill/>
            <a:ln w="9525" algn="ctr">
              <a:noFill/>
              <a:miter lim="800000"/>
              <a:headEnd/>
              <a:tailEnd/>
            </a:ln>
          </p:spPr>
        </p:pic>
        <p:pic>
          <p:nvPicPr>
            <p:cNvPr id="11274" name="Picture 9"/>
            <p:cNvPicPr>
              <a:picLocks noChangeAspect="1" noChangeArrowheads="1"/>
            </p:cNvPicPr>
            <p:nvPr/>
          </p:nvPicPr>
          <p:blipFill>
            <a:blip r:embed="rId5" cstate="print"/>
            <a:srcRect/>
            <a:stretch>
              <a:fillRect/>
            </a:stretch>
          </p:blipFill>
          <p:spPr bwMode="auto">
            <a:xfrm>
              <a:off x="122" y="4014"/>
              <a:ext cx="2167" cy="269"/>
            </a:xfrm>
            <a:prstGeom prst="rect">
              <a:avLst/>
            </a:prstGeom>
            <a:noFill/>
            <a:ln w="9525" algn="ctr">
              <a:noFill/>
              <a:miter lim="800000"/>
              <a:headEnd/>
              <a:tailEnd/>
            </a:ln>
          </p:spPr>
        </p:pic>
        <p:pic>
          <p:nvPicPr>
            <p:cNvPr id="11275" name="Picture 10"/>
            <p:cNvPicPr>
              <a:picLocks noChangeAspect="1" noChangeArrowheads="1"/>
            </p:cNvPicPr>
            <p:nvPr/>
          </p:nvPicPr>
          <p:blipFill>
            <a:blip r:embed="rId5" cstate="print"/>
            <a:srcRect/>
            <a:stretch>
              <a:fillRect/>
            </a:stretch>
          </p:blipFill>
          <p:spPr bwMode="auto">
            <a:xfrm>
              <a:off x="2642" y="4014"/>
              <a:ext cx="2167" cy="269"/>
            </a:xfrm>
            <a:prstGeom prst="rect">
              <a:avLst/>
            </a:prstGeom>
            <a:noFill/>
            <a:ln w="9525" algn="ctr">
              <a:noFill/>
              <a:miter lim="800000"/>
              <a:headEnd/>
              <a:tailEnd/>
            </a:ln>
          </p:spPr>
        </p:pic>
        <p:sp>
          <p:nvSpPr>
            <p:cNvPr id="867339" name="Rectangle 11"/>
            <p:cNvSpPr>
              <a:spLocks noChangeArrowheads="1"/>
            </p:cNvSpPr>
            <p:nvPr/>
          </p:nvSpPr>
          <p:spPr bwMode="auto">
            <a:xfrm>
              <a:off x="142" y="3835"/>
              <a:ext cx="150" cy="205"/>
            </a:xfrm>
            <a:prstGeom prst="rect">
              <a:avLst/>
            </a:prstGeom>
            <a:solidFill>
              <a:schemeClr val="bg1"/>
            </a:solidFill>
            <a:ln w="9525" algn="ctr">
              <a:noFill/>
              <a:miter lim="800000"/>
              <a:headEnd/>
              <a:tailEnd/>
            </a:ln>
            <a:effectLst/>
          </p:spPr>
          <p:txBody>
            <a:bodyPr wrap="none" anchor="ctr"/>
            <a:lstStyle/>
            <a:p>
              <a:pPr>
                <a:defRPr/>
              </a:pPr>
              <a:endParaRPr lang="it-IT">
                <a:latin typeface="Calibri" pitchFamily="34" charset="0"/>
              </a:endParaRPr>
            </a:p>
          </p:txBody>
        </p:sp>
        <p:sp>
          <p:nvSpPr>
            <p:cNvPr id="867340" name="Rectangle 12"/>
            <p:cNvSpPr>
              <a:spLocks noChangeArrowheads="1"/>
            </p:cNvSpPr>
            <p:nvPr/>
          </p:nvSpPr>
          <p:spPr bwMode="auto">
            <a:xfrm>
              <a:off x="2557" y="3851"/>
              <a:ext cx="259" cy="205"/>
            </a:xfrm>
            <a:prstGeom prst="rect">
              <a:avLst/>
            </a:prstGeom>
            <a:solidFill>
              <a:schemeClr val="bg1"/>
            </a:solidFill>
            <a:ln w="9525" algn="ctr">
              <a:noFill/>
              <a:miter lim="800000"/>
              <a:headEnd/>
              <a:tailEnd/>
            </a:ln>
            <a:effectLst/>
          </p:spPr>
          <p:txBody>
            <a:bodyPr wrap="none" anchor="ctr"/>
            <a:lstStyle/>
            <a:p>
              <a:pPr>
                <a:defRPr/>
              </a:pPr>
              <a:endParaRPr lang="it-IT">
                <a:latin typeface="Calibri" pitchFamily="34" charset="0"/>
              </a:endParaRPr>
            </a:p>
          </p:txBody>
        </p:sp>
        <p:sp>
          <p:nvSpPr>
            <p:cNvPr id="867341" name="Rectangle 13"/>
            <p:cNvSpPr>
              <a:spLocks noChangeArrowheads="1"/>
            </p:cNvSpPr>
            <p:nvPr/>
          </p:nvSpPr>
          <p:spPr bwMode="auto">
            <a:xfrm>
              <a:off x="4860" y="1318"/>
              <a:ext cx="150" cy="205"/>
            </a:xfrm>
            <a:prstGeom prst="rect">
              <a:avLst/>
            </a:prstGeom>
            <a:solidFill>
              <a:schemeClr val="bg1"/>
            </a:solidFill>
            <a:ln w="9525" algn="ctr">
              <a:noFill/>
              <a:miter lim="800000"/>
              <a:headEnd/>
              <a:tailEnd/>
            </a:ln>
            <a:effectLst/>
          </p:spPr>
          <p:txBody>
            <a:bodyPr wrap="none" anchor="ctr"/>
            <a:lstStyle/>
            <a:p>
              <a:pPr>
                <a:defRPr/>
              </a:pPr>
              <a:endParaRPr lang="it-IT">
                <a:latin typeface="Calibri" pitchFamily="34" charset="0"/>
              </a:endParaRPr>
            </a:p>
          </p:txBody>
        </p:sp>
        <p:sp>
          <p:nvSpPr>
            <p:cNvPr id="867342" name="Rectangle 14"/>
            <p:cNvSpPr>
              <a:spLocks noChangeArrowheads="1"/>
            </p:cNvSpPr>
            <p:nvPr/>
          </p:nvSpPr>
          <p:spPr bwMode="auto">
            <a:xfrm>
              <a:off x="2825" y="1286"/>
              <a:ext cx="2043" cy="126"/>
            </a:xfrm>
            <a:prstGeom prst="rect">
              <a:avLst/>
            </a:prstGeom>
            <a:solidFill>
              <a:schemeClr val="bg1"/>
            </a:solidFill>
            <a:ln w="9525" algn="ctr">
              <a:noFill/>
              <a:miter lim="800000"/>
              <a:headEnd/>
              <a:tailEnd/>
            </a:ln>
            <a:effectLst/>
          </p:spPr>
          <p:txBody>
            <a:bodyPr wrap="none" anchor="ctr"/>
            <a:lstStyle/>
            <a:p>
              <a:pPr>
                <a:defRPr/>
              </a:pPr>
              <a:endParaRPr lang="it-IT">
                <a:latin typeface="Calibri" pitchFamily="34" charset="0"/>
              </a:endParaRPr>
            </a:p>
          </p:txBody>
        </p:sp>
      </p:grpSp>
      <p:sp>
        <p:nvSpPr>
          <p:cNvPr id="867343" name="Rectangle 15"/>
          <p:cNvSpPr>
            <a:spLocks noChangeArrowheads="1"/>
          </p:cNvSpPr>
          <p:nvPr/>
        </p:nvSpPr>
        <p:spPr bwMode="auto">
          <a:xfrm>
            <a:off x="0" y="5797550"/>
            <a:ext cx="1193800" cy="646973"/>
          </a:xfrm>
          <a:prstGeom prst="rect">
            <a:avLst/>
          </a:prstGeom>
          <a:noFill/>
          <a:ln w="9525">
            <a:noFill/>
            <a:miter lim="800000"/>
            <a:headEnd/>
            <a:tailEnd/>
          </a:ln>
          <a:effectLst/>
        </p:spPr>
        <p:txBody>
          <a:bodyPr lIns="92075" tIns="46038" rIns="92075" bIns="46038">
            <a:spAutoFit/>
          </a:bodyPr>
          <a:lstStyle/>
          <a:p>
            <a:pPr algn="r" eaLnBrk="0" hangingPunct="0">
              <a:defRPr/>
            </a:pPr>
            <a:r>
              <a:rPr lang="en-US" sz="1200" dirty="0" err="1">
                <a:solidFill>
                  <a:schemeClr val="bg1"/>
                </a:solidFill>
                <a:latin typeface="Calibri" pitchFamily="34" charset="0"/>
                <a:cs typeface="Arial" charset="0"/>
              </a:rPr>
              <a:t>Niu</a:t>
            </a:r>
            <a:r>
              <a:rPr lang="en-US" sz="1200" dirty="0">
                <a:solidFill>
                  <a:schemeClr val="bg1"/>
                </a:solidFill>
                <a:latin typeface="Calibri" pitchFamily="34" charset="0"/>
                <a:cs typeface="Arial" charset="0"/>
              </a:rPr>
              <a:t> and O’Hara, 2008 (J. Petrol., 49, 633-664)</a:t>
            </a:r>
            <a:endParaRPr lang="en-US" sz="1200" dirty="0">
              <a:solidFill>
                <a:schemeClr val="bg1"/>
              </a:solidFill>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67332"/>
                                        </p:tgtEl>
                                        <p:attrNameLst>
                                          <p:attrName>style.visibility</p:attrName>
                                        </p:attrNameLst>
                                      </p:cBhvr>
                                      <p:to>
                                        <p:strVal val="visible"/>
                                      </p:to>
                                    </p:set>
                                    <p:animEffect transition="in" filter="fade">
                                      <p:cBhvr>
                                        <p:cTn id="7" dur="500"/>
                                        <p:tgtEl>
                                          <p:spTgt spid="86733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867343"/>
                                        </p:tgtEl>
                                        <p:attrNameLst>
                                          <p:attrName>style.visibility</p:attrName>
                                        </p:attrNameLst>
                                      </p:cBhvr>
                                      <p:to>
                                        <p:strVal val="visible"/>
                                      </p:to>
                                    </p:set>
                                    <p:animEffect transition="in" filter="fade">
                                      <p:cBhvr>
                                        <p:cTn id="16" dur="500"/>
                                        <p:tgtEl>
                                          <p:spTgt spid="8673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7332" grpId="0" autoUpdateAnimBg="0"/>
      <p:bldP spid="86734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7330" name="Text Box 2"/>
          <p:cNvSpPr txBox="1">
            <a:spLocks noChangeArrowheads="1"/>
          </p:cNvSpPr>
          <p:nvPr/>
        </p:nvSpPr>
        <p:spPr bwMode="auto">
          <a:xfrm>
            <a:off x="0" y="88900"/>
            <a:ext cx="9144000" cy="579438"/>
          </a:xfrm>
          <a:prstGeom prst="rect">
            <a:avLst/>
          </a:prstGeom>
          <a:noFill/>
          <a:ln w="9525" algn="ctr">
            <a:noFill/>
            <a:miter lim="800000"/>
            <a:headEnd/>
            <a:tailEnd/>
          </a:ln>
          <a:effectLst/>
        </p:spPr>
        <p:txBody>
          <a:bodyPr>
            <a:spAutoFit/>
          </a:bodyPr>
          <a:lstStyle/>
          <a:p>
            <a:pPr algn="ctr">
              <a:defRPr/>
            </a:pPr>
            <a:r>
              <a:rPr lang="it-IT" sz="3200">
                <a:solidFill>
                  <a:schemeClr val="bg1"/>
                </a:solidFill>
                <a:effectLst>
                  <a:outerShdw blurRad="38100" dist="38100" dir="2700000" algn="tl">
                    <a:srgbClr val="000000"/>
                  </a:outerShdw>
                </a:effectLst>
                <a:latin typeface="Calibri" pitchFamily="34" charset="0"/>
              </a:rPr>
              <a:t>What</a:t>
            </a:r>
            <a:r>
              <a:rPr lang="it-IT" sz="3000">
                <a:solidFill>
                  <a:schemeClr val="bg1"/>
                </a:solidFill>
                <a:effectLst>
                  <a:outerShdw blurRad="38100" dist="38100" dir="2700000" algn="tl">
                    <a:srgbClr val="000000"/>
                  </a:outerShdw>
                </a:effectLst>
                <a:latin typeface="Calibri" pitchFamily="34" charset="0"/>
              </a:rPr>
              <a:t> </a:t>
            </a:r>
            <a:r>
              <a:rPr lang="it-IT" sz="3200">
                <a:solidFill>
                  <a:schemeClr val="bg1"/>
                </a:solidFill>
                <a:effectLst>
                  <a:outerShdw blurRad="38100" dist="38100" dir="2700000" algn="tl">
                    <a:srgbClr val="000000"/>
                  </a:outerShdw>
                </a:effectLst>
                <a:latin typeface="Calibri" pitchFamily="34" charset="0"/>
              </a:rPr>
              <a:t>we</a:t>
            </a:r>
            <a:r>
              <a:rPr lang="it-IT" sz="3000">
                <a:solidFill>
                  <a:schemeClr val="bg1"/>
                </a:solidFill>
                <a:effectLst>
                  <a:outerShdw blurRad="38100" dist="38100" dir="2700000" algn="tl">
                    <a:srgbClr val="000000"/>
                  </a:outerShdw>
                </a:effectLst>
                <a:latin typeface="Calibri" pitchFamily="34" charset="0"/>
              </a:rPr>
              <a:t> </a:t>
            </a:r>
            <a:r>
              <a:rPr lang="it-IT" sz="3200">
                <a:solidFill>
                  <a:schemeClr val="bg1"/>
                </a:solidFill>
                <a:effectLst>
                  <a:outerShdw blurRad="38100" dist="38100" dir="2700000" algn="tl">
                    <a:srgbClr val="000000"/>
                  </a:outerShdw>
                </a:effectLst>
                <a:latin typeface="Calibri" pitchFamily="34" charset="0"/>
              </a:rPr>
              <a:t>think</a:t>
            </a:r>
            <a:r>
              <a:rPr lang="it-IT" sz="3000">
                <a:solidFill>
                  <a:schemeClr val="bg1"/>
                </a:solidFill>
                <a:effectLst>
                  <a:outerShdw blurRad="38100" dist="38100" dir="2700000" algn="tl">
                    <a:srgbClr val="000000"/>
                  </a:outerShdw>
                </a:effectLst>
                <a:latin typeface="Calibri" pitchFamily="34" charset="0"/>
              </a:rPr>
              <a:t> </a:t>
            </a:r>
            <a:r>
              <a:rPr lang="it-IT" sz="3200">
                <a:solidFill>
                  <a:schemeClr val="bg1"/>
                </a:solidFill>
                <a:effectLst>
                  <a:outerShdw blurRad="38100" dist="38100" dir="2700000" algn="tl">
                    <a:srgbClr val="000000"/>
                  </a:outerShdw>
                </a:effectLst>
                <a:latin typeface="Calibri" pitchFamily="34" charset="0"/>
              </a:rPr>
              <a:t>we</a:t>
            </a:r>
            <a:r>
              <a:rPr lang="it-IT" sz="3000">
                <a:solidFill>
                  <a:schemeClr val="bg1"/>
                </a:solidFill>
                <a:effectLst>
                  <a:outerShdw blurRad="38100" dist="38100" dir="2700000" algn="tl">
                    <a:srgbClr val="000000"/>
                  </a:outerShdw>
                </a:effectLst>
                <a:latin typeface="Calibri" pitchFamily="34" charset="0"/>
              </a:rPr>
              <a:t> </a:t>
            </a:r>
            <a:r>
              <a:rPr lang="it-IT" sz="3200">
                <a:solidFill>
                  <a:schemeClr val="bg1"/>
                </a:solidFill>
                <a:effectLst>
                  <a:outerShdw blurRad="38100" dist="38100" dir="2700000" algn="tl">
                    <a:srgbClr val="000000"/>
                  </a:outerShdw>
                </a:effectLst>
                <a:latin typeface="Calibri" pitchFamily="34" charset="0"/>
              </a:rPr>
              <a:t>know</a:t>
            </a:r>
            <a:r>
              <a:rPr lang="it-IT" sz="3000">
                <a:solidFill>
                  <a:schemeClr val="bg1"/>
                </a:solidFill>
                <a:effectLst>
                  <a:outerShdw blurRad="38100" dist="38100" dir="2700000" algn="tl">
                    <a:srgbClr val="000000"/>
                  </a:outerShdw>
                </a:effectLst>
                <a:latin typeface="Calibri" pitchFamily="34" charset="0"/>
              </a:rPr>
              <a:t> </a:t>
            </a:r>
            <a:r>
              <a:rPr lang="it-IT" sz="3200">
                <a:solidFill>
                  <a:schemeClr val="bg1"/>
                </a:solidFill>
                <a:effectLst>
                  <a:outerShdw blurRad="38100" dist="38100" dir="2700000" algn="tl">
                    <a:srgbClr val="000000"/>
                  </a:outerShdw>
                </a:effectLst>
                <a:latin typeface="Calibri" pitchFamily="34" charset="0"/>
              </a:rPr>
              <a:t>about</a:t>
            </a:r>
            <a:r>
              <a:rPr lang="it-IT" sz="3000">
                <a:solidFill>
                  <a:schemeClr val="bg1"/>
                </a:solidFill>
                <a:effectLst>
                  <a:outerShdw blurRad="38100" dist="38100" dir="2700000" algn="tl">
                    <a:srgbClr val="000000"/>
                  </a:outerShdw>
                </a:effectLst>
                <a:latin typeface="Calibri" pitchFamily="34" charset="0"/>
              </a:rPr>
              <a:t> </a:t>
            </a:r>
            <a:r>
              <a:rPr lang="it-IT" sz="3200">
                <a:solidFill>
                  <a:schemeClr val="bg1"/>
                </a:solidFill>
                <a:effectLst>
                  <a:outerShdw blurRad="38100" dist="38100" dir="2700000" algn="tl">
                    <a:srgbClr val="000000"/>
                  </a:outerShdw>
                </a:effectLst>
                <a:latin typeface="Calibri" pitchFamily="34" charset="0"/>
              </a:rPr>
              <a:t>mantle</a:t>
            </a:r>
            <a:r>
              <a:rPr lang="it-IT" sz="3000">
                <a:solidFill>
                  <a:schemeClr val="bg1"/>
                </a:solidFill>
                <a:effectLst>
                  <a:outerShdw blurRad="38100" dist="38100" dir="2700000" algn="tl">
                    <a:srgbClr val="000000"/>
                  </a:outerShdw>
                </a:effectLst>
                <a:latin typeface="Calibri" pitchFamily="34" charset="0"/>
              </a:rPr>
              <a:t> </a:t>
            </a:r>
            <a:r>
              <a:rPr lang="it-IT" sz="3200">
                <a:solidFill>
                  <a:schemeClr val="bg1"/>
                </a:solidFill>
                <a:effectLst>
                  <a:outerShdw blurRad="38100" dist="38100" dir="2700000" algn="tl">
                    <a:srgbClr val="000000"/>
                  </a:outerShdw>
                </a:effectLst>
                <a:latin typeface="Calibri" pitchFamily="34" charset="0"/>
              </a:rPr>
              <a:t>processes</a:t>
            </a:r>
          </a:p>
        </p:txBody>
      </p:sp>
      <p:sp>
        <p:nvSpPr>
          <p:cNvPr id="867331" name="Rectangle 3"/>
          <p:cNvSpPr>
            <a:spLocks noChangeArrowheads="1"/>
          </p:cNvSpPr>
          <p:nvPr/>
        </p:nvSpPr>
        <p:spPr bwMode="auto">
          <a:xfrm>
            <a:off x="0" y="6443663"/>
            <a:ext cx="9144000" cy="414337"/>
          </a:xfrm>
          <a:prstGeom prst="rect">
            <a:avLst/>
          </a:prstGeom>
          <a:solidFill>
            <a:schemeClr val="tx1"/>
          </a:solidFill>
          <a:ln w="9525" algn="ctr">
            <a:noFill/>
            <a:miter lim="800000"/>
            <a:headEnd/>
            <a:tailEnd/>
          </a:ln>
          <a:effectLst/>
        </p:spPr>
        <p:txBody>
          <a:bodyPr wrap="none" anchor="ctr"/>
          <a:lstStyle/>
          <a:p>
            <a:pPr>
              <a:defRPr/>
            </a:pPr>
            <a:endParaRPr lang="it-IT">
              <a:latin typeface="Calibri" pitchFamily="34" charset="0"/>
            </a:endParaRPr>
          </a:p>
        </p:txBody>
      </p:sp>
      <p:sp>
        <p:nvSpPr>
          <p:cNvPr id="867332" name="Rectangle 4"/>
          <p:cNvSpPr>
            <a:spLocks noChangeArrowheads="1"/>
          </p:cNvSpPr>
          <p:nvPr/>
        </p:nvSpPr>
        <p:spPr bwMode="auto">
          <a:xfrm>
            <a:off x="299545" y="617538"/>
            <a:ext cx="8544910" cy="1422570"/>
          </a:xfrm>
          <a:prstGeom prst="rect">
            <a:avLst/>
          </a:prstGeom>
          <a:noFill/>
          <a:ln w="9525">
            <a:noFill/>
            <a:miter lim="800000"/>
            <a:headEnd/>
            <a:tailEnd/>
          </a:ln>
          <a:effectLst/>
        </p:spPr>
        <p:txBody>
          <a:bodyPr wrap="square" lIns="92075" tIns="46038" rIns="92075" bIns="46038">
            <a:spAutoFit/>
          </a:bodyPr>
          <a:lstStyle/>
          <a:p>
            <a:pPr>
              <a:lnSpc>
                <a:spcPct val="90000"/>
              </a:lnSpc>
              <a:defRPr/>
            </a:pPr>
            <a:r>
              <a:rPr lang="en-US" sz="2400" dirty="0">
                <a:solidFill>
                  <a:schemeClr val="bg1"/>
                </a:solidFill>
                <a:effectLst>
                  <a:outerShdw blurRad="38100" dist="38100" dir="2700000" algn="tl">
                    <a:srgbClr val="000000"/>
                  </a:outerShdw>
                </a:effectLst>
                <a:latin typeface="Calibri" pitchFamily="34" charset="0"/>
              </a:rPr>
              <a:t>It showed the relation between melts and residues, i.e. the control of melt composition by equilibrium between melt and residual phases, all of which are solid solutions of a number of components which partition between melt and residual phases.</a:t>
            </a:r>
          </a:p>
        </p:txBody>
      </p:sp>
      <p:grpSp>
        <p:nvGrpSpPr>
          <p:cNvPr id="2" name="Group 5"/>
          <p:cNvGrpSpPr>
            <a:grpSpLocks/>
          </p:cNvGrpSpPr>
          <p:nvPr/>
        </p:nvGrpSpPr>
        <p:grpSpPr bwMode="auto">
          <a:xfrm>
            <a:off x="1254125" y="2041525"/>
            <a:ext cx="7867650" cy="4816475"/>
            <a:chOff x="110" y="1286"/>
            <a:chExt cx="4956" cy="3034"/>
          </a:xfrm>
        </p:grpSpPr>
        <p:sp>
          <p:nvSpPr>
            <p:cNvPr id="867334" name="Rectangle 6"/>
            <p:cNvSpPr>
              <a:spLocks noChangeArrowheads="1"/>
            </p:cNvSpPr>
            <p:nvPr/>
          </p:nvSpPr>
          <p:spPr bwMode="auto">
            <a:xfrm>
              <a:off x="110" y="1286"/>
              <a:ext cx="4956" cy="3034"/>
            </a:xfrm>
            <a:prstGeom prst="rect">
              <a:avLst/>
            </a:prstGeom>
            <a:solidFill>
              <a:schemeClr val="bg1"/>
            </a:solidFill>
            <a:ln w="9525" algn="ctr">
              <a:noFill/>
              <a:miter lim="800000"/>
              <a:headEnd/>
              <a:tailEnd/>
            </a:ln>
            <a:effectLst/>
          </p:spPr>
          <p:txBody>
            <a:bodyPr wrap="none" anchor="ctr"/>
            <a:lstStyle/>
            <a:p>
              <a:pPr>
                <a:defRPr/>
              </a:pPr>
              <a:endParaRPr lang="it-IT">
                <a:latin typeface="Calibri" pitchFamily="34" charset="0"/>
              </a:endParaRPr>
            </a:p>
          </p:txBody>
        </p:sp>
        <p:pic>
          <p:nvPicPr>
            <p:cNvPr id="11272" name="Picture 7"/>
            <p:cNvPicPr>
              <a:picLocks noChangeAspect="1" noChangeArrowheads="1"/>
            </p:cNvPicPr>
            <p:nvPr/>
          </p:nvPicPr>
          <p:blipFill>
            <a:blip r:embed="rId3" cstate="print"/>
            <a:srcRect/>
            <a:stretch>
              <a:fillRect/>
            </a:stretch>
          </p:blipFill>
          <p:spPr bwMode="auto">
            <a:xfrm>
              <a:off x="132" y="1311"/>
              <a:ext cx="2372" cy="2714"/>
            </a:xfrm>
            <a:prstGeom prst="rect">
              <a:avLst/>
            </a:prstGeom>
            <a:noFill/>
            <a:ln w="9525" algn="ctr">
              <a:noFill/>
              <a:miter lim="800000"/>
              <a:headEnd/>
              <a:tailEnd/>
            </a:ln>
          </p:spPr>
        </p:pic>
        <p:pic>
          <p:nvPicPr>
            <p:cNvPr id="11273" name="Picture 8"/>
            <p:cNvPicPr>
              <a:picLocks noChangeAspect="1" noChangeArrowheads="1"/>
            </p:cNvPicPr>
            <p:nvPr/>
          </p:nvPicPr>
          <p:blipFill>
            <a:blip r:embed="rId4" cstate="print"/>
            <a:srcRect/>
            <a:stretch>
              <a:fillRect/>
            </a:stretch>
          </p:blipFill>
          <p:spPr bwMode="auto">
            <a:xfrm>
              <a:off x="2605" y="1309"/>
              <a:ext cx="2439" cy="2739"/>
            </a:xfrm>
            <a:prstGeom prst="rect">
              <a:avLst/>
            </a:prstGeom>
            <a:noFill/>
            <a:ln w="9525" algn="ctr">
              <a:noFill/>
              <a:miter lim="800000"/>
              <a:headEnd/>
              <a:tailEnd/>
            </a:ln>
          </p:spPr>
        </p:pic>
        <p:pic>
          <p:nvPicPr>
            <p:cNvPr id="11274" name="Picture 9"/>
            <p:cNvPicPr>
              <a:picLocks noChangeAspect="1" noChangeArrowheads="1"/>
            </p:cNvPicPr>
            <p:nvPr/>
          </p:nvPicPr>
          <p:blipFill>
            <a:blip r:embed="rId5" cstate="print"/>
            <a:srcRect/>
            <a:stretch>
              <a:fillRect/>
            </a:stretch>
          </p:blipFill>
          <p:spPr bwMode="auto">
            <a:xfrm>
              <a:off x="122" y="4014"/>
              <a:ext cx="2167" cy="269"/>
            </a:xfrm>
            <a:prstGeom prst="rect">
              <a:avLst/>
            </a:prstGeom>
            <a:noFill/>
            <a:ln w="9525" algn="ctr">
              <a:noFill/>
              <a:miter lim="800000"/>
              <a:headEnd/>
              <a:tailEnd/>
            </a:ln>
          </p:spPr>
        </p:pic>
        <p:pic>
          <p:nvPicPr>
            <p:cNvPr id="11275" name="Picture 10"/>
            <p:cNvPicPr>
              <a:picLocks noChangeAspect="1" noChangeArrowheads="1"/>
            </p:cNvPicPr>
            <p:nvPr/>
          </p:nvPicPr>
          <p:blipFill>
            <a:blip r:embed="rId5" cstate="print"/>
            <a:srcRect/>
            <a:stretch>
              <a:fillRect/>
            </a:stretch>
          </p:blipFill>
          <p:spPr bwMode="auto">
            <a:xfrm>
              <a:off x="2642" y="4014"/>
              <a:ext cx="2167" cy="269"/>
            </a:xfrm>
            <a:prstGeom prst="rect">
              <a:avLst/>
            </a:prstGeom>
            <a:noFill/>
            <a:ln w="9525" algn="ctr">
              <a:noFill/>
              <a:miter lim="800000"/>
              <a:headEnd/>
              <a:tailEnd/>
            </a:ln>
          </p:spPr>
        </p:pic>
        <p:sp>
          <p:nvSpPr>
            <p:cNvPr id="867339" name="Rectangle 11"/>
            <p:cNvSpPr>
              <a:spLocks noChangeArrowheads="1"/>
            </p:cNvSpPr>
            <p:nvPr/>
          </p:nvSpPr>
          <p:spPr bwMode="auto">
            <a:xfrm>
              <a:off x="142" y="3835"/>
              <a:ext cx="150" cy="205"/>
            </a:xfrm>
            <a:prstGeom prst="rect">
              <a:avLst/>
            </a:prstGeom>
            <a:solidFill>
              <a:schemeClr val="bg1"/>
            </a:solidFill>
            <a:ln w="9525" algn="ctr">
              <a:noFill/>
              <a:miter lim="800000"/>
              <a:headEnd/>
              <a:tailEnd/>
            </a:ln>
            <a:effectLst/>
          </p:spPr>
          <p:txBody>
            <a:bodyPr wrap="none" anchor="ctr"/>
            <a:lstStyle/>
            <a:p>
              <a:pPr>
                <a:defRPr/>
              </a:pPr>
              <a:endParaRPr lang="it-IT">
                <a:latin typeface="Calibri" pitchFamily="34" charset="0"/>
              </a:endParaRPr>
            </a:p>
          </p:txBody>
        </p:sp>
        <p:sp>
          <p:nvSpPr>
            <p:cNvPr id="867340" name="Rectangle 12"/>
            <p:cNvSpPr>
              <a:spLocks noChangeArrowheads="1"/>
            </p:cNvSpPr>
            <p:nvPr/>
          </p:nvSpPr>
          <p:spPr bwMode="auto">
            <a:xfrm>
              <a:off x="2557" y="3851"/>
              <a:ext cx="259" cy="205"/>
            </a:xfrm>
            <a:prstGeom prst="rect">
              <a:avLst/>
            </a:prstGeom>
            <a:solidFill>
              <a:schemeClr val="bg1"/>
            </a:solidFill>
            <a:ln w="9525" algn="ctr">
              <a:noFill/>
              <a:miter lim="800000"/>
              <a:headEnd/>
              <a:tailEnd/>
            </a:ln>
            <a:effectLst/>
          </p:spPr>
          <p:txBody>
            <a:bodyPr wrap="none" anchor="ctr"/>
            <a:lstStyle/>
            <a:p>
              <a:pPr>
                <a:defRPr/>
              </a:pPr>
              <a:endParaRPr lang="it-IT">
                <a:latin typeface="Calibri" pitchFamily="34" charset="0"/>
              </a:endParaRPr>
            </a:p>
          </p:txBody>
        </p:sp>
        <p:sp>
          <p:nvSpPr>
            <p:cNvPr id="867341" name="Rectangle 13"/>
            <p:cNvSpPr>
              <a:spLocks noChangeArrowheads="1"/>
            </p:cNvSpPr>
            <p:nvPr/>
          </p:nvSpPr>
          <p:spPr bwMode="auto">
            <a:xfrm>
              <a:off x="4860" y="1318"/>
              <a:ext cx="150" cy="205"/>
            </a:xfrm>
            <a:prstGeom prst="rect">
              <a:avLst/>
            </a:prstGeom>
            <a:solidFill>
              <a:schemeClr val="bg1"/>
            </a:solidFill>
            <a:ln w="9525" algn="ctr">
              <a:noFill/>
              <a:miter lim="800000"/>
              <a:headEnd/>
              <a:tailEnd/>
            </a:ln>
            <a:effectLst/>
          </p:spPr>
          <p:txBody>
            <a:bodyPr wrap="none" anchor="ctr"/>
            <a:lstStyle/>
            <a:p>
              <a:pPr>
                <a:defRPr/>
              </a:pPr>
              <a:endParaRPr lang="it-IT">
                <a:latin typeface="Calibri" pitchFamily="34" charset="0"/>
              </a:endParaRPr>
            </a:p>
          </p:txBody>
        </p:sp>
        <p:sp>
          <p:nvSpPr>
            <p:cNvPr id="867342" name="Rectangle 14"/>
            <p:cNvSpPr>
              <a:spLocks noChangeArrowheads="1"/>
            </p:cNvSpPr>
            <p:nvPr/>
          </p:nvSpPr>
          <p:spPr bwMode="auto">
            <a:xfrm>
              <a:off x="2825" y="1286"/>
              <a:ext cx="2043" cy="126"/>
            </a:xfrm>
            <a:prstGeom prst="rect">
              <a:avLst/>
            </a:prstGeom>
            <a:solidFill>
              <a:schemeClr val="bg1"/>
            </a:solidFill>
            <a:ln w="9525" algn="ctr">
              <a:noFill/>
              <a:miter lim="800000"/>
              <a:headEnd/>
              <a:tailEnd/>
            </a:ln>
            <a:effectLst/>
          </p:spPr>
          <p:txBody>
            <a:bodyPr wrap="none" anchor="ctr"/>
            <a:lstStyle/>
            <a:p>
              <a:pPr>
                <a:defRPr/>
              </a:pPr>
              <a:endParaRPr lang="it-IT">
                <a:latin typeface="Calibri" pitchFamily="34" charset="0"/>
              </a:endParaRPr>
            </a:p>
          </p:txBody>
        </p:sp>
      </p:grpSp>
      <p:sp>
        <p:nvSpPr>
          <p:cNvPr id="16" name="Rectangle 15"/>
          <p:cNvSpPr>
            <a:spLocks noChangeArrowheads="1"/>
          </p:cNvSpPr>
          <p:nvPr/>
        </p:nvSpPr>
        <p:spPr bwMode="auto">
          <a:xfrm>
            <a:off x="0" y="5797550"/>
            <a:ext cx="1193800" cy="646973"/>
          </a:xfrm>
          <a:prstGeom prst="rect">
            <a:avLst/>
          </a:prstGeom>
          <a:noFill/>
          <a:ln w="9525">
            <a:noFill/>
            <a:miter lim="800000"/>
            <a:headEnd/>
            <a:tailEnd/>
          </a:ln>
          <a:effectLst/>
        </p:spPr>
        <p:txBody>
          <a:bodyPr lIns="92075" tIns="46038" rIns="92075" bIns="46038">
            <a:spAutoFit/>
          </a:bodyPr>
          <a:lstStyle/>
          <a:p>
            <a:pPr algn="r" eaLnBrk="0" hangingPunct="0">
              <a:defRPr/>
            </a:pPr>
            <a:r>
              <a:rPr lang="en-US" sz="1200" dirty="0" err="1">
                <a:solidFill>
                  <a:schemeClr val="bg1"/>
                </a:solidFill>
                <a:latin typeface="Calibri" pitchFamily="34" charset="0"/>
                <a:cs typeface="Arial" charset="0"/>
              </a:rPr>
              <a:t>Niu</a:t>
            </a:r>
            <a:r>
              <a:rPr lang="en-US" sz="1200" dirty="0">
                <a:solidFill>
                  <a:schemeClr val="bg1"/>
                </a:solidFill>
                <a:latin typeface="Calibri" pitchFamily="34" charset="0"/>
                <a:cs typeface="Arial" charset="0"/>
              </a:rPr>
              <a:t> and O’Hara, 2008 (J. Petrol., 49, 633-664)</a:t>
            </a:r>
            <a:endParaRPr lang="en-US" sz="1200" dirty="0">
              <a:solidFill>
                <a:schemeClr val="bg1"/>
              </a:solidFill>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67332"/>
                                        </p:tgtEl>
                                        <p:attrNameLst>
                                          <p:attrName>style.visibility</p:attrName>
                                        </p:attrNameLst>
                                      </p:cBhvr>
                                      <p:to>
                                        <p:strVal val="visible"/>
                                      </p:to>
                                    </p:set>
                                    <p:animEffect transition="in" filter="fade">
                                      <p:cBhvr>
                                        <p:cTn id="7" dur="500"/>
                                        <p:tgtEl>
                                          <p:spTgt spid="8673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7332"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9378" name="Text Box 2"/>
          <p:cNvSpPr txBox="1">
            <a:spLocks noChangeArrowheads="1"/>
          </p:cNvSpPr>
          <p:nvPr/>
        </p:nvSpPr>
        <p:spPr bwMode="auto">
          <a:xfrm>
            <a:off x="0" y="88900"/>
            <a:ext cx="9144000" cy="579438"/>
          </a:xfrm>
          <a:prstGeom prst="rect">
            <a:avLst/>
          </a:prstGeom>
          <a:noFill/>
          <a:ln w="9525" algn="ctr">
            <a:noFill/>
            <a:miter lim="800000"/>
            <a:headEnd/>
            <a:tailEnd/>
          </a:ln>
          <a:effectLst/>
        </p:spPr>
        <p:txBody>
          <a:bodyPr>
            <a:spAutoFit/>
          </a:bodyPr>
          <a:lstStyle/>
          <a:p>
            <a:pPr algn="ctr">
              <a:defRPr/>
            </a:pPr>
            <a:r>
              <a:rPr lang="en-GB" sz="3200">
                <a:solidFill>
                  <a:schemeClr val="bg1"/>
                </a:solidFill>
                <a:effectLst>
                  <a:outerShdw blurRad="38100" dist="38100" dir="2700000" algn="tl">
                    <a:srgbClr val="000000"/>
                  </a:outerShdw>
                </a:effectLst>
                <a:latin typeface="Calibri" pitchFamily="34" charset="0"/>
              </a:rPr>
              <a:t>What</a:t>
            </a:r>
            <a:r>
              <a:rPr lang="en-GB" sz="3000">
                <a:solidFill>
                  <a:schemeClr val="bg1"/>
                </a:solidFill>
                <a:effectLst>
                  <a:outerShdw blurRad="38100" dist="38100" dir="2700000" algn="tl">
                    <a:srgbClr val="000000"/>
                  </a:outerShdw>
                </a:effectLst>
                <a:latin typeface="Calibri" pitchFamily="34" charset="0"/>
              </a:rPr>
              <a:t> </a:t>
            </a:r>
            <a:r>
              <a:rPr lang="en-GB" sz="3200">
                <a:solidFill>
                  <a:schemeClr val="bg1"/>
                </a:solidFill>
                <a:effectLst>
                  <a:outerShdw blurRad="38100" dist="38100" dir="2700000" algn="tl">
                    <a:srgbClr val="000000"/>
                  </a:outerShdw>
                </a:effectLst>
                <a:latin typeface="Calibri" pitchFamily="34" charset="0"/>
              </a:rPr>
              <a:t>we</a:t>
            </a:r>
            <a:r>
              <a:rPr lang="en-GB" sz="3000">
                <a:solidFill>
                  <a:schemeClr val="bg1"/>
                </a:solidFill>
                <a:effectLst>
                  <a:outerShdw blurRad="38100" dist="38100" dir="2700000" algn="tl">
                    <a:srgbClr val="000000"/>
                  </a:outerShdw>
                </a:effectLst>
                <a:latin typeface="Calibri" pitchFamily="34" charset="0"/>
              </a:rPr>
              <a:t> </a:t>
            </a:r>
            <a:r>
              <a:rPr lang="en-GB" sz="3200">
                <a:solidFill>
                  <a:schemeClr val="bg1"/>
                </a:solidFill>
                <a:effectLst>
                  <a:outerShdw blurRad="38100" dist="38100" dir="2700000" algn="tl">
                    <a:srgbClr val="000000"/>
                  </a:outerShdw>
                </a:effectLst>
                <a:latin typeface="Calibri" pitchFamily="34" charset="0"/>
              </a:rPr>
              <a:t>think</a:t>
            </a:r>
            <a:r>
              <a:rPr lang="en-GB" sz="3000">
                <a:solidFill>
                  <a:schemeClr val="bg1"/>
                </a:solidFill>
                <a:effectLst>
                  <a:outerShdw blurRad="38100" dist="38100" dir="2700000" algn="tl">
                    <a:srgbClr val="000000"/>
                  </a:outerShdw>
                </a:effectLst>
                <a:latin typeface="Calibri" pitchFamily="34" charset="0"/>
              </a:rPr>
              <a:t> </a:t>
            </a:r>
            <a:r>
              <a:rPr lang="en-GB" sz="3200">
                <a:solidFill>
                  <a:schemeClr val="bg1"/>
                </a:solidFill>
                <a:effectLst>
                  <a:outerShdw blurRad="38100" dist="38100" dir="2700000" algn="tl">
                    <a:srgbClr val="000000"/>
                  </a:outerShdw>
                </a:effectLst>
                <a:latin typeface="Calibri" pitchFamily="34" charset="0"/>
              </a:rPr>
              <a:t>we</a:t>
            </a:r>
            <a:r>
              <a:rPr lang="en-GB" sz="3000">
                <a:solidFill>
                  <a:schemeClr val="bg1"/>
                </a:solidFill>
                <a:effectLst>
                  <a:outerShdw blurRad="38100" dist="38100" dir="2700000" algn="tl">
                    <a:srgbClr val="000000"/>
                  </a:outerShdw>
                </a:effectLst>
                <a:latin typeface="Calibri" pitchFamily="34" charset="0"/>
              </a:rPr>
              <a:t> </a:t>
            </a:r>
            <a:r>
              <a:rPr lang="en-GB" sz="3200">
                <a:solidFill>
                  <a:schemeClr val="bg1"/>
                </a:solidFill>
                <a:effectLst>
                  <a:outerShdw blurRad="38100" dist="38100" dir="2700000" algn="tl">
                    <a:srgbClr val="000000"/>
                  </a:outerShdw>
                </a:effectLst>
                <a:latin typeface="Calibri" pitchFamily="34" charset="0"/>
              </a:rPr>
              <a:t>know</a:t>
            </a:r>
            <a:r>
              <a:rPr lang="en-GB" sz="3000">
                <a:solidFill>
                  <a:schemeClr val="bg1"/>
                </a:solidFill>
                <a:effectLst>
                  <a:outerShdw blurRad="38100" dist="38100" dir="2700000" algn="tl">
                    <a:srgbClr val="000000"/>
                  </a:outerShdw>
                </a:effectLst>
                <a:latin typeface="Calibri" pitchFamily="34" charset="0"/>
              </a:rPr>
              <a:t> </a:t>
            </a:r>
            <a:r>
              <a:rPr lang="en-GB" sz="3200">
                <a:solidFill>
                  <a:schemeClr val="bg1"/>
                </a:solidFill>
                <a:effectLst>
                  <a:outerShdw blurRad="38100" dist="38100" dir="2700000" algn="tl">
                    <a:srgbClr val="000000"/>
                  </a:outerShdw>
                </a:effectLst>
                <a:latin typeface="Calibri" pitchFamily="34" charset="0"/>
              </a:rPr>
              <a:t>about</a:t>
            </a:r>
            <a:r>
              <a:rPr lang="en-GB" sz="3000">
                <a:solidFill>
                  <a:schemeClr val="bg1"/>
                </a:solidFill>
                <a:effectLst>
                  <a:outerShdw blurRad="38100" dist="38100" dir="2700000" algn="tl">
                    <a:srgbClr val="000000"/>
                  </a:outerShdw>
                </a:effectLst>
                <a:latin typeface="Calibri" pitchFamily="34" charset="0"/>
              </a:rPr>
              <a:t> </a:t>
            </a:r>
            <a:r>
              <a:rPr lang="en-GB" sz="3200">
                <a:solidFill>
                  <a:schemeClr val="bg1"/>
                </a:solidFill>
                <a:effectLst>
                  <a:outerShdw blurRad="38100" dist="38100" dir="2700000" algn="tl">
                    <a:srgbClr val="000000"/>
                  </a:outerShdw>
                </a:effectLst>
                <a:latin typeface="Calibri" pitchFamily="34" charset="0"/>
              </a:rPr>
              <a:t>mantle</a:t>
            </a:r>
            <a:r>
              <a:rPr lang="en-GB" sz="3000">
                <a:solidFill>
                  <a:schemeClr val="bg1"/>
                </a:solidFill>
                <a:effectLst>
                  <a:outerShdw blurRad="38100" dist="38100" dir="2700000" algn="tl">
                    <a:srgbClr val="000000"/>
                  </a:outerShdw>
                </a:effectLst>
                <a:latin typeface="Calibri" pitchFamily="34" charset="0"/>
              </a:rPr>
              <a:t> </a:t>
            </a:r>
            <a:r>
              <a:rPr lang="en-GB" sz="3200">
                <a:solidFill>
                  <a:schemeClr val="bg1"/>
                </a:solidFill>
                <a:effectLst>
                  <a:outerShdw blurRad="38100" dist="38100" dir="2700000" algn="tl">
                    <a:srgbClr val="000000"/>
                  </a:outerShdw>
                </a:effectLst>
                <a:latin typeface="Calibri" pitchFamily="34" charset="0"/>
              </a:rPr>
              <a:t>processes</a:t>
            </a:r>
          </a:p>
        </p:txBody>
      </p:sp>
      <p:sp>
        <p:nvSpPr>
          <p:cNvPr id="869379" name="Rectangle 3"/>
          <p:cNvSpPr>
            <a:spLocks noChangeArrowheads="1"/>
          </p:cNvSpPr>
          <p:nvPr/>
        </p:nvSpPr>
        <p:spPr bwMode="auto">
          <a:xfrm>
            <a:off x="0" y="6443663"/>
            <a:ext cx="9144000" cy="414337"/>
          </a:xfrm>
          <a:prstGeom prst="rect">
            <a:avLst/>
          </a:prstGeom>
          <a:solidFill>
            <a:schemeClr val="tx1"/>
          </a:solidFill>
          <a:ln w="9525" algn="ctr">
            <a:noFill/>
            <a:miter lim="800000"/>
            <a:headEnd/>
            <a:tailEnd/>
          </a:ln>
          <a:effectLst/>
        </p:spPr>
        <p:txBody>
          <a:bodyPr wrap="none" anchor="ctr"/>
          <a:lstStyle/>
          <a:p>
            <a:pPr>
              <a:defRPr/>
            </a:pPr>
            <a:endParaRPr lang="en-GB">
              <a:latin typeface="Calibri" pitchFamily="34" charset="0"/>
            </a:endParaRPr>
          </a:p>
        </p:txBody>
      </p:sp>
      <p:sp>
        <p:nvSpPr>
          <p:cNvPr id="869380" name="Rectangle 4"/>
          <p:cNvSpPr>
            <a:spLocks noChangeArrowheads="1"/>
          </p:cNvSpPr>
          <p:nvPr/>
        </p:nvSpPr>
        <p:spPr bwMode="auto">
          <a:xfrm>
            <a:off x="0" y="750888"/>
            <a:ext cx="9144000" cy="1090171"/>
          </a:xfrm>
          <a:prstGeom prst="rect">
            <a:avLst/>
          </a:prstGeom>
          <a:noFill/>
          <a:ln w="9525">
            <a:noFill/>
            <a:miter lim="800000"/>
            <a:headEnd/>
            <a:tailEnd/>
          </a:ln>
          <a:effectLst/>
        </p:spPr>
        <p:txBody>
          <a:bodyPr lIns="92075" tIns="46038" rIns="92075" bIns="46038">
            <a:spAutoFit/>
          </a:bodyPr>
          <a:lstStyle/>
          <a:p>
            <a:pPr algn="ctr">
              <a:lnSpc>
                <a:spcPct val="90000"/>
              </a:lnSpc>
              <a:defRPr/>
            </a:pPr>
            <a:r>
              <a:rPr lang="en-GB" sz="3600">
                <a:solidFill>
                  <a:srgbClr val="FFFF00"/>
                </a:solidFill>
                <a:effectLst>
                  <a:outerShdw blurRad="38100" dist="38100" dir="2700000" algn="tl">
                    <a:srgbClr val="000000"/>
                  </a:outerShdw>
                </a:effectLst>
                <a:latin typeface="Calibri" pitchFamily="34" charset="0"/>
              </a:rPr>
              <a:t>What happens with decreasing pressure of melting?</a:t>
            </a:r>
          </a:p>
        </p:txBody>
      </p:sp>
      <p:grpSp>
        <p:nvGrpSpPr>
          <p:cNvPr id="12293" name="Group 5"/>
          <p:cNvGrpSpPr>
            <a:grpSpLocks/>
          </p:cNvGrpSpPr>
          <p:nvPr/>
        </p:nvGrpSpPr>
        <p:grpSpPr bwMode="auto">
          <a:xfrm>
            <a:off x="1254125" y="2041525"/>
            <a:ext cx="7867650" cy="4816475"/>
            <a:chOff x="110" y="1286"/>
            <a:chExt cx="4956" cy="3034"/>
          </a:xfrm>
        </p:grpSpPr>
        <p:sp>
          <p:nvSpPr>
            <p:cNvPr id="869382" name="Rectangle 6"/>
            <p:cNvSpPr>
              <a:spLocks noChangeArrowheads="1"/>
            </p:cNvSpPr>
            <p:nvPr/>
          </p:nvSpPr>
          <p:spPr bwMode="auto">
            <a:xfrm>
              <a:off x="110" y="1286"/>
              <a:ext cx="4956" cy="3034"/>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pic>
          <p:nvPicPr>
            <p:cNvPr id="12334" name="Picture 7"/>
            <p:cNvPicPr>
              <a:picLocks noChangeAspect="1" noChangeArrowheads="1"/>
            </p:cNvPicPr>
            <p:nvPr/>
          </p:nvPicPr>
          <p:blipFill>
            <a:blip r:embed="rId3" cstate="print"/>
            <a:srcRect/>
            <a:stretch>
              <a:fillRect/>
            </a:stretch>
          </p:blipFill>
          <p:spPr bwMode="auto">
            <a:xfrm>
              <a:off x="132" y="1311"/>
              <a:ext cx="2372" cy="2714"/>
            </a:xfrm>
            <a:prstGeom prst="rect">
              <a:avLst/>
            </a:prstGeom>
            <a:noFill/>
            <a:ln w="9525" algn="ctr">
              <a:noFill/>
              <a:miter lim="800000"/>
              <a:headEnd/>
              <a:tailEnd/>
            </a:ln>
          </p:spPr>
        </p:pic>
        <p:pic>
          <p:nvPicPr>
            <p:cNvPr id="12335" name="Picture 8"/>
            <p:cNvPicPr>
              <a:picLocks noChangeAspect="1" noChangeArrowheads="1"/>
            </p:cNvPicPr>
            <p:nvPr/>
          </p:nvPicPr>
          <p:blipFill>
            <a:blip r:embed="rId4" cstate="print"/>
            <a:srcRect/>
            <a:stretch>
              <a:fillRect/>
            </a:stretch>
          </p:blipFill>
          <p:spPr bwMode="auto">
            <a:xfrm>
              <a:off x="2605" y="1309"/>
              <a:ext cx="2439" cy="2739"/>
            </a:xfrm>
            <a:prstGeom prst="rect">
              <a:avLst/>
            </a:prstGeom>
            <a:noFill/>
            <a:ln w="9525" algn="ctr">
              <a:noFill/>
              <a:miter lim="800000"/>
              <a:headEnd/>
              <a:tailEnd/>
            </a:ln>
          </p:spPr>
        </p:pic>
        <p:pic>
          <p:nvPicPr>
            <p:cNvPr id="12336" name="Picture 9"/>
            <p:cNvPicPr>
              <a:picLocks noChangeAspect="1" noChangeArrowheads="1"/>
            </p:cNvPicPr>
            <p:nvPr/>
          </p:nvPicPr>
          <p:blipFill>
            <a:blip r:embed="rId5" cstate="print"/>
            <a:srcRect/>
            <a:stretch>
              <a:fillRect/>
            </a:stretch>
          </p:blipFill>
          <p:spPr bwMode="auto">
            <a:xfrm>
              <a:off x="122" y="4014"/>
              <a:ext cx="2167" cy="269"/>
            </a:xfrm>
            <a:prstGeom prst="rect">
              <a:avLst/>
            </a:prstGeom>
            <a:noFill/>
            <a:ln w="9525" algn="ctr">
              <a:noFill/>
              <a:miter lim="800000"/>
              <a:headEnd/>
              <a:tailEnd/>
            </a:ln>
          </p:spPr>
        </p:pic>
        <p:pic>
          <p:nvPicPr>
            <p:cNvPr id="12337" name="Picture 10"/>
            <p:cNvPicPr>
              <a:picLocks noChangeAspect="1" noChangeArrowheads="1"/>
            </p:cNvPicPr>
            <p:nvPr/>
          </p:nvPicPr>
          <p:blipFill>
            <a:blip r:embed="rId5" cstate="print"/>
            <a:srcRect/>
            <a:stretch>
              <a:fillRect/>
            </a:stretch>
          </p:blipFill>
          <p:spPr bwMode="auto">
            <a:xfrm>
              <a:off x="2642" y="4014"/>
              <a:ext cx="2167" cy="269"/>
            </a:xfrm>
            <a:prstGeom prst="rect">
              <a:avLst/>
            </a:prstGeom>
            <a:noFill/>
            <a:ln w="9525" algn="ctr">
              <a:noFill/>
              <a:miter lim="800000"/>
              <a:headEnd/>
              <a:tailEnd/>
            </a:ln>
          </p:spPr>
        </p:pic>
        <p:sp>
          <p:nvSpPr>
            <p:cNvPr id="869387" name="Rectangle 11"/>
            <p:cNvSpPr>
              <a:spLocks noChangeArrowheads="1"/>
            </p:cNvSpPr>
            <p:nvPr/>
          </p:nvSpPr>
          <p:spPr bwMode="auto">
            <a:xfrm>
              <a:off x="142" y="3835"/>
              <a:ext cx="150" cy="205"/>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869388" name="Rectangle 12"/>
            <p:cNvSpPr>
              <a:spLocks noChangeArrowheads="1"/>
            </p:cNvSpPr>
            <p:nvPr/>
          </p:nvSpPr>
          <p:spPr bwMode="auto">
            <a:xfrm>
              <a:off x="2557" y="3851"/>
              <a:ext cx="259" cy="205"/>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869389" name="Rectangle 13"/>
            <p:cNvSpPr>
              <a:spLocks noChangeArrowheads="1"/>
            </p:cNvSpPr>
            <p:nvPr/>
          </p:nvSpPr>
          <p:spPr bwMode="auto">
            <a:xfrm>
              <a:off x="4860" y="1318"/>
              <a:ext cx="150" cy="205"/>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869390" name="Rectangle 14"/>
            <p:cNvSpPr>
              <a:spLocks noChangeArrowheads="1"/>
            </p:cNvSpPr>
            <p:nvPr/>
          </p:nvSpPr>
          <p:spPr bwMode="auto">
            <a:xfrm>
              <a:off x="2825" y="1286"/>
              <a:ext cx="2043" cy="126"/>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grpSp>
      <p:sp>
        <p:nvSpPr>
          <p:cNvPr id="869392" name="AutoShape 16"/>
          <p:cNvSpPr>
            <a:spLocks noChangeArrowheads="1"/>
          </p:cNvSpPr>
          <p:nvPr/>
        </p:nvSpPr>
        <p:spPr bwMode="auto">
          <a:xfrm>
            <a:off x="1720850" y="2989263"/>
            <a:ext cx="184150" cy="1208087"/>
          </a:xfrm>
          <a:prstGeom prst="upArrow">
            <a:avLst>
              <a:gd name="adj1" fmla="val 50000"/>
              <a:gd name="adj2" fmla="val 164009"/>
            </a:avLst>
          </a:prstGeom>
          <a:gradFill rotWithShape="1">
            <a:gsLst>
              <a:gs pos="0">
                <a:srgbClr val="FF0000"/>
              </a:gs>
              <a:gs pos="100000">
                <a:srgbClr val="FFFF00"/>
              </a:gs>
            </a:gsLst>
            <a:lin ang="5400000" scaled="1"/>
          </a:gra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869393" name="AutoShape 17"/>
          <p:cNvSpPr>
            <a:spLocks noChangeArrowheads="1"/>
          </p:cNvSpPr>
          <p:nvPr/>
        </p:nvSpPr>
        <p:spPr bwMode="auto">
          <a:xfrm>
            <a:off x="2501900" y="2849563"/>
            <a:ext cx="184150" cy="1138237"/>
          </a:xfrm>
          <a:prstGeom prst="upArrow">
            <a:avLst>
              <a:gd name="adj1" fmla="val 50000"/>
              <a:gd name="adj2" fmla="val 154526"/>
            </a:avLst>
          </a:prstGeom>
          <a:gradFill rotWithShape="1">
            <a:gsLst>
              <a:gs pos="0">
                <a:srgbClr val="FF0000"/>
              </a:gs>
              <a:gs pos="100000">
                <a:srgbClr val="FFFF00"/>
              </a:gs>
            </a:gsLst>
            <a:lin ang="5400000" scaled="1"/>
          </a:gra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869394" name="AutoShape 18"/>
          <p:cNvSpPr>
            <a:spLocks noChangeArrowheads="1"/>
          </p:cNvSpPr>
          <p:nvPr/>
        </p:nvSpPr>
        <p:spPr bwMode="auto">
          <a:xfrm>
            <a:off x="3276600" y="2627313"/>
            <a:ext cx="196850" cy="1055687"/>
          </a:xfrm>
          <a:prstGeom prst="upArrow">
            <a:avLst>
              <a:gd name="adj1" fmla="val 50000"/>
              <a:gd name="adj2" fmla="val 134073"/>
            </a:avLst>
          </a:prstGeom>
          <a:gradFill rotWithShape="1">
            <a:gsLst>
              <a:gs pos="0">
                <a:srgbClr val="FF0000"/>
              </a:gs>
              <a:gs pos="100000">
                <a:srgbClr val="FFFF00"/>
              </a:gs>
            </a:gsLst>
            <a:lin ang="5400000" scaled="1"/>
          </a:gra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869395" name="Oval 19"/>
          <p:cNvSpPr>
            <a:spLocks noChangeArrowheads="1"/>
          </p:cNvSpPr>
          <p:nvPr/>
        </p:nvSpPr>
        <p:spPr bwMode="auto">
          <a:xfrm>
            <a:off x="1758950" y="4133850"/>
            <a:ext cx="107950" cy="107950"/>
          </a:xfrm>
          <a:prstGeom prst="ellipse">
            <a:avLst/>
          </a:prstGeom>
          <a:solidFill>
            <a:schemeClr val="tx1"/>
          </a:solidFill>
          <a:ln w="9525" algn="ctr">
            <a:noFill/>
            <a:round/>
            <a:headEnd/>
            <a:tailEnd/>
          </a:ln>
          <a:effectLst/>
        </p:spPr>
        <p:txBody>
          <a:bodyPr wrap="none" anchor="ctr"/>
          <a:lstStyle/>
          <a:p>
            <a:pPr>
              <a:defRPr/>
            </a:pPr>
            <a:endParaRPr lang="en-GB">
              <a:latin typeface="Calibri" pitchFamily="34" charset="0"/>
            </a:endParaRPr>
          </a:p>
        </p:txBody>
      </p:sp>
      <p:sp>
        <p:nvSpPr>
          <p:cNvPr id="869396" name="Oval 20"/>
          <p:cNvSpPr>
            <a:spLocks noChangeArrowheads="1"/>
          </p:cNvSpPr>
          <p:nvPr/>
        </p:nvSpPr>
        <p:spPr bwMode="auto">
          <a:xfrm>
            <a:off x="2546350" y="3924300"/>
            <a:ext cx="107950" cy="107950"/>
          </a:xfrm>
          <a:prstGeom prst="ellipse">
            <a:avLst/>
          </a:prstGeom>
          <a:solidFill>
            <a:schemeClr val="tx1"/>
          </a:solidFill>
          <a:ln w="9525" algn="ctr">
            <a:noFill/>
            <a:round/>
            <a:headEnd/>
            <a:tailEnd/>
          </a:ln>
          <a:effectLst/>
        </p:spPr>
        <p:txBody>
          <a:bodyPr wrap="none" anchor="ctr"/>
          <a:lstStyle/>
          <a:p>
            <a:pPr>
              <a:defRPr/>
            </a:pPr>
            <a:endParaRPr lang="en-GB">
              <a:latin typeface="Calibri" pitchFamily="34" charset="0"/>
            </a:endParaRPr>
          </a:p>
        </p:txBody>
      </p:sp>
      <p:sp>
        <p:nvSpPr>
          <p:cNvPr id="869397" name="Oval 21"/>
          <p:cNvSpPr>
            <a:spLocks noChangeArrowheads="1"/>
          </p:cNvSpPr>
          <p:nvPr/>
        </p:nvSpPr>
        <p:spPr bwMode="auto">
          <a:xfrm>
            <a:off x="3327400" y="3619500"/>
            <a:ext cx="107950" cy="107950"/>
          </a:xfrm>
          <a:prstGeom prst="ellipse">
            <a:avLst/>
          </a:prstGeom>
          <a:solidFill>
            <a:schemeClr val="tx1"/>
          </a:solidFill>
          <a:ln w="9525" algn="ctr">
            <a:noFill/>
            <a:round/>
            <a:headEnd/>
            <a:tailEnd/>
          </a:ln>
          <a:effectLst/>
        </p:spPr>
        <p:txBody>
          <a:bodyPr wrap="none" anchor="ctr"/>
          <a:lstStyle/>
          <a:p>
            <a:pPr>
              <a:defRPr/>
            </a:pPr>
            <a:endParaRPr lang="en-GB">
              <a:latin typeface="Calibri" pitchFamily="34" charset="0"/>
            </a:endParaRPr>
          </a:p>
        </p:txBody>
      </p:sp>
      <p:sp>
        <p:nvSpPr>
          <p:cNvPr id="869398" name="AutoShape 22"/>
          <p:cNvSpPr>
            <a:spLocks noChangeArrowheads="1"/>
          </p:cNvSpPr>
          <p:nvPr/>
        </p:nvSpPr>
        <p:spPr bwMode="auto">
          <a:xfrm>
            <a:off x="5759450" y="3638550"/>
            <a:ext cx="146050" cy="577850"/>
          </a:xfrm>
          <a:prstGeom prst="downArrow">
            <a:avLst>
              <a:gd name="adj1" fmla="val 50000"/>
              <a:gd name="adj2" fmla="val 98913"/>
            </a:avLst>
          </a:prstGeom>
          <a:gradFill rotWithShape="1">
            <a:gsLst>
              <a:gs pos="0">
                <a:srgbClr val="FFFF00"/>
              </a:gs>
              <a:gs pos="100000">
                <a:srgbClr val="FF0000"/>
              </a:gs>
            </a:gsLst>
            <a:lin ang="5400000" scaled="1"/>
          </a:gra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869399" name="AutoShape 23"/>
          <p:cNvSpPr>
            <a:spLocks noChangeArrowheads="1"/>
          </p:cNvSpPr>
          <p:nvPr/>
        </p:nvSpPr>
        <p:spPr bwMode="auto">
          <a:xfrm>
            <a:off x="6546850" y="3270250"/>
            <a:ext cx="146050" cy="641350"/>
          </a:xfrm>
          <a:prstGeom prst="downArrow">
            <a:avLst>
              <a:gd name="adj1" fmla="val 50000"/>
              <a:gd name="adj2" fmla="val 109783"/>
            </a:avLst>
          </a:prstGeom>
          <a:gradFill rotWithShape="1">
            <a:gsLst>
              <a:gs pos="0">
                <a:srgbClr val="FFFF00"/>
              </a:gs>
              <a:gs pos="100000">
                <a:srgbClr val="FF0000"/>
              </a:gs>
            </a:gsLst>
            <a:lin ang="5400000" scaled="1"/>
          </a:gra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869400" name="AutoShape 24"/>
          <p:cNvSpPr>
            <a:spLocks noChangeArrowheads="1"/>
          </p:cNvSpPr>
          <p:nvPr/>
        </p:nvSpPr>
        <p:spPr bwMode="auto">
          <a:xfrm>
            <a:off x="7327900" y="2960688"/>
            <a:ext cx="146050" cy="657225"/>
          </a:xfrm>
          <a:prstGeom prst="downArrow">
            <a:avLst>
              <a:gd name="adj1" fmla="val 50000"/>
              <a:gd name="adj2" fmla="val 112500"/>
            </a:avLst>
          </a:prstGeom>
          <a:gradFill rotWithShape="1">
            <a:gsLst>
              <a:gs pos="0">
                <a:srgbClr val="FFFF00"/>
              </a:gs>
              <a:gs pos="100000">
                <a:srgbClr val="FF0000"/>
              </a:gs>
            </a:gsLst>
            <a:lin ang="5400000" scaled="1"/>
          </a:gra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869401" name="Oval 25"/>
          <p:cNvSpPr>
            <a:spLocks noChangeArrowheads="1"/>
          </p:cNvSpPr>
          <p:nvPr/>
        </p:nvSpPr>
        <p:spPr bwMode="auto">
          <a:xfrm>
            <a:off x="5778500" y="3587750"/>
            <a:ext cx="107950" cy="107950"/>
          </a:xfrm>
          <a:prstGeom prst="ellipse">
            <a:avLst/>
          </a:prstGeom>
          <a:solidFill>
            <a:schemeClr val="tx1"/>
          </a:solidFill>
          <a:ln w="9525" algn="ctr">
            <a:noFill/>
            <a:round/>
            <a:headEnd/>
            <a:tailEnd/>
          </a:ln>
          <a:effectLst/>
        </p:spPr>
        <p:txBody>
          <a:bodyPr wrap="none" anchor="ctr"/>
          <a:lstStyle/>
          <a:p>
            <a:pPr>
              <a:defRPr/>
            </a:pPr>
            <a:endParaRPr lang="en-GB">
              <a:latin typeface="Calibri" pitchFamily="34" charset="0"/>
            </a:endParaRPr>
          </a:p>
        </p:txBody>
      </p:sp>
      <p:sp>
        <p:nvSpPr>
          <p:cNvPr id="869402" name="Oval 26"/>
          <p:cNvSpPr>
            <a:spLocks noChangeArrowheads="1"/>
          </p:cNvSpPr>
          <p:nvPr/>
        </p:nvSpPr>
        <p:spPr bwMode="auto">
          <a:xfrm>
            <a:off x="6565900" y="3225800"/>
            <a:ext cx="107950" cy="107950"/>
          </a:xfrm>
          <a:prstGeom prst="ellipse">
            <a:avLst/>
          </a:prstGeom>
          <a:solidFill>
            <a:schemeClr val="tx1"/>
          </a:solidFill>
          <a:ln w="9525" algn="ctr">
            <a:noFill/>
            <a:round/>
            <a:headEnd/>
            <a:tailEnd/>
          </a:ln>
          <a:effectLst/>
        </p:spPr>
        <p:txBody>
          <a:bodyPr wrap="none" anchor="ctr"/>
          <a:lstStyle/>
          <a:p>
            <a:pPr>
              <a:defRPr/>
            </a:pPr>
            <a:endParaRPr lang="en-GB">
              <a:latin typeface="Calibri" pitchFamily="34" charset="0"/>
            </a:endParaRPr>
          </a:p>
        </p:txBody>
      </p:sp>
      <p:sp>
        <p:nvSpPr>
          <p:cNvPr id="869403" name="Oval 27"/>
          <p:cNvSpPr>
            <a:spLocks noChangeArrowheads="1"/>
          </p:cNvSpPr>
          <p:nvPr/>
        </p:nvSpPr>
        <p:spPr bwMode="auto">
          <a:xfrm>
            <a:off x="7346950" y="2881313"/>
            <a:ext cx="107950" cy="107950"/>
          </a:xfrm>
          <a:prstGeom prst="ellipse">
            <a:avLst/>
          </a:prstGeom>
          <a:solidFill>
            <a:schemeClr val="tx1"/>
          </a:solidFill>
          <a:ln w="9525" algn="ctr">
            <a:noFill/>
            <a:round/>
            <a:headEnd/>
            <a:tailEnd/>
          </a:ln>
          <a:effectLst/>
        </p:spPr>
        <p:txBody>
          <a:bodyPr wrap="none" anchor="ctr"/>
          <a:lstStyle/>
          <a:p>
            <a:pPr>
              <a:defRPr/>
            </a:pPr>
            <a:endParaRPr lang="en-GB">
              <a:latin typeface="Calibri" pitchFamily="34" charset="0"/>
            </a:endParaRPr>
          </a:p>
        </p:txBody>
      </p:sp>
      <p:sp>
        <p:nvSpPr>
          <p:cNvPr id="869404" name="AutoShape 28"/>
          <p:cNvSpPr>
            <a:spLocks noChangeArrowheads="1"/>
          </p:cNvSpPr>
          <p:nvPr/>
        </p:nvSpPr>
        <p:spPr bwMode="auto">
          <a:xfrm rot="10800000">
            <a:off x="1714500" y="4945063"/>
            <a:ext cx="190500" cy="1176337"/>
          </a:xfrm>
          <a:prstGeom prst="upArrow">
            <a:avLst>
              <a:gd name="adj1" fmla="val 50000"/>
              <a:gd name="adj2" fmla="val 154375"/>
            </a:avLst>
          </a:prstGeom>
          <a:gradFill rotWithShape="1">
            <a:gsLst>
              <a:gs pos="0">
                <a:srgbClr val="FF0000"/>
              </a:gs>
              <a:gs pos="100000">
                <a:srgbClr val="FFFF00"/>
              </a:gs>
            </a:gsLst>
            <a:lin ang="5400000" scaled="1"/>
          </a:gra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869405" name="AutoShape 29"/>
          <p:cNvSpPr>
            <a:spLocks noChangeArrowheads="1"/>
          </p:cNvSpPr>
          <p:nvPr/>
        </p:nvSpPr>
        <p:spPr bwMode="auto">
          <a:xfrm rot="10800000">
            <a:off x="2489200" y="4691063"/>
            <a:ext cx="203200" cy="1138237"/>
          </a:xfrm>
          <a:prstGeom prst="upArrow">
            <a:avLst>
              <a:gd name="adj1" fmla="val 50000"/>
              <a:gd name="adj2" fmla="val 140039"/>
            </a:avLst>
          </a:prstGeom>
          <a:gradFill rotWithShape="1">
            <a:gsLst>
              <a:gs pos="0">
                <a:srgbClr val="FF0000"/>
              </a:gs>
              <a:gs pos="100000">
                <a:srgbClr val="FFFF00"/>
              </a:gs>
            </a:gsLst>
            <a:lin ang="5400000" scaled="1"/>
          </a:gra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869406" name="AutoShape 30"/>
          <p:cNvSpPr>
            <a:spLocks noChangeArrowheads="1"/>
          </p:cNvSpPr>
          <p:nvPr/>
        </p:nvSpPr>
        <p:spPr bwMode="auto">
          <a:xfrm rot="10800000">
            <a:off x="3276600" y="4570413"/>
            <a:ext cx="203200" cy="1093787"/>
          </a:xfrm>
          <a:prstGeom prst="upArrow">
            <a:avLst>
              <a:gd name="adj1" fmla="val 50000"/>
              <a:gd name="adj2" fmla="val 134570"/>
            </a:avLst>
          </a:prstGeom>
          <a:gradFill rotWithShape="1">
            <a:gsLst>
              <a:gs pos="0">
                <a:srgbClr val="FF0000"/>
              </a:gs>
              <a:gs pos="100000">
                <a:srgbClr val="FFFF00"/>
              </a:gs>
            </a:gsLst>
            <a:lin ang="5400000" scaled="1"/>
          </a:gra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869407" name="Oval 31"/>
          <p:cNvSpPr>
            <a:spLocks noChangeArrowheads="1"/>
          </p:cNvSpPr>
          <p:nvPr/>
        </p:nvSpPr>
        <p:spPr bwMode="auto">
          <a:xfrm>
            <a:off x="1752600" y="4902200"/>
            <a:ext cx="107950" cy="107950"/>
          </a:xfrm>
          <a:prstGeom prst="ellipse">
            <a:avLst/>
          </a:prstGeom>
          <a:solidFill>
            <a:schemeClr val="tx1"/>
          </a:solidFill>
          <a:ln w="9525" algn="ctr">
            <a:noFill/>
            <a:round/>
            <a:headEnd/>
            <a:tailEnd/>
          </a:ln>
          <a:effectLst/>
        </p:spPr>
        <p:txBody>
          <a:bodyPr wrap="none" anchor="ctr"/>
          <a:lstStyle/>
          <a:p>
            <a:pPr>
              <a:defRPr/>
            </a:pPr>
            <a:endParaRPr lang="en-GB">
              <a:latin typeface="Calibri" pitchFamily="34" charset="0"/>
            </a:endParaRPr>
          </a:p>
        </p:txBody>
      </p:sp>
      <p:sp>
        <p:nvSpPr>
          <p:cNvPr id="869408" name="Oval 32"/>
          <p:cNvSpPr>
            <a:spLocks noChangeArrowheads="1"/>
          </p:cNvSpPr>
          <p:nvPr/>
        </p:nvSpPr>
        <p:spPr bwMode="auto">
          <a:xfrm>
            <a:off x="2540000" y="4648200"/>
            <a:ext cx="107950" cy="107950"/>
          </a:xfrm>
          <a:prstGeom prst="ellipse">
            <a:avLst/>
          </a:prstGeom>
          <a:solidFill>
            <a:schemeClr val="tx1"/>
          </a:solidFill>
          <a:ln w="9525" algn="ctr">
            <a:noFill/>
            <a:round/>
            <a:headEnd/>
            <a:tailEnd/>
          </a:ln>
          <a:effectLst/>
        </p:spPr>
        <p:txBody>
          <a:bodyPr wrap="none" anchor="ctr"/>
          <a:lstStyle/>
          <a:p>
            <a:pPr>
              <a:defRPr/>
            </a:pPr>
            <a:endParaRPr lang="en-GB">
              <a:latin typeface="Calibri" pitchFamily="34" charset="0"/>
            </a:endParaRPr>
          </a:p>
        </p:txBody>
      </p:sp>
      <p:sp>
        <p:nvSpPr>
          <p:cNvPr id="869409" name="Oval 33"/>
          <p:cNvSpPr>
            <a:spLocks noChangeArrowheads="1"/>
          </p:cNvSpPr>
          <p:nvPr/>
        </p:nvSpPr>
        <p:spPr bwMode="auto">
          <a:xfrm>
            <a:off x="3321050" y="4521200"/>
            <a:ext cx="107950" cy="107950"/>
          </a:xfrm>
          <a:prstGeom prst="ellipse">
            <a:avLst/>
          </a:prstGeom>
          <a:solidFill>
            <a:schemeClr val="tx1"/>
          </a:solidFill>
          <a:ln w="9525" algn="ctr">
            <a:noFill/>
            <a:round/>
            <a:headEnd/>
            <a:tailEnd/>
          </a:ln>
          <a:effectLst/>
        </p:spPr>
        <p:txBody>
          <a:bodyPr wrap="none" anchor="ctr"/>
          <a:lstStyle/>
          <a:p>
            <a:pPr>
              <a:defRPr/>
            </a:pPr>
            <a:endParaRPr lang="en-GB">
              <a:latin typeface="Calibri" pitchFamily="34" charset="0"/>
            </a:endParaRPr>
          </a:p>
        </p:txBody>
      </p:sp>
      <p:sp>
        <p:nvSpPr>
          <p:cNvPr id="869410" name="Text Box 34"/>
          <p:cNvSpPr txBox="1">
            <a:spLocks noChangeArrowheads="1"/>
          </p:cNvSpPr>
          <p:nvPr/>
        </p:nvSpPr>
        <p:spPr bwMode="auto">
          <a:xfrm>
            <a:off x="6035675" y="4346575"/>
            <a:ext cx="1877117" cy="369332"/>
          </a:xfrm>
          <a:prstGeom prst="rect">
            <a:avLst/>
          </a:prstGeom>
          <a:noFill/>
          <a:ln w="9525" algn="ctr">
            <a:noFill/>
            <a:miter lim="800000"/>
            <a:headEnd/>
            <a:tailEnd/>
          </a:ln>
          <a:effectLst/>
        </p:spPr>
        <p:txBody>
          <a:bodyPr wrap="none">
            <a:spAutoFit/>
          </a:bodyPr>
          <a:lstStyle/>
          <a:p>
            <a:pPr>
              <a:defRPr/>
            </a:pPr>
            <a:r>
              <a:rPr lang="en-GB">
                <a:solidFill>
                  <a:srgbClr val="0000FF"/>
                </a:solidFill>
                <a:effectLst/>
                <a:latin typeface="Calibri" pitchFamily="34" charset="0"/>
              </a:rPr>
              <a:t>No relation with P</a:t>
            </a:r>
          </a:p>
        </p:txBody>
      </p:sp>
      <p:sp>
        <p:nvSpPr>
          <p:cNvPr id="869411" name="Text Box 35"/>
          <p:cNvSpPr txBox="1">
            <a:spLocks noChangeArrowheads="1"/>
          </p:cNvSpPr>
          <p:nvPr/>
        </p:nvSpPr>
        <p:spPr bwMode="auto">
          <a:xfrm>
            <a:off x="6343650" y="4859933"/>
            <a:ext cx="2441349" cy="922688"/>
          </a:xfrm>
          <a:prstGeom prst="rect">
            <a:avLst/>
          </a:prstGeom>
          <a:noFill/>
          <a:ln w="9525" algn="ctr">
            <a:noFill/>
            <a:miter lim="800000"/>
            <a:headEnd/>
            <a:tailEnd/>
          </a:ln>
          <a:effectLst/>
        </p:spPr>
        <p:txBody>
          <a:bodyPr wrap="square">
            <a:spAutoFit/>
          </a:bodyPr>
          <a:lstStyle/>
          <a:p>
            <a:pPr algn="r">
              <a:lnSpc>
                <a:spcPts val="1600"/>
              </a:lnSpc>
              <a:defRPr/>
            </a:pPr>
            <a:r>
              <a:rPr lang="en-GB" dirty="0">
                <a:solidFill>
                  <a:srgbClr val="FF0000"/>
                </a:solidFill>
                <a:effectLst/>
                <a:latin typeface="Calibri" pitchFamily="34" charset="0"/>
              </a:rPr>
              <a:t>Na</a:t>
            </a:r>
            <a:r>
              <a:rPr lang="en-GB" baseline="-25000" dirty="0">
                <a:solidFill>
                  <a:srgbClr val="FF0000"/>
                </a:solidFill>
                <a:effectLst/>
                <a:latin typeface="Calibri" pitchFamily="34" charset="0"/>
              </a:rPr>
              <a:t>2</a:t>
            </a:r>
            <a:r>
              <a:rPr lang="en-GB" dirty="0">
                <a:solidFill>
                  <a:srgbClr val="FF0000"/>
                </a:solidFill>
                <a:effectLst/>
                <a:latin typeface="Calibri" pitchFamily="34" charset="0"/>
              </a:rPr>
              <a:t>O content of partial melts only depends    on the degree of melting.</a:t>
            </a:r>
          </a:p>
        </p:txBody>
      </p:sp>
      <p:sp>
        <p:nvSpPr>
          <p:cNvPr id="869412" name="Text Box 36"/>
          <p:cNvSpPr txBox="1">
            <a:spLocks noChangeArrowheads="1"/>
          </p:cNvSpPr>
          <p:nvPr/>
        </p:nvSpPr>
        <p:spPr bwMode="auto">
          <a:xfrm>
            <a:off x="0" y="2989263"/>
            <a:ext cx="1379538" cy="579437"/>
          </a:xfrm>
          <a:prstGeom prst="rect">
            <a:avLst/>
          </a:prstGeom>
          <a:noFill/>
          <a:ln w="9525" algn="ctr">
            <a:noFill/>
            <a:miter lim="800000"/>
            <a:headEnd/>
            <a:tailEnd/>
          </a:ln>
          <a:effectLst/>
        </p:spPr>
        <p:txBody>
          <a:bodyPr>
            <a:spAutoFit/>
          </a:bodyPr>
          <a:lstStyle/>
          <a:p>
            <a:pPr>
              <a:defRPr/>
            </a:pPr>
            <a:r>
              <a:rPr lang="en-GB" sz="3200">
                <a:solidFill>
                  <a:schemeClr val="bg1"/>
                </a:solidFill>
                <a:effectLst>
                  <a:outerShdw blurRad="38100" dist="38100" dir="2700000" algn="tl">
                    <a:srgbClr val="000000"/>
                  </a:outerShdw>
                </a:effectLst>
                <a:latin typeface="Calibri" pitchFamily="34" charset="0"/>
              </a:rPr>
              <a:t>Why?</a:t>
            </a:r>
          </a:p>
        </p:txBody>
      </p:sp>
      <p:sp>
        <p:nvSpPr>
          <p:cNvPr id="869413" name="Text Box 37"/>
          <p:cNvSpPr txBox="1">
            <a:spLocks noChangeArrowheads="1"/>
          </p:cNvSpPr>
          <p:nvPr/>
        </p:nvSpPr>
        <p:spPr bwMode="auto">
          <a:xfrm>
            <a:off x="7670800" y="1481138"/>
            <a:ext cx="1379538" cy="579437"/>
          </a:xfrm>
          <a:prstGeom prst="rect">
            <a:avLst/>
          </a:prstGeom>
          <a:noFill/>
          <a:ln w="9525" algn="ctr">
            <a:noFill/>
            <a:miter lim="800000"/>
            <a:headEnd/>
            <a:tailEnd/>
          </a:ln>
          <a:effectLst/>
        </p:spPr>
        <p:txBody>
          <a:bodyPr>
            <a:spAutoFit/>
          </a:bodyPr>
          <a:lstStyle/>
          <a:p>
            <a:pPr>
              <a:defRPr/>
            </a:pPr>
            <a:r>
              <a:rPr lang="en-GB" sz="3200">
                <a:solidFill>
                  <a:schemeClr val="bg1"/>
                </a:solidFill>
                <a:effectLst>
                  <a:outerShdw blurRad="38100" dist="38100" dir="2700000" algn="tl">
                    <a:srgbClr val="000000"/>
                  </a:outerShdw>
                </a:effectLst>
                <a:latin typeface="Calibri" pitchFamily="34" charset="0"/>
              </a:rPr>
              <a:t>Why?</a:t>
            </a:r>
          </a:p>
        </p:txBody>
      </p:sp>
      <p:sp>
        <p:nvSpPr>
          <p:cNvPr id="869414" name="Text Box 38"/>
          <p:cNvSpPr txBox="1">
            <a:spLocks noChangeArrowheads="1"/>
          </p:cNvSpPr>
          <p:nvPr/>
        </p:nvSpPr>
        <p:spPr bwMode="auto">
          <a:xfrm>
            <a:off x="0" y="4970463"/>
            <a:ext cx="1379538" cy="579437"/>
          </a:xfrm>
          <a:prstGeom prst="rect">
            <a:avLst/>
          </a:prstGeom>
          <a:noFill/>
          <a:ln w="9525" algn="ctr">
            <a:noFill/>
            <a:miter lim="800000"/>
            <a:headEnd/>
            <a:tailEnd/>
          </a:ln>
          <a:effectLst/>
        </p:spPr>
        <p:txBody>
          <a:bodyPr>
            <a:spAutoFit/>
          </a:bodyPr>
          <a:lstStyle/>
          <a:p>
            <a:pPr>
              <a:defRPr/>
            </a:pPr>
            <a:r>
              <a:rPr lang="en-GB" sz="3200">
                <a:solidFill>
                  <a:schemeClr val="bg1"/>
                </a:solidFill>
                <a:effectLst>
                  <a:outerShdw blurRad="38100" dist="38100" dir="2700000" algn="tl">
                    <a:srgbClr val="000000"/>
                  </a:outerShdw>
                </a:effectLst>
                <a:latin typeface="Calibri" pitchFamily="34" charset="0"/>
              </a:rPr>
              <a:t>Why?</a:t>
            </a:r>
          </a:p>
        </p:txBody>
      </p:sp>
      <p:sp>
        <p:nvSpPr>
          <p:cNvPr id="869415" name="Text Box 39"/>
          <p:cNvSpPr txBox="1">
            <a:spLocks noChangeArrowheads="1"/>
          </p:cNvSpPr>
          <p:nvPr/>
        </p:nvSpPr>
        <p:spPr bwMode="auto">
          <a:xfrm>
            <a:off x="6005513" y="5686425"/>
            <a:ext cx="1379537" cy="579438"/>
          </a:xfrm>
          <a:prstGeom prst="rect">
            <a:avLst/>
          </a:prstGeom>
          <a:noFill/>
          <a:ln w="9525" algn="ctr">
            <a:noFill/>
            <a:miter lim="800000"/>
            <a:headEnd/>
            <a:tailEnd/>
          </a:ln>
          <a:effectLst/>
        </p:spPr>
        <p:txBody>
          <a:bodyPr>
            <a:spAutoFit/>
          </a:bodyPr>
          <a:lstStyle/>
          <a:p>
            <a:pPr>
              <a:defRPr/>
            </a:pPr>
            <a:r>
              <a:rPr lang="en-GB" sz="3200" dirty="0">
                <a:solidFill>
                  <a:schemeClr val="tx1"/>
                </a:solidFill>
                <a:latin typeface="Calibri" pitchFamily="34" charset="0"/>
              </a:rPr>
              <a:t>Why?</a:t>
            </a:r>
          </a:p>
        </p:txBody>
      </p:sp>
      <p:sp>
        <p:nvSpPr>
          <p:cNvPr id="869416" name="AutoShape 40"/>
          <p:cNvSpPr>
            <a:spLocks noChangeArrowheads="1"/>
          </p:cNvSpPr>
          <p:nvPr/>
        </p:nvSpPr>
        <p:spPr bwMode="auto">
          <a:xfrm>
            <a:off x="1603375" y="6465888"/>
            <a:ext cx="3216275" cy="392112"/>
          </a:xfrm>
          <a:prstGeom prst="rightArrow">
            <a:avLst>
              <a:gd name="adj1" fmla="val 64417"/>
              <a:gd name="adj2" fmla="val 204871"/>
            </a:avLst>
          </a:prstGeom>
          <a:solidFill>
            <a:srgbClr val="FFFF00">
              <a:alpha val="50000"/>
            </a:srgbClr>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869417" name="AutoShape 41"/>
          <p:cNvSpPr>
            <a:spLocks noChangeArrowheads="1"/>
          </p:cNvSpPr>
          <p:nvPr/>
        </p:nvSpPr>
        <p:spPr bwMode="auto">
          <a:xfrm>
            <a:off x="5646738" y="6465888"/>
            <a:ext cx="3216275" cy="392112"/>
          </a:xfrm>
          <a:prstGeom prst="rightArrow">
            <a:avLst>
              <a:gd name="adj1" fmla="val 64417"/>
              <a:gd name="adj2" fmla="val 204871"/>
            </a:avLst>
          </a:prstGeom>
          <a:solidFill>
            <a:srgbClr val="FFFF00">
              <a:alpha val="50000"/>
            </a:srgbClr>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869418" name="AutoShape 42"/>
          <p:cNvSpPr>
            <a:spLocks noChangeArrowheads="1"/>
          </p:cNvSpPr>
          <p:nvPr/>
        </p:nvSpPr>
        <p:spPr bwMode="auto">
          <a:xfrm>
            <a:off x="4300538" y="3733800"/>
            <a:ext cx="395287" cy="184150"/>
          </a:xfrm>
          <a:prstGeom prst="roundRect">
            <a:avLst>
              <a:gd name="adj" fmla="val 16667"/>
            </a:avLst>
          </a:prstGeom>
          <a:noFill/>
          <a:ln w="28575" algn="ctr">
            <a:solidFill>
              <a:srgbClr val="FF0000"/>
            </a:solidFill>
            <a:round/>
            <a:headEnd/>
            <a:tailEnd/>
          </a:ln>
          <a:effectLst/>
        </p:spPr>
        <p:txBody>
          <a:bodyPr wrap="none" anchor="ctr"/>
          <a:lstStyle/>
          <a:p>
            <a:pPr>
              <a:defRPr/>
            </a:pPr>
            <a:endParaRPr lang="en-GB">
              <a:latin typeface="Calibri" pitchFamily="34" charset="0"/>
            </a:endParaRPr>
          </a:p>
        </p:txBody>
      </p:sp>
      <p:sp>
        <p:nvSpPr>
          <p:cNvPr id="869419" name="AutoShape 43"/>
          <p:cNvSpPr>
            <a:spLocks noChangeArrowheads="1"/>
          </p:cNvSpPr>
          <p:nvPr/>
        </p:nvSpPr>
        <p:spPr bwMode="auto">
          <a:xfrm>
            <a:off x="4300538" y="3914775"/>
            <a:ext cx="395287" cy="184150"/>
          </a:xfrm>
          <a:prstGeom prst="roundRect">
            <a:avLst>
              <a:gd name="adj" fmla="val 16667"/>
            </a:avLst>
          </a:prstGeom>
          <a:noFill/>
          <a:ln w="28575" algn="ctr">
            <a:solidFill>
              <a:srgbClr val="FF0000"/>
            </a:solidFill>
            <a:round/>
            <a:headEnd/>
            <a:tailEnd/>
          </a:ln>
          <a:effectLst/>
        </p:spPr>
        <p:txBody>
          <a:bodyPr wrap="none" anchor="ctr"/>
          <a:lstStyle/>
          <a:p>
            <a:pPr>
              <a:defRPr/>
            </a:pPr>
            <a:endParaRPr lang="en-GB">
              <a:latin typeface="Calibri" pitchFamily="34" charset="0"/>
            </a:endParaRPr>
          </a:p>
        </p:txBody>
      </p:sp>
      <p:sp>
        <p:nvSpPr>
          <p:cNvPr id="869420" name="AutoShape 44"/>
          <p:cNvSpPr>
            <a:spLocks noChangeArrowheads="1"/>
          </p:cNvSpPr>
          <p:nvPr/>
        </p:nvSpPr>
        <p:spPr bwMode="auto">
          <a:xfrm>
            <a:off x="4300538" y="4086225"/>
            <a:ext cx="395287" cy="184150"/>
          </a:xfrm>
          <a:prstGeom prst="roundRect">
            <a:avLst>
              <a:gd name="adj" fmla="val 16667"/>
            </a:avLst>
          </a:prstGeom>
          <a:noFill/>
          <a:ln w="28575" algn="ctr">
            <a:solidFill>
              <a:srgbClr val="FF0000"/>
            </a:solidFill>
            <a:round/>
            <a:headEnd/>
            <a:tailEnd/>
          </a:ln>
          <a:effectLst/>
        </p:spPr>
        <p:txBody>
          <a:bodyPr wrap="none" anchor="ctr"/>
          <a:lstStyle/>
          <a:p>
            <a:pPr>
              <a:defRPr/>
            </a:pPr>
            <a:endParaRPr lang="en-GB">
              <a:latin typeface="Calibri" pitchFamily="34" charset="0"/>
            </a:endParaRPr>
          </a:p>
        </p:txBody>
      </p:sp>
      <p:sp>
        <p:nvSpPr>
          <p:cNvPr id="869421" name="Text Box 45"/>
          <p:cNvSpPr txBox="1">
            <a:spLocks noChangeArrowheads="1"/>
          </p:cNvSpPr>
          <p:nvPr/>
        </p:nvSpPr>
        <p:spPr bwMode="auto">
          <a:xfrm rot="-866974">
            <a:off x="1874838" y="3748088"/>
            <a:ext cx="858837" cy="304800"/>
          </a:xfrm>
          <a:prstGeom prst="rect">
            <a:avLst/>
          </a:prstGeom>
          <a:noFill/>
          <a:ln w="9525" algn="ctr">
            <a:noFill/>
            <a:miter lim="800000"/>
            <a:headEnd/>
            <a:tailEnd/>
          </a:ln>
          <a:effectLst/>
        </p:spPr>
        <p:txBody>
          <a:bodyPr>
            <a:spAutoFit/>
          </a:bodyPr>
          <a:lstStyle/>
          <a:p>
            <a:pPr>
              <a:spcBef>
                <a:spcPct val="50000"/>
              </a:spcBef>
              <a:defRPr/>
            </a:pPr>
            <a:r>
              <a:rPr lang="en-GB" sz="1400">
                <a:solidFill>
                  <a:schemeClr val="tx1"/>
                </a:solidFill>
                <a:effectLst>
                  <a:outerShdw blurRad="38100" dist="38100" dir="2700000" algn="tl">
                    <a:srgbClr val="FFFFFF"/>
                  </a:outerShdw>
                </a:effectLst>
                <a:latin typeface="Calibri" pitchFamily="34" charset="0"/>
              </a:rPr>
              <a:t>25 kb</a:t>
            </a:r>
          </a:p>
        </p:txBody>
      </p:sp>
      <p:sp>
        <p:nvSpPr>
          <p:cNvPr id="869422" name="Text Box 46"/>
          <p:cNvSpPr txBox="1">
            <a:spLocks noChangeArrowheads="1"/>
          </p:cNvSpPr>
          <p:nvPr/>
        </p:nvSpPr>
        <p:spPr bwMode="auto">
          <a:xfrm rot="-866974">
            <a:off x="1874838" y="3195638"/>
            <a:ext cx="858837" cy="304800"/>
          </a:xfrm>
          <a:prstGeom prst="rect">
            <a:avLst/>
          </a:prstGeom>
          <a:noFill/>
          <a:ln w="9525" algn="ctr">
            <a:noFill/>
            <a:miter lim="800000"/>
            <a:headEnd/>
            <a:tailEnd/>
          </a:ln>
          <a:effectLst/>
        </p:spPr>
        <p:txBody>
          <a:bodyPr>
            <a:spAutoFit/>
          </a:bodyPr>
          <a:lstStyle/>
          <a:p>
            <a:pPr>
              <a:spcBef>
                <a:spcPct val="50000"/>
              </a:spcBef>
              <a:defRPr/>
            </a:pPr>
            <a:r>
              <a:rPr lang="en-GB" sz="1400">
                <a:solidFill>
                  <a:schemeClr val="tx1"/>
                </a:solidFill>
                <a:effectLst>
                  <a:outerShdw blurRad="38100" dist="38100" dir="2700000" algn="tl">
                    <a:srgbClr val="FFFFFF"/>
                  </a:outerShdw>
                </a:effectLst>
                <a:latin typeface="Calibri" pitchFamily="34" charset="0"/>
              </a:rPr>
              <a:t>20 kb</a:t>
            </a:r>
          </a:p>
        </p:txBody>
      </p:sp>
      <p:sp>
        <p:nvSpPr>
          <p:cNvPr id="869423" name="Text Box 47"/>
          <p:cNvSpPr txBox="1">
            <a:spLocks noChangeArrowheads="1"/>
          </p:cNvSpPr>
          <p:nvPr/>
        </p:nvSpPr>
        <p:spPr bwMode="auto">
          <a:xfrm rot="-866974">
            <a:off x="1874838" y="2619375"/>
            <a:ext cx="858837" cy="304800"/>
          </a:xfrm>
          <a:prstGeom prst="rect">
            <a:avLst/>
          </a:prstGeom>
          <a:noFill/>
          <a:ln w="9525" algn="ctr">
            <a:noFill/>
            <a:miter lim="800000"/>
            <a:headEnd/>
            <a:tailEnd/>
          </a:ln>
          <a:effectLst/>
        </p:spPr>
        <p:txBody>
          <a:bodyPr>
            <a:spAutoFit/>
          </a:bodyPr>
          <a:lstStyle/>
          <a:p>
            <a:pPr>
              <a:spcBef>
                <a:spcPct val="50000"/>
              </a:spcBef>
              <a:defRPr/>
            </a:pPr>
            <a:r>
              <a:rPr lang="en-GB" sz="1400">
                <a:solidFill>
                  <a:schemeClr val="tx1"/>
                </a:solidFill>
                <a:effectLst>
                  <a:outerShdw blurRad="38100" dist="38100" dir="2700000" algn="tl">
                    <a:srgbClr val="FFFFFF"/>
                  </a:outerShdw>
                </a:effectLst>
                <a:latin typeface="Calibri" pitchFamily="34" charset="0"/>
              </a:rPr>
              <a:t>15 kb</a:t>
            </a:r>
          </a:p>
        </p:txBody>
      </p:sp>
      <p:sp>
        <p:nvSpPr>
          <p:cNvPr id="869424" name="Text Box 48"/>
          <p:cNvSpPr txBox="1">
            <a:spLocks noChangeArrowheads="1"/>
          </p:cNvSpPr>
          <p:nvPr/>
        </p:nvSpPr>
        <p:spPr bwMode="auto">
          <a:xfrm rot="-866974">
            <a:off x="1874838" y="5643563"/>
            <a:ext cx="858837" cy="304800"/>
          </a:xfrm>
          <a:prstGeom prst="rect">
            <a:avLst/>
          </a:prstGeom>
          <a:noFill/>
          <a:ln w="9525" algn="ctr">
            <a:noFill/>
            <a:miter lim="800000"/>
            <a:headEnd/>
            <a:tailEnd/>
          </a:ln>
          <a:effectLst/>
        </p:spPr>
        <p:txBody>
          <a:bodyPr>
            <a:spAutoFit/>
          </a:bodyPr>
          <a:lstStyle/>
          <a:p>
            <a:pPr>
              <a:spcBef>
                <a:spcPct val="50000"/>
              </a:spcBef>
              <a:defRPr/>
            </a:pPr>
            <a:r>
              <a:rPr lang="en-GB" sz="1400">
                <a:solidFill>
                  <a:schemeClr val="tx1"/>
                </a:solidFill>
                <a:effectLst>
                  <a:outerShdw blurRad="38100" dist="38100" dir="2700000" algn="tl">
                    <a:srgbClr val="FFFFFF"/>
                  </a:outerShdw>
                </a:effectLst>
                <a:latin typeface="Calibri" pitchFamily="34" charset="0"/>
              </a:rPr>
              <a:t>15 kb</a:t>
            </a:r>
          </a:p>
        </p:txBody>
      </p:sp>
      <p:sp>
        <p:nvSpPr>
          <p:cNvPr id="869425" name="Text Box 49"/>
          <p:cNvSpPr txBox="1">
            <a:spLocks noChangeArrowheads="1"/>
          </p:cNvSpPr>
          <p:nvPr/>
        </p:nvSpPr>
        <p:spPr bwMode="auto">
          <a:xfrm rot="-866974">
            <a:off x="1874838" y="5091113"/>
            <a:ext cx="858837" cy="304800"/>
          </a:xfrm>
          <a:prstGeom prst="rect">
            <a:avLst/>
          </a:prstGeom>
          <a:noFill/>
          <a:ln w="9525" algn="ctr">
            <a:noFill/>
            <a:miter lim="800000"/>
            <a:headEnd/>
            <a:tailEnd/>
          </a:ln>
          <a:effectLst/>
        </p:spPr>
        <p:txBody>
          <a:bodyPr>
            <a:spAutoFit/>
          </a:bodyPr>
          <a:lstStyle/>
          <a:p>
            <a:pPr>
              <a:spcBef>
                <a:spcPct val="50000"/>
              </a:spcBef>
              <a:defRPr/>
            </a:pPr>
            <a:r>
              <a:rPr lang="en-GB" sz="1400">
                <a:solidFill>
                  <a:schemeClr val="tx1"/>
                </a:solidFill>
                <a:effectLst>
                  <a:outerShdw blurRad="38100" dist="38100" dir="2700000" algn="tl">
                    <a:srgbClr val="FFFFFF"/>
                  </a:outerShdw>
                </a:effectLst>
                <a:latin typeface="Calibri" pitchFamily="34" charset="0"/>
              </a:rPr>
              <a:t>20 kb</a:t>
            </a:r>
          </a:p>
        </p:txBody>
      </p:sp>
      <p:sp>
        <p:nvSpPr>
          <p:cNvPr id="869426" name="Text Box 50"/>
          <p:cNvSpPr txBox="1">
            <a:spLocks noChangeArrowheads="1"/>
          </p:cNvSpPr>
          <p:nvPr/>
        </p:nvSpPr>
        <p:spPr bwMode="auto">
          <a:xfrm rot="-866974">
            <a:off x="1874838" y="4514850"/>
            <a:ext cx="858837" cy="304800"/>
          </a:xfrm>
          <a:prstGeom prst="rect">
            <a:avLst/>
          </a:prstGeom>
          <a:noFill/>
          <a:ln w="9525" algn="ctr">
            <a:noFill/>
            <a:miter lim="800000"/>
            <a:headEnd/>
            <a:tailEnd/>
          </a:ln>
          <a:effectLst/>
        </p:spPr>
        <p:txBody>
          <a:bodyPr>
            <a:spAutoFit/>
          </a:bodyPr>
          <a:lstStyle/>
          <a:p>
            <a:pPr>
              <a:spcBef>
                <a:spcPct val="50000"/>
              </a:spcBef>
              <a:defRPr/>
            </a:pPr>
            <a:r>
              <a:rPr lang="en-GB" sz="1400">
                <a:solidFill>
                  <a:schemeClr val="tx1"/>
                </a:solidFill>
                <a:effectLst>
                  <a:outerShdw blurRad="38100" dist="38100" dir="2700000" algn="tl">
                    <a:srgbClr val="FFFFFF"/>
                  </a:outerShdw>
                </a:effectLst>
                <a:latin typeface="Calibri" pitchFamily="34" charset="0"/>
              </a:rPr>
              <a:t>25 kb</a:t>
            </a:r>
          </a:p>
        </p:txBody>
      </p:sp>
      <p:sp>
        <p:nvSpPr>
          <p:cNvPr id="869427" name="Text Box 51"/>
          <p:cNvSpPr txBox="1">
            <a:spLocks noChangeArrowheads="1"/>
          </p:cNvSpPr>
          <p:nvPr/>
        </p:nvSpPr>
        <p:spPr bwMode="auto">
          <a:xfrm rot="-1328994">
            <a:off x="5881688" y="3746500"/>
            <a:ext cx="858837" cy="304800"/>
          </a:xfrm>
          <a:prstGeom prst="rect">
            <a:avLst/>
          </a:prstGeom>
          <a:noFill/>
          <a:ln w="9525" algn="ctr">
            <a:noFill/>
            <a:miter lim="800000"/>
            <a:headEnd/>
            <a:tailEnd/>
          </a:ln>
          <a:effectLst/>
        </p:spPr>
        <p:txBody>
          <a:bodyPr>
            <a:spAutoFit/>
          </a:bodyPr>
          <a:lstStyle/>
          <a:p>
            <a:pPr>
              <a:spcBef>
                <a:spcPct val="50000"/>
              </a:spcBef>
              <a:defRPr/>
            </a:pPr>
            <a:r>
              <a:rPr lang="en-GB" sz="1400">
                <a:solidFill>
                  <a:schemeClr val="tx1"/>
                </a:solidFill>
                <a:effectLst>
                  <a:outerShdw blurRad="38100" dist="38100" dir="2700000" algn="tl">
                    <a:srgbClr val="FFFFFF"/>
                  </a:outerShdw>
                </a:effectLst>
                <a:latin typeface="Calibri" pitchFamily="34" charset="0"/>
              </a:rPr>
              <a:t>15 kb</a:t>
            </a:r>
          </a:p>
        </p:txBody>
      </p:sp>
      <p:sp>
        <p:nvSpPr>
          <p:cNvPr id="869428" name="Text Box 52"/>
          <p:cNvSpPr txBox="1">
            <a:spLocks noChangeArrowheads="1"/>
          </p:cNvSpPr>
          <p:nvPr/>
        </p:nvSpPr>
        <p:spPr bwMode="auto">
          <a:xfrm rot="-1328994">
            <a:off x="5881688" y="3438525"/>
            <a:ext cx="858837" cy="304800"/>
          </a:xfrm>
          <a:prstGeom prst="rect">
            <a:avLst/>
          </a:prstGeom>
          <a:noFill/>
          <a:ln w="9525" algn="ctr">
            <a:noFill/>
            <a:miter lim="800000"/>
            <a:headEnd/>
            <a:tailEnd/>
          </a:ln>
          <a:effectLst/>
        </p:spPr>
        <p:txBody>
          <a:bodyPr>
            <a:spAutoFit/>
          </a:bodyPr>
          <a:lstStyle/>
          <a:p>
            <a:pPr>
              <a:spcBef>
                <a:spcPct val="50000"/>
              </a:spcBef>
              <a:defRPr/>
            </a:pPr>
            <a:r>
              <a:rPr lang="en-GB" sz="1400">
                <a:solidFill>
                  <a:schemeClr val="tx1"/>
                </a:solidFill>
                <a:effectLst>
                  <a:outerShdw blurRad="38100" dist="38100" dir="2700000" algn="tl">
                    <a:srgbClr val="FFFFFF"/>
                  </a:outerShdw>
                </a:effectLst>
                <a:latin typeface="Calibri" pitchFamily="34" charset="0"/>
              </a:rPr>
              <a:t>20 kb</a:t>
            </a:r>
          </a:p>
        </p:txBody>
      </p:sp>
      <p:sp>
        <p:nvSpPr>
          <p:cNvPr id="869429" name="Text Box 53"/>
          <p:cNvSpPr txBox="1">
            <a:spLocks noChangeArrowheads="1"/>
          </p:cNvSpPr>
          <p:nvPr/>
        </p:nvSpPr>
        <p:spPr bwMode="auto">
          <a:xfrm rot="-1328994">
            <a:off x="5881688" y="3128963"/>
            <a:ext cx="858837" cy="304800"/>
          </a:xfrm>
          <a:prstGeom prst="rect">
            <a:avLst/>
          </a:prstGeom>
          <a:noFill/>
          <a:ln w="9525" algn="ctr">
            <a:noFill/>
            <a:miter lim="800000"/>
            <a:headEnd/>
            <a:tailEnd/>
          </a:ln>
          <a:effectLst/>
        </p:spPr>
        <p:txBody>
          <a:bodyPr>
            <a:spAutoFit/>
          </a:bodyPr>
          <a:lstStyle/>
          <a:p>
            <a:pPr>
              <a:spcBef>
                <a:spcPct val="50000"/>
              </a:spcBef>
              <a:defRPr/>
            </a:pPr>
            <a:r>
              <a:rPr lang="en-GB" sz="1400">
                <a:solidFill>
                  <a:schemeClr val="tx1"/>
                </a:solidFill>
                <a:effectLst>
                  <a:outerShdw blurRad="38100" dist="38100" dir="2700000" algn="tl">
                    <a:srgbClr val="FFFFFF"/>
                  </a:outerShdw>
                </a:effectLst>
                <a:latin typeface="Calibri" pitchFamily="34" charset="0"/>
              </a:rPr>
              <a:t>25 kb</a:t>
            </a:r>
          </a:p>
        </p:txBody>
      </p:sp>
      <p:sp>
        <p:nvSpPr>
          <p:cNvPr id="55" name="Rectangle 15"/>
          <p:cNvSpPr>
            <a:spLocks noChangeArrowheads="1"/>
          </p:cNvSpPr>
          <p:nvPr/>
        </p:nvSpPr>
        <p:spPr bwMode="auto">
          <a:xfrm>
            <a:off x="0" y="5797550"/>
            <a:ext cx="1193800" cy="646973"/>
          </a:xfrm>
          <a:prstGeom prst="rect">
            <a:avLst/>
          </a:prstGeom>
          <a:noFill/>
          <a:ln w="9525">
            <a:noFill/>
            <a:miter lim="800000"/>
            <a:headEnd/>
            <a:tailEnd/>
          </a:ln>
          <a:effectLst/>
        </p:spPr>
        <p:txBody>
          <a:bodyPr lIns="92075" tIns="46038" rIns="92075" bIns="46038">
            <a:spAutoFit/>
          </a:bodyPr>
          <a:lstStyle/>
          <a:p>
            <a:pPr algn="r" eaLnBrk="0" hangingPunct="0">
              <a:defRPr/>
            </a:pPr>
            <a:r>
              <a:rPr lang="en-US" sz="1200" dirty="0" err="1">
                <a:solidFill>
                  <a:schemeClr val="bg1"/>
                </a:solidFill>
                <a:latin typeface="Calibri" pitchFamily="34" charset="0"/>
                <a:cs typeface="Arial" charset="0"/>
              </a:rPr>
              <a:t>Niu</a:t>
            </a:r>
            <a:r>
              <a:rPr lang="en-US" sz="1200" dirty="0">
                <a:solidFill>
                  <a:schemeClr val="bg1"/>
                </a:solidFill>
                <a:latin typeface="Calibri" pitchFamily="34" charset="0"/>
                <a:cs typeface="Arial" charset="0"/>
              </a:rPr>
              <a:t> and O’Hara, 2008 (J. Petrol., 49, 633-664)</a:t>
            </a:r>
            <a:endParaRPr lang="en-US" sz="1200" dirty="0">
              <a:solidFill>
                <a:schemeClr val="bg1"/>
              </a:solidFill>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869416"/>
                                        </p:tgtEl>
                                        <p:attrNameLst>
                                          <p:attrName>style.visibility</p:attrName>
                                        </p:attrNameLst>
                                      </p:cBhvr>
                                      <p:to>
                                        <p:strVal val="visible"/>
                                      </p:to>
                                    </p:set>
                                    <p:animEffect transition="in" filter="wipe(left)">
                                      <p:cBhvr>
                                        <p:cTn id="7" dur="1000"/>
                                        <p:tgtEl>
                                          <p:spTgt spid="86941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869417"/>
                                        </p:tgtEl>
                                        <p:attrNameLst>
                                          <p:attrName>style.visibility</p:attrName>
                                        </p:attrNameLst>
                                      </p:cBhvr>
                                      <p:to>
                                        <p:strVal val="visible"/>
                                      </p:to>
                                    </p:set>
                                    <p:animEffect transition="in" filter="wipe(left)">
                                      <p:cBhvr>
                                        <p:cTn id="10" dur="1000"/>
                                        <p:tgtEl>
                                          <p:spTgt spid="86941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869418"/>
                                        </p:tgtEl>
                                        <p:attrNameLst>
                                          <p:attrName>style.visibility</p:attrName>
                                        </p:attrNameLst>
                                      </p:cBhvr>
                                      <p:to>
                                        <p:strVal val="visible"/>
                                      </p:to>
                                    </p:set>
                                    <p:animEffect transition="in" filter="wipe(up)">
                                      <p:cBhvr>
                                        <p:cTn id="15" dur="1000"/>
                                        <p:tgtEl>
                                          <p:spTgt spid="869418"/>
                                        </p:tgtEl>
                                      </p:cBhvr>
                                    </p:animEffect>
                                  </p:childTnLst>
                                </p:cTn>
                              </p:par>
                            </p:childTnLst>
                          </p:cTn>
                        </p:par>
                        <p:par>
                          <p:cTn id="16" fill="hold">
                            <p:stCondLst>
                              <p:cond delay="1000"/>
                            </p:stCondLst>
                            <p:childTnLst>
                              <p:par>
                                <p:cTn id="17" presetID="22" presetClass="entr" presetSubtype="1" fill="hold" grpId="0" nodeType="afterEffect">
                                  <p:stCondLst>
                                    <p:cond delay="0"/>
                                  </p:stCondLst>
                                  <p:childTnLst>
                                    <p:set>
                                      <p:cBhvr>
                                        <p:cTn id="18" dur="1" fill="hold">
                                          <p:stCondLst>
                                            <p:cond delay="0"/>
                                          </p:stCondLst>
                                        </p:cTn>
                                        <p:tgtEl>
                                          <p:spTgt spid="869419"/>
                                        </p:tgtEl>
                                        <p:attrNameLst>
                                          <p:attrName>style.visibility</p:attrName>
                                        </p:attrNameLst>
                                      </p:cBhvr>
                                      <p:to>
                                        <p:strVal val="visible"/>
                                      </p:to>
                                    </p:set>
                                    <p:animEffect transition="in" filter="wipe(up)">
                                      <p:cBhvr>
                                        <p:cTn id="19" dur="1000"/>
                                        <p:tgtEl>
                                          <p:spTgt spid="869419"/>
                                        </p:tgtEl>
                                      </p:cBhvr>
                                    </p:animEffect>
                                  </p:child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869420"/>
                                        </p:tgtEl>
                                        <p:attrNameLst>
                                          <p:attrName>style.visibility</p:attrName>
                                        </p:attrNameLst>
                                      </p:cBhvr>
                                      <p:to>
                                        <p:strVal val="visible"/>
                                      </p:to>
                                    </p:set>
                                    <p:animEffect transition="in" filter="wipe(up)">
                                      <p:cBhvr>
                                        <p:cTn id="23" dur="1000"/>
                                        <p:tgtEl>
                                          <p:spTgt spid="86942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869421"/>
                                        </p:tgtEl>
                                        <p:attrNameLst>
                                          <p:attrName>style.visibility</p:attrName>
                                        </p:attrNameLst>
                                      </p:cBhvr>
                                      <p:to>
                                        <p:strVal val="visible"/>
                                      </p:to>
                                    </p:set>
                                    <p:animEffect transition="in" filter="fade">
                                      <p:cBhvr>
                                        <p:cTn id="28" dur="500"/>
                                        <p:tgtEl>
                                          <p:spTgt spid="869421"/>
                                        </p:tgtEl>
                                      </p:cBhvr>
                                    </p:animEffect>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869422"/>
                                        </p:tgtEl>
                                        <p:attrNameLst>
                                          <p:attrName>style.visibility</p:attrName>
                                        </p:attrNameLst>
                                      </p:cBhvr>
                                      <p:to>
                                        <p:strVal val="visible"/>
                                      </p:to>
                                    </p:set>
                                    <p:animEffect transition="in" filter="fade">
                                      <p:cBhvr>
                                        <p:cTn id="32" dur="500"/>
                                        <p:tgtEl>
                                          <p:spTgt spid="869422"/>
                                        </p:tgtEl>
                                      </p:cBhvr>
                                    </p:animEffect>
                                  </p:childTnLst>
                                </p:cTn>
                              </p:par>
                            </p:childTnLst>
                          </p:cTn>
                        </p:par>
                        <p:par>
                          <p:cTn id="33" fill="hold">
                            <p:stCondLst>
                              <p:cond delay="1000"/>
                            </p:stCondLst>
                            <p:childTnLst>
                              <p:par>
                                <p:cTn id="34" presetID="10" presetClass="entr" presetSubtype="0" fill="hold" grpId="0" nodeType="afterEffect">
                                  <p:stCondLst>
                                    <p:cond delay="0"/>
                                  </p:stCondLst>
                                  <p:childTnLst>
                                    <p:set>
                                      <p:cBhvr>
                                        <p:cTn id="35" dur="1" fill="hold">
                                          <p:stCondLst>
                                            <p:cond delay="0"/>
                                          </p:stCondLst>
                                        </p:cTn>
                                        <p:tgtEl>
                                          <p:spTgt spid="869423"/>
                                        </p:tgtEl>
                                        <p:attrNameLst>
                                          <p:attrName>style.visibility</p:attrName>
                                        </p:attrNameLst>
                                      </p:cBhvr>
                                      <p:to>
                                        <p:strVal val="visible"/>
                                      </p:to>
                                    </p:set>
                                    <p:animEffect transition="in" filter="fade">
                                      <p:cBhvr>
                                        <p:cTn id="36" dur="500"/>
                                        <p:tgtEl>
                                          <p:spTgt spid="869423"/>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869429"/>
                                        </p:tgtEl>
                                        <p:attrNameLst>
                                          <p:attrName>style.visibility</p:attrName>
                                        </p:attrNameLst>
                                      </p:cBhvr>
                                      <p:to>
                                        <p:strVal val="visible"/>
                                      </p:to>
                                    </p:set>
                                    <p:animEffect transition="in" filter="fade">
                                      <p:cBhvr>
                                        <p:cTn id="41" dur="500"/>
                                        <p:tgtEl>
                                          <p:spTgt spid="869429"/>
                                        </p:tgtEl>
                                      </p:cBhvr>
                                    </p:animEffect>
                                  </p:childTnLst>
                                </p:cTn>
                              </p:par>
                            </p:childTnLst>
                          </p:cTn>
                        </p:par>
                        <p:par>
                          <p:cTn id="42" fill="hold">
                            <p:stCondLst>
                              <p:cond delay="500"/>
                            </p:stCondLst>
                            <p:childTnLst>
                              <p:par>
                                <p:cTn id="43" presetID="10" presetClass="entr" presetSubtype="0" fill="hold" grpId="0" nodeType="afterEffect">
                                  <p:stCondLst>
                                    <p:cond delay="0"/>
                                  </p:stCondLst>
                                  <p:childTnLst>
                                    <p:set>
                                      <p:cBhvr>
                                        <p:cTn id="44" dur="1" fill="hold">
                                          <p:stCondLst>
                                            <p:cond delay="0"/>
                                          </p:stCondLst>
                                        </p:cTn>
                                        <p:tgtEl>
                                          <p:spTgt spid="869428"/>
                                        </p:tgtEl>
                                        <p:attrNameLst>
                                          <p:attrName>style.visibility</p:attrName>
                                        </p:attrNameLst>
                                      </p:cBhvr>
                                      <p:to>
                                        <p:strVal val="visible"/>
                                      </p:to>
                                    </p:set>
                                    <p:animEffect transition="in" filter="fade">
                                      <p:cBhvr>
                                        <p:cTn id="45" dur="500"/>
                                        <p:tgtEl>
                                          <p:spTgt spid="869428"/>
                                        </p:tgtEl>
                                      </p:cBhvr>
                                    </p:animEffect>
                                  </p:childTnLst>
                                </p:cTn>
                              </p:par>
                            </p:childTnLst>
                          </p:cTn>
                        </p:par>
                        <p:par>
                          <p:cTn id="46" fill="hold">
                            <p:stCondLst>
                              <p:cond delay="1000"/>
                            </p:stCondLst>
                            <p:childTnLst>
                              <p:par>
                                <p:cTn id="47" presetID="10" presetClass="entr" presetSubtype="0" fill="hold" grpId="0" nodeType="afterEffect">
                                  <p:stCondLst>
                                    <p:cond delay="0"/>
                                  </p:stCondLst>
                                  <p:childTnLst>
                                    <p:set>
                                      <p:cBhvr>
                                        <p:cTn id="48" dur="1" fill="hold">
                                          <p:stCondLst>
                                            <p:cond delay="0"/>
                                          </p:stCondLst>
                                        </p:cTn>
                                        <p:tgtEl>
                                          <p:spTgt spid="869427"/>
                                        </p:tgtEl>
                                        <p:attrNameLst>
                                          <p:attrName>style.visibility</p:attrName>
                                        </p:attrNameLst>
                                      </p:cBhvr>
                                      <p:to>
                                        <p:strVal val="visible"/>
                                      </p:to>
                                    </p:set>
                                    <p:animEffect transition="in" filter="fade">
                                      <p:cBhvr>
                                        <p:cTn id="49" dur="500"/>
                                        <p:tgtEl>
                                          <p:spTgt spid="869427"/>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869426"/>
                                        </p:tgtEl>
                                        <p:attrNameLst>
                                          <p:attrName>style.visibility</p:attrName>
                                        </p:attrNameLst>
                                      </p:cBhvr>
                                      <p:to>
                                        <p:strVal val="visible"/>
                                      </p:to>
                                    </p:set>
                                    <p:animEffect transition="in" filter="fade">
                                      <p:cBhvr>
                                        <p:cTn id="54" dur="500"/>
                                        <p:tgtEl>
                                          <p:spTgt spid="869426"/>
                                        </p:tgtEl>
                                      </p:cBhvr>
                                    </p:animEffect>
                                  </p:childTnLst>
                                </p:cTn>
                              </p:par>
                            </p:childTnLst>
                          </p:cTn>
                        </p:par>
                        <p:par>
                          <p:cTn id="55" fill="hold">
                            <p:stCondLst>
                              <p:cond delay="500"/>
                            </p:stCondLst>
                            <p:childTnLst>
                              <p:par>
                                <p:cTn id="56" presetID="10" presetClass="entr" presetSubtype="0" fill="hold" grpId="0" nodeType="afterEffect">
                                  <p:stCondLst>
                                    <p:cond delay="0"/>
                                  </p:stCondLst>
                                  <p:childTnLst>
                                    <p:set>
                                      <p:cBhvr>
                                        <p:cTn id="57" dur="1" fill="hold">
                                          <p:stCondLst>
                                            <p:cond delay="0"/>
                                          </p:stCondLst>
                                        </p:cTn>
                                        <p:tgtEl>
                                          <p:spTgt spid="869425"/>
                                        </p:tgtEl>
                                        <p:attrNameLst>
                                          <p:attrName>style.visibility</p:attrName>
                                        </p:attrNameLst>
                                      </p:cBhvr>
                                      <p:to>
                                        <p:strVal val="visible"/>
                                      </p:to>
                                    </p:set>
                                    <p:animEffect transition="in" filter="fade">
                                      <p:cBhvr>
                                        <p:cTn id="58" dur="500"/>
                                        <p:tgtEl>
                                          <p:spTgt spid="869425"/>
                                        </p:tgtEl>
                                      </p:cBhvr>
                                    </p:animEffect>
                                  </p:childTnLst>
                                </p:cTn>
                              </p:par>
                            </p:childTnLst>
                          </p:cTn>
                        </p:par>
                        <p:par>
                          <p:cTn id="59" fill="hold">
                            <p:stCondLst>
                              <p:cond delay="1000"/>
                            </p:stCondLst>
                            <p:childTnLst>
                              <p:par>
                                <p:cTn id="60" presetID="10" presetClass="entr" presetSubtype="0" fill="hold" grpId="0" nodeType="afterEffect">
                                  <p:stCondLst>
                                    <p:cond delay="0"/>
                                  </p:stCondLst>
                                  <p:childTnLst>
                                    <p:set>
                                      <p:cBhvr>
                                        <p:cTn id="61" dur="1" fill="hold">
                                          <p:stCondLst>
                                            <p:cond delay="0"/>
                                          </p:stCondLst>
                                        </p:cTn>
                                        <p:tgtEl>
                                          <p:spTgt spid="869424"/>
                                        </p:tgtEl>
                                        <p:attrNameLst>
                                          <p:attrName>style.visibility</p:attrName>
                                        </p:attrNameLst>
                                      </p:cBhvr>
                                      <p:to>
                                        <p:strVal val="visible"/>
                                      </p:to>
                                    </p:set>
                                    <p:animEffect transition="in" filter="fade">
                                      <p:cBhvr>
                                        <p:cTn id="62" dur="500"/>
                                        <p:tgtEl>
                                          <p:spTgt spid="869424"/>
                                        </p:tgtEl>
                                      </p:cBhvr>
                                    </p:animEffect>
                                  </p:childTnLst>
                                </p:cTn>
                              </p:par>
                            </p:childTnLst>
                          </p:cTn>
                        </p:par>
                        <p:par>
                          <p:cTn id="63" fill="hold">
                            <p:stCondLst>
                              <p:cond delay="1500"/>
                            </p:stCondLst>
                            <p:childTnLst>
                              <p:par>
                                <p:cTn id="64" presetID="10" presetClass="entr" presetSubtype="0" fill="hold" grpId="0" nodeType="afterEffect">
                                  <p:stCondLst>
                                    <p:cond delay="0"/>
                                  </p:stCondLst>
                                  <p:childTnLst>
                                    <p:set>
                                      <p:cBhvr>
                                        <p:cTn id="65" dur="1" fill="hold">
                                          <p:stCondLst>
                                            <p:cond delay="0"/>
                                          </p:stCondLst>
                                        </p:cTn>
                                        <p:tgtEl>
                                          <p:spTgt spid="869380"/>
                                        </p:tgtEl>
                                        <p:attrNameLst>
                                          <p:attrName>style.visibility</p:attrName>
                                        </p:attrNameLst>
                                      </p:cBhvr>
                                      <p:to>
                                        <p:strVal val="visible"/>
                                      </p:to>
                                    </p:set>
                                    <p:animEffect transition="in" filter="fade">
                                      <p:cBhvr>
                                        <p:cTn id="66" dur="500"/>
                                        <p:tgtEl>
                                          <p:spTgt spid="869380"/>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4" fill="hold" grpId="0" nodeType="clickEffect">
                                  <p:stCondLst>
                                    <p:cond delay="0"/>
                                  </p:stCondLst>
                                  <p:childTnLst>
                                    <p:set>
                                      <p:cBhvr>
                                        <p:cTn id="70" dur="1" fill="hold">
                                          <p:stCondLst>
                                            <p:cond delay="0"/>
                                          </p:stCondLst>
                                        </p:cTn>
                                        <p:tgtEl>
                                          <p:spTgt spid="869392"/>
                                        </p:tgtEl>
                                        <p:attrNameLst>
                                          <p:attrName>style.visibility</p:attrName>
                                        </p:attrNameLst>
                                      </p:cBhvr>
                                      <p:to>
                                        <p:strVal val="visible"/>
                                      </p:to>
                                    </p:set>
                                    <p:animEffect transition="in" filter="wipe(down)">
                                      <p:cBhvr>
                                        <p:cTn id="71" dur="2000"/>
                                        <p:tgtEl>
                                          <p:spTgt spid="869392"/>
                                        </p:tgtEl>
                                      </p:cBhvr>
                                    </p:animEffect>
                                  </p:childTnLst>
                                </p:cTn>
                              </p:par>
                              <p:par>
                                <p:cTn id="72" presetID="22" presetClass="entr" presetSubtype="4" fill="hold" grpId="0" nodeType="withEffect">
                                  <p:stCondLst>
                                    <p:cond delay="0"/>
                                  </p:stCondLst>
                                  <p:childTnLst>
                                    <p:set>
                                      <p:cBhvr>
                                        <p:cTn id="73" dur="1" fill="hold">
                                          <p:stCondLst>
                                            <p:cond delay="0"/>
                                          </p:stCondLst>
                                        </p:cTn>
                                        <p:tgtEl>
                                          <p:spTgt spid="869393"/>
                                        </p:tgtEl>
                                        <p:attrNameLst>
                                          <p:attrName>style.visibility</p:attrName>
                                        </p:attrNameLst>
                                      </p:cBhvr>
                                      <p:to>
                                        <p:strVal val="visible"/>
                                      </p:to>
                                    </p:set>
                                    <p:animEffect transition="in" filter="wipe(down)">
                                      <p:cBhvr>
                                        <p:cTn id="74" dur="2000"/>
                                        <p:tgtEl>
                                          <p:spTgt spid="869393"/>
                                        </p:tgtEl>
                                      </p:cBhvr>
                                    </p:animEffect>
                                  </p:childTnLst>
                                </p:cTn>
                              </p:par>
                              <p:par>
                                <p:cTn id="75" presetID="22" presetClass="entr" presetSubtype="4" fill="hold" grpId="0" nodeType="withEffect">
                                  <p:stCondLst>
                                    <p:cond delay="0"/>
                                  </p:stCondLst>
                                  <p:childTnLst>
                                    <p:set>
                                      <p:cBhvr>
                                        <p:cTn id="76" dur="1" fill="hold">
                                          <p:stCondLst>
                                            <p:cond delay="0"/>
                                          </p:stCondLst>
                                        </p:cTn>
                                        <p:tgtEl>
                                          <p:spTgt spid="869394"/>
                                        </p:tgtEl>
                                        <p:attrNameLst>
                                          <p:attrName>style.visibility</p:attrName>
                                        </p:attrNameLst>
                                      </p:cBhvr>
                                      <p:to>
                                        <p:strVal val="visible"/>
                                      </p:to>
                                    </p:set>
                                    <p:animEffect transition="in" filter="wipe(down)">
                                      <p:cBhvr>
                                        <p:cTn id="77" dur="2000"/>
                                        <p:tgtEl>
                                          <p:spTgt spid="869394"/>
                                        </p:tgtEl>
                                      </p:cBhvr>
                                    </p:animEffect>
                                  </p:childTnLst>
                                </p:cTn>
                              </p:par>
                            </p:childTnLst>
                          </p:cTn>
                        </p:par>
                        <p:par>
                          <p:cTn id="78" fill="hold">
                            <p:stCondLst>
                              <p:cond delay="2000"/>
                            </p:stCondLst>
                            <p:childTnLst>
                              <p:par>
                                <p:cTn id="79" presetID="10" presetClass="entr" presetSubtype="0" fill="hold" grpId="0" nodeType="afterEffect">
                                  <p:stCondLst>
                                    <p:cond delay="0"/>
                                  </p:stCondLst>
                                  <p:childTnLst>
                                    <p:set>
                                      <p:cBhvr>
                                        <p:cTn id="80" dur="1" fill="hold">
                                          <p:stCondLst>
                                            <p:cond delay="0"/>
                                          </p:stCondLst>
                                        </p:cTn>
                                        <p:tgtEl>
                                          <p:spTgt spid="869412"/>
                                        </p:tgtEl>
                                        <p:attrNameLst>
                                          <p:attrName>style.visibility</p:attrName>
                                        </p:attrNameLst>
                                      </p:cBhvr>
                                      <p:to>
                                        <p:strVal val="visible"/>
                                      </p:to>
                                    </p:set>
                                    <p:animEffect transition="in" filter="fade">
                                      <p:cBhvr>
                                        <p:cTn id="81" dur="500"/>
                                        <p:tgtEl>
                                          <p:spTgt spid="869412"/>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1" fill="hold" grpId="0" nodeType="clickEffect">
                                  <p:stCondLst>
                                    <p:cond delay="0"/>
                                  </p:stCondLst>
                                  <p:childTnLst>
                                    <p:set>
                                      <p:cBhvr>
                                        <p:cTn id="85" dur="1" fill="hold">
                                          <p:stCondLst>
                                            <p:cond delay="0"/>
                                          </p:stCondLst>
                                        </p:cTn>
                                        <p:tgtEl>
                                          <p:spTgt spid="869398"/>
                                        </p:tgtEl>
                                        <p:attrNameLst>
                                          <p:attrName>style.visibility</p:attrName>
                                        </p:attrNameLst>
                                      </p:cBhvr>
                                      <p:to>
                                        <p:strVal val="visible"/>
                                      </p:to>
                                    </p:set>
                                    <p:animEffect transition="in" filter="wipe(up)">
                                      <p:cBhvr>
                                        <p:cTn id="86" dur="2000"/>
                                        <p:tgtEl>
                                          <p:spTgt spid="869398"/>
                                        </p:tgtEl>
                                      </p:cBhvr>
                                    </p:animEffect>
                                  </p:childTnLst>
                                </p:cTn>
                              </p:par>
                              <p:par>
                                <p:cTn id="87" presetID="22" presetClass="entr" presetSubtype="1" fill="hold" grpId="0" nodeType="withEffect">
                                  <p:stCondLst>
                                    <p:cond delay="0"/>
                                  </p:stCondLst>
                                  <p:childTnLst>
                                    <p:set>
                                      <p:cBhvr>
                                        <p:cTn id="88" dur="1" fill="hold">
                                          <p:stCondLst>
                                            <p:cond delay="0"/>
                                          </p:stCondLst>
                                        </p:cTn>
                                        <p:tgtEl>
                                          <p:spTgt spid="869399"/>
                                        </p:tgtEl>
                                        <p:attrNameLst>
                                          <p:attrName>style.visibility</p:attrName>
                                        </p:attrNameLst>
                                      </p:cBhvr>
                                      <p:to>
                                        <p:strVal val="visible"/>
                                      </p:to>
                                    </p:set>
                                    <p:animEffect transition="in" filter="wipe(up)">
                                      <p:cBhvr>
                                        <p:cTn id="89" dur="2000"/>
                                        <p:tgtEl>
                                          <p:spTgt spid="869399"/>
                                        </p:tgtEl>
                                      </p:cBhvr>
                                    </p:animEffect>
                                  </p:childTnLst>
                                </p:cTn>
                              </p:par>
                              <p:par>
                                <p:cTn id="90" presetID="22" presetClass="entr" presetSubtype="1" fill="hold" grpId="0" nodeType="withEffect">
                                  <p:stCondLst>
                                    <p:cond delay="0"/>
                                  </p:stCondLst>
                                  <p:childTnLst>
                                    <p:set>
                                      <p:cBhvr>
                                        <p:cTn id="91" dur="1" fill="hold">
                                          <p:stCondLst>
                                            <p:cond delay="0"/>
                                          </p:stCondLst>
                                        </p:cTn>
                                        <p:tgtEl>
                                          <p:spTgt spid="869400"/>
                                        </p:tgtEl>
                                        <p:attrNameLst>
                                          <p:attrName>style.visibility</p:attrName>
                                        </p:attrNameLst>
                                      </p:cBhvr>
                                      <p:to>
                                        <p:strVal val="visible"/>
                                      </p:to>
                                    </p:set>
                                    <p:animEffect transition="in" filter="wipe(up)">
                                      <p:cBhvr>
                                        <p:cTn id="92" dur="2000"/>
                                        <p:tgtEl>
                                          <p:spTgt spid="869400"/>
                                        </p:tgtEl>
                                      </p:cBhvr>
                                    </p:animEffect>
                                  </p:childTnLst>
                                </p:cTn>
                              </p:par>
                            </p:childTnLst>
                          </p:cTn>
                        </p:par>
                        <p:par>
                          <p:cTn id="93" fill="hold">
                            <p:stCondLst>
                              <p:cond delay="2000"/>
                            </p:stCondLst>
                            <p:childTnLst>
                              <p:par>
                                <p:cTn id="94" presetID="10" presetClass="entr" presetSubtype="0" fill="hold" grpId="0" nodeType="afterEffect">
                                  <p:stCondLst>
                                    <p:cond delay="0"/>
                                  </p:stCondLst>
                                  <p:childTnLst>
                                    <p:set>
                                      <p:cBhvr>
                                        <p:cTn id="95" dur="1" fill="hold">
                                          <p:stCondLst>
                                            <p:cond delay="0"/>
                                          </p:stCondLst>
                                        </p:cTn>
                                        <p:tgtEl>
                                          <p:spTgt spid="869413"/>
                                        </p:tgtEl>
                                        <p:attrNameLst>
                                          <p:attrName>style.visibility</p:attrName>
                                        </p:attrNameLst>
                                      </p:cBhvr>
                                      <p:to>
                                        <p:strVal val="visible"/>
                                      </p:to>
                                    </p:set>
                                    <p:animEffect transition="in" filter="fade">
                                      <p:cBhvr>
                                        <p:cTn id="96" dur="500"/>
                                        <p:tgtEl>
                                          <p:spTgt spid="869413"/>
                                        </p:tgtEl>
                                      </p:cBhvr>
                                    </p:animEffect>
                                  </p:childTnLst>
                                </p:cTn>
                              </p:par>
                            </p:childTnLst>
                          </p:cTn>
                        </p:par>
                      </p:childTnLst>
                    </p:cTn>
                  </p:par>
                  <p:par>
                    <p:cTn id="97" fill="hold">
                      <p:stCondLst>
                        <p:cond delay="indefinite"/>
                      </p:stCondLst>
                      <p:childTnLst>
                        <p:par>
                          <p:cTn id="98" fill="hold">
                            <p:stCondLst>
                              <p:cond delay="0"/>
                            </p:stCondLst>
                            <p:childTnLst>
                              <p:par>
                                <p:cTn id="99" presetID="22" presetClass="entr" presetSubtype="1" fill="hold" grpId="0" nodeType="clickEffect">
                                  <p:stCondLst>
                                    <p:cond delay="0"/>
                                  </p:stCondLst>
                                  <p:childTnLst>
                                    <p:set>
                                      <p:cBhvr>
                                        <p:cTn id="100" dur="1" fill="hold">
                                          <p:stCondLst>
                                            <p:cond delay="0"/>
                                          </p:stCondLst>
                                        </p:cTn>
                                        <p:tgtEl>
                                          <p:spTgt spid="869404"/>
                                        </p:tgtEl>
                                        <p:attrNameLst>
                                          <p:attrName>style.visibility</p:attrName>
                                        </p:attrNameLst>
                                      </p:cBhvr>
                                      <p:to>
                                        <p:strVal val="visible"/>
                                      </p:to>
                                    </p:set>
                                    <p:animEffect transition="in" filter="wipe(up)">
                                      <p:cBhvr>
                                        <p:cTn id="101" dur="2000"/>
                                        <p:tgtEl>
                                          <p:spTgt spid="869404"/>
                                        </p:tgtEl>
                                      </p:cBhvr>
                                    </p:animEffect>
                                  </p:childTnLst>
                                </p:cTn>
                              </p:par>
                              <p:par>
                                <p:cTn id="102" presetID="22" presetClass="entr" presetSubtype="1" fill="hold" grpId="0" nodeType="withEffect">
                                  <p:stCondLst>
                                    <p:cond delay="0"/>
                                  </p:stCondLst>
                                  <p:childTnLst>
                                    <p:set>
                                      <p:cBhvr>
                                        <p:cTn id="103" dur="1" fill="hold">
                                          <p:stCondLst>
                                            <p:cond delay="0"/>
                                          </p:stCondLst>
                                        </p:cTn>
                                        <p:tgtEl>
                                          <p:spTgt spid="869405"/>
                                        </p:tgtEl>
                                        <p:attrNameLst>
                                          <p:attrName>style.visibility</p:attrName>
                                        </p:attrNameLst>
                                      </p:cBhvr>
                                      <p:to>
                                        <p:strVal val="visible"/>
                                      </p:to>
                                    </p:set>
                                    <p:animEffect transition="in" filter="wipe(up)">
                                      <p:cBhvr>
                                        <p:cTn id="104" dur="2000"/>
                                        <p:tgtEl>
                                          <p:spTgt spid="869405"/>
                                        </p:tgtEl>
                                      </p:cBhvr>
                                    </p:animEffect>
                                  </p:childTnLst>
                                </p:cTn>
                              </p:par>
                              <p:par>
                                <p:cTn id="105" presetID="22" presetClass="entr" presetSubtype="1" fill="hold" grpId="0" nodeType="withEffect">
                                  <p:stCondLst>
                                    <p:cond delay="0"/>
                                  </p:stCondLst>
                                  <p:childTnLst>
                                    <p:set>
                                      <p:cBhvr>
                                        <p:cTn id="106" dur="1" fill="hold">
                                          <p:stCondLst>
                                            <p:cond delay="0"/>
                                          </p:stCondLst>
                                        </p:cTn>
                                        <p:tgtEl>
                                          <p:spTgt spid="869406"/>
                                        </p:tgtEl>
                                        <p:attrNameLst>
                                          <p:attrName>style.visibility</p:attrName>
                                        </p:attrNameLst>
                                      </p:cBhvr>
                                      <p:to>
                                        <p:strVal val="visible"/>
                                      </p:to>
                                    </p:set>
                                    <p:animEffect transition="in" filter="wipe(up)">
                                      <p:cBhvr>
                                        <p:cTn id="107" dur="2000"/>
                                        <p:tgtEl>
                                          <p:spTgt spid="869406"/>
                                        </p:tgtEl>
                                      </p:cBhvr>
                                    </p:animEffect>
                                  </p:childTnLst>
                                </p:cTn>
                              </p:par>
                            </p:childTnLst>
                          </p:cTn>
                        </p:par>
                        <p:par>
                          <p:cTn id="108" fill="hold">
                            <p:stCondLst>
                              <p:cond delay="2000"/>
                            </p:stCondLst>
                            <p:childTnLst>
                              <p:par>
                                <p:cTn id="109" presetID="10" presetClass="entr" presetSubtype="0" fill="hold" grpId="0" nodeType="afterEffect">
                                  <p:stCondLst>
                                    <p:cond delay="0"/>
                                  </p:stCondLst>
                                  <p:childTnLst>
                                    <p:set>
                                      <p:cBhvr>
                                        <p:cTn id="110" dur="1" fill="hold">
                                          <p:stCondLst>
                                            <p:cond delay="0"/>
                                          </p:stCondLst>
                                        </p:cTn>
                                        <p:tgtEl>
                                          <p:spTgt spid="869414"/>
                                        </p:tgtEl>
                                        <p:attrNameLst>
                                          <p:attrName>style.visibility</p:attrName>
                                        </p:attrNameLst>
                                      </p:cBhvr>
                                      <p:to>
                                        <p:strVal val="visible"/>
                                      </p:to>
                                    </p:set>
                                    <p:animEffect transition="in" filter="fade">
                                      <p:cBhvr>
                                        <p:cTn id="111" dur="500"/>
                                        <p:tgtEl>
                                          <p:spTgt spid="869414"/>
                                        </p:tgtEl>
                                      </p:cBhvr>
                                    </p:animEffect>
                                  </p:childTnLst>
                                </p:cTn>
                              </p:par>
                            </p:childTnLst>
                          </p:cTn>
                        </p:par>
                      </p:childTnLst>
                    </p:cTn>
                  </p:par>
                  <p:par>
                    <p:cTn id="112" fill="hold">
                      <p:stCondLst>
                        <p:cond delay="indefinite"/>
                      </p:stCondLst>
                      <p:childTnLst>
                        <p:par>
                          <p:cTn id="113" fill="hold">
                            <p:stCondLst>
                              <p:cond delay="0"/>
                            </p:stCondLst>
                            <p:childTnLst>
                              <p:par>
                                <p:cTn id="114" presetID="10" presetClass="entr" presetSubtype="0" fill="hold" grpId="0" nodeType="clickEffect">
                                  <p:stCondLst>
                                    <p:cond delay="0"/>
                                  </p:stCondLst>
                                  <p:childTnLst>
                                    <p:set>
                                      <p:cBhvr>
                                        <p:cTn id="115" dur="1" fill="hold">
                                          <p:stCondLst>
                                            <p:cond delay="0"/>
                                          </p:stCondLst>
                                        </p:cTn>
                                        <p:tgtEl>
                                          <p:spTgt spid="869410"/>
                                        </p:tgtEl>
                                        <p:attrNameLst>
                                          <p:attrName>style.visibility</p:attrName>
                                        </p:attrNameLst>
                                      </p:cBhvr>
                                      <p:to>
                                        <p:strVal val="visible"/>
                                      </p:to>
                                    </p:set>
                                    <p:animEffect transition="in" filter="fade">
                                      <p:cBhvr>
                                        <p:cTn id="116" dur="500"/>
                                        <p:tgtEl>
                                          <p:spTgt spid="869410"/>
                                        </p:tgtEl>
                                      </p:cBhvr>
                                    </p:animEffect>
                                  </p:childTnLst>
                                </p:cTn>
                              </p:par>
                            </p:childTnLst>
                          </p:cTn>
                        </p:par>
                      </p:childTnLst>
                    </p:cTn>
                  </p:par>
                  <p:par>
                    <p:cTn id="117" fill="hold">
                      <p:stCondLst>
                        <p:cond delay="indefinite"/>
                      </p:stCondLst>
                      <p:childTnLst>
                        <p:par>
                          <p:cTn id="118" fill="hold">
                            <p:stCondLst>
                              <p:cond delay="0"/>
                            </p:stCondLst>
                            <p:childTnLst>
                              <p:par>
                                <p:cTn id="119" presetID="10" presetClass="entr" presetSubtype="0" fill="hold" grpId="0" nodeType="clickEffect">
                                  <p:stCondLst>
                                    <p:cond delay="0"/>
                                  </p:stCondLst>
                                  <p:childTnLst>
                                    <p:set>
                                      <p:cBhvr>
                                        <p:cTn id="120" dur="1" fill="hold">
                                          <p:stCondLst>
                                            <p:cond delay="0"/>
                                          </p:stCondLst>
                                        </p:cTn>
                                        <p:tgtEl>
                                          <p:spTgt spid="869411"/>
                                        </p:tgtEl>
                                        <p:attrNameLst>
                                          <p:attrName>style.visibility</p:attrName>
                                        </p:attrNameLst>
                                      </p:cBhvr>
                                      <p:to>
                                        <p:strVal val="visible"/>
                                      </p:to>
                                    </p:set>
                                    <p:animEffect transition="in" filter="fade">
                                      <p:cBhvr>
                                        <p:cTn id="121" dur="500"/>
                                        <p:tgtEl>
                                          <p:spTgt spid="869411"/>
                                        </p:tgtEl>
                                      </p:cBhvr>
                                    </p:animEffect>
                                  </p:childTnLst>
                                </p:cTn>
                              </p:par>
                            </p:childTnLst>
                          </p:cTn>
                        </p:par>
                        <p:par>
                          <p:cTn id="122" fill="hold">
                            <p:stCondLst>
                              <p:cond delay="500"/>
                            </p:stCondLst>
                            <p:childTnLst>
                              <p:par>
                                <p:cTn id="123" presetID="10" presetClass="entr" presetSubtype="0" fill="hold" grpId="0" nodeType="afterEffect">
                                  <p:stCondLst>
                                    <p:cond delay="0"/>
                                  </p:stCondLst>
                                  <p:childTnLst>
                                    <p:set>
                                      <p:cBhvr>
                                        <p:cTn id="124" dur="1" fill="hold">
                                          <p:stCondLst>
                                            <p:cond delay="0"/>
                                          </p:stCondLst>
                                        </p:cTn>
                                        <p:tgtEl>
                                          <p:spTgt spid="869415"/>
                                        </p:tgtEl>
                                        <p:attrNameLst>
                                          <p:attrName>style.visibility</p:attrName>
                                        </p:attrNameLst>
                                      </p:cBhvr>
                                      <p:to>
                                        <p:strVal val="visible"/>
                                      </p:to>
                                    </p:set>
                                    <p:animEffect transition="in" filter="fade">
                                      <p:cBhvr>
                                        <p:cTn id="125" dur="500"/>
                                        <p:tgtEl>
                                          <p:spTgt spid="8694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9380" grpId="0" autoUpdateAnimBg="0"/>
      <p:bldP spid="869392" grpId="0" animBg="1"/>
      <p:bldP spid="869393" grpId="0" animBg="1"/>
      <p:bldP spid="869394" grpId="0" animBg="1"/>
      <p:bldP spid="869398" grpId="0" animBg="1"/>
      <p:bldP spid="869399" grpId="0" animBg="1"/>
      <p:bldP spid="869400" grpId="0" animBg="1"/>
      <p:bldP spid="869404" grpId="0" animBg="1"/>
      <p:bldP spid="869405" grpId="0" animBg="1"/>
      <p:bldP spid="869406" grpId="0" animBg="1"/>
      <p:bldP spid="869410" grpId="0"/>
      <p:bldP spid="869411" grpId="0"/>
      <p:bldP spid="869412" grpId="0"/>
      <p:bldP spid="869413" grpId="0"/>
      <p:bldP spid="869414" grpId="0"/>
      <p:bldP spid="869415" grpId="0"/>
      <p:bldP spid="869416" grpId="0" animBg="1"/>
      <p:bldP spid="869417" grpId="0" animBg="1"/>
      <p:bldP spid="869418" grpId="0" animBg="1"/>
      <p:bldP spid="869419" grpId="0" animBg="1"/>
      <p:bldP spid="869420" grpId="0" animBg="1"/>
      <p:bldP spid="869421" grpId="0"/>
      <p:bldP spid="869422" grpId="0"/>
      <p:bldP spid="869423" grpId="0"/>
      <p:bldP spid="869424" grpId="0"/>
      <p:bldP spid="869425" grpId="0"/>
      <p:bldP spid="869426" grpId="0"/>
      <p:bldP spid="869427" grpId="0"/>
      <p:bldP spid="869428" grpId="0"/>
      <p:bldP spid="86942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5042" name="Text Box 2"/>
          <p:cNvSpPr txBox="1">
            <a:spLocks noChangeArrowheads="1"/>
          </p:cNvSpPr>
          <p:nvPr/>
        </p:nvSpPr>
        <p:spPr bwMode="auto">
          <a:xfrm>
            <a:off x="0" y="704850"/>
            <a:ext cx="9144000" cy="3293209"/>
          </a:xfrm>
          <a:prstGeom prst="rect">
            <a:avLst/>
          </a:prstGeom>
          <a:noFill/>
          <a:ln w="9525">
            <a:noFill/>
            <a:miter lim="800000"/>
            <a:headEnd/>
            <a:tailEnd/>
          </a:ln>
          <a:effectLst/>
        </p:spPr>
        <p:txBody>
          <a:bodyPr wrap="square">
            <a:spAutoFit/>
          </a:bodyPr>
          <a:lstStyle/>
          <a:p>
            <a:pPr>
              <a:defRPr/>
            </a:pPr>
            <a:r>
              <a:rPr lang="en-GB" sz="2000" dirty="0">
                <a:solidFill>
                  <a:schemeClr val="bg1"/>
                </a:solidFill>
                <a:effectLst>
                  <a:outerShdw blurRad="38100" dist="38100" dir="2700000" algn="tl">
                    <a:srgbClr val="000000"/>
                  </a:outerShdw>
                </a:effectLst>
                <a:latin typeface="Calibri" pitchFamily="34" charset="0"/>
                <a:sym typeface="Wingdings" pitchFamily="2" charset="2"/>
              </a:rPr>
              <a:t>Upper mantle partial melting is the sum of still poorly understood complex phenomena.</a:t>
            </a:r>
          </a:p>
          <a:p>
            <a:pPr>
              <a:defRPr/>
            </a:pPr>
            <a:endParaRPr lang="en-GB" sz="700" dirty="0">
              <a:solidFill>
                <a:schemeClr val="bg1"/>
              </a:solidFill>
              <a:effectLst>
                <a:outerShdw blurRad="38100" dist="38100" dir="2700000" algn="tl">
                  <a:srgbClr val="000000"/>
                </a:outerShdw>
              </a:effectLst>
              <a:latin typeface="Calibri" pitchFamily="34" charset="0"/>
              <a:sym typeface="Wingdings" pitchFamily="2" charset="2"/>
            </a:endParaRPr>
          </a:p>
          <a:p>
            <a:pPr>
              <a:defRPr/>
            </a:pPr>
            <a:r>
              <a:rPr lang="en-GB" sz="2000" dirty="0">
                <a:solidFill>
                  <a:schemeClr val="bg1"/>
                </a:solidFill>
                <a:effectLst>
                  <a:outerShdw blurRad="38100" dist="38100" dir="2700000" algn="tl">
                    <a:srgbClr val="000000"/>
                  </a:outerShdw>
                </a:effectLst>
                <a:latin typeface="Calibri" pitchFamily="34" charset="0"/>
                <a:sym typeface="Wingdings" pitchFamily="2" charset="2"/>
              </a:rPr>
              <a:t>Before starting to argue about depths and temperatures of formation of complex magmas we</a:t>
            </a:r>
            <a:r>
              <a:rPr lang="en-GB" sz="1600" dirty="0">
                <a:solidFill>
                  <a:schemeClr val="bg1"/>
                </a:solidFill>
                <a:effectLst>
                  <a:outerShdw blurRad="38100" dist="38100" dir="2700000" algn="tl">
                    <a:srgbClr val="000000"/>
                  </a:outerShdw>
                </a:effectLst>
                <a:latin typeface="Calibri" pitchFamily="34" charset="0"/>
                <a:sym typeface="Wingdings" pitchFamily="2" charset="2"/>
              </a:rPr>
              <a:t> </a:t>
            </a:r>
            <a:r>
              <a:rPr lang="en-GB" sz="2000" dirty="0">
                <a:solidFill>
                  <a:schemeClr val="bg1"/>
                </a:solidFill>
                <a:effectLst>
                  <a:outerShdw blurRad="38100" dist="38100" dir="2700000" algn="tl">
                    <a:srgbClr val="000000"/>
                  </a:outerShdw>
                </a:effectLst>
                <a:latin typeface="Calibri" pitchFamily="34" charset="0"/>
                <a:sym typeface="Wingdings" pitchFamily="2" charset="2"/>
              </a:rPr>
              <a:t>will</a:t>
            </a:r>
            <a:r>
              <a:rPr lang="en-GB" sz="1600" dirty="0">
                <a:solidFill>
                  <a:schemeClr val="bg1"/>
                </a:solidFill>
                <a:effectLst>
                  <a:outerShdw blurRad="38100" dist="38100" dir="2700000" algn="tl">
                    <a:srgbClr val="000000"/>
                  </a:outerShdw>
                </a:effectLst>
                <a:latin typeface="Calibri" pitchFamily="34" charset="0"/>
                <a:sym typeface="Wingdings" pitchFamily="2" charset="2"/>
              </a:rPr>
              <a:t> </a:t>
            </a:r>
            <a:r>
              <a:rPr lang="en-GB" sz="2000" dirty="0">
                <a:solidFill>
                  <a:schemeClr val="bg1"/>
                </a:solidFill>
                <a:effectLst>
                  <a:outerShdw blurRad="38100" dist="38100" dir="2700000" algn="tl">
                    <a:srgbClr val="000000"/>
                  </a:outerShdw>
                </a:effectLst>
                <a:latin typeface="Calibri" pitchFamily="34" charset="0"/>
                <a:sym typeface="Wingdings" pitchFamily="2" charset="2"/>
              </a:rPr>
              <a:t>focus</a:t>
            </a:r>
            <a:r>
              <a:rPr lang="en-GB" sz="1600" dirty="0">
                <a:solidFill>
                  <a:schemeClr val="bg1"/>
                </a:solidFill>
                <a:effectLst>
                  <a:outerShdw blurRad="38100" dist="38100" dir="2700000" algn="tl">
                    <a:srgbClr val="000000"/>
                  </a:outerShdw>
                </a:effectLst>
                <a:latin typeface="Calibri" pitchFamily="34" charset="0"/>
                <a:sym typeface="Wingdings" pitchFamily="2" charset="2"/>
              </a:rPr>
              <a:t> </a:t>
            </a:r>
            <a:r>
              <a:rPr lang="en-GB" sz="2000" dirty="0">
                <a:solidFill>
                  <a:schemeClr val="bg1"/>
                </a:solidFill>
                <a:effectLst>
                  <a:outerShdw blurRad="38100" dist="38100" dir="2700000" algn="tl">
                    <a:srgbClr val="000000"/>
                  </a:outerShdw>
                </a:effectLst>
                <a:latin typeface="Calibri" pitchFamily="34" charset="0"/>
                <a:sym typeface="Wingdings" pitchFamily="2" charset="2"/>
              </a:rPr>
              <a:t>attention on </a:t>
            </a:r>
            <a:r>
              <a:rPr lang="en-GB" sz="2000" u="sng" dirty="0">
                <a:solidFill>
                  <a:schemeClr val="bg1"/>
                </a:solidFill>
                <a:effectLst>
                  <a:outerShdw blurRad="38100" dist="38100" dir="2700000" algn="tl">
                    <a:srgbClr val="000000"/>
                  </a:outerShdw>
                </a:effectLst>
                <a:latin typeface="Calibri" pitchFamily="34" charset="0"/>
                <a:sym typeface="Wingdings" pitchFamily="2" charset="2"/>
              </a:rPr>
              <a:t>the simplest natural system</a:t>
            </a:r>
            <a:r>
              <a:rPr lang="en-GB" sz="2000" dirty="0">
                <a:solidFill>
                  <a:schemeClr val="bg1"/>
                </a:solidFill>
                <a:effectLst>
                  <a:outerShdw blurRad="38100" dist="38100" dir="2700000" algn="tl">
                    <a:srgbClr val="000000"/>
                  </a:outerShdw>
                </a:effectLst>
                <a:latin typeface="Calibri" pitchFamily="34" charset="0"/>
                <a:sym typeface="Wingdings" pitchFamily="2" charset="2"/>
              </a:rPr>
              <a:t>.</a:t>
            </a:r>
            <a:endParaRPr lang="en-GB" sz="700" dirty="0">
              <a:solidFill>
                <a:schemeClr val="bg1"/>
              </a:solidFill>
              <a:effectLst>
                <a:outerShdw blurRad="38100" dist="38100" dir="2700000" algn="tl">
                  <a:srgbClr val="000000"/>
                </a:outerShdw>
              </a:effectLst>
              <a:latin typeface="Calibri" pitchFamily="34" charset="0"/>
              <a:sym typeface="Wingdings" pitchFamily="2" charset="2"/>
            </a:endParaRPr>
          </a:p>
          <a:p>
            <a:pPr>
              <a:defRPr/>
            </a:pPr>
            <a:endParaRPr lang="en-GB" sz="700" dirty="0">
              <a:solidFill>
                <a:schemeClr val="bg1"/>
              </a:solidFill>
              <a:effectLst>
                <a:outerShdw blurRad="38100" dist="38100" dir="2700000" algn="tl">
                  <a:srgbClr val="000000"/>
                </a:outerShdw>
              </a:effectLst>
              <a:latin typeface="Calibri" pitchFamily="34" charset="0"/>
              <a:sym typeface="Wingdings" pitchFamily="2" charset="2"/>
            </a:endParaRPr>
          </a:p>
          <a:p>
            <a:pPr>
              <a:defRPr/>
            </a:pPr>
            <a:r>
              <a:rPr lang="en-GB" sz="2000" dirty="0">
                <a:solidFill>
                  <a:schemeClr val="bg1"/>
                </a:solidFill>
                <a:effectLst>
                  <a:outerShdw blurRad="38100" dist="38100" dir="2700000" algn="tl">
                    <a:srgbClr val="000000"/>
                  </a:outerShdw>
                </a:effectLst>
                <a:latin typeface="Calibri" pitchFamily="34" charset="0"/>
                <a:sym typeface="Wingdings" pitchFamily="2" charset="2"/>
              </a:rPr>
              <a:t>This is represented by </a:t>
            </a:r>
            <a:r>
              <a:rPr lang="en-GB" sz="2000" dirty="0">
                <a:solidFill>
                  <a:srgbClr val="FFFF00"/>
                </a:solidFill>
                <a:effectLst>
                  <a:outerShdw blurRad="38100" dist="38100" dir="2700000" algn="tl">
                    <a:srgbClr val="000000"/>
                  </a:outerShdw>
                </a:effectLst>
                <a:latin typeface="Calibri" pitchFamily="34" charset="0"/>
                <a:sym typeface="Wingdings" pitchFamily="2" charset="2"/>
              </a:rPr>
              <a:t>M</a:t>
            </a:r>
            <a:r>
              <a:rPr lang="en-GB" sz="2000" dirty="0">
                <a:solidFill>
                  <a:schemeClr val="bg1"/>
                </a:solidFill>
                <a:effectLst>
                  <a:outerShdw blurRad="38100" dist="38100" dir="2700000" algn="tl">
                    <a:srgbClr val="000000"/>
                  </a:outerShdw>
                </a:effectLst>
                <a:latin typeface="Calibri" pitchFamily="34" charset="0"/>
                <a:sym typeface="Wingdings" pitchFamily="2" charset="2"/>
              </a:rPr>
              <a:t>id </a:t>
            </a:r>
            <a:r>
              <a:rPr lang="en-GB" sz="2000" dirty="0">
                <a:solidFill>
                  <a:srgbClr val="FFFF00"/>
                </a:solidFill>
                <a:effectLst>
                  <a:outerShdw blurRad="38100" dist="38100" dir="2700000" algn="tl">
                    <a:srgbClr val="000000"/>
                  </a:outerShdw>
                </a:effectLst>
                <a:latin typeface="Calibri" pitchFamily="34" charset="0"/>
                <a:sym typeface="Wingdings" pitchFamily="2" charset="2"/>
              </a:rPr>
              <a:t>O</a:t>
            </a:r>
            <a:r>
              <a:rPr lang="en-GB" sz="2000" dirty="0">
                <a:solidFill>
                  <a:schemeClr val="bg1"/>
                </a:solidFill>
                <a:effectLst>
                  <a:outerShdw blurRad="38100" dist="38100" dir="2700000" algn="tl">
                    <a:srgbClr val="000000"/>
                  </a:outerShdw>
                </a:effectLst>
                <a:latin typeface="Calibri" pitchFamily="34" charset="0"/>
                <a:sym typeface="Wingdings" pitchFamily="2" charset="2"/>
              </a:rPr>
              <a:t>cean </a:t>
            </a:r>
            <a:r>
              <a:rPr lang="en-GB" sz="2000" dirty="0">
                <a:solidFill>
                  <a:srgbClr val="FFFF00"/>
                </a:solidFill>
                <a:effectLst>
                  <a:outerShdw blurRad="38100" dist="38100" dir="2700000" algn="tl">
                    <a:srgbClr val="000000"/>
                  </a:outerShdw>
                </a:effectLst>
                <a:latin typeface="Calibri" pitchFamily="34" charset="0"/>
                <a:sym typeface="Wingdings" pitchFamily="2" charset="2"/>
              </a:rPr>
              <a:t>R</a:t>
            </a:r>
            <a:r>
              <a:rPr lang="en-GB" sz="2000" dirty="0">
                <a:solidFill>
                  <a:schemeClr val="bg1"/>
                </a:solidFill>
                <a:effectLst>
                  <a:outerShdw blurRad="38100" dist="38100" dir="2700000" algn="tl">
                    <a:srgbClr val="000000"/>
                  </a:outerShdw>
                </a:effectLst>
                <a:latin typeface="Calibri" pitchFamily="34" charset="0"/>
                <a:sym typeface="Wingdings" pitchFamily="2" charset="2"/>
              </a:rPr>
              <a:t>idge </a:t>
            </a:r>
            <a:r>
              <a:rPr lang="en-GB" sz="2000" dirty="0">
                <a:solidFill>
                  <a:srgbClr val="FFFF00"/>
                </a:solidFill>
                <a:effectLst>
                  <a:outerShdw blurRad="38100" dist="38100" dir="2700000" algn="tl">
                    <a:srgbClr val="000000"/>
                  </a:outerShdw>
                </a:effectLst>
                <a:latin typeface="Calibri" pitchFamily="34" charset="0"/>
                <a:sym typeface="Wingdings" pitchFamily="2" charset="2"/>
              </a:rPr>
              <a:t>B</a:t>
            </a:r>
            <a:r>
              <a:rPr lang="en-GB" sz="2000" dirty="0">
                <a:solidFill>
                  <a:schemeClr val="bg1"/>
                </a:solidFill>
                <a:effectLst>
                  <a:outerShdw blurRad="38100" dist="38100" dir="2700000" algn="tl">
                    <a:srgbClr val="000000"/>
                  </a:outerShdw>
                </a:effectLst>
                <a:latin typeface="Calibri" pitchFamily="34" charset="0"/>
                <a:sym typeface="Wingdings" pitchFamily="2" charset="2"/>
              </a:rPr>
              <a:t>asalts (</a:t>
            </a:r>
            <a:r>
              <a:rPr lang="en-GB" sz="2000" dirty="0">
                <a:solidFill>
                  <a:srgbClr val="FFFF00"/>
                </a:solidFill>
                <a:effectLst>
                  <a:outerShdw blurRad="38100" dist="38100" dir="2700000" algn="tl">
                    <a:srgbClr val="000000"/>
                  </a:outerShdw>
                </a:effectLst>
                <a:latin typeface="Calibri" pitchFamily="34" charset="0"/>
                <a:sym typeface="Wingdings" pitchFamily="2" charset="2"/>
              </a:rPr>
              <a:t>MORB</a:t>
            </a:r>
            <a:r>
              <a:rPr lang="en-GB" sz="2000" dirty="0">
                <a:solidFill>
                  <a:schemeClr val="bg1"/>
                </a:solidFill>
                <a:effectLst>
                  <a:outerShdw blurRad="38100" dist="38100" dir="2700000" algn="tl">
                    <a:srgbClr val="000000"/>
                  </a:outerShdw>
                </a:effectLst>
                <a:latin typeface="Calibri" pitchFamily="34" charset="0"/>
                <a:sym typeface="Wingdings" pitchFamily="2" charset="2"/>
              </a:rPr>
              <a:t>)</a:t>
            </a:r>
          </a:p>
          <a:p>
            <a:pPr>
              <a:defRPr/>
            </a:pPr>
            <a:endParaRPr lang="en-GB" sz="700" dirty="0">
              <a:solidFill>
                <a:schemeClr val="bg1"/>
              </a:solidFill>
              <a:effectLst>
                <a:outerShdw blurRad="38100" dist="38100" dir="2700000" algn="tl">
                  <a:srgbClr val="000000"/>
                </a:outerShdw>
              </a:effectLst>
              <a:latin typeface="Calibri" pitchFamily="34" charset="0"/>
              <a:sym typeface="Wingdings" pitchFamily="2" charset="2"/>
            </a:endParaRPr>
          </a:p>
          <a:p>
            <a:pPr algn="ctr">
              <a:defRPr/>
            </a:pPr>
            <a:r>
              <a:rPr lang="en-GB" sz="2000" dirty="0">
                <a:solidFill>
                  <a:schemeClr val="bg1"/>
                </a:solidFill>
                <a:effectLst>
                  <a:outerShdw blurRad="38100" dist="38100" dir="2700000" algn="tl">
                    <a:srgbClr val="000000"/>
                  </a:outerShdw>
                </a:effectLst>
                <a:latin typeface="Calibri" pitchFamily="34" charset="0"/>
                <a:sym typeface="Wingdings" pitchFamily="2" charset="2"/>
              </a:rPr>
              <a:t>Why the simplest natural system?</a:t>
            </a:r>
          </a:p>
          <a:p>
            <a:pPr>
              <a:defRPr/>
            </a:pPr>
            <a:endParaRPr lang="en-GB" sz="700" dirty="0">
              <a:solidFill>
                <a:schemeClr val="bg1"/>
              </a:solidFill>
              <a:effectLst>
                <a:outerShdw blurRad="38100" dist="38100" dir="2700000" algn="tl">
                  <a:srgbClr val="000000"/>
                </a:outerShdw>
              </a:effectLst>
              <a:latin typeface="Calibri" pitchFamily="34" charset="0"/>
              <a:sym typeface="Wingdings" pitchFamily="2" charset="2"/>
            </a:endParaRPr>
          </a:p>
          <a:p>
            <a:pPr algn="ctr">
              <a:defRPr/>
            </a:pPr>
            <a:r>
              <a:rPr lang="en-GB" sz="2000" dirty="0">
                <a:solidFill>
                  <a:schemeClr val="bg1"/>
                </a:solidFill>
                <a:effectLst>
                  <a:outerShdw blurRad="38100" dist="38100" dir="2700000" algn="tl">
                    <a:srgbClr val="000000"/>
                  </a:outerShdw>
                </a:effectLst>
                <a:latin typeface="Calibri" pitchFamily="34" charset="0"/>
                <a:sym typeface="Wingdings" pitchFamily="2" charset="2"/>
              </a:rPr>
              <a:t>The source can be assumed to be Ol+Opx+Cpx (&gt;98%);</a:t>
            </a:r>
          </a:p>
          <a:p>
            <a:pPr>
              <a:defRPr/>
            </a:pPr>
            <a:r>
              <a:rPr lang="en-GB" sz="2000" dirty="0">
                <a:solidFill>
                  <a:schemeClr val="bg1"/>
                </a:solidFill>
                <a:effectLst>
                  <a:outerShdw blurRad="38100" dist="38100" dir="2700000" algn="tl">
                    <a:srgbClr val="000000"/>
                  </a:outerShdw>
                </a:effectLst>
                <a:latin typeface="Calibri" pitchFamily="34" charset="0"/>
                <a:sym typeface="Wingdings" pitchFamily="2" charset="2"/>
              </a:rPr>
              <a:t>The melt composition is classically assumed to be nearly K- and volatile-free (not strictly true, but a necessary approximation to keep the system simple).</a:t>
            </a:r>
          </a:p>
        </p:txBody>
      </p:sp>
      <p:sp>
        <p:nvSpPr>
          <p:cNvPr id="855043" name="Text Box 3"/>
          <p:cNvSpPr txBox="1">
            <a:spLocks noChangeArrowheads="1"/>
          </p:cNvSpPr>
          <p:nvPr/>
        </p:nvSpPr>
        <p:spPr bwMode="auto">
          <a:xfrm>
            <a:off x="0" y="88900"/>
            <a:ext cx="9144000" cy="579438"/>
          </a:xfrm>
          <a:prstGeom prst="rect">
            <a:avLst/>
          </a:prstGeom>
          <a:noFill/>
          <a:ln w="9525" algn="ctr">
            <a:noFill/>
            <a:miter lim="800000"/>
            <a:headEnd/>
            <a:tailEnd/>
          </a:ln>
          <a:effectLst/>
        </p:spPr>
        <p:txBody>
          <a:bodyPr>
            <a:spAutoFit/>
          </a:bodyPr>
          <a:lstStyle/>
          <a:p>
            <a:pPr algn="ctr">
              <a:defRPr/>
            </a:pPr>
            <a:r>
              <a:rPr lang="it-IT" sz="3200">
                <a:solidFill>
                  <a:schemeClr val="bg1"/>
                </a:solidFill>
                <a:effectLst>
                  <a:outerShdw blurRad="38100" dist="38100" dir="2700000" algn="tl">
                    <a:srgbClr val="000000"/>
                  </a:outerShdw>
                </a:effectLst>
                <a:latin typeface="Calibri" pitchFamily="34" charset="0"/>
              </a:rPr>
              <a:t>What</a:t>
            </a:r>
            <a:r>
              <a:rPr lang="it-IT" sz="3000">
                <a:solidFill>
                  <a:schemeClr val="bg1"/>
                </a:solidFill>
                <a:effectLst>
                  <a:outerShdw blurRad="38100" dist="38100" dir="2700000" algn="tl">
                    <a:srgbClr val="000000"/>
                  </a:outerShdw>
                </a:effectLst>
                <a:latin typeface="Calibri" pitchFamily="34" charset="0"/>
              </a:rPr>
              <a:t> </a:t>
            </a:r>
            <a:r>
              <a:rPr lang="it-IT" sz="3200">
                <a:solidFill>
                  <a:schemeClr val="bg1"/>
                </a:solidFill>
                <a:effectLst>
                  <a:outerShdw blurRad="38100" dist="38100" dir="2700000" algn="tl">
                    <a:srgbClr val="000000"/>
                  </a:outerShdw>
                </a:effectLst>
                <a:latin typeface="Calibri" pitchFamily="34" charset="0"/>
              </a:rPr>
              <a:t>we</a:t>
            </a:r>
            <a:r>
              <a:rPr lang="it-IT" sz="3000">
                <a:solidFill>
                  <a:schemeClr val="bg1"/>
                </a:solidFill>
                <a:effectLst>
                  <a:outerShdw blurRad="38100" dist="38100" dir="2700000" algn="tl">
                    <a:srgbClr val="000000"/>
                  </a:outerShdw>
                </a:effectLst>
                <a:latin typeface="Calibri" pitchFamily="34" charset="0"/>
              </a:rPr>
              <a:t> </a:t>
            </a:r>
            <a:r>
              <a:rPr lang="it-IT" sz="3200">
                <a:solidFill>
                  <a:schemeClr val="bg1"/>
                </a:solidFill>
                <a:effectLst>
                  <a:outerShdw blurRad="38100" dist="38100" dir="2700000" algn="tl">
                    <a:srgbClr val="000000"/>
                  </a:outerShdw>
                </a:effectLst>
                <a:latin typeface="Calibri" pitchFamily="34" charset="0"/>
              </a:rPr>
              <a:t>think</a:t>
            </a:r>
            <a:r>
              <a:rPr lang="it-IT" sz="3000">
                <a:solidFill>
                  <a:schemeClr val="bg1"/>
                </a:solidFill>
                <a:effectLst>
                  <a:outerShdw blurRad="38100" dist="38100" dir="2700000" algn="tl">
                    <a:srgbClr val="000000"/>
                  </a:outerShdw>
                </a:effectLst>
                <a:latin typeface="Calibri" pitchFamily="34" charset="0"/>
              </a:rPr>
              <a:t> </a:t>
            </a:r>
            <a:r>
              <a:rPr lang="it-IT" sz="3200">
                <a:solidFill>
                  <a:schemeClr val="bg1"/>
                </a:solidFill>
                <a:effectLst>
                  <a:outerShdw blurRad="38100" dist="38100" dir="2700000" algn="tl">
                    <a:srgbClr val="000000"/>
                  </a:outerShdw>
                </a:effectLst>
                <a:latin typeface="Calibri" pitchFamily="34" charset="0"/>
              </a:rPr>
              <a:t>we</a:t>
            </a:r>
            <a:r>
              <a:rPr lang="it-IT" sz="3000">
                <a:solidFill>
                  <a:schemeClr val="bg1"/>
                </a:solidFill>
                <a:effectLst>
                  <a:outerShdw blurRad="38100" dist="38100" dir="2700000" algn="tl">
                    <a:srgbClr val="000000"/>
                  </a:outerShdw>
                </a:effectLst>
                <a:latin typeface="Calibri" pitchFamily="34" charset="0"/>
              </a:rPr>
              <a:t> </a:t>
            </a:r>
            <a:r>
              <a:rPr lang="it-IT" sz="3200">
                <a:solidFill>
                  <a:schemeClr val="bg1"/>
                </a:solidFill>
                <a:effectLst>
                  <a:outerShdw blurRad="38100" dist="38100" dir="2700000" algn="tl">
                    <a:srgbClr val="000000"/>
                  </a:outerShdw>
                </a:effectLst>
                <a:latin typeface="Calibri" pitchFamily="34" charset="0"/>
              </a:rPr>
              <a:t>know</a:t>
            </a:r>
            <a:r>
              <a:rPr lang="it-IT" sz="3000">
                <a:solidFill>
                  <a:schemeClr val="bg1"/>
                </a:solidFill>
                <a:effectLst>
                  <a:outerShdw blurRad="38100" dist="38100" dir="2700000" algn="tl">
                    <a:srgbClr val="000000"/>
                  </a:outerShdw>
                </a:effectLst>
                <a:latin typeface="Calibri" pitchFamily="34" charset="0"/>
              </a:rPr>
              <a:t> </a:t>
            </a:r>
            <a:r>
              <a:rPr lang="it-IT" sz="3200">
                <a:solidFill>
                  <a:schemeClr val="bg1"/>
                </a:solidFill>
                <a:effectLst>
                  <a:outerShdw blurRad="38100" dist="38100" dir="2700000" algn="tl">
                    <a:srgbClr val="000000"/>
                  </a:outerShdw>
                </a:effectLst>
                <a:latin typeface="Calibri" pitchFamily="34" charset="0"/>
              </a:rPr>
              <a:t>about</a:t>
            </a:r>
            <a:r>
              <a:rPr lang="it-IT" sz="3000">
                <a:solidFill>
                  <a:schemeClr val="bg1"/>
                </a:solidFill>
                <a:effectLst>
                  <a:outerShdw blurRad="38100" dist="38100" dir="2700000" algn="tl">
                    <a:srgbClr val="000000"/>
                  </a:outerShdw>
                </a:effectLst>
                <a:latin typeface="Calibri" pitchFamily="34" charset="0"/>
              </a:rPr>
              <a:t> </a:t>
            </a:r>
            <a:r>
              <a:rPr lang="it-IT" sz="3200">
                <a:solidFill>
                  <a:schemeClr val="bg1"/>
                </a:solidFill>
                <a:effectLst>
                  <a:outerShdw blurRad="38100" dist="38100" dir="2700000" algn="tl">
                    <a:srgbClr val="000000"/>
                  </a:outerShdw>
                </a:effectLst>
                <a:latin typeface="Calibri" pitchFamily="34" charset="0"/>
              </a:rPr>
              <a:t>mantle</a:t>
            </a:r>
            <a:r>
              <a:rPr lang="it-IT" sz="3000">
                <a:solidFill>
                  <a:schemeClr val="bg1"/>
                </a:solidFill>
                <a:effectLst>
                  <a:outerShdw blurRad="38100" dist="38100" dir="2700000" algn="tl">
                    <a:srgbClr val="000000"/>
                  </a:outerShdw>
                </a:effectLst>
                <a:latin typeface="Calibri" pitchFamily="34" charset="0"/>
              </a:rPr>
              <a:t> </a:t>
            </a:r>
            <a:r>
              <a:rPr lang="it-IT" sz="3200">
                <a:solidFill>
                  <a:schemeClr val="bg1"/>
                </a:solidFill>
                <a:effectLst>
                  <a:outerShdw blurRad="38100" dist="38100" dir="2700000" algn="tl">
                    <a:srgbClr val="000000"/>
                  </a:outerShdw>
                </a:effectLst>
                <a:latin typeface="Calibri" pitchFamily="34" charset="0"/>
              </a:rPr>
              <a:t>processes</a:t>
            </a:r>
          </a:p>
        </p:txBody>
      </p:sp>
      <p:sp>
        <p:nvSpPr>
          <p:cNvPr id="2" name="Text Box 2">
            <a:extLst>
              <a:ext uri="{FF2B5EF4-FFF2-40B4-BE49-F238E27FC236}">
                <a16:creationId xmlns:a16="http://schemas.microsoft.com/office/drawing/2014/main" id="{6168748B-AB97-4ACB-B086-9CFAAF9F0726}"/>
              </a:ext>
            </a:extLst>
          </p:cNvPr>
          <p:cNvSpPr txBox="1">
            <a:spLocks noChangeArrowheads="1"/>
          </p:cNvSpPr>
          <p:nvPr/>
        </p:nvSpPr>
        <p:spPr bwMode="auto">
          <a:xfrm>
            <a:off x="0" y="4115731"/>
            <a:ext cx="9144000" cy="2739211"/>
          </a:xfrm>
          <a:prstGeom prst="rect">
            <a:avLst/>
          </a:prstGeom>
          <a:solidFill>
            <a:schemeClr val="tx1"/>
          </a:solidFill>
          <a:ln w="9525">
            <a:noFill/>
            <a:miter lim="800000"/>
            <a:headEnd/>
            <a:tailEnd/>
          </a:ln>
          <a:effectLst/>
        </p:spPr>
        <p:txBody>
          <a:bodyPr wrap="square">
            <a:spAutoFit/>
          </a:bodyPr>
          <a:lstStyle/>
          <a:p>
            <a:pPr>
              <a:lnSpc>
                <a:spcPct val="90000"/>
              </a:lnSpc>
              <a:spcAft>
                <a:spcPts val="600"/>
              </a:spcAft>
              <a:defRPr/>
            </a:pPr>
            <a:r>
              <a:rPr lang="en-GB" sz="2000" dirty="0">
                <a:solidFill>
                  <a:schemeClr val="bg1"/>
                </a:solidFill>
                <a:effectLst>
                  <a:outerShdw blurRad="38100" dist="38100" dir="2700000" algn="tl">
                    <a:srgbClr val="000000"/>
                  </a:outerShdw>
                </a:effectLst>
                <a:latin typeface="Calibri" pitchFamily="34" charset="0"/>
                <a:sym typeface="Wingdings" pitchFamily="2" charset="2"/>
              </a:rPr>
              <a:t>Most of our knowledge on MORB genesis (the simplest natural system of igneous rock formation) is based on </a:t>
            </a:r>
            <a:r>
              <a:rPr lang="en-GB" sz="2000" dirty="0">
                <a:solidFill>
                  <a:srgbClr val="FFFF00"/>
                </a:solidFill>
                <a:effectLst>
                  <a:outerShdw blurRad="38100" dist="38100" dir="2700000" algn="tl">
                    <a:srgbClr val="000000"/>
                  </a:outerShdw>
                </a:effectLst>
                <a:latin typeface="Calibri" pitchFamily="34" charset="0"/>
                <a:sym typeface="Wingdings" pitchFamily="2" charset="2"/>
              </a:rPr>
              <a:t>isobaric</a:t>
            </a:r>
            <a:r>
              <a:rPr lang="en-GB" sz="2000" dirty="0">
                <a:solidFill>
                  <a:schemeClr val="bg1"/>
                </a:solidFill>
                <a:effectLst>
                  <a:outerShdw blurRad="38100" dist="38100" dir="2700000" algn="tl">
                    <a:srgbClr val="000000"/>
                  </a:outerShdw>
                </a:effectLst>
                <a:latin typeface="Calibri" pitchFamily="34" charset="0"/>
                <a:sym typeface="Wingdings" pitchFamily="2" charset="2"/>
              </a:rPr>
              <a:t> experiments, whereas partial melting beneath oceanic ridges very likely is </a:t>
            </a:r>
            <a:r>
              <a:rPr lang="en-GB" sz="2000" dirty="0">
                <a:solidFill>
                  <a:srgbClr val="FFFF00"/>
                </a:solidFill>
                <a:effectLst>
                  <a:outerShdw blurRad="38100" dist="38100" dir="2700000" algn="tl">
                    <a:srgbClr val="000000"/>
                  </a:outerShdw>
                </a:effectLst>
                <a:latin typeface="Calibri" pitchFamily="34" charset="0"/>
                <a:sym typeface="Wingdings" pitchFamily="2" charset="2"/>
              </a:rPr>
              <a:t>polybaric</a:t>
            </a:r>
            <a:r>
              <a:rPr lang="en-GB" sz="2000" dirty="0">
                <a:solidFill>
                  <a:schemeClr val="bg1"/>
                </a:solidFill>
                <a:effectLst>
                  <a:outerShdw blurRad="38100" dist="38100" dir="2700000" algn="tl">
                    <a:srgbClr val="000000"/>
                  </a:outerShdw>
                </a:effectLst>
                <a:latin typeface="Calibri" pitchFamily="34" charset="0"/>
                <a:sym typeface="Wingdings" pitchFamily="2" charset="2"/>
              </a:rPr>
              <a:t>.</a:t>
            </a:r>
          </a:p>
          <a:p>
            <a:pPr>
              <a:lnSpc>
                <a:spcPct val="90000"/>
              </a:lnSpc>
              <a:spcAft>
                <a:spcPts val="600"/>
              </a:spcAft>
              <a:defRPr/>
            </a:pPr>
            <a:r>
              <a:rPr lang="en-GB" sz="2000" dirty="0">
                <a:solidFill>
                  <a:schemeClr val="bg1"/>
                </a:solidFill>
                <a:effectLst>
                  <a:outerShdw blurRad="38100" dist="38100" dir="2700000" algn="tl">
                    <a:srgbClr val="000000"/>
                  </a:outerShdw>
                </a:effectLst>
                <a:latin typeface="Calibri" pitchFamily="34" charset="0"/>
                <a:sym typeface="Wingdings" pitchFamily="2" charset="2"/>
              </a:rPr>
              <a:t>Many researchers believe that melts formed at depths in the mantle are extracted rapidly, without experiencing low-pressure re-equilibration during ascent. But this is improbable if melt moves via porous flow.</a:t>
            </a:r>
          </a:p>
          <a:p>
            <a:pPr>
              <a:lnSpc>
                <a:spcPct val="90000"/>
              </a:lnSpc>
              <a:spcAft>
                <a:spcPts val="600"/>
              </a:spcAft>
              <a:defRPr/>
            </a:pPr>
            <a:r>
              <a:rPr lang="en-GB" sz="2000" dirty="0">
                <a:solidFill>
                  <a:schemeClr val="bg1"/>
                </a:solidFill>
                <a:effectLst>
                  <a:outerShdw blurRad="38100" dist="38100" dir="2700000" algn="tl">
                    <a:srgbClr val="000000"/>
                  </a:outerShdw>
                </a:effectLst>
                <a:latin typeface="Calibri" pitchFamily="34" charset="0"/>
                <a:sym typeface="Wingdings" pitchFamily="2" charset="2"/>
              </a:rPr>
              <a:t>A more realistic approach is to consider near-solidus melts (P, T, Residue-controlled) moving by porous flow entailing re-equilibration  with lherzolite residue and continue adjustment of melt composition moving to low P.</a:t>
            </a:r>
            <a:endParaRPr lang="en-GB" sz="2000" dirty="0">
              <a:solidFill>
                <a:schemeClr val="bg1"/>
              </a:solidFill>
              <a:effectLst>
                <a:outerShdw blurRad="38100" dist="38100" dir="2700000" algn="tl">
                  <a:srgbClr val="000000"/>
                </a:outerShdw>
              </a:effectLst>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55042">
                                            <p:txEl>
                                              <p:pRg st="0" end="0"/>
                                            </p:txEl>
                                          </p:spTgt>
                                        </p:tgtEl>
                                        <p:attrNameLst>
                                          <p:attrName>style.visibility</p:attrName>
                                        </p:attrNameLst>
                                      </p:cBhvr>
                                      <p:to>
                                        <p:strVal val="visible"/>
                                      </p:to>
                                    </p:set>
                                    <p:animEffect transition="in" filter="fade">
                                      <p:cBhvr>
                                        <p:cTn id="7" dur="500"/>
                                        <p:tgtEl>
                                          <p:spTgt spid="85504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55042">
                                            <p:txEl>
                                              <p:pRg st="2" end="2"/>
                                            </p:txEl>
                                          </p:spTgt>
                                        </p:tgtEl>
                                        <p:attrNameLst>
                                          <p:attrName>style.visibility</p:attrName>
                                        </p:attrNameLst>
                                      </p:cBhvr>
                                      <p:to>
                                        <p:strVal val="visible"/>
                                      </p:to>
                                    </p:set>
                                    <p:animEffect transition="in" filter="fade">
                                      <p:cBhvr>
                                        <p:cTn id="12" dur="500"/>
                                        <p:tgtEl>
                                          <p:spTgt spid="85504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55042">
                                            <p:txEl>
                                              <p:pRg st="4" end="4"/>
                                            </p:txEl>
                                          </p:spTgt>
                                        </p:tgtEl>
                                        <p:attrNameLst>
                                          <p:attrName>style.visibility</p:attrName>
                                        </p:attrNameLst>
                                      </p:cBhvr>
                                      <p:to>
                                        <p:strVal val="visible"/>
                                      </p:to>
                                    </p:set>
                                    <p:animEffect transition="in" filter="fade">
                                      <p:cBhvr>
                                        <p:cTn id="17" dur="500"/>
                                        <p:tgtEl>
                                          <p:spTgt spid="85504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55042">
                                            <p:txEl>
                                              <p:pRg st="6" end="6"/>
                                            </p:txEl>
                                          </p:spTgt>
                                        </p:tgtEl>
                                        <p:attrNameLst>
                                          <p:attrName>style.visibility</p:attrName>
                                        </p:attrNameLst>
                                      </p:cBhvr>
                                      <p:to>
                                        <p:strVal val="visible"/>
                                      </p:to>
                                    </p:set>
                                    <p:animEffect transition="in" filter="fade">
                                      <p:cBhvr>
                                        <p:cTn id="22" dur="500"/>
                                        <p:tgtEl>
                                          <p:spTgt spid="855042">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55042">
                                            <p:txEl>
                                              <p:pRg st="8" end="8"/>
                                            </p:txEl>
                                          </p:spTgt>
                                        </p:tgtEl>
                                        <p:attrNameLst>
                                          <p:attrName>style.visibility</p:attrName>
                                        </p:attrNameLst>
                                      </p:cBhvr>
                                      <p:to>
                                        <p:strVal val="visible"/>
                                      </p:to>
                                    </p:set>
                                    <p:animEffect transition="in" filter="fade">
                                      <p:cBhvr>
                                        <p:cTn id="27" dur="500"/>
                                        <p:tgtEl>
                                          <p:spTgt spid="855042">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55042">
                                            <p:txEl>
                                              <p:pRg st="9" end="9"/>
                                            </p:txEl>
                                          </p:spTgt>
                                        </p:tgtEl>
                                        <p:attrNameLst>
                                          <p:attrName>style.visibility</p:attrName>
                                        </p:attrNameLst>
                                      </p:cBhvr>
                                      <p:to>
                                        <p:strVal val="visible"/>
                                      </p:to>
                                    </p:set>
                                    <p:animEffect transition="in" filter="fade">
                                      <p:cBhvr>
                                        <p:cTn id="32" dur="500"/>
                                        <p:tgtEl>
                                          <p:spTgt spid="855042">
                                            <p:txEl>
                                              <p:pRg st="9" end="9"/>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
                                            <p:txEl>
                                              <p:pRg st="0" end="0"/>
                                            </p:txEl>
                                          </p:spTgt>
                                        </p:tgtEl>
                                        <p:attrNameLst>
                                          <p:attrName>style.visibility</p:attrName>
                                        </p:attrNameLst>
                                      </p:cBhvr>
                                      <p:to>
                                        <p:strVal val="visible"/>
                                      </p:to>
                                    </p:set>
                                    <p:animEffect transition="in" filter="fade">
                                      <p:cBhvr>
                                        <p:cTn id="37" dur="500"/>
                                        <p:tgtEl>
                                          <p:spTgt spid="2">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
                                            <p:txEl>
                                              <p:pRg st="1" end="1"/>
                                            </p:txEl>
                                          </p:spTgt>
                                        </p:tgtEl>
                                        <p:attrNameLst>
                                          <p:attrName>style.visibility</p:attrName>
                                        </p:attrNameLst>
                                      </p:cBhvr>
                                      <p:to>
                                        <p:strVal val="visible"/>
                                      </p:to>
                                    </p:set>
                                    <p:animEffect transition="in" filter="fade">
                                      <p:cBhvr>
                                        <p:cTn id="42" dur="500"/>
                                        <p:tgtEl>
                                          <p:spTgt spid="2">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
                                            <p:txEl>
                                              <p:pRg st="2" end="2"/>
                                            </p:txEl>
                                          </p:spTgt>
                                        </p:tgtEl>
                                        <p:attrNameLst>
                                          <p:attrName>style.visibility</p:attrName>
                                        </p:attrNameLst>
                                      </p:cBhvr>
                                      <p:to>
                                        <p:strVal val="visible"/>
                                      </p:to>
                                    </p:set>
                                    <p:animEffect transition="in" filter="fade">
                                      <p:cBhvr>
                                        <p:cTn id="4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5042" grpId="0" build="p" autoUpdateAnimBg="0"/>
      <p:bldP spid="2" grpId="0" uiExpand="1"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3378" name="Text Box 2"/>
          <p:cNvSpPr txBox="1">
            <a:spLocks noChangeArrowheads="1"/>
          </p:cNvSpPr>
          <p:nvPr/>
        </p:nvSpPr>
        <p:spPr bwMode="auto">
          <a:xfrm>
            <a:off x="0" y="664425"/>
            <a:ext cx="9144000" cy="2862322"/>
          </a:xfrm>
          <a:prstGeom prst="rect">
            <a:avLst/>
          </a:prstGeom>
          <a:noFill/>
          <a:ln w="9525">
            <a:noFill/>
            <a:miter lim="800000"/>
            <a:headEnd/>
            <a:tailEnd/>
          </a:ln>
          <a:effectLst/>
        </p:spPr>
        <p:txBody>
          <a:bodyPr wrap="square">
            <a:spAutoFit/>
          </a:bodyPr>
          <a:lstStyle/>
          <a:p>
            <a:pPr>
              <a:defRPr/>
            </a:pPr>
            <a:r>
              <a:rPr lang="en-GB" sz="2200" dirty="0">
                <a:solidFill>
                  <a:srgbClr val="FFFF00"/>
                </a:solidFill>
                <a:effectLst>
                  <a:outerShdw blurRad="38100" dist="38100" dir="2700000" algn="tl">
                    <a:srgbClr val="000000"/>
                  </a:outerShdw>
                </a:effectLst>
                <a:latin typeface="Calibri" pitchFamily="34" charset="0"/>
                <a:sym typeface="Wingdings" pitchFamily="2" charset="2"/>
              </a:rPr>
              <a:t>Now we will see </a:t>
            </a:r>
            <a:r>
              <a:rPr lang="en-GB" sz="2200" dirty="0">
                <a:solidFill>
                  <a:schemeClr val="bg1"/>
                </a:solidFill>
                <a:effectLst>
                  <a:outerShdw blurRad="38100" dist="38100" dir="2700000" algn="tl">
                    <a:srgbClr val="000000"/>
                  </a:outerShdw>
                </a:effectLst>
                <a:latin typeface="Calibri" pitchFamily="34" charset="0"/>
                <a:sym typeface="Wingdings" pitchFamily="2" charset="2"/>
              </a:rPr>
              <a:t>how poor our knowledge is on the mechanism of magma formation and its transfer to the surface</a:t>
            </a:r>
            <a:r>
              <a:rPr lang="en-GB" sz="2200" dirty="0">
                <a:solidFill>
                  <a:srgbClr val="FFFF00"/>
                </a:solidFill>
                <a:effectLst>
                  <a:outerShdw blurRad="38100" dist="38100" dir="2700000" algn="tl">
                    <a:srgbClr val="000000"/>
                  </a:outerShdw>
                </a:effectLst>
                <a:latin typeface="Calibri" pitchFamily="34" charset="0"/>
                <a:sym typeface="Wingdings" pitchFamily="2" charset="2"/>
              </a:rPr>
              <a:t> making examples with the dominant mantle residue-melt pair:</a:t>
            </a:r>
          </a:p>
          <a:p>
            <a:pPr>
              <a:defRPr/>
            </a:pPr>
            <a:endParaRPr lang="en-GB" sz="800" dirty="0">
              <a:solidFill>
                <a:srgbClr val="FFFF00"/>
              </a:solidFill>
              <a:effectLst>
                <a:outerShdw blurRad="38100" dist="38100" dir="2700000" algn="tl">
                  <a:srgbClr val="000000"/>
                </a:outerShdw>
              </a:effectLst>
              <a:latin typeface="Calibri" pitchFamily="34" charset="0"/>
              <a:sym typeface="Wingdings" pitchFamily="2" charset="2"/>
            </a:endParaRPr>
          </a:p>
          <a:p>
            <a:pPr algn="ctr">
              <a:defRPr/>
            </a:pPr>
            <a:r>
              <a:rPr lang="en-GB" sz="3200" dirty="0">
                <a:solidFill>
                  <a:schemeClr val="bg1"/>
                </a:solidFill>
                <a:effectLst>
                  <a:outerShdw blurRad="38100" dist="38100" dir="2700000" algn="tl">
                    <a:srgbClr val="000000"/>
                  </a:outerShdw>
                </a:effectLst>
                <a:latin typeface="Calibri" pitchFamily="34" charset="0"/>
                <a:sym typeface="Wingdings" pitchFamily="2" charset="2"/>
              </a:rPr>
              <a:t>The Abyssal Peridotite-MORB pair</a:t>
            </a:r>
          </a:p>
          <a:p>
            <a:pPr>
              <a:defRPr/>
            </a:pPr>
            <a:endParaRPr lang="en-GB" sz="800" dirty="0">
              <a:solidFill>
                <a:srgbClr val="FFFF00"/>
              </a:solidFill>
              <a:effectLst>
                <a:outerShdw blurRad="38100" dist="38100" dir="2700000" algn="tl">
                  <a:srgbClr val="000000"/>
                </a:outerShdw>
              </a:effectLst>
              <a:latin typeface="Calibri" pitchFamily="34" charset="0"/>
              <a:sym typeface="Wingdings" pitchFamily="2" charset="2"/>
            </a:endParaRPr>
          </a:p>
          <a:p>
            <a:pPr>
              <a:defRPr/>
            </a:pPr>
            <a:r>
              <a:rPr lang="en-GB" sz="2200" dirty="0">
                <a:solidFill>
                  <a:srgbClr val="FFFF00"/>
                </a:solidFill>
                <a:effectLst>
                  <a:outerShdw blurRad="38100" dist="38100" dir="2700000" algn="tl">
                    <a:srgbClr val="000000"/>
                  </a:outerShdw>
                </a:effectLst>
                <a:latin typeface="Calibri" pitchFamily="34" charset="0"/>
                <a:sym typeface="Wingdings" pitchFamily="2" charset="2"/>
              </a:rPr>
              <a:t>Igneous crust [mid-ocean ridge basalts (MORB) plus dikes and lower-crustal gabbros] represents solidified partial melts whereas abyssal peridotites are melting residues.</a:t>
            </a:r>
          </a:p>
        </p:txBody>
      </p:sp>
      <p:sp>
        <p:nvSpPr>
          <p:cNvPr id="613380" name="Rectangle 4"/>
          <p:cNvSpPr>
            <a:spLocks noChangeArrowheads="1"/>
          </p:cNvSpPr>
          <p:nvPr/>
        </p:nvSpPr>
        <p:spPr bwMode="auto">
          <a:xfrm>
            <a:off x="-55563" y="6199188"/>
            <a:ext cx="9144001" cy="336550"/>
          </a:xfrm>
          <a:prstGeom prst="rect">
            <a:avLst/>
          </a:prstGeom>
          <a:noFill/>
          <a:ln w="9525" algn="ctr">
            <a:noFill/>
            <a:miter lim="800000"/>
            <a:headEnd/>
            <a:tailEnd/>
          </a:ln>
          <a:effectLst/>
        </p:spPr>
        <p:txBody>
          <a:bodyPr>
            <a:spAutoFit/>
          </a:bodyPr>
          <a:lstStyle/>
          <a:p>
            <a:pPr algn="r">
              <a:defRPr/>
            </a:pPr>
            <a:r>
              <a:rPr lang="en-GB" sz="1600" dirty="0">
                <a:solidFill>
                  <a:schemeClr val="bg1"/>
                </a:solidFill>
                <a:effectLst>
                  <a:outerShdw blurRad="38100" dist="38100" dir="2700000" algn="tl">
                    <a:srgbClr val="000000"/>
                  </a:outerShdw>
                </a:effectLst>
                <a:latin typeface="Calibri" pitchFamily="34" charset="0"/>
                <a:sym typeface="Wingdings" pitchFamily="2" charset="2"/>
              </a:rPr>
              <a:t>Much of the text and figures of this section are from: </a:t>
            </a:r>
            <a:r>
              <a:rPr lang="en-GB" sz="1600" dirty="0" err="1">
                <a:solidFill>
                  <a:schemeClr val="bg1"/>
                </a:solidFill>
                <a:effectLst>
                  <a:outerShdw blurRad="38100" dist="38100" dir="2700000" algn="tl">
                    <a:srgbClr val="000000"/>
                  </a:outerShdw>
                </a:effectLst>
                <a:latin typeface="Calibri" pitchFamily="34" charset="0"/>
                <a:sym typeface="Wingdings" pitchFamily="2" charset="2"/>
              </a:rPr>
              <a:t>Niu</a:t>
            </a:r>
            <a:r>
              <a:rPr lang="en-GB" sz="1600" dirty="0">
                <a:solidFill>
                  <a:schemeClr val="bg1"/>
                </a:solidFill>
                <a:effectLst>
                  <a:outerShdw blurRad="38100" dist="38100" dir="2700000" algn="tl">
                    <a:srgbClr val="000000"/>
                  </a:outerShdw>
                </a:effectLst>
                <a:latin typeface="Calibri" pitchFamily="34" charset="0"/>
                <a:sym typeface="Wingdings" pitchFamily="2" charset="2"/>
              </a:rPr>
              <a:t>, 2004 (J. Petrol., 45, 2423-2458)</a:t>
            </a:r>
          </a:p>
        </p:txBody>
      </p:sp>
      <p:sp>
        <p:nvSpPr>
          <p:cNvPr id="613382" name="Text Box 6"/>
          <p:cNvSpPr txBox="1">
            <a:spLocks noChangeArrowheads="1"/>
          </p:cNvSpPr>
          <p:nvPr/>
        </p:nvSpPr>
        <p:spPr bwMode="auto">
          <a:xfrm>
            <a:off x="0" y="88900"/>
            <a:ext cx="9144000" cy="579438"/>
          </a:xfrm>
          <a:prstGeom prst="rect">
            <a:avLst/>
          </a:prstGeom>
          <a:noFill/>
          <a:ln w="9525" algn="ctr">
            <a:noFill/>
            <a:miter lim="800000"/>
            <a:headEnd/>
            <a:tailEnd/>
          </a:ln>
          <a:effectLst/>
        </p:spPr>
        <p:txBody>
          <a:bodyPr>
            <a:spAutoFit/>
          </a:bodyPr>
          <a:lstStyle/>
          <a:p>
            <a:pPr algn="ctr">
              <a:defRPr/>
            </a:pPr>
            <a:r>
              <a:rPr lang="en-GB" sz="3200">
                <a:solidFill>
                  <a:schemeClr val="bg1"/>
                </a:solidFill>
                <a:effectLst>
                  <a:outerShdw blurRad="38100" dist="38100" dir="2700000" algn="tl">
                    <a:srgbClr val="000000"/>
                  </a:outerShdw>
                </a:effectLst>
                <a:latin typeface="Calibri" pitchFamily="34" charset="0"/>
              </a:rPr>
              <a:t>What</a:t>
            </a:r>
            <a:r>
              <a:rPr lang="en-GB" sz="3000">
                <a:solidFill>
                  <a:schemeClr val="bg1"/>
                </a:solidFill>
                <a:effectLst>
                  <a:outerShdw blurRad="38100" dist="38100" dir="2700000" algn="tl">
                    <a:srgbClr val="000000"/>
                  </a:outerShdw>
                </a:effectLst>
                <a:latin typeface="Calibri" pitchFamily="34" charset="0"/>
              </a:rPr>
              <a:t> </a:t>
            </a:r>
            <a:r>
              <a:rPr lang="en-GB" sz="3200">
                <a:solidFill>
                  <a:schemeClr val="bg1"/>
                </a:solidFill>
                <a:effectLst>
                  <a:outerShdw blurRad="38100" dist="38100" dir="2700000" algn="tl">
                    <a:srgbClr val="000000"/>
                  </a:outerShdw>
                </a:effectLst>
                <a:latin typeface="Calibri" pitchFamily="34" charset="0"/>
              </a:rPr>
              <a:t>we</a:t>
            </a:r>
            <a:r>
              <a:rPr lang="en-GB" sz="3000">
                <a:solidFill>
                  <a:schemeClr val="bg1"/>
                </a:solidFill>
                <a:effectLst>
                  <a:outerShdw blurRad="38100" dist="38100" dir="2700000" algn="tl">
                    <a:srgbClr val="000000"/>
                  </a:outerShdw>
                </a:effectLst>
                <a:latin typeface="Calibri" pitchFamily="34" charset="0"/>
              </a:rPr>
              <a:t> </a:t>
            </a:r>
            <a:r>
              <a:rPr lang="en-GB" sz="3200">
                <a:solidFill>
                  <a:schemeClr val="bg1"/>
                </a:solidFill>
                <a:effectLst>
                  <a:outerShdw blurRad="38100" dist="38100" dir="2700000" algn="tl">
                    <a:srgbClr val="000000"/>
                  </a:outerShdw>
                </a:effectLst>
                <a:latin typeface="Calibri" pitchFamily="34" charset="0"/>
              </a:rPr>
              <a:t>think</a:t>
            </a:r>
            <a:r>
              <a:rPr lang="en-GB" sz="3000">
                <a:solidFill>
                  <a:schemeClr val="bg1"/>
                </a:solidFill>
                <a:effectLst>
                  <a:outerShdw blurRad="38100" dist="38100" dir="2700000" algn="tl">
                    <a:srgbClr val="000000"/>
                  </a:outerShdw>
                </a:effectLst>
                <a:latin typeface="Calibri" pitchFamily="34" charset="0"/>
              </a:rPr>
              <a:t> </a:t>
            </a:r>
            <a:r>
              <a:rPr lang="en-GB" sz="3200">
                <a:solidFill>
                  <a:schemeClr val="bg1"/>
                </a:solidFill>
                <a:effectLst>
                  <a:outerShdw blurRad="38100" dist="38100" dir="2700000" algn="tl">
                    <a:srgbClr val="000000"/>
                  </a:outerShdw>
                </a:effectLst>
                <a:latin typeface="Calibri" pitchFamily="34" charset="0"/>
              </a:rPr>
              <a:t>we</a:t>
            </a:r>
            <a:r>
              <a:rPr lang="en-GB" sz="3000">
                <a:solidFill>
                  <a:schemeClr val="bg1"/>
                </a:solidFill>
                <a:effectLst>
                  <a:outerShdw blurRad="38100" dist="38100" dir="2700000" algn="tl">
                    <a:srgbClr val="000000"/>
                  </a:outerShdw>
                </a:effectLst>
                <a:latin typeface="Calibri" pitchFamily="34" charset="0"/>
              </a:rPr>
              <a:t> </a:t>
            </a:r>
            <a:r>
              <a:rPr lang="en-GB" sz="3200">
                <a:solidFill>
                  <a:schemeClr val="bg1"/>
                </a:solidFill>
                <a:effectLst>
                  <a:outerShdw blurRad="38100" dist="38100" dir="2700000" algn="tl">
                    <a:srgbClr val="000000"/>
                  </a:outerShdw>
                </a:effectLst>
                <a:latin typeface="Calibri" pitchFamily="34" charset="0"/>
              </a:rPr>
              <a:t>know</a:t>
            </a:r>
            <a:r>
              <a:rPr lang="en-GB" sz="3000">
                <a:solidFill>
                  <a:schemeClr val="bg1"/>
                </a:solidFill>
                <a:effectLst>
                  <a:outerShdw blurRad="38100" dist="38100" dir="2700000" algn="tl">
                    <a:srgbClr val="000000"/>
                  </a:outerShdw>
                </a:effectLst>
                <a:latin typeface="Calibri" pitchFamily="34" charset="0"/>
              </a:rPr>
              <a:t> </a:t>
            </a:r>
            <a:r>
              <a:rPr lang="en-GB" sz="3200">
                <a:solidFill>
                  <a:schemeClr val="bg1"/>
                </a:solidFill>
                <a:effectLst>
                  <a:outerShdw blurRad="38100" dist="38100" dir="2700000" algn="tl">
                    <a:srgbClr val="000000"/>
                  </a:outerShdw>
                </a:effectLst>
                <a:latin typeface="Calibri" pitchFamily="34" charset="0"/>
              </a:rPr>
              <a:t>about</a:t>
            </a:r>
            <a:r>
              <a:rPr lang="en-GB" sz="3000">
                <a:solidFill>
                  <a:schemeClr val="bg1"/>
                </a:solidFill>
                <a:effectLst>
                  <a:outerShdw blurRad="38100" dist="38100" dir="2700000" algn="tl">
                    <a:srgbClr val="000000"/>
                  </a:outerShdw>
                </a:effectLst>
                <a:latin typeface="Calibri" pitchFamily="34" charset="0"/>
              </a:rPr>
              <a:t> </a:t>
            </a:r>
            <a:r>
              <a:rPr lang="en-GB" sz="3200">
                <a:solidFill>
                  <a:schemeClr val="bg1"/>
                </a:solidFill>
                <a:effectLst>
                  <a:outerShdw blurRad="38100" dist="38100" dir="2700000" algn="tl">
                    <a:srgbClr val="000000"/>
                  </a:outerShdw>
                </a:effectLst>
                <a:latin typeface="Calibri" pitchFamily="34" charset="0"/>
              </a:rPr>
              <a:t>mantle</a:t>
            </a:r>
            <a:r>
              <a:rPr lang="en-GB" sz="3000">
                <a:solidFill>
                  <a:schemeClr val="bg1"/>
                </a:solidFill>
                <a:effectLst>
                  <a:outerShdw blurRad="38100" dist="38100" dir="2700000" algn="tl">
                    <a:srgbClr val="000000"/>
                  </a:outerShdw>
                </a:effectLst>
                <a:latin typeface="Calibri" pitchFamily="34" charset="0"/>
              </a:rPr>
              <a:t> </a:t>
            </a:r>
            <a:r>
              <a:rPr lang="en-GB" sz="3200">
                <a:solidFill>
                  <a:schemeClr val="bg1"/>
                </a:solidFill>
                <a:effectLst>
                  <a:outerShdw blurRad="38100" dist="38100" dir="2700000" algn="tl">
                    <a:srgbClr val="000000"/>
                  </a:outerShdw>
                </a:effectLst>
                <a:latin typeface="Calibri" pitchFamily="34" charset="0"/>
              </a:rPr>
              <a:t>processes</a:t>
            </a:r>
          </a:p>
        </p:txBody>
      </p:sp>
      <p:sp>
        <p:nvSpPr>
          <p:cNvPr id="2" name="Text Box 2">
            <a:extLst>
              <a:ext uri="{FF2B5EF4-FFF2-40B4-BE49-F238E27FC236}">
                <a16:creationId xmlns:a16="http://schemas.microsoft.com/office/drawing/2014/main" id="{9BA737BA-9152-10A6-F926-3F3BDD42D8E5}"/>
              </a:ext>
            </a:extLst>
          </p:cNvPr>
          <p:cNvSpPr txBox="1">
            <a:spLocks noChangeArrowheads="1"/>
          </p:cNvSpPr>
          <p:nvPr/>
        </p:nvSpPr>
        <p:spPr bwMode="auto">
          <a:xfrm>
            <a:off x="0" y="3564930"/>
            <a:ext cx="9144000" cy="3271665"/>
          </a:xfrm>
          <a:prstGeom prst="rect">
            <a:avLst/>
          </a:prstGeom>
          <a:solidFill>
            <a:schemeClr val="tx1"/>
          </a:solidFill>
          <a:ln w="9525">
            <a:noFill/>
            <a:miter lim="800000"/>
            <a:headEnd/>
            <a:tailEnd/>
          </a:ln>
          <a:effectLst/>
        </p:spPr>
        <p:txBody>
          <a:bodyPr wrap="square">
            <a:spAutoFit/>
          </a:bodyPr>
          <a:lstStyle/>
          <a:p>
            <a:pPr>
              <a:lnSpc>
                <a:spcPct val="90000"/>
              </a:lnSpc>
              <a:defRPr/>
            </a:pPr>
            <a:r>
              <a:rPr lang="en-GB" sz="2200" dirty="0">
                <a:solidFill>
                  <a:srgbClr val="FFFF00"/>
                </a:solidFill>
                <a:effectLst>
                  <a:outerShdw blurRad="38100" dist="38100" dir="2700000" algn="tl">
                    <a:srgbClr val="000000"/>
                  </a:outerShdw>
                </a:effectLst>
                <a:latin typeface="Calibri" pitchFamily="34" charset="0"/>
                <a:sym typeface="Wingdings" pitchFamily="2" charset="2"/>
              </a:rPr>
              <a:t>The </a:t>
            </a:r>
            <a:r>
              <a:rPr lang="en-GB" sz="2200" dirty="0">
                <a:solidFill>
                  <a:schemeClr val="bg1"/>
                </a:solidFill>
                <a:effectLst>
                  <a:outerShdw blurRad="38100" dist="38100" dir="2700000" algn="tl">
                    <a:srgbClr val="000000"/>
                  </a:outerShdw>
                </a:effectLst>
                <a:latin typeface="Calibri" pitchFamily="34" charset="0"/>
                <a:sym typeface="Wingdings" pitchFamily="2" charset="2"/>
              </a:rPr>
              <a:t>three fundamental variables </a:t>
            </a:r>
            <a:r>
              <a:rPr lang="en-GB" sz="2200" dirty="0">
                <a:solidFill>
                  <a:srgbClr val="FFFF00"/>
                </a:solidFill>
                <a:effectLst>
                  <a:outerShdw blurRad="38100" dist="38100" dir="2700000" algn="tl">
                    <a:srgbClr val="000000"/>
                  </a:outerShdw>
                </a:effectLst>
                <a:latin typeface="Calibri" pitchFamily="34" charset="0"/>
                <a:sym typeface="Wingdings" pitchFamily="2" charset="2"/>
              </a:rPr>
              <a:t>that determine the extent of mantle melting, MORB composition and ocean crust production are:</a:t>
            </a:r>
          </a:p>
          <a:p>
            <a:pPr>
              <a:lnSpc>
                <a:spcPct val="90000"/>
              </a:lnSpc>
              <a:defRPr/>
            </a:pPr>
            <a:endParaRPr lang="en-GB" sz="1200" dirty="0">
              <a:solidFill>
                <a:srgbClr val="FFFF00"/>
              </a:solidFill>
              <a:effectLst>
                <a:outerShdw blurRad="38100" dist="38100" dir="2700000" algn="tl">
                  <a:srgbClr val="000000"/>
                </a:outerShdw>
              </a:effectLst>
              <a:latin typeface="Calibri" pitchFamily="34" charset="0"/>
              <a:sym typeface="Wingdings" pitchFamily="2" charset="2"/>
            </a:endParaRPr>
          </a:p>
          <a:p>
            <a:pPr algn="ctr">
              <a:lnSpc>
                <a:spcPct val="90000"/>
              </a:lnSpc>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Mantle potential temperature</a:t>
            </a:r>
            <a:endParaRPr lang="en-GB" sz="1400" dirty="0">
              <a:solidFill>
                <a:schemeClr val="bg1"/>
              </a:solidFill>
              <a:effectLst>
                <a:outerShdw blurRad="38100" dist="38100" dir="2700000" algn="tl">
                  <a:srgbClr val="000000"/>
                </a:outerShdw>
              </a:effectLst>
              <a:latin typeface="Calibri" pitchFamily="34" charset="0"/>
              <a:sym typeface="Wingdings" pitchFamily="2" charset="2"/>
            </a:endParaRPr>
          </a:p>
          <a:p>
            <a:pPr>
              <a:lnSpc>
                <a:spcPct val="90000"/>
              </a:lnSpc>
              <a:defRPr/>
            </a:pPr>
            <a:endParaRPr lang="en-GB" sz="900" dirty="0">
              <a:solidFill>
                <a:schemeClr val="bg1"/>
              </a:solidFill>
              <a:effectLst>
                <a:outerShdw blurRad="38100" dist="38100" dir="2700000" algn="tl">
                  <a:srgbClr val="000000"/>
                </a:outerShdw>
              </a:effectLst>
              <a:latin typeface="Calibri" pitchFamily="34" charset="0"/>
              <a:sym typeface="Wingdings" pitchFamily="2" charset="2"/>
            </a:endParaRPr>
          </a:p>
          <a:p>
            <a:pPr algn="ctr">
              <a:lnSpc>
                <a:spcPct val="90000"/>
              </a:lnSpc>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Plate spreading rate</a:t>
            </a:r>
          </a:p>
          <a:p>
            <a:pPr>
              <a:lnSpc>
                <a:spcPct val="90000"/>
              </a:lnSpc>
              <a:defRPr/>
            </a:pPr>
            <a:endParaRPr lang="en-GB" sz="900" dirty="0">
              <a:solidFill>
                <a:schemeClr val="bg1"/>
              </a:solidFill>
              <a:effectLst>
                <a:outerShdw blurRad="38100" dist="38100" dir="2700000" algn="tl">
                  <a:srgbClr val="000000"/>
                </a:outerShdw>
              </a:effectLst>
              <a:latin typeface="Calibri" pitchFamily="34" charset="0"/>
              <a:sym typeface="Wingdings" pitchFamily="2" charset="2"/>
            </a:endParaRPr>
          </a:p>
          <a:p>
            <a:pPr algn="ctr">
              <a:lnSpc>
                <a:spcPct val="90000"/>
              </a:lnSpc>
              <a:spcAft>
                <a:spcPts val="600"/>
              </a:spcAft>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Mantle source composition</a:t>
            </a:r>
            <a:endParaRPr lang="en-GB" sz="2000" dirty="0">
              <a:solidFill>
                <a:srgbClr val="FFFF00"/>
              </a:solidFill>
              <a:effectLst>
                <a:outerShdw blurRad="38100" dist="38100" dir="2700000" algn="tl">
                  <a:srgbClr val="000000"/>
                </a:outerShdw>
              </a:effectLst>
              <a:latin typeface="Calibri" pitchFamily="34" charset="0"/>
              <a:sym typeface="Wingdings" pitchFamily="2" charset="2"/>
            </a:endParaRPr>
          </a:p>
          <a:p>
            <a:pPr>
              <a:lnSpc>
                <a:spcPct val="90000"/>
              </a:lnSpc>
              <a:defRPr/>
            </a:pPr>
            <a:r>
              <a:rPr lang="en-GB" sz="2200" dirty="0">
                <a:solidFill>
                  <a:schemeClr val="bg1"/>
                </a:solidFill>
                <a:effectLst>
                  <a:outerShdw blurRad="38100" dist="38100" dir="2700000" algn="tl">
                    <a:srgbClr val="000000"/>
                  </a:outerShdw>
                </a:effectLst>
                <a:latin typeface="Calibri" pitchFamily="34" charset="0"/>
                <a:sym typeface="Wingdings" pitchFamily="2" charset="2"/>
              </a:rPr>
              <a:t>Nevertheless, </a:t>
            </a:r>
            <a:r>
              <a:rPr lang="en-GB" sz="2200" dirty="0">
                <a:solidFill>
                  <a:srgbClr val="FFFF00"/>
                </a:solidFill>
                <a:effectLst>
                  <a:outerShdw blurRad="38100" dist="38100" dir="2700000" algn="tl">
                    <a:srgbClr val="000000"/>
                  </a:outerShdw>
                </a:effectLst>
                <a:latin typeface="Calibri" pitchFamily="34" charset="0"/>
                <a:sym typeface="Wingdings" pitchFamily="2" charset="2"/>
              </a:rPr>
              <a:t>details</a:t>
            </a:r>
            <a:r>
              <a:rPr lang="en-GB" sz="2200" dirty="0">
                <a:solidFill>
                  <a:schemeClr val="bg1"/>
                </a:solidFill>
                <a:effectLst>
                  <a:outerShdw blurRad="38100" dist="38100" dir="2700000" algn="tl">
                    <a:srgbClr val="000000"/>
                  </a:outerShdw>
                </a:effectLst>
                <a:latin typeface="Calibri" pitchFamily="34" charset="0"/>
                <a:sym typeface="Wingdings" pitchFamily="2" charset="2"/>
              </a:rPr>
              <a:t> of mantle melting and physical mechanisms of melt extraction and delivery to the very narrow axial zone of crustal accretion </a:t>
            </a:r>
            <a:r>
              <a:rPr lang="en-GB" sz="2200" dirty="0">
                <a:solidFill>
                  <a:srgbClr val="FFFF00"/>
                </a:solidFill>
                <a:effectLst>
                  <a:outerShdw blurRad="38100" dist="38100" dir="2700000" algn="tl">
                    <a:srgbClr val="000000"/>
                  </a:outerShdw>
                </a:effectLst>
                <a:latin typeface="Calibri" pitchFamily="34" charset="0"/>
                <a:sym typeface="Wingdings" pitchFamily="2" charset="2"/>
              </a:rPr>
              <a:t>remain</a:t>
            </a:r>
            <a:r>
              <a:rPr lang="en-GB" sz="2200" dirty="0">
                <a:solidFill>
                  <a:schemeClr val="bg1"/>
                </a:solidFill>
                <a:effectLst>
                  <a:outerShdw blurRad="38100" dist="38100" dir="2700000" algn="tl">
                    <a:srgbClr val="000000"/>
                  </a:outerShdw>
                </a:effectLst>
                <a:latin typeface="Calibri" pitchFamily="34" charset="0"/>
                <a:sym typeface="Wingdings" pitchFamily="2" charset="2"/>
              </a:rPr>
              <a:t> somewhat </a:t>
            </a:r>
            <a:r>
              <a:rPr lang="en-GB" sz="2200" dirty="0">
                <a:solidFill>
                  <a:srgbClr val="FFFF00"/>
                </a:solidFill>
                <a:effectLst>
                  <a:outerShdw blurRad="38100" dist="38100" dir="2700000" algn="tl">
                    <a:srgbClr val="000000"/>
                  </a:outerShdw>
                </a:effectLst>
                <a:latin typeface="Calibri" pitchFamily="34" charset="0"/>
                <a:sym typeface="Wingdings" pitchFamily="2" charset="2"/>
              </a:rPr>
              <a:t>elusive</a:t>
            </a:r>
            <a:r>
              <a:rPr lang="en-GB" sz="2200" dirty="0">
                <a:solidFill>
                  <a:schemeClr val="bg1"/>
                </a:solidFill>
                <a:effectLst>
                  <a:outerShdw blurRad="38100" dist="38100" dir="2700000" algn="tl">
                    <a:srgbClr val="000000"/>
                  </a:outerShdw>
                </a:effectLst>
                <a:latin typeface="Calibri" pitchFamily="34" charset="0"/>
                <a:sym typeface="Wingdings" pitchFamily="2" charset="2"/>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13378">
                                            <p:txEl>
                                              <p:pRg st="0" end="0"/>
                                            </p:txEl>
                                          </p:spTgt>
                                        </p:tgtEl>
                                        <p:attrNameLst>
                                          <p:attrName>style.visibility</p:attrName>
                                        </p:attrNameLst>
                                      </p:cBhvr>
                                      <p:to>
                                        <p:strVal val="visible"/>
                                      </p:to>
                                    </p:set>
                                    <p:animEffect transition="in" filter="fade">
                                      <p:cBhvr>
                                        <p:cTn id="7" dur="500"/>
                                        <p:tgtEl>
                                          <p:spTgt spid="61337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13378">
                                            <p:txEl>
                                              <p:pRg st="2" end="2"/>
                                            </p:txEl>
                                          </p:spTgt>
                                        </p:tgtEl>
                                        <p:attrNameLst>
                                          <p:attrName>style.visibility</p:attrName>
                                        </p:attrNameLst>
                                      </p:cBhvr>
                                      <p:to>
                                        <p:strVal val="visible"/>
                                      </p:to>
                                    </p:set>
                                    <p:animEffect transition="in" filter="fade">
                                      <p:cBhvr>
                                        <p:cTn id="12" dur="500"/>
                                        <p:tgtEl>
                                          <p:spTgt spid="61337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13378">
                                            <p:txEl>
                                              <p:pRg st="4" end="4"/>
                                            </p:txEl>
                                          </p:spTgt>
                                        </p:tgtEl>
                                        <p:attrNameLst>
                                          <p:attrName>style.visibility</p:attrName>
                                        </p:attrNameLst>
                                      </p:cBhvr>
                                      <p:to>
                                        <p:strVal val="visible"/>
                                      </p:to>
                                    </p:set>
                                    <p:animEffect transition="in" filter="fade">
                                      <p:cBhvr>
                                        <p:cTn id="17" dur="500"/>
                                        <p:tgtEl>
                                          <p:spTgt spid="613378">
                                            <p:txEl>
                                              <p:pRg st="4" end="4"/>
                                            </p:txEl>
                                          </p:spTgt>
                                        </p:tgtEl>
                                      </p:cBhvr>
                                    </p:animEffect>
                                  </p:childTnLst>
                                </p:cTn>
                              </p:par>
                            </p:childTnLst>
                          </p:cTn>
                        </p:par>
                        <p:par>
                          <p:cTn id="18" fill="hold">
                            <p:stCondLst>
                              <p:cond delay="500"/>
                            </p:stCondLst>
                            <p:childTnLst>
                              <p:par>
                                <p:cTn id="19" presetID="10" presetClass="entr" presetSubtype="0" fill="hold" grpId="0" nodeType="afterEffect">
                                  <p:stCondLst>
                                    <p:cond delay="0"/>
                                  </p:stCondLst>
                                  <p:childTnLst>
                                    <p:set>
                                      <p:cBhvr>
                                        <p:cTn id="20" dur="1" fill="hold">
                                          <p:stCondLst>
                                            <p:cond delay="0"/>
                                          </p:stCondLst>
                                        </p:cTn>
                                        <p:tgtEl>
                                          <p:spTgt spid="613380"/>
                                        </p:tgtEl>
                                        <p:attrNameLst>
                                          <p:attrName>style.visibility</p:attrName>
                                        </p:attrNameLst>
                                      </p:cBhvr>
                                      <p:to>
                                        <p:strVal val="visible"/>
                                      </p:to>
                                    </p:set>
                                    <p:animEffect transition="in" filter="fade">
                                      <p:cBhvr>
                                        <p:cTn id="21" dur="500"/>
                                        <p:tgtEl>
                                          <p:spTgt spid="61338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
                                            <p:txEl>
                                              <p:pRg st="0" end="0"/>
                                            </p:txEl>
                                          </p:spTgt>
                                        </p:tgtEl>
                                        <p:attrNameLst>
                                          <p:attrName>style.visibility</p:attrName>
                                        </p:attrNameLst>
                                      </p:cBhvr>
                                      <p:to>
                                        <p:strVal val="visible"/>
                                      </p:to>
                                    </p:set>
                                    <p:animEffect transition="in" filter="fade">
                                      <p:cBhvr>
                                        <p:cTn id="26" dur="500"/>
                                        <p:tgtEl>
                                          <p:spTgt spid="2">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
                                            <p:txEl>
                                              <p:pRg st="2" end="2"/>
                                            </p:txEl>
                                          </p:spTgt>
                                        </p:tgtEl>
                                        <p:attrNameLst>
                                          <p:attrName>style.visibility</p:attrName>
                                        </p:attrNameLst>
                                      </p:cBhvr>
                                      <p:to>
                                        <p:strVal val="visible"/>
                                      </p:to>
                                    </p:set>
                                    <p:animEffect transition="in" filter="fade">
                                      <p:cBhvr>
                                        <p:cTn id="31" dur="500"/>
                                        <p:tgtEl>
                                          <p:spTgt spid="2">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
                                            <p:txEl>
                                              <p:pRg st="4" end="4"/>
                                            </p:txEl>
                                          </p:spTgt>
                                        </p:tgtEl>
                                        <p:attrNameLst>
                                          <p:attrName>style.visibility</p:attrName>
                                        </p:attrNameLst>
                                      </p:cBhvr>
                                      <p:to>
                                        <p:strVal val="visible"/>
                                      </p:to>
                                    </p:set>
                                    <p:animEffect transition="in" filter="fade">
                                      <p:cBhvr>
                                        <p:cTn id="36" dur="500"/>
                                        <p:tgtEl>
                                          <p:spTgt spid="2">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2">
                                            <p:txEl>
                                              <p:pRg st="6" end="6"/>
                                            </p:txEl>
                                          </p:spTgt>
                                        </p:tgtEl>
                                        <p:attrNameLst>
                                          <p:attrName>style.visibility</p:attrName>
                                        </p:attrNameLst>
                                      </p:cBhvr>
                                      <p:to>
                                        <p:strVal val="visible"/>
                                      </p:to>
                                    </p:set>
                                    <p:animEffect transition="in" filter="fade">
                                      <p:cBhvr>
                                        <p:cTn id="41" dur="500"/>
                                        <p:tgtEl>
                                          <p:spTgt spid="2">
                                            <p:txEl>
                                              <p:pRg st="6" end="6"/>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2">
                                            <p:txEl>
                                              <p:pRg st="7" end="7"/>
                                            </p:txEl>
                                          </p:spTgt>
                                        </p:tgtEl>
                                        <p:attrNameLst>
                                          <p:attrName>style.visibility</p:attrName>
                                        </p:attrNameLst>
                                      </p:cBhvr>
                                      <p:to>
                                        <p:strVal val="visible"/>
                                      </p:to>
                                    </p:set>
                                    <p:animEffect transition="in" filter="fade">
                                      <p:cBhvr>
                                        <p:cTn id="46"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3378" grpId="0" build="p" autoUpdateAnimBg="0"/>
      <p:bldP spid="613380" grpId="0"/>
      <p:bldP spid="2" grpId="0" uiExpand="1"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4338" name="Text Box 2"/>
          <p:cNvSpPr txBox="1">
            <a:spLocks noChangeArrowheads="1"/>
          </p:cNvSpPr>
          <p:nvPr/>
        </p:nvSpPr>
        <p:spPr bwMode="auto">
          <a:xfrm>
            <a:off x="220717" y="820738"/>
            <a:ext cx="8702566" cy="5170646"/>
          </a:xfrm>
          <a:prstGeom prst="rect">
            <a:avLst/>
          </a:prstGeom>
          <a:noFill/>
          <a:ln w="9525">
            <a:noFill/>
            <a:miter lim="800000"/>
            <a:headEnd/>
            <a:tailEnd/>
          </a:ln>
          <a:effectLst/>
        </p:spPr>
        <p:txBody>
          <a:bodyPr wrap="square">
            <a:spAutoFit/>
          </a:bodyPr>
          <a:lstStyle/>
          <a:p>
            <a:pPr>
              <a:defRPr/>
            </a:pPr>
            <a:r>
              <a:rPr lang="en-GB" sz="2800" dirty="0">
                <a:solidFill>
                  <a:srgbClr val="FFFF00"/>
                </a:solidFill>
                <a:effectLst>
                  <a:outerShdw blurRad="38100" dist="38100" dir="2700000" algn="tl">
                    <a:srgbClr val="000000"/>
                  </a:outerShdw>
                </a:effectLst>
                <a:latin typeface="Calibri" pitchFamily="34" charset="0"/>
                <a:sym typeface="Wingdings" pitchFamily="2" charset="2"/>
              </a:rPr>
              <a:t>It is generally accepted that MORB are the complement of residual abyssal peridotites:</a:t>
            </a:r>
          </a:p>
          <a:p>
            <a:pPr>
              <a:defRPr/>
            </a:pPr>
            <a:endParaRPr lang="en-GB" sz="900" dirty="0">
              <a:solidFill>
                <a:srgbClr val="FFFF00"/>
              </a:solidFill>
              <a:effectLst>
                <a:outerShdw blurRad="38100" dist="38100" dir="2700000" algn="tl">
                  <a:srgbClr val="000000"/>
                </a:outerShdw>
              </a:effectLst>
              <a:latin typeface="Calibri" pitchFamily="34" charset="0"/>
              <a:sym typeface="Wingdings" pitchFamily="2" charset="2"/>
            </a:endParaRPr>
          </a:p>
          <a:p>
            <a:pPr>
              <a:defRPr/>
            </a:pPr>
            <a:endParaRPr lang="en-GB" sz="900" dirty="0">
              <a:solidFill>
                <a:srgbClr val="FFFF00"/>
              </a:solidFill>
              <a:effectLst>
                <a:outerShdw blurRad="38100" dist="38100" dir="2700000" algn="tl">
                  <a:srgbClr val="000000"/>
                </a:outerShdw>
              </a:effectLst>
              <a:latin typeface="Calibri" pitchFamily="34" charset="0"/>
              <a:sym typeface="Wingdings" pitchFamily="2" charset="2"/>
            </a:endParaRPr>
          </a:p>
          <a:p>
            <a:pPr>
              <a:defRPr/>
            </a:pPr>
            <a:endParaRPr lang="en-GB" sz="900" dirty="0">
              <a:solidFill>
                <a:srgbClr val="FFFF00"/>
              </a:solidFill>
              <a:effectLst>
                <a:outerShdw blurRad="38100" dist="38100" dir="2700000" algn="tl">
                  <a:srgbClr val="000000"/>
                </a:outerShdw>
              </a:effectLst>
              <a:latin typeface="Calibri" pitchFamily="34" charset="0"/>
              <a:sym typeface="Wingdings" pitchFamily="2" charset="2"/>
            </a:endParaRPr>
          </a:p>
          <a:p>
            <a:pPr algn="ctr">
              <a:defRPr/>
            </a:pPr>
            <a:r>
              <a:rPr lang="en-GB" sz="3200" dirty="0">
                <a:solidFill>
                  <a:schemeClr val="bg1"/>
                </a:solidFill>
                <a:effectLst>
                  <a:outerShdw blurRad="38100" dist="38100" dir="2700000" algn="tl">
                    <a:srgbClr val="000000"/>
                  </a:outerShdw>
                </a:effectLst>
                <a:latin typeface="Calibri" pitchFamily="34" charset="0"/>
                <a:sym typeface="Wingdings" pitchFamily="2" charset="2"/>
              </a:rPr>
              <a:t>MORB + Residual Peridotite =</a:t>
            </a:r>
          </a:p>
          <a:p>
            <a:pPr algn="ctr">
              <a:defRPr/>
            </a:pPr>
            <a:r>
              <a:rPr lang="en-GB" sz="3200" dirty="0">
                <a:solidFill>
                  <a:schemeClr val="bg1"/>
                </a:solidFill>
                <a:effectLst>
                  <a:outerShdw blurRad="38100" dist="38100" dir="2700000" algn="tl">
                    <a:srgbClr val="000000"/>
                  </a:outerShdw>
                </a:effectLst>
                <a:latin typeface="Calibri" pitchFamily="34" charset="0"/>
                <a:sym typeface="Wingdings" pitchFamily="2" charset="2"/>
              </a:rPr>
              <a:t>Original Mantle Source</a:t>
            </a:r>
          </a:p>
          <a:p>
            <a:pPr algn="ctr">
              <a:defRPr/>
            </a:pPr>
            <a:r>
              <a:rPr lang="en-GB" sz="2400" dirty="0">
                <a:solidFill>
                  <a:srgbClr val="FFFF00"/>
                </a:solidFill>
                <a:effectLst>
                  <a:outerShdw blurRad="38100" dist="38100" dir="2700000" algn="tl">
                    <a:srgbClr val="000000"/>
                  </a:outerShdw>
                </a:effectLst>
                <a:latin typeface="Calibri" pitchFamily="34" charset="0"/>
                <a:sym typeface="Wingdings" pitchFamily="2" charset="2"/>
              </a:rPr>
              <a:t>(i.e., mantle composition before melting started).</a:t>
            </a:r>
          </a:p>
          <a:p>
            <a:pPr>
              <a:defRPr/>
            </a:pPr>
            <a:endParaRPr lang="en-GB" sz="1000" dirty="0">
              <a:solidFill>
                <a:srgbClr val="FFFF00"/>
              </a:solidFill>
              <a:effectLst>
                <a:outerShdw blurRad="38100" dist="38100" dir="2700000" algn="tl">
                  <a:srgbClr val="000000"/>
                </a:outerShdw>
              </a:effectLst>
              <a:latin typeface="Calibri" pitchFamily="34" charset="0"/>
              <a:sym typeface="Wingdings" pitchFamily="2" charset="2"/>
            </a:endParaRPr>
          </a:p>
          <a:p>
            <a:pP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Abyssal peridotites have been dredged and drilled in several localities during the last 50 years.</a:t>
            </a:r>
          </a:p>
          <a:p>
            <a:pPr>
              <a:defRPr/>
            </a:pPr>
            <a:endParaRPr lang="en-GB" sz="900" dirty="0">
              <a:solidFill>
                <a:schemeClr val="bg1"/>
              </a:solidFill>
              <a:effectLst>
                <a:outerShdw blurRad="38100" dist="38100" dir="2700000" algn="tl">
                  <a:srgbClr val="000000"/>
                </a:outerShdw>
              </a:effectLst>
              <a:latin typeface="Calibri" pitchFamily="34" charset="0"/>
              <a:sym typeface="Wingdings" pitchFamily="2" charset="2"/>
            </a:endParaRPr>
          </a:p>
          <a:p>
            <a:pP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Together with mantle xenoliths in Na-alkaline lavas and ophiolitic massifs, the abyssal peridotites are the only direct probes of upper mantle composition and structure.</a:t>
            </a:r>
          </a:p>
        </p:txBody>
      </p:sp>
      <p:sp>
        <p:nvSpPr>
          <p:cNvPr id="654340" name="Text Box 4"/>
          <p:cNvSpPr txBox="1">
            <a:spLocks noChangeArrowheads="1"/>
          </p:cNvSpPr>
          <p:nvPr/>
        </p:nvSpPr>
        <p:spPr bwMode="auto">
          <a:xfrm>
            <a:off x="0" y="88900"/>
            <a:ext cx="9144000" cy="579438"/>
          </a:xfrm>
          <a:prstGeom prst="rect">
            <a:avLst/>
          </a:prstGeom>
          <a:noFill/>
          <a:ln w="9525" algn="ctr">
            <a:noFill/>
            <a:miter lim="800000"/>
            <a:headEnd/>
            <a:tailEnd/>
          </a:ln>
          <a:effectLst/>
        </p:spPr>
        <p:txBody>
          <a:bodyPr>
            <a:spAutoFit/>
          </a:bodyPr>
          <a:lstStyle/>
          <a:p>
            <a:pPr algn="ctr">
              <a:defRPr/>
            </a:pPr>
            <a:r>
              <a:rPr lang="it-IT" sz="3200">
                <a:solidFill>
                  <a:schemeClr val="bg1"/>
                </a:solidFill>
                <a:effectLst>
                  <a:outerShdw blurRad="38100" dist="38100" dir="2700000" algn="tl">
                    <a:srgbClr val="000000"/>
                  </a:outerShdw>
                </a:effectLst>
                <a:latin typeface="Calibri" pitchFamily="34" charset="0"/>
              </a:rPr>
              <a:t>What</a:t>
            </a:r>
            <a:r>
              <a:rPr lang="it-IT" sz="3000">
                <a:solidFill>
                  <a:schemeClr val="bg1"/>
                </a:solidFill>
                <a:effectLst>
                  <a:outerShdw blurRad="38100" dist="38100" dir="2700000" algn="tl">
                    <a:srgbClr val="000000"/>
                  </a:outerShdw>
                </a:effectLst>
                <a:latin typeface="Calibri" pitchFamily="34" charset="0"/>
              </a:rPr>
              <a:t> </a:t>
            </a:r>
            <a:r>
              <a:rPr lang="it-IT" sz="3200">
                <a:solidFill>
                  <a:schemeClr val="bg1"/>
                </a:solidFill>
                <a:effectLst>
                  <a:outerShdw blurRad="38100" dist="38100" dir="2700000" algn="tl">
                    <a:srgbClr val="000000"/>
                  </a:outerShdw>
                </a:effectLst>
                <a:latin typeface="Calibri" pitchFamily="34" charset="0"/>
              </a:rPr>
              <a:t>we</a:t>
            </a:r>
            <a:r>
              <a:rPr lang="it-IT" sz="3000">
                <a:solidFill>
                  <a:schemeClr val="bg1"/>
                </a:solidFill>
                <a:effectLst>
                  <a:outerShdw blurRad="38100" dist="38100" dir="2700000" algn="tl">
                    <a:srgbClr val="000000"/>
                  </a:outerShdw>
                </a:effectLst>
                <a:latin typeface="Calibri" pitchFamily="34" charset="0"/>
              </a:rPr>
              <a:t> </a:t>
            </a:r>
            <a:r>
              <a:rPr lang="it-IT" sz="3200">
                <a:solidFill>
                  <a:schemeClr val="bg1"/>
                </a:solidFill>
                <a:effectLst>
                  <a:outerShdw blurRad="38100" dist="38100" dir="2700000" algn="tl">
                    <a:srgbClr val="000000"/>
                  </a:outerShdw>
                </a:effectLst>
                <a:latin typeface="Calibri" pitchFamily="34" charset="0"/>
              </a:rPr>
              <a:t>think</a:t>
            </a:r>
            <a:r>
              <a:rPr lang="it-IT" sz="3000">
                <a:solidFill>
                  <a:schemeClr val="bg1"/>
                </a:solidFill>
                <a:effectLst>
                  <a:outerShdw blurRad="38100" dist="38100" dir="2700000" algn="tl">
                    <a:srgbClr val="000000"/>
                  </a:outerShdw>
                </a:effectLst>
                <a:latin typeface="Calibri" pitchFamily="34" charset="0"/>
              </a:rPr>
              <a:t> </a:t>
            </a:r>
            <a:r>
              <a:rPr lang="it-IT" sz="3200">
                <a:solidFill>
                  <a:schemeClr val="bg1"/>
                </a:solidFill>
                <a:effectLst>
                  <a:outerShdw blurRad="38100" dist="38100" dir="2700000" algn="tl">
                    <a:srgbClr val="000000"/>
                  </a:outerShdw>
                </a:effectLst>
                <a:latin typeface="Calibri" pitchFamily="34" charset="0"/>
              </a:rPr>
              <a:t>we</a:t>
            </a:r>
            <a:r>
              <a:rPr lang="it-IT" sz="3000">
                <a:solidFill>
                  <a:schemeClr val="bg1"/>
                </a:solidFill>
                <a:effectLst>
                  <a:outerShdw blurRad="38100" dist="38100" dir="2700000" algn="tl">
                    <a:srgbClr val="000000"/>
                  </a:outerShdw>
                </a:effectLst>
                <a:latin typeface="Calibri" pitchFamily="34" charset="0"/>
              </a:rPr>
              <a:t> </a:t>
            </a:r>
            <a:r>
              <a:rPr lang="it-IT" sz="3200">
                <a:solidFill>
                  <a:schemeClr val="bg1"/>
                </a:solidFill>
                <a:effectLst>
                  <a:outerShdw blurRad="38100" dist="38100" dir="2700000" algn="tl">
                    <a:srgbClr val="000000"/>
                  </a:outerShdw>
                </a:effectLst>
                <a:latin typeface="Calibri" pitchFamily="34" charset="0"/>
              </a:rPr>
              <a:t>know</a:t>
            </a:r>
            <a:r>
              <a:rPr lang="it-IT" sz="3000">
                <a:solidFill>
                  <a:schemeClr val="bg1"/>
                </a:solidFill>
                <a:effectLst>
                  <a:outerShdw blurRad="38100" dist="38100" dir="2700000" algn="tl">
                    <a:srgbClr val="000000"/>
                  </a:outerShdw>
                </a:effectLst>
                <a:latin typeface="Calibri" pitchFamily="34" charset="0"/>
              </a:rPr>
              <a:t> </a:t>
            </a:r>
            <a:r>
              <a:rPr lang="it-IT" sz="3200">
                <a:solidFill>
                  <a:schemeClr val="bg1"/>
                </a:solidFill>
                <a:effectLst>
                  <a:outerShdw blurRad="38100" dist="38100" dir="2700000" algn="tl">
                    <a:srgbClr val="000000"/>
                  </a:outerShdw>
                </a:effectLst>
                <a:latin typeface="Calibri" pitchFamily="34" charset="0"/>
              </a:rPr>
              <a:t>about</a:t>
            </a:r>
            <a:r>
              <a:rPr lang="it-IT" sz="3000">
                <a:solidFill>
                  <a:schemeClr val="bg1"/>
                </a:solidFill>
                <a:effectLst>
                  <a:outerShdw blurRad="38100" dist="38100" dir="2700000" algn="tl">
                    <a:srgbClr val="000000"/>
                  </a:outerShdw>
                </a:effectLst>
                <a:latin typeface="Calibri" pitchFamily="34" charset="0"/>
              </a:rPr>
              <a:t> </a:t>
            </a:r>
            <a:r>
              <a:rPr lang="it-IT" sz="3200">
                <a:solidFill>
                  <a:schemeClr val="bg1"/>
                </a:solidFill>
                <a:effectLst>
                  <a:outerShdw blurRad="38100" dist="38100" dir="2700000" algn="tl">
                    <a:srgbClr val="000000"/>
                  </a:outerShdw>
                </a:effectLst>
                <a:latin typeface="Calibri" pitchFamily="34" charset="0"/>
              </a:rPr>
              <a:t>mantle</a:t>
            </a:r>
            <a:r>
              <a:rPr lang="it-IT" sz="3000">
                <a:solidFill>
                  <a:schemeClr val="bg1"/>
                </a:solidFill>
                <a:effectLst>
                  <a:outerShdw blurRad="38100" dist="38100" dir="2700000" algn="tl">
                    <a:srgbClr val="000000"/>
                  </a:outerShdw>
                </a:effectLst>
                <a:latin typeface="Calibri" pitchFamily="34" charset="0"/>
              </a:rPr>
              <a:t> </a:t>
            </a:r>
            <a:r>
              <a:rPr lang="it-IT" sz="3200">
                <a:solidFill>
                  <a:schemeClr val="bg1"/>
                </a:solidFill>
                <a:effectLst>
                  <a:outerShdw blurRad="38100" dist="38100" dir="2700000" algn="tl">
                    <a:srgbClr val="000000"/>
                  </a:outerShdw>
                </a:effectLst>
                <a:latin typeface="Calibri" pitchFamily="34" charset="0"/>
              </a:rPr>
              <a:t>processes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54338">
                                            <p:txEl>
                                              <p:pRg st="0" end="0"/>
                                            </p:txEl>
                                          </p:spTgt>
                                        </p:tgtEl>
                                        <p:attrNameLst>
                                          <p:attrName>style.visibility</p:attrName>
                                        </p:attrNameLst>
                                      </p:cBhvr>
                                      <p:to>
                                        <p:strVal val="visible"/>
                                      </p:to>
                                    </p:set>
                                    <p:animEffect transition="in" filter="fade">
                                      <p:cBhvr>
                                        <p:cTn id="7" dur="500"/>
                                        <p:tgtEl>
                                          <p:spTgt spid="65433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54338">
                                            <p:txEl>
                                              <p:pRg st="4" end="4"/>
                                            </p:txEl>
                                          </p:spTgt>
                                        </p:tgtEl>
                                        <p:attrNameLst>
                                          <p:attrName>style.visibility</p:attrName>
                                        </p:attrNameLst>
                                      </p:cBhvr>
                                      <p:to>
                                        <p:strVal val="visible"/>
                                      </p:to>
                                    </p:set>
                                    <p:animEffect transition="in" filter="fade">
                                      <p:cBhvr>
                                        <p:cTn id="12" dur="500"/>
                                        <p:tgtEl>
                                          <p:spTgt spid="654338">
                                            <p:txEl>
                                              <p:pRg st="4" end="4"/>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54338">
                                            <p:txEl>
                                              <p:pRg st="5" end="5"/>
                                            </p:txEl>
                                          </p:spTgt>
                                        </p:tgtEl>
                                        <p:attrNameLst>
                                          <p:attrName>style.visibility</p:attrName>
                                        </p:attrNameLst>
                                      </p:cBhvr>
                                      <p:to>
                                        <p:strVal val="visible"/>
                                      </p:to>
                                    </p:set>
                                    <p:animEffect transition="in" filter="fade">
                                      <p:cBhvr>
                                        <p:cTn id="15" dur="500"/>
                                        <p:tgtEl>
                                          <p:spTgt spid="654338">
                                            <p:txEl>
                                              <p:pRg st="5" end="5"/>
                                            </p:txEl>
                                          </p:spTgt>
                                        </p:tgtEl>
                                      </p:cBhvr>
                                    </p:animEffect>
                                  </p:childTnLst>
                                </p:cTn>
                              </p:par>
                            </p:childTnLst>
                          </p:cTn>
                        </p:par>
                        <p:par>
                          <p:cTn id="16" fill="hold">
                            <p:stCondLst>
                              <p:cond delay="500"/>
                            </p:stCondLst>
                            <p:childTnLst>
                              <p:par>
                                <p:cTn id="17" presetID="10" presetClass="entr" presetSubtype="0" fill="hold" grpId="0" nodeType="afterEffect">
                                  <p:stCondLst>
                                    <p:cond delay="0"/>
                                  </p:stCondLst>
                                  <p:childTnLst>
                                    <p:set>
                                      <p:cBhvr>
                                        <p:cTn id="18" dur="1" fill="hold">
                                          <p:stCondLst>
                                            <p:cond delay="0"/>
                                          </p:stCondLst>
                                        </p:cTn>
                                        <p:tgtEl>
                                          <p:spTgt spid="654338">
                                            <p:txEl>
                                              <p:pRg st="6" end="6"/>
                                            </p:txEl>
                                          </p:spTgt>
                                        </p:tgtEl>
                                        <p:attrNameLst>
                                          <p:attrName>style.visibility</p:attrName>
                                        </p:attrNameLst>
                                      </p:cBhvr>
                                      <p:to>
                                        <p:strVal val="visible"/>
                                      </p:to>
                                    </p:set>
                                    <p:animEffect transition="in" filter="fade">
                                      <p:cBhvr>
                                        <p:cTn id="19" dur="500"/>
                                        <p:tgtEl>
                                          <p:spTgt spid="654338">
                                            <p:txEl>
                                              <p:pRg st="6" end="6"/>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654338">
                                            <p:txEl>
                                              <p:pRg st="8" end="8"/>
                                            </p:txEl>
                                          </p:spTgt>
                                        </p:tgtEl>
                                        <p:attrNameLst>
                                          <p:attrName>style.visibility</p:attrName>
                                        </p:attrNameLst>
                                      </p:cBhvr>
                                      <p:to>
                                        <p:strVal val="visible"/>
                                      </p:to>
                                    </p:set>
                                    <p:animEffect transition="in" filter="fade">
                                      <p:cBhvr>
                                        <p:cTn id="24" dur="500"/>
                                        <p:tgtEl>
                                          <p:spTgt spid="654338">
                                            <p:txEl>
                                              <p:pRg st="8" end="8"/>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654338">
                                            <p:txEl>
                                              <p:pRg st="10" end="10"/>
                                            </p:txEl>
                                          </p:spTgt>
                                        </p:tgtEl>
                                        <p:attrNameLst>
                                          <p:attrName>style.visibility</p:attrName>
                                        </p:attrNameLst>
                                      </p:cBhvr>
                                      <p:to>
                                        <p:strVal val="visible"/>
                                      </p:to>
                                    </p:set>
                                    <p:animEffect transition="in" filter="fade">
                                      <p:cBhvr>
                                        <p:cTn id="29" dur="500"/>
                                        <p:tgtEl>
                                          <p:spTgt spid="654338">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4338"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1570" name="Text Box 2"/>
          <p:cNvSpPr txBox="1">
            <a:spLocks noChangeArrowheads="1"/>
          </p:cNvSpPr>
          <p:nvPr/>
        </p:nvSpPr>
        <p:spPr bwMode="auto">
          <a:xfrm>
            <a:off x="268014" y="1727200"/>
            <a:ext cx="8607972" cy="4816703"/>
          </a:xfrm>
          <a:prstGeom prst="rect">
            <a:avLst/>
          </a:prstGeom>
          <a:noFill/>
          <a:ln w="9525">
            <a:noFill/>
            <a:miter lim="800000"/>
            <a:headEnd/>
            <a:tailEnd/>
          </a:ln>
          <a:effectLst/>
        </p:spPr>
        <p:txBody>
          <a:bodyPr wrap="square">
            <a:spAutoFit/>
          </a:bodyPr>
          <a:lstStyle/>
          <a:p>
            <a:pPr marL="342900" indent="-342900">
              <a:defRPr/>
            </a:pPr>
            <a:r>
              <a:rPr lang="en-GB" sz="2800" dirty="0">
                <a:solidFill>
                  <a:srgbClr val="FFFF00"/>
                </a:solidFill>
                <a:effectLst>
                  <a:outerShdw blurRad="38100" dist="38100" dir="2700000" algn="tl">
                    <a:srgbClr val="000000"/>
                  </a:outerShdw>
                </a:effectLst>
                <a:latin typeface="Calibri" pitchFamily="34" charset="0"/>
                <a:sym typeface="Wingdings" pitchFamily="2" charset="2"/>
              </a:rPr>
              <a:t>1.</a:t>
            </a:r>
            <a:r>
              <a:rPr lang="en-GB" sz="2800" dirty="0">
                <a:solidFill>
                  <a:schemeClr val="bg1"/>
                </a:solidFill>
                <a:effectLst>
                  <a:outerShdw blurRad="38100" dist="38100" dir="2700000" algn="tl">
                    <a:srgbClr val="000000"/>
                  </a:outerShdw>
                </a:effectLst>
                <a:latin typeface="Calibri" pitchFamily="34" charset="0"/>
                <a:sym typeface="Wingdings" pitchFamily="2" charset="2"/>
              </a:rPr>
              <a:t> Plate separation at ocean ridges causes the asthenospheric mantle below to rise;</a:t>
            </a:r>
          </a:p>
          <a:p>
            <a:pPr marL="342900" indent="-342900">
              <a:buFontTx/>
              <a:buChar char="•"/>
              <a:defRPr/>
            </a:pPr>
            <a:endParaRPr lang="en-GB" sz="900" dirty="0">
              <a:solidFill>
                <a:schemeClr val="bg1"/>
              </a:solidFill>
              <a:effectLst>
                <a:outerShdw blurRad="38100" dist="38100" dir="2700000" algn="tl">
                  <a:srgbClr val="000000"/>
                </a:outerShdw>
              </a:effectLst>
              <a:latin typeface="Calibri" pitchFamily="34" charset="0"/>
              <a:sym typeface="Wingdings" pitchFamily="2" charset="2"/>
            </a:endParaRPr>
          </a:p>
          <a:p>
            <a:pPr marL="342900" indent="-342900">
              <a:defRPr/>
            </a:pPr>
            <a:r>
              <a:rPr lang="en-GB" sz="2800" dirty="0">
                <a:solidFill>
                  <a:srgbClr val="FFFF00"/>
                </a:solidFill>
                <a:effectLst>
                  <a:outerShdw blurRad="38100" dist="38100" dir="2700000" algn="tl">
                    <a:srgbClr val="000000"/>
                  </a:outerShdw>
                </a:effectLst>
                <a:latin typeface="Calibri" pitchFamily="34" charset="0"/>
                <a:sym typeface="Wingdings" pitchFamily="2" charset="2"/>
              </a:rPr>
              <a:t>2.</a:t>
            </a:r>
            <a:r>
              <a:rPr lang="en-GB" sz="2800" dirty="0">
                <a:solidFill>
                  <a:schemeClr val="bg1"/>
                </a:solidFill>
                <a:effectLst>
                  <a:outerShdw blurRad="38100" dist="38100" dir="2700000" algn="tl">
                    <a:srgbClr val="000000"/>
                  </a:outerShdw>
                </a:effectLst>
                <a:latin typeface="Calibri" pitchFamily="34" charset="0"/>
                <a:sym typeface="Wingdings" pitchFamily="2" charset="2"/>
              </a:rPr>
              <a:t> This upwelling (solid) mantle begins to melt when it intersects the solidus at a depth </a:t>
            </a:r>
            <a:r>
              <a:rPr lang="en-GB" sz="2800" dirty="0">
                <a:solidFill>
                  <a:srgbClr val="FFFF00"/>
                </a:solidFill>
                <a:effectLst>
                  <a:outerShdw blurRad="38100" dist="38100" dir="2700000" algn="tl">
                    <a:srgbClr val="000000"/>
                  </a:outerShdw>
                </a:effectLst>
                <a:latin typeface="Calibri" pitchFamily="34" charset="0"/>
                <a:sym typeface="Wingdings" pitchFamily="2" charset="2"/>
              </a:rPr>
              <a:t>P</a:t>
            </a:r>
            <a:r>
              <a:rPr lang="en-GB" sz="2800" baseline="-25000" dirty="0">
                <a:solidFill>
                  <a:srgbClr val="FFFF00"/>
                </a:solidFill>
                <a:effectLst>
                  <a:outerShdw blurRad="38100" dist="38100" dir="2700000" algn="tl">
                    <a:srgbClr val="000000"/>
                  </a:outerShdw>
                </a:effectLst>
                <a:latin typeface="Calibri" pitchFamily="34" charset="0"/>
                <a:sym typeface="Wingdings" pitchFamily="2" charset="2"/>
              </a:rPr>
              <a:t>0</a:t>
            </a:r>
            <a:r>
              <a:rPr lang="en-GB" sz="2800" dirty="0">
                <a:solidFill>
                  <a:schemeClr val="bg1"/>
                </a:solidFill>
                <a:effectLst>
                  <a:outerShdw blurRad="38100" dist="38100" dir="2700000" algn="tl">
                    <a:srgbClr val="000000"/>
                  </a:outerShdw>
                </a:effectLst>
                <a:latin typeface="Calibri" pitchFamily="34" charset="0"/>
                <a:sym typeface="Wingdings" pitchFamily="2" charset="2"/>
              </a:rPr>
              <a:t>;</a:t>
            </a:r>
            <a:endParaRPr lang="en-GB" sz="900" dirty="0">
              <a:solidFill>
                <a:schemeClr val="bg1"/>
              </a:solidFill>
              <a:effectLst>
                <a:outerShdw blurRad="38100" dist="38100" dir="2700000" algn="tl">
                  <a:srgbClr val="000000"/>
                </a:outerShdw>
              </a:effectLst>
              <a:latin typeface="Calibri" pitchFamily="34" charset="0"/>
              <a:sym typeface="Wingdings" pitchFamily="2" charset="2"/>
            </a:endParaRPr>
          </a:p>
          <a:p>
            <a:pPr marL="342900" indent="-342900">
              <a:defRPr/>
            </a:pPr>
            <a:endParaRPr lang="en-GB" sz="900" dirty="0">
              <a:solidFill>
                <a:schemeClr val="bg1"/>
              </a:solidFill>
              <a:effectLst>
                <a:outerShdw blurRad="38100" dist="38100" dir="2700000" algn="tl">
                  <a:srgbClr val="000000"/>
                </a:outerShdw>
              </a:effectLst>
              <a:latin typeface="Calibri" pitchFamily="34" charset="0"/>
              <a:sym typeface="Wingdings" pitchFamily="2" charset="2"/>
            </a:endParaRPr>
          </a:p>
          <a:p>
            <a:pPr marL="342900" indent="-342900">
              <a:defRPr/>
            </a:pPr>
            <a:r>
              <a:rPr lang="en-GB" sz="2800" dirty="0">
                <a:solidFill>
                  <a:srgbClr val="FFFF00"/>
                </a:solidFill>
                <a:effectLst>
                  <a:outerShdw blurRad="38100" dist="38100" dir="2700000" algn="tl">
                    <a:srgbClr val="000000"/>
                  </a:outerShdw>
                </a:effectLst>
                <a:latin typeface="Calibri" pitchFamily="34" charset="0"/>
                <a:sym typeface="Wingdings" pitchFamily="2" charset="2"/>
              </a:rPr>
              <a:t>3.</a:t>
            </a:r>
            <a:r>
              <a:rPr lang="en-GB" sz="2800" dirty="0">
                <a:solidFill>
                  <a:schemeClr val="bg1"/>
                </a:solidFill>
                <a:effectLst>
                  <a:outerShdw blurRad="38100" dist="38100" dir="2700000" algn="tl">
                    <a:srgbClr val="000000"/>
                  </a:outerShdw>
                </a:effectLst>
                <a:latin typeface="Calibri" pitchFamily="34" charset="0"/>
                <a:sym typeface="Wingdings" pitchFamily="2" charset="2"/>
              </a:rPr>
              <a:t> Melting continues as the melting mantle rises (decompression) until it reaches a depth </a:t>
            </a:r>
            <a:r>
              <a:rPr lang="en-GB" sz="2800" dirty="0">
                <a:solidFill>
                  <a:srgbClr val="FFFF00"/>
                </a:solidFill>
                <a:effectLst>
                  <a:outerShdw blurRad="38100" dist="38100" dir="2700000" algn="tl">
                    <a:srgbClr val="000000"/>
                  </a:outerShdw>
                </a:effectLst>
                <a:latin typeface="Calibri" pitchFamily="34" charset="0"/>
                <a:sym typeface="Wingdings" pitchFamily="2" charset="2"/>
              </a:rPr>
              <a:t>P</a:t>
            </a:r>
            <a:r>
              <a:rPr lang="en-GB" sz="2800" baseline="-25000" dirty="0">
                <a:solidFill>
                  <a:srgbClr val="FFFF00"/>
                </a:solidFill>
                <a:effectLst>
                  <a:outerShdw blurRad="38100" dist="38100" dir="2700000" algn="tl">
                    <a:srgbClr val="000000"/>
                  </a:outerShdw>
                </a:effectLst>
                <a:latin typeface="Calibri" pitchFamily="34" charset="0"/>
                <a:sym typeface="Wingdings" pitchFamily="2" charset="2"/>
              </a:rPr>
              <a:t>f</a:t>
            </a:r>
            <a:r>
              <a:rPr lang="en-GB" sz="2800" dirty="0">
                <a:solidFill>
                  <a:schemeClr val="bg1"/>
                </a:solidFill>
                <a:effectLst>
                  <a:outerShdw blurRad="38100" dist="38100" dir="2700000" algn="tl">
                    <a:srgbClr val="000000"/>
                  </a:outerShdw>
                </a:effectLst>
                <a:latin typeface="Calibri" pitchFamily="34" charset="0"/>
                <a:sym typeface="Wingdings" pitchFamily="2" charset="2"/>
              </a:rPr>
              <a:t> as a result of conductive cooling to the seafloor;</a:t>
            </a:r>
            <a:endParaRPr lang="en-GB" sz="900" dirty="0">
              <a:solidFill>
                <a:schemeClr val="bg1"/>
              </a:solidFill>
              <a:effectLst>
                <a:outerShdw blurRad="38100" dist="38100" dir="2700000" algn="tl">
                  <a:srgbClr val="000000"/>
                </a:outerShdw>
              </a:effectLst>
              <a:latin typeface="Calibri" pitchFamily="34" charset="0"/>
              <a:sym typeface="Wingdings" pitchFamily="2" charset="2"/>
            </a:endParaRPr>
          </a:p>
          <a:p>
            <a:pPr marL="342900" indent="-342900">
              <a:defRPr/>
            </a:pPr>
            <a:endParaRPr lang="en-GB" sz="900" dirty="0">
              <a:solidFill>
                <a:schemeClr val="bg1"/>
              </a:solidFill>
              <a:effectLst>
                <a:outerShdw blurRad="38100" dist="38100" dir="2700000" algn="tl">
                  <a:srgbClr val="000000"/>
                </a:outerShdw>
              </a:effectLst>
              <a:latin typeface="Calibri" pitchFamily="34" charset="0"/>
              <a:sym typeface="Wingdings" pitchFamily="2" charset="2"/>
            </a:endParaRPr>
          </a:p>
          <a:p>
            <a:pPr marL="342900" indent="-342900">
              <a:defRPr/>
            </a:pPr>
            <a:r>
              <a:rPr lang="en-GB" sz="2800" dirty="0">
                <a:solidFill>
                  <a:srgbClr val="FFFF00"/>
                </a:solidFill>
                <a:effectLst>
                  <a:outerShdw blurRad="38100" dist="38100" dir="2700000" algn="tl">
                    <a:srgbClr val="000000"/>
                  </a:outerShdw>
                </a:effectLst>
                <a:latin typeface="Calibri" pitchFamily="34" charset="0"/>
                <a:sym typeface="Wingdings" pitchFamily="2" charset="2"/>
              </a:rPr>
              <a:t>4.</a:t>
            </a:r>
            <a:r>
              <a:rPr lang="en-GB" sz="2800" dirty="0">
                <a:solidFill>
                  <a:schemeClr val="bg1"/>
                </a:solidFill>
                <a:effectLst>
                  <a:outerShdw blurRad="38100" dist="38100" dir="2700000" algn="tl">
                    <a:srgbClr val="000000"/>
                  </a:outerShdw>
                </a:effectLst>
                <a:latin typeface="Calibri" pitchFamily="34" charset="0"/>
                <a:sym typeface="Wingdings" pitchFamily="2" charset="2"/>
              </a:rPr>
              <a:t> The depth range between the base of the igneous crust and the depth of melting cessation (P</a:t>
            </a:r>
            <a:r>
              <a:rPr lang="en-GB" sz="2800" baseline="-25000" dirty="0">
                <a:solidFill>
                  <a:schemeClr val="bg1"/>
                </a:solidFill>
                <a:effectLst>
                  <a:outerShdw blurRad="38100" dist="38100" dir="2700000" algn="tl">
                    <a:srgbClr val="000000"/>
                  </a:outerShdw>
                </a:effectLst>
                <a:latin typeface="Calibri" pitchFamily="34" charset="0"/>
                <a:sym typeface="Wingdings" pitchFamily="2" charset="2"/>
              </a:rPr>
              <a:t>f</a:t>
            </a:r>
            <a:r>
              <a:rPr lang="en-GB" sz="2800" dirty="0">
                <a:solidFill>
                  <a:schemeClr val="bg1"/>
                </a:solidFill>
                <a:effectLst>
                  <a:outerShdw blurRad="38100" dist="38100" dir="2700000" algn="tl">
                    <a:srgbClr val="000000"/>
                  </a:outerShdw>
                </a:effectLst>
                <a:latin typeface="Calibri" pitchFamily="34" charset="0"/>
                <a:sym typeface="Wingdings" pitchFamily="2" charset="2"/>
              </a:rPr>
              <a:t>) is termed </a:t>
            </a:r>
            <a:r>
              <a:rPr lang="en-GB" sz="2800" dirty="0">
                <a:solidFill>
                  <a:srgbClr val="FFFF00"/>
                </a:solidFill>
                <a:effectLst>
                  <a:outerShdw blurRad="38100" dist="38100" dir="2700000" algn="tl">
                    <a:srgbClr val="000000"/>
                  </a:outerShdw>
                </a:effectLst>
                <a:latin typeface="Calibri" pitchFamily="34" charset="0"/>
                <a:sym typeface="Wingdings" pitchFamily="2" charset="2"/>
              </a:rPr>
              <a:t>‘cold’ thermal boundary layer</a:t>
            </a:r>
            <a:r>
              <a:rPr lang="en-GB" sz="2800" dirty="0">
                <a:solidFill>
                  <a:schemeClr val="bg1"/>
                </a:solidFill>
                <a:effectLst>
                  <a:outerShdw blurRad="38100" dist="38100" dir="2700000" algn="tl">
                    <a:srgbClr val="000000"/>
                  </a:outerShdw>
                </a:effectLst>
                <a:latin typeface="Calibri" pitchFamily="34" charset="0"/>
                <a:sym typeface="Wingdings" pitchFamily="2" charset="2"/>
              </a:rPr>
              <a:t> (TBL);</a:t>
            </a:r>
          </a:p>
        </p:txBody>
      </p:sp>
      <p:sp>
        <p:nvSpPr>
          <p:cNvPr id="621571" name="Text Box 3"/>
          <p:cNvSpPr txBox="1">
            <a:spLocks noChangeArrowheads="1"/>
          </p:cNvSpPr>
          <p:nvPr/>
        </p:nvSpPr>
        <p:spPr bwMode="auto">
          <a:xfrm>
            <a:off x="0" y="1077913"/>
            <a:ext cx="9144000" cy="646331"/>
          </a:xfrm>
          <a:prstGeom prst="rect">
            <a:avLst/>
          </a:prstGeom>
          <a:noFill/>
          <a:ln w="9525" algn="ctr">
            <a:noFill/>
            <a:miter lim="800000"/>
            <a:headEnd/>
            <a:tailEnd/>
          </a:ln>
          <a:effectLst/>
        </p:spPr>
        <p:txBody>
          <a:bodyPr>
            <a:spAutoFit/>
          </a:bodyPr>
          <a:lstStyle/>
          <a:p>
            <a:pPr algn="r">
              <a:defRPr/>
            </a:pPr>
            <a:r>
              <a:rPr lang="en-GB" sz="3600" dirty="0">
                <a:solidFill>
                  <a:srgbClr val="FFFF00"/>
                </a:solidFill>
                <a:effectLst>
                  <a:outerShdw blurRad="38100" dist="38100" dir="2700000" algn="tl">
                    <a:srgbClr val="000000"/>
                  </a:outerShdw>
                </a:effectLst>
                <a:latin typeface="Calibri" pitchFamily="34" charset="0"/>
              </a:rPr>
              <a:t>Working Framework:</a:t>
            </a:r>
          </a:p>
        </p:txBody>
      </p:sp>
      <p:sp>
        <p:nvSpPr>
          <p:cNvPr id="621572" name="Text Box 4"/>
          <p:cNvSpPr txBox="1">
            <a:spLocks noChangeArrowheads="1"/>
          </p:cNvSpPr>
          <p:nvPr/>
        </p:nvSpPr>
        <p:spPr bwMode="auto">
          <a:xfrm>
            <a:off x="0" y="88900"/>
            <a:ext cx="9144000" cy="1066800"/>
          </a:xfrm>
          <a:prstGeom prst="rect">
            <a:avLst/>
          </a:prstGeom>
          <a:noFill/>
          <a:ln w="9525" algn="ctr">
            <a:noFill/>
            <a:miter lim="800000"/>
            <a:headEnd/>
            <a:tailEnd/>
          </a:ln>
          <a:effectLst/>
        </p:spPr>
        <p:txBody>
          <a:bodyPr>
            <a:spAutoFit/>
          </a:bodyPr>
          <a:lstStyle/>
          <a:p>
            <a:pPr algn="ctr">
              <a:defRPr/>
            </a:pPr>
            <a:r>
              <a:rPr lang="en-GB" sz="3200">
                <a:solidFill>
                  <a:schemeClr val="bg1"/>
                </a:solidFill>
                <a:effectLst>
                  <a:outerShdw blurRad="38100" dist="38100" dir="2700000" algn="tl">
                    <a:srgbClr val="000000"/>
                  </a:outerShdw>
                </a:effectLst>
                <a:latin typeface="Calibri" pitchFamily="34" charset="0"/>
              </a:rPr>
              <a:t>Mantle melting, melt extraction and post-melting processes beneath mid-ocean ridges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21572"/>
                                        </p:tgtEl>
                                        <p:attrNameLst>
                                          <p:attrName>style.visibility</p:attrName>
                                        </p:attrNameLst>
                                      </p:cBhvr>
                                      <p:to>
                                        <p:strVal val="visible"/>
                                      </p:to>
                                    </p:set>
                                    <p:animEffect transition="in" filter="fade">
                                      <p:cBhvr>
                                        <p:cTn id="7" dur="500"/>
                                        <p:tgtEl>
                                          <p:spTgt spid="62157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21571"/>
                                        </p:tgtEl>
                                        <p:attrNameLst>
                                          <p:attrName>style.visibility</p:attrName>
                                        </p:attrNameLst>
                                      </p:cBhvr>
                                      <p:to>
                                        <p:strVal val="visible"/>
                                      </p:to>
                                    </p:set>
                                    <p:animEffect transition="in" filter="fade">
                                      <p:cBhvr>
                                        <p:cTn id="12" dur="500"/>
                                        <p:tgtEl>
                                          <p:spTgt spid="62157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21570">
                                            <p:txEl>
                                              <p:pRg st="0" end="0"/>
                                            </p:txEl>
                                          </p:spTgt>
                                        </p:tgtEl>
                                        <p:attrNameLst>
                                          <p:attrName>style.visibility</p:attrName>
                                        </p:attrNameLst>
                                      </p:cBhvr>
                                      <p:to>
                                        <p:strVal val="visible"/>
                                      </p:to>
                                    </p:set>
                                    <p:animEffect transition="in" filter="fade">
                                      <p:cBhvr>
                                        <p:cTn id="17" dur="500"/>
                                        <p:tgtEl>
                                          <p:spTgt spid="62157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21570">
                                            <p:txEl>
                                              <p:pRg st="2" end="2"/>
                                            </p:txEl>
                                          </p:spTgt>
                                        </p:tgtEl>
                                        <p:attrNameLst>
                                          <p:attrName>style.visibility</p:attrName>
                                        </p:attrNameLst>
                                      </p:cBhvr>
                                      <p:to>
                                        <p:strVal val="visible"/>
                                      </p:to>
                                    </p:set>
                                    <p:animEffect transition="in" filter="fade">
                                      <p:cBhvr>
                                        <p:cTn id="22" dur="500"/>
                                        <p:tgtEl>
                                          <p:spTgt spid="621570">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21570">
                                            <p:txEl>
                                              <p:pRg st="4" end="4"/>
                                            </p:txEl>
                                          </p:spTgt>
                                        </p:tgtEl>
                                        <p:attrNameLst>
                                          <p:attrName>style.visibility</p:attrName>
                                        </p:attrNameLst>
                                      </p:cBhvr>
                                      <p:to>
                                        <p:strVal val="visible"/>
                                      </p:to>
                                    </p:set>
                                    <p:animEffect transition="in" filter="fade">
                                      <p:cBhvr>
                                        <p:cTn id="27" dur="500"/>
                                        <p:tgtEl>
                                          <p:spTgt spid="62157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21570">
                                            <p:txEl>
                                              <p:pRg st="6" end="6"/>
                                            </p:txEl>
                                          </p:spTgt>
                                        </p:tgtEl>
                                        <p:attrNameLst>
                                          <p:attrName>style.visibility</p:attrName>
                                        </p:attrNameLst>
                                      </p:cBhvr>
                                      <p:to>
                                        <p:strVal val="visible"/>
                                      </p:to>
                                    </p:set>
                                    <p:animEffect transition="in" filter="fade">
                                      <p:cBhvr>
                                        <p:cTn id="32" dur="500"/>
                                        <p:tgtEl>
                                          <p:spTgt spid="62157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1570" grpId="0" build="p" autoUpdateAnimBg="0"/>
      <p:bldP spid="621571" grpId="0"/>
      <p:bldP spid="62157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1"/>
          <p:cNvGrpSpPr>
            <a:grpSpLocks/>
          </p:cNvGrpSpPr>
          <p:nvPr/>
        </p:nvGrpSpPr>
        <p:grpSpPr bwMode="auto">
          <a:xfrm>
            <a:off x="393700" y="1436688"/>
            <a:ext cx="8750300" cy="3563937"/>
            <a:chOff x="248" y="905"/>
            <a:chExt cx="5512" cy="2245"/>
          </a:xfrm>
        </p:grpSpPr>
        <p:pic>
          <p:nvPicPr>
            <p:cNvPr id="33807" name="Picture 3"/>
            <p:cNvPicPr>
              <a:picLocks noChangeAspect="1" noChangeArrowheads="1"/>
            </p:cNvPicPr>
            <p:nvPr/>
          </p:nvPicPr>
          <p:blipFill>
            <a:blip r:embed="rId3" cstate="print"/>
            <a:srcRect b="33997"/>
            <a:stretch>
              <a:fillRect/>
            </a:stretch>
          </p:blipFill>
          <p:spPr bwMode="auto">
            <a:xfrm>
              <a:off x="248" y="905"/>
              <a:ext cx="5512" cy="2245"/>
            </a:xfrm>
            <a:prstGeom prst="rect">
              <a:avLst/>
            </a:prstGeom>
            <a:noFill/>
            <a:ln w="9525" algn="ctr">
              <a:noFill/>
              <a:miter lim="800000"/>
              <a:headEnd/>
              <a:tailEnd/>
            </a:ln>
          </p:spPr>
        </p:pic>
        <p:sp>
          <p:nvSpPr>
            <p:cNvPr id="627722" name="Rectangle 10"/>
            <p:cNvSpPr>
              <a:spLocks noChangeArrowheads="1"/>
            </p:cNvSpPr>
            <p:nvPr/>
          </p:nvSpPr>
          <p:spPr bwMode="auto">
            <a:xfrm>
              <a:off x="1489" y="957"/>
              <a:ext cx="921" cy="160"/>
            </a:xfrm>
            <a:prstGeom prst="rect">
              <a:avLst/>
            </a:prstGeom>
            <a:solidFill>
              <a:schemeClr val="bg1"/>
            </a:solidFill>
            <a:ln w="9525" algn="ctr">
              <a:noFill/>
              <a:miter lim="800000"/>
              <a:headEnd/>
              <a:tailEnd/>
            </a:ln>
            <a:effectLst/>
          </p:spPr>
          <p:txBody>
            <a:bodyPr wrap="none" anchor="ctr"/>
            <a:lstStyle/>
            <a:p>
              <a:pPr>
                <a:defRPr/>
              </a:pPr>
              <a:endParaRPr lang="it-IT">
                <a:latin typeface="Calibri" pitchFamily="34" charset="0"/>
              </a:endParaRPr>
            </a:p>
          </p:txBody>
        </p:sp>
        <p:sp>
          <p:nvSpPr>
            <p:cNvPr id="627723" name="Rectangle 11"/>
            <p:cNvSpPr>
              <a:spLocks noChangeArrowheads="1"/>
            </p:cNvSpPr>
            <p:nvPr/>
          </p:nvSpPr>
          <p:spPr bwMode="auto">
            <a:xfrm>
              <a:off x="3589" y="957"/>
              <a:ext cx="921" cy="160"/>
            </a:xfrm>
            <a:prstGeom prst="rect">
              <a:avLst/>
            </a:prstGeom>
            <a:solidFill>
              <a:schemeClr val="bg1"/>
            </a:solidFill>
            <a:ln w="9525" algn="ctr">
              <a:noFill/>
              <a:miter lim="800000"/>
              <a:headEnd/>
              <a:tailEnd/>
            </a:ln>
            <a:effectLst/>
          </p:spPr>
          <p:txBody>
            <a:bodyPr wrap="none" anchor="ctr"/>
            <a:lstStyle/>
            <a:p>
              <a:pPr>
                <a:defRPr/>
              </a:pPr>
              <a:endParaRPr lang="it-IT">
                <a:latin typeface="Calibri" pitchFamily="34" charset="0"/>
              </a:endParaRPr>
            </a:p>
          </p:txBody>
        </p:sp>
      </p:grpSp>
      <p:sp>
        <p:nvSpPr>
          <p:cNvPr id="627717" name="Text Box 5"/>
          <p:cNvSpPr txBox="1">
            <a:spLocks noChangeArrowheads="1"/>
          </p:cNvSpPr>
          <p:nvPr/>
        </p:nvSpPr>
        <p:spPr bwMode="auto">
          <a:xfrm rot="16200000">
            <a:off x="-1422400" y="3181350"/>
            <a:ext cx="3302000" cy="336550"/>
          </a:xfrm>
          <a:prstGeom prst="rect">
            <a:avLst/>
          </a:prstGeom>
          <a:noFill/>
          <a:ln w="9525" algn="ctr">
            <a:noFill/>
            <a:miter lim="800000"/>
            <a:headEnd/>
            <a:tailEnd/>
          </a:ln>
          <a:effectLst/>
        </p:spPr>
        <p:txBody>
          <a:bodyPr wrap="square">
            <a:spAutoFit/>
          </a:bodyPr>
          <a:lstStyle/>
          <a:p>
            <a:pPr>
              <a:defRPr/>
            </a:pPr>
            <a:r>
              <a:rPr lang="it-IT" sz="1600" dirty="0" err="1">
                <a:solidFill>
                  <a:schemeClr val="bg1"/>
                </a:solidFill>
                <a:effectLst>
                  <a:outerShdw blurRad="38100" dist="38100" dir="2700000" algn="tl">
                    <a:srgbClr val="000000"/>
                  </a:outerShdw>
                </a:effectLst>
                <a:latin typeface="Calibri" pitchFamily="34" charset="0"/>
              </a:rPr>
              <a:t>Niu</a:t>
            </a:r>
            <a:r>
              <a:rPr lang="it-IT" sz="1600" dirty="0">
                <a:solidFill>
                  <a:schemeClr val="bg1"/>
                </a:solidFill>
                <a:effectLst>
                  <a:outerShdw blurRad="38100" dist="38100" dir="2700000" algn="tl">
                    <a:srgbClr val="000000"/>
                  </a:outerShdw>
                </a:effectLst>
                <a:latin typeface="Calibri" pitchFamily="34" charset="0"/>
              </a:rPr>
              <a:t>, 2004, (J. </a:t>
            </a:r>
            <a:r>
              <a:rPr lang="it-IT" sz="1600" dirty="0" err="1">
                <a:solidFill>
                  <a:schemeClr val="bg1"/>
                </a:solidFill>
                <a:effectLst>
                  <a:outerShdw blurRad="38100" dist="38100" dir="2700000" algn="tl">
                    <a:srgbClr val="000000"/>
                  </a:outerShdw>
                </a:effectLst>
                <a:latin typeface="Calibri" pitchFamily="34" charset="0"/>
              </a:rPr>
              <a:t>Petrol</a:t>
            </a:r>
            <a:r>
              <a:rPr lang="it-IT" sz="1600" dirty="0">
                <a:solidFill>
                  <a:schemeClr val="bg1"/>
                </a:solidFill>
                <a:effectLst>
                  <a:outerShdw blurRad="38100" dist="38100" dir="2700000" algn="tl">
                    <a:srgbClr val="000000"/>
                  </a:outerShdw>
                </a:effectLst>
                <a:latin typeface="Calibri" pitchFamily="34" charset="0"/>
              </a:rPr>
              <a:t>.,  45, 2423-2458) </a:t>
            </a:r>
          </a:p>
        </p:txBody>
      </p:sp>
      <p:sp>
        <p:nvSpPr>
          <p:cNvPr id="627719" name="Text Box 7"/>
          <p:cNvSpPr txBox="1">
            <a:spLocks noChangeArrowheads="1"/>
          </p:cNvSpPr>
          <p:nvPr/>
        </p:nvSpPr>
        <p:spPr bwMode="auto">
          <a:xfrm>
            <a:off x="0" y="88900"/>
            <a:ext cx="9144000" cy="1066800"/>
          </a:xfrm>
          <a:prstGeom prst="rect">
            <a:avLst/>
          </a:prstGeom>
          <a:noFill/>
          <a:ln w="9525" algn="ctr">
            <a:noFill/>
            <a:miter lim="800000"/>
            <a:headEnd/>
            <a:tailEnd/>
          </a:ln>
          <a:effectLst/>
        </p:spPr>
        <p:txBody>
          <a:bodyPr>
            <a:spAutoFit/>
          </a:bodyPr>
          <a:lstStyle/>
          <a:p>
            <a:pPr algn="ctr">
              <a:defRPr/>
            </a:pPr>
            <a:r>
              <a:rPr lang="it-IT" sz="3200">
                <a:solidFill>
                  <a:schemeClr val="bg1"/>
                </a:solidFill>
                <a:effectLst>
                  <a:outerShdw blurRad="38100" dist="38100" dir="2700000" algn="tl">
                    <a:srgbClr val="000000"/>
                  </a:outerShdw>
                </a:effectLst>
                <a:latin typeface="Calibri" pitchFamily="34" charset="0"/>
              </a:rPr>
              <a:t>Mantle melting, melt extraction and post-melting processes beneath mid-ocean ridges</a:t>
            </a:r>
          </a:p>
        </p:txBody>
      </p:sp>
      <p:sp>
        <p:nvSpPr>
          <p:cNvPr id="627720" name="Oval 8"/>
          <p:cNvSpPr>
            <a:spLocks noChangeArrowheads="1"/>
          </p:cNvSpPr>
          <p:nvPr/>
        </p:nvSpPr>
        <p:spPr bwMode="auto">
          <a:xfrm>
            <a:off x="6254750" y="3605213"/>
            <a:ext cx="2532063" cy="676275"/>
          </a:xfrm>
          <a:prstGeom prst="ellipse">
            <a:avLst/>
          </a:prstGeom>
          <a:noFill/>
          <a:ln w="38100" algn="ctr">
            <a:solidFill>
              <a:schemeClr val="tx1"/>
            </a:solidFill>
            <a:prstDash val="dash"/>
            <a:round/>
            <a:headEnd/>
            <a:tailEnd/>
          </a:ln>
          <a:effectLst>
            <a:outerShdw blurRad="50800" dist="38100" dir="2700000" algn="tl" rotWithShape="0">
              <a:prstClr val="black">
                <a:alpha val="40000"/>
              </a:prstClr>
            </a:outerShdw>
          </a:effectLst>
        </p:spPr>
        <p:txBody>
          <a:bodyPr wrap="none" anchor="ctr"/>
          <a:lstStyle/>
          <a:p>
            <a:pPr>
              <a:defRPr/>
            </a:pPr>
            <a:endParaRPr lang="it-IT">
              <a:latin typeface="Calibri" pitchFamily="34" charset="0"/>
            </a:endParaRPr>
          </a:p>
        </p:txBody>
      </p:sp>
      <p:sp>
        <p:nvSpPr>
          <p:cNvPr id="627721" name="Oval 9"/>
          <p:cNvSpPr>
            <a:spLocks noChangeArrowheads="1"/>
          </p:cNvSpPr>
          <p:nvPr/>
        </p:nvSpPr>
        <p:spPr bwMode="auto">
          <a:xfrm>
            <a:off x="5313363" y="2082800"/>
            <a:ext cx="3538537" cy="581025"/>
          </a:xfrm>
          <a:prstGeom prst="ellipse">
            <a:avLst/>
          </a:prstGeom>
          <a:noFill/>
          <a:ln w="38100" algn="ctr">
            <a:solidFill>
              <a:srgbClr val="FF0000"/>
            </a:solidFill>
            <a:prstDash val="dash"/>
            <a:round/>
            <a:headEnd/>
            <a:tailEnd/>
          </a:ln>
          <a:effectLst>
            <a:outerShdw blurRad="50800" dist="38100" dir="2700000" algn="tl" rotWithShape="0">
              <a:prstClr val="black">
                <a:alpha val="40000"/>
              </a:prstClr>
            </a:outerShdw>
          </a:effectLst>
        </p:spPr>
        <p:txBody>
          <a:bodyPr wrap="none" anchor="ctr"/>
          <a:lstStyle/>
          <a:p>
            <a:pPr>
              <a:defRPr/>
            </a:pPr>
            <a:endParaRPr lang="it-IT">
              <a:latin typeface="Calibri" pitchFamily="34" charset="0"/>
            </a:endParaRPr>
          </a:p>
        </p:txBody>
      </p:sp>
      <p:sp>
        <p:nvSpPr>
          <p:cNvPr id="627725" name="AutoShape 13"/>
          <p:cNvSpPr>
            <a:spLocks noChangeArrowheads="1"/>
          </p:cNvSpPr>
          <p:nvPr/>
        </p:nvSpPr>
        <p:spPr bwMode="auto">
          <a:xfrm>
            <a:off x="2757488" y="1477963"/>
            <a:ext cx="1449387" cy="322262"/>
          </a:xfrm>
          <a:prstGeom prst="leftArrow">
            <a:avLst>
              <a:gd name="adj1" fmla="val 50000"/>
              <a:gd name="adj2" fmla="val 112439"/>
            </a:avLst>
          </a:prstGeom>
          <a:solidFill>
            <a:srgbClr val="FF0000"/>
          </a:solidFill>
          <a:ln w="6350" algn="ctr">
            <a:solidFill>
              <a:schemeClr val="tx1"/>
            </a:solidFill>
            <a:miter lim="800000"/>
            <a:headEnd/>
            <a:tailEnd/>
          </a:ln>
          <a:effectLst>
            <a:outerShdw blurRad="50800" dist="38100" dir="2700000" algn="tl" rotWithShape="0">
              <a:prstClr val="black">
                <a:alpha val="40000"/>
              </a:prstClr>
            </a:outerShdw>
          </a:effectLst>
        </p:spPr>
        <p:txBody>
          <a:bodyPr wrap="none" anchor="ctr"/>
          <a:lstStyle/>
          <a:p>
            <a:pPr>
              <a:defRPr/>
            </a:pPr>
            <a:endParaRPr lang="it-IT">
              <a:latin typeface="Calibri" pitchFamily="34" charset="0"/>
            </a:endParaRPr>
          </a:p>
        </p:txBody>
      </p:sp>
      <p:sp>
        <p:nvSpPr>
          <p:cNvPr id="627726" name="AutoShape 14"/>
          <p:cNvSpPr>
            <a:spLocks noChangeArrowheads="1"/>
          </p:cNvSpPr>
          <p:nvPr/>
        </p:nvSpPr>
        <p:spPr bwMode="auto">
          <a:xfrm rot="10800000">
            <a:off x="5238750" y="1477963"/>
            <a:ext cx="1449388" cy="322262"/>
          </a:xfrm>
          <a:prstGeom prst="leftArrow">
            <a:avLst>
              <a:gd name="adj1" fmla="val 50000"/>
              <a:gd name="adj2" fmla="val 112439"/>
            </a:avLst>
          </a:prstGeom>
          <a:solidFill>
            <a:srgbClr val="FF0000"/>
          </a:solidFill>
          <a:ln w="6350" algn="ctr">
            <a:solidFill>
              <a:schemeClr val="tx1"/>
            </a:solidFill>
            <a:miter lim="800000"/>
            <a:headEnd/>
            <a:tailEnd/>
          </a:ln>
          <a:effectLst>
            <a:outerShdw blurRad="50800" dist="38100" dir="2700000" algn="tl" rotWithShape="0">
              <a:prstClr val="black">
                <a:alpha val="40000"/>
              </a:prstClr>
            </a:outerShdw>
          </a:effectLst>
        </p:spPr>
        <p:txBody>
          <a:bodyPr wrap="none" anchor="ctr"/>
          <a:lstStyle/>
          <a:p>
            <a:pPr>
              <a:defRPr/>
            </a:pPr>
            <a:endParaRPr lang="it-IT">
              <a:latin typeface="Calibri" pitchFamily="34" charset="0"/>
            </a:endParaRPr>
          </a:p>
        </p:txBody>
      </p:sp>
      <p:sp>
        <p:nvSpPr>
          <p:cNvPr id="627727" name="AutoShape 15"/>
          <p:cNvSpPr>
            <a:spLocks noChangeArrowheads="1"/>
          </p:cNvSpPr>
          <p:nvPr/>
        </p:nvSpPr>
        <p:spPr bwMode="auto">
          <a:xfrm>
            <a:off x="3267075" y="4459288"/>
            <a:ext cx="225425" cy="520700"/>
          </a:xfrm>
          <a:prstGeom prst="upArrow">
            <a:avLst>
              <a:gd name="adj1" fmla="val 50000"/>
              <a:gd name="adj2" fmla="val 57746"/>
            </a:avLst>
          </a:prstGeom>
          <a:solidFill>
            <a:schemeClr val="hlink"/>
          </a:solidFill>
          <a:ln w="9525" algn="ctr">
            <a:solidFill>
              <a:schemeClr val="tx1"/>
            </a:solidFill>
            <a:miter lim="800000"/>
            <a:headEnd/>
            <a:tailEnd/>
          </a:ln>
          <a:effectLst/>
        </p:spPr>
        <p:txBody>
          <a:bodyPr wrap="none" anchor="ctr"/>
          <a:lstStyle/>
          <a:p>
            <a:pPr>
              <a:defRPr/>
            </a:pPr>
            <a:endParaRPr lang="it-IT">
              <a:latin typeface="Calibri" pitchFamily="34" charset="0"/>
            </a:endParaRPr>
          </a:p>
        </p:txBody>
      </p:sp>
      <p:sp>
        <p:nvSpPr>
          <p:cNvPr id="627728" name="AutoShape 16"/>
          <p:cNvSpPr>
            <a:spLocks noChangeArrowheads="1"/>
          </p:cNvSpPr>
          <p:nvPr/>
        </p:nvSpPr>
        <p:spPr bwMode="auto">
          <a:xfrm>
            <a:off x="6076950" y="4459288"/>
            <a:ext cx="225425" cy="520700"/>
          </a:xfrm>
          <a:prstGeom prst="upArrow">
            <a:avLst>
              <a:gd name="adj1" fmla="val 50000"/>
              <a:gd name="adj2" fmla="val 57746"/>
            </a:avLst>
          </a:prstGeom>
          <a:solidFill>
            <a:schemeClr val="hlink"/>
          </a:solidFill>
          <a:ln w="9525" algn="ctr">
            <a:solidFill>
              <a:schemeClr val="tx1"/>
            </a:solidFill>
            <a:miter lim="800000"/>
            <a:headEnd/>
            <a:tailEnd/>
          </a:ln>
          <a:effectLst/>
        </p:spPr>
        <p:txBody>
          <a:bodyPr wrap="none" anchor="ctr"/>
          <a:lstStyle/>
          <a:p>
            <a:pPr>
              <a:defRPr/>
            </a:pPr>
            <a:endParaRPr lang="it-IT">
              <a:latin typeface="Calibri" pitchFamily="34" charset="0"/>
            </a:endParaRPr>
          </a:p>
        </p:txBody>
      </p:sp>
      <p:sp>
        <p:nvSpPr>
          <p:cNvPr id="627729" name="AutoShape 17"/>
          <p:cNvSpPr>
            <a:spLocks noChangeArrowheads="1"/>
          </p:cNvSpPr>
          <p:nvPr/>
        </p:nvSpPr>
        <p:spPr bwMode="auto">
          <a:xfrm>
            <a:off x="5556250" y="4122738"/>
            <a:ext cx="211138" cy="857250"/>
          </a:xfrm>
          <a:prstGeom prst="upArrow">
            <a:avLst>
              <a:gd name="adj1" fmla="val 50000"/>
              <a:gd name="adj2" fmla="val 101504"/>
            </a:avLst>
          </a:prstGeom>
          <a:solidFill>
            <a:schemeClr val="hlink"/>
          </a:solidFill>
          <a:ln w="9525" algn="ctr">
            <a:solidFill>
              <a:schemeClr val="tx1"/>
            </a:solidFill>
            <a:miter lim="800000"/>
            <a:headEnd/>
            <a:tailEnd/>
          </a:ln>
          <a:effectLst/>
        </p:spPr>
        <p:txBody>
          <a:bodyPr wrap="none" anchor="ctr"/>
          <a:lstStyle/>
          <a:p>
            <a:pPr>
              <a:defRPr/>
            </a:pPr>
            <a:endParaRPr lang="it-IT">
              <a:latin typeface="Calibri" pitchFamily="34" charset="0"/>
            </a:endParaRPr>
          </a:p>
        </p:txBody>
      </p:sp>
      <p:sp>
        <p:nvSpPr>
          <p:cNvPr id="627730" name="AutoShape 18"/>
          <p:cNvSpPr>
            <a:spLocks noChangeArrowheads="1"/>
          </p:cNvSpPr>
          <p:nvPr/>
        </p:nvSpPr>
        <p:spPr bwMode="auto">
          <a:xfrm>
            <a:off x="3797300" y="4122738"/>
            <a:ext cx="211138" cy="857250"/>
          </a:xfrm>
          <a:prstGeom prst="upArrow">
            <a:avLst>
              <a:gd name="adj1" fmla="val 50000"/>
              <a:gd name="adj2" fmla="val 101504"/>
            </a:avLst>
          </a:prstGeom>
          <a:solidFill>
            <a:schemeClr val="hlink"/>
          </a:solidFill>
          <a:ln w="9525" algn="ctr">
            <a:solidFill>
              <a:schemeClr val="tx1"/>
            </a:solidFill>
            <a:miter lim="800000"/>
            <a:headEnd/>
            <a:tailEnd/>
          </a:ln>
          <a:effectLst/>
        </p:spPr>
        <p:txBody>
          <a:bodyPr wrap="none" anchor="ctr"/>
          <a:lstStyle/>
          <a:p>
            <a:pPr>
              <a:defRPr/>
            </a:pPr>
            <a:endParaRPr lang="it-IT">
              <a:latin typeface="Calibri" pitchFamily="34" charset="0"/>
            </a:endParaRPr>
          </a:p>
        </p:txBody>
      </p:sp>
      <p:sp>
        <p:nvSpPr>
          <p:cNvPr id="627731" name="AutoShape 19"/>
          <p:cNvSpPr>
            <a:spLocks noChangeArrowheads="1"/>
          </p:cNvSpPr>
          <p:nvPr/>
        </p:nvSpPr>
        <p:spPr bwMode="auto">
          <a:xfrm>
            <a:off x="4373563" y="3644900"/>
            <a:ext cx="211137" cy="1335088"/>
          </a:xfrm>
          <a:prstGeom prst="upArrow">
            <a:avLst>
              <a:gd name="adj1" fmla="val 50000"/>
              <a:gd name="adj2" fmla="val 158083"/>
            </a:avLst>
          </a:prstGeom>
          <a:solidFill>
            <a:schemeClr val="hlink"/>
          </a:solidFill>
          <a:ln w="9525" algn="ctr">
            <a:solidFill>
              <a:schemeClr val="tx1"/>
            </a:solidFill>
            <a:miter lim="800000"/>
            <a:headEnd/>
            <a:tailEnd/>
          </a:ln>
          <a:effectLst/>
        </p:spPr>
        <p:txBody>
          <a:bodyPr wrap="none" anchor="ctr"/>
          <a:lstStyle/>
          <a:p>
            <a:pPr>
              <a:defRPr/>
            </a:pPr>
            <a:endParaRPr lang="it-IT">
              <a:latin typeface="Calibri" pitchFamily="34" charset="0"/>
            </a:endParaRPr>
          </a:p>
        </p:txBody>
      </p:sp>
      <p:sp>
        <p:nvSpPr>
          <p:cNvPr id="627732" name="AutoShape 20"/>
          <p:cNvSpPr>
            <a:spLocks noChangeArrowheads="1"/>
          </p:cNvSpPr>
          <p:nvPr/>
        </p:nvSpPr>
        <p:spPr bwMode="auto">
          <a:xfrm>
            <a:off x="4964113" y="3644900"/>
            <a:ext cx="211137" cy="1335088"/>
          </a:xfrm>
          <a:prstGeom prst="upArrow">
            <a:avLst>
              <a:gd name="adj1" fmla="val 50000"/>
              <a:gd name="adj2" fmla="val 158083"/>
            </a:avLst>
          </a:prstGeom>
          <a:solidFill>
            <a:schemeClr val="hlink"/>
          </a:solidFill>
          <a:ln w="9525" algn="ctr">
            <a:solidFill>
              <a:schemeClr val="tx1"/>
            </a:solidFill>
            <a:miter lim="800000"/>
            <a:headEnd/>
            <a:tailEnd/>
          </a:ln>
          <a:effectLst/>
        </p:spPr>
        <p:txBody>
          <a:bodyPr wrap="none" anchor="ctr"/>
          <a:lstStyle/>
          <a:p>
            <a:pPr>
              <a:defRPr/>
            </a:pPr>
            <a:endParaRPr lang="it-IT">
              <a:latin typeface="Calibri" pitchFamily="34" charset="0"/>
            </a:endParaRPr>
          </a:p>
        </p:txBody>
      </p:sp>
      <p:cxnSp>
        <p:nvCxnSpPr>
          <p:cNvPr id="19" name="Connettore 1 18"/>
          <p:cNvCxnSpPr/>
          <p:nvPr/>
        </p:nvCxnSpPr>
        <p:spPr bwMode="auto">
          <a:xfrm flipV="1">
            <a:off x="657225" y="5753100"/>
            <a:ext cx="685800" cy="257175"/>
          </a:xfrm>
          <a:prstGeom prst="line">
            <a:avLst/>
          </a:prstGeom>
          <a:noFill/>
          <a:ln w="57150" cap="flat" cmpd="sng" algn="ctr">
            <a:solidFill>
              <a:srgbClr val="0070C0"/>
            </a:solidFill>
            <a:prstDash val="solid"/>
            <a:round/>
            <a:headEnd type="none" w="med" len="med"/>
            <a:tailEnd type="triangle" w="med" len="med"/>
          </a:ln>
          <a:effectLst/>
        </p:spPr>
      </p:cxnSp>
      <p:cxnSp>
        <p:nvCxnSpPr>
          <p:cNvPr id="21" name="Connettore 1 20"/>
          <p:cNvCxnSpPr/>
          <p:nvPr/>
        </p:nvCxnSpPr>
        <p:spPr bwMode="auto">
          <a:xfrm flipV="1">
            <a:off x="657225" y="6229350"/>
            <a:ext cx="685800" cy="257175"/>
          </a:xfrm>
          <a:prstGeom prst="line">
            <a:avLst/>
          </a:prstGeom>
          <a:noFill/>
          <a:ln w="28575" cap="flat" cmpd="sng" algn="ctr">
            <a:solidFill>
              <a:srgbClr val="FF0000"/>
            </a:solidFill>
            <a:prstDash val="dash"/>
            <a:round/>
            <a:headEnd type="none" w="med" len="med"/>
            <a:tailEnd type="triangle" w="med" len="med"/>
          </a:ln>
          <a:effectLst/>
        </p:spPr>
      </p:cxnSp>
      <p:sp>
        <p:nvSpPr>
          <p:cNvPr id="22" name="Text Box 5"/>
          <p:cNvSpPr txBox="1">
            <a:spLocks noChangeArrowheads="1"/>
          </p:cNvSpPr>
          <p:nvPr/>
        </p:nvSpPr>
        <p:spPr bwMode="auto">
          <a:xfrm>
            <a:off x="1582737" y="5562600"/>
            <a:ext cx="3246438" cy="461665"/>
          </a:xfrm>
          <a:prstGeom prst="rect">
            <a:avLst/>
          </a:prstGeom>
          <a:noFill/>
          <a:ln w="9525" algn="ctr">
            <a:noFill/>
            <a:miter lim="800000"/>
            <a:headEnd/>
            <a:tailEnd/>
          </a:ln>
          <a:effectLst/>
        </p:spPr>
        <p:txBody>
          <a:bodyPr wrap="square">
            <a:spAutoFit/>
          </a:bodyPr>
          <a:lstStyle/>
          <a:p>
            <a:pPr>
              <a:defRPr/>
            </a:pPr>
            <a:r>
              <a:rPr lang="en-GB" sz="2400" dirty="0">
                <a:solidFill>
                  <a:schemeClr val="bg1"/>
                </a:solidFill>
                <a:effectLst>
                  <a:outerShdw blurRad="38100" dist="38100" dir="2700000" algn="tl">
                    <a:srgbClr val="000000"/>
                  </a:outerShdw>
                </a:effectLst>
                <a:latin typeface="Calibri" pitchFamily="34" charset="0"/>
              </a:rPr>
              <a:t>Mantle residue path</a:t>
            </a:r>
          </a:p>
        </p:txBody>
      </p:sp>
      <p:sp>
        <p:nvSpPr>
          <p:cNvPr id="23" name="Text Box 5"/>
          <p:cNvSpPr txBox="1">
            <a:spLocks noChangeArrowheads="1"/>
          </p:cNvSpPr>
          <p:nvPr/>
        </p:nvSpPr>
        <p:spPr bwMode="auto">
          <a:xfrm>
            <a:off x="1582737" y="6048375"/>
            <a:ext cx="3246438" cy="461665"/>
          </a:xfrm>
          <a:prstGeom prst="rect">
            <a:avLst/>
          </a:prstGeom>
          <a:noFill/>
          <a:ln w="9525" algn="ctr">
            <a:noFill/>
            <a:miter lim="800000"/>
            <a:headEnd/>
            <a:tailEnd/>
          </a:ln>
          <a:effectLst/>
        </p:spPr>
        <p:txBody>
          <a:bodyPr wrap="square">
            <a:spAutoFit/>
          </a:bodyPr>
          <a:lstStyle/>
          <a:p>
            <a:pPr>
              <a:defRPr/>
            </a:pPr>
            <a:r>
              <a:rPr lang="en-GB" sz="2400" dirty="0">
                <a:solidFill>
                  <a:schemeClr val="bg1"/>
                </a:solidFill>
                <a:effectLst>
                  <a:outerShdw blurRad="38100" dist="38100" dir="2700000" algn="tl">
                    <a:srgbClr val="000000"/>
                  </a:outerShdw>
                </a:effectLst>
                <a:latin typeface="Calibri" pitchFamily="34" charset="0"/>
              </a:rPr>
              <a:t>Partial melt path</a:t>
            </a:r>
          </a:p>
        </p:txBody>
      </p:sp>
      <p:sp>
        <p:nvSpPr>
          <p:cNvPr id="24" name="Text Box 5"/>
          <p:cNvSpPr txBox="1">
            <a:spLocks noChangeArrowheads="1"/>
          </p:cNvSpPr>
          <p:nvPr/>
        </p:nvSpPr>
        <p:spPr bwMode="auto">
          <a:xfrm>
            <a:off x="5181600" y="5105400"/>
            <a:ext cx="3952876" cy="830997"/>
          </a:xfrm>
          <a:prstGeom prst="rect">
            <a:avLst/>
          </a:prstGeom>
          <a:noFill/>
          <a:ln w="9525" algn="ctr">
            <a:noFill/>
            <a:miter lim="800000"/>
            <a:headEnd/>
            <a:tailEnd/>
          </a:ln>
          <a:effectLst/>
        </p:spPr>
        <p:txBody>
          <a:bodyPr wrap="square">
            <a:spAutoFit/>
          </a:bodyPr>
          <a:lstStyle/>
          <a:p>
            <a:pPr algn="ctr">
              <a:defRPr/>
            </a:pPr>
            <a:r>
              <a:rPr lang="en-GB" sz="1600" dirty="0">
                <a:solidFill>
                  <a:schemeClr val="bg1"/>
                </a:solidFill>
                <a:effectLst>
                  <a:outerShdw blurRad="38100" dist="38100" dir="2700000" algn="tl">
                    <a:srgbClr val="000000"/>
                  </a:outerShdw>
                </a:effectLst>
                <a:latin typeface="Calibri" pitchFamily="34" charset="0"/>
              </a:rPr>
              <a:t>Here (at a specific depth, depending on the mantle rock compositions) partial melting begins (when the solidus is encountered)</a:t>
            </a:r>
          </a:p>
        </p:txBody>
      </p:sp>
      <p:cxnSp>
        <p:nvCxnSpPr>
          <p:cNvPr id="26" name="Connettore 1 25"/>
          <p:cNvCxnSpPr/>
          <p:nvPr/>
        </p:nvCxnSpPr>
        <p:spPr bwMode="auto">
          <a:xfrm>
            <a:off x="247650" y="4981575"/>
            <a:ext cx="9036000" cy="0"/>
          </a:xfrm>
          <a:prstGeom prst="line">
            <a:avLst/>
          </a:prstGeom>
          <a:noFill/>
          <a:ln w="381000" cap="flat" cmpd="sng" algn="ctr">
            <a:solidFill>
              <a:srgbClr val="FF0000"/>
            </a:solidFill>
            <a:prstDash val="solid"/>
            <a:round/>
            <a:headEnd type="none" w="med" len="med"/>
            <a:tailEnd type="none" w="med" len="med"/>
          </a:ln>
          <a:effectLst>
            <a:softEdge rad="127000"/>
          </a:effectLst>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27717"/>
                                        </p:tgtEl>
                                        <p:attrNameLst>
                                          <p:attrName>style.visibility</p:attrName>
                                        </p:attrNameLst>
                                      </p:cBhvr>
                                      <p:to>
                                        <p:strVal val="visible"/>
                                      </p:to>
                                    </p:set>
                                    <p:animEffect transition="in" filter="fade">
                                      <p:cBhvr>
                                        <p:cTn id="11" dur="500"/>
                                        <p:tgtEl>
                                          <p:spTgt spid="62771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fade">
                                      <p:cBhvr>
                                        <p:cTn id="16" dur="1000"/>
                                        <p:tgtEl>
                                          <p:spTgt spid="26"/>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fade">
                                      <p:cBhvr>
                                        <p:cTn id="20" dur="500"/>
                                        <p:tgtEl>
                                          <p:spTgt spid="2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grpId="0" nodeType="clickEffect">
                                  <p:stCondLst>
                                    <p:cond delay="0"/>
                                  </p:stCondLst>
                                  <p:childTnLst>
                                    <p:set>
                                      <p:cBhvr>
                                        <p:cTn id="24" dur="1" fill="hold">
                                          <p:stCondLst>
                                            <p:cond delay="0"/>
                                          </p:stCondLst>
                                        </p:cTn>
                                        <p:tgtEl>
                                          <p:spTgt spid="627720"/>
                                        </p:tgtEl>
                                        <p:attrNameLst>
                                          <p:attrName>style.visibility</p:attrName>
                                        </p:attrNameLst>
                                      </p:cBhvr>
                                      <p:to>
                                        <p:strVal val="visible"/>
                                      </p:to>
                                    </p:set>
                                    <p:animEffect transition="in" filter="wipe(right)">
                                      <p:cBhvr>
                                        <p:cTn id="25" dur="1000"/>
                                        <p:tgtEl>
                                          <p:spTgt spid="627720"/>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2" fill="hold" grpId="0" nodeType="clickEffect">
                                  <p:stCondLst>
                                    <p:cond delay="0"/>
                                  </p:stCondLst>
                                  <p:childTnLst>
                                    <p:set>
                                      <p:cBhvr>
                                        <p:cTn id="29" dur="1" fill="hold">
                                          <p:stCondLst>
                                            <p:cond delay="0"/>
                                          </p:stCondLst>
                                        </p:cTn>
                                        <p:tgtEl>
                                          <p:spTgt spid="627721"/>
                                        </p:tgtEl>
                                        <p:attrNameLst>
                                          <p:attrName>style.visibility</p:attrName>
                                        </p:attrNameLst>
                                      </p:cBhvr>
                                      <p:to>
                                        <p:strVal val="visible"/>
                                      </p:to>
                                    </p:set>
                                    <p:animEffect transition="in" filter="wipe(right)">
                                      <p:cBhvr>
                                        <p:cTn id="30" dur="1000"/>
                                        <p:tgtEl>
                                          <p:spTgt spid="62772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2" fill="hold" grpId="0" nodeType="clickEffect">
                                  <p:stCondLst>
                                    <p:cond delay="0"/>
                                  </p:stCondLst>
                                  <p:childTnLst>
                                    <p:set>
                                      <p:cBhvr>
                                        <p:cTn id="34" dur="1" fill="hold">
                                          <p:stCondLst>
                                            <p:cond delay="0"/>
                                          </p:stCondLst>
                                        </p:cTn>
                                        <p:tgtEl>
                                          <p:spTgt spid="627725"/>
                                        </p:tgtEl>
                                        <p:attrNameLst>
                                          <p:attrName>style.visibility</p:attrName>
                                        </p:attrNameLst>
                                      </p:cBhvr>
                                      <p:to>
                                        <p:strVal val="visible"/>
                                      </p:to>
                                    </p:set>
                                    <p:animEffect transition="in" filter="wipe(right)">
                                      <p:cBhvr>
                                        <p:cTn id="35" dur="2000"/>
                                        <p:tgtEl>
                                          <p:spTgt spid="62772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627726"/>
                                        </p:tgtEl>
                                        <p:attrNameLst>
                                          <p:attrName>style.visibility</p:attrName>
                                        </p:attrNameLst>
                                      </p:cBhvr>
                                      <p:to>
                                        <p:strVal val="visible"/>
                                      </p:to>
                                    </p:set>
                                    <p:animEffect transition="in" filter="wipe(left)">
                                      <p:cBhvr>
                                        <p:cTn id="38" dur="2000"/>
                                        <p:tgtEl>
                                          <p:spTgt spid="627726"/>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627727"/>
                                        </p:tgtEl>
                                        <p:attrNameLst>
                                          <p:attrName>style.visibility</p:attrName>
                                        </p:attrNameLst>
                                      </p:cBhvr>
                                      <p:to>
                                        <p:strVal val="visible"/>
                                      </p:to>
                                    </p:set>
                                    <p:animEffect transition="in" filter="wipe(down)">
                                      <p:cBhvr>
                                        <p:cTn id="43" dur="3000"/>
                                        <p:tgtEl>
                                          <p:spTgt spid="627727"/>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627728"/>
                                        </p:tgtEl>
                                        <p:attrNameLst>
                                          <p:attrName>style.visibility</p:attrName>
                                        </p:attrNameLst>
                                      </p:cBhvr>
                                      <p:to>
                                        <p:strVal val="visible"/>
                                      </p:to>
                                    </p:set>
                                    <p:animEffect transition="in" filter="wipe(down)">
                                      <p:cBhvr>
                                        <p:cTn id="46" dur="3000"/>
                                        <p:tgtEl>
                                          <p:spTgt spid="627728"/>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627730"/>
                                        </p:tgtEl>
                                        <p:attrNameLst>
                                          <p:attrName>style.visibility</p:attrName>
                                        </p:attrNameLst>
                                      </p:cBhvr>
                                      <p:to>
                                        <p:strVal val="visible"/>
                                      </p:to>
                                    </p:set>
                                    <p:animEffect transition="in" filter="wipe(down)">
                                      <p:cBhvr>
                                        <p:cTn id="49" dur="3000"/>
                                        <p:tgtEl>
                                          <p:spTgt spid="627730"/>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627731"/>
                                        </p:tgtEl>
                                        <p:attrNameLst>
                                          <p:attrName>style.visibility</p:attrName>
                                        </p:attrNameLst>
                                      </p:cBhvr>
                                      <p:to>
                                        <p:strVal val="visible"/>
                                      </p:to>
                                    </p:set>
                                    <p:animEffect transition="in" filter="wipe(down)">
                                      <p:cBhvr>
                                        <p:cTn id="52" dur="3000"/>
                                        <p:tgtEl>
                                          <p:spTgt spid="627731"/>
                                        </p:tgtEl>
                                      </p:cBhvr>
                                    </p:animEffect>
                                  </p:childTnLst>
                                </p:cTn>
                              </p:par>
                              <p:par>
                                <p:cTn id="53" presetID="22" presetClass="entr" presetSubtype="4" fill="hold" grpId="0" nodeType="withEffect">
                                  <p:stCondLst>
                                    <p:cond delay="0"/>
                                  </p:stCondLst>
                                  <p:childTnLst>
                                    <p:set>
                                      <p:cBhvr>
                                        <p:cTn id="54" dur="1" fill="hold">
                                          <p:stCondLst>
                                            <p:cond delay="0"/>
                                          </p:stCondLst>
                                        </p:cTn>
                                        <p:tgtEl>
                                          <p:spTgt spid="627732"/>
                                        </p:tgtEl>
                                        <p:attrNameLst>
                                          <p:attrName>style.visibility</p:attrName>
                                        </p:attrNameLst>
                                      </p:cBhvr>
                                      <p:to>
                                        <p:strVal val="visible"/>
                                      </p:to>
                                    </p:set>
                                    <p:animEffect transition="in" filter="wipe(down)">
                                      <p:cBhvr>
                                        <p:cTn id="55" dur="3000"/>
                                        <p:tgtEl>
                                          <p:spTgt spid="627732"/>
                                        </p:tgtEl>
                                      </p:cBhvr>
                                    </p:animEffect>
                                  </p:childTnLst>
                                </p:cTn>
                              </p:par>
                              <p:par>
                                <p:cTn id="56" presetID="22" presetClass="entr" presetSubtype="4" fill="hold" grpId="0" nodeType="withEffect">
                                  <p:stCondLst>
                                    <p:cond delay="0"/>
                                  </p:stCondLst>
                                  <p:childTnLst>
                                    <p:set>
                                      <p:cBhvr>
                                        <p:cTn id="57" dur="1" fill="hold">
                                          <p:stCondLst>
                                            <p:cond delay="0"/>
                                          </p:stCondLst>
                                        </p:cTn>
                                        <p:tgtEl>
                                          <p:spTgt spid="627729"/>
                                        </p:tgtEl>
                                        <p:attrNameLst>
                                          <p:attrName>style.visibility</p:attrName>
                                        </p:attrNameLst>
                                      </p:cBhvr>
                                      <p:to>
                                        <p:strVal val="visible"/>
                                      </p:to>
                                    </p:set>
                                    <p:animEffect transition="in" filter="wipe(down)">
                                      <p:cBhvr>
                                        <p:cTn id="58" dur="3000"/>
                                        <p:tgtEl>
                                          <p:spTgt spid="627729"/>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nodeType="clickEffect">
                                  <p:stCondLst>
                                    <p:cond delay="0"/>
                                  </p:stCondLst>
                                  <p:childTnLst>
                                    <p:set>
                                      <p:cBhvr>
                                        <p:cTn id="62" dur="1" fill="hold">
                                          <p:stCondLst>
                                            <p:cond delay="0"/>
                                          </p:stCondLst>
                                        </p:cTn>
                                        <p:tgtEl>
                                          <p:spTgt spid="19"/>
                                        </p:tgtEl>
                                        <p:attrNameLst>
                                          <p:attrName>style.visibility</p:attrName>
                                        </p:attrNameLst>
                                      </p:cBhvr>
                                      <p:to>
                                        <p:strVal val="visible"/>
                                      </p:to>
                                    </p:set>
                                    <p:animEffect transition="in" filter="wipe(left)">
                                      <p:cBhvr>
                                        <p:cTn id="63" dur="500"/>
                                        <p:tgtEl>
                                          <p:spTgt spid="19"/>
                                        </p:tgtEl>
                                      </p:cBhvr>
                                    </p:animEffect>
                                  </p:childTnLst>
                                </p:cTn>
                              </p:par>
                            </p:childTnLst>
                          </p:cTn>
                        </p:par>
                        <p:par>
                          <p:cTn id="64" fill="hold">
                            <p:stCondLst>
                              <p:cond delay="500"/>
                            </p:stCondLst>
                            <p:childTnLst>
                              <p:par>
                                <p:cTn id="65" presetID="10" presetClass="entr" presetSubtype="0" fill="hold" grpId="0" nodeType="after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fade">
                                      <p:cBhvr>
                                        <p:cTn id="67" dur="500"/>
                                        <p:tgtEl>
                                          <p:spTgt spid="22"/>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nodeType="clickEffect">
                                  <p:stCondLst>
                                    <p:cond delay="0"/>
                                  </p:stCondLst>
                                  <p:childTnLst>
                                    <p:set>
                                      <p:cBhvr>
                                        <p:cTn id="71" dur="1" fill="hold">
                                          <p:stCondLst>
                                            <p:cond delay="0"/>
                                          </p:stCondLst>
                                        </p:cTn>
                                        <p:tgtEl>
                                          <p:spTgt spid="21"/>
                                        </p:tgtEl>
                                        <p:attrNameLst>
                                          <p:attrName>style.visibility</p:attrName>
                                        </p:attrNameLst>
                                      </p:cBhvr>
                                      <p:to>
                                        <p:strVal val="visible"/>
                                      </p:to>
                                    </p:set>
                                    <p:animEffect transition="in" filter="wipe(left)">
                                      <p:cBhvr>
                                        <p:cTn id="72" dur="500"/>
                                        <p:tgtEl>
                                          <p:spTgt spid="21"/>
                                        </p:tgtEl>
                                      </p:cBhvr>
                                    </p:animEffect>
                                  </p:childTnLst>
                                </p:cTn>
                              </p:par>
                            </p:childTnLst>
                          </p:cTn>
                        </p:par>
                        <p:par>
                          <p:cTn id="73" fill="hold">
                            <p:stCondLst>
                              <p:cond delay="500"/>
                            </p:stCondLst>
                            <p:childTnLst>
                              <p:par>
                                <p:cTn id="74" presetID="10" presetClass="entr" presetSubtype="0" fill="hold" grpId="0" nodeType="afterEffect">
                                  <p:stCondLst>
                                    <p:cond delay="0"/>
                                  </p:stCondLst>
                                  <p:childTnLst>
                                    <p:set>
                                      <p:cBhvr>
                                        <p:cTn id="75" dur="1" fill="hold">
                                          <p:stCondLst>
                                            <p:cond delay="0"/>
                                          </p:stCondLst>
                                        </p:cTn>
                                        <p:tgtEl>
                                          <p:spTgt spid="23"/>
                                        </p:tgtEl>
                                        <p:attrNameLst>
                                          <p:attrName>style.visibility</p:attrName>
                                        </p:attrNameLst>
                                      </p:cBhvr>
                                      <p:to>
                                        <p:strVal val="visible"/>
                                      </p:to>
                                    </p:set>
                                    <p:animEffect transition="in" filter="fade">
                                      <p:cBhvr>
                                        <p:cTn id="76"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7717" grpId="0"/>
      <p:bldP spid="627720" grpId="0" animBg="1"/>
      <p:bldP spid="627721" grpId="0" animBg="1"/>
      <p:bldP spid="627725" grpId="0" animBg="1"/>
      <p:bldP spid="627726" grpId="0" animBg="1"/>
      <p:bldP spid="627727" grpId="0" animBg="1"/>
      <p:bldP spid="627728" grpId="0" animBg="1"/>
      <p:bldP spid="627729" grpId="0" animBg="1"/>
      <p:bldP spid="627730" grpId="0" animBg="1"/>
      <p:bldP spid="627731" grpId="0" animBg="1"/>
      <p:bldP spid="627732" grpId="0" animBg="1"/>
      <p:bldP spid="22" grpId="0"/>
      <p:bldP spid="23" grpId="0"/>
      <p:bldP spid="2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0482" name="Text Box 2"/>
          <p:cNvSpPr txBox="1">
            <a:spLocks noChangeArrowheads="1"/>
          </p:cNvSpPr>
          <p:nvPr/>
        </p:nvSpPr>
        <p:spPr bwMode="auto">
          <a:xfrm>
            <a:off x="236483" y="1314450"/>
            <a:ext cx="8671034" cy="1800225"/>
          </a:xfrm>
          <a:prstGeom prst="rect">
            <a:avLst/>
          </a:prstGeom>
          <a:noFill/>
          <a:ln w="9525">
            <a:noFill/>
            <a:miter lim="800000"/>
            <a:headEnd/>
            <a:tailEnd/>
          </a:ln>
          <a:effectLst/>
        </p:spPr>
        <p:txBody>
          <a:bodyPr wrap="square">
            <a:spAutoFit/>
          </a:bodyPr>
          <a:lstStyle/>
          <a:p>
            <a:pPr marL="342900" indent="-342900">
              <a:defRPr/>
            </a:pPr>
            <a:r>
              <a:rPr lang="en-GB" sz="2800">
                <a:solidFill>
                  <a:srgbClr val="FFFF00"/>
                </a:solidFill>
                <a:effectLst>
                  <a:outerShdw blurRad="38100" dist="38100" dir="2700000" algn="tl">
                    <a:srgbClr val="000000"/>
                  </a:outerShdw>
                </a:effectLst>
                <a:latin typeface="Calibri" pitchFamily="34" charset="0"/>
                <a:sym typeface="Wingdings" pitchFamily="2" charset="2"/>
              </a:rPr>
              <a:t>5. </a:t>
            </a:r>
            <a:r>
              <a:rPr lang="en-GB" sz="2800">
                <a:solidFill>
                  <a:schemeClr val="bg1"/>
                </a:solidFill>
                <a:effectLst>
                  <a:outerShdw blurRad="38100" dist="38100" dir="2700000" algn="tl">
                    <a:srgbClr val="000000"/>
                  </a:outerShdw>
                </a:effectLst>
                <a:latin typeface="Calibri" pitchFamily="34" charset="0"/>
                <a:sym typeface="Wingdings" pitchFamily="2" charset="2"/>
              </a:rPr>
              <a:t>No melting occurs in the TBL (pl-facies peridotite), but new ascending melts (red lines with arrows) migrate through and interact with the advanced residues of previous melting in the TBL;</a:t>
            </a:r>
          </a:p>
        </p:txBody>
      </p:sp>
      <p:sp>
        <p:nvSpPr>
          <p:cNvPr id="660483" name="Text Box 3"/>
          <p:cNvSpPr txBox="1">
            <a:spLocks noChangeArrowheads="1"/>
          </p:cNvSpPr>
          <p:nvPr/>
        </p:nvSpPr>
        <p:spPr bwMode="auto">
          <a:xfrm>
            <a:off x="0" y="88900"/>
            <a:ext cx="9144000" cy="1066800"/>
          </a:xfrm>
          <a:prstGeom prst="rect">
            <a:avLst/>
          </a:prstGeom>
          <a:noFill/>
          <a:ln w="9525" algn="ctr">
            <a:noFill/>
            <a:miter lim="800000"/>
            <a:headEnd/>
            <a:tailEnd/>
          </a:ln>
          <a:effectLst/>
        </p:spPr>
        <p:txBody>
          <a:bodyPr>
            <a:spAutoFit/>
          </a:bodyPr>
          <a:lstStyle/>
          <a:p>
            <a:pPr algn="ctr">
              <a:defRPr/>
            </a:pPr>
            <a:r>
              <a:rPr lang="it-IT" sz="3200">
                <a:solidFill>
                  <a:schemeClr val="bg1"/>
                </a:solidFill>
                <a:effectLst>
                  <a:outerShdw blurRad="38100" dist="38100" dir="2700000" algn="tl">
                    <a:srgbClr val="000000"/>
                  </a:outerShdw>
                </a:effectLst>
                <a:latin typeface="Calibri" pitchFamily="34" charset="0"/>
              </a:rPr>
              <a:t>Mantle melting, melt extraction and post-melting processes beneath mid-ocean ridges</a:t>
            </a:r>
          </a:p>
        </p:txBody>
      </p:sp>
      <p:sp>
        <p:nvSpPr>
          <p:cNvPr id="660484" name="Text Box 4"/>
          <p:cNvSpPr txBox="1">
            <a:spLocks noChangeArrowheads="1"/>
          </p:cNvSpPr>
          <p:nvPr/>
        </p:nvSpPr>
        <p:spPr bwMode="auto">
          <a:xfrm>
            <a:off x="0" y="3417888"/>
            <a:ext cx="4146550" cy="1384995"/>
          </a:xfrm>
          <a:prstGeom prst="rect">
            <a:avLst/>
          </a:prstGeom>
          <a:noFill/>
          <a:ln w="9525">
            <a:noFill/>
            <a:miter lim="800000"/>
            <a:headEnd/>
            <a:tailEnd/>
          </a:ln>
          <a:effectLst/>
        </p:spPr>
        <p:txBody>
          <a:bodyPr>
            <a:spAutoFit/>
          </a:bodyPr>
          <a:lstStyle/>
          <a:p>
            <a:pPr algn="ctr">
              <a:defRPr/>
            </a:pPr>
            <a:r>
              <a:rPr lang="it-IT" sz="2800">
                <a:solidFill>
                  <a:schemeClr val="bg1"/>
                </a:solidFill>
                <a:effectLst>
                  <a:outerShdw blurRad="38100" dist="38100" dir="2700000" algn="tl">
                    <a:srgbClr val="000000"/>
                  </a:outerShdw>
                </a:effectLst>
                <a:latin typeface="Calibri" pitchFamily="34" charset="0"/>
                <a:sym typeface="Wingdings" pitchFamily="2" charset="2"/>
              </a:rPr>
              <a:t>The thickness of the TBL increases with decreasing plate separation rate.</a:t>
            </a:r>
          </a:p>
        </p:txBody>
      </p:sp>
      <p:pic>
        <p:nvPicPr>
          <p:cNvPr id="660485" name="Picture 5"/>
          <p:cNvPicPr>
            <a:picLocks noChangeAspect="1" noChangeArrowheads="1"/>
          </p:cNvPicPr>
          <p:nvPr/>
        </p:nvPicPr>
        <p:blipFill>
          <a:blip r:embed="rId3" cstate="print"/>
          <a:srcRect b="34554"/>
          <a:stretch>
            <a:fillRect/>
          </a:stretch>
        </p:blipFill>
        <p:spPr bwMode="auto">
          <a:xfrm>
            <a:off x="4073525" y="3387725"/>
            <a:ext cx="5070475" cy="2212975"/>
          </a:xfrm>
          <a:prstGeom prst="rect">
            <a:avLst/>
          </a:prstGeom>
          <a:noFill/>
          <a:ln w="9525" algn="ctr">
            <a:noFill/>
            <a:miter lim="800000"/>
            <a:headEnd/>
            <a:tailEnd/>
          </a:ln>
        </p:spPr>
      </p:pic>
      <p:sp>
        <p:nvSpPr>
          <p:cNvPr id="660486" name="Text Box 6"/>
          <p:cNvSpPr txBox="1">
            <a:spLocks noChangeArrowheads="1"/>
          </p:cNvSpPr>
          <p:nvPr/>
        </p:nvSpPr>
        <p:spPr bwMode="auto">
          <a:xfrm>
            <a:off x="5110163" y="3117972"/>
            <a:ext cx="4032250" cy="274637"/>
          </a:xfrm>
          <a:prstGeom prst="rect">
            <a:avLst/>
          </a:prstGeom>
          <a:noFill/>
          <a:ln w="9525" algn="ctr">
            <a:noFill/>
            <a:miter lim="800000"/>
            <a:headEnd/>
            <a:tailEnd/>
          </a:ln>
          <a:effectLst/>
        </p:spPr>
        <p:txBody>
          <a:bodyPr>
            <a:spAutoFit/>
          </a:bodyPr>
          <a:lstStyle/>
          <a:p>
            <a:pPr>
              <a:defRPr/>
            </a:pPr>
            <a:r>
              <a:rPr lang="it-IT" sz="1200" dirty="0" err="1">
                <a:solidFill>
                  <a:schemeClr val="bg1"/>
                </a:solidFill>
                <a:effectLst>
                  <a:outerShdw blurRad="38100" dist="38100" dir="2700000" algn="tl">
                    <a:srgbClr val="000000"/>
                  </a:outerShdw>
                </a:effectLst>
                <a:latin typeface="Calibri" pitchFamily="34" charset="0"/>
              </a:rPr>
              <a:t>Niu</a:t>
            </a:r>
            <a:r>
              <a:rPr lang="it-IT" sz="1200" dirty="0">
                <a:solidFill>
                  <a:schemeClr val="bg1"/>
                </a:solidFill>
                <a:effectLst>
                  <a:outerShdw blurRad="38100" dist="38100" dir="2700000" algn="tl">
                    <a:srgbClr val="000000"/>
                  </a:outerShdw>
                </a:effectLst>
                <a:latin typeface="Calibri" pitchFamily="34" charset="0"/>
              </a:rPr>
              <a:t>, 2004, (J. </a:t>
            </a:r>
            <a:r>
              <a:rPr lang="it-IT" sz="1200" dirty="0" err="1">
                <a:solidFill>
                  <a:schemeClr val="bg1"/>
                </a:solidFill>
                <a:effectLst>
                  <a:outerShdw blurRad="38100" dist="38100" dir="2700000" algn="tl">
                    <a:srgbClr val="000000"/>
                  </a:outerShdw>
                </a:effectLst>
                <a:latin typeface="Calibri" pitchFamily="34" charset="0"/>
              </a:rPr>
              <a:t>Petrol</a:t>
            </a:r>
            <a:r>
              <a:rPr lang="it-IT" sz="1200" dirty="0">
                <a:solidFill>
                  <a:schemeClr val="bg1"/>
                </a:solidFill>
                <a:effectLst>
                  <a:outerShdw blurRad="38100" dist="38100" dir="2700000" algn="tl">
                    <a:srgbClr val="000000"/>
                  </a:outerShdw>
                </a:effectLst>
                <a:latin typeface="Calibri" pitchFamily="34" charset="0"/>
              </a:rPr>
              <a:t>., 45, 2423-2458)</a:t>
            </a:r>
          </a:p>
        </p:txBody>
      </p:sp>
      <p:sp>
        <p:nvSpPr>
          <p:cNvPr id="660488" name="Text Box 8"/>
          <p:cNvSpPr txBox="1">
            <a:spLocks noChangeArrowheads="1"/>
          </p:cNvSpPr>
          <p:nvPr/>
        </p:nvSpPr>
        <p:spPr bwMode="auto">
          <a:xfrm>
            <a:off x="101600" y="5645150"/>
            <a:ext cx="8926513" cy="830263"/>
          </a:xfrm>
          <a:prstGeom prst="rect">
            <a:avLst/>
          </a:prstGeom>
          <a:noFill/>
          <a:ln w="9525">
            <a:noFill/>
            <a:miter lim="800000"/>
            <a:headEnd/>
            <a:tailEnd/>
          </a:ln>
          <a:effectLst/>
        </p:spPr>
        <p:txBody>
          <a:bodyPr>
            <a:spAutoFit/>
          </a:bodyPr>
          <a:lstStyle/>
          <a:p>
            <a:pPr>
              <a:defRPr/>
            </a:pPr>
            <a:r>
              <a:rPr lang="en-GB" sz="2400">
                <a:solidFill>
                  <a:schemeClr val="bg1"/>
                </a:solidFill>
                <a:effectLst>
                  <a:outerShdw blurRad="38100" dist="38100" dir="2700000" algn="tl">
                    <a:srgbClr val="000000"/>
                  </a:outerShdw>
                </a:effectLst>
                <a:latin typeface="Calibri" pitchFamily="34" charset="0"/>
                <a:sym typeface="Wingdings" pitchFamily="2" charset="2"/>
              </a:rPr>
              <a:t>Experimental petrology says that MORB are generated at P ~1.5-2 GPa (i.e., in the sp-facies rather than pl-facies).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60485"/>
                                        </p:tgtEl>
                                        <p:attrNameLst>
                                          <p:attrName>style.visibility</p:attrName>
                                        </p:attrNameLst>
                                      </p:cBhvr>
                                      <p:to>
                                        <p:strVal val="visible"/>
                                      </p:to>
                                    </p:set>
                                    <p:animEffect transition="in" filter="fade">
                                      <p:cBhvr>
                                        <p:cTn id="7" dur="500"/>
                                        <p:tgtEl>
                                          <p:spTgt spid="66048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60486"/>
                                        </p:tgtEl>
                                        <p:attrNameLst>
                                          <p:attrName>style.visibility</p:attrName>
                                        </p:attrNameLst>
                                      </p:cBhvr>
                                      <p:to>
                                        <p:strVal val="visible"/>
                                      </p:to>
                                    </p:set>
                                    <p:animEffect transition="in" filter="fade">
                                      <p:cBhvr>
                                        <p:cTn id="11" dur="500"/>
                                        <p:tgtEl>
                                          <p:spTgt spid="66048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60482"/>
                                        </p:tgtEl>
                                        <p:attrNameLst>
                                          <p:attrName>style.visibility</p:attrName>
                                        </p:attrNameLst>
                                      </p:cBhvr>
                                      <p:to>
                                        <p:strVal val="visible"/>
                                      </p:to>
                                    </p:set>
                                    <p:animEffect transition="in" filter="fade">
                                      <p:cBhvr>
                                        <p:cTn id="15" dur="500"/>
                                        <p:tgtEl>
                                          <p:spTgt spid="66048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60484"/>
                                        </p:tgtEl>
                                        <p:attrNameLst>
                                          <p:attrName>style.visibility</p:attrName>
                                        </p:attrNameLst>
                                      </p:cBhvr>
                                      <p:to>
                                        <p:strVal val="visible"/>
                                      </p:to>
                                    </p:set>
                                    <p:animEffect transition="in" filter="fade">
                                      <p:cBhvr>
                                        <p:cTn id="20" dur="500"/>
                                        <p:tgtEl>
                                          <p:spTgt spid="66048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660488"/>
                                        </p:tgtEl>
                                        <p:attrNameLst>
                                          <p:attrName>style.visibility</p:attrName>
                                        </p:attrNameLst>
                                      </p:cBhvr>
                                      <p:to>
                                        <p:strVal val="visible"/>
                                      </p:to>
                                    </p:set>
                                    <p:animEffect transition="in" filter="fade">
                                      <p:cBhvr>
                                        <p:cTn id="25" dur="500"/>
                                        <p:tgtEl>
                                          <p:spTgt spid="6604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0482" grpId="0" autoUpdateAnimBg="0"/>
      <p:bldP spid="660484" grpId="0" autoUpdateAnimBg="0"/>
      <p:bldP spid="660486" grpId="0"/>
      <p:bldP spid="660488"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080" name="Rectangle 200"/>
          <p:cNvSpPr>
            <a:spLocks noChangeArrowheads="1"/>
          </p:cNvSpPr>
          <p:nvPr/>
        </p:nvSpPr>
        <p:spPr bwMode="auto">
          <a:xfrm>
            <a:off x="346075" y="61913"/>
            <a:ext cx="4900612" cy="1120775"/>
          </a:xfrm>
          <a:prstGeom prst="rect">
            <a:avLst/>
          </a:prstGeom>
          <a:noFill/>
          <a:ln w="9525">
            <a:noFill/>
            <a:miter lim="800000"/>
            <a:headEnd/>
            <a:tailEnd/>
          </a:ln>
          <a:effectLst/>
        </p:spPr>
        <p:txBody>
          <a:bodyPr/>
          <a:lstStyle/>
          <a:p>
            <a:pPr>
              <a:lnSpc>
                <a:spcPct val="90000"/>
              </a:lnSpc>
              <a:defRPr/>
            </a:pPr>
            <a:r>
              <a:rPr lang="en-GB" sz="7200" dirty="0">
                <a:solidFill>
                  <a:srgbClr val="FF3300"/>
                </a:solidFill>
                <a:effectLst>
                  <a:outerShdw blurRad="38100" dist="38100" dir="2700000" algn="tl">
                    <a:srgbClr val="000000"/>
                  </a:outerShdw>
                </a:effectLst>
                <a:latin typeface="Calibri" pitchFamily="34" charset="0"/>
              </a:rPr>
              <a:t>Part Two.</a:t>
            </a:r>
          </a:p>
        </p:txBody>
      </p:sp>
      <p:sp>
        <p:nvSpPr>
          <p:cNvPr id="123082" name="Rectangle 202"/>
          <p:cNvSpPr>
            <a:spLocks noChangeArrowheads="1"/>
          </p:cNvSpPr>
          <p:nvPr/>
        </p:nvSpPr>
        <p:spPr bwMode="auto">
          <a:xfrm>
            <a:off x="331787" y="1262063"/>
            <a:ext cx="8797926" cy="1563687"/>
          </a:xfrm>
          <a:prstGeom prst="rect">
            <a:avLst/>
          </a:prstGeom>
          <a:noFill/>
          <a:ln w="9525">
            <a:noFill/>
            <a:miter lim="800000"/>
            <a:headEnd/>
            <a:tailEnd/>
          </a:ln>
          <a:effectLst>
            <a:outerShdw dist="35921" dir="2700000" algn="ctr" rotWithShape="0">
              <a:schemeClr val="tx1"/>
            </a:outerShdw>
          </a:effectLst>
        </p:spPr>
        <p:txBody>
          <a:bodyPr/>
          <a:lstStyle/>
          <a:p>
            <a:pPr marL="85725" defTabSz="715963">
              <a:lnSpc>
                <a:spcPct val="120000"/>
              </a:lnSpc>
              <a:defRPr/>
            </a:pPr>
            <a:r>
              <a:rPr lang="en-GB" sz="3800" dirty="0">
                <a:solidFill>
                  <a:schemeClr val="bg1"/>
                </a:solidFill>
                <a:effectLst/>
                <a:latin typeface="Calibri" pitchFamily="34" charset="0"/>
              </a:rPr>
              <a:t>Mantle melting, melt extraction and</a:t>
            </a:r>
            <a:br>
              <a:rPr lang="en-GB" sz="3800" dirty="0">
                <a:solidFill>
                  <a:schemeClr val="bg1"/>
                </a:solidFill>
                <a:effectLst/>
                <a:latin typeface="Calibri" pitchFamily="34" charset="0"/>
              </a:rPr>
            </a:br>
            <a:r>
              <a:rPr lang="en-GB" sz="3800" dirty="0">
                <a:solidFill>
                  <a:schemeClr val="bg1"/>
                </a:solidFill>
                <a:effectLst/>
                <a:latin typeface="Calibri" pitchFamily="34" charset="0"/>
              </a:rPr>
              <a:t>post-melting processes.</a:t>
            </a:r>
          </a:p>
        </p:txBody>
      </p:sp>
      <p:sp>
        <p:nvSpPr>
          <p:cNvPr id="123088" name="Rectangle 208"/>
          <p:cNvSpPr>
            <a:spLocks noChangeArrowheads="1"/>
          </p:cNvSpPr>
          <p:nvPr/>
        </p:nvSpPr>
        <p:spPr bwMode="auto">
          <a:xfrm>
            <a:off x="346074" y="2998788"/>
            <a:ext cx="8797925" cy="844550"/>
          </a:xfrm>
          <a:prstGeom prst="rect">
            <a:avLst/>
          </a:prstGeom>
          <a:noFill/>
          <a:ln w="9525">
            <a:noFill/>
            <a:miter lim="800000"/>
            <a:headEnd/>
            <a:tailEnd/>
          </a:ln>
          <a:effectLst/>
        </p:spPr>
        <p:txBody>
          <a:bodyPr/>
          <a:lstStyle/>
          <a:p>
            <a:pPr marL="85725" defTabSz="715963">
              <a:lnSpc>
                <a:spcPct val="120000"/>
              </a:lnSpc>
              <a:defRPr/>
            </a:pPr>
            <a:r>
              <a:rPr lang="en-GB" sz="3800" dirty="0">
                <a:solidFill>
                  <a:schemeClr val="bg1"/>
                </a:solidFill>
                <a:effectLst>
                  <a:outerShdw blurRad="38100" dist="38100" dir="2700000" algn="tl">
                    <a:srgbClr val="000000"/>
                  </a:outerShdw>
                </a:effectLst>
                <a:latin typeface="Calibri" pitchFamily="34" charset="0"/>
              </a:rPr>
              <a:t>Mantle melting at spreading ridges.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3080"/>
                                        </p:tgtEl>
                                        <p:attrNameLst>
                                          <p:attrName>style.visibility</p:attrName>
                                        </p:attrNameLst>
                                      </p:cBhvr>
                                      <p:to>
                                        <p:strVal val="visible"/>
                                      </p:to>
                                    </p:set>
                                    <p:animEffect transition="in" filter="fade">
                                      <p:cBhvr>
                                        <p:cTn id="7" dur="500"/>
                                        <p:tgtEl>
                                          <p:spTgt spid="12308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3082"/>
                                        </p:tgtEl>
                                        <p:attrNameLst>
                                          <p:attrName>style.visibility</p:attrName>
                                        </p:attrNameLst>
                                      </p:cBhvr>
                                      <p:to>
                                        <p:strVal val="visible"/>
                                      </p:to>
                                    </p:set>
                                    <p:animEffect transition="in" filter="fade">
                                      <p:cBhvr>
                                        <p:cTn id="12" dur="500"/>
                                        <p:tgtEl>
                                          <p:spTgt spid="12308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3088"/>
                                        </p:tgtEl>
                                        <p:attrNameLst>
                                          <p:attrName>style.visibility</p:attrName>
                                        </p:attrNameLst>
                                      </p:cBhvr>
                                      <p:to>
                                        <p:strVal val="visible"/>
                                      </p:to>
                                    </p:set>
                                    <p:animEffect transition="in" filter="fade">
                                      <p:cBhvr>
                                        <p:cTn id="17" dur="500"/>
                                        <p:tgtEl>
                                          <p:spTgt spid="1230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080" grpId="0"/>
      <p:bldP spid="123082" grpId="0"/>
      <p:bldP spid="12308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4084" name="Text Box 4"/>
          <p:cNvSpPr txBox="1">
            <a:spLocks noChangeArrowheads="1"/>
          </p:cNvSpPr>
          <p:nvPr/>
        </p:nvSpPr>
        <p:spPr bwMode="auto">
          <a:xfrm>
            <a:off x="0" y="88900"/>
            <a:ext cx="9144000" cy="1066800"/>
          </a:xfrm>
          <a:prstGeom prst="rect">
            <a:avLst/>
          </a:prstGeom>
          <a:noFill/>
          <a:ln w="9525" algn="ctr">
            <a:noFill/>
            <a:miter lim="800000"/>
            <a:headEnd/>
            <a:tailEnd/>
          </a:ln>
          <a:effectLst/>
        </p:spPr>
        <p:txBody>
          <a:bodyPr>
            <a:spAutoFit/>
          </a:bodyPr>
          <a:lstStyle/>
          <a:p>
            <a:pPr algn="ctr">
              <a:defRPr/>
            </a:pPr>
            <a:r>
              <a:rPr lang="en-GB" sz="3200">
                <a:solidFill>
                  <a:schemeClr val="bg1"/>
                </a:solidFill>
                <a:effectLst>
                  <a:outerShdw blurRad="38100" dist="38100" dir="2700000" algn="tl">
                    <a:srgbClr val="000000"/>
                  </a:outerShdw>
                </a:effectLst>
                <a:latin typeface="Calibri" pitchFamily="34" charset="0"/>
              </a:rPr>
              <a:t>Mantle melting, melt extraction and post-melting processes beneath mid-ocean ridges</a:t>
            </a:r>
          </a:p>
        </p:txBody>
      </p:sp>
      <p:sp>
        <p:nvSpPr>
          <p:cNvPr id="814087" name="Text Box 7"/>
          <p:cNvSpPr txBox="1">
            <a:spLocks noChangeArrowheads="1"/>
          </p:cNvSpPr>
          <p:nvPr/>
        </p:nvSpPr>
        <p:spPr bwMode="auto">
          <a:xfrm>
            <a:off x="4770438" y="5410200"/>
            <a:ext cx="4371975" cy="274638"/>
          </a:xfrm>
          <a:prstGeom prst="rect">
            <a:avLst/>
          </a:prstGeom>
          <a:noFill/>
          <a:ln w="9525" algn="ctr">
            <a:noFill/>
            <a:miter lim="800000"/>
            <a:headEnd/>
            <a:tailEnd/>
          </a:ln>
          <a:effectLst/>
        </p:spPr>
        <p:txBody>
          <a:bodyPr>
            <a:spAutoFit/>
          </a:bodyPr>
          <a:lstStyle/>
          <a:p>
            <a:pPr algn="ctr">
              <a:defRPr/>
            </a:pPr>
            <a:r>
              <a:rPr lang="en-GB" sz="1200" dirty="0" err="1">
                <a:solidFill>
                  <a:schemeClr val="bg1"/>
                </a:solidFill>
                <a:effectLst>
                  <a:outerShdw blurRad="38100" dist="38100" dir="2700000" algn="tl">
                    <a:srgbClr val="000000"/>
                  </a:outerShdw>
                </a:effectLst>
                <a:latin typeface="Calibri" pitchFamily="34" charset="0"/>
              </a:rPr>
              <a:t>Niu</a:t>
            </a:r>
            <a:r>
              <a:rPr lang="en-GB" sz="1200" dirty="0">
                <a:solidFill>
                  <a:schemeClr val="bg1"/>
                </a:solidFill>
                <a:effectLst>
                  <a:outerShdw blurRad="38100" dist="38100" dir="2700000" algn="tl">
                    <a:srgbClr val="000000"/>
                  </a:outerShdw>
                </a:effectLst>
                <a:latin typeface="Calibri" pitchFamily="34" charset="0"/>
              </a:rPr>
              <a:t> ,2004 (J. Petrol.,  45, 2423-2458) </a:t>
            </a:r>
          </a:p>
        </p:txBody>
      </p:sp>
      <p:sp>
        <p:nvSpPr>
          <p:cNvPr id="814091" name="Text Box 11"/>
          <p:cNvSpPr txBox="1">
            <a:spLocks noChangeArrowheads="1"/>
          </p:cNvSpPr>
          <p:nvPr/>
        </p:nvSpPr>
        <p:spPr bwMode="auto">
          <a:xfrm>
            <a:off x="0" y="5410200"/>
            <a:ext cx="4684713" cy="274638"/>
          </a:xfrm>
          <a:prstGeom prst="rect">
            <a:avLst/>
          </a:prstGeom>
          <a:noFill/>
          <a:ln w="9525" algn="ctr">
            <a:noFill/>
            <a:miter lim="800000"/>
            <a:headEnd/>
            <a:tailEnd/>
          </a:ln>
          <a:effectLst/>
        </p:spPr>
        <p:txBody>
          <a:bodyPr>
            <a:spAutoFit/>
          </a:bodyPr>
          <a:lstStyle/>
          <a:p>
            <a:pPr algn="ctr">
              <a:defRPr/>
            </a:pPr>
            <a:r>
              <a:rPr lang="en-GB" sz="1200" dirty="0">
                <a:solidFill>
                  <a:schemeClr val="bg1"/>
                </a:solidFill>
                <a:effectLst>
                  <a:outerShdw blurRad="38100" dist="38100" dir="2700000" algn="tl">
                    <a:srgbClr val="000000"/>
                  </a:outerShdw>
                </a:effectLst>
                <a:latin typeface="Calibri" pitchFamily="34" charset="0"/>
              </a:rPr>
              <a:t>McKenzie and Bickle, 1988 (J. Petrol., 29, 625-679) </a:t>
            </a:r>
          </a:p>
        </p:txBody>
      </p:sp>
      <p:sp>
        <p:nvSpPr>
          <p:cNvPr id="814093" name="Text Box 13"/>
          <p:cNvSpPr txBox="1">
            <a:spLocks noChangeArrowheads="1"/>
          </p:cNvSpPr>
          <p:nvPr/>
        </p:nvSpPr>
        <p:spPr bwMode="auto">
          <a:xfrm>
            <a:off x="0" y="1109663"/>
            <a:ext cx="9144000" cy="757130"/>
          </a:xfrm>
          <a:prstGeom prst="rect">
            <a:avLst/>
          </a:prstGeom>
          <a:noFill/>
          <a:ln w="9525" algn="ctr">
            <a:noFill/>
            <a:miter lim="800000"/>
            <a:headEnd/>
            <a:tailEnd/>
          </a:ln>
          <a:effectLst/>
        </p:spPr>
        <p:txBody>
          <a:bodyPr>
            <a:spAutoFit/>
          </a:bodyPr>
          <a:lstStyle/>
          <a:p>
            <a:pPr algn="ctr">
              <a:lnSpc>
                <a:spcPct val="90000"/>
              </a:lnSpc>
              <a:defRPr/>
            </a:pPr>
            <a:r>
              <a:rPr lang="en-GB" sz="2400">
                <a:solidFill>
                  <a:srgbClr val="FFFF00"/>
                </a:solidFill>
                <a:effectLst>
                  <a:outerShdw blurRad="38100" dist="38100" dir="2700000" algn="tl">
                    <a:srgbClr val="000000"/>
                  </a:outerShdw>
                </a:effectLst>
                <a:latin typeface="Calibri" pitchFamily="34" charset="0"/>
              </a:rPr>
              <a:t>Two completely different models of melt generated by extension of lithosphere:</a:t>
            </a:r>
          </a:p>
        </p:txBody>
      </p:sp>
      <p:grpSp>
        <p:nvGrpSpPr>
          <p:cNvPr id="2" name="Group 24"/>
          <p:cNvGrpSpPr>
            <a:grpSpLocks/>
          </p:cNvGrpSpPr>
          <p:nvPr/>
        </p:nvGrpSpPr>
        <p:grpSpPr bwMode="auto">
          <a:xfrm>
            <a:off x="34925" y="1857375"/>
            <a:ext cx="4641850" cy="3509963"/>
            <a:chOff x="22" y="1386"/>
            <a:chExt cx="2924" cy="2211"/>
          </a:xfrm>
        </p:grpSpPr>
        <p:grpSp>
          <p:nvGrpSpPr>
            <p:cNvPr id="35856" name="Group 22"/>
            <p:cNvGrpSpPr>
              <a:grpSpLocks/>
            </p:cNvGrpSpPr>
            <p:nvPr/>
          </p:nvGrpSpPr>
          <p:grpSpPr bwMode="auto">
            <a:xfrm>
              <a:off x="22" y="1386"/>
              <a:ext cx="2924" cy="2211"/>
              <a:chOff x="22" y="1386"/>
              <a:chExt cx="2924" cy="2211"/>
            </a:xfrm>
          </p:grpSpPr>
          <p:pic>
            <p:nvPicPr>
              <p:cNvPr id="35859" name="Picture 9"/>
              <p:cNvPicPr>
                <a:picLocks noChangeAspect="1" noChangeArrowheads="1"/>
              </p:cNvPicPr>
              <p:nvPr/>
            </p:nvPicPr>
            <p:blipFill>
              <a:blip r:embed="rId3" cstate="print"/>
              <a:srcRect/>
              <a:stretch>
                <a:fillRect/>
              </a:stretch>
            </p:blipFill>
            <p:spPr bwMode="auto">
              <a:xfrm>
                <a:off x="22" y="1386"/>
                <a:ext cx="2924" cy="2211"/>
              </a:xfrm>
              <a:prstGeom prst="rect">
                <a:avLst/>
              </a:prstGeom>
              <a:noFill/>
              <a:ln w="9525" algn="ctr">
                <a:noFill/>
                <a:miter lim="800000"/>
                <a:headEnd/>
                <a:tailEnd/>
              </a:ln>
            </p:spPr>
          </p:pic>
          <p:sp>
            <p:nvSpPr>
              <p:cNvPr id="814096" name="Text Box 16"/>
              <p:cNvSpPr txBox="1">
                <a:spLocks noChangeArrowheads="1"/>
              </p:cNvSpPr>
              <p:nvPr/>
            </p:nvSpPr>
            <p:spPr bwMode="auto">
              <a:xfrm>
                <a:off x="1392" y="1402"/>
                <a:ext cx="1232" cy="336"/>
              </a:xfrm>
              <a:prstGeom prst="rect">
                <a:avLst/>
              </a:prstGeom>
              <a:solidFill>
                <a:schemeClr val="bg1"/>
              </a:solidFill>
              <a:ln w="9525" algn="ctr">
                <a:noFill/>
                <a:miter lim="800000"/>
                <a:headEnd/>
                <a:tailEnd/>
              </a:ln>
              <a:effectLst/>
            </p:spPr>
            <p:txBody>
              <a:bodyPr>
                <a:spAutoFit/>
              </a:bodyPr>
              <a:lstStyle/>
              <a:p>
                <a:pPr algn="ctr">
                  <a:lnSpc>
                    <a:spcPct val="90000"/>
                  </a:lnSpc>
                  <a:spcBef>
                    <a:spcPct val="50000"/>
                  </a:spcBef>
                  <a:defRPr/>
                </a:pPr>
                <a:r>
                  <a:rPr lang="en-GB" sz="1600" b="1">
                    <a:solidFill>
                      <a:schemeClr val="tx1"/>
                    </a:solidFill>
                    <a:effectLst/>
                    <a:latin typeface="Calibri" pitchFamily="34" charset="0"/>
                  </a:rPr>
                  <a:t>Zone of </a:t>
                </a:r>
                <a:r>
                  <a:rPr lang="en-GB" sz="1600" b="1">
                    <a:solidFill>
                      <a:srgbClr val="FF0000"/>
                    </a:solidFill>
                    <a:effectLst/>
                    <a:latin typeface="Calibri" pitchFamily="34" charset="0"/>
                  </a:rPr>
                  <a:t>extensive </a:t>
                </a:r>
                <a:r>
                  <a:rPr lang="en-GB" sz="1600" b="1">
                    <a:solidFill>
                      <a:schemeClr val="tx1"/>
                    </a:solidFill>
                    <a:effectLst/>
                    <a:latin typeface="Calibri" pitchFamily="34" charset="0"/>
                  </a:rPr>
                  <a:t>silicate </a:t>
                </a:r>
                <a:r>
                  <a:rPr lang="en-GB" sz="1600" b="1">
                    <a:solidFill>
                      <a:srgbClr val="FF0000"/>
                    </a:solidFill>
                    <a:effectLst/>
                    <a:latin typeface="Calibri" pitchFamily="34" charset="0"/>
                  </a:rPr>
                  <a:t>melting</a:t>
                </a:r>
              </a:p>
            </p:txBody>
          </p:sp>
          <p:sp>
            <p:nvSpPr>
              <p:cNvPr id="814098" name="Freeform 18"/>
              <p:cNvSpPr>
                <a:spLocks/>
              </p:cNvSpPr>
              <p:nvPr/>
            </p:nvSpPr>
            <p:spPr bwMode="auto">
              <a:xfrm>
                <a:off x="1586" y="1754"/>
                <a:ext cx="300" cy="592"/>
              </a:xfrm>
              <a:custGeom>
                <a:avLst/>
                <a:gdLst/>
                <a:ahLst/>
                <a:cxnLst>
                  <a:cxn ang="0">
                    <a:pos x="300" y="0"/>
                  </a:cxn>
                  <a:cxn ang="0">
                    <a:pos x="182" y="362"/>
                  </a:cxn>
                  <a:cxn ang="0">
                    <a:pos x="0" y="592"/>
                  </a:cxn>
                </a:cxnLst>
                <a:rect l="0" t="0" r="r" b="b"/>
                <a:pathLst>
                  <a:path w="300" h="592">
                    <a:moveTo>
                      <a:pt x="300" y="0"/>
                    </a:moveTo>
                    <a:cubicBezTo>
                      <a:pt x="266" y="131"/>
                      <a:pt x="232" y="263"/>
                      <a:pt x="182" y="362"/>
                    </a:cubicBezTo>
                    <a:cubicBezTo>
                      <a:pt x="132" y="461"/>
                      <a:pt x="30" y="554"/>
                      <a:pt x="0" y="592"/>
                    </a:cubicBezTo>
                  </a:path>
                </a:pathLst>
              </a:custGeom>
              <a:noFill/>
              <a:ln w="19050" cap="flat" cmpd="sng">
                <a:solidFill>
                  <a:schemeClr val="tx1"/>
                </a:solidFill>
                <a:prstDash val="solid"/>
                <a:round/>
                <a:headEnd/>
                <a:tailEnd/>
              </a:ln>
              <a:effectLst/>
            </p:spPr>
            <p:txBody>
              <a:bodyPr anchor="ctr"/>
              <a:lstStyle/>
              <a:p>
                <a:pPr>
                  <a:defRPr/>
                </a:pPr>
                <a:endParaRPr lang="en-GB">
                  <a:latin typeface="Calibri" pitchFamily="34" charset="0"/>
                </a:endParaRPr>
              </a:p>
            </p:txBody>
          </p:sp>
        </p:grpSp>
        <p:sp>
          <p:nvSpPr>
            <p:cNvPr id="814097" name="Rectangle 17"/>
            <p:cNvSpPr>
              <a:spLocks noChangeArrowheads="1"/>
            </p:cNvSpPr>
            <p:nvPr/>
          </p:nvSpPr>
          <p:spPr bwMode="auto">
            <a:xfrm>
              <a:off x="2220" y="1720"/>
              <a:ext cx="74" cy="90"/>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grpSp>
      <p:sp>
        <p:nvSpPr>
          <p:cNvPr id="814101" name="Text Box 21"/>
          <p:cNvSpPr txBox="1">
            <a:spLocks noChangeArrowheads="1"/>
          </p:cNvSpPr>
          <p:nvPr/>
        </p:nvSpPr>
        <p:spPr bwMode="auto">
          <a:xfrm>
            <a:off x="466726" y="5619751"/>
            <a:ext cx="8239124" cy="1015663"/>
          </a:xfrm>
          <a:prstGeom prst="rect">
            <a:avLst/>
          </a:prstGeom>
          <a:noFill/>
          <a:ln w="9525">
            <a:noFill/>
            <a:miter lim="800000"/>
            <a:headEnd/>
            <a:tailEnd/>
          </a:ln>
          <a:effectLst/>
        </p:spPr>
        <p:txBody>
          <a:bodyPr wrap="square">
            <a:spAutoFit/>
          </a:bodyPr>
          <a:lstStyle/>
          <a:p>
            <a:pPr algn="ctr">
              <a:defRPr/>
            </a:pPr>
            <a:r>
              <a:rPr lang="en-GB" sz="2000" dirty="0">
                <a:solidFill>
                  <a:schemeClr val="bg1"/>
                </a:solidFill>
                <a:effectLst>
                  <a:outerShdw blurRad="38100" dist="38100" dir="2700000" algn="tl">
                    <a:srgbClr val="000000"/>
                  </a:outerShdw>
                </a:effectLst>
                <a:latin typeface="Calibri" pitchFamily="34" charset="0"/>
                <a:sym typeface="Wingdings" pitchFamily="2" charset="2"/>
              </a:rPr>
              <a:t>The McKenzie and Bickle article is considered the Bible of igneous petrology. The problem is that equilibration of melt and residue in the pl-facies has been excluded by all experimental petrology studies.</a:t>
            </a:r>
          </a:p>
        </p:txBody>
      </p:sp>
      <p:grpSp>
        <p:nvGrpSpPr>
          <p:cNvPr id="4" name="Group 25"/>
          <p:cNvGrpSpPr>
            <a:grpSpLocks/>
          </p:cNvGrpSpPr>
          <p:nvPr/>
        </p:nvGrpSpPr>
        <p:grpSpPr bwMode="auto">
          <a:xfrm>
            <a:off x="4748213" y="1868488"/>
            <a:ext cx="4398962" cy="3470275"/>
            <a:chOff x="2991" y="1393"/>
            <a:chExt cx="2771" cy="2186"/>
          </a:xfrm>
        </p:grpSpPr>
        <p:grpSp>
          <p:nvGrpSpPr>
            <p:cNvPr id="35850" name="Group 12"/>
            <p:cNvGrpSpPr>
              <a:grpSpLocks/>
            </p:cNvGrpSpPr>
            <p:nvPr/>
          </p:nvGrpSpPr>
          <p:grpSpPr bwMode="auto">
            <a:xfrm>
              <a:off x="2991" y="1393"/>
              <a:ext cx="2771" cy="2186"/>
              <a:chOff x="2863" y="1753"/>
              <a:chExt cx="2571" cy="1994"/>
            </a:xfrm>
          </p:grpSpPr>
          <p:sp>
            <p:nvSpPr>
              <p:cNvPr id="814090" name="Rectangle 10"/>
              <p:cNvSpPr>
                <a:spLocks noChangeArrowheads="1"/>
              </p:cNvSpPr>
              <p:nvPr/>
            </p:nvSpPr>
            <p:spPr bwMode="auto">
              <a:xfrm>
                <a:off x="2863" y="1753"/>
                <a:ext cx="2571" cy="1987"/>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pic>
            <p:nvPicPr>
              <p:cNvPr id="35855" name="Picture 6"/>
              <p:cNvPicPr>
                <a:picLocks noChangeAspect="1" noChangeArrowheads="1"/>
              </p:cNvPicPr>
              <p:nvPr/>
            </p:nvPicPr>
            <p:blipFill>
              <a:blip r:embed="rId4" cstate="print"/>
              <a:srcRect b="33911"/>
              <a:stretch>
                <a:fillRect/>
              </a:stretch>
            </p:blipFill>
            <p:spPr bwMode="auto">
              <a:xfrm>
                <a:off x="2887" y="2354"/>
                <a:ext cx="2541" cy="1393"/>
              </a:xfrm>
              <a:prstGeom prst="rect">
                <a:avLst/>
              </a:prstGeom>
              <a:noFill/>
              <a:ln w="9525" algn="ctr">
                <a:noFill/>
                <a:miter lim="800000"/>
                <a:headEnd/>
                <a:tailEnd/>
              </a:ln>
            </p:spPr>
          </p:pic>
        </p:grpSp>
        <p:sp>
          <p:nvSpPr>
            <p:cNvPr id="814099" name="Text Box 19"/>
            <p:cNvSpPr txBox="1">
              <a:spLocks noChangeArrowheads="1"/>
            </p:cNvSpPr>
            <p:nvPr/>
          </p:nvSpPr>
          <p:spPr bwMode="auto">
            <a:xfrm>
              <a:off x="3151" y="1410"/>
              <a:ext cx="1751" cy="337"/>
            </a:xfrm>
            <a:prstGeom prst="rect">
              <a:avLst/>
            </a:prstGeom>
            <a:solidFill>
              <a:schemeClr val="bg1"/>
            </a:solidFill>
            <a:ln w="9525" algn="ctr">
              <a:noFill/>
              <a:miter lim="800000"/>
              <a:headEnd/>
              <a:tailEnd/>
            </a:ln>
            <a:effectLst/>
          </p:spPr>
          <p:txBody>
            <a:bodyPr wrap="square">
              <a:spAutoFit/>
            </a:bodyPr>
            <a:lstStyle/>
            <a:p>
              <a:pPr algn="ctr">
                <a:lnSpc>
                  <a:spcPct val="90000"/>
                </a:lnSpc>
                <a:spcBef>
                  <a:spcPct val="50000"/>
                </a:spcBef>
                <a:defRPr/>
              </a:pPr>
              <a:r>
                <a:rPr lang="en-GB" sz="1600" b="1">
                  <a:solidFill>
                    <a:schemeClr val="tx1"/>
                  </a:solidFill>
                  <a:effectLst/>
                  <a:latin typeface="Calibri" pitchFamily="34" charset="0"/>
                </a:rPr>
                <a:t>Zone where silicate melts cool</a:t>
              </a:r>
            </a:p>
            <a:p>
              <a:pPr algn="ctr">
                <a:lnSpc>
                  <a:spcPct val="90000"/>
                </a:lnSpc>
                <a:spcBef>
                  <a:spcPts val="0"/>
                </a:spcBef>
                <a:defRPr/>
              </a:pPr>
              <a:r>
                <a:rPr lang="en-GB" sz="1600" b="1">
                  <a:solidFill>
                    <a:schemeClr val="tx1"/>
                  </a:solidFill>
                  <a:effectLst/>
                  <a:latin typeface="Calibri" pitchFamily="34" charset="0"/>
                </a:rPr>
                <a:t>(</a:t>
              </a:r>
              <a:r>
                <a:rPr lang="en-GB" sz="1600" b="1">
                  <a:solidFill>
                    <a:srgbClr val="FF0000"/>
                  </a:solidFill>
                  <a:effectLst/>
                  <a:latin typeface="Calibri" pitchFamily="34" charset="0"/>
                </a:rPr>
                <a:t>no melting</a:t>
              </a:r>
              <a:r>
                <a:rPr lang="en-GB" sz="1600" b="1">
                  <a:solidFill>
                    <a:schemeClr val="tx1"/>
                  </a:solidFill>
                  <a:effectLst/>
                  <a:latin typeface="Calibri" pitchFamily="34" charset="0"/>
                </a:rPr>
                <a:t> is expected)</a:t>
              </a:r>
            </a:p>
          </p:txBody>
        </p:sp>
        <p:sp>
          <p:nvSpPr>
            <p:cNvPr id="814100" name="Freeform 20"/>
            <p:cNvSpPr>
              <a:spLocks/>
            </p:cNvSpPr>
            <p:nvPr/>
          </p:nvSpPr>
          <p:spPr bwMode="auto">
            <a:xfrm flipH="1">
              <a:off x="4007" y="1762"/>
              <a:ext cx="292" cy="643"/>
            </a:xfrm>
            <a:custGeom>
              <a:avLst/>
              <a:gdLst/>
              <a:ahLst/>
              <a:cxnLst>
                <a:cxn ang="0">
                  <a:pos x="300" y="0"/>
                </a:cxn>
                <a:cxn ang="0">
                  <a:pos x="182" y="362"/>
                </a:cxn>
                <a:cxn ang="0">
                  <a:pos x="0" y="592"/>
                </a:cxn>
              </a:cxnLst>
              <a:rect l="0" t="0" r="r" b="b"/>
              <a:pathLst>
                <a:path w="300" h="592">
                  <a:moveTo>
                    <a:pt x="300" y="0"/>
                  </a:moveTo>
                  <a:cubicBezTo>
                    <a:pt x="266" y="131"/>
                    <a:pt x="232" y="263"/>
                    <a:pt x="182" y="362"/>
                  </a:cubicBezTo>
                  <a:cubicBezTo>
                    <a:pt x="132" y="461"/>
                    <a:pt x="30" y="554"/>
                    <a:pt x="0" y="592"/>
                  </a:cubicBezTo>
                </a:path>
              </a:pathLst>
            </a:custGeom>
            <a:noFill/>
            <a:ln w="19050" cap="flat" cmpd="sng">
              <a:solidFill>
                <a:schemeClr val="tx1"/>
              </a:solidFill>
              <a:prstDash val="solid"/>
              <a:round/>
              <a:headEnd/>
              <a:tailEnd/>
            </a:ln>
            <a:effectLst/>
          </p:spPr>
          <p:txBody>
            <a:bodyPr anchor="ctr"/>
            <a:lstStyle/>
            <a:p>
              <a:pPr>
                <a:defRPr/>
              </a:pPr>
              <a:endParaRPr lang="en-GB">
                <a:latin typeface="Calibri" pitchFamily="34" charset="0"/>
              </a:endParaRPr>
            </a:p>
          </p:txBody>
        </p:sp>
      </p:grpSp>
      <p:sp>
        <p:nvSpPr>
          <p:cNvPr id="21" name="Freeform 14"/>
          <p:cNvSpPr>
            <a:spLocks/>
          </p:cNvSpPr>
          <p:nvPr/>
        </p:nvSpPr>
        <p:spPr bwMode="auto">
          <a:xfrm>
            <a:off x="1035050" y="3184525"/>
            <a:ext cx="2251075" cy="565150"/>
          </a:xfrm>
          <a:custGeom>
            <a:avLst/>
            <a:gdLst/>
            <a:ahLst/>
            <a:cxnLst>
              <a:cxn ang="0">
                <a:pos x="0" y="356"/>
              </a:cxn>
              <a:cxn ang="0">
                <a:pos x="1418" y="356"/>
              </a:cxn>
              <a:cxn ang="0">
                <a:pos x="1394" y="344"/>
              </a:cxn>
              <a:cxn ang="0">
                <a:pos x="1056" y="194"/>
              </a:cxn>
              <a:cxn ang="0">
                <a:pos x="760" y="14"/>
              </a:cxn>
              <a:cxn ang="0">
                <a:pos x="750" y="0"/>
              </a:cxn>
              <a:cxn ang="0">
                <a:pos x="744" y="10"/>
              </a:cxn>
              <a:cxn ang="0">
                <a:pos x="366" y="204"/>
              </a:cxn>
              <a:cxn ang="0">
                <a:pos x="0" y="356"/>
              </a:cxn>
            </a:cxnLst>
            <a:rect l="0" t="0" r="r" b="b"/>
            <a:pathLst>
              <a:path w="1418" h="356">
                <a:moveTo>
                  <a:pt x="0" y="356"/>
                </a:moveTo>
                <a:lnTo>
                  <a:pt x="1418" y="356"/>
                </a:lnTo>
                <a:lnTo>
                  <a:pt x="1394" y="344"/>
                </a:lnTo>
                <a:cubicBezTo>
                  <a:pt x="1334" y="317"/>
                  <a:pt x="1162" y="249"/>
                  <a:pt x="1056" y="194"/>
                </a:cubicBezTo>
                <a:cubicBezTo>
                  <a:pt x="950" y="139"/>
                  <a:pt x="811" y="46"/>
                  <a:pt x="760" y="14"/>
                </a:cubicBezTo>
                <a:lnTo>
                  <a:pt x="750" y="0"/>
                </a:lnTo>
                <a:lnTo>
                  <a:pt x="744" y="10"/>
                </a:lnTo>
                <a:cubicBezTo>
                  <a:pt x="680" y="44"/>
                  <a:pt x="490" y="146"/>
                  <a:pt x="366" y="204"/>
                </a:cubicBezTo>
                <a:cubicBezTo>
                  <a:pt x="242" y="262"/>
                  <a:pt x="76" y="324"/>
                  <a:pt x="0" y="356"/>
                </a:cubicBezTo>
                <a:close/>
              </a:path>
            </a:pathLst>
          </a:custGeom>
          <a:solidFill>
            <a:srgbClr val="FF0000"/>
          </a:solidFill>
          <a:ln w="9525" cap="flat" cmpd="sng">
            <a:solidFill>
              <a:schemeClr val="tx1"/>
            </a:solidFill>
            <a:prstDash val="solid"/>
            <a:round/>
            <a:headEnd/>
            <a:tailEnd/>
          </a:ln>
          <a:effectLst/>
        </p:spPr>
        <p:txBody>
          <a:bodyPr anchor="ctr"/>
          <a:lstStyle/>
          <a:p>
            <a:pPr>
              <a:defRPr/>
            </a:pPr>
            <a:endParaRPr lang="en-GB">
              <a:latin typeface="Calibri" pitchFamily="34" charset="0"/>
            </a:endParaRPr>
          </a:p>
        </p:txBody>
      </p:sp>
      <p:sp>
        <p:nvSpPr>
          <p:cNvPr id="22" name="Freeform 15"/>
          <p:cNvSpPr>
            <a:spLocks/>
          </p:cNvSpPr>
          <p:nvPr/>
        </p:nvSpPr>
        <p:spPr bwMode="auto">
          <a:xfrm>
            <a:off x="6243638" y="3238501"/>
            <a:ext cx="1403350" cy="723900"/>
          </a:xfrm>
          <a:custGeom>
            <a:avLst/>
            <a:gdLst/>
            <a:ahLst/>
            <a:cxnLst>
              <a:cxn ang="0">
                <a:pos x="0" y="356"/>
              </a:cxn>
              <a:cxn ang="0">
                <a:pos x="1418" y="356"/>
              </a:cxn>
              <a:cxn ang="0">
                <a:pos x="1394" y="344"/>
              </a:cxn>
              <a:cxn ang="0">
                <a:pos x="1056" y="194"/>
              </a:cxn>
              <a:cxn ang="0">
                <a:pos x="760" y="14"/>
              </a:cxn>
              <a:cxn ang="0">
                <a:pos x="750" y="0"/>
              </a:cxn>
              <a:cxn ang="0">
                <a:pos x="744" y="10"/>
              </a:cxn>
              <a:cxn ang="0">
                <a:pos x="366" y="204"/>
              </a:cxn>
              <a:cxn ang="0">
                <a:pos x="0" y="356"/>
              </a:cxn>
            </a:cxnLst>
            <a:rect l="0" t="0" r="r" b="b"/>
            <a:pathLst>
              <a:path w="1418" h="356">
                <a:moveTo>
                  <a:pt x="0" y="356"/>
                </a:moveTo>
                <a:lnTo>
                  <a:pt x="1418" y="356"/>
                </a:lnTo>
                <a:lnTo>
                  <a:pt x="1394" y="344"/>
                </a:lnTo>
                <a:cubicBezTo>
                  <a:pt x="1334" y="317"/>
                  <a:pt x="1162" y="249"/>
                  <a:pt x="1056" y="194"/>
                </a:cubicBezTo>
                <a:cubicBezTo>
                  <a:pt x="950" y="139"/>
                  <a:pt x="811" y="46"/>
                  <a:pt x="760" y="14"/>
                </a:cubicBezTo>
                <a:lnTo>
                  <a:pt x="750" y="0"/>
                </a:lnTo>
                <a:lnTo>
                  <a:pt x="744" y="10"/>
                </a:lnTo>
                <a:cubicBezTo>
                  <a:pt x="680" y="44"/>
                  <a:pt x="490" y="146"/>
                  <a:pt x="366" y="204"/>
                </a:cubicBezTo>
                <a:cubicBezTo>
                  <a:pt x="242" y="262"/>
                  <a:pt x="76" y="324"/>
                  <a:pt x="0" y="356"/>
                </a:cubicBezTo>
                <a:close/>
              </a:path>
            </a:pathLst>
          </a:custGeom>
          <a:solidFill>
            <a:srgbClr val="0099FF"/>
          </a:solidFill>
          <a:ln w="9525" cap="flat" cmpd="sng">
            <a:solidFill>
              <a:schemeClr val="tx1"/>
            </a:solidFill>
            <a:prstDash val="solid"/>
            <a:round/>
            <a:headEnd/>
            <a:tailEnd/>
          </a:ln>
          <a:effectLst/>
        </p:spPr>
        <p:txBody>
          <a:bodyPr anchor="ctr"/>
          <a:lstStyle/>
          <a:p>
            <a:pPr>
              <a:defRPr/>
            </a:pPr>
            <a:endParaRPr lang="en-GB">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14093"/>
                                        </p:tgtEl>
                                        <p:attrNameLst>
                                          <p:attrName>style.visibility</p:attrName>
                                        </p:attrNameLst>
                                      </p:cBhvr>
                                      <p:to>
                                        <p:strVal val="visible"/>
                                      </p:to>
                                    </p:set>
                                    <p:animEffect transition="in" filter="fade">
                                      <p:cBhvr>
                                        <p:cTn id="7" dur="500"/>
                                        <p:tgtEl>
                                          <p:spTgt spid="81409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814091"/>
                                        </p:tgtEl>
                                        <p:attrNameLst>
                                          <p:attrName>style.visibility</p:attrName>
                                        </p:attrNameLst>
                                      </p:cBhvr>
                                      <p:to>
                                        <p:strVal val="visible"/>
                                      </p:to>
                                    </p:set>
                                    <p:animEffect transition="in" filter="fade">
                                      <p:cBhvr>
                                        <p:cTn id="15" dur="500"/>
                                        <p:tgtEl>
                                          <p:spTgt spid="814091"/>
                                        </p:tgtEl>
                                      </p:cBhvr>
                                    </p:animEffect>
                                  </p:childTnLst>
                                </p:cTn>
                              </p:par>
                            </p:childTnLst>
                          </p:cTn>
                        </p:par>
                        <p:par>
                          <p:cTn id="16" fill="hold">
                            <p:stCondLst>
                              <p:cond delay="500"/>
                            </p:stCondLst>
                            <p:childTnLst>
                              <p:par>
                                <p:cTn id="17" presetID="22" presetClass="entr" presetSubtype="4" fill="hold" grpId="0" nodeType="after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ipe(down)">
                                      <p:cBhvr>
                                        <p:cTn id="19" dur="2000"/>
                                        <p:tgtEl>
                                          <p:spTgt spid="2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814087"/>
                                        </p:tgtEl>
                                        <p:attrNameLst>
                                          <p:attrName>style.visibility</p:attrName>
                                        </p:attrNameLst>
                                      </p:cBhvr>
                                      <p:to>
                                        <p:strVal val="visible"/>
                                      </p:to>
                                    </p:set>
                                    <p:animEffect transition="in" filter="fade">
                                      <p:cBhvr>
                                        <p:cTn id="27" dur="1000"/>
                                        <p:tgtEl>
                                          <p:spTgt spid="814087"/>
                                        </p:tgtEl>
                                      </p:cBhvr>
                                    </p:animEffect>
                                  </p:childTnLst>
                                </p:cTn>
                              </p:par>
                            </p:childTnLst>
                          </p:cTn>
                        </p:par>
                        <p:par>
                          <p:cTn id="28" fill="hold">
                            <p:stCondLst>
                              <p:cond delay="1000"/>
                            </p:stCondLst>
                            <p:childTnLst>
                              <p:par>
                                <p:cTn id="29" presetID="22" presetClass="entr" presetSubtype="4" fill="hold" grpId="0" nodeType="after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wipe(down)">
                                      <p:cBhvr>
                                        <p:cTn id="31" dur="2000"/>
                                        <p:tgtEl>
                                          <p:spTgt spid="22"/>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814101"/>
                                        </p:tgtEl>
                                        <p:attrNameLst>
                                          <p:attrName>style.visibility</p:attrName>
                                        </p:attrNameLst>
                                      </p:cBhvr>
                                      <p:to>
                                        <p:strVal val="visible"/>
                                      </p:to>
                                    </p:set>
                                    <p:animEffect transition="in" filter="fade">
                                      <p:cBhvr>
                                        <p:cTn id="36" dur="500"/>
                                        <p:tgtEl>
                                          <p:spTgt spid="814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4087" grpId="0"/>
      <p:bldP spid="814091" grpId="0"/>
      <p:bldP spid="814093" grpId="0"/>
      <p:bldP spid="814101" grpId="0" autoUpdateAnimBg="0"/>
      <p:bldP spid="21" grpId="0" animBg="1"/>
      <p:bldP spid="2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po 2"/>
          <p:cNvGrpSpPr/>
          <p:nvPr/>
        </p:nvGrpSpPr>
        <p:grpSpPr>
          <a:xfrm>
            <a:off x="0" y="88900"/>
            <a:ext cx="9147175" cy="5595938"/>
            <a:chOff x="0" y="88900"/>
            <a:chExt cx="9147175" cy="5595938"/>
          </a:xfrm>
        </p:grpSpPr>
        <p:sp>
          <p:nvSpPr>
            <p:cNvPr id="814084" name="Text Box 4"/>
            <p:cNvSpPr txBox="1">
              <a:spLocks noChangeArrowheads="1"/>
            </p:cNvSpPr>
            <p:nvPr/>
          </p:nvSpPr>
          <p:spPr bwMode="auto">
            <a:xfrm>
              <a:off x="0" y="88900"/>
              <a:ext cx="9144000" cy="1066800"/>
            </a:xfrm>
            <a:prstGeom prst="rect">
              <a:avLst/>
            </a:prstGeom>
            <a:noFill/>
            <a:ln w="9525" algn="ctr">
              <a:noFill/>
              <a:miter lim="800000"/>
              <a:headEnd/>
              <a:tailEnd/>
            </a:ln>
            <a:effectLst/>
          </p:spPr>
          <p:txBody>
            <a:bodyPr>
              <a:spAutoFit/>
            </a:bodyPr>
            <a:lstStyle/>
            <a:p>
              <a:pPr algn="ctr">
                <a:defRPr/>
              </a:pPr>
              <a:r>
                <a:rPr lang="en-GB" sz="3200">
                  <a:solidFill>
                    <a:schemeClr val="bg1"/>
                  </a:solidFill>
                  <a:effectLst>
                    <a:outerShdw blurRad="38100" dist="38100" dir="2700000" algn="tl">
                      <a:srgbClr val="000000"/>
                    </a:outerShdw>
                  </a:effectLst>
                  <a:latin typeface="Calibri" pitchFamily="34" charset="0"/>
                </a:rPr>
                <a:t>Mantle melting, melt extraction and post-melting processes beneath mid-ocean ridges</a:t>
              </a:r>
            </a:p>
          </p:txBody>
        </p:sp>
        <p:sp>
          <p:nvSpPr>
            <p:cNvPr id="814087" name="Text Box 7"/>
            <p:cNvSpPr txBox="1">
              <a:spLocks noChangeArrowheads="1"/>
            </p:cNvSpPr>
            <p:nvPr/>
          </p:nvSpPr>
          <p:spPr bwMode="auto">
            <a:xfrm>
              <a:off x="4770438" y="5410200"/>
              <a:ext cx="4371975" cy="274638"/>
            </a:xfrm>
            <a:prstGeom prst="rect">
              <a:avLst/>
            </a:prstGeom>
            <a:noFill/>
            <a:ln w="9525" algn="ctr">
              <a:noFill/>
              <a:miter lim="800000"/>
              <a:headEnd/>
              <a:tailEnd/>
            </a:ln>
            <a:effectLst/>
          </p:spPr>
          <p:txBody>
            <a:bodyPr>
              <a:spAutoFit/>
            </a:bodyPr>
            <a:lstStyle/>
            <a:p>
              <a:pPr algn="ctr">
                <a:defRPr/>
              </a:pPr>
              <a:r>
                <a:rPr lang="en-GB" sz="1200" dirty="0" err="1">
                  <a:solidFill>
                    <a:schemeClr val="bg1"/>
                  </a:solidFill>
                  <a:effectLst>
                    <a:outerShdw blurRad="38100" dist="38100" dir="2700000" algn="tl">
                      <a:srgbClr val="000000"/>
                    </a:outerShdw>
                  </a:effectLst>
                  <a:latin typeface="Calibri" pitchFamily="34" charset="0"/>
                </a:rPr>
                <a:t>Niu</a:t>
              </a:r>
              <a:r>
                <a:rPr lang="en-GB" sz="1200" dirty="0">
                  <a:solidFill>
                    <a:schemeClr val="bg1"/>
                  </a:solidFill>
                  <a:effectLst>
                    <a:outerShdw blurRad="38100" dist="38100" dir="2700000" algn="tl">
                      <a:srgbClr val="000000"/>
                    </a:outerShdw>
                  </a:effectLst>
                  <a:latin typeface="Calibri" pitchFamily="34" charset="0"/>
                </a:rPr>
                <a:t> ,2004 (J. Petrol.,  45, 2423-2458) </a:t>
              </a:r>
            </a:p>
          </p:txBody>
        </p:sp>
        <p:sp>
          <p:nvSpPr>
            <p:cNvPr id="814091" name="Text Box 11"/>
            <p:cNvSpPr txBox="1">
              <a:spLocks noChangeArrowheads="1"/>
            </p:cNvSpPr>
            <p:nvPr/>
          </p:nvSpPr>
          <p:spPr bwMode="auto">
            <a:xfrm>
              <a:off x="0" y="5410200"/>
              <a:ext cx="4684713" cy="274638"/>
            </a:xfrm>
            <a:prstGeom prst="rect">
              <a:avLst/>
            </a:prstGeom>
            <a:noFill/>
            <a:ln w="9525" algn="ctr">
              <a:noFill/>
              <a:miter lim="800000"/>
              <a:headEnd/>
              <a:tailEnd/>
            </a:ln>
            <a:effectLst/>
          </p:spPr>
          <p:txBody>
            <a:bodyPr>
              <a:spAutoFit/>
            </a:bodyPr>
            <a:lstStyle/>
            <a:p>
              <a:pPr algn="ctr">
                <a:defRPr/>
              </a:pPr>
              <a:r>
                <a:rPr lang="en-GB" sz="1200" dirty="0">
                  <a:solidFill>
                    <a:schemeClr val="bg1"/>
                  </a:solidFill>
                  <a:effectLst>
                    <a:outerShdw blurRad="38100" dist="38100" dir="2700000" algn="tl">
                      <a:srgbClr val="000000"/>
                    </a:outerShdw>
                  </a:effectLst>
                  <a:latin typeface="Calibri" pitchFamily="34" charset="0"/>
                </a:rPr>
                <a:t>McKenzie and Bickle, 1988 (J. Petrol., 29, 625-679) </a:t>
              </a:r>
            </a:p>
          </p:txBody>
        </p:sp>
        <p:sp>
          <p:nvSpPr>
            <p:cNvPr id="814093" name="Text Box 13"/>
            <p:cNvSpPr txBox="1">
              <a:spLocks noChangeArrowheads="1"/>
            </p:cNvSpPr>
            <p:nvPr/>
          </p:nvSpPr>
          <p:spPr bwMode="auto">
            <a:xfrm>
              <a:off x="0" y="1109663"/>
              <a:ext cx="9144000" cy="757130"/>
            </a:xfrm>
            <a:prstGeom prst="rect">
              <a:avLst/>
            </a:prstGeom>
            <a:noFill/>
            <a:ln w="9525" algn="ctr">
              <a:noFill/>
              <a:miter lim="800000"/>
              <a:headEnd/>
              <a:tailEnd/>
            </a:ln>
            <a:effectLst/>
          </p:spPr>
          <p:txBody>
            <a:bodyPr>
              <a:spAutoFit/>
            </a:bodyPr>
            <a:lstStyle/>
            <a:p>
              <a:pPr algn="ctr">
                <a:lnSpc>
                  <a:spcPct val="90000"/>
                </a:lnSpc>
                <a:defRPr/>
              </a:pPr>
              <a:r>
                <a:rPr lang="en-GB" sz="2400">
                  <a:solidFill>
                    <a:srgbClr val="FFFF00"/>
                  </a:solidFill>
                  <a:effectLst>
                    <a:outerShdw blurRad="38100" dist="38100" dir="2700000" algn="tl">
                      <a:srgbClr val="000000"/>
                    </a:outerShdw>
                  </a:effectLst>
                  <a:latin typeface="Calibri" pitchFamily="34" charset="0"/>
                </a:rPr>
                <a:t>Two completely different models of melt generated by extension of lithosphere:</a:t>
              </a:r>
            </a:p>
          </p:txBody>
        </p:sp>
        <p:grpSp>
          <p:nvGrpSpPr>
            <p:cNvPr id="2" name="Group 24"/>
            <p:cNvGrpSpPr>
              <a:grpSpLocks/>
            </p:cNvGrpSpPr>
            <p:nvPr/>
          </p:nvGrpSpPr>
          <p:grpSpPr bwMode="auto">
            <a:xfrm>
              <a:off x="34925" y="1857375"/>
              <a:ext cx="4641850" cy="3509963"/>
              <a:chOff x="22" y="1386"/>
              <a:chExt cx="2924" cy="2211"/>
            </a:xfrm>
          </p:grpSpPr>
          <p:pic>
            <p:nvPicPr>
              <p:cNvPr id="35859" name="Picture 9"/>
              <p:cNvPicPr>
                <a:picLocks noChangeAspect="1" noChangeArrowheads="1"/>
              </p:cNvPicPr>
              <p:nvPr/>
            </p:nvPicPr>
            <p:blipFill>
              <a:blip r:embed="rId3" cstate="print"/>
              <a:srcRect/>
              <a:stretch>
                <a:fillRect/>
              </a:stretch>
            </p:blipFill>
            <p:spPr bwMode="auto">
              <a:xfrm>
                <a:off x="22" y="1386"/>
                <a:ext cx="2924" cy="2211"/>
              </a:xfrm>
              <a:prstGeom prst="rect">
                <a:avLst/>
              </a:prstGeom>
              <a:noFill/>
              <a:ln w="9525" algn="ctr">
                <a:noFill/>
                <a:miter lim="800000"/>
                <a:headEnd/>
                <a:tailEnd/>
              </a:ln>
            </p:spPr>
          </p:pic>
          <p:sp>
            <p:nvSpPr>
              <p:cNvPr id="814094" name="Freeform 14"/>
              <p:cNvSpPr>
                <a:spLocks/>
              </p:cNvSpPr>
              <p:nvPr/>
            </p:nvSpPr>
            <p:spPr bwMode="auto">
              <a:xfrm>
                <a:off x="652" y="2222"/>
                <a:ext cx="1418" cy="356"/>
              </a:xfrm>
              <a:custGeom>
                <a:avLst/>
                <a:gdLst/>
                <a:ahLst/>
                <a:cxnLst>
                  <a:cxn ang="0">
                    <a:pos x="0" y="356"/>
                  </a:cxn>
                  <a:cxn ang="0">
                    <a:pos x="1418" y="356"/>
                  </a:cxn>
                  <a:cxn ang="0">
                    <a:pos x="1394" y="344"/>
                  </a:cxn>
                  <a:cxn ang="0">
                    <a:pos x="1056" y="194"/>
                  </a:cxn>
                  <a:cxn ang="0">
                    <a:pos x="760" y="14"/>
                  </a:cxn>
                  <a:cxn ang="0">
                    <a:pos x="750" y="0"/>
                  </a:cxn>
                  <a:cxn ang="0">
                    <a:pos x="744" y="10"/>
                  </a:cxn>
                  <a:cxn ang="0">
                    <a:pos x="366" y="204"/>
                  </a:cxn>
                  <a:cxn ang="0">
                    <a:pos x="0" y="356"/>
                  </a:cxn>
                </a:cxnLst>
                <a:rect l="0" t="0" r="r" b="b"/>
                <a:pathLst>
                  <a:path w="1418" h="356">
                    <a:moveTo>
                      <a:pt x="0" y="356"/>
                    </a:moveTo>
                    <a:lnTo>
                      <a:pt x="1418" y="356"/>
                    </a:lnTo>
                    <a:lnTo>
                      <a:pt x="1394" y="344"/>
                    </a:lnTo>
                    <a:cubicBezTo>
                      <a:pt x="1334" y="317"/>
                      <a:pt x="1162" y="249"/>
                      <a:pt x="1056" y="194"/>
                    </a:cubicBezTo>
                    <a:cubicBezTo>
                      <a:pt x="950" y="139"/>
                      <a:pt x="811" y="46"/>
                      <a:pt x="760" y="14"/>
                    </a:cubicBezTo>
                    <a:lnTo>
                      <a:pt x="750" y="0"/>
                    </a:lnTo>
                    <a:lnTo>
                      <a:pt x="744" y="10"/>
                    </a:lnTo>
                    <a:cubicBezTo>
                      <a:pt x="680" y="44"/>
                      <a:pt x="490" y="146"/>
                      <a:pt x="366" y="204"/>
                    </a:cubicBezTo>
                    <a:cubicBezTo>
                      <a:pt x="242" y="262"/>
                      <a:pt x="76" y="324"/>
                      <a:pt x="0" y="356"/>
                    </a:cubicBezTo>
                    <a:close/>
                  </a:path>
                </a:pathLst>
              </a:custGeom>
              <a:solidFill>
                <a:srgbClr val="FF0000"/>
              </a:solidFill>
              <a:ln w="9525" cap="flat" cmpd="sng">
                <a:solidFill>
                  <a:schemeClr val="tx1"/>
                </a:solidFill>
                <a:prstDash val="solid"/>
                <a:round/>
                <a:headEnd/>
                <a:tailEnd/>
              </a:ln>
              <a:effectLst/>
            </p:spPr>
            <p:txBody>
              <a:bodyPr anchor="ctr"/>
              <a:lstStyle/>
              <a:p>
                <a:pPr>
                  <a:defRPr/>
                </a:pPr>
                <a:endParaRPr lang="en-GB">
                  <a:latin typeface="Calibri" pitchFamily="34" charset="0"/>
                </a:endParaRPr>
              </a:p>
            </p:txBody>
          </p:sp>
          <p:sp>
            <p:nvSpPr>
              <p:cNvPr id="814097" name="Rectangle 17"/>
              <p:cNvSpPr>
                <a:spLocks noChangeArrowheads="1"/>
              </p:cNvSpPr>
              <p:nvPr/>
            </p:nvSpPr>
            <p:spPr bwMode="auto">
              <a:xfrm>
                <a:off x="2220" y="1720"/>
                <a:ext cx="74" cy="90"/>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grpSp>
        <p:grpSp>
          <p:nvGrpSpPr>
            <p:cNvPr id="4" name="Group 25"/>
            <p:cNvGrpSpPr>
              <a:grpSpLocks/>
            </p:cNvGrpSpPr>
            <p:nvPr/>
          </p:nvGrpSpPr>
          <p:grpSpPr bwMode="auto">
            <a:xfrm>
              <a:off x="4748213" y="1868488"/>
              <a:ext cx="4398962" cy="3470275"/>
              <a:chOff x="2991" y="1393"/>
              <a:chExt cx="2771" cy="2186"/>
            </a:xfrm>
          </p:grpSpPr>
          <p:grpSp>
            <p:nvGrpSpPr>
              <p:cNvPr id="35850" name="Group 12"/>
              <p:cNvGrpSpPr>
                <a:grpSpLocks/>
              </p:cNvGrpSpPr>
              <p:nvPr/>
            </p:nvGrpSpPr>
            <p:grpSpPr bwMode="auto">
              <a:xfrm>
                <a:off x="2991" y="1393"/>
                <a:ext cx="2771" cy="2186"/>
                <a:chOff x="2863" y="1753"/>
                <a:chExt cx="2571" cy="1994"/>
              </a:xfrm>
            </p:grpSpPr>
            <p:sp>
              <p:nvSpPr>
                <p:cNvPr id="814090" name="Rectangle 10"/>
                <p:cNvSpPr>
                  <a:spLocks noChangeArrowheads="1"/>
                </p:cNvSpPr>
                <p:nvPr/>
              </p:nvSpPr>
              <p:spPr bwMode="auto">
                <a:xfrm>
                  <a:off x="2863" y="1753"/>
                  <a:ext cx="2571" cy="1987"/>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pic>
              <p:nvPicPr>
                <p:cNvPr id="35855" name="Picture 6"/>
                <p:cNvPicPr>
                  <a:picLocks noChangeAspect="1" noChangeArrowheads="1"/>
                </p:cNvPicPr>
                <p:nvPr/>
              </p:nvPicPr>
              <p:blipFill>
                <a:blip r:embed="rId4" cstate="print"/>
                <a:srcRect b="33911"/>
                <a:stretch>
                  <a:fillRect/>
                </a:stretch>
              </p:blipFill>
              <p:spPr bwMode="auto">
                <a:xfrm>
                  <a:off x="2887" y="2354"/>
                  <a:ext cx="2541" cy="1393"/>
                </a:xfrm>
                <a:prstGeom prst="rect">
                  <a:avLst/>
                </a:prstGeom>
                <a:noFill/>
                <a:ln w="9525" algn="ctr">
                  <a:noFill/>
                  <a:miter lim="800000"/>
                  <a:headEnd/>
                  <a:tailEnd/>
                </a:ln>
              </p:spPr>
            </p:pic>
          </p:grpSp>
          <p:sp>
            <p:nvSpPr>
              <p:cNvPr id="814099" name="Text Box 19"/>
              <p:cNvSpPr txBox="1">
                <a:spLocks noChangeArrowheads="1"/>
              </p:cNvSpPr>
              <p:nvPr/>
            </p:nvSpPr>
            <p:spPr bwMode="auto">
              <a:xfrm>
                <a:off x="3151" y="1410"/>
                <a:ext cx="1751" cy="337"/>
              </a:xfrm>
              <a:prstGeom prst="rect">
                <a:avLst/>
              </a:prstGeom>
              <a:solidFill>
                <a:schemeClr val="bg1"/>
              </a:solidFill>
              <a:ln w="9525" algn="ctr">
                <a:noFill/>
                <a:miter lim="800000"/>
                <a:headEnd/>
                <a:tailEnd/>
              </a:ln>
              <a:effectLst/>
            </p:spPr>
            <p:txBody>
              <a:bodyPr wrap="square">
                <a:spAutoFit/>
              </a:bodyPr>
              <a:lstStyle/>
              <a:p>
                <a:pPr algn="ctr">
                  <a:lnSpc>
                    <a:spcPct val="90000"/>
                  </a:lnSpc>
                  <a:spcBef>
                    <a:spcPct val="50000"/>
                  </a:spcBef>
                  <a:defRPr/>
                </a:pPr>
                <a:r>
                  <a:rPr lang="en-GB" sz="1600" b="1">
                    <a:solidFill>
                      <a:schemeClr val="tx1"/>
                    </a:solidFill>
                    <a:effectLst/>
                    <a:latin typeface="Calibri" pitchFamily="34" charset="0"/>
                  </a:rPr>
                  <a:t>Zone where silicate melts cool</a:t>
                </a:r>
              </a:p>
              <a:p>
                <a:pPr algn="ctr">
                  <a:lnSpc>
                    <a:spcPct val="90000"/>
                  </a:lnSpc>
                  <a:spcBef>
                    <a:spcPts val="0"/>
                  </a:spcBef>
                  <a:defRPr/>
                </a:pPr>
                <a:r>
                  <a:rPr lang="en-GB" sz="1600" b="1">
                    <a:solidFill>
                      <a:schemeClr val="tx1"/>
                    </a:solidFill>
                    <a:effectLst/>
                    <a:latin typeface="Calibri" pitchFamily="34" charset="0"/>
                  </a:rPr>
                  <a:t>(</a:t>
                </a:r>
                <a:r>
                  <a:rPr lang="en-GB" sz="1600" b="1">
                    <a:solidFill>
                      <a:srgbClr val="FF0000"/>
                    </a:solidFill>
                    <a:effectLst/>
                    <a:latin typeface="Calibri" pitchFamily="34" charset="0"/>
                  </a:rPr>
                  <a:t>no melting</a:t>
                </a:r>
                <a:r>
                  <a:rPr lang="en-GB" sz="1600" b="1">
                    <a:solidFill>
                      <a:schemeClr val="tx1"/>
                    </a:solidFill>
                    <a:effectLst/>
                    <a:latin typeface="Calibri" pitchFamily="34" charset="0"/>
                  </a:rPr>
                  <a:t> is expected)</a:t>
                </a:r>
              </a:p>
            </p:txBody>
          </p:sp>
          <p:sp>
            <p:nvSpPr>
              <p:cNvPr id="814100" name="Freeform 20"/>
              <p:cNvSpPr>
                <a:spLocks/>
              </p:cNvSpPr>
              <p:nvPr/>
            </p:nvSpPr>
            <p:spPr bwMode="auto">
              <a:xfrm flipH="1">
                <a:off x="4007" y="1762"/>
                <a:ext cx="292" cy="643"/>
              </a:xfrm>
              <a:custGeom>
                <a:avLst/>
                <a:gdLst/>
                <a:ahLst/>
                <a:cxnLst>
                  <a:cxn ang="0">
                    <a:pos x="300" y="0"/>
                  </a:cxn>
                  <a:cxn ang="0">
                    <a:pos x="182" y="362"/>
                  </a:cxn>
                  <a:cxn ang="0">
                    <a:pos x="0" y="592"/>
                  </a:cxn>
                </a:cxnLst>
                <a:rect l="0" t="0" r="r" b="b"/>
                <a:pathLst>
                  <a:path w="300" h="592">
                    <a:moveTo>
                      <a:pt x="300" y="0"/>
                    </a:moveTo>
                    <a:cubicBezTo>
                      <a:pt x="266" y="131"/>
                      <a:pt x="232" y="263"/>
                      <a:pt x="182" y="362"/>
                    </a:cubicBezTo>
                    <a:cubicBezTo>
                      <a:pt x="132" y="461"/>
                      <a:pt x="30" y="554"/>
                      <a:pt x="0" y="592"/>
                    </a:cubicBezTo>
                  </a:path>
                </a:pathLst>
              </a:custGeom>
              <a:noFill/>
              <a:ln w="19050" cap="flat" cmpd="sng">
                <a:solidFill>
                  <a:schemeClr val="tx1"/>
                </a:solidFill>
                <a:prstDash val="solid"/>
                <a:round/>
                <a:headEnd/>
                <a:tailEnd/>
              </a:ln>
              <a:effectLst/>
            </p:spPr>
            <p:txBody>
              <a:bodyPr anchor="ctr"/>
              <a:lstStyle/>
              <a:p>
                <a:pPr>
                  <a:defRPr/>
                </a:pPr>
                <a:endParaRPr lang="en-GB">
                  <a:latin typeface="Calibri" pitchFamily="34" charset="0"/>
                </a:endParaRPr>
              </a:p>
            </p:txBody>
          </p:sp>
          <p:sp>
            <p:nvSpPr>
              <p:cNvPr id="814095" name="Freeform 15"/>
              <p:cNvSpPr>
                <a:spLocks/>
              </p:cNvSpPr>
              <p:nvPr/>
            </p:nvSpPr>
            <p:spPr bwMode="auto">
              <a:xfrm>
                <a:off x="3933" y="2256"/>
                <a:ext cx="884" cy="456"/>
              </a:xfrm>
              <a:custGeom>
                <a:avLst/>
                <a:gdLst/>
                <a:ahLst/>
                <a:cxnLst>
                  <a:cxn ang="0">
                    <a:pos x="0" y="356"/>
                  </a:cxn>
                  <a:cxn ang="0">
                    <a:pos x="1418" y="356"/>
                  </a:cxn>
                  <a:cxn ang="0">
                    <a:pos x="1394" y="344"/>
                  </a:cxn>
                  <a:cxn ang="0">
                    <a:pos x="1056" y="194"/>
                  </a:cxn>
                  <a:cxn ang="0">
                    <a:pos x="760" y="14"/>
                  </a:cxn>
                  <a:cxn ang="0">
                    <a:pos x="750" y="0"/>
                  </a:cxn>
                  <a:cxn ang="0">
                    <a:pos x="744" y="10"/>
                  </a:cxn>
                  <a:cxn ang="0">
                    <a:pos x="366" y="204"/>
                  </a:cxn>
                  <a:cxn ang="0">
                    <a:pos x="0" y="356"/>
                  </a:cxn>
                </a:cxnLst>
                <a:rect l="0" t="0" r="r" b="b"/>
                <a:pathLst>
                  <a:path w="1418" h="356">
                    <a:moveTo>
                      <a:pt x="0" y="356"/>
                    </a:moveTo>
                    <a:lnTo>
                      <a:pt x="1418" y="356"/>
                    </a:lnTo>
                    <a:lnTo>
                      <a:pt x="1394" y="344"/>
                    </a:lnTo>
                    <a:cubicBezTo>
                      <a:pt x="1334" y="317"/>
                      <a:pt x="1162" y="249"/>
                      <a:pt x="1056" y="194"/>
                    </a:cubicBezTo>
                    <a:cubicBezTo>
                      <a:pt x="950" y="139"/>
                      <a:pt x="811" y="46"/>
                      <a:pt x="760" y="14"/>
                    </a:cubicBezTo>
                    <a:lnTo>
                      <a:pt x="750" y="0"/>
                    </a:lnTo>
                    <a:lnTo>
                      <a:pt x="744" y="10"/>
                    </a:lnTo>
                    <a:cubicBezTo>
                      <a:pt x="680" y="44"/>
                      <a:pt x="490" y="146"/>
                      <a:pt x="366" y="204"/>
                    </a:cubicBezTo>
                    <a:cubicBezTo>
                      <a:pt x="242" y="262"/>
                      <a:pt x="76" y="324"/>
                      <a:pt x="0" y="356"/>
                    </a:cubicBezTo>
                    <a:close/>
                  </a:path>
                </a:pathLst>
              </a:custGeom>
              <a:solidFill>
                <a:srgbClr val="0099FF"/>
              </a:solidFill>
              <a:ln w="9525" cap="flat" cmpd="sng">
                <a:solidFill>
                  <a:schemeClr val="tx1"/>
                </a:solidFill>
                <a:prstDash val="solid"/>
                <a:round/>
                <a:headEnd/>
                <a:tailEnd/>
              </a:ln>
              <a:effectLst/>
            </p:spPr>
            <p:txBody>
              <a:bodyPr anchor="ctr"/>
              <a:lstStyle/>
              <a:p>
                <a:pPr>
                  <a:defRPr/>
                </a:pPr>
                <a:endParaRPr lang="en-GB">
                  <a:latin typeface="Calibri" pitchFamily="34" charset="0"/>
                </a:endParaRPr>
              </a:p>
            </p:txBody>
          </p:sp>
        </p:grpSp>
      </p:grpSp>
      <p:grpSp>
        <p:nvGrpSpPr>
          <p:cNvPr id="9" name="Gruppo 8"/>
          <p:cNvGrpSpPr/>
          <p:nvPr/>
        </p:nvGrpSpPr>
        <p:grpSpPr>
          <a:xfrm>
            <a:off x="71439" y="2266954"/>
            <a:ext cx="4605336" cy="3097525"/>
            <a:chOff x="71439" y="2305049"/>
            <a:chExt cx="4605336" cy="3124701"/>
          </a:xfrm>
        </p:grpSpPr>
        <p:sp>
          <p:nvSpPr>
            <p:cNvPr id="7" name="Rettangolo 6"/>
            <p:cNvSpPr/>
            <p:nvPr/>
          </p:nvSpPr>
          <p:spPr bwMode="auto">
            <a:xfrm>
              <a:off x="71439" y="2305049"/>
              <a:ext cx="4605336" cy="312470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nvGrpSpPr>
            <p:cNvPr id="6" name="Gruppo 5"/>
            <p:cNvGrpSpPr/>
            <p:nvPr/>
          </p:nvGrpSpPr>
          <p:grpSpPr>
            <a:xfrm>
              <a:off x="190768" y="3135436"/>
              <a:ext cx="3776184" cy="1719593"/>
              <a:chOff x="-2150430" y="2197101"/>
              <a:chExt cx="9318355" cy="2737059"/>
            </a:xfrm>
          </p:grpSpPr>
          <p:pic>
            <p:nvPicPr>
              <p:cNvPr id="5" name="Immagine 4"/>
              <p:cNvPicPr>
                <a:picLocks noChangeAspect="1"/>
              </p:cNvPicPr>
              <p:nvPr/>
            </p:nvPicPr>
            <p:blipFill rotWithShape="1">
              <a:blip r:embed="rId5" cstate="print"/>
              <a:srcRect l="16936" t="12261"/>
              <a:stretch/>
            </p:blipFill>
            <p:spPr>
              <a:xfrm>
                <a:off x="2855368" y="2292924"/>
                <a:ext cx="4312557" cy="2641236"/>
              </a:xfrm>
              <a:prstGeom prst="rect">
                <a:avLst/>
              </a:prstGeom>
            </p:spPr>
          </p:pic>
          <p:pic>
            <p:nvPicPr>
              <p:cNvPr id="23" name="Immagine 22"/>
              <p:cNvPicPr>
                <a:picLocks noChangeAspect="1"/>
              </p:cNvPicPr>
              <p:nvPr/>
            </p:nvPicPr>
            <p:blipFill rotWithShape="1">
              <a:blip r:embed="rId5" cstate="print"/>
              <a:srcRect l="16723" t="12030" b="15828"/>
              <a:stretch/>
            </p:blipFill>
            <p:spPr>
              <a:xfrm flipH="1">
                <a:off x="-1466108" y="2286000"/>
                <a:ext cx="4323609" cy="2171700"/>
              </a:xfrm>
              <a:prstGeom prst="rect">
                <a:avLst/>
              </a:prstGeom>
            </p:spPr>
          </p:pic>
          <p:pic>
            <p:nvPicPr>
              <p:cNvPr id="25" name="Immagine 24"/>
              <p:cNvPicPr>
                <a:picLocks noChangeAspect="1"/>
              </p:cNvPicPr>
              <p:nvPr/>
            </p:nvPicPr>
            <p:blipFill rotWithShape="1">
              <a:blip r:embed="rId5" cstate="print"/>
              <a:srcRect l="4196" t="9078" r="85530" b="15724"/>
              <a:stretch/>
            </p:blipFill>
            <p:spPr>
              <a:xfrm>
                <a:off x="-2150430" y="2197101"/>
                <a:ext cx="880065" cy="2263735"/>
              </a:xfrm>
              <a:prstGeom prst="rect">
                <a:avLst/>
              </a:prstGeom>
            </p:spPr>
          </p:pic>
        </p:grpSp>
        <p:sp>
          <p:nvSpPr>
            <p:cNvPr id="8" name="Rettangolo arrotondato 7"/>
            <p:cNvSpPr/>
            <p:nvPr/>
          </p:nvSpPr>
          <p:spPr bwMode="auto">
            <a:xfrm>
              <a:off x="569119" y="3238501"/>
              <a:ext cx="398462" cy="611980"/>
            </a:xfrm>
            <a:prstGeom prst="round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2" name="Rettangolo arrotondato 31"/>
            <p:cNvSpPr/>
            <p:nvPr/>
          </p:nvSpPr>
          <p:spPr bwMode="auto">
            <a:xfrm>
              <a:off x="71439" y="3015551"/>
              <a:ext cx="253788" cy="327724"/>
            </a:xfrm>
            <a:prstGeom prst="round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sp>
        <p:nvSpPr>
          <p:cNvPr id="30" name="Rettangolo arrotondato 29"/>
          <p:cNvSpPr/>
          <p:nvPr/>
        </p:nvSpPr>
        <p:spPr bwMode="auto">
          <a:xfrm>
            <a:off x="975238" y="3238501"/>
            <a:ext cx="398462" cy="373855"/>
          </a:xfrm>
          <a:prstGeom prst="roundRect">
            <a:avLst>
              <a:gd name="adj" fmla="val 0"/>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8" name="Freeform 18"/>
          <p:cNvSpPr>
            <a:spLocks/>
          </p:cNvSpPr>
          <p:nvPr/>
        </p:nvSpPr>
        <p:spPr bwMode="auto">
          <a:xfrm>
            <a:off x="2517775" y="2441575"/>
            <a:ext cx="476250" cy="939800"/>
          </a:xfrm>
          <a:custGeom>
            <a:avLst/>
            <a:gdLst/>
            <a:ahLst/>
            <a:cxnLst>
              <a:cxn ang="0">
                <a:pos x="300" y="0"/>
              </a:cxn>
              <a:cxn ang="0">
                <a:pos x="182" y="362"/>
              </a:cxn>
              <a:cxn ang="0">
                <a:pos x="0" y="592"/>
              </a:cxn>
            </a:cxnLst>
            <a:rect l="0" t="0" r="r" b="b"/>
            <a:pathLst>
              <a:path w="300" h="592">
                <a:moveTo>
                  <a:pt x="300" y="0"/>
                </a:moveTo>
                <a:cubicBezTo>
                  <a:pt x="266" y="131"/>
                  <a:pt x="232" y="263"/>
                  <a:pt x="182" y="362"/>
                </a:cubicBezTo>
                <a:cubicBezTo>
                  <a:pt x="132" y="461"/>
                  <a:pt x="30" y="554"/>
                  <a:pt x="0" y="592"/>
                </a:cubicBezTo>
              </a:path>
            </a:pathLst>
          </a:custGeom>
          <a:noFill/>
          <a:ln w="19050" cap="flat" cmpd="sng">
            <a:solidFill>
              <a:schemeClr val="tx1"/>
            </a:solidFill>
            <a:prstDash val="solid"/>
            <a:round/>
            <a:headEnd/>
            <a:tailEnd/>
          </a:ln>
          <a:effectLst/>
        </p:spPr>
        <p:txBody>
          <a:bodyPr anchor="ctr"/>
          <a:lstStyle/>
          <a:p>
            <a:pPr>
              <a:defRPr/>
            </a:pPr>
            <a:endParaRPr lang="en-GB">
              <a:latin typeface="Calibri" pitchFamily="34" charset="0"/>
            </a:endParaRPr>
          </a:p>
        </p:txBody>
      </p:sp>
      <p:sp>
        <p:nvSpPr>
          <p:cNvPr id="27" name="Text Box 16"/>
          <p:cNvSpPr txBox="1">
            <a:spLocks noChangeArrowheads="1"/>
          </p:cNvSpPr>
          <p:nvPr/>
        </p:nvSpPr>
        <p:spPr bwMode="auto">
          <a:xfrm>
            <a:off x="2209800" y="1882775"/>
            <a:ext cx="1955800" cy="533400"/>
          </a:xfrm>
          <a:prstGeom prst="rect">
            <a:avLst/>
          </a:prstGeom>
          <a:solidFill>
            <a:schemeClr val="bg1"/>
          </a:solidFill>
          <a:ln w="9525" algn="ctr">
            <a:noFill/>
            <a:miter lim="800000"/>
            <a:headEnd/>
            <a:tailEnd/>
          </a:ln>
          <a:effectLst/>
        </p:spPr>
        <p:txBody>
          <a:bodyPr>
            <a:spAutoFit/>
          </a:bodyPr>
          <a:lstStyle/>
          <a:p>
            <a:pPr algn="ctr">
              <a:lnSpc>
                <a:spcPct val="90000"/>
              </a:lnSpc>
              <a:spcBef>
                <a:spcPct val="50000"/>
              </a:spcBef>
              <a:defRPr/>
            </a:pPr>
            <a:r>
              <a:rPr lang="en-GB" sz="1600" b="1" dirty="0">
                <a:solidFill>
                  <a:schemeClr val="tx1"/>
                </a:solidFill>
                <a:effectLst/>
                <a:latin typeface="Calibri" pitchFamily="34" charset="0"/>
              </a:rPr>
              <a:t>Zone of </a:t>
            </a:r>
            <a:r>
              <a:rPr lang="en-GB" sz="1600" b="1" dirty="0">
                <a:solidFill>
                  <a:srgbClr val="FF0000"/>
                </a:solidFill>
                <a:effectLst/>
                <a:latin typeface="Calibri" pitchFamily="34" charset="0"/>
              </a:rPr>
              <a:t>extensive </a:t>
            </a:r>
            <a:r>
              <a:rPr lang="en-GB" sz="1600" b="1" dirty="0">
                <a:solidFill>
                  <a:schemeClr val="tx1"/>
                </a:solidFill>
                <a:effectLst/>
                <a:latin typeface="Calibri" pitchFamily="34" charset="0"/>
              </a:rPr>
              <a:t>silicate </a:t>
            </a:r>
            <a:r>
              <a:rPr lang="en-GB" sz="1600" b="1" dirty="0">
                <a:solidFill>
                  <a:srgbClr val="FF0000"/>
                </a:solidFill>
                <a:effectLst/>
                <a:latin typeface="Calibri" pitchFamily="34" charset="0"/>
              </a:rPr>
              <a:t>melting</a:t>
            </a:r>
          </a:p>
        </p:txBody>
      </p:sp>
      <p:sp>
        <p:nvSpPr>
          <p:cNvPr id="31" name="Text Box 11"/>
          <p:cNvSpPr txBox="1">
            <a:spLocks noChangeArrowheads="1"/>
          </p:cNvSpPr>
          <p:nvPr/>
        </p:nvSpPr>
        <p:spPr bwMode="auto">
          <a:xfrm>
            <a:off x="721678" y="5381099"/>
            <a:ext cx="3225482" cy="274638"/>
          </a:xfrm>
          <a:prstGeom prst="rect">
            <a:avLst/>
          </a:prstGeom>
          <a:solidFill>
            <a:schemeClr val="tx1"/>
          </a:solidFill>
          <a:ln w="9525" algn="ctr">
            <a:noFill/>
            <a:miter lim="800000"/>
            <a:headEnd/>
            <a:tailEnd/>
          </a:ln>
          <a:effectLst/>
        </p:spPr>
        <p:txBody>
          <a:bodyPr wrap="square">
            <a:spAutoFit/>
          </a:bodyPr>
          <a:lstStyle/>
          <a:p>
            <a:pPr algn="ctr">
              <a:defRPr/>
            </a:pPr>
            <a:r>
              <a:rPr lang="en-GB" sz="1200" dirty="0">
                <a:solidFill>
                  <a:schemeClr val="bg1"/>
                </a:solidFill>
                <a:effectLst/>
                <a:latin typeface="Calibri" pitchFamily="34" charset="0"/>
              </a:rPr>
              <a:t>McKenzie, 2020 (J. Petrol., 61, 7, </a:t>
            </a:r>
            <a:r>
              <a:rPr lang="en-GB" sz="1200" dirty="0" err="1">
                <a:solidFill>
                  <a:schemeClr val="bg1"/>
                </a:solidFill>
                <a:effectLst/>
                <a:latin typeface="Calibri" pitchFamily="34" charset="0"/>
              </a:rPr>
              <a:t>egaa</a:t>
            </a:r>
            <a:r>
              <a:rPr lang="en-GB" sz="1200" dirty="0">
                <a:solidFill>
                  <a:schemeClr val="bg1"/>
                </a:solidFill>
                <a:effectLst/>
                <a:latin typeface="Calibri" pitchFamily="34" charset="0"/>
              </a:rPr>
              <a:t> 0061) </a:t>
            </a:r>
          </a:p>
        </p:txBody>
      </p:sp>
      <p:sp>
        <p:nvSpPr>
          <p:cNvPr id="33" name="Text Box 21"/>
          <p:cNvSpPr txBox="1">
            <a:spLocks noChangeArrowheads="1"/>
          </p:cNvSpPr>
          <p:nvPr/>
        </p:nvSpPr>
        <p:spPr bwMode="auto">
          <a:xfrm>
            <a:off x="466726" y="5619751"/>
            <a:ext cx="8239124" cy="1015663"/>
          </a:xfrm>
          <a:prstGeom prst="rect">
            <a:avLst/>
          </a:prstGeom>
          <a:noFill/>
          <a:ln w="9525">
            <a:noFill/>
            <a:miter lim="800000"/>
            <a:headEnd/>
            <a:tailEnd/>
          </a:ln>
          <a:effectLst/>
        </p:spPr>
        <p:txBody>
          <a:bodyPr wrap="square">
            <a:spAutoFit/>
          </a:bodyPr>
          <a:lstStyle/>
          <a:p>
            <a:pPr algn="ctr">
              <a:defRPr/>
            </a:pPr>
            <a:r>
              <a:rPr lang="en-GB" sz="2000" dirty="0">
                <a:solidFill>
                  <a:schemeClr val="bg1"/>
                </a:solidFill>
                <a:effectLst>
                  <a:outerShdw blurRad="38100" dist="38100" dir="2700000" algn="tl">
                    <a:srgbClr val="000000"/>
                  </a:outerShdw>
                </a:effectLst>
                <a:latin typeface="Calibri" pitchFamily="34" charset="0"/>
                <a:sym typeface="Wingdings" pitchFamily="2" charset="2"/>
              </a:rPr>
              <a:t>The McKenzie and Bickle article is considered the Bible of igneous petrology. The problem is that equilibration of melt and residue in the pl-facies has been excluded by all experimental petrology studies.</a:t>
            </a:r>
          </a:p>
        </p:txBody>
      </p:sp>
    </p:spTree>
    <p:extLst>
      <p:ext uri="{BB962C8B-B14F-4D97-AF65-F5344CB8AC3E}">
        <p14:creationId xmlns:p14="http://schemas.microsoft.com/office/powerpoint/2010/main" val="1296324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fade">
                                      <p:cBhvr>
                                        <p:cTn id="10" dur="2000"/>
                                        <p:tgtEl>
                                          <p:spTgt spid="3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fade">
                                      <p:cBhvr>
                                        <p:cTn id="13" dur="2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3635" name="Rectangle 19"/>
          <p:cNvSpPr>
            <a:spLocks noChangeArrowheads="1"/>
          </p:cNvSpPr>
          <p:nvPr/>
        </p:nvSpPr>
        <p:spPr bwMode="auto">
          <a:xfrm>
            <a:off x="0" y="6372225"/>
            <a:ext cx="9144000" cy="485775"/>
          </a:xfrm>
          <a:prstGeom prst="rect">
            <a:avLst/>
          </a:prstGeom>
          <a:solidFill>
            <a:schemeClr val="tx1"/>
          </a:solidFill>
          <a:ln w="9525" algn="ctr">
            <a:noFill/>
            <a:miter lim="800000"/>
            <a:headEnd/>
            <a:tailEnd/>
          </a:ln>
          <a:effectLst/>
        </p:spPr>
        <p:txBody>
          <a:bodyPr wrap="none" anchor="ctr"/>
          <a:lstStyle/>
          <a:p>
            <a:pPr>
              <a:defRPr/>
            </a:pPr>
            <a:endParaRPr lang="it-IT">
              <a:latin typeface="Calibri" pitchFamily="34" charset="0"/>
            </a:endParaRPr>
          </a:p>
        </p:txBody>
      </p:sp>
      <p:sp>
        <p:nvSpPr>
          <p:cNvPr id="623620" name="Text Box 4"/>
          <p:cNvSpPr txBox="1">
            <a:spLocks noChangeArrowheads="1"/>
          </p:cNvSpPr>
          <p:nvPr/>
        </p:nvSpPr>
        <p:spPr bwMode="auto">
          <a:xfrm>
            <a:off x="0" y="88900"/>
            <a:ext cx="9144000" cy="1066800"/>
          </a:xfrm>
          <a:prstGeom prst="rect">
            <a:avLst/>
          </a:prstGeom>
          <a:noFill/>
          <a:ln w="9525" algn="ctr">
            <a:noFill/>
            <a:miter lim="800000"/>
            <a:headEnd/>
            <a:tailEnd/>
          </a:ln>
          <a:effectLst/>
        </p:spPr>
        <p:txBody>
          <a:bodyPr>
            <a:spAutoFit/>
          </a:bodyPr>
          <a:lstStyle/>
          <a:p>
            <a:pPr algn="ctr">
              <a:defRPr/>
            </a:pPr>
            <a:r>
              <a:rPr lang="it-IT" sz="3200">
                <a:solidFill>
                  <a:schemeClr val="bg1"/>
                </a:solidFill>
                <a:effectLst>
                  <a:outerShdw blurRad="38100" dist="38100" dir="2700000" algn="tl">
                    <a:srgbClr val="000000"/>
                  </a:outerShdw>
                </a:effectLst>
                <a:latin typeface="Calibri" pitchFamily="34" charset="0"/>
              </a:rPr>
              <a:t>Mantle melting, melt extraction and post-melting processes beneath mid-ocean ridges</a:t>
            </a:r>
          </a:p>
        </p:txBody>
      </p:sp>
      <p:sp>
        <p:nvSpPr>
          <p:cNvPr id="623621" name="Text Box 5"/>
          <p:cNvSpPr txBox="1">
            <a:spLocks noChangeArrowheads="1"/>
          </p:cNvSpPr>
          <p:nvPr/>
        </p:nvSpPr>
        <p:spPr bwMode="auto">
          <a:xfrm>
            <a:off x="268014" y="1158875"/>
            <a:ext cx="8607972" cy="1815882"/>
          </a:xfrm>
          <a:prstGeom prst="rect">
            <a:avLst/>
          </a:prstGeom>
          <a:noFill/>
          <a:ln w="9525">
            <a:noFill/>
            <a:miter lim="800000"/>
            <a:headEnd/>
            <a:tailEnd/>
          </a:ln>
          <a:effectLst/>
        </p:spPr>
        <p:txBody>
          <a:bodyPr wrap="square">
            <a:spAutoFit/>
          </a:bodyPr>
          <a:lstStyle/>
          <a:p>
            <a:pPr>
              <a:defRPr/>
            </a:pPr>
            <a:r>
              <a:rPr lang="en-GB" sz="2800" dirty="0">
                <a:solidFill>
                  <a:srgbClr val="FFFF00"/>
                </a:solidFill>
                <a:effectLst>
                  <a:outerShdw blurRad="38100" dist="38100" dir="2700000" algn="tl">
                    <a:srgbClr val="000000"/>
                  </a:outerShdw>
                </a:effectLst>
                <a:latin typeface="Calibri" pitchFamily="34" charset="0"/>
                <a:sym typeface="Wingdings" pitchFamily="2" charset="2"/>
              </a:rPr>
              <a:t>6. </a:t>
            </a:r>
            <a:r>
              <a:rPr lang="en-GB" sz="2800" dirty="0">
                <a:solidFill>
                  <a:schemeClr val="bg1"/>
                </a:solidFill>
                <a:effectLst>
                  <a:outerShdw blurRad="38100" dist="38100" dir="2700000" algn="tl">
                    <a:srgbClr val="000000"/>
                  </a:outerShdw>
                </a:effectLst>
                <a:latin typeface="Calibri" pitchFamily="34" charset="0"/>
                <a:sym typeface="Wingdings" pitchFamily="2" charset="2"/>
              </a:rPr>
              <a:t>Residues from the central melting column rise to the shallowest level, experience significant </a:t>
            </a:r>
            <a:r>
              <a:rPr lang="en-GB" sz="2800" dirty="0">
                <a:solidFill>
                  <a:srgbClr val="FFFF00"/>
                </a:solidFill>
                <a:effectLst>
                  <a:outerShdw blurRad="38100" dist="38100" dir="2700000" algn="tl">
                    <a:srgbClr val="000000"/>
                  </a:outerShdw>
                </a:effectLst>
                <a:latin typeface="Calibri" pitchFamily="34" charset="0"/>
                <a:sym typeface="Wingdings" pitchFamily="2" charset="2"/>
              </a:rPr>
              <a:t>melt refertilization</a:t>
            </a:r>
            <a:r>
              <a:rPr lang="en-GB" sz="2800" dirty="0">
                <a:solidFill>
                  <a:schemeClr val="bg1"/>
                </a:solidFill>
                <a:effectLst>
                  <a:outerShdw blurRad="38100" dist="38100" dir="2700000" algn="tl">
                    <a:srgbClr val="000000"/>
                  </a:outerShdw>
                </a:effectLst>
                <a:latin typeface="Calibri" pitchFamily="34" charset="0"/>
                <a:sym typeface="Wingdings" pitchFamily="2" charset="2"/>
              </a:rPr>
              <a:t> or melt–solid interaction. They suffer also serpentinization.</a:t>
            </a:r>
          </a:p>
        </p:txBody>
      </p:sp>
      <p:pic>
        <p:nvPicPr>
          <p:cNvPr id="36869" name="Picture 6"/>
          <p:cNvPicPr>
            <a:picLocks noChangeAspect="1" noChangeArrowheads="1"/>
          </p:cNvPicPr>
          <p:nvPr/>
        </p:nvPicPr>
        <p:blipFill>
          <a:blip r:embed="rId3" cstate="print"/>
          <a:srcRect/>
          <a:stretch>
            <a:fillRect/>
          </a:stretch>
        </p:blipFill>
        <p:spPr bwMode="auto">
          <a:xfrm>
            <a:off x="4073525" y="3387725"/>
            <a:ext cx="5070475" cy="3381375"/>
          </a:xfrm>
          <a:prstGeom prst="rect">
            <a:avLst/>
          </a:prstGeom>
          <a:noFill/>
          <a:ln w="9525" algn="ctr">
            <a:noFill/>
            <a:miter lim="800000"/>
            <a:headEnd/>
            <a:tailEnd/>
          </a:ln>
        </p:spPr>
      </p:pic>
      <p:sp>
        <p:nvSpPr>
          <p:cNvPr id="623623" name="Rectangle 7"/>
          <p:cNvSpPr>
            <a:spLocks noChangeArrowheads="1"/>
          </p:cNvSpPr>
          <p:nvPr/>
        </p:nvSpPr>
        <p:spPr bwMode="auto">
          <a:xfrm>
            <a:off x="6197600" y="3703638"/>
            <a:ext cx="319088" cy="166687"/>
          </a:xfrm>
          <a:prstGeom prst="rect">
            <a:avLst/>
          </a:prstGeom>
          <a:noFill/>
          <a:ln w="57150" algn="ctr">
            <a:solidFill>
              <a:srgbClr val="00FF00"/>
            </a:solidFill>
            <a:miter lim="800000"/>
            <a:headEnd/>
            <a:tailEnd/>
          </a:ln>
          <a:effectLst/>
        </p:spPr>
        <p:txBody>
          <a:bodyPr wrap="none" anchor="ctr"/>
          <a:lstStyle/>
          <a:p>
            <a:pPr>
              <a:defRPr/>
            </a:pPr>
            <a:endParaRPr lang="it-IT">
              <a:latin typeface="Calibri" pitchFamily="34" charset="0"/>
            </a:endParaRPr>
          </a:p>
        </p:txBody>
      </p:sp>
      <p:grpSp>
        <p:nvGrpSpPr>
          <p:cNvPr id="2" name="Group 12"/>
          <p:cNvGrpSpPr>
            <a:grpSpLocks/>
          </p:cNvGrpSpPr>
          <p:nvPr/>
        </p:nvGrpSpPr>
        <p:grpSpPr bwMode="auto">
          <a:xfrm>
            <a:off x="6599246" y="3802063"/>
            <a:ext cx="385763" cy="307975"/>
            <a:chOff x="3680" y="2286"/>
            <a:chExt cx="243" cy="194"/>
          </a:xfrm>
        </p:grpSpPr>
        <p:sp>
          <p:nvSpPr>
            <p:cNvPr id="623627" name="Rectangle 11"/>
            <p:cNvSpPr>
              <a:spLocks noChangeArrowheads="1"/>
            </p:cNvSpPr>
            <p:nvPr/>
          </p:nvSpPr>
          <p:spPr bwMode="auto">
            <a:xfrm>
              <a:off x="3729" y="2304"/>
              <a:ext cx="156" cy="162"/>
            </a:xfrm>
            <a:prstGeom prst="rect">
              <a:avLst/>
            </a:prstGeom>
            <a:solidFill>
              <a:schemeClr val="bg1"/>
            </a:solidFill>
            <a:ln w="9525" algn="ctr">
              <a:noFill/>
              <a:miter lim="800000"/>
              <a:headEnd/>
              <a:tailEnd/>
            </a:ln>
            <a:effectLst/>
          </p:spPr>
          <p:txBody>
            <a:bodyPr wrap="none" anchor="ctr"/>
            <a:lstStyle/>
            <a:p>
              <a:pPr>
                <a:defRPr/>
              </a:pPr>
              <a:endParaRPr lang="it-IT" b="1">
                <a:effectLst/>
                <a:latin typeface="Calibri" pitchFamily="34" charset="0"/>
              </a:endParaRPr>
            </a:p>
          </p:txBody>
        </p:sp>
        <p:sp>
          <p:nvSpPr>
            <p:cNvPr id="623626" name="Text Box 10"/>
            <p:cNvSpPr txBox="1">
              <a:spLocks noChangeArrowheads="1"/>
            </p:cNvSpPr>
            <p:nvPr/>
          </p:nvSpPr>
          <p:spPr bwMode="auto">
            <a:xfrm>
              <a:off x="3680" y="2286"/>
              <a:ext cx="243" cy="194"/>
            </a:xfrm>
            <a:prstGeom prst="rect">
              <a:avLst/>
            </a:prstGeom>
            <a:noFill/>
            <a:ln w="9525" algn="ctr">
              <a:noFill/>
              <a:miter lim="800000"/>
              <a:headEnd/>
              <a:tailEnd/>
            </a:ln>
            <a:effectLst/>
          </p:spPr>
          <p:txBody>
            <a:bodyPr wrap="none">
              <a:spAutoFit/>
            </a:bodyPr>
            <a:lstStyle/>
            <a:p>
              <a:pPr>
                <a:defRPr/>
              </a:pPr>
              <a:r>
                <a:rPr lang="it-IT" sz="1400" b="1">
                  <a:solidFill>
                    <a:srgbClr val="FF0000"/>
                  </a:solidFill>
                  <a:effectLst/>
                  <a:latin typeface="Calibri" pitchFamily="34" charset="0"/>
                </a:rPr>
                <a:t>(2)</a:t>
              </a:r>
            </a:p>
          </p:txBody>
        </p:sp>
      </p:grpSp>
      <p:sp>
        <p:nvSpPr>
          <p:cNvPr id="623632" name="Line 16"/>
          <p:cNvSpPr>
            <a:spLocks noChangeShapeType="1"/>
          </p:cNvSpPr>
          <p:nvPr/>
        </p:nvSpPr>
        <p:spPr bwMode="auto">
          <a:xfrm flipH="1">
            <a:off x="6719887" y="2033752"/>
            <a:ext cx="705671" cy="1746086"/>
          </a:xfrm>
          <a:prstGeom prst="line">
            <a:avLst/>
          </a:prstGeom>
          <a:noFill/>
          <a:ln w="76200">
            <a:solidFill>
              <a:srgbClr val="FF0000"/>
            </a:solidFill>
            <a:round/>
            <a:headEnd/>
            <a:tailEnd type="triangle" w="med" len="med"/>
          </a:ln>
          <a:effectLst/>
        </p:spPr>
        <p:txBody>
          <a:bodyPr anchor="ctr"/>
          <a:lstStyle/>
          <a:p>
            <a:pPr>
              <a:defRPr/>
            </a:pPr>
            <a:endParaRPr lang="it-IT">
              <a:latin typeface="Calibri" pitchFamily="34" charset="0"/>
            </a:endParaRPr>
          </a:p>
        </p:txBody>
      </p:sp>
      <p:sp>
        <p:nvSpPr>
          <p:cNvPr id="623634" name="Text Box 18"/>
          <p:cNvSpPr txBox="1">
            <a:spLocks noChangeArrowheads="1"/>
          </p:cNvSpPr>
          <p:nvPr/>
        </p:nvSpPr>
        <p:spPr bwMode="auto">
          <a:xfrm>
            <a:off x="28576" y="2936875"/>
            <a:ext cx="3991632" cy="1785104"/>
          </a:xfrm>
          <a:prstGeom prst="rect">
            <a:avLst/>
          </a:prstGeom>
          <a:noFill/>
          <a:ln w="9525" algn="ctr">
            <a:noFill/>
            <a:miter lim="800000"/>
            <a:headEnd/>
            <a:tailEnd/>
          </a:ln>
          <a:effectLst/>
        </p:spPr>
        <p:txBody>
          <a:bodyPr wrap="square">
            <a:spAutoFit/>
          </a:bodyPr>
          <a:lstStyle/>
          <a:p>
            <a:pPr>
              <a:defRPr/>
            </a:pPr>
            <a:r>
              <a:rPr lang="en-GB" sz="2200" dirty="0">
                <a:solidFill>
                  <a:srgbClr val="FFFF00"/>
                </a:solidFill>
                <a:effectLst>
                  <a:outerShdw blurRad="38100" dist="38100" dir="2700000" algn="tl">
                    <a:srgbClr val="000000"/>
                  </a:outerShdw>
                </a:effectLst>
                <a:latin typeface="Calibri" pitchFamily="34" charset="0"/>
              </a:rPr>
              <a:t>Melts produced will ascend and migrate laterally towards the axial zone of crustal accretion.</a:t>
            </a:r>
          </a:p>
          <a:p>
            <a:pPr>
              <a:defRPr/>
            </a:pPr>
            <a:r>
              <a:rPr lang="en-GB" sz="2200" dirty="0">
                <a:solidFill>
                  <a:schemeClr val="bg1"/>
                </a:solidFill>
                <a:effectLst>
                  <a:outerShdw blurRad="38100" dist="38100" dir="2700000" algn="tl">
                    <a:srgbClr val="000000"/>
                  </a:outerShdw>
                </a:effectLst>
                <a:latin typeface="Calibri" pitchFamily="34" charset="0"/>
              </a:rPr>
              <a:t>Re-equilibration of major and trace elements as they migrate.</a:t>
            </a:r>
          </a:p>
        </p:txBody>
      </p:sp>
      <p:sp>
        <p:nvSpPr>
          <p:cNvPr id="623636" name="Rectangle 20"/>
          <p:cNvSpPr>
            <a:spLocks noChangeArrowheads="1"/>
          </p:cNvSpPr>
          <p:nvPr/>
        </p:nvSpPr>
        <p:spPr bwMode="auto">
          <a:xfrm>
            <a:off x="7624763" y="5614988"/>
            <a:ext cx="1519237" cy="1138237"/>
          </a:xfrm>
          <a:prstGeom prst="rect">
            <a:avLst/>
          </a:prstGeom>
          <a:noFill/>
          <a:ln w="38100" algn="ctr">
            <a:solidFill>
              <a:srgbClr val="00FF00"/>
            </a:solidFill>
            <a:miter lim="800000"/>
            <a:headEnd/>
            <a:tailEnd/>
          </a:ln>
          <a:effectLst/>
        </p:spPr>
        <p:txBody>
          <a:bodyPr wrap="none" anchor="ctr"/>
          <a:lstStyle/>
          <a:p>
            <a:pPr>
              <a:defRPr/>
            </a:pPr>
            <a:endParaRPr lang="it-IT">
              <a:latin typeface="Calibri" pitchFamily="34" charset="0"/>
            </a:endParaRPr>
          </a:p>
        </p:txBody>
      </p:sp>
      <p:sp>
        <p:nvSpPr>
          <p:cNvPr id="623637" name="Rectangle 21"/>
          <p:cNvSpPr>
            <a:spLocks noChangeArrowheads="1"/>
          </p:cNvSpPr>
          <p:nvPr/>
        </p:nvSpPr>
        <p:spPr bwMode="auto">
          <a:xfrm>
            <a:off x="5853113" y="5614988"/>
            <a:ext cx="1519237" cy="1138237"/>
          </a:xfrm>
          <a:prstGeom prst="rect">
            <a:avLst/>
          </a:prstGeom>
          <a:noFill/>
          <a:ln w="38100" algn="ctr">
            <a:solidFill>
              <a:srgbClr val="FF0000"/>
            </a:solidFill>
            <a:miter lim="800000"/>
            <a:headEnd/>
            <a:tailEnd/>
          </a:ln>
          <a:effectLst/>
        </p:spPr>
        <p:txBody>
          <a:bodyPr wrap="none" anchor="ctr"/>
          <a:lstStyle/>
          <a:p>
            <a:pPr>
              <a:defRPr/>
            </a:pPr>
            <a:endParaRPr lang="it-IT">
              <a:latin typeface="Calibri" pitchFamily="34" charset="0"/>
            </a:endParaRPr>
          </a:p>
        </p:txBody>
      </p:sp>
      <p:sp>
        <p:nvSpPr>
          <p:cNvPr id="623639" name="Line 23"/>
          <p:cNvSpPr>
            <a:spLocks noChangeShapeType="1"/>
          </p:cNvSpPr>
          <p:nvPr/>
        </p:nvSpPr>
        <p:spPr bwMode="auto">
          <a:xfrm>
            <a:off x="2885090" y="2711669"/>
            <a:ext cx="2947385" cy="1003081"/>
          </a:xfrm>
          <a:prstGeom prst="line">
            <a:avLst/>
          </a:prstGeom>
          <a:noFill/>
          <a:ln w="76200">
            <a:solidFill>
              <a:srgbClr val="00FF00"/>
            </a:solidFill>
            <a:round/>
            <a:headEnd/>
            <a:tailEnd type="triangle" w="med" len="med"/>
          </a:ln>
          <a:effectLst/>
        </p:spPr>
        <p:txBody>
          <a:bodyPr anchor="ctr"/>
          <a:lstStyle/>
          <a:p>
            <a:pPr>
              <a:defRPr/>
            </a:pPr>
            <a:endParaRPr lang="it-IT">
              <a:latin typeface="Calibri" pitchFamily="34" charset="0"/>
            </a:endParaRPr>
          </a:p>
        </p:txBody>
      </p:sp>
      <p:grpSp>
        <p:nvGrpSpPr>
          <p:cNvPr id="3" name="Group 24"/>
          <p:cNvGrpSpPr>
            <a:grpSpLocks/>
          </p:cNvGrpSpPr>
          <p:nvPr/>
        </p:nvGrpSpPr>
        <p:grpSpPr bwMode="auto">
          <a:xfrm>
            <a:off x="5818196" y="3643313"/>
            <a:ext cx="385763" cy="307975"/>
            <a:chOff x="3680" y="2286"/>
            <a:chExt cx="243" cy="194"/>
          </a:xfrm>
        </p:grpSpPr>
        <p:sp>
          <p:nvSpPr>
            <p:cNvPr id="623641" name="Rectangle 25"/>
            <p:cNvSpPr>
              <a:spLocks noChangeArrowheads="1"/>
            </p:cNvSpPr>
            <p:nvPr/>
          </p:nvSpPr>
          <p:spPr bwMode="auto">
            <a:xfrm>
              <a:off x="3729" y="2304"/>
              <a:ext cx="156" cy="162"/>
            </a:xfrm>
            <a:prstGeom prst="rect">
              <a:avLst/>
            </a:prstGeom>
            <a:solidFill>
              <a:schemeClr val="bg1"/>
            </a:solidFill>
            <a:ln w="9525" algn="ctr">
              <a:noFill/>
              <a:miter lim="800000"/>
              <a:headEnd/>
              <a:tailEnd/>
            </a:ln>
            <a:effectLst/>
          </p:spPr>
          <p:txBody>
            <a:bodyPr wrap="none" anchor="ctr"/>
            <a:lstStyle/>
            <a:p>
              <a:pPr>
                <a:defRPr/>
              </a:pPr>
              <a:endParaRPr lang="it-IT" b="1">
                <a:effectLst/>
                <a:latin typeface="Calibri" pitchFamily="34" charset="0"/>
              </a:endParaRPr>
            </a:p>
          </p:txBody>
        </p:sp>
        <p:sp>
          <p:nvSpPr>
            <p:cNvPr id="623642" name="Text Box 26"/>
            <p:cNvSpPr txBox="1">
              <a:spLocks noChangeArrowheads="1"/>
            </p:cNvSpPr>
            <p:nvPr/>
          </p:nvSpPr>
          <p:spPr bwMode="auto">
            <a:xfrm>
              <a:off x="3680" y="2286"/>
              <a:ext cx="243" cy="194"/>
            </a:xfrm>
            <a:prstGeom prst="rect">
              <a:avLst/>
            </a:prstGeom>
            <a:noFill/>
            <a:ln w="9525" algn="ctr">
              <a:noFill/>
              <a:miter lim="800000"/>
              <a:headEnd/>
              <a:tailEnd/>
            </a:ln>
            <a:effectLst/>
          </p:spPr>
          <p:txBody>
            <a:bodyPr wrap="none">
              <a:spAutoFit/>
            </a:bodyPr>
            <a:lstStyle/>
            <a:p>
              <a:pPr>
                <a:defRPr/>
              </a:pPr>
              <a:r>
                <a:rPr lang="it-IT" sz="1400" b="1" dirty="0">
                  <a:solidFill>
                    <a:srgbClr val="FF0000"/>
                  </a:solidFill>
                  <a:effectLst/>
                  <a:latin typeface="Calibri" pitchFamily="34" charset="0"/>
                </a:rPr>
                <a:t>(3)</a:t>
              </a:r>
            </a:p>
          </p:txBody>
        </p:sp>
      </p:grpSp>
      <p:sp>
        <p:nvSpPr>
          <p:cNvPr id="623643" name="AutoShape 27"/>
          <p:cNvSpPr>
            <a:spLocks noChangeArrowheads="1"/>
          </p:cNvSpPr>
          <p:nvPr/>
        </p:nvSpPr>
        <p:spPr bwMode="auto">
          <a:xfrm rot="496554">
            <a:off x="6500813" y="4206875"/>
            <a:ext cx="352425" cy="1408113"/>
          </a:xfrm>
          <a:prstGeom prst="downArrow">
            <a:avLst>
              <a:gd name="adj1" fmla="val 50000"/>
              <a:gd name="adj2" fmla="val 99887"/>
            </a:avLst>
          </a:prstGeom>
          <a:solidFill>
            <a:srgbClr val="FF0000">
              <a:alpha val="60001"/>
            </a:srgbClr>
          </a:solidFill>
          <a:ln w="9525" algn="ctr">
            <a:solidFill>
              <a:schemeClr val="tx1"/>
            </a:solidFill>
            <a:miter lim="800000"/>
            <a:headEnd/>
            <a:tailEnd/>
          </a:ln>
          <a:effectLst/>
        </p:spPr>
        <p:txBody>
          <a:bodyPr wrap="none" anchor="ctr"/>
          <a:lstStyle/>
          <a:p>
            <a:pPr>
              <a:defRPr/>
            </a:pPr>
            <a:endParaRPr lang="it-IT">
              <a:latin typeface="Calibri" pitchFamily="34" charset="0"/>
            </a:endParaRPr>
          </a:p>
        </p:txBody>
      </p:sp>
      <p:sp>
        <p:nvSpPr>
          <p:cNvPr id="623644" name="AutoShape 28"/>
          <p:cNvSpPr>
            <a:spLocks noChangeArrowheads="1"/>
          </p:cNvSpPr>
          <p:nvPr/>
        </p:nvSpPr>
        <p:spPr bwMode="auto">
          <a:xfrm rot="-3039049">
            <a:off x="7250112" y="3497263"/>
            <a:ext cx="352425" cy="2546350"/>
          </a:xfrm>
          <a:prstGeom prst="downArrow">
            <a:avLst>
              <a:gd name="adj1" fmla="val 50000"/>
              <a:gd name="adj2" fmla="val 180631"/>
            </a:avLst>
          </a:prstGeom>
          <a:solidFill>
            <a:srgbClr val="00FF00">
              <a:alpha val="60001"/>
            </a:srgbClr>
          </a:solidFill>
          <a:ln w="9525" algn="ctr">
            <a:solidFill>
              <a:schemeClr val="tx1"/>
            </a:solidFill>
            <a:miter lim="800000"/>
            <a:headEnd/>
            <a:tailEnd/>
          </a:ln>
          <a:effectLst/>
        </p:spPr>
        <p:txBody>
          <a:bodyPr wrap="none" anchor="ctr"/>
          <a:lstStyle/>
          <a:p>
            <a:pPr>
              <a:defRPr/>
            </a:pPr>
            <a:endParaRPr lang="it-IT">
              <a:latin typeface="Calibri" pitchFamily="34" charset="0"/>
            </a:endParaRPr>
          </a:p>
        </p:txBody>
      </p:sp>
      <p:sp>
        <p:nvSpPr>
          <p:cNvPr id="623647" name="AutoShape 31"/>
          <p:cNvSpPr>
            <a:spLocks noChangeArrowheads="1"/>
          </p:cNvSpPr>
          <p:nvPr/>
        </p:nvSpPr>
        <p:spPr bwMode="auto">
          <a:xfrm>
            <a:off x="5937525" y="1631841"/>
            <a:ext cx="2812338" cy="427038"/>
          </a:xfrm>
          <a:prstGeom prst="roundRect">
            <a:avLst>
              <a:gd name="adj" fmla="val 16667"/>
            </a:avLst>
          </a:prstGeom>
          <a:noFill/>
          <a:ln w="57150" algn="ctr">
            <a:solidFill>
              <a:srgbClr val="FF0000"/>
            </a:solidFill>
            <a:round/>
            <a:headEnd/>
            <a:tailEnd/>
          </a:ln>
          <a:effectLst/>
        </p:spPr>
        <p:txBody>
          <a:bodyPr wrap="none" anchor="ctr"/>
          <a:lstStyle/>
          <a:p>
            <a:pPr>
              <a:defRPr/>
            </a:pPr>
            <a:endParaRPr lang="it-IT">
              <a:latin typeface="Calibri" pitchFamily="34" charset="0"/>
            </a:endParaRPr>
          </a:p>
        </p:txBody>
      </p:sp>
      <p:sp>
        <p:nvSpPr>
          <p:cNvPr id="623648" name="AutoShape 32"/>
          <p:cNvSpPr>
            <a:spLocks noChangeArrowheads="1"/>
          </p:cNvSpPr>
          <p:nvPr/>
        </p:nvSpPr>
        <p:spPr bwMode="auto">
          <a:xfrm>
            <a:off x="260788" y="2516188"/>
            <a:ext cx="2655833" cy="427037"/>
          </a:xfrm>
          <a:prstGeom prst="roundRect">
            <a:avLst>
              <a:gd name="adj" fmla="val 16667"/>
            </a:avLst>
          </a:prstGeom>
          <a:noFill/>
          <a:ln w="57150" algn="ctr">
            <a:solidFill>
              <a:srgbClr val="00FF00"/>
            </a:solidFill>
            <a:round/>
            <a:headEnd/>
            <a:tailEnd/>
          </a:ln>
          <a:effectLst/>
        </p:spPr>
        <p:txBody>
          <a:bodyPr wrap="none" anchor="ctr"/>
          <a:lstStyle/>
          <a:p>
            <a:pPr>
              <a:defRPr/>
            </a:pPr>
            <a:endParaRPr lang="it-IT">
              <a:latin typeface="Calibri" pitchFamily="34" charset="0"/>
            </a:endParaRPr>
          </a:p>
        </p:txBody>
      </p:sp>
      <p:sp>
        <p:nvSpPr>
          <p:cNvPr id="623649" name="Rectangle 33"/>
          <p:cNvSpPr>
            <a:spLocks noChangeArrowheads="1"/>
          </p:cNvSpPr>
          <p:nvPr/>
        </p:nvSpPr>
        <p:spPr bwMode="auto">
          <a:xfrm>
            <a:off x="4030663" y="5610225"/>
            <a:ext cx="1760537" cy="1247775"/>
          </a:xfrm>
          <a:prstGeom prst="rect">
            <a:avLst/>
          </a:prstGeom>
          <a:solidFill>
            <a:schemeClr val="tx1"/>
          </a:solidFill>
          <a:ln w="9525" algn="ctr">
            <a:noFill/>
            <a:miter lim="800000"/>
            <a:headEnd/>
            <a:tailEnd/>
          </a:ln>
          <a:effectLst/>
        </p:spPr>
        <p:txBody>
          <a:bodyPr wrap="none" anchor="ctr"/>
          <a:lstStyle/>
          <a:p>
            <a:pPr>
              <a:defRPr/>
            </a:pPr>
            <a:endParaRPr lang="it-IT">
              <a:latin typeface="Calibri" pitchFamily="34" charset="0"/>
            </a:endParaRPr>
          </a:p>
        </p:txBody>
      </p:sp>
      <p:sp>
        <p:nvSpPr>
          <p:cNvPr id="623650" name="Rectangle 34"/>
          <p:cNvSpPr>
            <a:spLocks noChangeArrowheads="1"/>
          </p:cNvSpPr>
          <p:nvPr/>
        </p:nvSpPr>
        <p:spPr bwMode="auto">
          <a:xfrm>
            <a:off x="5791200" y="5610225"/>
            <a:ext cx="1636713" cy="1247775"/>
          </a:xfrm>
          <a:prstGeom prst="rect">
            <a:avLst/>
          </a:prstGeom>
          <a:solidFill>
            <a:schemeClr val="tx1"/>
          </a:solidFill>
          <a:ln w="9525" algn="ctr">
            <a:noFill/>
            <a:miter lim="800000"/>
            <a:headEnd/>
            <a:tailEnd/>
          </a:ln>
          <a:effectLst/>
        </p:spPr>
        <p:txBody>
          <a:bodyPr wrap="none" anchor="ctr"/>
          <a:lstStyle/>
          <a:p>
            <a:pPr>
              <a:defRPr/>
            </a:pPr>
            <a:endParaRPr lang="it-IT">
              <a:latin typeface="Calibri" pitchFamily="34" charset="0"/>
            </a:endParaRPr>
          </a:p>
        </p:txBody>
      </p:sp>
      <p:sp>
        <p:nvSpPr>
          <p:cNvPr id="623651" name="Rectangle 35"/>
          <p:cNvSpPr>
            <a:spLocks noChangeArrowheads="1"/>
          </p:cNvSpPr>
          <p:nvPr/>
        </p:nvSpPr>
        <p:spPr bwMode="auto">
          <a:xfrm>
            <a:off x="7227888" y="5610225"/>
            <a:ext cx="1941512" cy="1247775"/>
          </a:xfrm>
          <a:prstGeom prst="rect">
            <a:avLst/>
          </a:prstGeom>
          <a:solidFill>
            <a:schemeClr val="tx1"/>
          </a:solidFill>
          <a:ln w="9525" algn="ctr">
            <a:noFill/>
            <a:miter lim="800000"/>
            <a:headEnd/>
            <a:tailEnd/>
          </a:ln>
          <a:effectLst/>
        </p:spPr>
        <p:txBody>
          <a:bodyPr wrap="none" anchor="ctr"/>
          <a:lstStyle/>
          <a:p>
            <a:pPr>
              <a:defRPr/>
            </a:pPr>
            <a:endParaRPr lang="it-IT">
              <a:latin typeface="Calibri" pitchFamily="34" charset="0"/>
            </a:endParaRPr>
          </a:p>
        </p:txBody>
      </p:sp>
      <p:sp>
        <p:nvSpPr>
          <p:cNvPr id="26" name="Text Box 18"/>
          <p:cNvSpPr txBox="1">
            <a:spLocks noChangeArrowheads="1"/>
          </p:cNvSpPr>
          <p:nvPr/>
        </p:nvSpPr>
        <p:spPr bwMode="auto">
          <a:xfrm>
            <a:off x="3924300" y="5654675"/>
            <a:ext cx="5205413" cy="1107996"/>
          </a:xfrm>
          <a:prstGeom prst="rect">
            <a:avLst/>
          </a:prstGeom>
          <a:solidFill>
            <a:schemeClr val="tx1"/>
          </a:solidFill>
          <a:ln w="9525" algn="ctr">
            <a:noFill/>
            <a:miter lim="800000"/>
            <a:headEnd/>
            <a:tailEnd/>
          </a:ln>
          <a:effectLst/>
        </p:spPr>
        <p:txBody>
          <a:bodyPr wrap="square">
            <a:spAutoFit/>
          </a:bodyPr>
          <a:lstStyle/>
          <a:p>
            <a:pPr algn="ctr">
              <a:defRPr/>
            </a:pPr>
            <a:r>
              <a:rPr lang="en-GB" sz="2200" dirty="0">
                <a:solidFill>
                  <a:schemeClr val="bg1"/>
                </a:solidFill>
                <a:effectLst>
                  <a:outerShdw blurRad="38100" dist="38100" dir="2700000" algn="tl">
                    <a:srgbClr val="000000"/>
                  </a:outerShdw>
                </a:effectLst>
                <a:latin typeface="Calibri" pitchFamily="34" charset="0"/>
              </a:rPr>
              <a:t>These melts cool and crystallize olivine as they pass through previously depleted residues in the TBL.</a:t>
            </a:r>
          </a:p>
        </p:txBody>
      </p:sp>
      <p:sp>
        <p:nvSpPr>
          <p:cNvPr id="623638" name="Text Box 22"/>
          <p:cNvSpPr txBox="1">
            <a:spLocks noChangeArrowheads="1"/>
          </p:cNvSpPr>
          <p:nvPr/>
        </p:nvSpPr>
        <p:spPr bwMode="auto">
          <a:xfrm>
            <a:off x="140354" y="4914062"/>
            <a:ext cx="3846512" cy="1815882"/>
          </a:xfrm>
          <a:prstGeom prst="rect">
            <a:avLst/>
          </a:prstGeom>
          <a:noFill/>
          <a:ln w="38100" algn="ctr">
            <a:noFill/>
            <a:miter lim="800000"/>
            <a:headEnd/>
            <a:tailEnd/>
          </a:ln>
          <a:effectLst/>
        </p:spPr>
        <p:txBody>
          <a:bodyPr>
            <a:spAutoFit/>
          </a:bodyPr>
          <a:lstStyle/>
          <a:p>
            <a:pPr algn="ctr">
              <a:defRPr/>
            </a:pPr>
            <a:r>
              <a:rPr lang="it-IT" sz="2800">
                <a:solidFill>
                  <a:schemeClr val="bg1"/>
                </a:solidFill>
                <a:effectLst>
                  <a:outerShdw blurRad="38100" dist="38100" dir="2700000" algn="tl">
                    <a:srgbClr val="000000"/>
                  </a:outerShdw>
                </a:effectLst>
                <a:latin typeface="Calibri" pitchFamily="34" charset="0"/>
              </a:rPr>
              <a:t>This explains why abyssal peridotites have excess olivine relative to simple melting residues.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23621"/>
                                        </p:tgtEl>
                                        <p:attrNameLst>
                                          <p:attrName>style.visibility</p:attrName>
                                        </p:attrNameLst>
                                      </p:cBhvr>
                                      <p:to>
                                        <p:strVal val="visible"/>
                                      </p:to>
                                    </p:set>
                                    <p:animEffect transition="in" filter="fade">
                                      <p:cBhvr>
                                        <p:cTn id="7" dur="500"/>
                                        <p:tgtEl>
                                          <p:spTgt spid="6236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23647"/>
                                        </p:tgtEl>
                                        <p:attrNameLst>
                                          <p:attrName>style.visibility</p:attrName>
                                        </p:attrNameLst>
                                      </p:cBhvr>
                                      <p:to>
                                        <p:strVal val="visible"/>
                                      </p:to>
                                    </p:set>
                                    <p:animEffect transition="in" filter="fade">
                                      <p:cBhvr>
                                        <p:cTn id="12" dur="500"/>
                                        <p:tgtEl>
                                          <p:spTgt spid="623647"/>
                                        </p:tgtEl>
                                      </p:cBhvr>
                                    </p:animEffect>
                                  </p:childTnLst>
                                </p:cTn>
                              </p:par>
                            </p:childTnLst>
                          </p:cTn>
                        </p:par>
                        <p:par>
                          <p:cTn id="13" fill="hold">
                            <p:stCondLst>
                              <p:cond delay="500"/>
                            </p:stCondLst>
                            <p:childTnLst>
                              <p:par>
                                <p:cTn id="14" presetID="18" presetClass="entr" presetSubtype="6" fill="hold" nodeType="afterEffect">
                                  <p:stCondLst>
                                    <p:cond delay="0"/>
                                  </p:stCondLst>
                                  <p:childTnLst>
                                    <p:set>
                                      <p:cBhvr>
                                        <p:cTn id="15" dur="1" fill="hold">
                                          <p:stCondLst>
                                            <p:cond delay="0"/>
                                          </p:stCondLst>
                                        </p:cTn>
                                        <p:tgtEl>
                                          <p:spTgt spid="623632"/>
                                        </p:tgtEl>
                                        <p:attrNameLst>
                                          <p:attrName>style.visibility</p:attrName>
                                        </p:attrNameLst>
                                      </p:cBhvr>
                                      <p:to>
                                        <p:strVal val="visible"/>
                                      </p:to>
                                    </p:set>
                                    <p:animEffect transition="in" filter="strips(downRight)">
                                      <p:cBhvr>
                                        <p:cTn id="16" dur="1000"/>
                                        <p:tgtEl>
                                          <p:spTgt spid="623632"/>
                                        </p:tgtEl>
                                      </p:cBhvr>
                                    </p:animEffect>
                                  </p:childTnLst>
                                </p:cTn>
                              </p:par>
                            </p:childTnLst>
                          </p:cTn>
                        </p:par>
                        <p:par>
                          <p:cTn id="17" fill="hold">
                            <p:stCondLst>
                              <p:cond delay="1500"/>
                            </p:stCondLst>
                            <p:childTnLst>
                              <p:par>
                                <p:cTn id="18" presetID="10" presetClass="entr" presetSubtype="0"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childTnLst>
                          </p:cTn>
                        </p:par>
                        <p:par>
                          <p:cTn id="21" fill="hold">
                            <p:stCondLst>
                              <p:cond delay="2000"/>
                            </p:stCondLst>
                            <p:childTnLst>
                              <p:par>
                                <p:cTn id="22" presetID="22" presetClass="entr" presetSubtype="1" fill="hold" grpId="0" nodeType="afterEffect">
                                  <p:stCondLst>
                                    <p:cond delay="0"/>
                                  </p:stCondLst>
                                  <p:childTnLst>
                                    <p:set>
                                      <p:cBhvr>
                                        <p:cTn id="23" dur="1" fill="hold">
                                          <p:stCondLst>
                                            <p:cond delay="0"/>
                                          </p:stCondLst>
                                        </p:cTn>
                                        <p:tgtEl>
                                          <p:spTgt spid="623643"/>
                                        </p:tgtEl>
                                        <p:attrNameLst>
                                          <p:attrName>style.visibility</p:attrName>
                                        </p:attrNameLst>
                                      </p:cBhvr>
                                      <p:to>
                                        <p:strVal val="visible"/>
                                      </p:to>
                                    </p:set>
                                    <p:animEffect transition="in" filter="wipe(up)">
                                      <p:cBhvr>
                                        <p:cTn id="24" dur="1000"/>
                                        <p:tgtEl>
                                          <p:spTgt spid="623643"/>
                                        </p:tgtEl>
                                      </p:cBhvr>
                                    </p:animEffect>
                                  </p:childTnLst>
                                </p:cTn>
                              </p:par>
                            </p:childTnLst>
                          </p:cTn>
                        </p:par>
                        <p:par>
                          <p:cTn id="25" fill="hold">
                            <p:stCondLst>
                              <p:cond delay="3000"/>
                            </p:stCondLst>
                            <p:childTnLst>
                              <p:par>
                                <p:cTn id="26" presetID="10" presetClass="exit" presetSubtype="0" fill="hold" grpId="0" nodeType="afterEffect">
                                  <p:stCondLst>
                                    <p:cond delay="0"/>
                                  </p:stCondLst>
                                  <p:childTnLst>
                                    <p:animEffect transition="out" filter="fade">
                                      <p:cBhvr>
                                        <p:cTn id="27" dur="500"/>
                                        <p:tgtEl>
                                          <p:spTgt spid="623650"/>
                                        </p:tgtEl>
                                      </p:cBhvr>
                                    </p:animEffect>
                                    <p:set>
                                      <p:cBhvr>
                                        <p:cTn id="28" dur="1" fill="hold">
                                          <p:stCondLst>
                                            <p:cond delay="499"/>
                                          </p:stCondLst>
                                        </p:cTn>
                                        <p:tgtEl>
                                          <p:spTgt spid="623650"/>
                                        </p:tgtEl>
                                        <p:attrNameLst>
                                          <p:attrName>style.visibility</p:attrName>
                                        </p:attrNameLst>
                                      </p:cBhvr>
                                      <p:to>
                                        <p:strVal val="hidden"/>
                                      </p:to>
                                    </p:set>
                                  </p:childTnLst>
                                </p:cTn>
                              </p:par>
                            </p:childTnLst>
                          </p:cTn>
                        </p:par>
                        <p:par>
                          <p:cTn id="29" fill="hold">
                            <p:stCondLst>
                              <p:cond delay="3500"/>
                            </p:stCondLst>
                            <p:childTnLst>
                              <p:par>
                                <p:cTn id="30" presetID="10" presetClass="entr" presetSubtype="0" fill="hold" grpId="0" nodeType="afterEffect">
                                  <p:stCondLst>
                                    <p:cond delay="0"/>
                                  </p:stCondLst>
                                  <p:childTnLst>
                                    <p:set>
                                      <p:cBhvr>
                                        <p:cTn id="31" dur="1" fill="hold">
                                          <p:stCondLst>
                                            <p:cond delay="0"/>
                                          </p:stCondLst>
                                        </p:cTn>
                                        <p:tgtEl>
                                          <p:spTgt spid="623637"/>
                                        </p:tgtEl>
                                        <p:attrNameLst>
                                          <p:attrName>style.visibility</p:attrName>
                                        </p:attrNameLst>
                                      </p:cBhvr>
                                      <p:to>
                                        <p:strVal val="visible"/>
                                      </p:to>
                                    </p:set>
                                    <p:animEffect transition="in" filter="fade">
                                      <p:cBhvr>
                                        <p:cTn id="32" dur="500"/>
                                        <p:tgtEl>
                                          <p:spTgt spid="62363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23648"/>
                                        </p:tgtEl>
                                        <p:attrNameLst>
                                          <p:attrName>style.visibility</p:attrName>
                                        </p:attrNameLst>
                                      </p:cBhvr>
                                      <p:to>
                                        <p:strVal val="visible"/>
                                      </p:to>
                                    </p:set>
                                    <p:animEffect transition="in" filter="fade">
                                      <p:cBhvr>
                                        <p:cTn id="37" dur="500"/>
                                        <p:tgtEl>
                                          <p:spTgt spid="623648"/>
                                        </p:tgtEl>
                                      </p:cBhvr>
                                    </p:animEffect>
                                  </p:childTnLst>
                                </p:cTn>
                              </p:par>
                            </p:childTnLst>
                          </p:cTn>
                        </p:par>
                        <p:par>
                          <p:cTn id="38" fill="hold">
                            <p:stCondLst>
                              <p:cond delay="500"/>
                            </p:stCondLst>
                            <p:childTnLst>
                              <p:par>
                                <p:cTn id="39" presetID="18" presetClass="entr" presetSubtype="6" fill="hold" nodeType="afterEffect">
                                  <p:stCondLst>
                                    <p:cond delay="0"/>
                                  </p:stCondLst>
                                  <p:childTnLst>
                                    <p:set>
                                      <p:cBhvr>
                                        <p:cTn id="40" dur="1" fill="hold">
                                          <p:stCondLst>
                                            <p:cond delay="0"/>
                                          </p:stCondLst>
                                        </p:cTn>
                                        <p:tgtEl>
                                          <p:spTgt spid="623639"/>
                                        </p:tgtEl>
                                        <p:attrNameLst>
                                          <p:attrName>style.visibility</p:attrName>
                                        </p:attrNameLst>
                                      </p:cBhvr>
                                      <p:to>
                                        <p:strVal val="visible"/>
                                      </p:to>
                                    </p:set>
                                    <p:animEffect transition="in" filter="strips(downRight)">
                                      <p:cBhvr>
                                        <p:cTn id="41" dur="1000"/>
                                        <p:tgtEl>
                                          <p:spTgt spid="623639"/>
                                        </p:tgtEl>
                                      </p:cBhvr>
                                    </p:animEffect>
                                  </p:childTnLst>
                                </p:cTn>
                              </p:par>
                            </p:childTnLst>
                          </p:cTn>
                        </p:par>
                        <p:par>
                          <p:cTn id="42" fill="hold">
                            <p:stCondLst>
                              <p:cond delay="1500"/>
                            </p:stCondLst>
                            <p:childTnLst>
                              <p:par>
                                <p:cTn id="43" presetID="10" presetClass="entr" presetSubtype="0" fill="hold" grpId="0" nodeType="afterEffect">
                                  <p:stCondLst>
                                    <p:cond delay="0"/>
                                  </p:stCondLst>
                                  <p:childTnLst>
                                    <p:set>
                                      <p:cBhvr>
                                        <p:cTn id="44" dur="1" fill="hold">
                                          <p:stCondLst>
                                            <p:cond delay="0"/>
                                          </p:stCondLst>
                                        </p:cTn>
                                        <p:tgtEl>
                                          <p:spTgt spid="623623"/>
                                        </p:tgtEl>
                                        <p:attrNameLst>
                                          <p:attrName>style.visibility</p:attrName>
                                        </p:attrNameLst>
                                      </p:cBhvr>
                                      <p:to>
                                        <p:strVal val="visible"/>
                                      </p:to>
                                    </p:set>
                                    <p:animEffect transition="in" filter="fade">
                                      <p:cBhvr>
                                        <p:cTn id="45" dur="500"/>
                                        <p:tgtEl>
                                          <p:spTgt spid="623623"/>
                                        </p:tgtEl>
                                      </p:cBhvr>
                                    </p:animEffect>
                                  </p:childTnLst>
                                </p:cTn>
                              </p:par>
                            </p:childTnLst>
                          </p:cTn>
                        </p:par>
                        <p:par>
                          <p:cTn id="46" fill="hold">
                            <p:stCondLst>
                              <p:cond delay="2000"/>
                            </p:stCondLst>
                            <p:childTnLst>
                              <p:par>
                                <p:cTn id="47" presetID="10" presetClass="entr" presetSubtype="0" fill="hold" nodeType="afterEffect">
                                  <p:stCondLst>
                                    <p:cond delay="0"/>
                                  </p:stCondLst>
                                  <p:childTnLst>
                                    <p:set>
                                      <p:cBhvr>
                                        <p:cTn id="48" dur="1" fill="hold">
                                          <p:stCondLst>
                                            <p:cond delay="0"/>
                                          </p:stCondLst>
                                        </p:cTn>
                                        <p:tgtEl>
                                          <p:spTgt spid="3"/>
                                        </p:tgtEl>
                                        <p:attrNameLst>
                                          <p:attrName>style.visibility</p:attrName>
                                        </p:attrNameLst>
                                      </p:cBhvr>
                                      <p:to>
                                        <p:strVal val="visible"/>
                                      </p:to>
                                    </p:set>
                                    <p:animEffect transition="in" filter="fade">
                                      <p:cBhvr>
                                        <p:cTn id="49" dur="1000"/>
                                        <p:tgtEl>
                                          <p:spTgt spid="3"/>
                                        </p:tgtEl>
                                      </p:cBhvr>
                                    </p:animEffect>
                                  </p:childTnLst>
                                </p:cTn>
                              </p:par>
                            </p:childTnLst>
                          </p:cTn>
                        </p:par>
                        <p:par>
                          <p:cTn id="50" fill="hold">
                            <p:stCondLst>
                              <p:cond delay="3000"/>
                            </p:stCondLst>
                            <p:childTnLst>
                              <p:par>
                                <p:cTn id="51" presetID="22" presetClass="entr" presetSubtype="1" fill="hold" grpId="0" nodeType="afterEffect">
                                  <p:stCondLst>
                                    <p:cond delay="0"/>
                                  </p:stCondLst>
                                  <p:childTnLst>
                                    <p:set>
                                      <p:cBhvr>
                                        <p:cTn id="52" dur="1" fill="hold">
                                          <p:stCondLst>
                                            <p:cond delay="0"/>
                                          </p:stCondLst>
                                        </p:cTn>
                                        <p:tgtEl>
                                          <p:spTgt spid="623644"/>
                                        </p:tgtEl>
                                        <p:attrNameLst>
                                          <p:attrName>style.visibility</p:attrName>
                                        </p:attrNameLst>
                                      </p:cBhvr>
                                      <p:to>
                                        <p:strVal val="visible"/>
                                      </p:to>
                                    </p:set>
                                    <p:animEffect transition="in" filter="wipe(up)">
                                      <p:cBhvr>
                                        <p:cTn id="53" dur="1000"/>
                                        <p:tgtEl>
                                          <p:spTgt spid="623644"/>
                                        </p:tgtEl>
                                      </p:cBhvr>
                                    </p:animEffect>
                                  </p:childTnLst>
                                </p:cTn>
                              </p:par>
                            </p:childTnLst>
                          </p:cTn>
                        </p:par>
                        <p:par>
                          <p:cTn id="54" fill="hold">
                            <p:stCondLst>
                              <p:cond delay="4000"/>
                            </p:stCondLst>
                            <p:childTnLst>
                              <p:par>
                                <p:cTn id="55" presetID="10" presetClass="exit" presetSubtype="0" fill="hold" grpId="0" nodeType="afterEffect">
                                  <p:stCondLst>
                                    <p:cond delay="0"/>
                                  </p:stCondLst>
                                  <p:childTnLst>
                                    <p:animEffect transition="out" filter="fade">
                                      <p:cBhvr>
                                        <p:cTn id="56" dur="500"/>
                                        <p:tgtEl>
                                          <p:spTgt spid="623651"/>
                                        </p:tgtEl>
                                      </p:cBhvr>
                                    </p:animEffect>
                                    <p:set>
                                      <p:cBhvr>
                                        <p:cTn id="57" dur="1" fill="hold">
                                          <p:stCondLst>
                                            <p:cond delay="499"/>
                                          </p:stCondLst>
                                        </p:cTn>
                                        <p:tgtEl>
                                          <p:spTgt spid="623651"/>
                                        </p:tgtEl>
                                        <p:attrNameLst>
                                          <p:attrName>style.visibility</p:attrName>
                                        </p:attrNameLst>
                                      </p:cBhvr>
                                      <p:to>
                                        <p:strVal val="hidden"/>
                                      </p:to>
                                    </p:set>
                                  </p:childTnLst>
                                </p:cTn>
                              </p:par>
                            </p:childTnLst>
                          </p:cTn>
                        </p:par>
                        <p:par>
                          <p:cTn id="58" fill="hold">
                            <p:stCondLst>
                              <p:cond delay="4500"/>
                            </p:stCondLst>
                            <p:childTnLst>
                              <p:par>
                                <p:cTn id="59" presetID="10" presetClass="entr" presetSubtype="0" fill="hold" grpId="0" nodeType="afterEffect">
                                  <p:stCondLst>
                                    <p:cond delay="0"/>
                                  </p:stCondLst>
                                  <p:childTnLst>
                                    <p:set>
                                      <p:cBhvr>
                                        <p:cTn id="60" dur="1" fill="hold">
                                          <p:stCondLst>
                                            <p:cond delay="0"/>
                                          </p:stCondLst>
                                        </p:cTn>
                                        <p:tgtEl>
                                          <p:spTgt spid="623636"/>
                                        </p:tgtEl>
                                        <p:attrNameLst>
                                          <p:attrName>style.visibility</p:attrName>
                                        </p:attrNameLst>
                                      </p:cBhvr>
                                      <p:to>
                                        <p:strVal val="visible"/>
                                      </p:to>
                                    </p:set>
                                    <p:animEffect transition="in" filter="fade">
                                      <p:cBhvr>
                                        <p:cTn id="61" dur="500"/>
                                        <p:tgtEl>
                                          <p:spTgt spid="623636"/>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623634">
                                            <p:txEl>
                                              <p:pRg st="0" end="0"/>
                                            </p:txEl>
                                          </p:spTgt>
                                        </p:tgtEl>
                                        <p:attrNameLst>
                                          <p:attrName>style.visibility</p:attrName>
                                        </p:attrNameLst>
                                      </p:cBhvr>
                                      <p:to>
                                        <p:strVal val="visible"/>
                                      </p:to>
                                    </p:set>
                                    <p:animEffect transition="in" filter="fade">
                                      <p:cBhvr>
                                        <p:cTn id="66" dur="500"/>
                                        <p:tgtEl>
                                          <p:spTgt spid="623634">
                                            <p:txEl>
                                              <p:pRg st="0" end="0"/>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623634">
                                            <p:txEl>
                                              <p:pRg st="1" end="1"/>
                                            </p:txEl>
                                          </p:spTgt>
                                        </p:tgtEl>
                                        <p:attrNameLst>
                                          <p:attrName>style.visibility</p:attrName>
                                        </p:attrNameLst>
                                      </p:cBhvr>
                                      <p:to>
                                        <p:strVal val="visible"/>
                                      </p:to>
                                    </p:set>
                                    <p:animEffect transition="in" filter="fade">
                                      <p:cBhvr>
                                        <p:cTn id="71" dur="500"/>
                                        <p:tgtEl>
                                          <p:spTgt spid="623634">
                                            <p:txEl>
                                              <p:pRg st="1" end="1"/>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26">
                                            <p:bg/>
                                          </p:spTgt>
                                        </p:tgtEl>
                                        <p:attrNameLst>
                                          <p:attrName>style.visibility</p:attrName>
                                        </p:attrNameLst>
                                      </p:cBhvr>
                                      <p:to>
                                        <p:strVal val="visible"/>
                                      </p:to>
                                    </p:set>
                                    <p:animEffect transition="in" filter="fade">
                                      <p:cBhvr>
                                        <p:cTn id="76" dur="500"/>
                                        <p:tgtEl>
                                          <p:spTgt spid="26">
                                            <p:bg/>
                                          </p:spTgt>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26">
                                            <p:txEl>
                                              <p:pRg st="0" end="0"/>
                                            </p:txEl>
                                          </p:spTgt>
                                        </p:tgtEl>
                                        <p:attrNameLst>
                                          <p:attrName>style.visibility</p:attrName>
                                        </p:attrNameLst>
                                      </p:cBhvr>
                                      <p:to>
                                        <p:strVal val="visible"/>
                                      </p:to>
                                    </p:set>
                                    <p:animEffect transition="in" filter="fade">
                                      <p:cBhvr>
                                        <p:cTn id="79" dur="500"/>
                                        <p:tgtEl>
                                          <p:spTgt spid="26">
                                            <p:txEl>
                                              <p:pRg st="0" end="0"/>
                                            </p:txEl>
                                          </p:spTgt>
                                        </p:tgtEl>
                                      </p:cBhvr>
                                    </p:animEffect>
                                  </p:childTnLst>
                                </p:cTn>
                              </p:par>
                              <p:par>
                                <p:cTn id="80" presetID="10" presetClass="exit" presetSubtype="0" fill="hold" grpId="1" nodeType="withEffect">
                                  <p:stCondLst>
                                    <p:cond delay="0"/>
                                  </p:stCondLst>
                                  <p:childTnLst>
                                    <p:animEffect transition="out" filter="fade">
                                      <p:cBhvr>
                                        <p:cTn id="81" dur="500"/>
                                        <p:tgtEl>
                                          <p:spTgt spid="623644"/>
                                        </p:tgtEl>
                                      </p:cBhvr>
                                    </p:animEffect>
                                    <p:set>
                                      <p:cBhvr>
                                        <p:cTn id="82" dur="1" fill="hold">
                                          <p:stCondLst>
                                            <p:cond delay="499"/>
                                          </p:stCondLst>
                                        </p:cTn>
                                        <p:tgtEl>
                                          <p:spTgt spid="623644"/>
                                        </p:tgtEl>
                                        <p:attrNameLst>
                                          <p:attrName>style.visibility</p:attrName>
                                        </p:attrNameLst>
                                      </p:cBhvr>
                                      <p:to>
                                        <p:strVal val="hidden"/>
                                      </p:to>
                                    </p:set>
                                  </p:childTnLst>
                                </p:cTn>
                              </p:par>
                              <p:par>
                                <p:cTn id="83" presetID="10" presetClass="exit" presetSubtype="0" fill="hold" grpId="1" nodeType="withEffect">
                                  <p:stCondLst>
                                    <p:cond delay="0"/>
                                  </p:stCondLst>
                                  <p:childTnLst>
                                    <p:animEffect transition="out" filter="fade">
                                      <p:cBhvr>
                                        <p:cTn id="84" dur="500"/>
                                        <p:tgtEl>
                                          <p:spTgt spid="623643"/>
                                        </p:tgtEl>
                                      </p:cBhvr>
                                    </p:animEffect>
                                    <p:set>
                                      <p:cBhvr>
                                        <p:cTn id="85" dur="1" fill="hold">
                                          <p:stCondLst>
                                            <p:cond delay="499"/>
                                          </p:stCondLst>
                                        </p:cTn>
                                        <p:tgtEl>
                                          <p:spTgt spid="623643"/>
                                        </p:tgtEl>
                                        <p:attrNameLst>
                                          <p:attrName>style.visibility</p:attrName>
                                        </p:attrNameLst>
                                      </p:cBhvr>
                                      <p:to>
                                        <p:strVal val="hidden"/>
                                      </p:to>
                                    </p:set>
                                  </p:childTnLst>
                                </p:cTn>
                              </p:par>
                              <p:par>
                                <p:cTn id="86" presetID="10" presetClass="exit" presetSubtype="0" fill="hold" grpId="1" nodeType="withEffect">
                                  <p:stCondLst>
                                    <p:cond delay="0"/>
                                  </p:stCondLst>
                                  <p:childTnLst>
                                    <p:animEffect transition="out" filter="fade">
                                      <p:cBhvr>
                                        <p:cTn id="87" dur="500"/>
                                        <p:tgtEl>
                                          <p:spTgt spid="623623"/>
                                        </p:tgtEl>
                                      </p:cBhvr>
                                    </p:animEffect>
                                    <p:set>
                                      <p:cBhvr>
                                        <p:cTn id="88" dur="1" fill="hold">
                                          <p:stCondLst>
                                            <p:cond delay="499"/>
                                          </p:stCondLst>
                                        </p:cTn>
                                        <p:tgtEl>
                                          <p:spTgt spid="623623"/>
                                        </p:tgtEl>
                                        <p:attrNameLst>
                                          <p:attrName>style.visibility</p:attrName>
                                        </p:attrNameLst>
                                      </p:cBhvr>
                                      <p:to>
                                        <p:strVal val="hidden"/>
                                      </p:to>
                                    </p:set>
                                  </p:childTnLst>
                                </p:cTn>
                              </p:par>
                              <p:par>
                                <p:cTn id="89" presetID="10" presetClass="entr" presetSubtype="0" fill="hold" grpId="1" nodeType="withEffect">
                                  <p:stCondLst>
                                    <p:cond delay="0"/>
                                  </p:stCondLst>
                                  <p:childTnLst>
                                    <p:set>
                                      <p:cBhvr>
                                        <p:cTn id="90" dur="1" fill="hold">
                                          <p:stCondLst>
                                            <p:cond delay="0"/>
                                          </p:stCondLst>
                                        </p:cTn>
                                        <p:tgtEl>
                                          <p:spTgt spid="623651"/>
                                        </p:tgtEl>
                                        <p:attrNameLst>
                                          <p:attrName>style.visibility</p:attrName>
                                        </p:attrNameLst>
                                      </p:cBhvr>
                                      <p:to>
                                        <p:strVal val="visible"/>
                                      </p:to>
                                    </p:set>
                                    <p:animEffect transition="in" filter="fade">
                                      <p:cBhvr>
                                        <p:cTn id="91" dur="500"/>
                                        <p:tgtEl>
                                          <p:spTgt spid="623651"/>
                                        </p:tgtEl>
                                      </p:cBhvr>
                                    </p:animEffect>
                                  </p:childTnLst>
                                </p:cTn>
                              </p:par>
                              <p:par>
                                <p:cTn id="92" presetID="10" presetClass="entr" presetSubtype="0" fill="hold" grpId="1" nodeType="withEffect">
                                  <p:stCondLst>
                                    <p:cond delay="0"/>
                                  </p:stCondLst>
                                  <p:childTnLst>
                                    <p:set>
                                      <p:cBhvr>
                                        <p:cTn id="93" dur="1" fill="hold">
                                          <p:stCondLst>
                                            <p:cond delay="0"/>
                                          </p:stCondLst>
                                        </p:cTn>
                                        <p:tgtEl>
                                          <p:spTgt spid="623650"/>
                                        </p:tgtEl>
                                        <p:attrNameLst>
                                          <p:attrName>style.visibility</p:attrName>
                                        </p:attrNameLst>
                                      </p:cBhvr>
                                      <p:to>
                                        <p:strVal val="visible"/>
                                      </p:to>
                                    </p:set>
                                    <p:animEffect transition="in" filter="fade">
                                      <p:cBhvr>
                                        <p:cTn id="94" dur="500"/>
                                        <p:tgtEl>
                                          <p:spTgt spid="623650"/>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grpId="0" nodeType="clickEffect">
                                  <p:stCondLst>
                                    <p:cond delay="0"/>
                                  </p:stCondLst>
                                  <p:childTnLst>
                                    <p:set>
                                      <p:cBhvr>
                                        <p:cTn id="98" dur="1" fill="hold">
                                          <p:stCondLst>
                                            <p:cond delay="0"/>
                                          </p:stCondLst>
                                        </p:cTn>
                                        <p:tgtEl>
                                          <p:spTgt spid="623638">
                                            <p:txEl>
                                              <p:pRg st="0" end="0"/>
                                            </p:txEl>
                                          </p:spTgt>
                                        </p:tgtEl>
                                        <p:attrNameLst>
                                          <p:attrName>style.visibility</p:attrName>
                                        </p:attrNameLst>
                                      </p:cBhvr>
                                      <p:to>
                                        <p:strVal val="visible"/>
                                      </p:to>
                                    </p:set>
                                    <p:animEffect transition="in" filter="fade">
                                      <p:cBhvr>
                                        <p:cTn id="99" dur="500"/>
                                        <p:tgtEl>
                                          <p:spTgt spid="62363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3621" grpId="0" autoUpdateAnimBg="0"/>
      <p:bldP spid="623623" grpId="0" animBg="1"/>
      <p:bldP spid="623623" grpId="1" animBg="1"/>
      <p:bldP spid="623634" grpId="0" uiExpand="1" build="p"/>
      <p:bldP spid="623636" grpId="0" animBg="1"/>
      <p:bldP spid="623637" grpId="0" animBg="1"/>
      <p:bldP spid="623643" grpId="0" animBg="1"/>
      <p:bldP spid="623643" grpId="1" animBg="1"/>
      <p:bldP spid="623644" grpId="0" animBg="1"/>
      <p:bldP spid="623644" grpId="1" animBg="1"/>
      <p:bldP spid="623647" grpId="0" animBg="1"/>
      <p:bldP spid="623648" grpId="0" animBg="1"/>
      <p:bldP spid="623650" grpId="0" animBg="1"/>
      <p:bldP spid="623650" grpId="1" animBg="1"/>
      <p:bldP spid="623651" grpId="0" animBg="1"/>
      <p:bldP spid="623651" grpId="1" animBg="1"/>
      <p:bldP spid="26" grpId="0" uiExpand="1" build="p" animBg="1"/>
      <p:bldP spid="623638"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7122" name="Rectangle 18"/>
          <p:cNvSpPr>
            <a:spLocks noChangeArrowheads="1"/>
          </p:cNvSpPr>
          <p:nvPr/>
        </p:nvSpPr>
        <p:spPr bwMode="auto">
          <a:xfrm>
            <a:off x="621322" y="6372225"/>
            <a:ext cx="8522677" cy="485775"/>
          </a:xfrm>
          <a:prstGeom prst="rect">
            <a:avLst/>
          </a:prstGeom>
          <a:solidFill>
            <a:schemeClr val="tx1"/>
          </a:solidFill>
          <a:ln w="9525" algn="ctr">
            <a:noFill/>
            <a:miter lim="800000"/>
            <a:headEnd/>
            <a:tailEnd/>
          </a:ln>
          <a:effectLst/>
        </p:spPr>
        <p:txBody>
          <a:bodyPr wrap="none" anchor="ctr"/>
          <a:lstStyle/>
          <a:p>
            <a:pPr>
              <a:defRPr/>
            </a:pPr>
            <a:endParaRPr lang="it-IT">
              <a:latin typeface="Calibri" pitchFamily="34" charset="0"/>
            </a:endParaRPr>
          </a:p>
        </p:txBody>
      </p:sp>
      <p:sp>
        <p:nvSpPr>
          <p:cNvPr id="687106" name="Text Box 2"/>
          <p:cNvSpPr txBox="1">
            <a:spLocks noChangeArrowheads="1"/>
          </p:cNvSpPr>
          <p:nvPr/>
        </p:nvSpPr>
        <p:spPr bwMode="auto">
          <a:xfrm>
            <a:off x="220717" y="1201738"/>
            <a:ext cx="8702566" cy="2012950"/>
          </a:xfrm>
          <a:prstGeom prst="rect">
            <a:avLst/>
          </a:prstGeom>
          <a:noFill/>
          <a:ln w="9525">
            <a:noFill/>
            <a:miter lim="800000"/>
            <a:headEnd/>
            <a:tailEnd/>
          </a:ln>
          <a:effectLst/>
        </p:spPr>
        <p:txBody>
          <a:bodyPr wrap="square">
            <a:spAutoFit/>
          </a:bodyPr>
          <a:lstStyle/>
          <a:p>
            <a:pPr marL="342900" indent="-342900">
              <a:lnSpc>
                <a:spcPct val="90000"/>
              </a:lnSpc>
              <a:defRPr/>
            </a:pPr>
            <a:r>
              <a:rPr lang="en-GB" sz="2800" dirty="0">
                <a:solidFill>
                  <a:srgbClr val="FFFF00"/>
                </a:solidFill>
                <a:effectLst>
                  <a:outerShdw blurRad="38100" dist="38100" dir="2700000" algn="tl">
                    <a:srgbClr val="000000"/>
                  </a:outerShdw>
                </a:effectLst>
                <a:latin typeface="Calibri" pitchFamily="34" charset="0"/>
                <a:sym typeface="Wingdings" pitchFamily="2" charset="2"/>
              </a:rPr>
              <a:t>7. </a:t>
            </a:r>
            <a:r>
              <a:rPr lang="en-GB" sz="2800" dirty="0">
                <a:solidFill>
                  <a:schemeClr val="bg1"/>
                </a:solidFill>
                <a:effectLst>
                  <a:outerShdw blurRad="38100" dist="38100" dir="2700000" algn="tl">
                    <a:srgbClr val="000000"/>
                  </a:outerShdw>
                </a:effectLst>
                <a:latin typeface="Calibri" pitchFamily="34" charset="0"/>
                <a:sym typeface="Wingdings" pitchFamily="2" charset="2"/>
              </a:rPr>
              <a:t>On the other hand, melting residues away from the central column are likely to flow sideways at deep levels, leaving the sub-ridge magmatic system with           limited melt refertilization or melt–solid interaction, and without being serpentinized;</a:t>
            </a:r>
          </a:p>
        </p:txBody>
      </p:sp>
      <p:sp>
        <p:nvSpPr>
          <p:cNvPr id="687107" name="Text Box 3"/>
          <p:cNvSpPr txBox="1">
            <a:spLocks noChangeArrowheads="1"/>
          </p:cNvSpPr>
          <p:nvPr/>
        </p:nvSpPr>
        <p:spPr bwMode="auto">
          <a:xfrm>
            <a:off x="0" y="88900"/>
            <a:ext cx="9144000" cy="1066800"/>
          </a:xfrm>
          <a:prstGeom prst="rect">
            <a:avLst/>
          </a:prstGeom>
          <a:noFill/>
          <a:ln w="9525" algn="ctr">
            <a:noFill/>
            <a:miter lim="800000"/>
            <a:headEnd/>
            <a:tailEnd/>
          </a:ln>
          <a:effectLst/>
        </p:spPr>
        <p:txBody>
          <a:bodyPr>
            <a:spAutoFit/>
          </a:bodyPr>
          <a:lstStyle/>
          <a:p>
            <a:pPr algn="ctr">
              <a:defRPr/>
            </a:pPr>
            <a:r>
              <a:rPr lang="it-IT" sz="3200">
                <a:solidFill>
                  <a:schemeClr val="bg1"/>
                </a:solidFill>
                <a:effectLst>
                  <a:outerShdw blurRad="38100" dist="38100" dir="2700000" algn="tl">
                    <a:srgbClr val="000000"/>
                  </a:outerShdw>
                </a:effectLst>
                <a:latin typeface="Calibri" pitchFamily="34" charset="0"/>
              </a:rPr>
              <a:t>Mantle melting, melt extraction and post-melting processes beneath mid-ocean ridges</a:t>
            </a:r>
          </a:p>
        </p:txBody>
      </p:sp>
      <p:sp>
        <p:nvSpPr>
          <p:cNvPr id="687108" name="Text Box 4"/>
          <p:cNvSpPr txBox="1">
            <a:spLocks noChangeArrowheads="1"/>
          </p:cNvSpPr>
          <p:nvPr/>
        </p:nvSpPr>
        <p:spPr bwMode="auto">
          <a:xfrm>
            <a:off x="101020" y="3519488"/>
            <a:ext cx="3983098" cy="2807243"/>
          </a:xfrm>
          <a:prstGeom prst="rect">
            <a:avLst/>
          </a:prstGeom>
          <a:noFill/>
          <a:ln w="9525">
            <a:noFill/>
            <a:miter lim="800000"/>
            <a:headEnd/>
            <a:tailEnd/>
          </a:ln>
          <a:effectLst/>
        </p:spPr>
        <p:txBody>
          <a:bodyPr wrap="square">
            <a:spAutoFit/>
          </a:bodyPr>
          <a:lstStyle/>
          <a:p>
            <a:pPr algn="ctr">
              <a:lnSpc>
                <a:spcPct val="110000"/>
              </a:lnSpc>
              <a:defRPr/>
            </a:pPr>
            <a:r>
              <a:rPr lang="en-GB" sz="2700">
                <a:solidFill>
                  <a:schemeClr val="bg1"/>
                </a:solidFill>
                <a:effectLst>
                  <a:outerShdw blurRad="38100" dist="38100" dir="2700000" algn="tl">
                    <a:srgbClr val="000000"/>
                  </a:outerShdw>
                </a:effectLst>
                <a:latin typeface="Calibri" pitchFamily="34" charset="0"/>
                <a:sym typeface="Wingdings" pitchFamily="2" charset="2"/>
              </a:rPr>
              <a:t>No melting occurs in the TBL, but the advanced residues continue to rise and flow laterally away from the ridge (thick arrowed blue lines).</a:t>
            </a:r>
          </a:p>
        </p:txBody>
      </p:sp>
      <p:pic>
        <p:nvPicPr>
          <p:cNvPr id="37894" name="Picture 5"/>
          <p:cNvPicPr>
            <a:picLocks noChangeAspect="1" noChangeArrowheads="1"/>
          </p:cNvPicPr>
          <p:nvPr/>
        </p:nvPicPr>
        <p:blipFill>
          <a:blip r:embed="rId3" cstate="print"/>
          <a:srcRect/>
          <a:stretch>
            <a:fillRect/>
          </a:stretch>
        </p:blipFill>
        <p:spPr bwMode="auto">
          <a:xfrm>
            <a:off x="4073525" y="3387725"/>
            <a:ext cx="5070475" cy="3381375"/>
          </a:xfrm>
          <a:prstGeom prst="rect">
            <a:avLst/>
          </a:prstGeom>
          <a:noFill/>
          <a:ln w="9525" algn="ctr">
            <a:noFill/>
            <a:miter lim="800000"/>
            <a:headEnd/>
            <a:tailEnd/>
          </a:ln>
        </p:spPr>
      </p:pic>
      <p:sp>
        <p:nvSpPr>
          <p:cNvPr id="687111" name="Rectangle 7"/>
          <p:cNvSpPr>
            <a:spLocks noChangeArrowheads="1"/>
          </p:cNvSpPr>
          <p:nvPr/>
        </p:nvSpPr>
        <p:spPr bwMode="auto">
          <a:xfrm>
            <a:off x="5830888" y="4022725"/>
            <a:ext cx="214312" cy="223838"/>
          </a:xfrm>
          <a:prstGeom prst="rect">
            <a:avLst/>
          </a:prstGeom>
          <a:noFill/>
          <a:ln w="57150" algn="ctr">
            <a:solidFill>
              <a:srgbClr val="00FF00"/>
            </a:solidFill>
            <a:miter lim="800000"/>
            <a:headEnd/>
            <a:tailEnd/>
          </a:ln>
          <a:effectLst/>
        </p:spPr>
        <p:txBody>
          <a:bodyPr wrap="none" anchor="ctr"/>
          <a:lstStyle/>
          <a:p>
            <a:pPr>
              <a:defRPr/>
            </a:pPr>
            <a:endParaRPr lang="it-IT">
              <a:latin typeface="Calibri" pitchFamily="34" charset="0"/>
            </a:endParaRPr>
          </a:p>
        </p:txBody>
      </p:sp>
      <p:sp>
        <p:nvSpPr>
          <p:cNvPr id="687112" name="Rectangle 8"/>
          <p:cNvSpPr>
            <a:spLocks noChangeArrowheads="1"/>
          </p:cNvSpPr>
          <p:nvPr/>
        </p:nvSpPr>
        <p:spPr bwMode="auto">
          <a:xfrm>
            <a:off x="5635625" y="4246563"/>
            <a:ext cx="214313" cy="223837"/>
          </a:xfrm>
          <a:prstGeom prst="rect">
            <a:avLst/>
          </a:prstGeom>
          <a:noFill/>
          <a:ln w="57150" algn="ctr">
            <a:solidFill>
              <a:srgbClr val="00FF00"/>
            </a:solidFill>
            <a:miter lim="800000"/>
            <a:headEnd/>
            <a:tailEnd/>
          </a:ln>
          <a:effectLst/>
        </p:spPr>
        <p:txBody>
          <a:bodyPr wrap="none" anchor="ctr"/>
          <a:lstStyle/>
          <a:p>
            <a:pPr>
              <a:defRPr/>
            </a:pPr>
            <a:endParaRPr lang="it-IT">
              <a:latin typeface="Calibri" pitchFamily="34" charset="0"/>
            </a:endParaRPr>
          </a:p>
        </p:txBody>
      </p:sp>
      <p:grpSp>
        <p:nvGrpSpPr>
          <p:cNvPr id="37898" name="Group 9"/>
          <p:cNvGrpSpPr>
            <a:grpSpLocks/>
          </p:cNvGrpSpPr>
          <p:nvPr/>
        </p:nvGrpSpPr>
        <p:grpSpPr bwMode="auto">
          <a:xfrm>
            <a:off x="5842000" y="3629025"/>
            <a:ext cx="325438" cy="304800"/>
            <a:chOff x="3680" y="2286"/>
            <a:chExt cx="205" cy="192"/>
          </a:xfrm>
        </p:grpSpPr>
        <p:sp>
          <p:nvSpPr>
            <p:cNvPr id="687114" name="Rectangle 10"/>
            <p:cNvSpPr>
              <a:spLocks noChangeArrowheads="1"/>
            </p:cNvSpPr>
            <p:nvPr/>
          </p:nvSpPr>
          <p:spPr bwMode="auto">
            <a:xfrm>
              <a:off x="3729" y="2304"/>
              <a:ext cx="156" cy="162"/>
            </a:xfrm>
            <a:prstGeom prst="rect">
              <a:avLst/>
            </a:prstGeom>
            <a:noFill/>
            <a:ln w="9525" algn="ctr">
              <a:noFill/>
              <a:miter lim="800000"/>
              <a:headEnd/>
              <a:tailEnd/>
            </a:ln>
            <a:effectLst/>
          </p:spPr>
          <p:txBody>
            <a:bodyPr wrap="none" anchor="ctr"/>
            <a:lstStyle/>
            <a:p>
              <a:pPr>
                <a:defRPr/>
              </a:pPr>
              <a:endParaRPr lang="it-IT">
                <a:latin typeface="Calibri" pitchFamily="34" charset="0"/>
              </a:endParaRPr>
            </a:p>
          </p:txBody>
        </p:sp>
        <p:sp>
          <p:nvSpPr>
            <p:cNvPr id="687115" name="Text Box 11"/>
            <p:cNvSpPr txBox="1">
              <a:spLocks noChangeArrowheads="1"/>
            </p:cNvSpPr>
            <p:nvPr/>
          </p:nvSpPr>
          <p:spPr bwMode="auto">
            <a:xfrm>
              <a:off x="3680" y="2286"/>
              <a:ext cx="116" cy="192"/>
            </a:xfrm>
            <a:prstGeom prst="rect">
              <a:avLst/>
            </a:prstGeom>
            <a:noFill/>
            <a:ln w="9525" algn="ctr">
              <a:noFill/>
              <a:miter lim="800000"/>
              <a:headEnd/>
              <a:tailEnd/>
            </a:ln>
            <a:effectLst/>
          </p:spPr>
          <p:txBody>
            <a:bodyPr wrap="none">
              <a:spAutoFit/>
            </a:bodyPr>
            <a:lstStyle/>
            <a:p>
              <a:pPr>
                <a:defRPr/>
              </a:pPr>
              <a:endParaRPr lang="it-IT" sz="1400">
                <a:solidFill>
                  <a:srgbClr val="FF0000"/>
                </a:solidFill>
                <a:effectLst>
                  <a:outerShdw blurRad="38100" dist="38100" dir="2700000" algn="tl">
                    <a:srgbClr val="000000"/>
                  </a:outerShdw>
                </a:effectLst>
                <a:latin typeface="Calibri" pitchFamily="34" charset="0"/>
              </a:endParaRPr>
            </a:p>
          </p:txBody>
        </p:sp>
      </p:grpSp>
      <p:grpSp>
        <p:nvGrpSpPr>
          <p:cNvPr id="3" name="Group 12"/>
          <p:cNvGrpSpPr>
            <a:grpSpLocks/>
          </p:cNvGrpSpPr>
          <p:nvPr/>
        </p:nvGrpSpPr>
        <p:grpSpPr bwMode="auto">
          <a:xfrm>
            <a:off x="5470525" y="3943350"/>
            <a:ext cx="393700" cy="304800"/>
            <a:chOff x="3680" y="2286"/>
            <a:chExt cx="248" cy="192"/>
          </a:xfrm>
        </p:grpSpPr>
        <p:sp>
          <p:nvSpPr>
            <p:cNvPr id="687117" name="Rectangle 13"/>
            <p:cNvSpPr>
              <a:spLocks noChangeArrowheads="1"/>
            </p:cNvSpPr>
            <p:nvPr/>
          </p:nvSpPr>
          <p:spPr bwMode="auto">
            <a:xfrm>
              <a:off x="3729" y="2304"/>
              <a:ext cx="156" cy="162"/>
            </a:xfrm>
            <a:prstGeom prst="rect">
              <a:avLst/>
            </a:prstGeom>
            <a:solidFill>
              <a:schemeClr val="bg1"/>
            </a:solidFill>
            <a:ln w="9525" algn="ctr">
              <a:noFill/>
              <a:miter lim="800000"/>
              <a:headEnd/>
              <a:tailEnd/>
            </a:ln>
            <a:effectLst/>
          </p:spPr>
          <p:txBody>
            <a:bodyPr wrap="none" anchor="ctr"/>
            <a:lstStyle/>
            <a:p>
              <a:pPr>
                <a:defRPr/>
              </a:pPr>
              <a:endParaRPr lang="it-IT" b="1">
                <a:effectLst/>
                <a:latin typeface="Calibri" pitchFamily="34" charset="0"/>
              </a:endParaRPr>
            </a:p>
          </p:txBody>
        </p:sp>
        <p:sp>
          <p:nvSpPr>
            <p:cNvPr id="687118" name="Text Box 14"/>
            <p:cNvSpPr txBox="1">
              <a:spLocks noChangeArrowheads="1"/>
            </p:cNvSpPr>
            <p:nvPr/>
          </p:nvSpPr>
          <p:spPr bwMode="auto">
            <a:xfrm>
              <a:off x="3680" y="2286"/>
              <a:ext cx="248" cy="192"/>
            </a:xfrm>
            <a:prstGeom prst="rect">
              <a:avLst/>
            </a:prstGeom>
            <a:noFill/>
            <a:ln w="9525" algn="ctr">
              <a:noFill/>
              <a:miter lim="800000"/>
              <a:headEnd/>
              <a:tailEnd/>
            </a:ln>
            <a:effectLst/>
          </p:spPr>
          <p:txBody>
            <a:bodyPr wrap="none">
              <a:spAutoFit/>
            </a:bodyPr>
            <a:lstStyle/>
            <a:p>
              <a:pPr>
                <a:defRPr/>
              </a:pPr>
              <a:r>
                <a:rPr lang="it-IT" sz="1400" b="1" dirty="0">
                  <a:solidFill>
                    <a:srgbClr val="FF0000"/>
                  </a:solidFill>
                  <a:effectLst/>
                  <a:latin typeface="Calibri" pitchFamily="34" charset="0"/>
                </a:rPr>
                <a:t>(1)</a:t>
              </a:r>
            </a:p>
          </p:txBody>
        </p:sp>
      </p:grpSp>
      <p:sp>
        <p:nvSpPr>
          <p:cNvPr id="687119" name="Line 15"/>
          <p:cNvSpPr>
            <a:spLocks noChangeShapeType="1"/>
          </p:cNvSpPr>
          <p:nvPr/>
        </p:nvSpPr>
        <p:spPr bwMode="auto">
          <a:xfrm>
            <a:off x="3244850" y="2809875"/>
            <a:ext cx="2254250" cy="1363663"/>
          </a:xfrm>
          <a:prstGeom prst="line">
            <a:avLst/>
          </a:prstGeom>
          <a:noFill/>
          <a:ln w="76200">
            <a:solidFill>
              <a:srgbClr val="0099FF"/>
            </a:solidFill>
            <a:round/>
            <a:headEnd/>
            <a:tailEnd type="triangle" w="med" len="med"/>
          </a:ln>
          <a:effectLst/>
        </p:spPr>
        <p:txBody>
          <a:bodyPr anchor="ctr"/>
          <a:lstStyle/>
          <a:p>
            <a:pPr>
              <a:defRPr/>
            </a:pPr>
            <a:endParaRPr lang="it-IT">
              <a:latin typeface="Calibri" pitchFamily="34" charset="0"/>
            </a:endParaRPr>
          </a:p>
        </p:txBody>
      </p:sp>
      <p:grpSp>
        <p:nvGrpSpPr>
          <p:cNvPr id="37902" name="Group 19"/>
          <p:cNvGrpSpPr>
            <a:grpSpLocks/>
          </p:cNvGrpSpPr>
          <p:nvPr/>
        </p:nvGrpSpPr>
        <p:grpSpPr bwMode="auto">
          <a:xfrm>
            <a:off x="6600833" y="3803650"/>
            <a:ext cx="385763" cy="307975"/>
            <a:chOff x="3680" y="2286"/>
            <a:chExt cx="243" cy="194"/>
          </a:xfrm>
        </p:grpSpPr>
        <p:sp>
          <p:nvSpPr>
            <p:cNvPr id="687124" name="Rectangle 20"/>
            <p:cNvSpPr>
              <a:spLocks noChangeArrowheads="1"/>
            </p:cNvSpPr>
            <p:nvPr/>
          </p:nvSpPr>
          <p:spPr bwMode="auto">
            <a:xfrm>
              <a:off x="3729" y="2304"/>
              <a:ext cx="156" cy="162"/>
            </a:xfrm>
            <a:prstGeom prst="rect">
              <a:avLst/>
            </a:prstGeom>
            <a:solidFill>
              <a:schemeClr val="bg1"/>
            </a:solidFill>
            <a:ln w="9525" algn="ctr">
              <a:noFill/>
              <a:miter lim="800000"/>
              <a:headEnd/>
              <a:tailEnd/>
            </a:ln>
            <a:effectLst/>
          </p:spPr>
          <p:txBody>
            <a:bodyPr wrap="none" anchor="ctr"/>
            <a:lstStyle/>
            <a:p>
              <a:pPr>
                <a:defRPr/>
              </a:pPr>
              <a:endParaRPr lang="it-IT" b="1">
                <a:effectLst/>
                <a:latin typeface="Calibri" pitchFamily="34" charset="0"/>
              </a:endParaRPr>
            </a:p>
          </p:txBody>
        </p:sp>
        <p:sp>
          <p:nvSpPr>
            <p:cNvPr id="687125" name="Text Box 21"/>
            <p:cNvSpPr txBox="1">
              <a:spLocks noChangeArrowheads="1"/>
            </p:cNvSpPr>
            <p:nvPr/>
          </p:nvSpPr>
          <p:spPr bwMode="auto">
            <a:xfrm>
              <a:off x="3680" y="2286"/>
              <a:ext cx="243" cy="194"/>
            </a:xfrm>
            <a:prstGeom prst="rect">
              <a:avLst/>
            </a:prstGeom>
            <a:noFill/>
            <a:ln w="9525" algn="ctr">
              <a:noFill/>
              <a:miter lim="800000"/>
              <a:headEnd/>
              <a:tailEnd/>
            </a:ln>
            <a:effectLst/>
          </p:spPr>
          <p:txBody>
            <a:bodyPr wrap="none">
              <a:spAutoFit/>
            </a:bodyPr>
            <a:lstStyle/>
            <a:p>
              <a:pPr>
                <a:defRPr/>
              </a:pPr>
              <a:r>
                <a:rPr lang="it-IT" sz="1400" b="1">
                  <a:solidFill>
                    <a:srgbClr val="FF0000"/>
                  </a:solidFill>
                  <a:effectLst/>
                  <a:latin typeface="Calibri" pitchFamily="34" charset="0"/>
                </a:rPr>
                <a:t>(2)</a:t>
              </a:r>
            </a:p>
          </p:txBody>
        </p:sp>
      </p:grpSp>
      <p:sp>
        <p:nvSpPr>
          <p:cNvPr id="687128" name="AutoShape 24"/>
          <p:cNvSpPr>
            <a:spLocks noChangeArrowheads="1"/>
          </p:cNvSpPr>
          <p:nvPr/>
        </p:nvSpPr>
        <p:spPr bwMode="auto">
          <a:xfrm rot="2099403">
            <a:off x="5060950" y="4362450"/>
            <a:ext cx="312738" cy="1362075"/>
          </a:xfrm>
          <a:prstGeom prst="downArrow">
            <a:avLst>
              <a:gd name="adj1" fmla="val 50000"/>
              <a:gd name="adj2" fmla="val 108883"/>
            </a:avLst>
          </a:prstGeom>
          <a:solidFill>
            <a:srgbClr val="0099FF">
              <a:alpha val="60001"/>
            </a:srgbClr>
          </a:solidFill>
          <a:ln w="9525" algn="ctr">
            <a:solidFill>
              <a:schemeClr val="tx1"/>
            </a:solidFill>
            <a:miter lim="800000"/>
            <a:headEnd/>
            <a:tailEnd/>
          </a:ln>
          <a:effectLst/>
        </p:spPr>
        <p:txBody>
          <a:bodyPr wrap="none" anchor="ctr"/>
          <a:lstStyle/>
          <a:p>
            <a:pPr>
              <a:defRPr/>
            </a:pPr>
            <a:endParaRPr lang="it-IT">
              <a:latin typeface="Calibri" pitchFamily="34" charset="0"/>
            </a:endParaRPr>
          </a:p>
        </p:txBody>
      </p:sp>
      <p:sp>
        <p:nvSpPr>
          <p:cNvPr id="687131" name="Rectangle 27"/>
          <p:cNvSpPr>
            <a:spLocks noChangeArrowheads="1"/>
          </p:cNvSpPr>
          <p:nvPr/>
        </p:nvSpPr>
        <p:spPr bwMode="auto">
          <a:xfrm>
            <a:off x="4065588" y="5614988"/>
            <a:ext cx="1519237" cy="1138237"/>
          </a:xfrm>
          <a:prstGeom prst="rect">
            <a:avLst/>
          </a:prstGeom>
          <a:noFill/>
          <a:ln w="38100" algn="ctr">
            <a:solidFill>
              <a:srgbClr val="0099FF"/>
            </a:solidFill>
            <a:miter lim="800000"/>
            <a:headEnd/>
            <a:tailEnd/>
          </a:ln>
          <a:effectLst/>
        </p:spPr>
        <p:txBody>
          <a:bodyPr wrap="none" anchor="ctr"/>
          <a:lstStyle/>
          <a:p>
            <a:pPr>
              <a:defRPr/>
            </a:pPr>
            <a:endParaRPr lang="it-IT">
              <a:latin typeface="Calibri" pitchFamily="34" charset="0"/>
            </a:endParaRPr>
          </a:p>
        </p:txBody>
      </p:sp>
      <p:sp>
        <p:nvSpPr>
          <p:cNvPr id="687138" name="AutoShape 34"/>
          <p:cNvSpPr>
            <a:spLocks noChangeArrowheads="1"/>
          </p:cNvSpPr>
          <p:nvPr/>
        </p:nvSpPr>
        <p:spPr bwMode="auto">
          <a:xfrm>
            <a:off x="630621" y="2389188"/>
            <a:ext cx="3862551" cy="427037"/>
          </a:xfrm>
          <a:prstGeom prst="roundRect">
            <a:avLst>
              <a:gd name="adj" fmla="val 16667"/>
            </a:avLst>
          </a:prstGeom>
          <a:noFill/>
          <a:ln w="57150" algn="ctr">
            <a:solidFill>
              <a:srgbClr val="3399FF"/>
            </a:solidFill>
            <a:round/>
            <a:headEnd/>
            <a:tailEnd/>
          </a:ln>
          <a:effectLst/>
        </p:spPr>
        <p:txBody>
          <a:bodyPr wrap="none" anchor="ctr"/>
          <a:lstStyle/>
          <a:p>
            <a:pPr>
              <a:defRPr/>
            </a:pPr>
            <a:endParaRPr lang="it-IT">
              <a:latin typeface="Calibri" pitchFamily="34" charset="0"/>
            </a:endParaRPr>
          </a:p>
        </p:txBody>
      </p:sp>
      <p:sp>
        <p:nvSpPr>
          <p:cNvPr id="687139" name="Rectangle 35"/>
          <p:cNvSpPr>
            <a:spLocks noChangeArrowheads="1"/>
          </p:cNvSpPr>
          <p:nvPr/>
        </p:nvSpPr>
        <p:spPr bwMode="auto">
          <a:xfrm>
            <a:off x="4030663" y="5610225"/>
            <a:ext cx="1760537" cy="1247775"/>
          </a:xfrm>
          <a:prstGeom prst="rect">
            <a:avLst/>
          </a:prstGeom>
          <a:solidFill>
            <a:schemeClr val="tx1"/>
          </a:solidFill>
          <a:ln w="9525" algn="ctr">
            <a:noFill/>
            <a:miter lim="800000"/>
            <a:headEnd/>
            <a:tailEnd/>
          </a:ln>
          <a:effectLst/>
        </p:spPr>
        <p:txBody>
          <a:bodyPr wrap="none" anchor="ctr"/>
          <a:lstStyle/>
          <a:p>
            <a:pPr>
              <a:defRPr/>
            </a:pPr>
            <a:endParaRPr lang="it-IT">
              <a:latin typeface="Calibri" pitchFamily="34" charset="0"/>
            </a:endParaRPr>
          </a:p>
        </p:txBody>
      </p:sp>
      <p:grpSp>
        <p:nvGrpSpPr>
          <p:cNvPr id="37911" name="Group 36"/>
          <p:cNvGrpSpPr>
            <a:grpSpLocks/>
          </p:cNvGrpSpPr>
          <p:nvPr/>
        </p:nvGrpSpPr>
        <p:grpSpPr bwMode="auto">
          <a:xfrm>
            <a:off x="5818188" y="3643313"/>
            <a:ext cx="325437" cy="304800"/>
            <a:chOff x="3680" y="2286"/>
            <a:chExt cx="205" cy="192"/>
          </a:xfrm>
        </p:grpSpPr>
        <p:sp>
          <p:nvSpPr>
            <p:cNvPr id="687141" name="Rectangle 37"/>
            <p:cNvSpPr>
              <a:spLocks noChangeArrowheads="1"/>
            </p:cNvSpPr>
            <p:nvPr/>
          </p:nvSpPr>
          <p:spPr bwMode="auto">
            <a:xfrm>
              <a:off x="3729" y="2304"/>
              <a:ext cx="156" cy="162"/>
            </a:xfrm>
            <a:prstGeom prst="rect">
              <a:avLst/>
            </a:prstGeom>
            <a:noFill/>
            <a:ln w="9525" algn="ctr">
              <a:noFill/>
              <a:miter lim="800000"/>
              <a:headEnd/>
              <a:tailEnd/>
            </a:ln>
            <a:effectLst/>
          </p:spPr>
          <p:txBody>
            <a:bodyPr wrap="none" anchor="ctr"/>
            <a:lstStyle/>
            <a:p>
              <a:pPr>
                <a:defRPr/>
              </a:pPr>
              <a:endParaRPr lang="it-IT">
                <a:latin typeface="Calibri" pitchFamily="34" charset="0"/>
              </a:endParaRPr>
            </a:p>
          </p:txBody>
        </p:sp>
        <p:sp>
          <p:nvSpPr>
            <p:cNvPr id="687142" name="Text Box 38"/>
            <p:cNvSpPr txBox="1">
              <a:spLocks noChangeArrowheads="1"/>
            </p:cNvSpPr>
            <p:nvPr/>
          </p:nvSpPr>
          <p:spPr bwMode="auto">
            <a:xfrm>
              <a:off x="3680" y="2286"/>
              <a:ext cx="116" cy="192"/>
            </a:xfrm>
            <a:prstGeom prst="rect">
              <a:avLst/>
            </a:prstGeom>
            <a:noFill/>
            <a:ln w="9525" algn="ctr">
              <a:noFill/>
              <a:miter lim="800000"/>
              <a:headEnd/>
              <a:tailEnd/>
            </a:ln>
            <a:effectLst/>
          </p:spPr>
          <p:txBody>
            <a:bodyPr wrap="none">
              <a:spAutoFit/>
            </a:bodyPr>
            <a:lstStyle/>
            <a:p>
              <a:pPr>
                <a:defRPr/>
              </a:pPr>
              <a:endParaRPr lang="it-IT" sz="1400">
                <a:solidFill>
                  <a:srgbClr val="FF0000"/>
                </a:solidFill>
                <a:effectLst>
                  <a:outerShdw blurRad="38100" dist="38100" dir="2700000" algn="tl">
                    <a:srgbClr val="000000"/>
                  </a:outerShdw>
                </a:effectLst>
                <a:latin typeface="Calibri" pitchFamily="34" charset="0"/>
              </a:endParaRPr>
            </a:p>
          </p:txBody>
        </p:sp>
      </p:grpSp>
      <p:grpSp>
        <p:nvGrpSpPr>
          <p:cNvPr id="37912" name="Group 39"/>
          <p:cNvGrpSpPr>
            <a:grpSpLocks/>
          </p:cNvGrpSpPr>
          <p:nvPr/>
        </p:nvGrpSpPr>
        <p:grpSpPr bwMode="auto">
          <a:xfrm>
            <a:off x="5818196" y="3643313"/>
            <a:ext cx="385763" cy="307975"/>
            <a:chOff x="3680" y="2286"/>
            <a:chExt cx="243" cy="194"/>
          </a:xfrm>
        </p:grpSpPr>
        <p:sp>
          <p:nvSpPr>
            <p:cNvPr id="687144" name="Rectangle 40"/>
            <p:cNvSpPr>
              <a:spLocks noChangeArrowheads="1"/>
            </p:cNvSpPr>
            <p:nvPr/>
          </p:nvSpPr>
          <p:spPr bwMode="auto">
            <a:xfrm>
              <a:off x="3729" y="2304"/>
              <a:ext cx="156" cy="162"/>
            </a:xfrm>
            <a:prstGeom prst="rect">
              <a:avLst/>
            </a:prstGeom>
            <a:solidFill>
              <a:schemeClr val="bg1"/>
            </a:solidFill>
            <a:ln w="9525" algn="ctr">
              <a:noFill/>
              <a:miter lim="800000"/>
              <a:headEnd/>
              <a:tailEnd/>
            </a:ln>
            <a:effectLst/>
          </p:spPr>
          <p:txBody>
            <a:bodyPr wrap="none" anchor="ctr"/>
            <a:lstStyle/>
            <a:p>
              <a:pPr>
                <a:defRPr/>
              </a:pPr>
              <a:endParaRPr lang="it-IT" b="1">
                <a:effectLst/>
                <a:latin typeface="Calibri" pitchFamily="34" charset="0"/>
              </a:endParaRPr>
            </a:p>
          </p:txBody>
        </p:sp>
        <p:sp>
          <p:nvSpPr>
            <p:cNvPr id="687145" name="Text Box 41"/>
            <p:cNvSpPr txBox="1">
              <a:spLocks noChangeArrowheads="1"/>
            </p:cNvSpPr>
            <p:nvPr/>
          </p:nvSpPr>
          <p:spPr bwMode="auto">
            <a:xfrm>
              <a:off x="3680" y="2286"/>
              <a:ext cx="243" cy="194"/>
            </a:xfrm>
            <a:prstGeom prst="rect">
              <a:avLst/>
            </a:prstGeom>
            <a:noFill/>
            <a:ln w="9525" algn="ctr">
              <a:noFill/>
              <a:miter lim="800000"/>
              <a:headEnd/>
              <a:tailEnd/>
            </a:ln>
            <a:effectLst/>
          </p:spPr>
          <p:txBody>
            <a:bodyPr wrap="none">
              <a:spAutoFit/>
            </a:bodyPr>
            <a:lstStyle/>
            <a:p>
              <a:pPr>
                <a:defRPr/>
              </a:pPr>
              <a:r>
                <a:rPr lang="it-IT" sz="1400" b="1">
                  <a:solidFill>
                    <a:srgbClr val="FF0000"/>
                  </a:solidFill>
                  <a:effectLst/>
                  <a:latin typeface="Calibri" pitchFamily="34" charset="0"/>
                </a:rPr>
                <a:t>(3)</a:t>
              </a:r>
            </a:p>
          </p:txBody>
        </p:sp>
      </p:grpSp>
      <p:sp>
        <p:nvSpPr>
          <p:cNvPr id="34" name="Rectangle 20"/>
          <p:cNvSpPr>
            <a:spLocks noChangeArrowheads="1"/>
          </p:cNvSpPr>
          <p:nvPr/>
        </p:nvSpPr>
        <p:spPr bwMode="auto">
          <a:xfrm>
            <a:off x="7624763" y="5614988"/>
            <a:ext cx="1519237" cy="1138237"/>
          </a:xfrm>
          <a:prstGeom prst="rect">
            <a:avLst/>
          </a:prstGeom>
          <a:noFill/>
          <a:ln w="38100" algn="ctr">
            <a:solidFill>
              <a:srgbClr val="00FF00"/>
            </a:solidFill>
            <a:miter lim="800000"/>
            <a:headEnd/>
            <a:tailEnd/>
          </a:ln>
          <a:effectLst/>
        </p:spPr>
        <p:txBody>
          <a:bodyPr wrap="none" anchor="ctr"/>
          <a:lstStyle/>
          <a:p>
            <a:pPr>
              <a:defRPr/>
            </a:pPr>
            <a:endParaRPr lang="it-IT">
              <a:latin typeface="Calibri" pitchFamily="34" charset="0"/>
            </a:endParaRPr>
          </a:p>
        </p:txBody>
      </p:sp>
      <p:sp>
        <p:nvSpPr>
          <p:cNvPr id="35" name="Rectangle 21"/>
          <p:cNvSpPr>
            <a:spLocks noChangeArrowheads="1"/>
          </p:cNvSpPr>
          <p:nvPr/>
        </p:nvSpPr>
        <p:spPr bwMode="auto">
          <a:xfrm>
            <a:off x="5853113" y="5614988"/>
            <a:ext cx="1519237" cy="1138237"/>
          </a:xfrm>
          <a:prstGeom prst="rect">
            <a:avLst/>
          </a:prstGeom>
          <a:noFill/>
          <a:ln w="38100" algn="ctr">
            <a:solidFill>
              <a:srgbClr val="FF0000"/>
            </a:solidFill>
            <a:miter lim="800000"/>
            <a:headEnd/>
            <a:tailEnd/>
          </a:ln>
          <a:effectLst/>
        </p:spPr>
        <p:txBody>
          <a:bodyPr wrap="none" anchor="ctr"/>
          <a:lstStyle/>
          <a:p>
            <a:pPr>
              <a:defRPr/>
            </a:pPr>
            <a:endParaRPr lang="it-IT">
              <a:latin typeface="Calibri" pitchFamily="34" charset="0"/>
            </a:endParaRPr>
          </a:p>
        </p:txBody>
      </p:sp>
      <p:sp>
        <p:nvSpPr>
          <p:cNvPr id="36" name="Rectangle 34"/>
          <p:cNvSpPr>
            <a:spLocks noChangeArrowheads="1"/>
          </p:cNvSpPr>
          <p:nvPr/>
        </p:nvSpPr>
        <p:spPr bwMode="auto">
          <a:xfrm>
            <a:off x="5791200" y="5610225"/>
            <a:ext cx="1636713" cy="1247775"/>
          </a:xfrm>
          <a:prstGeom prst="rect">
            <a:avLst/>
          </a:prstGeom>
          <a:solidFill>
            <a:schemeClr val="tx1"/>
          </a:solidFill>
          <a:ln w="9525" algn="ctr">
            <a:noFill/>
            <a:miter lim="800000"/>
            <a:headEnd/>
            <a:tailEnd/>
          </a:ln>
          <a:effectLst/>
        </p:spPr>
        <p:txBody>
          <a:bodyPr wrap="none" anchor="ctr"/>
          <a:lstStyle/>
          <a:p>
            <a:pPr>
              <a:defRPr/>
            </a:pPr>
            <a:endParaRPr lang="it-IT">
              <a:latin typeface="Calibri" pitchFamily="34" charset="0"/>
            </a:endParaRPr>
          </a:p>
        </p:txBody>
      </p:sp>
      <p:sp>
        <p:nvSpPr>
          <p:cNvPr id="37" name="Rectangle 35"/>
          <p:cNvSpPr>
            <a:spLocks noChangeArrowheads="1"/>
          </p:cNvSpPr>
          <p:nvPr/>
        </p:nvSpPr>
        <p:spPr bwMode="auto">
          <a:xfrm>
            <a:off x="7227888" y="5610225"/>
            <a:ext cx="1941512" cy="1247775"/>
          </a:xfrm>
          <a:prstGeom prst="rect">
            <a:avLst/>
          </a:prstGeom>
          <a:solidFill>
            <a:schemeClr val="tx1"/>
          </a:solidFill>
          <a:ln w="9525" algn="ctr">
            <a:noFill/>
            <a:miter lim="800000"/>
            <a:headEnd/>
            <a:tailEnd/>
          </a:ln>
          <a:effectLst/>
        </p:spPr>
        <p:txBody>
          <a:bodyPr wrap="none" anchor="ctr"/>
          <a:lstStyle/>
          <a:p>
            <a:pPr>
              <a:defRPr/>
            </a:pPr>
            <a:endParaRPr lang="it-IT">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87106"/>
                                        </p:tgtEl>
                                        <p:attrNameLst>
                                          <p:attrName>style.visibility</p:attrName>
                                        </p:attrNameLst>
                                      </p:cBhvr>
                                      <p:to>
                                        <p:strVal val="visible"/>
                                      </p:to>
                                    </p:set>
                                    <p:animEffect transition="in" filter="fade">
                                      <p:cBhvr>
                                        <p:cTn id="7" dur="500"/>
                                        <p:tgtEl>
                                          <p:spTgt spid="68710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87138"/>
                                        </p:tgtEl>
                                        <p:attrNameLst>
                                          <p:attrName>style.visibility</p:attrName>
                                        </p:attrNameLst>
                                      </p:cBhvr>
                                      <p:to>
                                        <p:strVal val="visible"/>
                                      </p:to>
                                    </p:set>
                                    <p:animEffect transition="in" filter="fade">
                                      <p:cBhvr>
                                        <p:cTn id="12" dur="500"/>
                                        <p:tgtEl>
                                          <p:spTgt spid="687138"/>
                                        </p:tgtEl>
                                      </p:cBhvr>
                                    </p:animEffect>
                                  </p:childTnLst>
                                </p:cTn>
                              </p:par>
                            </p:childTnLst>
                          </p:cTn>
                        </p:par>
                        <p:par>
                          <p:cTn id="13" fill="hold">
                            <p:stCondLst>
                              <p:cond delay="500"/>
                            </p:stCondLst>
                            <p:childTnLst>
                              <p:par>
                                <p:cTn id="14" presetID="22" presetClass="entr" presetSubtype="1" fill="hold" nodeType="afterEffect">
                                  <p:stCondLst>
                                    <p:cond delay="0"/>
                                  </p:stCondLst>
                                  <p:childTnLst>
                                    <p:set>
                                      <p:cBhvr>
                                        <p:cTn id="15" dur="1" fill="hold">
                                          <p:stCondLst>
                                            <p:cond delay="0"/>
                                          </p:stCondLst>
                                        </p:cTn>
                                        <p:tgtEl>
                                          <p:spTgt spid="687119"/>
                                        </p:tgtEl>
                                        <p:attrNameLst>
                                          <p:attrName>style.visibility</p:attrName>
                                        </p:attrNameLst>
                                      </p:cBhvr>
                                      <p:to>
                                        <p:strVal val="visible"/>
                                      </p:to>
                                    </p:set>
                                    <p:animEffect transition="in" filter="wipe(up)">
                                      <p:cBhvr>
                                        <p:cTn id="16" dur="1000"/>
                                        <p:tgtEl>
                                          <p:spTgt spid="687119"/>
                                        </p:tgtEl>
                                      </p:cBhvr>
                                    </p:animEffect>
                                  </p:childTnLst>
                                </p:cTn>
                              </p:par>
                            </p:childTnLst>
                          </p:cTn>
                        </p:par>
                        <p:par>
                          <p:cTn id="17" fill="hold">
                            <p:stCondLst>
                              <p:cond delay="1500"/>
                            </p:stCondLst>
                            <p:childTnLst>
                              <p:par>
                                <p:cTn id="18" presetID="10" presetClass="entr" presetSubtype="0" fill="hold" grpId="0" nodeType="afterEffect">
                                  <p:stCondLst>
                                    <p:cond delay="0"/>
                                  </p:stCondLst>
                                  <p:childTnLst>
                                    <p:set>
                                      <p:cBhvr>
                                        <p:cTn id="19" dur="1" fill="hold">
                                          <p:stCondLst>
                                            <p:cond delay="0"/>
                                          </p:stCondLst>
                                        </p:cTn>
                                        <p:tgtEl>
                                          <p:spTgt spid="687111"/>
                                        </p:tgtEl>
                                        <p:attrNameLst>
                                          <p:attrName>style.visibility</p:attrName>
                                        </p:attrNameLst>
                                      </p:cBhvr>
                                      <p:to>
                                        <p:strVal val="visible"/>
                                      </p:to>
                                    </p:set>
                                    <p:animEffect transition="in" filter="fade">
                                      <p:cBhvr>
                                        <p:cTn id="20" dur="500"/>
                                        <p:tgtEl>
                                          <p:spTgt spid="687111"/>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687112"/>
                                        </p:tgtEl>
                                        <p:attrNameLst>
                                          <p:attrName>style.visibility</p:attrName>
                                        </p:attrNameLst>
                                      </p:cBhvr>
                                      <p:to>
                                        <p:strVal val="visible"/>
                                      </p:to>
                                    </p:set>
                                    <p:animEffect transition="in" filter="fade">
                                      <p:cBhvr>
                                        <p:cTn id="23" dur="500"/>
                                        <p:tgtEl>
                                          <p:spTgt spid="687112"/>
                                        </p:tgtEl>
                                      </p:cBhvr>
                                    </p:animEffect>
                                  </p:childTnLst>
                                </p:cTn>
                              </p:par>
                              <p:par>
                                <p:cTn id="24" presetID="10" presetClass="entr" presetSubtype="0" fill="hold" nodeType="with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500"/>
                                        <p:tgtEl>
                                          <p:spTgt spid="3"/>
                                        </p:tgtEl>
                                      </p:cBhvr>
                                    </p:animEffect>
                                  </p:childTnLst>
                                </p:cTn>
                              </p:par>
                            </p:childTnLst>
                          </p:cTn>
                        </p:par>
                        <p:par>
                          <p:cTn id="27" fill="hold">
                            <p:stCondLst>
                              <p:cond delay="2000"/>
                            </p:stCondLst>
                            <p:childTnLst>
                              <p:par>
                                <p:cTn id="28" presetID="22" presetClass="entr" presetSubtype="1" fill="hold" grpId="0" nodeType="afterEffect">
                                  <p:stCondLst>
                                    <p:cond delay="0"/>
                                  </p:stCondLst>
                                  <p:childTnLst>
                                    <p:set>
                                      <p:cBhvr>
                                        <p:cTn id="29" dur="1" fill="hold">
                                          <p:stCondLst>
                                            <p:cond delay="0"/>
                                          </p:stCondLst>
                                        </p:cTn>
                                        <p:tgtEl>
                                          <p:spTgt spid="687128"/>
                                        </p:tgtEl>
                                        <p:attrNameLst>
                                          <p:attrName>style.visibility</p:attrName>
                                        </p:attrNameLst>
                                      </p:cBhvr>
                                      <p:to>
                                        <p:strVal val="visible"/>
                                      </p:to>
                                    </p:set>
                                    <p:animEffect transition="in" filter="wipe(up)">
                                      <p:cBhvr>
                                        <p:cTn id="30" dur="1000"/>
                                        <p:tgtEl>
                                          <p:spTgt spid="687128"/>
                                        </p:tgtEl>
                                      </p:cBhvr>
                                    </p:animEffect>
                                  </p:childTnLst>
                                </p:cTn>
                              </p:par>
                            </p:childTnLst>
                          </p:cTn>
                        </p:par>
                        <p:par>
                          <p:cTn id="31" fill="hold">
                            <p:stCondLst>
                              <p:cond delay="3000"/>
                            </p:stCondLst>
                            <p:childTnLst>
                              <p:par>
                                <p:cTn id="32" presetID="10" presetClass="exit" presetSubtype="0" fill="hold" grpId="0" nodeType="afterEffect">
                                  <p:stCondLst>
                                    <p:cond delay="0"/>
                                  </p:stCondLst>
                                  <p:childTnLst>
                                    <p:animEffect transition="out" filter="fade">
                                      <p:cBhvr>
                                        <p:cTn id="33" dur="500"/>
                                        <p:tgtEl>
                                          <p:spTgt spid="687139"/>
                                        </p:tgtEl>
                                      </p:cBhvr>
                                    </p:animEffect>
                                    <p:set>
                                      <p:cBhvr>
                                        <p:cTn id="34" dur="1" fill="hold">
                                          <p:stCondLst>
                                            <p:cond delay="499"/>
                                          </p:stCondLst>
                                        </p:cTn>
                                        <p:tgtEl>
                                          <p:spTgt spid="687139"/>
                                        </p:tgtEl>
                                        <p:attrNameLst>
                                          <p:attrName>style.visibility</p:attrName>
                                        </p:attrNameLst>
                                      </p:cBhvr>
                                      <p:to>
                                        <p:strVal val="hidden"/>
                                      </p:to>
                                    </p:set>
                                  </p:childTnLst>
                                </p:cTn>
                              </p:par>
                            </p:childTnLst>
                          </p:cTn>
                        </p:par>
                        <p:par>
                          <p:cTn id="35" fill="hold">
                            <p:stCondLst>
                              <p:cond delay="3500"/>
                            </p:stCondLst>
                            <p:childTnLst>
                              <p:par>
                                <p:cTn id="36" presetID="10" presetClass="entr" presetSubtype="0" fill="hold" grpId="0" nodeType="afterEffect">
                                  <p:stCondLst>
                                    <p:cond delay="0"/>
                                  </p:stCondLst>
                                  <p:childTnLst>
                                    <p:set>
                                      <p:cBhvr>
                                        <p:cTn id="37" dur="1" fill="hold">
                                          <p:stCondLst>
                                            <p:cond delay="0"/>
                                          </p:stCondLst>
                                        </p:cTn>
                                        <p:tgtEl>
                                          <p:spTgt spid="687131"/>
                                        </p:tgtEl>
                                        <p:attrNameLst>
                                          <p:attrName>style.visibility</p:attrName>
                                        </p:attrNameLst>
                                      </p:cBhvr>
                                      <p:to>
                                        <p:strVal val="visible"/>
                                      </p:to>
                                    </p:set>
                                    <p:animEffect transition="in" filter="fade">
                                      <p:cBhvr>
                                        <p:cTn id="38" dur="500"/>
                                        <p:tgtEl>
                                          <p:spTgt spid="687131"/>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687108"/>
                                        </p:tgtEl>
                                        <p:attrNameLst>
                                          <p:attrName>style.visibility</p:attrName>
                                        </p:attrNameLst>
                                      </p:cBhvr>
                                      <p:to>
                                        <p:strVal val="visible"/>
                                      </p:to>
                                    </p:set>
                                    <p:animEffect transition="in" filter="fade">
                                      <p:cBhvr>
                                        <p:cTn id="43" dur="500"/>
                                        <p:tgtEl>
                                          <p:spTgt spid="6871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7106" grpId="0" autoUpdateAnimBg="0"/>
      <p:bldP spid="687108" grpId="0" autoUpdateAnimBg="0"/>
      <p:bldP spid="687111" grpId="0" animBg="1"/>
      <p:bldP spid="687112" grpId="0" animBg="1"/>
      <p:bldP spid="687128" grpId="0" animBg="1"/>
      <p:bldP spid="687131" grpId="0" animBg="1"/>
      <p:bldP spid="687138" grpId="0" animBg="1"/>
      <p:bldP spid="68713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9169" name="Rectangle 17"/>
          <p:cNvSpPr>
            <a:spLocks noChangeArrowheads="1"/>
          </p:cNvSpPr>
          <p:nvPr/>
        </p:nvSpPr>
        <p:spPr bwMode="auto">
          <a:xfrm>
            <a:off x="0" y="6372225"/>
            <a:ext cx="9144000" cy="485775"/>
          </a:xfrm>
          <a:prstGeom prst="rect">
            <a:avLst/>
          </a:prstGeom>
          <a:solidFill>
            <a:schemeClr val="tx1"/>
          </a:solidFill>
          <a:ln w="9525" algn="ctr">
            <a:noFill/>
            <a:miter lim="800000"/>
            <a:headEnd/>
            <a:tailEnd/>
          </a:ln>
          <a:effectLst/>
        </p:spPr>
        <p:txBody>
          <a:bodyPr wrap="none" anchor="ctr"/>
          <a:lstStyle/>
          <a:p>
            <a:pPr>
              <a:defRPr/>
            </a:pPr>
            <a:endParaRPr lang="it-IT">
              <a:latin typeface="Calibri" pitchFamily="34" charset="0"/>
            </a:endParaRPr>
          </a:p>
        </p:txBody>
      </p:sp>
      <p:sp>
        <p:nvSpPr>
          <p:cNvPr id="689154" name="Text Box 2"/>
          <p:cNvSpPr txBox="1">
            <a:spLocks noChangeArrowheads="1"/>
          </p:cNvSpPr>
          <p:nvPr/>
        </p:nvSpPr>
        <p:spPr bwMode="auto">
          <a:xfrm>
            <a:off x="453176" y="1354138"/>
            <a:ext cx="8237648" cy="1643527"/>
          </a:xfrm>
          <a:prstGeom prst="rect">
            <a:avLst/>
          </a:prstGeom>
          <a:noFill/>
          <a:ln w="9525">
            <a:noFill/>
            <a:miter lim="800000"/>
            <a:headEnd/>
            <a:tailEnd/>
          </a:ln>
          <a:effectLst/>
        </p:spPr>
        <p:txBody>
          <a:bodyPr wrap="square">
            <a:spAutoFit/>
          </a:bodyPr>
          <a:lstStyle/>
          <a:p>
            <a:pPr marL="342900" indent="-342900">
              <a:lnSpc>
                <a:spcPct val="90000"/>
              </a:lnSpc>
              <a:defRPr/>
            </a:pPr>
            <a:r>
              <a:rPr lang="en-GB" sz="2800" dirty="0">
                <a:solidFill>
                  <a:srgbClr val="FFFF00"/>
                </a:solidFill>
                <a:effectLst>
                  <a:outerShdw blurRad="38100" dist="38100" dir="2700000" algn="tl">
                    <a:srgbClr val="000000"/>
                  </a:outerShdw>
                </a:effectLst>
                <a:latin typeface="Calibri" pitchFamily="34" charset="0"/>
                <a:sym typeface="Wingdings" pitchFamily="2" charset="2"/>
              </a:rPr>
              <a:t>8. </a:t>
            </a:r>
            <a:r>
              <a:rPr lang="en-GB" sz="2800" dirty="0">
                <a:solidFill>
                  <a:schemeClr val="bg1"/>
                </a:solidFill>
                <a:effectLst>
                  <a:outerShdw blurRad="38100" dist="38100" dir="2700000" algn="tl">
                    <a:srgbClr val="000000"/>
                  </a:outerShdw>
                </a:effectLst>
                <a:latin typeface="Calibri" pitchFamily="34" charset="0"/>
                <a:sym typeface="Wingdings" pitchFamily="2" charset="2"/>
              </a:rPr>
              <a:t>The latter residues could be preserved as fresh massif or ophiolitic peridotites in the geological record, but would never be the same as abyssal peridotites;</a:t>
            </a:r>
          </a:p>
        </p:txBody>
      </p:sp>
      <p:sp>
        <p:nvSpPr>
          <p:cNvPr id="689155" name="Text Box 3"/>
          <p:cNvSpPr txBox="1">
            <a:spLocks noChangeArrowheads="1"/>
          </p:cNvSpPr>
          <p:nvPr/>
        </p:nvSpPr>
        <p:spPr bwMode="auto">
          <a:xfrm>
            <a:off x="0" y="88900"/>
            <a:ext cx="9144000" cy="1066800"/>
          </a:xfrm>
          <a:prstGeom prst="rect">
            <a:avLst/>
          </a:prstGeom>
          <a:noFill/>
          <a:ln w="9525" algn="ctr">
            <a:noFill/>
            <a:miter lim="800000"/>
            <a:headEnd/>
            <a:tailEnd/>
          </a:ln>
          <a:effectLst/>
        </p:spPr>
        <p:txBody>
          <a:bodyPr>
            <a:spAutoFit/>
          </a:bodyPr>
          <a:lstStyle/>
          <a:p>
            <a:pPr algn="ctr">
              <a:defRPr/>
            </a:pPr>
            <a:r>
              <a:rPr lang="it-IT" sz="3200">
                <a:solidFill>
                  <a:schemeClr val="bg1"/>
                </a:solidFill>
                <a:effectLst>
                  <a:outerShdw blurRad="38100" dist="38100" dir="2700000" algn="tl">
                    <a:srgbClr val="000000"/>
                  </a:outerShdw>
                </a:effectLst>
                <a:latin typeface="Calibri" pitchFamily="34" charset="0"/>
              </a:rPr>
              <a:t>Mantle melting, melt extraction and post-melting processes beneath mid-ocean ridges</a:t>
            </a:r>
          </a:p>
        </p:txBody>
      </p:sp>
      <p:sp>
        <p:nvSpPr>
          <p:cNvPr id="689166" name="Text Box 14"/>
          <p:cNvSpPr txBox="1">
            <a:spLocks noChangeArrowheads="1"/>
          </p:cNvSpPr>
          <p:nvPr/>
        </p:nvSpPr>
        <p:spPr bwMode="auto">
          <a:xfrm>
            <a:off x="204952" y="3203575"/>
            <a:ext cx="3725534" cy="3046988"/>
          </a:xfrm>
          <a:prstGeom prst="rect">
            <a:avLst/>
          </a:prstGeom>
          <a:noFill/>
          <a:ln w="9525">
            <a:noFill/>
            <a:miter lim="800000"/>
            <a:headEnd/>
            <a:tailEnd/>
          </a:ln>
          <a:effectLst/>
        </p:spPr>
        <p:txBody>
          <a:bodyPr wrap="square">
            <a:spAutoFit/>
          </a:bodyPr>
          <a:lstStyle/>
          <a:p>
            <a:pPr>
              <a:defRPr/>
            </a:pPr>
            <a:r>
              <a:rPr lang="en-GB" sz="2400" dirty="0">
                <a:solidFill>
                  <a:schemeClr val="bg1"/>
                </a:solidFill>
                <a:effectLst>
                  <a:outerShdw blurRad="38100" dist="38100" dir="2700000" algn="tl">
                    <a:srgbClr val="000000"/>
                  </a:outerShdw>
                </a:effectLst>
                <a:latin typeface="Calibri" pitchFamily="34" charset="0"/>
                <a:sym typeface="Wingdings" pitchFamily="2" charset="2"/>
              </a:rPr>
              <a:t>This requires that caution be exercised when comparing serpentinized abyssal peridotites with fresh ophiolitic/massif peridotites even if the latter can be proved to be MORB melting residues.</a:t>
            </a:r>
          </a:p>
        </p:txBody>
      </p:sp>
      <p:sp>
        <p:nvSpPr>
          <p:cNvPr id="689168" name="Text Box 16"/>
          <p:cNvSpPr txBox="1">
            <a:spLocks noChangeArrowheads="1"/>
          </p:cNvSpPr>
          <p:nvPr/>
        </p:nvSpPr>
        <p:spPr bwMode="auto">
          <a:xfrm>
            <a:off x="344488" y="6359525"/>
            <a:ext cx="4032250" cy="274638"/>
          </a:xfrm>
          <a:prstGeom prst="rect">
            <a:avLst/>
          </a:prstGeom>
          <a:noFill/>
          <a:ln w="9525" algn="ctr">
            <a:noFill/>
            <a:miter lim="800000"/>
            <a:headEnd/>
            <a:tailEnd/>
          </a:ln>
          <a:effectLst/>
        </p:spPr>
        <p:txBody>
          <a:bodyPr>
            <a:spAutoFit/>
          </a:bodyPr>
          <a:lstStyle/>
          <a:p>
            <a:pPr>
              <a:defRPr/>
            </a:pPr>
            <a:r>
              <a:rPr lang="it-IT" sz="1200" dirty="0" err="1">
                <a:solidFill>
                  <a:schemeClr val="bg1"/>
                </a:solidFill>
                <a:effectLst>
                  <a:outerShdw blurRad="38100" dist="38100" dir="2700000" algn="tl">
                    <a:srgbClr val="000000"/>
                  </a:outerShdw>
                </a:effectLst>
                <a:latin typeface="Calibri" pitchFamily="34" charset="0"/>
              </a:rPr>
              <a:t>Niu</a:t>
            </a:r>
            <a:r>
              <a:rPr lang="it-IT" sz="1200" dirty="0">
                <a:solidFill>
                  <a:schemeClr val="bg1"/>
                </a:solidFill>
                <a:effectLst>
                  <a:outerShdw blurRad="38100" dist="38100" dir="2700000" algn="tl">
                    <a:srgbClr val="000000"/>
                  </a:outerShdw>
                </a:effectLst>
                <a:latin typeface="Calibri" pitchFamily="34" charset="0"/>
              </a:rPr>
              <a:t>, 2004 (J. </a:t>
            </a:r>
            <a:r>
              <a:rPr lang="it-IT" sz="1200" dirty="0" err="1">
                <a:solidFill>
                  <a:schemeClr val="bg1"/>
                </a:solidFill>
                <a:effectLst>
                  <a:outerShdw blurRad="38100" dist="38100" dir="2700000" algn="tl">
                    <a:srgbClr val="000000"/>
                  </a:outerShdw>
                </a:effectLst>
                <a:latin typeface="Calibri" pitchFamily="34" charset="0"/>
              </a:rPr>
              <a:t>Petrol</a:t>
            </a:r>
            <a:r>
              <a:rPr lang="it-IT" sz="1200" dirty="0">
                <a:solidFill>
                  <a:schemeClr val="bg1"/>
                </a:solidFill>
                <a:effectLst>
                  <a:outerShdw blurRad="38100" dist="38100" dir="2700000" algn="tl">
                    <a:srgbClr val="000000"/>
                  </a:outerShdw>
                </a:effectLst>
                <a:latin typeface="Calibri" pitchFamily="34" charset="0"/>
              </a:rPr>
              <a:t>., 45, 2423-2458) </a:t>
            </a:r>
          </a:p>
        </p:txBody>
      </p:sp>
      <p:pic>
        <p:nvPicPr>
          <p:cNvPr id="38919" name="Picture 56"/>
          <p:cNvPicPr>
            <a:picLocks noChangeAspect="1" noChangeArrowheads="1"/>
          </p:cNvPicPr>
          <p:nvPr/>
        </p:nvPicPr>
        <p:blipFill>
          <a:blip r:embed="rId3" cstate="print"/>
          <a:srcRect/>
          <a:stretch>
            <a:fillRect/>
          </a:stretch>
        </p:blipFill>
        <p:spPr bwMode="auto">
          <a:xfrm>
            <a:off x="4073525" y="3387725"/>
            <a:ext cx="5070475" cy="3381375"/>
          </a:xfrm>
          <a:prstGeom prst="rect">
            <a:avLst/>
          </a:prstGeom>
          <a:noFill/>
          <a:ln w="9525" algn="ctr">
            <a:noFill/>
            <a:miter lim="800000"/>
            <a:headEnd/>
            <a:tailEnd/>
          </a:ln>
        </p:spPr>
      </p:pic>
      <p:sp>
        <p:nvSpPr>
          <p:cNvPr id="689210" name="Rectangle 58"/>
          <p:cNvSpPr>
            <a:spLocks noChangeArrowheads="1"/>
          </p:cNvSpPr>
          <p:nvPr/>
        </p:nvSpPr>
        <p:spPr bwMode="auto">
          <a:xfrm>
            <a:off x="5830888" y="4022725"/>
            <a:ext cx="214312" cy="223838"/>
          </a:xfrm>
          <a:prstGeom prst="rect">
            <a:avLst/>
          </a:prstGeom>
          <a:noFill/>
          <a:ln w="57150" algn="ctr">
            <a:solidFill>
              <a:srgbClr val="00FF00"/>
            </a:solidFill>
            <a:miter lim="800000"/>
            <a:headEnd/>
            <a:tailEnd/>
          </a:ln>
          <a:effectLst/>
        </p:spPr>
        <p:txBody>
          <a:bodyPr wrap="none" anchor="ctr"/>
          <a:lstStyle/>
          <a:p>
            <a:pPr>
              <a:defRPr/>
            </a:pPr>
            <a:endParaRPr lang="it-IT">
              <a:latin typeface="Calibri" pitchFamily="34" charset="0"/>
            </a:endParaRPr>
          </a:p>
        </p:txBody>
      </p:sp>
      <p:sp>
        <p:nvSpPr>
          <p:cNvPr id="689211" name="Rectangle 59"/>
          <p:cNvSpPr>
            <a:spLocks noChangeArrowheads="1"/>
          </p:cNvSpPr>
          <p:nvPr/>
        </p:nvSpPr>
        <p:spPr bwMode="auto">
          <a:xfrm>
            <a:off x="5635625" y="4246563"/>
            <a:ext cx="214313" cy="223837"/>
          </a:xfrm>
          <a:prstGeom prst="rect">
            <a:avLst/>
          </a:prstGeom>
          <a:noFill/>
          <a:ln w="57150" algn="ctr">
            <a:solidFill>
              <a:srgbClr val="00FF00"/>
            </a:solidFill>
            <a:miter lim="800000"/>
            <a:headEnd/>
            <a:tailEnd/>
          </a:ln>
          <a:effectLst/>
        </p:spPr>
        <p:txBody>
          <a:bodyPr wrap="none" anchor="ctr"/>
          <a:lstStyle/>
          <a:p>
            <a:pPr>
              <a:defRPr/>
            </a:pPr>
            <a:endParaRPr lang="it-IT">
              <a:latin typeface="Calibri" pitchFamily="34" charset="0"/>
            </a:endParaRPr>
          </a:p>
        </p:txBody>
      </p:sp>
      <p:grpSp>
        <p:nvGrpSpPr>
          <p:cNvPr id="38923" name="Group 63"/>
          <p:cNvGrpSpPr>
            <a:grpSpLocks/>
          </p:cNvGrpSpPr>
          <p:nvPr/>
        </p:nvGrpSpPr>
        <p:grpSpPr bwMode="auto">
          <a:xfrm>
            <a:off x="5470525" y="3943350"/>
            <a:ext cx="393700" cy="304800"/>
            <a:chOff x="3680" y="2286"/>
            <a:chExt cx="248" cy="192"/>
          </a:xfrm>
        </p:grpSpPr>
        <p:sp>
          <p:nvSpPr>
            <p:cNvPr id="689216" name="Rectangle 64"/>
            <p:cNvSpPr>
              <a:spLocks noChangeArrowheads="1"/>
            </p:cNvSpPr>
            <p:nvPr/>
          </p:nvSpPr>
          <p:spPr bwMode="auto">
            <a:xfrm>
              <a:off x="3729" y="2304"/>
              <a:ext cx="156" cy="162"/>
            </a:xfrm>
            <a:prstGeom prst="rect">
              <a:avLst/>
            </a:prstGeom>
            <a:solidFill>
              <a:schemeClr val="bg1"/>
            </a:solidFill>
            <a:ln w="9525" algn="ctr">
              <a:noFill/>
              <a:miter lim="800000"/>
              <a:headEnd/>
              <a:tailEnd/>
            </a:ln>
            <a:effectLst/>
          </p:spPr>
          <p:txBody>
            <a:bodyPr wrap="none" anchor="ctr"/>
            <a:lstStyle/>
            <a:p>
              <a:pPr>
                <a:defRPr/>
              </a:pPr>
              <a:endParaRPr lang="it-IT" b="1">
                <a:effectLst/>
                <a:latin typeface="Calibri" pitchFamily="34" charset="0"/>
              </a:endParaRPr>
            </a:p>
          </p:txBody>
        </p:sp>
        <p:sp>
          <p:nvSpPr>
            <p:cNvPr id="689217" name="Text Box 65"/>
            <p:cNvSpPr txBox="1">
              <a:spLocks noChangeArrowheads="1"/>
            </p:cNvSpPr>
            <p:nvPr/>
          </p:nvSpPr>
          <p:spPr bwMode="auto">
            <a:xfrm>
              <a:off x="3680" y="2286"/>
              <a:ext cx="248" cy="192"/>
            </a:xfrm>
            <a:prstGeom prst="rect">
              <a:avLst/>
            </a:prstGeom>
            <a:noFill/>
            <a:ln w="9525" algn="ctr">
              <a:noFill/>
              <a:miter lim="800000"/>
              <a:headEnd/>
              <a:tailEnd/>
            </a:ln>
            <a:effectLst/>
          </p:spPr>
          <p:txBody>
            <a:bodyPr wrap="none">
              <a:spAutoFit/>
            </a:bodyPr>
            <a:lstStyle/>
            <a:p>
              <a:pPr>
                <a:defRPr/>
              </a:pPr>
              <a:r>
                <a:rPr lang="it-IT" sz="1400" b="1" dirty="0">
                  <a:solidFill>
                    <a:srgbClr val="FF0000"/>
                  </a:solidFill>
                  <a:effectLst/>
                  <a:latin typeface="Calibri" pitchFamily="34" charset="0"/>
                </a:rPr>
                <a:t>(1)</a:t>
              </a:r>
            </a:p>
          </p:txBody>
        </p:sp>
      </p:grpSp>
      <p:grpSp>
        <p:nvGrpSpPr>
          <p:cNvPr id="38924" name="Group 66"/>
          <p:cNvGrpSpPr>
            <a:grpSpLocks/>
          </p:cNvGrpSpPr>
          <p:nvPr/>
        </p:nvGrpSpPr>
        <p:grpSpPr bwMode="auto">
          <a:xfrm>
            <a:off x="6600833" y="3803650"/>
            <a:ext cx="385763" cy="307975"/>
            <a:chOff x="3680" y="2286"/>
            <a:chExt cx="243" cy="194"/>
          </a:xfrm>
        </p:grpSpPr>
        <p:sp>
          <p:nvSpPr>
            <p:cNvPr id="689219" name="Rectangle 67"/>
            <p:cNvSpPr>
              <a:spLocks noChangeArrowheads="1"/>
            </p:cNvSpPr>
            <p:nvPr/>
          </p:nvSpPr>
          <p:spPr bwMode="auto">
            <a:xfrm>
              <a:off x="3729" y="2304"/>
              <a:ext cx="156" cy="162"/>
            </a:xfrm>
            <a:prstGeom prst="rect">
              <a:avLst/>
            </a:prstGeom>
            <a:solidFill>
              <a:schemeClr val="bg1"/>
            </a:solidFill>
            <a:ln w="9525" algn="ctr">
              <a:noFill/>
              <a:miter lim="800000"/>
              <a:headEnd/>
              <a:tailEnd/>
            </a:ln>
            <a:effectLst/>
          </p:spPr>
          <p:txBody>
            <a:bodyPr wrap="none" anchor="ctr"/>
            <a:lstStyle/>
            <a:p>
              <a:pPr>
                <a:defRPr/>
              </a:pPr>
              <a:endParaRPr lang="it-IT" b="1">
                <a:effectLst/>
                <a:latin typeface="Calibri" pitchFamily="34" charset="0"/>
              </a:endParaRPr>
            </a:p>
          </p:txBody>
        </p:sp>
        <p:sp>
          <p:nvSpPr>
            <p:cNvPr id="689220" name="Text Box 68"/>
            <p:cNvSpPr txBox="1">
              <a:spLocks noChangeArrowheads="1"/>
            </p:cNvSpPr>
            <p:nvPr/>
          </p:nvSpPr>
          <p:spPr bwMode="auto">
            <a:xfrm>
              <a:off x="3680" y="2286"/>
              <a:ext cx="243" cy="194"/>
            </a:xfrm>
            <a:prstGeom prst="rect">
              <a:avLst/>
            </a:prstGeom>
            <a:noFill/>
            <a:ln w="9525" algn="ctr">
              <a:noFill/>
              <a:miter lim="800000"/>
              <a:headEnd/>
              <a:tailEnd/>
            </a:ln>
            <a:effectLst/>
          </p:spPr>
          <p:txBody>
            <a:bodyPr wrap="none">
              <a:spAutoFit/>
            </a:bodyPr>
            <a:lstStyle/>
            <a:p>
              <a:pPr>
                <a:defRPr/>
              </a:pPr>
              <a:r>
                <a:rPr lang="it-IT" sz="1400" b="1">
                  <a:solidFill>
                    <a:srgbClr val="FF0000"/>
                  </a:solidFill>
                  <a:effectLst/>
                  <a:latin typeface="Calibri" pitchFamily="34" charset="0"/>
                </a:rPr>
                <a:t>(2)</a:t>
              </a:r>
            </a:p>
          </p:txBody>
        </p:sp>
      </p:grpSp>
      <p:sp>
        <p:nvSpPr>
          <p:cNvPr id="689223" name="AutoShape 71"/>
          <p:cNvSpPr>
            <a:spLocks noChangeArrowheads="1"/>
          </p:cNvSpPr>
          <p:nvPr/>
        </p:nvSpPr>
        <p:spPr bwMode="auto">
          <a:xfrm rot="2099403">
            <a:off x="5060950" y="4362450"/>
            <a:ext cx="312738" cy="1362075"/>
          </a:xfrm>
          <a:prstGeom prst="downArrow">
            <a:avLst>
              <a:gd name="adj1" fmla="val 50000"/>
              <a:gd name="adj2" fmla="val 108883"/>
            </a:avLst>
          </a:prstGeom>
          <a:solidFill>
            <a:srgbClr val="0099FF">
              <a:alpha val="60001"/>
            </a:srgbClr>
          </a:solidFill>
          <a:ln w="9525" algn="ctr">
            <a:solidFill>
              <a:schemeClr val="tx1"/>
            </a:solidFill>
            <a:miter lim="800000"/>
            <a:headEnd/>
            <a:tailEnd/>
          </a:ln>
          <a:effectLst/>
        </p:spPr>
        <p:txBody>
          <a:bodyPr wrap="none" anchor="ctr"/>
          <a:lstStyle/>
          <a:p>
            <a:pPr>
              <a:defRPr/>
            </a:pPr>
            <a:endParaRPr lang="it-IT">
              <a:latin typeface="Calibri" pitchFamily="34" charset="0"/>
            </a:endParaRPr>
          </a:p>
        </p:txBody>
      </p:sp>
      <p:sp>
        <p:nvSpPr>
          <p:cNvPr id="689224" name="Rectangle 72"/>
          <p:cNvSpPr>
            <a:spLocks noChangeArrowheads="1"/>
          </p:cNvSpPr>
          <p:nvPr/>
        </p:nvSpPr>
        <p:spPr bwMode="auto">
          <a:xfrm>
            <a:off x="7624763" y="5614988"/>
            <a:ext cx="1519237" cy="1138237"/>
          </a:xfrm>
          <a:prstGeom prst="rect">
            <a:avLst/>
          </a:prstGeom>
          <a:noFill/>
          <a:ln w="38100" algn="ctr">
            <a:solidFill>
              <a:srgbClr val="00FF00"/>
            </a:solidFill>
            <a:miter lim="800000"/>
            <a:headEnd/>
            <a:tailEnd/>
          </a:ln>
          <a:effectLst/>
        </p:spPr>
        <p:txBody>
          <a:bodyPr wrap="none" anchor="ctr"/>
          <a:lstStyle/>
          <a:p>
            <a:pPr>
              <a:defRPr/>
            </a:pPr>
            <a:endParaRPr lang="it-IT">
              <a:latin typeface="Calibri" pitchFamily="34" charset="0"/>
            </a:endParaRPr>
          </a:p>
        </p:txBody>
      </p:sp>
      <p:sp>
        <p:nvSpPr>
          <p:cNvPr id="689225" name="Rectangle 73"/>
          <p:cNvSpPr>
            <a:spLocks noChangeArrowheads="1"/>
          </p:cNvSpPr>
          <p:nvPr/>
        </p:nvSpPr>
        <p:spPr bwMode="auto">
          <a:xfrm>
            <a:off x="5853113" y="5614988"/>
            <a:ext cx="1519237" cy="1138237"/>
          </a:xfrm>
          <a:prstGeom prst="rect">
            <a:avLst/>
          </a:prstGeom>
          <a:noFill/>
          <a:ln w="38100" algn="ctr">
            <a:solidFill>
              <a:srgbClr val="FF0000"/>
            </a:solidFill>
            <a:miter lim="800000"/>
            <a:headEnd/>
            <a:tailEnd/>
          </a:ln>
          <a:effectLst/>
        </p:spPr>
        <p:txBody>
          <a:bodyPr wrap="none" anchor="ctr"/>
          <a:lstStyle/>
          <a:p>
            <a:pPr>
              <a:defRPr/>
            </a:pPr>
            <a:endParaRPr lang="it-IT">
              <a:latin typeface="Calibri" pitchFamily="34" charset="0"/>
            </a:endParaRPr>
          </a:p>
        </p:txBody>
      </p:sp>
      <p:sp>
        <p:nvSpPr>
          <p:cNvPr id="689226" name="Rectangle 74"/>
          <p:cNvSpPr>
            <a:spLocks noChangeArrowheads="1"/>
          </p:cNvSpPr>
          <p:nvPr/>
        </p:nvSpPr>
        <p:spPr bwMode="auto">
          <a:xfrm>
            <a:off x="4065588" y="5614988"/>
            <a:ext cx="1519237" cy="1138237"/>
          </a:xfrm>
          <a:prstGeom prst="rect">
            <a:avLst/>
          </a:prstGeom>
          <a:noFill/>
          <a:ln w="38100" algn="ctr">
            <a:solidFill>
              <a:srgbClr val="0099FF"/>
            </a:solidFill>
            <a:miter lim="800000"/>
            <a:headEnd/>
            <a:tailEnd/>
          </a:ln>
          <a:effectLst/>
        </p:spPr>
        <p:txBody>
          <a:bodyPr wrap="none" anchor="ctr"/>
          <a:lstStyle/>
          <a:p>
            <a:pPr>
              <a:defRPr/>
            </a:pPr>
            <a:endParaRPr lang="it-IT">
              <a:latin typeface="Calibri" pitchFamily="34" charset="0"/>
            </a:endParaRPr>
          </a:p>
        </p:txBody>
      </p:sp>
      <p:grpSp>
        <p:nvGrpSpPr>
          <p:cNvPr id="38931" name="Group 75"/>
          <p:cNvGrpSpPr>
            <a:grpSpLocks/>
          </p:cNvGrpSpPr>
          <p:nvPr/>
        </p:nvGrpSpPr>
        <p:grpSpPr bwMode="auto">
          <a:xfrm>
            <a:off x="5818196" y="3643313"/>
            <a:ext cx="385763" cy="307975"/>
            <a:chOff x="3680" y="2286"/>
            <a:chExt cx="243" cy="194"/>
          </a:xfrm>
        </p:grpSpPr>
        <p:sp>
          <p:nvSpPr>
            <p:cNvPr id="689228" name="Rectangle 76"/>
            <p:cNvSpPr>
              <a:spLocks noChangeArrowheads="1"/>
            </p:cNvSpPr>
            <p:nvPr/>
          </p:nvSpPr>
          <p:spPr bwMode="auto">
            <a:xfrm>
              <a:off x="3729" y="2304"/>
              <a:ext cx="156" cy="162"/>
            </a:xfrm>
            <a:prstGeom prst="rect">
              <a:avLst/>
            </a:prstGeom>
            <a:solidFill>
              <a:schemeClr val="bg1"/>
            </a:solidFill>
            <a:ln w="9525" algn="ctr">
              <a:noFill/>
              <a:miter lim="800000"/>
              <a:headEnd/>
              <a:tailEnd/>
            </a:ln>
            <a:effectLst/>
          </p:spPr>
          <p:txBody>
            <a:bodyPr wrap="none" anchor="ctr"/>
            <a:lstStyle/>
            <a:p>
              <a:pPr>
                <a:defRPr/>
              </a:pPr>
              <a:endParaRPr lang="it-IT" b="1">
                <a:effectLst/>
                <a:latin typeface="Calibri" pitchFamily="34" charset="0"/>
              </a:endParaRPr>
            </a:p>
          </p:txBody>
        </p:sp>
        <p:sp>
          <p:nvSpPr>
            <p:cNvPr id="689229" name="Text Box 77"/>
            <p:cNvSpPr txBox="1">
              <a:spLocks noChangeArrowheads="1"/>
            </p:cNvSpPr>
            <p:nvPr/>
          </p:nvSpPr>
          <p:spPr bwMode="auto">
            <a:xfrm>
              <a:off x="3680" y="2286"/>
              <a:ext cx="243" cy="194"/>
            </a:xfrm>
            <a:prstGeom prst="rect">
              <a:avLst/>
            </a:prstGeom>
            <a:noFill/>
            <a:ln w="9525" algn="ctr">
              <a:noFill/>
              <a:miter lim="800000"/>
              <a:headEnd/>
              <a:tailEnd/>
            </a:ln>
            <a:effectLst/>
          </p:spPr>
          <p:txBody>
            <a:bodyPr wrap="none">
              <a:spAutoFit/>
            </a:bodyPr>
            <a:lstStyle/>
            <a:p>
              <a:pPr>
                <a:defRPr/>
              </a:pPr>
              <a:r>
                <a:rPr lang="it-IT" sz="1400" b="1">
                  <a:solidFill>
                    <a:srgbClr val="FF0000"/>
                  </a:solidFill>
                  <a:effectLst/>
                  <a:latin typeface="Calibri" pitchFamily="34" charset="0"/>
                </a:rPr>
                <a:t>(3)</a:t>
              </a:r>
            </a:p>
          </p:txBody>
        </p:sp>
      </p:grpSp>
      <p:sp>
        <p:nvSpPr>
          <p:cNvPr id="26" name="Rectangle 20"/>
          <p:cNvSpPr>
            <a:spLocks noChangeArrowheads="1"/>
          </p:cNvSpPr>
          <p:nvPr/>
        </p:nvSpPr>
        <p:spPr bwMode="auto">
          <a:xfrm>
            <a:off x="7624763" y="5614988"/>
            <a:ext cx="1519237" cy="1138237"/>
          </a:xfrm>
          <a:prstGeom prst="rect">
            <a:avLst/>
          </a:prstGeom>
          <a:noFill/>
          <a:ln w="38100" algn="ctr">
            <a:solidFill>
              <a:srgbClr val="00FF00"/>
            </a:solidFill>
            <a:miter lim="800000"/>
            <a:headEnd/>
            <a:tailEnd/>
          </a:ln>
          <a:effectLst/>
        </p:spPr>
        <p:txBody>
          <a:bodyPr wrap="none" anchor="ctr"/>
          <a:lstStyle/>
          <a:p>
            <a:pPr>
              <a:defRPr/>
            </a:pPr>
            <a:endParaRPr lang="it-IT">
              <a:latin typeface="Calibri" pitchFamily="34" charset="0"/>
            </a:endParaRPr>
          </a:p>
        </p:txBody>
      </p:sp>
      <p:sp>
        <p:nvSpPr>
          <p:cNvPr id="27" name="Rectangle 21"/>
          <p:cNvSpPr>
            <a:spLocks noChangeArrowheads="1"/>
          </p:cNvSpPr>
          <p:nvPr/>
        </p:nvSpPr>
        <p:spPr bwMode="auto">
          <a:xfrm>
            <a:off x="5853113" y="5614988"/>
            <a:ext cx="1519237" cy="1138237"/>
          </a:xfrm>
          <a:prstGeom prst="rect">
            <a:avLst/>
          </a:prstGeom>
          <a:noFill/>
          <a:ln w="38100" algn="ctr">
            <a:solidFill>
              <a:srgbClr val="FF0000"/>
            </a:solidFill>
            <a:miter lim="800000"/>
            <a:headEnd/>
            <a:tailEnd/>
          </a:ln>
          <a:effectLst/>
        </p:spPr>
        <p:txBody>
          <a:bodyPr wrap="none" anchor="ctr"/>
          <a:lstStyle/>
          <a:p>
            <a:pPr>
              <a:defRPr/>
            </a:pPr>
            <a:endParaRPr lang="it-IT">
              <a:latin typeface="Calibri" pitchFamily="34" charset="0"/>
            </a:endParaRPr>
          </a:p>
        </p:txBody>
      </p:sp>
      <p:sp>
        <p:nvSpPr>
          <p:cNvPr id="28" name="Rectangle 34"/>
          <p:cNvSpPr>
            <a:spLocks noChangeArrowheads="1"/>
          </p:cNvSpPr>
          <p:nvPr/>
        </p:nvSpPr>
        <p:spPr bwMode="auto">
          <a:xfrm>
            <a:off x="5791200" y="5610225"/>
            <a:ext cx="1636713" cy="1247775"/>
          </a:xfrm>
          <a:prstGeom prst="rect">
            <a:avLst/>
          </a:prstGeom>
          <a:solidFill>
            <a:schemeClr val="tx1"/>
          </a:solidFill>
          <a:ln w="9525" algn="ctr">
            <a:noFill/>
            <a:miter lim="800000"/>
            <a:headEnd/>
            <a:tailEnd/>
          </a:ln>
          <a:effectLst/>
        </p:spPr>
        <p:txBody>
          <a:bodyPr wrap="none" anchor="ctr"/>
          <a:lstStyle/>
          <a:p>
            <a:pPr>
              <a:defRPr/>
            </a:pPr>
            <a:endParaRPr lang="it-IT">
              <a:latin typeface="Calibri" pitchFamily="34" charset="0"/>
            </a:endParaRPr>
          </a:p>
        </p:txBody>
      </p:sp>
      <p:sp>
        <p:nvSpPr>
          <p:cNvPr id="29" name="Rectangle 35"/>
          <p:cNvSpPr>
            <a:spLocks noChangeArrowheads="1"/>
          </p:cNvSpPr>
          <p:nvPr/>
        </p:nvSpPr>
        <p:spPr bwMode="auto">
          <a:xfrm>
            <a:off x="7227888" y="5610225"/>
            <a:ext cx="1941512" cy="1247775"/>
          </a:xfrm>
          <a:prstGeom prst="rect">
            <a:avLst/>
          </a:prstGeom>
          <a:solidFill>
            <a:schemeClr val="tx1"/>
          </a:solidFill>
          <a:ln w="9525" algn="ctr">
            <a:noFill/>
            <a:miter lim="800000"/>
            <a:headEnd/>
            <a:tailEnd/>
          </a:ln>
          <a:effectLst/>
        </p:spPr>
        <p:txBody>
          <a:bodyPr wrap="none" anchor="ctr"/>
          <a:lstStyle/>
          <a:p>
            <a:pPr>
              <a:defRPr/>
            </a:pPr>
            <a:endParaRPr lang="it-IT">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89154"/>
                                        </p:tgtEl>
                                        <p:attrNameLst>
                                          <p:attrName>style.visibility</p:attrName>
                                        </p:attrNameLst>
                                      </p:cBhvr>
                                      <p:to>
                                        <p:strVal val="visible"/>
                                      </p:to>
                                    </p:set>
                                    <p:animEffect transition="in" filter="fade">
                                      <p:cBhvr>
                                        <p:cTn id="7" dur="500"/>
                                        <p:tgtEl>
                                          <p:spTgt spid="68915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89166"/>
                                        </p:tgtEl>
                                        <p:attrNameLst>
                                          <p:attrName>style.visibility</p:attrName>
                                        </p:attrNameLst>
                                      </p:cBhvr>
                                      <p:to>
                                        <p:strVal val="visible"/>
                                      </p:to>
                                    </p:set>
                                    <p:animEffect transition="in" filter="fade">
                                      <p:cBhvr>
                                        <p:cTn id="12" dur="500"/>
                                        <p:tgtEl>
                                          <p:spTgt spid="6891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9154" grpId="0" autoUpdateAnimBg="0"/>
      <p:bldP spid="689166" grpId="0"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2530" name="Text Box 2"/>
          <p:cNvSpPr txBox="1">
            <a:spLocks noChangeArrowheads="1"/>
          </p:cNvSpPr>
          <p:nvPr/>
        </p:nvSpPr>
        <p:spPr bwMode="auto">
          <a:xfrm>
            <a:off x="0" y="88900"/>
            <a:ext cx="9144000" cy="1066800"/>
          </a:xfrm>
          <a:prstGeom prst="rect">
            <a:avLst/>
          </a:prstGeom>
          <a:noFill/>
          <a:ln w="9525" algn="ctr">
            <a:noFill/>
            <a:miter lim="800000"/>
            <a:headEnd/>
            <a:tailEnd/>
          </a:ln>
          <a:effectLst/>
        </p:spPr>
        <p:txBody>
          <a:bodyPr>
            <a:spAutoFit/>
          </a:bodyPr>
          <a:lstStyle/>
          <a:p>
            <a:pPr algn="ctr">
              <a:defRPr/>
            </a:pPr>
            <a:r>
              <a:rPr lang="en-GB" sz="3200" dirty="0">
                <a:solidFill>
                  <a:schemeClr val="bg1"/>
                </a:solidFill>
                <a:effectLst>
                  <a:outerShdw blurRad="38100" dist="38100" dir="2700000" algn="tl">
                    <a:srgbClr val="000000"/>
                  </a:outerShdw>
                </a:effectLst>
                <a:latin typeface="Calibri" pitchFamily="34" charset="0"/>
              </a:rPr>
              <a:t>Mantle melting, melt extraction and post-melting processes beneath mid-ocean ridges</a:t>
            </a:r>
          </a:p>
        </p:txBody>
      </p:sp>
      <p:sp>
        <p:nvSpPr>
          <p:cNvPr id="662533" name="Text Box 5"/>
          <p:cNvSpPr txBox="1">
            <a:spLocks noChangeArrowheads="1"/>
          </p:cNvSpPr>
          <p:nvPr/>
        </p:nvSpPr>
        <p:spPr bwMode="auto">
          <a:xfrm>
            <a:off x="346075" y="2382838"/>
            <a:ext cx="8451850" cy="1200329"/>
          </a:xfrm>
          <a:prstGeom prst="rect">
            <a:avLst/>
          </a:prstGeom>
          <a:noFill/>
          <a:ln w="9525">
            <a:noFill/>
            <a:miter lim="800000"/>
            <a:headEnd/>
            <a:tailEnd/>
          </a:ln>
          <a:effectLst/>
        </p:spPr>
        <p:txBody>
          <a:bodyPr wrap="square">
            <a:spAutoFit/>
          </a:bodyPr>
          <a:lstStyle/>
          <a:p>
            <a:pPr>
              <a:defRPr/>
            </a:pPr>
            <a:r>
              <a:rPr lang="en-GB" sz="2400" dirty="0">
                <a:solidFill>
                  <a:srgbClr val="FFFF00"/>
                </a:solidFill>
                <a:effectLst>
                  <a:outerShdw blurRad="38100" dist="38100" dir="2700000" algn="tl">
                    <a:srgbClr val="000000"/>
                  </a:outerShdw>
                </a:effectLst>
                <a:latin typeface="Calibri" pitchFamily="34" charset="0"/>
                <a:sym typeface="Wingdings" pitchFamily="2" charset="2"/>
              </a:rPr>
              <a:t>1. </a:t>
            </a:r>
            <a:r>
              <a:rPr lang="en-GB" sz="2400" dirty="0">
                <a:solidFill>
                  <a:schemeClr val="bg1"/>
                </a:solidFill>
                <a:effectLst>
                  <a:outerShdw blurRad="38100" dist="38100" dir="2700000" algn="tl">
                    <a:srgbClr val="000000"/>
                  </a:outerShdw>
                </a:effectLst>
                <a:latin typeface="Calibri" pitchFamily="34" charset="0"/>
                <a:sym typeface="Wingdings" pitchFamily="2" charset="2"/>
              </a:rPr>
              <a:t>The greater the ambient extent of mantle melting, the more melt is produced in the mantle. Thus, greater extents of melting lead to more olivine crystallization at shallow levels.</a:t>
            </a:r>
          </a:p>
        </p:txBody>
      </p:sp>
      <p:sp>
        <p:nvSpPr>
          <p:cNvPr id="5" name="Text Box 4"/>
          <p:cNvSpPr txBox="1">
            <a:spLocks noChangeArrowheads="1"/>
          </p:cNvSpPr>
          <p:nvPr/>
        </p:nvSpPr>
        <p:spPr bwMode="auto">
          <a:xfrm>
            <a:off x="1054100" y="1338263"/>
            <a:ext cx="7035800" cy="946150"/>
          </a:xfrm>
          <a:prstGeom prst="rect">
            <a:avLst/>
          </a:prstGeom>
          <a:noFill/>
          <a:ln w="9525">
            <a:noFill/>
            <a:miter lim="800000"/>
            <a:headEnd/>
            <a:tailEnd/>
          </a:ln>
          <a:effectLst/>
        </p:spPr>
        <p:txBody>
          <a:bodyPr wrap="square">
            <a:spAutoFit/>
          </a:bodyPr>
          <a:lstStyle/>
          <a:p>
            <a:pPr algn="ctr">
              <a:defRPr/>
            </a:pPr>
            <a:r>
              <a:rPr lang="en-GB" sz="2800" i="1" dirty="0">
                <a:solidFill>
                  <a:schemeClr val="bg1"/>
                </a:solidFill>
                <a:effectLst>
                  <a:outerShdw blurRad="38100" dist="38100" dir="2700000" algn="tl">
                    <a:srgbClr val="000000"/>
                  </a:outerShdw>
                </a:effectLst>
                <a:latin typeface="Calibri" pitchFamily="34" charset="0"/>
                <a:sym typeface="Wingdings" pitchFamily="2" charset="2"/>
              </a:rPr>
              <a:t>What are the implications of this different view of MORB genesis?</a:t>
            </a:r>
          </a:p>
        </p:txBody>
      </p:sp>
      <p:sp>
        <p:nvSpPr>
          <p:cNvPr id="6" name="Text Box 3"/>
          <p:cNvSpPr txBox="1">
            <a:spLocks noChangeArrowheads="1"/>
          </p:cNvSpPr>
          <p:nvPr/>
        </p:nvSpPr>
        <p:spPr bwMode="auto">
          <a:xfrm>
            <a:off x="346075" y="3887788"/>
            <a:ext cx="8451850" cy="1569660"/>
          </a:xfrm>
          <a:prstGeom prst="rect">
            <a:avLst/>
          </a:prstGeom>
          <a:noFill/>
          <a:ln w="9525">
            <a:noFill/>
            <a:miter lim="800000"/>
            <a:headEnd/>
            <a:tailEnd/>
          </a:ln>
          <a:effectLst/>
        </p:spPr>
        <p:txBody>
          <a:bodyPr wrap="square">
            <a:spAutoFit/>
          </a:bodyPr>
          <a:lstStyle/>
          <a:p>
            <a:pPr>
              <a:defRPr/>
            </a:pPr>
            <a:r>
              <a:rPr lang="en-GB" sz="2400" dirty="0">
                <a:solidFill>
                  <a:srgbClr val="FFFF00"/>
                </a:solidFill>
                <a:effectLst>
                  <a:outerShdw blurRad="38100" dist="38100" dir="2700000" algn="tl">
                    <a:srgbClr val="000000"/>
                  </a:outerShdw>
                </a:effectLst>
                <a:latin typeface="Calibri" pitchFamily="34" charset="0"/>
                <a:sym typeface="Wingdings" pitchFamily="2" charset="2"/>
              </a:rPr>
              <a:t>2. </a:t>
            </a:r>
            <a:r>
              <a:rPr lang="en-GB" sz="2400" dirty="0">
                <a:solidFill>
                  <a:schemeClr val="bg1"/>
                </a:solidFill>
                <a:effectLst>
                  <a:outerShdw blurRad="38100" dist="38100" dir="2700000" algn="tl">
                    <a:srgbClr val="000000"/>
                  </a:outerShdw>
                </a:effectLst>
                <a:latin typeface="Calibri" pitchFamily="34" charset="0"/>
                <a:sym typeface="Wingdings" pitchFamily="2" charset="2"/>
              </a:rPr>
              <a:t>Neither MORB melts nor the bulk igneous crust are compositionally comparable with partial melts produced in peridotite melting experiments because primary mantle melts crystallize olivine back in the mantle upon cooling in the TBL.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62533">
                                            <p:txEl>
                                              <p:pRg st="0" end="0"/>
                                            </p:txEl>
                                          </p:spTgt>
                                        </p:tgtEl>
                                        <p:attrNameLst>
                                          <p:attrName>style.visibility</p:attrName>
                                        </p:attrNameLst>
                                      </p:cBhvr>
                                      <p:to>
                                        <p:strVal val="visible"/>
                                      </p:to>
                                    </p:set>
                                    <p:animEffect transition="in" filter="fade">
                                      <p:cBhvr>
                                        <p:cTn id="12" dur="500"/>
                                        <p:tgtEl>
                                          <p:spTgt spid="66253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2533" grpId="0" build="p" autoUpdateAnimBg="0"/>
      <p:bldP spid="5" grpId="0"/>
      <p:bldP spid="6" grpId="0" build="p"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6242" name="Text Box 2"/>
          <p:cNvSpPr txBox="1">
            <a:spLocks noChangeArrowheads="1"/>
          </p:cNvSpPr>
          <p:nvPr/>
        </p:nvSpPr>
        <p:spPr bwMode="auto">
          <a:xfrm>
            <a:off x="0" y="88900"/>
            <a:ext cx="9144000" cy="1066800"/>
          </a:xfrm>
          <a:prstGeom prst="rect">
            <a:avLst/>
          </a:prstGeom>
          <a:noFill/>
          <a:ln w="9525" algn="ctr">
            <a:noFill/>
            <a:miter lim="800000"/>
            <a:headEnd/>
            <a:tailEnd/>
          </a:ln>
          <a:effectLst/>
        </p:spPr>
        <p:txBody>
          <a:bodyPr>
            <a:spAutoFit/>
          </a:bodyPr>
          <a:lstStyle/>
          <a:p>
            <a:pPr algn="ctr">
              <a:defRPr/>
            </a:pPr>
            <a:r>
              <a:rPr lang="en-GB" sz="3200">
                <a:solidFill>
                  <a:schemeClr val="bg1"/>
                </a:solidFill>
                <a:effectLst>
                  <a:outerShdw blurRad="38100" dist="38100" dir="2700000" algn="tl">
                    <a:srgbClr val="000000"/>
                  </a:outerShdw>
                </a:effectLst>
                <a:latin typeface="Calibri" pitchFamily="34" charset="0"/>
              </a:rPr>
              <a:t>Mantle melting, melt extraction and post-melting processes beneath mid-ocean ridges</a:t>
            </a:r>
          </a:p>
        </p:txBody>
      </p:sp>
      <p:sp>
        <p:nvSpPr>
          <p:cNvPr id="906243" name="Text Box 3"/>
          <p:cNvSpPr txBox="1">
            <a:spLocks noChangeArrowheads="1"/>
          </p:cNvSpPr>
          <p:nvPr/>
        </p:nvSpPr>
        <p:spPr bwMode="auto">
          <a:xfrm>
            <a:off x="346075" y="2382838"/>
            <a:ext cx="8451850" cy="1938992"/>
          </a:xfrm>
          <a:prstGeom prst="rect">
            <a:avLst/>
          </a:prstGeom>
          <a:noFill/>
          <a:ln w="9525">
            <a:noFill/>
            <a:miter lim="800000"/>
            <a:headEnd/>
            <a:tailEnd/>
          </a:ln>
          <a:effectLst/>
        </p:spPr>
        <p:txBody>
          <a:bodyPr wrap="square">
            <a:spAutoFit/>
          </a:bodyPr>
          <a:lstStyle/>
          <a:p>
            <a:pPr>
              <a:defRPr/>
            </a:pPr>
            <a:r>
              <a:rPr lang="en-GB" sz="2400" dirty="0">
                <a:solidFill>
                  <a:srgbClr val="FFFF00"/>
                </a:solidFill>
                <a:effectLst>
                  <a:outerShdw blurRad="38100" dist="38100" dir="2700000" algn="tl">
                    <a:srgbClr val="000000"/>
                  </a:outerShdw>
                </a:effectLst>
                <a:latin typeface="Calibri" pitchFamily="34" charset="0"/>
                <a:sym typeface="Wingdings" pitchFamily="2" charset="2"/>
              </a:rPr>
              <a:t>3.</a:t>
            </a:r>
            <a:r>
              <a:rPr lang="en-GB" sz="2400" dirty="0">
                <a:solidFill>
                  <a:schemeClr val="bg1"/>
                </a:solidFill>
                <a:effectLst>
                  <a:outerShdw blurRad="38100" dist="38100" dir="2700000" algn="tl">
                    <a:srgbClr val="000000"/>
                  </a:outerShdw>
                </a:effectLst>
                <a:latin typeface="Calibri" pitchFamily="34" charset="0"/>
                <a:sym typeface="Wingdings" pitchFamily="2" charset="2"/>
              </a:rPr>
              <a:t> Low-pressure melt equilibration during ascent is inevitable because the melting reaction preserved in residual peridotites requires continuous solid–liquid equilibration, and because olivine crystallization in the thermal boundary layer is the natural consequence of melt ascent and cooling.</a:t>
            </a:r>
          </a:p>
        </p:txBody>
      </p:sp>
      <p:sp>
        <p:nvSpPr>
          <p:cNvPr id="6" name="Text Box 3"/>
          <p:cNvSpPr txBox="1">
            <a:spLocks noChangeArrowheads="1"/>
          </p:cNvSpPr>
          <p:nvPr/>
        </p:nvSpPr>
        <p:spPr bwMode="auto">
          <a:xfrm>
            <a:off x="346075" y="4497388"/>
            <a:ext cx="8451850" cy="1569660"/>
          </a:xfrm>
          <a:prstGeom prst="rect">
            <a:avLst/>
          </a:prstGeom>
          <a:noFill/>
          <a:ln w="9525">
            <a:noFill/>
            <a:miter lim="800000"/>
            <a:headEnd/>
            <a:tailEnd/>
          </a:ln>
          <a:effectLst/>
        </p:spPr>
        <p:txBody>
          <a:bodyPr wrap="square">
            <a:spAutoFit/>
          </a:bodyPr>
          <a:lstStyle/>
          <a:p>
            <a:pPr>
              <a:defRPr/>
            </a:pPr>
            <a:r>
              <a:rPr lang="en-GB" sz="2400" dirty="0">
                <a:solidFill>
                  <a:srgbClr val="FFFF00"/>
                </a:solidFill>
                <a:effectLst>
                  <a:outerShdw blurRad="38100" dist="38100" dir="2700000" algn="tl">
                    <a:srgbClr val="000000"/>
                  </a:outerShdw>
                </a:effectLst>
                <a:latin typeface="Calibri" pitchFamily="34" charset="0"/>
                <a:sym typeface="Wingdings" pitchFamily="2" charset="2"/>
              </a:rPr>
              <a:t>4.</a:t>
            </a:r>
            <a:r>
              <a:rPr lang="en-GB" sz="2400" dirty="0">
                <a:solidFill>
                  <a:schemeClr val="bg1"/>
                </a:solidFill>
                <a:effectLst>
                  <a:outerShdw blurRad="38100" dist="38100" dir="2700000" algn="tl">
                    <a:srgbClr val="000000"/>
                  </a:outerShdw>
                </a:effectLst>
                <a:latin typeface="Calibri" pitchFamily="34" charset="0"/>
                <a:sym typeface="Wingdings" pitchFamily="2" charset="2"/>
              </a:rPr>
              <a:t> MORB sources are not represented by pure residual upper mantle rocks nor by residual upper mantle rocks enriched in liquidus olivine crystallized by percolating basaltic melts upon cooling. They have evidence of much more complex compositions.</a:t>
            </a:r>
          </a:p>
        </p:txBody>
      </p:sp>
      <p:sp>
        <p:nvSpPr>
          <p:cNvPr id="7" name="Text Box 4"/>
          <p:cNvSpPr txBox="1">
            <a:spLocks noChangeArrowheads="1"/>
          </p:cNvSpPr>
          <p:nvPr/>
        </p:nvSpPr>
        <p:spPr bwMode="auto">
          <a:xfrm>
            <a:off x="1054100" y="1338263"/>
            <a:ext cx="7035800" cy="946150"/>
          </a:xfrm>
          <a:prstGeom prst="rect">
            <a:avLst/>
          </a:prstGeom>
          <a:noFill/>
          <a:ln w="9525">
            <a:noFill/>
            <a:miter lim="800000"/>
            <a:headEnd/>
            <a:tailEnd/>
          </a:ln>
          <a:effectLst/>
        </p:spPr>
        <p:txBody>
          <a:bodyPr wrap="square">
            <a:spAutoFit/>
          </a:bodyPr>
          <a:lstStyle/>
          <a:p>
            <a:pPr algn="ctr">
              <a:defRPr/>
            </a:pPr>
            <a:r>
              <a:rPr lang="en-GB" sz="2800" i="1" dirty="0">
                <a:solidFill>
                  <a:schemeClr val="bg1"/>
                </a:solidFill>
                <a:effectLst>
                  <a:outerShdw blurRad="38100" dist="38100" dir="2700000" algn="tl">
                    <a:srgbClr val="000000"/>
                  </a:outerShdw>
                </a:effectLst>
                <a:latin typeface="Calibri" pitchFamily="34" charset="0"/>
                <a:sym typeface="Wingdings" pitchFamily="2" charset="2"/>
              </a:rPr>
              <a:t>What are the implications of this different view of MORB genesis?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06243">
                                            <p:txEl>
                                              <p:pRg st="0" end="0"/>
                                            </p:txEl>
                                          </p:spTgt>
                                        </p:tgtEl>
                                        <p:attrNameLst>
                                          <p:attrName>style.visibility</p:attrName>
                                        </p:attrNameLst>
                                      </p:cBhvr>
                                      <p:to>
                                        <p:strVal val="visible"/>
                                      </p:to>
                                    </p:set>
                                    <p:animEffect transition="in" filter="fade">
                                      <p:cBhvr>
                                        <p:cTn id="7" dur="500"/>
                                        <p:tgtEl>
                                          <p:spTgt spid="9062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6243" grpId="0" build="p" autoUpdateAnimBg="0"/>
      <p:bldP spid="6"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6242" name="Text Box 2"/>
          <p:cNvSpPr txBox="1">
            <a:spLocks noChangeArrowheads="1"/>
          </p:cNvSpPr>
          <p:nvPr/>
        </p:nvSpPr>
        <p:spPr bwMode="auto">
          <a:xfrm>
            <a:off x="0" y="88900"/>
            <a:ext cx="9144000" cy="1066800"/>
          </a:xfrm>
          <a:prstGeom prst="rect">
            <a:avLst/>
          </a:prstGeom>
          <a:noFill/>
          <a:ln w="9525" algn="ctr">
            <a:noFill/>
            <a:miter lim="800000"/>
            <a:headEnd/>
            <a:tailEnd/>
          </a:ln>
          <a:effectLst/>
        </p:spPr>
        <p:txBody>
          <a:bodyPr>
            <a:spAutoFit/>
          </a:bodyPr>
          <a:lstStyle/>
          <a:p>
            <a:pPr algn="ctr">
              <a:defRPr/>
            </a:pPr>
            <a:r>
              <a:rPr lang="en-GB" sz="3200">
                <a:solidFill>
                  <a:schemeClr val="bg1"/>
                </a:solidFill>
                <a:effectLst>
                  <a:outerShdw blurRad="38100" dist="38100" dir="2700000" algn="tl">
                    <a:srgbClr val="000000"/>
                  </a:outerShdw>
                </a:effectLst>
                <a:latin typeface="Calibri" pitchFamily="34" charset="0"/>
              </a:rPr>
              <a:t>Mantle melting, melt extraction and post-melting processes beneath mid-ocean ridges</a:t>
            </a:r>
          </a:p>
        </p:txBody>
      </p:sp>
      <p:sp>
        <p:nvSpPr>
          <p:cNvPr id="906243" name="Text Box 3"/>
          <p:cNvSpPr txBox="1">
            <a:spLocks noChangeArrowheads="1"/>
          </p:cNvSpPr>
          <p:nvPr/>
        </p:nvSpPr>
        <p:spPr bwMode="auto">
          <a:xfrm>
            <a:off x="0" y="2382838"/>
            <a:ext cx="9144000" cy="1200329"/>
          </a:xfrm>
          <a:prstGeom prst="rect">
            <a:avLst/>
          </a:prstGeom>
          <a:noFill/>
          <a:ln w="9525">
            <a:noFill/>
            <a:miter lim="800000"/>
            <a:headEnd/>
            <a:tailEnd/>
          </a:ln>
          <a:effectLst/>
        </p:spPr>
        <p:txBody>
          <a:bodyPr wrap="square">
            <a:spAutoFit/>
          </a:bodyPr>
          <a:lstStyle/>
          <a:p>
            <a:pPr algn="ctr">
              <a:defRPr/>
            </a:pPr>
            <a:r>
              <a:rPr lang="en-GB" sz="2400" dirty="0">
                <a:solidFill>
                  <a:schemeClr val="bg1"/>
                </a:solidFill>
                <a:effectLst>
                  <a:outerShdw blurRad="38100" dist="38100" dir="2700000" algn="tl">
                    <a:srgbClr val="000000"/>
                  </a:outerShdw>
                </a:effectLst>
                <a:latin typeface="Calibri" pitchFamily="34" charset="0"/>
                <a:sym typeface="Wingdings" pitchFamily="2" charset="2"/>
              </a:rPr>
              <a:t>How can be sure that the mantle sources of MORB can be effectively represented by well-homogenized depleted compositions, i.e., the residuum after long periods (Myr to Gyr) of melt extractions?</a:t>
            </a:r>
          </a:p>
        </p:txBody>
      </p:sp>
      <p:sp>
        <p:nvSpPr>
          <p:cNvPr id="7" name="Text Box 4"/>
          <p:cNvSpPr txBox="1">
            <a:spLocks noChangeArrowheads="1"/>
          </p:cNvSpPr>
          <p:nvPr/>
        </p:nvSpPr>
        <p:spPr bwMode="auto">
          <a:xfrm>
            <a:off x="1054100" y="1338263"/>
            <a:ext cx="7035800" cy="946150"/>
          </a:xfrm>
          <a:prstGeom prst="rect">
            <a:avLst/>
          </a:prstGeom>
          <a:noFill/>
          <a:ln w="9525">
            <a:noFill/>
            <a:miter lim="800000"/>
            <a:headEnd/>
            <a:tailEnd/>
          </a:ln>
          <a:effectLst/>
        </p:spPr>
        <p:txBody>
          <a:bodyPr wrap="square">
            <a:spAutoFit/>
          </a:bodyPr>
          <a:lstStyle/>
          <a:p>
            <a:pPr algn="ctr">
              <a:defRPr/>
            </a:pPr>
            <a:r>
              <a:rPr lang="en-GB" sz="2800" i="1" dirty="0">
                <a:solidFill>
                  <a:schemeClr val="bg1"/>
                </a:solidFill>
                <a:effectLst>
                  <a:outerShdw blurRad="38100" dist="38100" dir="2700000" algn="tl">
                    <a:srgbClr val="000000"/>
                  </a:outerShdw>
                </a:effectLst>
                <a:latin typeface="Calibri" pitchFamily="34" charset="0"/>
                <a:sym typeface="Wingdings" pitchFamily="2" charset="2"/>
              </a:rPr>
              <a:t>What are the implications of this different view of MORB genesis?</a:t>
            </a:r>
          </a:p>
        </p:txBody>
      </p:sp>
      <p:sp>
        <p:nvSpPr>
          <p:cNvPr id="8" name="Text Box 3"/>
          <p:cNvSpPr txBox="1">
            <a:spLocks noChangeArrowheads="1"/>
          </p:cNvSpPr>
          <p:nvPr/>
        </p:nvSpPr>
        <p:spPr bwMode="auto">
          <a:xfrm>
            <a:off x="0" y="3849688"/>
            <a:ext cx="9144000" cy="1200329"/>
          </a:xfrm>
          <a:prstGeom prst="rect">
            <a:avLst/>
          </a:prstGeom>
          <a:noFill/>
          <a:ln w="9525">
            <a:noFill/>
            <a:miter lim="800000"/>
            <a:headEnd/>
            <a:tailEnd/>
          </a:ln>
          <a:effectLst/>
        </p:spPr>
        <p:txBody>
          <a:bodyPr wrap="square">
            <a:spAutoFit/>
          </a:bodyPr>
          <a:lstStyle/>
          <a:p>
            <a:pPr algn="ctr">
              <a:defRPr/>
            </a:pPr>
            <a:r>
              <a:rPr lang="en-GB" sz="2400" dirty="0">
                <a:solidFill>
                  <a:schemeClr val="bg1"/>
                </a:solidFill>
                <a:effectLst>
                  <a:outerShdw blurRad="38100" dist="38100" dir="2700000" algn="tl">
                    <a:srgbClr val="000000"/>
                  </a:outerShdw>
                </a:effectLst>
                <a:latin typeface="Calibri" pitchFamily="34" charset="0"/>
                <a:sym typeface="Wingdings" pitchFamily="2" charset="2"/>
              </a:rPr>
              <a:t>This is the classical approach of nearly all the igneous geochemistry articles dealing with basalt petrogenesis also in continental settings. This is the starting point of nearly all the reasoning in the scientific literature.</a:t>
            </a:r>
          </a:p>
        </p:txBody>
      </p:sp>
      <p:sp>
        <p:nvSpPr>
          <p:cNvPr id="9" name="Text Box 3"/>
          <p:cNvSpPr txBox="1">
            <a:spLocks noChangeArrowheads="1"/>
          </p:cNvSpPr>
          <p:nvPr/>
        </p:nvSpPr>
        <p:spPr bwMode="auto">
          <a:xfrm>
            <a:off x="0" y="5430838"/>
            <a:ext cx="9144000" cy="584775"/>
          </a:xfrm>
          <a:prstGeom prst="rect">
            <a:avLst/>
          </a:prstGeom>
          <a:noFill/>
          <a:ln w="9525">
            <a:noFill/>
            <a:miter lim="800000"/>
            <a:headEnd/>
            <a:tailEnd/>
          </a:ln>
          <a:effectLst/>
        </p:spPr>
        <p:txBody>
          <a:bodyPr wrap="square">
            <a:spAutoFit/>
          </a:bodyPr>
          <a:lstStyle/>
          <a:p>
            <a:pPr algn="ctr">
              <a:defRPr/>
            </a:pPr>
            <a:r>
              <a:rPr lang="en-GB" sz="3200" dirty="0">
                <a:solidFill>
                  <a:schemeClr val="bg1"/>
                </a:solidFill>
                <a:effectLst>
                  <a:outerShdw blurRad="38100" dist="38100" dir="2700000" algn="tl">
                    <a:srgbClr val="000000"/>
                  </a:outerShdw>
                </a:effectLst>
                <a:latin typeface="Calibri" pitchFamily="34" charset="0"/>
                <a:sym typeface="Wingdings" pitchFamily="2" charset="2"/>
              </a:rPr>
              <a:t>Evidence speaks against such a simple assumption.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06243">
                                            <p:txEl>
                                              <p:pRg st="0" end="0"/>
                                            </p:txEl>
                                          </p:spTgt>
                                        </p:tgtEl>
                                        <p:attrNameLst>
                                          <p:attrName>style.visibility</p:attrName>
                                        </p:attrNameLst>
                                      </p:cBhvr>
                                      <p:to>
                                        <p:strVal val="visible"/>
                                      </p:to>
                                    </p:set>
                                    <p:animEffect transition="in" filter="fade">
                                      <p:cBhvr>
                                        <p:cTn id="7" dur="500"/>
                                        <p:tgtEl>
                                          <p:spTgt spid="9062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Effect transition="in" filter="fade">
                                      <p:cBhvr>
                                        <p:cTn id="1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6243" grpId="0" build="p" autoUpdateAnimBg="0"/>
      <p:bldP spid="8" grpId="0" build="p" autoUpdateAnimBg="0"/>
      <p:bldP spid="9" grpId="0" build="p"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6242" name="Text Box 2"/>
          <p:cNvSpPr txBox="1">
            <a:spLocks noChangeArrowheads="1"/>
          </p:cNvSpPr>
          <p:nvPr/>
        </p:nvSpPr>
        <p:spPr bwMode="auto">
          <a:xfrm>
            <a:off x="0" y="88900"/>
            <a:ext cx="9144000" cy="1066800"/>
          </a:xfrm>
          <a:prstGeom prst="rect">
            <a:avLst/>
          </a:prstGeom>
          <a:noFill/>
          <a:ln w="9525" algn="ctr">
            <a:noFill/>
            <a:miter lim="800000"/>
            <a:headEnd/>
            <a:tailEnd/>
          </a:ln>
          <a:effectLst/>
        </p:spPr>
        <p:txBody>
          <a:bodyPr>
            <a:spAutoFit/>
          </a:bodyPr>
          <a:lstStyle/>
          <a:p>
            <a:pPr algn="ctr">
              <a:defRPr/>
            </a:pPr>
            <a:r>
              <a:rPr lang="it-IT" sz="3200">
                <a:solidFill>
                  <a:srgbClr val="FFFF00"/>
                </a:solidFill>
                <a:effectLst>
                  <a:outerShdw blurRad="38100" dist="38100" dir="2700000" algn="tl">
                    <a:srgbClr val="000000"/>
                  </a:outerShdw>
                </a:effectLst>
                <a:latin typeface="Calibri" pitchFamily="34" charset="0"/>
              </a:rPr>
              <a:t>Mantle melting, melt extraction and post-melting processes beneath mid-ocean ridges</a:t>
            </a:r>
          </a:p>
        </p:txBody>
      </p:sp>
      <p:sp>
        <p:nvSpPr>
          <p:cNvPr id="906244" name="Text Box 4"/>
          <p:cNvSpPr txBox="1">
            <a:spLocks noChangeArrowheads="1"/>
          </p:cNvSpPr>
          <p:nvPr/>
        </p:nvSpPr>
        <p:spPr bwMode="auto">
          <a:xfrm>
            <a:off x="346075" y="1138238"/>
            <a:ext cx="8451850" cy="946150"/>
          </a:xfrm>
          <a:prstGeom prst="rect">
            <a:avLst/>
          </a:prstGeom>
          <a:noFill/>
          <a:ln w="9525">
            <a:noFill/>
            <a:miter lim="800000"/>
            <a:headEnd/>
            <a:tailEnd/>
          </a:ln>
          <a:effectLst/>
        </p:spPr>
        <p:txBody>
          <a:bodyPr wrap="square">
            <a:spAutoFit/>
          </a:bodyPr>
          <a:lstStyle/>
          <a:p>
            <a:pPr>
              <a:defRPr/>
            </a:pPr>
            <a:r>
              <a:rPr lang="en-GB" sz="2800" i="1">
                <a:solidFill>
                  <a:schemeClr val="bg1"/>
                </a:solidFill>
                <a:effectLst>
                  <a:outerShdw blurRad="38100" dist="38100" dir="2700000" algn="tl">
                    <a:srgbClr val="000000"/>
                  </a:outerShdw>
                </a:effectLst>
                <a:latin typeface="Calibri" pitchFamily="34" charset="0"/>
                <a:sym typeface="Wingdings" pitchFamily="2" charset="2"/>
              </a:rPr>
              <a:t>What are the implications of this different view of MORB genesis?</a:t>
            </a:r>
          </a:p>
        </p:txBody>
      </p:sp>
      <p:pic>
        <p:nvPicPr>
          <p:cNvPr id="2" name="Immagine 1"/>
          <p:cNvPicPr>
            <a:picLocks noChangeAspect="1"/>
          </p:cNvPicPr>
          <p:nvPr/>
        </p:nvPicPr>
        <p:blipFill>
          <a:blip r:embed="rId3" cstate="print"/>
          <a:stretch>
            <a:fillRect/>
          </a:stretch>
        </p:blipFill>
        <p:spPr>
          <a:xfrm>
            <a:off x="261336" y="32863"/>
            <a:ext cx="8621328" cy="6792273"/>
          </a:xfrm>
          <a:prstGeom prst="rect">
            <a:avLst/>
          </a:prstGeom>
        </p:spPr>
      </p:pic>
    </p:spTree>
    <p:extLst>
      <p:ext uri="{BB962C8B-B14F-4D97-AF65-F5344CB8AC3E}">
        <p14:creationId xmlns:p14="http://schemas.microsoft.com/office/powerpoint/2010/main" val="1839953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rotWithShape="1">
          <a:blip r:embed="rId3" cstate="print"/>
          <a:srcRect b="60097"/>
          <a:stretch/>
        </p:blipFill>
        <p:spPr>
          <a:xfrm>
            <a:off x="261336" y="32863"/>
            <a:ext cx="8621328" cy="2710337"/>
          </a:xfrm>
          <a:prstGeom prst="rect">
            <a:avLst/>
          </a:prstGeom>
        </p:spPr>
      </p:pic>
      <p:pic>
        <p:nvPicPr>
          <p:cNvPr id="3" name="Immagine 2"/>
          <p:cNvPicPr>
            <a:picLocks noChangeAspect="1"/>
          </p:cNvPicPr>
          <p:nvPr/>
        </p:nvPicPr>
        <p:blipFill>
          <a:blip r:embed="rId4" cstate="print"/>
          <a:stretch>
            <a:fillRect/>
          </a:stretch>
        </p:blipFill>
        <p:spPr>
          <a:xfrm>
            <a:off x="1037732" y="3555081"/>
            <a:ext cx="7068536" cy="3324689"/>
          </a:xfrm>
          <a:prstGeom prst="rect">
            <a:avLst/>
          </a:prstGeom>
        </p:spPr>
      </p:pic>
      <p:sp>
        <p:nvSpPr>
          <p:cNvPr id="4" name="CasellaDiTesto 3"/>
          <p:cNvSpPr txBox="1"/>
          <p:nvPr/>
        </p:nvSpPr>
        <p:spPr>
          <a:xfrm>
            <a:off x="261336" y="2710545"/>
            <a:ext cx="8621328" cy="830997"/>
          </a:xfrm>
          <a:prstGeom prst="rect">
            <a:avLst/>
          </a:prstGeom>
          <a:noFill/>
        </p:spPr>
        <p:txBody>
          <a:bodyPr wrap="square" rtlCol="0">
            <a:spAutoFit/>
          </a:bodyPr>
          <a:lstStyle/>
          <a:p>
            <a:pPr algn="ctr"/>
            <a:r>
              <a:rPr lang="en-US" sz="2400" dirty="0">
                <a:solidFill>
                  <a:schemeClr val="bg1"/>
                </a:solidFill>
                <a:latin typeface="Calibri" panose="020F0502020204030204" pitchFamily="34" charset="0"/>
                <a:cs typeface="Calibri" panose="020F0502020204030204" pitchFamily="34" charset="0"/>
              </a:rPr>
              <a:t>Distribution of SHRIMP U-Pb ages of 350 zircon grains found in twenty-five samples of Mid-Atlantic plutonic and volcanic rocks.</a:t>
            </a:r>
            <a:endParaRPr lang="it-IT" sz="2400" dirty="0">
              <a:solidFill>
                <a:schemeClr val="bg1"/>
              </a:solidFill>
              <a:latin typeface="Calibri" panose="020F0502020204030204" pitchFamily="34" charset="0"/>
              <a:cs typeface="Calibri" panose="020F0502020204030204" pitchFamily="34" charset="0"/>
            </a:endParaRPr>
          </a:p>
        </p:txBody>
      </p:sp>
      <p:sp>
        <p:nvSpPr>
          <p:cNvPr id="5" name="Rettangolo arrotondato 4"/>
          <p:cNvSpPr/>
          <p:nvPr/>
        </p:nvSpPr>
        <p:spPr bwMode="auto">
          <a:xfrm>
            <a:off x="2527300" y="2787650"/>
            <a:ext cx="1073150" cy="311150"/>
          </a:xfrm>
          <a:prstGeom prst="round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 name="Figura a mano libera 5"/>
          <p:cNvSpPr/>
          <p:nvPr/>
        </p:nvSpPr>
        <p:spPr bwMode="auto">
          <a:xfrm>
            <a:off x="2291465" y="1809750"/>
            <a:ext cx="267584" cy="977900"/>
          </a:xfrm>
          <a:custGeom>
            <a:avLst/>
            <a:gdLst>
              <a:gd name="connsiteX0" fmla="*/ 0 w 6350"/>
              <a:gd name="connsiteY0" fmla="*/ 889000 h 889000"/>
              <a:gd name="connsiteX1" fmla="*/ 6350 w 6350"/>
              <a:gd name="connsiteY1" fmla="*/ 0 h 889000"/>
              <a:gd name="connsiteX0" fmla="*/ 130027 w 140027"/>
              <a:gd name="connsiteY0" fmla="*/ 10000 h 10000"/>
              <a:gd name="connsiteX1" fmla="*/ 140027 w 140027"/>
              <a:gd name="connsiteY1" fmla="*/ 0 h 10000"/>
              <a:gd name="connsiteX0" fmla="*/ 286674 w 296674"/>
              <a:gd name="connsiteY0" fmla="*/ 10000 h 10000"/>
              <a:gd name="connsiteX1" fmla="*/ 296674 w 296674"/>
              <a:gd name="connsiteY1" fmla="*/ 0 h 10000"/>
              <a:gd name="connsiteX0" fmla="*/ 426183 w 436183"/>
              <a:gd name="connsiteY0" fmla="*/ 10000 h 10000"/>
              <a:gd name="connsiteX1" fmla="*/ 436183 w 436183"/>
              <a:gd name="connsiteY1" fmla="*/ 0 h 10000"/>
              <a:gd name="connsiteX0" fmla="*/ 414055 w 424055"/>
              <a:gd name="connsiteY0" fmla="*/ 10000 h 10000"/>
              <a:gd name="connsiteX1" fmla="*/ 424055 w 424055"/>
              <a:gd name="connsiteY1" fmla="*/ 0 h 10000"/>
              <a:gd name="connsiteX0" fmla="*/ 414055 w 424055"/>
              <a:gd name="connsiteY0" fmla="*/ 10000 h 10000"/>
              <a:gd name="connsiteX1" fmla="*/ 424055 w 424055"/>
              <a:gd name="connsiteY1" fmla="*/ 0 h 10000"/>
              <a:gd name="connsiteX0" fmla="*/ 390635 w 400635"/>
              <a:gd name="connsiteY0" fmla="*/ 10000 h 10000"/>
              <a:gd name="connsiteX1" fmla="*/ 400635 w 400635"/>
              <a:gd name="connsiteY1" fmla="*/ 0 h 10000"/>
              <a:gd name="connsiteX0" fmla="*/ 411392 w 421392"/>
              <a:gd name="connsiteY0" fmla="*/ 10000 h 10000"/>
              <a:gd name="connsiteX1" fmla="*/ 421392 w 421392"/>
              <a:gd name="connsiteY1" fmla="*/ 0 h 10000"/>
            </a:gdLst>
            <a:ahLst/>
            <a:cxnLst>
              <a:cxn ang="0">
                <a:pos x="connsiteX0" y="connsiteY0"/>
              </a:cxn>
              <a:cxn ang="0">
                <a:pos x="connsiteX1" y="connsiteY1"/>
              </a:cxn>
            </a:cxnLst>
            <a:rect l="l" t="t" r="r" b="b"/>
            <a:pathLst>
              <a:path w="421392" h="10000">
                <a:moveTo>
                  <a:pt x="411392" y="10000"/>
                </a:moveTo>
                <a:cubicBezTo>
                  <a:pt x="-275276" y="5953"/>
                  <a:pt x="18057" y="1119"/>
                  <a:pt x="421392" y="0"/>
                </a:cubicBezTo>
              </a:path>
            </a:pathLst>
          </a:custGeom>
          <a:noFill/>
          <a:ln w="19050" cap="flat" cmpd="sng" algn="ctr">
            <a:solidFill>
              <a:srgbClr val="FF0000"/>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 name="CasellaDiTesto 6"/>
          <p:cNvSpPr txBox="1"/>
          <p:nvPr/>
        </p:nvSpPr>
        <p:spPr>
          <a:xfrm>
            <a:off x="2489200" y="1590645"/>
            <a:ext cx="4651376" cy="400110"/>
          </a:xfrm>
          <a:prstGeom prst="rect">
            <a:avLst/>
          </a:prstGeom>
          <a:noFill/>
        </p:spPr>
        <p:txBody>
          <a:bodyPr wrap="square" rtlCol="0">
            <a:spAutoFit/>
          </a:bodyPr>
          <a:lstStyle/>
          <a:p>
            <a:pPr algn="ctr"/>
            <a:r>
              <a:rPr lang="en-US" sz="2000" i="1" dirty="0">
                <a:solidFill>
                  <a:srgbClr val="FF0000"/>
                </a:solidFill>
                <a:effectLst/>
                <a:latin typeface="Calibri" panose="020F0502020204030204" pitchFamily="34" charset="0"/>
                <a:cs typeface="Calibri" panose="020F0502020204030204" pitchFamily="34" charset="0"/>
              </a:rPr>
              <a:t>Secondary High Resolution Ion Micro Probe</a:t>
            </a:r>
            <a:endParaRPr lang="it-IT" sz="2000" i="1" dirty="0">
              <a:solidFill>
                <a:srgbClr val="FF0000"/>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61672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500"/>
                                        <p:tgtEl>
                                          <p:spTgt spid="5"/>
                                        </p:tgtEl>
                                      </p:cBhvr>
                                    </p:animEffect>
                                  </p:childTnLst>
                                </p:cTn>
                              </p:par>
                            </p:childTnLst>
                          </p:cTn>
                        </p:par>
                        <p:par>
                          <p:cTn id="17" fill="hold">
                            <p:stCondLst>
                              <p:cond delay="500"/>
                            </p:stCondLst>
                            <p:childTnLst>
                              <p:par>
                                <p:cTn id="18" presetID="22" presetClass="entr" presetSubtype="4" fill="hold" grpId="0"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down)">
                                      <p:cBhvr>
                                        <p:cTn id="20" dur="500"/>
                                        <p:tgtEl>
                                          <p:spTgt spid="6"/>
                                        </p:tgtEl>
                                      </p:cBhvr>
                                    </p:animEffect>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uppo 10"/>
          <p:cNvGrpSpPr/>
          <p:nvPr/>
        </p:nvGrpSpPr>
        <p:grpSpPr>
          <a:xfrm>
            <a:off x="0" y="0"/>
            <a:ext cx="9144000" cy="6858000"/>
            <a:chOff x="0" y="0"/>
            <a:chExt cx="9144000" cy="6858000"/>
          </a:xfrm>
        </p:grpSpPr>
        <p:sp>
          <p:nvSpPr>
            <p:cNvPr id="10" name="Rettangolo 9"/>
            <p:cNvSpPr/>
            <p:nvPr/>
          </p:nvSpPr>
          <p:spPr bwMode="auto">
            <a:xfrm>
              <a:off x="0" y="0"/>
              <a:ext cx="2159876" cy="5596759"/>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nvGrpSpPr>
            <p:cNvPr id="8" name="Gruppo 7"/>
            <p:cNvGrpSpPr/>
            <p:nvPr/>
          </p:nvGrpSpPr>
          <p:grpSpPr>
            <a:xfrm>
              <a:off x="0" y="0"/>
              <a:ext cx="9144000" cy="6858000"/>
              <a:chOff x="0" y="0"/>
              <a:chExt cx="9144000" cy="6858000"/>
            </a:xfrm>
          </p:grpSpPr>
          <p:sp>
            <p:nvSpPr>
              <p:cNvPr id="5" name="Rettangolo 4"/>
              <p:cNvSpPr/>
              <p:nvPr/>
            </p:nvSpPr>
            <p:spPr bwMode="auto">
              <a:xfrm>
                <a:off x="1054100" y="6364288"/>
                <a:ext cx="8089900" cy="493712"/>
              </a:xfrm>
              <a:prstGeom prst="rect">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pic>
            <p:nvPicPr>
              <p:cNvPr id="1026" name="Picture 2"/>
              <p:cNvPicPr>
                <a:picLocks noChangeAspect="1" noChangeArrowheads="1"/>
              </p:cNvPicPr>
              <p:nvPr/>
            </p:nvPicPr>
            <p:blipFill>
              <a:blip r:embed="rId3" cstate="print"/>
              <a:srcRect r="2375"/>
              <a:stretch>
                <a:fillRect/>
              </a:stretch>
            </p:blipFill>
            <p:spPr bwMode="auto">
              <a:xfrm rot="5400000">
                <a:off x="2112488" y="-146526"/>
                <a:ext cx="6858000" cy="7151051"/>
              </a:xfrm>
              <a:prstGeom prst="rect">
                <a:avLst/>
              </a:prstGeom>
              <a:noFill/>
              <a:ln w="9525">
                <a:noFill/>
                <a:miter lim="800000"/>
                <a:headEnd/>
                <a:tailEnd/>
              </a:ln>
            </p:spPr>
          </p:pic>
          <p:sp>
            <p:nvSpPr>
              <p:cNvPr id="7" name="CasellaDiTesto 6"/>
              <p:cNvSpPr txBox="1"/>
              <p:nvPr/>
            </p:nvSpPr>
            <p:spPr>
              <a:xfrm>
                <a:off x="0" y="5438775"/>
                <a:ext cx="2105026" cy="1419225"/>
              </a:xfrm>
              <a:prstGeom prst="rect">
                <a:avLst/>
              </a:prstGeom>
              <a:solidFill>
                <a:schemeClr val="bg1"/>
              </a:solidFill>
            </p:spPr>
            <p:txBody>
              <a:bodyPr wrap="square" rtlCol="0">
                <a:spAutoFit/>
              </a:bodyPr>
              <a:lstStyle/>
              <a:p>
                <a:pPr algn="r"/>
                <a:endParaRPr lang="en-US" sz="800" dirty="0">
                  <a:solidFill>
                    <a:schemeClr val="tx1"/>
                  </a:solidFill>
                  <a:effectLst/>
                  <a:latin typeface="Calibri" pitchFamily="34" charset="0"/>
                </a:endParaRPr>
              </a:p>
              <a:p>
                <a:pPr algn="r"/>
                <a:endParaRPr lang="en-US" sz="800" dirty="0">
                  <a:solidFill>
                    <a:schemeClr val="tx1"/>
                  </a:solidFill>
                  <a:effectLst/>
                  <a:latin typeface="Calibri" pitchFamily="34" charset="0"/>
                </a:endParaRPr>
              </a:p>
              <a:p>
                <a:pPr algn="r"/>
                <a:endParaRPr lang="en-US" sz="800" dirty="0">
                  <a:solidFill>
                    <a:schemeClr val="tx1"/>
                  </a:solidFill>
                  <a:effectLst/>
                  <a:latin typeface="Calibri" pitchFamily="34" charset="0"/>
                </a:endParaRPr>
              </a:p>
              <a:p>
                <a:pPr algn="r"/>
                <a:endParaRPr lang="en-US" sz="1000" dirty="0">
                  <a:solidFill>
                    <a:schemeClr val="tx1"/>
                  </a:solidFill>
                  <a:effectLst/>
                  <a:latin typeface="Calibri" pitchFamily="34" charset="0"/>
                </a:endParaRPr>
              </a:p>
              <a:p>
                <a:pPr algn="r"/>
                <a:endParaRPr lang="en-US" sz="1000" dirty="0">
                  <a:solidFill>
                    <a:schemeClr val="tx1"/>
                  </a:solidFill>
                  <a:effectLst/>
                  <a:latin typeface="Calibri" pitchFamily="34" charset="0"/>
                </a:endParaRPr>
              </a:p>
              <a:p>
                <a:pPr algn="r"/>
                <a:r>
                  <a:rPr lang="en-US" sz="1400" dirty="0" err="1">
                    <a:solidFill>
                      <a:schemeClr val="tx1"/>
                    </a:solidFill>
                    <a:effectLst/>
                    <a:latin typeface="Calibri" pitchFamily="34" charset="0"/>
                  </a:rPr>
                  <a:t>Stixrude</a:t>
                </a:r>
                <a:r>
                  <a:rPr lang="en-US" sz="1400" dirty="0">
                    <a:solidFill>
                      <a:schemeClr val="tx1"/>
                    </a:solidFill>
                    <a:effectLst/>
                    <a:latin typeface="Calibri" pitchFamily="34" charset="0"/>
                  </a:rPr>
                  <a:t> and Lithgow-</a:t>
                </a:r>
                <a:r>
                  <a:rPr lang="en-US" sz="1400" dirty="0" err="1">
                    <a:solidFill>
                      <a:schemeClr val="tx1"/>
                    </a:solidFill>
                    <a:effectLst/>
                    <a:latin typeface="Calibri" pitchFamily="34" charset="0"/>
                  </a:rPr>
                  <a:t>Bertelloni</a:t>
                </a:r>
                <a:r>
                  <a:rPr lang="en-US" sz="1400" dirty="0">
                    <a:solidFill>
                      <a:schemeClr val="tx1"/>
                    </a:solidFill>
                    <a:effectLst/>
                    <a:latin typeface="Calibri" pitchFamily="34" charset="0"/>
                  </a:rPr>
                  <a:t>, 2011 (</a:t>
                </a:r>
                <a:r>
                  <a:rPr lang="en-US" sz="1400" dirty="0" err="1">
                    <a:solidFill>
                      <a:schemeClr val="tx1"/>
                    </a:solidFill>
                    <a:effectLst/>
                    <a:latin typeface="Calibri" pitchFamily="34" charset="0"/>
                  </a:rPr>
                  <a:t>Geophys</a:t>
                </a:r>
                <a:r>
                  <a:rPr lang="en-US" sz="1400" dirty="0">
                    <a:solidFill>
                      <a:schemeClr val="tx1"/>
                    </a:solidFill>
                    <a:effectLst/>
                    <a:latin typeface="Calibri" pitchFamily="34" charset="0"/>
                  </a:rPr>
                  <a:t>. J. Int., 184, 1180-1213)</a:t>
                </a:r>
                <a:endParaRPr lang="it-IT" dirty="0">
                  <a:solidFill>
                    <a:schemeClr val="tx1"/>
                  </a:solidFill>
                  <a:effectLst/>
                  <a:latin typeface="Calibri" pitchFamily="34" charset="0"/>
                </a:endParaRPr>
              </a:p>
            </p:txBody>
          </p:sp>
        </p:grpSp>
      </p:grpSp>
      <p:sp>
        <p:nvSpPr>
          <p:cNvPr id="9" name="CasellaDiTesto 8"/>
          <p:cNvSpPr txBox="1"/>
          <p:nvPr/>
        </p:nvSpPr>
        <p:spPr>
          <a:xfrm>
            <a:off x="0" y="0"/>
            <a:ext cx="2768600" cy="1323439"/>
          </a:xfrm>
          <a:prstGeom prst="rect">
            <a:avLst/>
          </a:prstGeom>
          <a:noFill/>
        </p:spPr>
        <p:txBody>
          <a:bodyPr wrap="square" rtlCol="0">
            <a:spAutoFit/>
          </a:bodyPr>
          <a:lstStyle/>
          <a:p>
            <a:r>
              <a:rPr lang="en-US" sz="1600" dirty="0">
                <a:solidFill>
                  <a:schemeClr val="tx1"/>
                </a:solidFill>
                <a:effectLst/>
                <a:latin typeface="Calibri" pitchFamily="34" charset="0"/>
              </a:rPr>
              <a:t>Phase diagram of a model pyrolite composition showing phase boundaries and the zero-pressure density of the  assemblage.</a:t>
            </a:r>
            <a:endParaRPr lang="it-IT" sz="1600" dirty="0">
              <a:solidFill>
                <a:schemeClr val="tx1"/>
              </a:solidFill>
              <a:effectLst/>
              <a:latin typeface="Calibri" pitchFamily="34" charset="0"/>
            </a:endParaRPr>
          </a:p>
        </p:txBody>
      </p:sp>
      <p:sp>
        <p:nvSpPr>
          <p:cNvPr id="12" name="CasellaDiTesto 11"/>
          <p:cNvSpPr txBox="1"/>
          <p:nvPr/>
        </p:nvSpPr>
        <p:spPr>
          <a:xfrm>
            <a:off x="25399" y="1366305"/>
            <a:ext cx="2174875" cy="3200876"/>
          </a:xfrm>
          <a:prstGeom prst="rect">
            <a:avLst/>
          </a:prstGeom>
          <a:noFill/>
        </p:spPr>
        <p:txBody>
          <a:bodyPr wrap="square" rtlCol="0">
            <a:spAutoFit/>
          </a:bodyPr>
          <a:lstStyle/>
          <a:p>
            <a:pPr>
              <a:spcAft>
                <a:spcPts val="1200"/>
              </a:spcAft>
            </a:pPr>
            <a:r>
              <a:rPr lang="en-US" sz="1600" dirty="0">
                <a:solidFill>
                  <a:schemeClr val="tx1"/>
                </a:solidFill>
                <a:effectLst/>
                <a:latin typeface="Calibri" pitchFamily="34" charset="0"/>
              </a:rPr>
              <a:t>Phase boundaries are shown as thin black lines except those among the olivine polymorphs (brown lines), and the reactions forming </a:t>
            </a:r>
            <a:r>
              <a:rPr lang="en-US" sz="1600" i="1" dirty="0" err="1">
                <a:solidFill>
                  <a:schemeClr val="tx1"/>
                </a:solidFill>
                <a:effectLst/>
                <a:latin typeface="Calibri" pitchFamily="34" charset="0"/>
              </a:rPr>
              <a:t>stishovite</a:t>
            </a:r>
            <a:r>
              <a:rPr lang="en-US" sz="1600" dirty="0">
                <a:solidFill>
                  <a:schemeClr val="tx1"/>
                </a:solidFill>
                <a:effectLst/>
                <a:latin typeface="Calibri" pitchFamily="34" charset="0"/>
              </a:rPr>
              <a:t> and </a:t>
            </a:r>
            <a:r>
              <a:rPr lang="en-US" sz="1600" i="1" dirty="0" err="1">
                <a:solidFill>
                  <a:schemeClr val="tx1"/>
                </a:solidFill>
                <a:effectLst/>
                <a:latin typeface="Calibri" pitchFamily="34" charset="0"/>
              </a:rPr>
              <a:t>ferropericlase</a:t>
            </a:r>
            <a:r>
              <a:rPr lang="en-US" sz="1600" dirty="0">
                <a:solidFill>
                  <a:schemeClr val="tx1"/>
                </a:solidFill>
                <a:effectLst/>
                <a:latin typeface="Calibri" pitchFamily="34" charset="0"/>
              </a:rPr>
              <a:t> in the transition zone (bold black lines).</a:t>
            </a:r>
          </a:p>
          <a:p>
            <a:r>
              <a:rPr lang="en-US" sz="1600" dirty="0">
                <a:solidFill>
                  <a:schemeClr val="tx1"/>
                </a:solidFill>
                <a:effectLst/>
                <a:latin typeface="Calibri" pitchFamily="34" charset="0"/>
              </a:rPr>
              <a:t>Also plotted (bold red) is the 1600 K isentrope.</a:t>
            </a:r>
            <a:endParaRPr lang="it-IT" sz="1600" dirty="0">
              <a:solidFill>
                <a:schemeClr val="tx1"/>
              </a:solidFill>
              <a:effectLst/>
              <a:latin typeface="Calibri" pitchFamily="34" charset="0"/>
            </a:endParaRPr>
          </a:p>
        </p:txBody>
      </p:sp>
      <p:sp>
        <p:nvSpPr>
          <p:cNvPr id="15" name="CasellaDiTesto 14"/>
          <p:cNvSpPr txBox="1"/>
          <p:nvPr/>
        </p:nvSpPr>
        <p:spPr>
          <a:xfrm>
            <a:off x="2208213" y="5275199"/>
            <a:ext cx="735012" cy="307777"/>
          </a:xfrm>
          <a:prstGeom prst="rect">
            <a:avLst/>
          </a:prstGeom>
          <a:noFill/>
        </p:spPr>
        <p:txBody>
          <a:bodyPr wrap="square" rtlCol="0">
            <a:spAutoFit/>
          </a:bodyPr>
          <a:lstStyle/>
          <a:p>
            <a:r>
              <a:rPr lang="en-US" sz="1400" b="1" dirty="0">
                <a:solidFill>
                  <a:schemeClr val="tx1"/>
                </a:solidFill>
                <a:effectLst/>
                <a:latin typeface="Calibri" pitchFamily="34" charset="0"/>
              </a:rPr>
              <a:t>660 km</a:t>
            </a:r>
            <a:endParaRPr lang="it-IT" sz="1400" b="1" dirty="0">
              <a:solidFill>
                <a:schemeClr val="tx1"/>
              </a:solidFill>
              <a:effectLst/>
              <a:latin typeface="Calibri" pitchFamily="34" charset="0"/>
            </a:endParaRPr>
          </a:p>
        </p:txBody>
      </p:sp>
      <p:sp>
        <p:nvSpPr>
          <p:cNvPr id="17" name="CasellaDiTesto 16"/>
          <p:cNvSpPr txBox="1"/>
          <p:nvPr/>
        </p:nvSpPr>
        <p:spPr>
          <a:xfrm>
            <a:off x="2057400" y="3571875"/>
            <a:ext cx="901700" cy="307777"/>
          </a:xfrm>
          <a:prstGeom prst="rect">
            <a:avLst/>
          </a:prstGeom>
          <a:noFill/>
        </p:spPr>
        <p:txBody>
          <a:bodyPr wrap="square" rtlCol="0">
            <a:spAutoFit/>
          </a:bodyPr>
          <a:lstStyle/>
          <a:p>
            <a:pPr algn="r"/>
            <a:r>
              <a:rPr lang="en-US" sz="1400" b="1" dirty="0">
                <a:solidFill>
                  <a:schemeClr val="tx1"/>
                </a:solidFill>
                <a:effectLst/>
                <a:latin typeface="Calibri" pitchFamily="34" charset="0"/>
              </a:rPr>
              <a:t>410 km</a:t>
            </a:r>
            <a:endParaRPr lang="it-IT" sz="1400" b="1" dirty="0">
              <a:solidFill>
                <a:schemeClr val="tx1"/>
              </a:solidFill>
              <a:effectLst/>
              <a:latin typeface="Calibri" pitchFamily="34" charset="0"/>
            </a:endParaRPr>
          </a:p>
        </p:txBody>
      </p:sp>
      <p:sp>
        <p:nvSpPr>
          <p:cNvPr id="19" name="CasellaDiTesto 18"/>
          <p:cNvSpPr txBox="1"/>
          <p:nvPr/>
        </p:nvSpPr>
        <p:spPr>
          <a:xfrm>
            <a:off x="2057400" y="4396613"/>
            <a:ext cx="901700" cy="307777"/>
          </a:xfrm>
          <a:prstGeom prst="rect">
            <a:avLst/>
          </a:prstGeom>
          <a:noFill/>
        </p:spPr>
        <p:txBody>
          <a:bodyPr wrap="square" rtlCol="0">
            <a:spAutoFit/>
          </a:bodyPr>
          <a:lstStyle/>
          <a:p>
            <a:pPr algn="r"/>
            <a:r>
              <a:rPr lang="en-US" sz="1400" b="1" dirty="0">
                <a:solidFill>
                  <a:schemeClr val="tx1"/>
                </a:solidFill>
                <a:effectLst/>
                <a:latin typeface="Calibri" pitchFamily="34" charset="0"/>
              </a:rPr>
              <a:t>560 km</a:t>
            </a:r>
            <a:endParaRPr lang="it-IT" sz="1400" b="1" dirty="0">
              <a:solidFill>
                <a:schemeClr val="tx1"/>
              </a:solidFill>
              <a:effectLst/>
              <a:latin typeface="Calibri" pitchFamily="34" charset="0"/>
            </a:endParaRPr>
          </a:p>
        </p:txBody>
      </p:sp>
      <p:sp>
        <p:nvSpPr>
          <p:cNvPr id="22" name="Rettangolo arrotondato 21"/>
          <p:cNvSpPr/>
          <p:nvPr/>
        </p:nvSpPr>
        <p:spPr bwMode="auto">
          <a:xfrm>
            <a:off x="5516880" y="3703320"/>
            <a:ext cx="198120" cy="350520"/>
          </a:xfrm>
          <a:prstGeom prst="roundRect">
            <a:avLst/>
          </a:prstGeom>
          <a:noFill/>
          <a:ln w="28575" cap="flat" cmpd="sng" algn="ctr">
            <a:solidFill>
              <a:srgbClr val="FF0000"/>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3" name="Rettangolo arrotondato 22"/>
          <p:cNvSpPr/>
          <p:nvPr/>
        </p:nvSpPr>
        <p:spPr bwMode="auto">
          <a:xfrm>
            <a:off x="5227320" y="4531360"/>
            <a:ext cx="198120" cy="243840"/>
          </a:xfrm>
          <a:prstGeom prst="roundRect">
            <a:avLst/>
          </a:prstGeom>
          <a:noFill/>
          <a:ln w="28575" cap="flat" cmpd="sng" algn="ctr">
            <a:solidFill>
              <a:srgbClr val="FF0000"/>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4" name="Rettangolo arrotondato 23"/>
          <p:cNvSpPr/>
          <p:nvPr/>
        </p:nvSpPr>
        <p:spPr bwMode="auto">
          <a:xfrm>
            <a:off x="7610856" y="5933440"/>
            <a:ext cx="198120" cy="243840"/>
          </a:xfrm>
          <a:prstGeom prst="roundRect">
            <a:avLst/>
          </a:prstGeom>
          <a:noFill/>
          <a:ln w="28575" cap="flat" cmpd="sng" algn="ctr">
            <a:solidFill>
              <a:srgbClr val="FF0000"/>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5" name="Figura a mano libera 24"/>
          <p:cNvSpPr/>
          <p:nvPr/>
        </p:nvSpPr>
        <p:spPr bwMode="auto">
          <a:xfrm>
            <a:off x="2884488" y="5396706"/>
            <a:ext cx="5287962" cy="445294"/>
          </a:xfrm>
          <a:custGeom>
            <a:avLst/>
            <a:gdLst>
              <a:gd name="connsiteX0" fmla="*/ 0 w 5245100"/>
              <a:gd name="connsiteY0" fmla="*/ 0 h 438150"/>
              <a:gd name="connsiteX1" fmla="*/ 1143000 w 5245100"/>
              <a:gd name="connsiteY1" fmla="*/ 190500 h 438150"/>
              <a:gd name="connsiteX2" fmla="*/ 1619250 w 5245100"/>
              <a:gd name="connsiteY2" fmla="*/ 152400 h 438150"/>
              <a:gd name="connsiteX3" fmla="*/ 1993900 w 5245100"/>
              <a:gd name="connsiteY3" fmla="*/ 88900 h 438150"/>
              <a:gd name="connsiteX4" fmla="*/ 2673350 w 5245100"/>
              <a:gd name="connsiteY4" fmla="*/ 50800 h 438150"/>
              <a:gd name="connsiteX5" fmla="*/ 2959100 w 5245100"/>
              <a:gd name="connsiteY5" fmla="*/ 31750 h 438150"/>
              <a:gd name="connsiteX6" fmla="*/ 3263900 w 5245100"/>
              <a:gd name="connsiteY6" fmla="*/ 25400 h 438150"/>
              <a:gd name="connsiteX7" fmla="*/ 3568700 w 5245100"/>
              <a:gd name="connsiteY7" fmla="*/ 6350 h 438150"/>
              <a:gd name="connsiteX8" fmla="*/ 4400550 w 5245100"/>
              <a:gd name="connsiteY8" fmla="*/ 209550 h 438150"/>
              <a:gd name="connsiteX9" fmla="*/ 5245100 w 5245100"/>
              <a:gd name="connsiteY9" fmla="*/ 438150 h 438150"/>
              <a:gd name="connsiteX0" fmla="*/ 50800 w 5295900"/>
              <a:gd name="connsiteY0" fmla="*/ 0 h 438150"/>
              <a:gd name="connsiteX1" fmla="*/ 0 w 5295900"/>
              <a:gd name="connsiteY1" fmla="*/ 0 h 438150"/>
              <a:gd name="connsiteX2" fmla="*/ 1193800 w 5295900"/>
              <a:gd name="connsiteY2" fmla="*/ 190500 h 438150"/>
              <a:gd name="connsiteX3" fmla="*/ 1670050 w 5295900"/>
              <a:gd name="connsiteY3" fmla="*/ 152400 h 438150"/>
              <a:gd name="connsiteX4" fmla="*/ 2044700 w 5295900"/>
              <a:gd name="connsiteY4" fmla="*/ 88900 h 438150"/>
              <a:gd name="connsiteX5" fmla="*/ 2724150 w 5295900"/>
              <a:gd name="connsiteY5" fmla="*/ 50800 h 438150"/>
              <a:gd name="connsiteX6" fmla="*/ 3009900 w 5295900"/>
              <a:gd name="connsiteY6" fmla="*/ 31750 h 438150"/>
              <a:gd name="connsiteX7" fmla="*/ 3314700 w 5295900"/>
              <a:gd name="connsiteY7" fmla="*/ 25400 h 438150"/>
              <a:gd name="connsiteX8" fmla="*/ 3619500 w 5295900"/>
              <a:gd name="connsiteY8" fmla="*/ 6350 h 438150"/>
              <a:gd name="connsiteX9" fmla="*/ 4451350 w 5295900"/>
              <a:gd name="connsiteY9" fmla="*/ 209550 h 438150"/>
              <a:gd name="connsiteX10" fmla="*/ 5295900 w 5295900"/>
              <a:gd name="connsiteY10" fmla="*/ 438150 h 438150"/>
              <a:gd name="connsiteX0" fmla="*/ 0 w 5245100"/>
              <a:gd name="connsiteY0" fmla="*/ 0 h 438150"/>
              <a:gd name="connsiteX1" fmla="*/ 1143000 w 5245100"/>
              <a:gd name="connsiteY1" fmla="*/ 190500 h 438150"/>
              <a:gd name="connsiteX2" fmla="*/ 1619250 w 5245100"/>
              <a:gd name="connsiteY2" fmla="*/ 152400 h 438150"/>
              <a:gd name="connsiteX3" fmla="*/ 1993900 w 5245100"/>
              <a:gd name="connsiteY3" fmla="*/ 88900 h 438150"/>
              <a:gd name="connsiteX4" fmla="*/ 2673350 w 5245100"/>
              <a:gd name="connsiteY4" fmla="*/ 50800 h 438150"/>
              <a:gd name="connsiteX5" fmla="*/ 2959100 w 5245100"/>
              <a:gd name="connsiteY5" fmla="*/ 31750 h 438150"/>
              <a:gd name="connsiteX6" fmla="*/ 3263900 w 5245100"/>
              <a:gd name="connsiteY6" fmla="*/ 25400 h 438150"/>
              <a:gd name="connsiteX7" fmla="*/ 3568700 w 5245100"/>
              <a:gd name="connsiteY7" fmla="*/ 6350 h 438150"/>
              <a:gd name="connsiteX8" fmla="*/ 4400550 w 5245100"/>
              <a:gd name="connsiteY8" fmla="*/ 209550 h 438150"/>
              <a:gd name="connsiteX9" fmla="*/ 5245100 w 5245100"/>
              <a:gd name="connsiteY9" fmla="*/ 438150 h 438150"/>
              <a:gd name="connsiteX0" fmla="*/ 0 w 5287962"/>
              <a:gd name="connsiteY0" fmla="*/ 0 h 445294"/>
              <a:gd name="connsiteX1" fmla="*/ 1185862 w 5287962"/>
              <a:gd name="connsiteY1" fmla="*/ 197644 h 445294"/>
              <a:gd name="connsiteX2" fmla="*/ 1662112 w 5287962"/>
              <a:gd name="connsiteY2" fmla="*/ 159544 h 445294"/>
              <a:gd name="connsiteX3" fmla="*/ 2036762 w 5287962"/>
              <a:gd name="connsiteY3" fmla="*/ 96044 h 445294"/>
              <a:gd name="connsiteX4" fmla="*/ 2716212 w 5287962"/>
              <a:gd name="connsiteY4" fmla="*/ 57944 h 445294"/>
              <a:gd name="connsiteX5" fmla="*/ 3001962 w 5287962"/>
              <a:gd name="connsiteY5" fmla="*/ 38894 h 445294"/>
              <a:gd name="connsiteX6" fmla="*/ 3306762 w 5287962"/>
              <a:gd name="connsiteY6" fmla="*/ 32544 h 445294"/>
              <a:gd name="connsiteX7" fmla="*/ 3611562 w 5287962"/>
              <a:gd name="connsiteY7" fmla="*/ 13494 h 445294"/>
              <a:gd name="connsiteX8" fmla="*/ 4443412 w 5287962"/>
              <a:gd name="connsiteY8" fmla="*/ 216694 h 445294"/>
              <a:gd name="connsiteX9" fmla="*/ 5287962 w 5287962"/>
              <a:gd name="connsiteY9"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87962" h="445294">
                <a:moveTo>
                  <a:pt x="0" y="0"/>
                </a:moveTo>
                <a:lnTo>
                  <a:pt x="1185862" y="197644"/>
                </a:lnTo>
                <a:lnTo>
                  <a:pt x="1662112" y="159544"/>
                </a:lnTo>
                <a:lnTo>
                  <a:pt x="2036762" y="96044"/>
                </a:lnTo>
                <a:lnTo>
                  <a:pt x="2716212" y="57944"/>
                </a:lnTo>
                <a:lnTo>
                  <a:pt x="3001962" y="38894"/>
                </a:lnTo>
                <a:lnTo>
                  <a:pt x="3306762" y="32544"/>
                </a:lnTo>
                <a:lnTo>
                  <a:pt x="3611562" y="13494"/>
                </a:lnTo>
                <a:lnTo>
                  <a:pt x="4443412" y="216694"/>
                </a:lnTo>
                <a:lnTo>
                  <a:pt x="5287962" y="445294"/>
                </a:lnTo>
              </a:path>
            </a:pathLst>
          </a:custGeom>
          <a:noFill/>
          <a:ln w="38100" cap="flat" cmpd="sng" algn="ctr">
            <a:solidFill>
              <a:srgbClr val="FFFF00"/>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cxnSp>
        <p:nvCxnSpPr>
          <p:cNvPr id="14" name="Connettore 1 13"/>
          <p:cNvCxnSpPr/>
          <p:nvPr/>
        </p:nvCxnSpPr>
        <p:spPr bwMode="auto">
          <a:xfrm flipV="1">
            <a:off x="2870200" y="5443474"/>
            <a:ext cx="5308600" cy="0"/>
          </a:xfrm>
          <a:prstGeom prst="line">
            <a:avLst/>
          </a:prstGeom>
          <a:noFill/>
          <a:ln w="38100" cap="flat" cmpd="sng" algn="ctr">
            <a:solidFill>
              <a:schemeClr val="bg1"/>
            </a:solidFill>
            <a:prstDash val="solid"/>
            <a:round/>
            <a:headEnd type="none" w="med" len="med"/>
            <a:tailEnd type="none" w="med" len="med"/>
          </a:ln>
          <a:effectLst/>
          <a:scene3d>
            <a:camera prst="orthographicFront"/>
            <a:lightRig rig="threePt" dir="t"/>
          </a:scene3d>
          <a:sp3d>
            <a:bevelT/>
          </a:sp3d>
        </p:spPr>
      </p:cxnSp>
      <p:cxnSp>
        <p:nvCxnSpPr>
          <p:cNvPr id="16" name="Connettore 1 15"/>
          <p:cNvCxnSpPr/>
          <p:nvPr/>
        </p:nvCxnSpPr>
        <p:spPr bwMode="auto">
          <a:xfrm flipV="1">
            <a:off x="2897187" y="3736975"/>
            <a:ext cx="5308600" cy="0"/>
          </a:xfrm>
          <a:prstGeom prst="line">
            <a:avLst/>
          </a:prstGeom>
          <a:noFill/>
          <a:ln w="38100" cap="flat" cmpd="sng" algn="ctr">
            <a:solidFill>
              <a:schemeClr val="bg1"/>
            </a:solidFill>
            <a:prstDash val="solid"/>
            <a:round/>
            <a:headEnd type="none" w="med" len="med"/>
            <a:tailEnd type="none" w="med" len="med"/>
          </a:ln>
          <a:effectLst/>
          <a:scene3d>
            <a:camera prst="orthographicFront"/>
            <a:lightRig rig="threePt" dir="t"/>
          </a:scene3d>
          <a:sp3d>
            <a:bevelT/>
          </a:sp3d>
        </p:spPr>
      </p:cxnSp>
      <p:cxnSp>
        <p:nvCxnSpPr>
          <p:cNvPr id="18" name="Connettore 1 17"/>
          <p:cNvCxnSpPr/>
          <p:nvPr/>
        </p:nvCxnSpPr>
        <p:spPr bwMode="auto">
          <a:xfrm flipV="1">
            <a:off x="2897187" y="4561713"/>
            <a:ext cx="5308600" cy="0"/>
          </a:xfrm>
          <a:prstGeom prst="line">
            <a:avLst/>
          </a:prstGeom>
          <a:noFill/>
          <a:ln w="38100" cap="flat" cmpd="sng" algn="ctr">
            <a:solidFill>
              <a:schemeClr val="bg1"/>
            </a:solidFill>
            <a:prstDash val="solid"/>
            <a:round/>
            <a:headEnd type="none" w="med" len="med"/>
            <a:tailEnd type="none" w="med" len="med"/>
          </a:ln>
          <a:effectLst/>
          <a:scene3d>
            <a:camera prst="orthographicFront"/>
            <a:lightRig rig="threePt" dir="t"/>
          </a:scene3d>
          <a:sp3d>
            <a:bevelT/>
          </a:sp3d>
        </p:spPr>
      </p:cxnSp>
      <p:sp>
        <p:nvSpPr>
          <p:cNvPr id="21" name="CasellaDiTesto 20"/>
          <p:cNvSpPr txBox="1"/>
          <p:nvPr/>
        </p:nvSpPr>
        <p:spPr>
          <a:xfrm>
            <a:off x="25399" y="4613275"/>
            <a:ext cx="2308225" cy="1323439"/>
          </a:xfrm>
          <a:prstGeom prst="rect">
            <a:avLst/>
          </a:prstGeom>
          <a:noFill/>
        </p:spPr>
        <p:txBody>
          <a:bodyPr wrap="square" rtlCol="0">
            <a:spAutoFit/>
          </a:bodyPr>
          <a:lstStyle/>
          <a:p>
            <a:r>
              <a:rPr lang="en-US" sz="1600" dirty="0" err="1">
                <a:solidFill>
                  <a:schemeClr val="tx1"/>
                </a:solidFill>
                <a:effectLst/>
                <a:latin typeface="Calibri" pitchFamily="34" charset="0"/>
              </a:rPr>
              <a:t>pv</a:t>
            </a:r>
            <a:r>
              <a:rPr lang="en-US" sz="1600" dirty="0">
                <a:solidFill>
                  <a:schemeClr val="tx1"/>
                </a:solidFill>
                <a:effectLst/>
                <a:latin typeface="Calibri" pitchFamily="34" charset="0"/>
              </a:rPr>
              <a:t> = perovskite. Bridgmanite (Mg-Si perovskite = MgSiO</a:t>
            </a:r>
            <a:r>
              <a:rPr lang="en-US" sz="1600" baseline="-25000" dirty="0">
                <a:solidFill>
                  <a:schemeClr val="tx1"/>
                </a:solidFill>
                <a:effectLst/>
                <a:latin typeface="Calibri" pitchFamily="34" charset="0"/>
              </a:rPr>
              <a:t>3</a:t>
            </a:r>
            <a:r>
              <a:rPr lang="en-US" sz="1600" dirty="0">
                <a:solidFill>
                  <a:schemeClr val="tx1"/>
                </a:solidFill>
                <a:effectLst/>
                <a:latin typeface="Calibri" pitchFamily="34" charset="0"/>
              </a:rPr>
              <a:t>) was unknown in 2011 (discovered in 2014).</a:t>
            </a:r>
            <a:endParaRPr lang="it-IT" sz="1600" dirty="0">
              <a:solidFill>
                <a:schemeClr val="tx1"/>
              </a:solidFill>
              <a:effectLst/>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fade">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animEffect transition="in" filter="fade">
                                      <p:cBhvr>
                                        <p:cTn id="17" dur="500"/>
                                        <p:tgtEl>
                                          <p:spTgt spid="1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xEl>
                                              <p:pRg st="1" end="1"/>
                                            </p:txEl>
                                          </p:spTgt>
                                        </p:tgtEl>
                                        <p:attrNameLst>
                                          <p:attrName>style.visibility</p:attrName>
                                        </p:attrNameLst>
                                      </p:cBhvr>
                                      <p:to>
                                        <p:strVal val="visible"/>
                                      </p:to>
                                    </p:set>
                                    <p:animEffect transition="in" filter="fade">
                                      <p:cBhvr>
                                        <p:cTn id="22" dur="500"/>
                                        <p:tgtEl>
                                          <p:spTgt spid="1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7">
                                            <p:txEl>
                                              <p:pRg st="0" end="0"/>
                                            </p:txEl>
                                          </p:spTgt>
                                        </p:tgtEl>
                                        <p:attrNameLst>
                                          <p:attrName>style.visibility</p:attrName>
                                        </p:attrNameLst>
                                      </p:cBhvr>
                                      <p:to>
                                        <p:strVal val="visible"/>
                                      </p:to>
                                    </p:set>
                                    <p:animEffect transition="in" filter="fade">
                                      <p:cBhvr>
                                        <p:cTn id="27" dur="500"/>
                                        <p:tgtEl>
                                          <p:spTgt spid="17">
                                            <p:txEl>
                                              <p:pRg st="0" end="0"/>
                                            </p:txEl>
                                          </p:spTgt>
                                        </p:tgtEl>
                                      </p:cBhvr>
                                    </p:animEffect>
                                  </p:childTnLst>
                                </p:cTn>
                              </p:par>
                            </p:childTnLst>
                          </p:cTn>
                        </p:par>
                        <p:par>
                          <p:cTn id="28" fill="hold">
                            <p:stCondLst>
                              <p:cond delay="500"/>
                            </p:stCondLst>
                            <p:childTnLst>
                              <p:par>
                                <p:cTn id="29" presetID="22" presetClass="entr" presetSubtype="8" fill="hold"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ipe(left)">
                                      <p:cBhvr>
                                        <p:cTn id="31" dur="500"/>
                                        <p:tgtEl>
                                          <p:spTgt spid="16"/>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fade">
                                      <p:cBhvr>
                                        <p:cTn id="36" dur="500"/>
                                        <p:tgtEl>
                                          <p:spTgt spid="22"/>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9">
                                            <p:txEl>
                                              <p:pRg st="0" end="0"/>
                                            </p:txEl>
                                          </p:spTgt>
                                        </p:tgtEl>
                                        <p:attrNameLst>
                                          <p:attrName>style.visibility</p:attrName>
                                        </p:attrNameLst>
                                      </p:cBhvr>
                                      <p:to>
                                        <p:strVal val="visible"/>
                                      </p:to>
                                    </p:set>
                                    <p:animEffect transition="in" filter="fade">
                                      <p:cBhvr>
                                        <p:cTn id="41" dur="500"/>
                                        <p:tgtEl>
                                          <p:spTgt spid="19">
                                            <p:txEl>
                                              <p:pRg st="0" end="0"/>
                                            </p:txEl>
                                          </p:spTgt>
                                        </p:tgtEl>
                                      </p:cBhvr>
                                    </p:animEffect>
                                  </p:childTnLst>
                                </p:cTn>
                              </p:par>
                            </p:childTnLst>
                          </p:cTn>
                        </p:par>
                        <p:par>
                          <p:cTn id="42" fill="hold">
                            <p:stCondLst>
                              <p:cond delay="500"/>
                            </p:stCondLst>
                            <p:childTnLst>
                              <p:par>
                                <p:cTn id="43" presetID="22" presetClass="entr" presetSubtype="8" fill="hold" nodeType="after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wipe(left)">
                                      <p:cBhvr>
                                        <p:cTn id="45" dur="500"/>
                                        <p:tgtEl>
                                          <p:spTgt spid="18"/>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fade">
                                      <p:cBhvr>
                                        <p:cTn id="50" dur="500"/>
                                        <p:tgtEl>
                                          <p:spTgt spid="23"/>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nodeType="click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wipe(left)">
                                      <p:cBhvr>
                                        <p:cTn id="55" dur="500"/>
                                        <p:tgtEl>
                                          <p:spTgt spid="14"/>
                                        </p:tgtEl>
                                      </p:cBhvr>
                                    </p:animEffect>
                                  </p:childTnLst>
                                </p:cTn>
                              </p:par>
                            </p:childTnLst>
                          </p:cTn>
                        </p:par>
                        <p:par>
                          <p:cTn id="56" fill="hold">
                            <p:stCondLst>
                              <p:cond delay="500"/>
                            </p:stCondLst>
                            <p:childTnLst>
                              <p:par>
                                <p:cTn id="57" presetID="10" presetClass="entr" presetSubtype="0" fill="hold" grpId="0" nodeType="afterEffect">
                                  <p:stCondLst>
                                    <p:cond delay="0"/>
                                  </p:stCondLst>
                                  <p:childTnLst>
                                    <p:set>
                                      <p:cBhvr>
                                        <p:cTn id="58" dur="1" fill="hold">
                                          <p:stCondLst>
                                            <p:cond delay="0"/>
                                          </p:stCondLst>
                                        </p:cTn>
                                        <p:tgtEl>
                                          <p:spTgt spid="15">
                                            <p:txEl>
                                              <p:pRg st="0" end="0"/>
                                            </p:txEl>
                                          </p:spTgt>
                                        </p:tgtEl>
                                        <p:attrNameLst>
                                          <p:attrName>style.visibility</p:attrName>
                                        </p:attrNameLst>
                                      </p:cBhvr>
                                      <p:to>
                                        <p:strVal val="visible"/>
                                      </p:to>
                                    </p:set>
                                    <p:animEffect transition="in" filter="fade">
                                      <p:cBhvr>
                                        <p:cTn id="59" dur="500"/>
                                        <p:tgtEl>
                                          <p:spTgt spid="15">
                                            <p:txEl>
                                              <p:pRg st="0" end="0"/>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24"/>
                                        </p:tgtEl>
                                        <p:attrNameLst>
                                          <p:attrName>style.visibility</p:attrName>
                                        </p:attrNameLst>
                                      </p:cBhvr>
                                      <p:to>
                                        <p:strVal val="visible"/>
                                      </p:to>
                                    </p:set>
                                    <p:animEffect transition="in" filter="fade">
                                      <p:cBhvr>
                                        <p:cTn id="64" dur="500"/>
                                        <p:tgtEl>
                                          <p:spTgt spid="24"/>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21">
                                            <p:txEl>
                                              <p:pRg st="0" end="0"/>
                                            </p:txEl>
                                          </p:spTgt>
                                        </p:tgtEl>
                                        <p:attrNameLst>
                                          <p:attrName>style.visibility</p:attrName>
                                        </p:attrNameLst>
                                      </p:cBhvr>
                                      <p:to>
                                        <p:strVal val="visible"/>
                                      </p:to>
                                    </p:set>
                                    <p:animEffect transition="in" filter="fade">
                                      <p:cBhvr>
                                        <p:cTn id="69" dur="500"/>
                                        <p:tgtEl>
                                          <p:spTgt spid="21">
                                            <p:txEl>
                                              <p:pRg st="0" end="0"/>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25"/>
                                        </p:tgtEl>
                                        <p:attrNameLst>
                                          <p:attrName>style.visibility</p:attrName>
                                        </p:attrNameLst>
                                      </p:cBhvr>
                                      <p:to>
                                        <p:strVal val="visible"/>
                                      </p:to>
                                    </p:set>
                                    <p:animEffect transition="in" filter="wipe(left)">
                                      <p:cBhvr>
                                        <p:cTn id="74"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12" grpId="0" build="p"/>
      <p:bldP spid="15" grpId="0" build="p"/>
      <p:bldP spid="17" grpId="0" build="p"/>
      <p:bldP spid="19" grpId="0" build="p"/>
      <p:bldP spid="22" grpId="0" animBg="1"/>
      <p:bldP spid="23" grpId="0" animBg="1"/>
      <p:bldP spid="24" grpId="0" animBg="1"/>
      <p:bldP spid="25" grpId="0" animBg="1"/>
      <p:bldP spid="21"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0" y="0"/>
            <a:ext cx="9144000" cy="1815882"/>
          </a:xfrm>
          <a:prstGeom prst="rect">
            <a:avLst/>
          </a:prstGeom>
          <a:noFill/>
        </p:spPr>
        <p:txBody>
          <a:bodyPr wrap="square" rtlCol="0">
            <a:spAutoFit/>
          </a:bodyPr>
          <a:lstStyle/>
          <a:p>
            <a:pPr algn="ctr"/>
            <a:r>
              <a:rPr lang="en-US" sz="2800" dirty="0">
                <a:solidFill>
                  <a:schemeClr val="bg1"/>
                </a:solidFill>
                <a:latin typeface="Calibri" panose="020F0502020204030204" pitchFamily="34" charset="0"/>
                <a:cs typeface="Calibri" panose="020F0502020204030204" pitchFamily="34" charset="0"/>
              </a:rPr>
              <a:t>Trace-element discrimination plots of oceanic and continental zircon (Grimes et al., 2007). The younger xenocrysts mostly plot in the field of oceanic zircon whereas the older xenocrysts mostly plot in the field of continental zircon.</a:t>
            </a:r>
            <a:endParaRPr lang="it-IT" sz="2800" dirty="0">
              <a:solidFill>
                <a:schemeClr val="bg1"/>
              </a:solidFill>
              <a:latin typeface="Calibri" panose="020F0502020204030204" pitchFamily="34" charset="0"/>
              <a:cs typeface="Calibri" panose="020F0502020204030204" pitchFamily="34" charset="0"/>
            </a:endParaRPr>
          </a:p>
        </p:txBody>
      </p:sp>
      <p:pic>
        <p:nvPicPr>
          <p:cNvPr id="5" name="Immagine 4"/>
          <p:cNvPicPr>
            <a:picLocks noChangeAspect="1"/>
          </p:cNvPicPr>
          <p:nvPr/>
        </p:nvPicPr>
        <p:blipFill rotWithShape="1">
          <a:blip r:embed="rId3" cstate="print"/>
          <a:srcRect t="4654" b="2319"/>
          <a:stretch/>
        </p:blipFill>
        <p:spPr>
          <a:xfrm>
            <a:off x="1074889" y="1774372"/>
            <a:ext cx="6994222" cy="3929742"/>
          </a:xfrm>
          <a:prstGeom prst="rect">
            <a:avLst/>
          </a:prstGeom>
        </p:spPr>
      </p:pic>
      <p:sp>
        <p:nvSpPr>
          <p:cNvPr id="6" name="CasellaDiTesto 5"/>
          <p:cNvSpPr txBox="1"/>
          <p:nvPr/>
        </p:nvSpPr>
        <p:spPr>
          <a:xfrm>
            <a:off x="0" y="5736770"/>
            <a:ext cx="9144000" cy="1107996"/>
          </a:xfrm>
          <a:prstGeom prst="rect">
            <a:avLst/>
          </a:prstGeom>
          <a:solidFill>
            <a:schemeClr val="tx1"/>
          </a:solidFill>
        </p:spPr>
        <p:txBody>
          <a:bodyPr wrap="square" rtlCol="0">
            <a:spAutoFit/>
          </a:bodyPr>
          <a:lstStyle/>
          <a:p>
            <a:pPr algn="ctr"/>
            <a:r>
              <a:rPr lang="en-US" sz="2200" b="1" dirty="0">
                <a:solidFill>
                  <a:srgbClr val="FFFF00"/>
                </a:solidFill>
                <a:latin typeface="Calibri" panose="020F0502020204030204" pitchFamily="34" charset="0"/>
                <a:cs typeface="Calibri" panose="020F0502020204030204" pitchFamily="34" charset="0"/>
              </a:rPr>
              <a:t>The sources of zircon xenocrysts must have been slivers of continental crust preserved in the MAR's vicinity as non-spreading blocks pervaded by </a:t>
            </a:r>
            <a:r>
              <a:rPr lang="it-IT" sz="2200" b="1" dirty="0">
                <a:solidFill>
                  <a:srgbClr val="FFFF00"/>
                </a:solidFill>
                <a:latin typeface="Calibri" panose="020F0502020204030204" pitchFamily="34" charset="0"/>
                <a:cs typeface="Calibri" panose="020F0502020204030204" pitchFamily="34" charset="0"/>
              </a:rPr>
              <a:t>upwelling mafic magma.</a:t>
            </a:r>
          </a:p>
        </p:txBody>
      </p:sp>
    </p:spTree>
    <p:extLst>
      <p:ext uri="{BB962C8B-B14F-4D97-AF65-F5344CB8AC3E}">
        <p14:creationId xmlns:p14="http://schemas.microsoft.com/office/powerpoint/2010/main" val="1654172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1203" name="Text Box 3"/>
          <p:cNvSpPr txBox="1">
            <a:spLocks noChangeArrowheads="1"/>
          </p:cNvSpPr>
          <p:nvPr/>
        </p:nvSpPr>
        <p:spPr bwMode="auto">
          <a:xfrm>
            <a:off x="204952" y="831850"/>
            <a:ext cx="8734096" cy="885825"/>
          </a:xfrm>
          <a:prstGeom prst="rect">
            <a:avLst/>
          </a:prstGeom>
          <a:noFill/>
          <a:ln w="9525">
            <a:noFill/>
            <a:miter lim="800000"/>
            <a:headEnd/>
            <a:tailEnd/>
          </a:ln>
          <a:effectLst/>
        </p:spPr>
        <p:txBody>
          <a:bodyPr wrap="square">
            <a:spAutoFit/>
          </a:bodyPr>
          <a:lstStyle/>
          <a:p>
            <a:pPr marL="342900" indent="-342900">
              <a:defRPr/>
            </a:pPr>
            <a:r>
              <a:rPr lang="en-GB" sz="2600">
                <a:solidFill>
                  <a:srgbClr val="FFFF00"/>
                </a:solidFill>
                <a:effectLst>
                  <a:outerShdw blurRad="38100" dist="38100" dir="2700000" algn="tl">
                    <a:srgbClr val="000000"/>
                  </a:outerShdw>
                </a:effectLst>
                <a:latin typeface="Calibri" pitchFamily="34" charset="0"/>
                <a:sym typeface="Wingdings" pitchFamily="2" charset="2"/>
              </a:rPr>
              <a:t>In the melting region, decompression near-fractional melting is characterized by the reaction:</a:t>
            </a:r>
          </a:p>
        </p:txBody>
      </p:sp>
      <p:sp>
        <p:nvSpPr>
          <p:cNvPr id="691205" name="Text Box 5"/>
          <p:cNvSpPr txBox="1">
            <a:spLocks noChangeArrowheads="1"/>
          </p:cNvSpPr>
          <p:nvPr/>
        </p:nvSpPr>
        <p:spPr bwMode="auto">
          <a:xfrm>
            <a:off x="204952" y="4219575"/>
            <a:ext cx="8734096" cy="2123658"/>
          </a:xfrm>
          <a:prstGeom prst="rect">
            <a:avLst/>
          </a:prstGeom>
          <a:noFill/>
          <a:ln w="9525">
            <a:noFill/>
            <a:miter lim="800000"/>
            <a:headEnd/>
            <a:tailEnd/>
          </a:ln>
          <a:effectLst/>
        </p:spPr>
        <p:txBody>
          <a:bodyPr wrap="square">
            <a:spAutoFit/>
          </a:bodyPr>
          <a:lstStyle/>
          <a:p>
            <a:pPr algn="ctr">
              <a:lnSpc>
                <a:spcPct val="110000"/>
              </a:lnSpc>
              <a:defRPr/>
            </a:pPr>
            <a:r>
              <a:rPr lang="en-GB" sz="4000">
                <a:solidFill>
                  <a:schemeClr val="bg1"/>
                </a:solidFill>
                <a:effectLst>
                  <a:outerShdw blurRad="38100" dist="38100" dir="2700000" algn="tl">
                    <a:srgbClr val="000000"/>
                  </a:outerShdw>
                </a:effectLst>
                <a:latin typeface="Calibri" pitchFamily="34" charset="0"/>
                <a:sym typeface="Wingdings" pitchFamily="2" charset="2"/>
              </a:rPr>
              <a:t>At the moment there is </a:t>
            </a:r>
            <a:r>
              <a:rPr lang="en-GB" sz="4000">
                <a:solidFill>
                  <a:srgbClr val="FFFF00"/>
                </a:solidFill>
                <a:effectLst>
                  <a:outerShdw blurRad="38100" dist="38100" dir="2700000" algn="tl">
                    <a:srgbClr val="000000"/>
                  </a:outerShdw>
                </a:effectLst>
                <a:latin typeface="Calibri" pitchFamily="34" charset="0"/>
                <a:sym typeface="Wingdings" pitchFamily="2" charset="2"/>
              </a:rPr>
              <a:t>no consensus</a:t>
            </a:r>
            <a:r>
              <a:rPr lang="en-GB" sz="4000">
                <a:solidFill>
                  <a:schemeClr val="bg1"/>
                </a:solidFill>
                <a:effectLst>
                  <a:outerShdw blurRad="38100" dist="38100" dir="2700000" algn="tl">
                    <a:srgbClr val="000000"/>
                  </a:outerShdw>
                </a:effectLst>
                <a:latin typeface="Calibri" pitchFamily="34" charset="0"/>
                <a:sym typeface="Wingdings" pitchFamily="2" charset="2"/>
              </a:rPr>
              <a:t> on the values to give to the a-b-c-d melting mode amount.</a:t>
            </a:r>
          </a:p>
        </p:txBody>
      </p:sp>
      <p:sp>
        <p:nvSpPr>
          <p:cNvPr id="691208" name="Text Box 8"/>
          <p:cNvSpPr txBox="1">
            <a:spLocks noChangeArrowheads="1"/>
          </p:cNvSpPr>
          <p:nvPr/>
        </p:nvSpPr>
        <p:spPr bwMode="auto">
          <a:xfrm>
            <a:off x="0" y="88900"/>
            <a:ext cx="9144000" cy="579438"/>
          </a:xfrm>
          <a:prstGeom prst="rect">
            <a:avLst/>
          </a:prstGeom>
          <a:noFill/>
          <a:ln w="9525" algn="ctr">
            <a:noFill/>
            <a:miter lim="800000"/>
            <a:headEnd/>
            <a:tailEnd/>
          </a:ln>
          <a:effectLst/>
        </p:spPr>
        <p:txBody>
          <a:bodyPr>
            <a:spAutoFit/>
          </a:bodyPr>
          <a:lstStyle/>
          <a:p>
            <a:pPr algn="ctr">
              <a:defRPr/>
            </a:pPr>
            <a:r>
              <a:rPr lang="en-GB" sz="3200">
                <a:solidFill>
                  <a:schemeClr val="bg1"/>
                </a:solidFill>
                <a:effectLst>
                  <a:outerShdw blurRad="38100" dist="38100" dir="2700000" algn="tl">
                    <a:srgbClr val="000000"/>
                  </a:outerShdw>
                </a:effectLst>
                <a:latin typeface="Calibri" pitchFamily="34" charset="0"/>
              </a:rPr>
              <a:t>How a simple mantle melts</a:t>
            </a:r>
          </a:p>
        </p:txBody>
      </p:sp>
      <p:sp>
        <p:nvSpPr>
          <p:cNvPr id="691210" name="Text Box 10"/>
          <p:cNvSpPr txBox="1">
            <a:spLocks noChangeArrowheads="1"/>
          </p:cNvSpPr>
          <p:nvPr/>
        </p:nvSpPr>
        <p:spPr bwMode="auto">
          <a:xfrm>
            <a:off x="204952" y="1858963"/>
            <a:ext cx="8734096" cy="2149475"/>
          </a:xfrm>
          <a:prstGeom prst="rect">
            <a:avLst/>
          </a:prstGeom>
          <a:noFill/>
          <a:ln w="9525">
            <a:noFill/>
            <a:miter lim="800000"/>
            <a:headEnd/>
            <a:tailEnd/>
          </a:ln>
          <a:effectLst/>
        </p:spPr>
        <p:txBody>
          <a:bodyPr wrap="square">
            <a:spAutoFit/>
          </a:bodyPr>
          <a:lstStyle/>
          <a:p>
            <a:pPr algn="ctr">
              <a:defRPr/>
            </a:pPr>
            <a:r>
              <a:rPr lang="en-GB" sz="3800">
                <a:solidFill>
                  <a:srgbClr val="FFFF00"/>
                </a:solidFill>
                <a:effectLst>
                  <a:outerShdw blurRad="38100" dist="38100" dir="2700000" algn="tl">
                    <a:srgbClr val="000000"/>
                  </a:outerShdw>
                </a:effectLst>
                <a:latin typeface="Calibri" pitchFamily="34" charset="0"/>
                <a:sym typeface="Wingdings" pitchFamily="2" charset="2"/>
              </a:rPr>
              <a:t>a</a:t>
            </a:r>
            <a:r>
              <a:rPr lang="en-GB" sz="3800">
                <a:solidFill>
                  <a:schemeClr val="bg1"/>
                </a:solidFill>
                <a:effectLst>
                  <a:outerShdw blurRad="38100" dist="38100" dir="2700000" algn="tl">
                    <a:srgbClr val="000000"/>
                  </a:outerShdw>
                </a:effectLst>
                <a:latin typeface="Calibri" pitchFamily="34" charset="0"/>
                <a:sym typeface="Wingdings" pitchFamily="2" charset="2"/>
              </a:rPr>
              <a:t>Cpx </a:t>
            </a:r>
            <a:r>
              <a:rPr lang="en-GB" sz="3800">
                <a:solidFill>
                  <a:srgbClr val="FF6600"/>
                </a:solidFill>
                <a:effectLst>
                  <a:outerShdw blurRad="38100" dist="38100" dir="2700000" algn="tl">
                    <a:srgbClr val="000000"/>
                  </a:outerShdw>
                </a:effectLst>
                <a:latin typeface="Calibri" pitchFamily="34" charset="0"/>
                <a:sym typeface="Wingdings" pitchFamily="2" charset="2"/>
              </a:rPr>
              <a:t>+ </a:t>
            </a:r>
            <a:r>
              <a:rPr lang="en-GB" sz="3800">
                <a:solidFill>
                  <a:srgbClr val="FFFF00"/>
                </a:solidFill>
                <a:effectLst>
                  <a:outerShdw blurRad="38100" dist="38100" dir="2700000" algn="tl">
                    <a:srgbClr val="000000"/>
                  </a:outerShdw>
                </a:effectLst>
                <a:latin typeface="Calibri" pitchFamily="34" charset="0"/>
                <a:sym typeface="Wingdings" pitchFamily="2" charset="2"/>
              </a:rPr>
              <a:t>b</a:t>
            </a:r>
            <a:r>
              <a:rPr lang="en-GB" sz="3800">
                <a:solidFill>
                  <a:schemeClr val="bg1"/>
                </a:solidFill>
                <a:effectLst>
                  <a:outerShdw blurRad="38100" dist="38100" dir="2700000" algn="tl">
                    <a:srgbClr val="000000"/>
                  </a:outerShdw>
                </a:effectLst>
                <a:latin typeface="Calibri" pitchFamily="34" charset="0"/>
                <a:sym typeface="Wingdings" pitchFamily="2" charset="2"/>
              </a:rPr>
              <a:t>Opx </a:t>
            </a:r>
            <a:r>
              <a:rPr lang="en-GB" sz="3800">
                <a:solidFill>
                  <a:srgbClr val="FF6600"/>
                </a:solidFill>
                <a:effectLst>
                  <a:outerShdw blurRad="38100" dist="38100" dir="2700000" algn="tl">
                    <a:srgbClr val="000000"/>
                  </a:outerShdw>
                </a:effectLst>
                <a:latin typeface="Calibri" pitchFamily="34" charset="0"/>
                <a:sym typeface="Wingdings" pitchFamily="2" charset="2"/>
              </a:rPr>
              <a:t>+ </a:t>
            </a:r>
            <a:r>
              <a:rPr lang="en-GB" sz="3800">
                <a:solidFill>
                  <a:srgbClr val="FFFF00"/>
                </a:solidFill>
                <a:effectLst>
                  <a:outerShdw blurRad="38100" dist="38100" dir="2700000" algn="tl">
                    <a:srgbClr val="000000"/>
                  </a:outerShdw>
                </a:effectLst>
                <a:latin typeface="Calibri" pitchFamily="34" charset="0"/>
                <a:sym typeface="Wingdings" pitchFamily="2" charset="2"/>
              </a:rPr>
              <a:t>c</a:t>
            </a:r>
            <a:r>
              <a:rPr lang="en-GB" sz="3800">
                <a:solidFill>
                  <a:schemeClr val="bg1"/>
                </a:solidFill>
                <a:effectLst>
                  <a:outerShdw blurRad="38100" dist="38100" dir="2700000" algn="tl">
                    <a:srgbClr val="000000"/>
                  </a:outerShdw>
                </a:effectLst>
                <a:latin typeface="Calibri" pitchFamily="34" charset="0"/>
                <a:sym typeface="Wingdings" pitchFamily="2" charset="2"/>
              </a:rPr>
              <a:t>Sp </a:t>
            </a:r>
            <a:r>
              <a:rPr lang="en-GB" sz="3800">
                <a:solidFill>
                  <a:srgbClr val="FF6600"/>
                </a:solidFill>
                <a:effectLst>
                  <a:outerShdw blurRad="38100" dist="38100" dir="2700000" algn="tl">
                    <a:srgbClr val="000000"/>
                  </a:outerShdw>
                </a:effectLst>
                <a:latin typeface="Calibri" pitchFamily="34" charset="0"/>
                <a:sym typeface="Wingdings" pitchFamily="2" charset="2"/>
              </a:rPr>
              <a:t>= </a:t>
            </a:r>
            <a:r>
              <a:rPr lang="en-GB" sz="3800">
                <a:solidFill>
                  <a:srgbClr val="FFFF00"/>
                </a:solidFill>
                <a:effectLst>
                  <a:outerShdw blurRad="38100" dist="38100" dir="2700000" algn="tl">
                    <a:srgbClr val="000000"/>
                  </a:outerShdw>
                </a:effectLst>
                <a:latin typeface="Calibri" pitchFamily="34" charset="0"/>
                <a:sym typeface="Wingdings" pitchFamily="2" charset="2"/>
              </a:rPr>
              <a:t>d</a:t>
            </a:r>
            <a:r>
              <a:rPr lang="en-GB" sz="3800">
                <a:solidFill>
                  <a:schemeClr val="bg1"/>
                </a:solidFill>
                <a:effectLst>
                  <a:outerShdw blurRad="38100" dist="38100" dir="2700000" algn="tl">
                    <a:srgbClr val="000000"/>
                  </a:outerShdw>
                </a:effectLst>
                <a:latin typeface="Calibri" pitchFamily="34" charset="0"/>
                <a:sym typeface="Wingdings" pitchFamily="2" charset="2"/>
              </a:rPr>
              <a:t>Ol</a:t>
            </a:r>
            <a:r>
              <a:rPr lang="en-GB" sz="3800">
                <a:solidFill>
                  <a:srgbClr val="FF6600"/>
                </a:solidFill>
                <a:effectLst>
                  <a:outerShdw blurRad="38100" dist="38100" dir="2700000" algn="tl">
                    <a:srgbClr val="000000"/>
                  </a:outerShdw>
                </a:effectLst>
                <a:latin typeface="Calibri" pitchFamily="34" charset="0"/>
                <a:sym typeface="Wingdings" pitchFamily="2" charset="2"/>
              </a:rPr>
              <a:t> + </a:t>
            </a:r>
            <a:r>
              <a:rPr lang="en-GB" sz="3800">
                <a:solidFill>
                  <a:srgbClr val="FFFF00"/>
                </a:solidFill>
                <a:effectLst>
                  <a:outerShdw blurRad="38100" dist="38100" dir="2700000" algn="tl">
                    <a:srgbClr val="000000"/>
                  </a:outerShdw>
                </a:effectLst>
                <a:latin typeface="Calibri" pitchFamily="34" charset="0"/>
                <a:sym typeface="Wingdings" pitchFamily="2" charset="2"/>
              </a:rPr>
              <a:t>1</a:t>
            </a:r>
            <a:r>
              <a:rPr lang="en-GB" sz="3800">
                <a:solidFill>
                  <a:schemeClr val="bg1"/>
                </a:solidFill>
                <a:effectLst>
                  <a:outerShdw blurRad="38100" dist="38100" dir="2700000" algn="tl">
                    <a:srgbClr val="000000"/>
                  </a:outerShdw>
                </a:effectLst>
                <a:latin typeface="Calibri" pitchFamily="34" charset="0"/>
                <a:sym typeface="Wingdings" pitchFamily="2" charset="2"/>
              </a:rPr>
              <a:t>Melt</a:t>
            </a:r>
          </a:p>
          <a:p>
            <a:pPr>
              <a:defRPr/>
            </a:pPr>
            <a:endParaRPr lang="en-GB" sz="1600">
              <a:solidFill>
                <a:srgbClr val="FFFF00"/>
              </a:solidFill>
              <a:effectLst>
                <a:outerShdw blurRad="38100" dist="38100" dir="2700000" algn="tl">
                  <a:srgbClr val="000000"/>
                </a:outerShdw>
              </a:effectLst>
              <a:latin typeface="Calibri" pitchFamily="34" charset="0"/>
              <a:sym typeface="Wingdings" pitchFamily="2" charset="2"/>
            </a:endParaRPr>
          </a:p>
          <a:p>
            <a:pPr>
              <a:lnSpc>
                <a:spcPct val="90000"/>
              </a:lnSpc>
              <a:defRPr/>
            </a:pPr>
            <a:r>
              <a:rPr lang="en-GB" sz="3000">
                <a:solidFill>
                  <a:schemeClr val="bg1"/>
                </a:solidFill>
                <a:effectLst>
                  <a:outerShdw blurRad="38100" dist="38100" dir="2700000" algn="tl">
                    <a:srgbClr val="000000"/>
                  </a:outerShdw>
                </a:effectLst>
                <a:latin typeface="Calibri" pitchFamily="34" charset="0"/>
                <a:sym typeface="Wingdings" pitchFamily="2" charset="2"/>
              </a:rPr>
              <a:t>Clinopyroxene</a:t>
            </a:r>
            <a:r>
              <a:rPr lang="en-GB" sz="3000">
                <a:solidFill>
                  <a:srgbClr val="FFFF00"/>
                </a:solidFill>
                <a:effectLst>
                  <a:outerShdw blurRad="38100" dist="38100" dir="2700000" algn="tl">
                    <a:srgbClr val="000000"/>
                  </a:outerShdw>
                </a:effectLst>
                <a:latin typeface="Calibri" pitchFamily="34" charset="0"/>
                <a:sym typeface="Wingdings" pitchFamily="2" charset="2"/>
              </a:rPr>
              <a:t>, </a:t>
            </a:r>
            <a:r>
              <a:rPr lang="en-GB" sz="3000">
                <a:solidFill>
                  <a:schemeClr val="bg1"/>
                </a:solidFill>
                <a:effectLst>
                  <a:outerShdw blurRad="38100" dist="38100" dir="2700000" algn="tl">
                    <a:srgbClr val="000000"/>
                  </a:outerShdw>
                </a:effectLst>
                <a:latin typeface="Calibri" pitchFamily="34" charset="0"/>
                <a:sym typeface="Wingdings" pitchFamily="2" charset="2"/>
              </a:rPr>
              <a:t>orthopyroxene</a:t>
            </a:r>
            <a:r>
              <a:rPr lang="en-GB" sz="3000">
                <a:solidFill>
                  <a:srgbClr val="FFFF00"/>
                </a:solidFill>
                <a:effectLst>
                  <a:outerShdw blurRad="38100" dist="38100" dir="2700000" algn="tl">
                    <a:srgbClr val="000000"/>
                  </a:outerShdw>
                </a:effectLst>
                <a:latin typeface="Calibri" pitchFamily="34" charset="0"/>
                <a:sym typeface="Wingdings" pitchFamily="2" charset="2"/>
              </a:rPr>
              <a:t> and</a:t>
            </a:r>
            <a:r>
              <a:rPr lang="en-GB" sz="3000">
                <a:solidFill>
                  <a:schemeClr val="bg1"/>
                </a:solidFill>
                <a:effectLst>
                  <a:outerShdw blurRad="38100" dist="38100" dir="2700000" algn="tl">
                    <a:srgbClr val="000000"/>
                  </a:outerShdw>
                </a:effectLst>
                <a:latin typeface="Calibri" pitchFamily="34" charset="0"/>
                <a:sym typeface="Wingdings" pitchFamily="2" charset="2"/>
              </a:rPr>
              <a:t> spinel </a:t>
            </a:r>
            <a:r>
              <a:rPr lang="en-GB" sz="3000">
                <a:solidFill>
                  <a:srgbClr val="FFFF00"/>
                </a:solidFill>
                <a:effectLst>
                  <a:outerShdw blurRad="38100" dist="38100" dir="2700000" algn="tl">
                    <a:srgbClr val="000000"/>
                  </a:outerShdw>
                </a:effectLst>
                <a:latin typeface="Calibri" pitchFamily="34" charset="0"/>
                <a:sym typeface="Wingdings" pitchFamily="2" charset="2"/>
              </a:rPr>
              <a:t>are consumed (enter the melt) whereas</a:t>
            </a:r>
            <a:r>
              <a:rPr lang="en-GB" sz="3000">
                <a:solidFill>
                  <a:schemeClr val="bg1"/>
                </a:solidFill>
                <a:effectLst>
                  <a:outerShdw blurRad="38100" dist="38100" dir="2700000" algn="tl">
                    <a:srgbClr val="000000"/>
                  </a:outerShdw>
                </a:effectLst>
                <a:latin typeface="Calibri" pitchFamily="34" charset="0"/>
                <a:sym typeface="Wingdings" pitchFamily="2" charset="2"/>
              </a:rPr>
              <a:t> olivine </a:t>
            </a:r>
            <a:r>
              <a:rPr lang="en-GB" sz="3000">
                <a:solidFill>
                  <a:srgbClr val="FFFF00"/>
                </a:solidFill>
                <a:effectLst>
                  <a:outerShdw blurRad="38100" dist="38100" dir="2700000" algn="tl">
                    <a:srgbClr val="000000"/>
                  </a:outerShdw>
                </a:effectLst>
                <a:latin typeface="Calibri" pitchFamily="34" charset="0"/>
                <a:sym typeface="Wingdings" pitchFamily="2" charset="2"/>
              </a:rPr>
              <a:t>crystallizes as melting proceeds.</a:t>
            </a:r>
          </a:p>
        </p:txBody>
      </p:sp>
      <p:sp>
        <p:nvSpPr>
          <p:cNvPr id="691212" name="AutoShape 12"/>
          <p:cNvSpPr>
            <a:spLocks noChangeArrowheads="1"/>
          </p:cNvSpPr>
          <p:nvPr/>
        </p:nvSpPr>
        <p:spPr bwMode="auto">
          <a:xfrm>
            <a:off x="5334000" y="914400"/>
            <a:ext cx="3155950" cy="368794"/>
          </a:xfrm>
          <a:prstGeom prst="roundRect">
            <a:avLst>
              <a:gd name="adj" fmla="val 16667"/>
            </a:avLst>
          </a:prstGeom>
          <a:noFill/>
          <a:ln w="28575" algn="ctr">
            <a:solidFill>
              <a:srgbClr val="FF0000"/>
            </a:solidFill>
            <a:round/>
            <a:headEnd/>
            <a:tailEnd/>
          </a:ln>
          <a:effectLst/>
        </p:spPr>
        <p:txBody>
          <a:bodyPr wrap="none" anchor="ctr"/>
          <a:lstStyle/>
          <a:p>
            <a:pPr>
              <a:defRPr/>
            </a:pPr>
            <a:endParaRPr lang="en-GB">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91208"/>
                                        </p:tgtEl>
                                        <p:attrNameLst>
                                          <p:attrName>style.visibility</p:attrName>
                                        </p:attrNameLst>
                                      </p:cBhvr>
                                      <p:to>
                                        <p:strVal val="visible"/>
                                      </p:to>
                                    </p:set>
                                    <p:animEffect transition="in" filter="fade">
                                      <p:cBhvr>
                                        <p:cTn id="7" dur="500"/>
                                        <p:tgtEl>
                                          <p:spTgt spid="69120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91203">
                                            <p:txEl>
                                              <p:pRg st="0" end="0"/>
                                            </p:txEl>
                                          </p:spTgt>
                                        </p:tgtEl>
                                        <p:attrNameLst>
                                          <p:attrName>style.visibility</p:attrName>
                                        </p:attrNameLst>
                                      </p:cBhvr>
                                      <p:to>
                                        <p:strVal val="visible"/>
                                      </p:to>
                                    </p:set>
                                    <p:animEffect transition="in" filter="fade">
                                      <p:cBhvr>
                                        <p:cTn id="12" dur="500"/>
                                        <p:tgtEl>
                                          <p:spTgt spid="69120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91212"/>
                                        </p:tgtEl>
                                        <p:attrNameLst>
                                          <p:attrName>style.visibility</p:attrName>
                                        </p:attrNameLst>
                                      </p:cBhvr>
                                      <p:to>
                                        <p:strVal val="visible"/>
                                      </p:to>
                                    </p:set>
                                    <p:animEffect transition="in" filter="fade">
                                      <p:cBhvr>
                                        <p:cTn id="17" dur="500"/>
                                        <p:tgtEl>
                                          <p:spTgt spid="6912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91210">
                                            <p:txEl>
                                              <p:pRg st="0" end="0"/>
                                            </p:txEl>
                                          </p:spTgt>
                                        </p:tgtEl>
                                        <p:attrNameLst>
                                          <p:attrName>style.visibility</p:attrName>
                                        </p:attrNameLst>
                                      </p:cBhvr>
                                      <p:to>
                                        <p:strVal val="visible"/>
                                      </p:to>
                                    </p:set>
                                    <p:animEffect transition="in" filter="fade">
                                      <p:cBhvr>
                                        <p:cTn id="22" dur="500"/>
                                        <p:tgtEl>
                                          <p:spTgt spid="691210">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91210">
                                            <p:txEl>
                                              <p:pRg st="2" end="2"/>
                                            </p:txEl>
                                          </p:spTgt>
                                        </p:tgtEl>
                                        <p:attrNameLst>
                                          <p:attrName>style.visibility</p:attrName>
                                        </p:attrNameLst>
                                      </p:cBhvr>
                                      <p:to>
                                        <p:strVal val="visible"/>
                                      </p:to>
                                    </p:set>
                                    <p:animEffect transition="in" filter="fade">
                                      <p:cBhvr>
                                        <p:cTn id="27" dur="500"/>
                                        <p:tgtEl>
                                          <p:spTgt spid="691210">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91205"/>
                                        </p:tgtEl>
                                        <p:attrNameLst>
                                          <p:attrName>style.visibility</p:attrName>
                                        </p:attrNameLst>
                                      </p:cBhvr>
                                      <p:to>
                                        <p:strVal val="visible"/>
                                      </p:to>
                                    </p:set>
                                    <p:animEffect transition="in" filter="fade">
                                      <p:cBhvr>
                                        <p:cTn id="32" dur="500"/>
                                        <p:tgtEl>
                                          <p:spTgt spid="6912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1203" grpId="0" build="p" autoUpdateAnimBg="0"/>
      <p:bldP spid="691205" grpId="0" autoUpdateAnimBg="0"/>
      <p:bldP spid="691208" grpId="0"/>
      <p:bldP spid="691210" grpId="0" build="p" autoUpdateAnimBg="0"/>
      <p:bldP spid="69121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1797" name="Text Box 5"/>
          <p:cNvSpPr txBox="1">
            <a:spLocks noChangeArrowheads="1"/>
          </p:cNvSpPr>
          <p:nvPr/>
        </p:nvSpPr>
        <p:spPr bwMode="auto">
          <a:xfrm>
            <a:off x="0" y="88900"/>
            <a:ext cx="9144000" cy="579438"/>
          </a:xfrm>
          <a:prstGeom prst="rect">
            <a:avLst/>
          </a:prstGeom>
          <a:noFill/>
          <a:ln w="9525" algn="ctr">
            <a:noFill/>
            <a:miter lim="800000"/>
            <a:headEnd/>
            <a:tailEnd/>
          </a:ln>
          <a:effectLst/>
        </p:spPr>
        <p:txBody>
          <a:bodyPr>
            <a:spAutoFit/>
          </a:bodyPr>
          <a:lstStyle/>
          <a:p>
            <a:pPr algn="ctr">
              <a:defRPr/>
            </a:pPr>
            <a:r>
              <a:rPr lang="en-GB" sz="3200">
                <a:solidFill>
                  <a:schemeClr val="bg1"/>
                </a:solidFill>
                <a:effectLst>
                  <a:outerShdw blurRad="38100" dist="38100" dir="2700000" algn="tl">
                    <a:srgbClr val="000000"/>
                  </a:outerShdw>
                </a:effectLst>
                <a:latin typeface="Calibri" pitchFamily="34" charset="0"/>
              </a:rPr>
              <a:t>How a simple mantle melts</a:t>
            </a:r>
          </a:p>
        </p:txBody>
      </p:sp>
      <p:sp>
        <p:nvSpPr>
          <p:cNvPr id="6" name="TextBox 6"/>
          <p:cNvSpPr txBox="1"/>
          <p:nvPr/>
        </p:nvSpPr>
        <p:spPr>
          <a:xfrm>
            <a:off x="177800" y="2476500"/>
            <a:ext cx="8824913" cy="4185761"/>
          </a:xfrm>
          <a:prstGeom prst="rect">
            <a:avLst/>
          </a:prstGeom>
          <a:noFill/>
        </p:spPr>
        <p:txBody>
          <a:bodyPr wrap="square" rtlCol="0">
            <a:spAutoFit/>
          </a:bodyPr>
          <a:lstStyle/>
          <a:p>
            <a:pPr>
              <a:spcAft>
                <a:spcPts val="600"/>
              </a:spcAft>
            </a:pPr>
            <a:r>
              <a:rPr lang="en-GB" sz="2600" dirty="0">
                <a:solidFill>
                  <a:schemeClr val="bg1"/>
                </a:solidFill>
                <a:latin typeface="Calibri" pitchFamily="34" charset="0"/>
              </a:rPr>
              <a:t>This is the classical way of expressing melting </a:t>
            </a:r>
            <a:r>
              <a:rPr lang="en-GB" sz="2600" dirty="0">
                <a:solidFill>
                  <a:srgbClr val="FFFF00"/>
                </a:solidFill>
                <a:latin typeface="Calibri" pitchFamily="34" charset="0"/>
              </a:rPr>
              <a:t>BUT</a:t>
            </a:r>
            <a:r>
              <a:rPr lang="en-GB" sz="2600" dirty="0">
                <a:solidFill>
                  <a:schemeClr val="bg1"/>
                </a:solidFill>
                <a:latin typeface="Calibri" pitchFamily="34" charset="0"/>
              </a:rPr>
              <a:t> remember that </a:t>
            </a:r>
            <a:r>
              <a:rPr lang="en-GB" sz="2600" dirty="0">
                <a:solidFill>
                  <a:srgbClr val="FFFF00"/>
                </a:solidFill>
                <a:latin typeface="Calibri" pitchFamily="34" charset="0"/>
              </a:rPr>
              <a:t>ALL</a:t>
            </a:r>
            <a:r>
              <a:rPr lang="en-GB" sz="2600" dirty="0">
                <a:solidFill>
                  <a:schemeClr val="bg1"/>
                </a:solidFill>
                <a:latin typeface="Calibri" pitchFamily="34" charset="0"/>
              </a:rPr>
              <a:t> minerals are </a:t>
            </a:r>
            <a:r>
              <a:rPr lang="en-GB" sz="2600" u="sng" dirty="0">
                <a:solidFill>
                  <a:srgbClr val="FFFF00"/>
                </a:solidFill>
                <a:latin typeface="Calibri" pitchFamily="34" charset="0"/>
              </a:rPr>
              <a:t>solid solutions</a:t>
            </a:r>
            <a:r>
              <a:rPr lang="en-GB" sz="2600" dirty="0">
                <a:solidFill>
                  <a:schemeClr val="bg1"/>
                </a:solidFill>
                <a:latin typeface="Calibri" pitchFamily="34" charset="0"/>
              </a:rPr>
              <a:t> and do not contribute to the melt as their </a:t>
            </a:r>
            <a:r>
              <a:rPr lang="en-GB" sz="2600" dirty="0" err="1">
                <a:solidFill>
                  <a:schemeClr val="bg1"/>
                </a:solidFill>
                <a:latin typeface="Calibri" pitchFamily="34" charset="0"/>
              </a:rPr>
              <a:t>subsolidus</a:t>
            </a:r>
            <a:r>
              <a:rPr lang="en-GB" sz="2600" dirty="0">
                <a:solidFill>
                  <a:schemeClr val="bg1"/>
                </a:solidFill>
                <a:latin typeface="Calibri" pitchFamily="34" charset="0"/>
              </a:rPr>
              <a:t> compositions.</a:t>
            </a:r>
          </a:p>
          <a:p>
            <a:pPr>
              <a:spcAft>
                <a:spcPts val="600"/>
              </a:spcAft>
            </a:pPr>
            <a:r>
              <a:rPr lang="en-GB" sz="2600" dirty="0">
                <a:solidFill>
                  <a:schemeClr val="bg1"/>
                </a:solidFill>
                <a:latin typeface="Calibri" pitchFamily="34" charset="0"/>
              </a:rPr>
              <a:t>E.g. </a:t>
            </a:r>
            <a:r>
              <a:rPr lang="en-GB" sz="2600" dirty="0" err="1">
                <a:solidFill>
                  <a:schemeClr val="bg1"/>
                </a:solidFill>
                <a:latin typeface="Calibri" pitchFamily="34" charset="0"/>
              </a:rPr>
              <a:t>Na,Ca</a:t>
            </a:r>
            <a:r>
              <a:rPr lang="en-GB" sz="2600" dirty="0">
                <a:solidFill>
                  <a:schemeClr val="bg1"/>
                </a:solidFill>
                <a:latin typeface="Calibri" pitchFamily="34" charset="0"/>
              </a:rPr>
              <a:t> (in Cpx); </a:t>
            </a:r>
            <a:r>
              <a:rPr lang="en-GB" sz="2600" dirty="0" err="1">
                <a:solidFill>
                  <a:schemeClr val="bg1"/>
                </a:solidFill>
                <a:latin typeface="Calibri" pitchFamily="34" charset="0"/>
              </a:rPr>
              <a:t>Cr,Al</a:t>
            </a:r>
            <a:r>
              <a:rPr lang="en-GB" sz="2600" dirty="0">
                <a:solidFill>
                  <a:schemeClr val="bg1"/>
                </a:solidFill>
                <a:latin typeface="Calibri" pitchFamily="34" charset="0"/>
              </a:rPr>
              <a:t> (in </a:t>
            </a:r>
            <a:r>
              <a:rPr lang="en-GB" sz="2600" dirty="0" err="1">
                <a:solidFill>
                  <a:schemeClr val="bg1"/>
                </a:solidFill>
                <a:latin typeface="Calibri" pitchFamily="34" charset="0"/>
              </a:rPr>
              <a:t>Sp,Cpx,opx</a:t>
            </a:r>
            <a:r>
              <a:rPr lang="en-GB" sz="2600" dirty="0">
                <a:solidFill>
                  <a:schemeClr val="bg1"/>
                </a:solidFill>
                <a:latin typeface="Calibri" pitchFamily="34" charset="0"/>
              </a:rPr>
              <a:t>); </a:t>
            </a:r>
            <a:r>
              <a:rPr lang="en-GB" sz="2600" dirty="0" err="1">
                <a:solidFill>
                  <a:schemeClr val="bg1"/>
                </a:solidFill>
                <a:latin typeface="Calibri" pitchFamily="34" charset="0"/>
              </a:rPr>
              <a:t>Al,Ti</a:t>
            </a:r>
            <a:r>
              <a:rPr lang="en-GB" sz="2600" dirty="0">
                <a:solidFill>
                  <a:schemeClr val="bg1"/>
                </a:solidFill>
                <a:latin typeface="Calibri" pitchFamily="34" charset="0"/>
              </a:rPr>
              <a:t> (in </a:t>
            </a:r>
            <a:r>
              <a:rPr lang="en-GB" sz="2600" dirty="0" err="1">
                <a:solidFill>
                  <a:schemeClr val="bg1"/>
                </a:solidFill>
                <a:latin typeface="Calibri" pitchFamily="34" charset="0"/>
              </a:rPr>
              <a:t>Cpx,Sp</a:t>
            </a:r>
            <a:r>
              <a:rPr lang="en-GB" sz="2600" dirty="0">
                <a:solidFill>
                  <a:schemeClr val="bg1"/>
                </a:solidFill>
                <a:latin typeface="Calibri" pitchFamily="34" charset="0"/>
              </a:rPr>
              <a:t>); </a:t>
            </a:r>
            <a:r>
              <a:rPr lang="en-GB" sz="2600" dirty="0" err="1">
                <a:solidFill>
                  <a:schemeClr val="bg1"/>
                </a:solidFill>
                <a:latin typeface="Calibri" pitchFamily="34" charset="0"/>
              </a:rPr>
              <a:t>Al,Si</a:t>
            </a:r>
            <a:r>
              <a:rPr lang="en-GB" sz="2600" dirty="0">
                <a:solidFill>
                  <a:schemeClr val="bg1"/>
                </a:solidFill>
                <a:latin typeface="Calibri" pitchFamily="34" charset="0"/>
              </a:rPr>
              <a:t> (in </a:t>
            </a:r>
            <a:r>
              <a:rPr lang="en-GB" sz="2600" dirty="0" err="1">
                <a:solidFill>
                  <a:schemeClr val="bg1"/>
                </a:solidFill>
                <a:latin typeface="Calibri" pitchFamily="34" charset="0"/>
              </a:rPr>
              <a:t>Cpx,Opx</a:t>
            </a:r>
            <a:r>
              <a:rPr lang="en-GB" sz="2600" dirty="0">
                <a:solidFill>
                  <a:schemeClr val="bg1"/>
                </a:solidFill>
                <a:latin typeface="Calibri" pitchFamily="34" charset="0"/>
              </a:rPr>
              <a:t>).</a:t>
            </a:r>
          </a:p>
          <a:p>
            <a:pPr>
              <a:spcAft>
                <a:spcPts val="600"/>
              </a:spcAft>
            </a:pPr>
            <a:r>
              <a:rPr lang="en-GB" sz="2600" dirty="0">
                <a:solidFill>
                  <a:schemeClr val="bg1"/>
                </a:solidFill>
                <a:latin typeface="Calibri" pitchFamily="34" charset="0"/>
              </a:rPr>
              <a:t>Strictly speaking, </a:t>
            </a:r>
            <a:r>
              <a:rPr lang="en-GB" sz="2600" dirty="0" err="1">
                <a:solidFill>
                  <a:schemeClr val="bg1"/>
                </a:solidFill>
                <a:latin typeface="Calibri" pitchFamily="34" charset="0"/>
              </a:rPr>
              <a:t>a,b,c,d</a:t>
            </a:r>
            <a:r>
              <a:rPr lang="en-GB" sz="2600" dirty="0">
                <a:solidFill>
                  <a:schemeClr val="bg1"/>
                </a:solidFill>
                <a:latin typeface="Calibri" pitchFamily="34" charset="0"/>
              </a:rPr>
              <a:t> have no meaning.</a:t>
            </a:r>
          </a:p>
          <a:p>
            <a:pPr>
              <a:spcAft>
                <a:spcPts val="600"/>
              </a:spcAft>
            </a:pPr>
            <a:r>
              <a:rPr lang="en-GB" sz="2600" dirty="0">
                <a:solidFill>
                  <a:schemeClr val="bg1"/>
                </a:solidFill>
                <a:latin typeface="Calibri" pitchFamily="34" charset="0"/>
              </a:rPr>
              <a:t>In other words:</a:t>
            </a:r>
          </a:p>
          <a:p>
            <a:pPr algn="ctr">
              <a:spcAft>
                <a:spcPts val="600"/>
              </a:spcAft>
            </a:pPr>
            <a:r>
              <a:rPr lang="en-GB" sz="3200" dirty="0">
                <a:solidFill>
                  <a:schemeClr val="bg1"/>
                </a:solidFill>
                <a:latin typeface="Calibri" pitchFamily="34" charset="0"/>
              </a:rPr>
              <a:t>Melting reactions are not simple expressions of </a:t>
            </a:r>
            <a:r>
              <a:rPr lang="en-GB" sz="3200" dirty="0" err="1">
                <a:solidFill>
                  <a:schemeClr val="bg1"/>
                </a:solidFill>
                <a:latin typeface="Calibri" pitchFamily="34" charset="0"/>
              </a:rPr>
              <a:t>subsolidus</a:t>
            </a:r>
            <a:r>
              <a:rPr lang="en-GB" sz="3200" dirty="0">
                <a:solidFill>
                  <a:schemeClr val="bg1"/>
                </a:solidFill>
                <a:latin typeface="Calibri" pitchFamily="34" charset="0"/>
              </a:rPr>
              <a:t> compositions.</a:t>
            </a:r>
          </a:p>
        </p:txBody>
      </p:sp>
      <p:sp>
        <p:nvSpPr>
          <p:cNvPr id="7" name="Text Box 3"/>
          <p:cNvSpPr txBox="1">
            <a:spLocks noChangeArrowheads="1"/>
          </p:cNvSpPr>
          <p:nvPr/>
        </p:nvSpPr>
        <p:spPr bwMode="auto">
          <a:xfrm>
            <a:off x="204952" y="831850"/>
            <a:ext cx="8734096" cy="885825"/>
          </a:xfrm>
          <a:prstGeom prst="rect">
            <a:avLst/>
          </a:prstGeom>
          <a:noFill/>
          <a:ln w="9525">
            <a:noFill/>
            <a:miter lim="800000"/>
            <a:headEnd/>
            <a:tailEnd/>
          </a:ln>
          <a:effectLst/>
        </p:spPr>
        <p:txBody>
          <a:bodyPr wrap="square">
            <a:spAutoFit/>
          </a:bodyPr>
          <a:lstStyle/>
          <a:p>
            <a:pPr marL="342900" indent="-342900">
              <a:defRPr/>
            </a:pPr>
            <a:r>
              <a:rPr lang="en-GB" sz="2600">
                <a:solidFill>
                  <a:srgbClr val="FFFF00"/>
                </a:solidFill>
                <a:effectLst>
                  <a:outerShdw blurRad="38100" dist="38100" dir="2700000" algn="tl">
                    <a:srgbClr val="000000"/>
                  </a:outerShdw>
                </a:effectLst>
                <a:latin typeface="Calibri" pitchFamily="34" charset="0"/>
                <a:sym typeface="Wingdings" pitchFamily="2" charset="2"/>
              </a:rPr>
              <a:t>In the melting region, decompression near-fractional melting is characterized by the reaction:</a:t>
            </a:r>
          </a:p>
        </p:txBody>
      </p:sp>
      <p:sp>
        <p:nvSpPr>
          <p:cNvPr id="8" name="Text Box 10"/>
          <p:cNvSpPr txBox="1">
            <a:spLocks noChangeArrowheads="1"/>
          </p:cNvSpPr>
          <p:nvPr/>
        </p:nvSpPr>
        <p:spPr bwMode="auto">
          <a:xfrm>
            <a:off x="204952" y="1858963"/>
            <a:ext cx="8734096" cy="677108"/>
          </a:xfrm>
          <a:prstGeom prst="rect">
            <a:avLst/>
          </a:prstGeom>
          <a:noFill/>
          <a:ln w="9525">
            <a:noFill/>
            <a:miter lim="800000"/>
            <a:headEnd/>
            <a:tailEnd/>
          </a:ln>
          <a:effectLst/>
        </p:spPr>
        <p:txBody>
          <a:bodyPr wrap="square">
            <a:spAutoFit/>
          </a:bodyPr>
          <a:lstStyle/>
          <a:p>
            <a:pPr algn="ctr">
              <a:defRPr/>
            </a:pPr>
            <a:r>
              <a:rPr lang="en-GB" sz="3800">
                <a:solidFill>
                  <a:srgbClr val="FFFF00"/>
                </a:solidFill>
                <a:effectLst>
                  <a:outerShdw blurRad="38100" dist="38100" dir="2700000" algn="tl">
                    <a:srgbClr val="000000"/>
                  </a:outerShdw>
                </a:effectLst>
                <a:latin typeface="Calibri" pitchFamily="34" charset="0"/>
                <a:sym typeface="Wingdings" pitchFamily="2" charset="2"/>
              </a:rPr>
              <a:t>a</a:t>
            </a:r>
            <a:r>
              <a:rPr lang="en-GB" sz="3800">
                <a:solidFill>
                  <a:schemeClr val="bg1"/>
                </a:solidFill>
                <a:effectLst>
                  <a:outerShdw blurRad="38100" dist="38100" dir="2700000" algn="tl">
                    <a:srgbClr val="000000"/>
                  </a:outerShdw>
                </a:effectLst>
                <a:latin typeface="Calibri" pitchFamily="34" charset="0"/>
                <a:sym typeface="Wingdings" pitchFamily="2" charset="2"/>
              </a:rPr>
              <a:t>Cpx </a:t>
            </a:r>
            <a:r>
              <a:rPr lang="en-GB" sz="3800">
                <a:solidFill>
                  <a:srgbClr val="FF6600"/>
                </a:solidFill>
                <a:effectLst>
                  <a:outerShdw blurRad="38100" dist="38100" dir="2700000" algn="tl">
                    <a:srgbClr val="000000"/>
                  </a:outerShdw>
                </a:effectLst>
                <a:latin typeface="Calibri" pitchFamily="34" charset="0"/>
                <a:sym typeface="Wingdings" pitchFamily="2" charset="2"/>
              </a:rPr>
              <a:t>+ </a:t>
            </a:r>
            <a:r>
              <a:rPr lang="en-GB" sz="3800">
                <a:solidFill>
                  <a:srgbClr val="FFFF00"/>
                </a:solidFill>
                <a:effectLst>
                  <a:outerShdw blurRad="38100" dist="38100" dir="2700000" algn="tl">
                    <a:srgbClr val="000000"/>
                  </a:outerShdw>
                </a:effectLst>
                <a:latin typeface="Calibri" pitchFamily="34" charset="0"/>
                <a:sym typeface="Wingdings" pitchFamily="2" charset="2"/>
              </a:rPr>
              <a:t>b</a:t>
            </a:r>
            <a:r>
              <a:rPr lang="en-GB" sz="3800">
                <a:solidFill>
                  <a:schemeClr val="bg1"/>
                </a:solidFill>
                <a:effectLst>
                  <a:outerShdw blurRad="38100" dist="38100" dir="2700000" algn="tl">
                    <a:srgbClr val="000000"/>
                  </a:outerShdw>
                </a:effectLst>
                <a:latin typeface="Calibri" pitchFamily="34" charset="0"/>
                <a:sym typeface="Wingdings" pitchFamily="2" charset="2"/>
              </a:rPr>
              <a:t>Opx </a:t>
            </a:r>
            <a:r>
              <a:rPr lang="en-GB" sz="3800">
                <a:solidFill>
                  <a:srgbClr val="FF6600"/>
                </a:solidFill>
                <a:effectLst>
                  <a:outerShdw blurRad="38100" dist="38100" dir="2700000" algn="tl">
                    <a:srgbClr val="000000"/>
                  </a:outerShdw>
                </a:effectLst>
                <a:latin typeface="Calibri" pitchFamily="34" charset="0"/>
                <a:sym typeface="Wingdings" pitchFamily="2" charset="2"/>
              </a:rPr>
              <a:t>+ </a:t>
            </a:r>
            <a:r>
              <a:rPr lang="en-GB" sz="3800">
                <a:solidFill>
                  <a:srgbClr val="FFFF00"/>
                </a:solidFill>
                <a:effectLst>
                  <a:outerShdw blurRad="38100" dist="38100" dir="2700000" algn="tl">
                    <a:srgbClr val="000000"/>
                  </a:outerShdw>
                </a:effectLst>
                <a:latin typeface="Calibri" pitchFamily="34" charset="0"/>
                <a:sym typeface="Wingdings" pitchFamily="2" charset="2"/>
              </a:rPr>
              <a:t>c</a:t>
            </a:r>
            <a:r>
              <a:rPr lang="en-GB" sz="3800">
                <a:solidFill>
                  <a:schemeClr val="bg1"/>
                </a:solidFill>
                <a:effectLst>
                  <a:outerShdw blurRad="38100" dist="38100" dir="2700000" algn="tl">
                    <a:srgbClr val="000000"/>
                  </a:outerShdw>
                </a:effectLst>
                <a:latin typeface="Calibri" pitchFamily="34" charset="0"/>
                <a:sym typeface="Wingdings" pitchFamily="2" charset="2"/>
              </a:rPr>
              <a:t>Sp </a:t>
            </a:r>
            <a:r>
              <a:rPr lang="en-GB" sz="3800">
                <a:solidFill>
                  <a:srgbClr val="FF6600"/>
                </a:solidFill>
                <a:effectLst>
                  <a:outerShdw blurRad="38100" dist="38100" dir="2700000" algn="tl">
                    <a:srgbClr val="000000"/>
                  </a:outerShdw>
                </a:effectLst>
                <a:latin typeface="Calibri" pitchFamily="34" charset="0"/>
                <a:sym typeface="Wingdings" pitchFamily="2" charset="2"/>
              </a:rPr>
              <a:t>= </a:t>
            </a:r>
            <a:r>
              <a:rPr lang="en-GB" sz="3800">
                <a:solidFill>
                  <a:srgbClr val="FFFF00"/>
                </a:solidFill>
                <a:effectLst>
                  <a:outerShdw blurRad="38100" dist="38100" dir="2700000" algn="tl">
                    <a:srgbClr val="000000"/>
                  </a:outerShdw>
                </a:effectLst>
                <a:latin typeface="Calibri" pitchFamily="34" charset="0"/>
                <a:sym typeface="Wingdings" pitchFamily="2" charset="2"/>
              </a:rPr>
              <a:t>d</a:t>
            </a:r>
            <a:r>
              <a:rPr lang="en-GB" sz="3800">
                <a:solidFill>
                  <a:schemeClr val="bg1"/>
                </a:solidFill>
                <a:effectLst>
                  <a:outerShdw blurRad="38100" dist="38100" dir="2700000" algn="tl">
                    <a:srgbClr val="000000"/>
                  </a:outerShdw>
                </a:effectLst>
                <a:latin typeface="Calibri" pitchFamily="34" charset="0"/>
                <a:sym typeface="Wingdings" pitchFamily="2" charset="2"/>
              </a:rPr>
              <a:t>Ol</a:t>
            </a:r>
            <a:r>
              <a:rPr lang="en-GB" sz="3800">
                <a:solidFill>
                  <a:srgbClr val="FF6600"/>
                </a:solidFill>
                <a:effectLst>
                  <a:outerShdw blurRad="38100" dist="38100" dir="2700000" algn="tl">
                    <a:srgbClr val="000000"/>
                  </a:outerShdw>
                </a:effectLst>
                <a:latin typeface="Calibri" pitchFamily="34" charset="0"/>
                <a:sym typeface="Wingdings" pitchFamily="2" charset="2"/>
              </a:rPr>
              <a:t> + </a:t>
            </a:r>
            <a:r>
              <a:rPr lang="en-GB" sz="3800">
                <a:solidFill>
                  <a:srgbClr val="FFFF00"/>
                </a:solidFill>
                <a:effectLst>
                  <a:outerShdw blurRad="38100" dist="38100" dir="2700000" algn="tl">
                    <a:srgbClr val="000000"/>
                  </a:outerShdw>
                </a:effectLst>
                <a:latin typeface="Calibri" pitchFamily="34" charset="0"/>
                <a:sym typeface="Wingdings" pitchFamily="2" charset="2"/>
              </a:rPr>
              <a:t>1</a:t>
            </a:r>
            <a:r>
              <a:rPr lang="en-GB" sz="3800">
                <a:solidFill>
                  <a:schemeClr val="bg1"/>
                </a:solidFill>
                <a:effectLst>
                  <a:outerShdw blurRad="38100" dist="38100" dir="2700000" algn="tl">
                    <a:srgbClr val="000000"/>
                  </a:outerShdw>
                </a:effectLst>
                <a:latin typeface="Calibri" pitchFamily="34" charset="0"/>
                <a:sym typeface="Wingdings" pitchFamily="2" charset="2"/>
              </a:rPr>
              <a:t>Melt</a:t>
            </a:r>
            <a:endParaRPr lang="en-GB" sz="3000">
              <a:solidFill>
                <a:srgbClr val="FFFF00"/>
              </a:solidFill>
              <a:effectLst>
                <a:outerShdw blurRad="38100" dist="38100" dir="2700000" algn="tl">
                  <a:srgbClr val="000000"/>
                </a:outerShdw>
              </a:effectLst>
              <a:latin typeface="Calibri" pitchFamily="34" charset="0"/>
              <a:sym typeface="Wingdings" pitchFamily="2" charset="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500"/>
                                        <p:tgtEl>
                                          <p:spTgt spid="6">
                                            <p:txEl>
                                              <p:pRg st="3" end="3"/>
                                            </p:txEl>
                                          </p:spTgt>
                                        </p:tgtEl>
                                      </p:cBhvr>
                                    </p:animEffect>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6">
                                            <p:txEl>
                                              <p:pRg st="4" end="4"/>
                                            </p:txEl>
                                          </p:spTgt>
                                        </p:tgtEl>
                                        <p:attrNameLst>
                                          <p:attrName>style.visibility</p:attrName>
                                        </p:attrNameLst>
                                      </p:cBhvr>
                                      <p:to>
                                        <p:strVal val="visible"/>
                                      </p:to>
                                    </p:set>
                                    <p:animEffect transition="in" filter="fade">
                                      <p:cBhvr>
                                        <p:cTn id="26"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6738" name="Rectangle 2"/>
          <p:cNvSpPr>
            <a:spLocks noChangeArrowheads="1"/>
          </p:cNvSpPr>
          <p:nvPr/>
        </p:nvSpPr>
        <p:spPr bwMode="auto">
          <a:xfrm>
            <a:off x="1154113" y="6513513"/>
            <a:ext cx="7989887" cy="344487"/>
          </a:xfrm>
          <a:prstGeom prst="rect">
            <a:avLst/>
          </a:prstGeom>
          <a:solidFill>
            <a:schemeClr val="tx1"/>
          </a:solidFill>
          <a:ln w="9525" algn="ctr">
            <a:noFill/>
            <a:miter lim="800000"/>
            <a:headEnd/>
            <a:tailEnd/>
          </a:ln>
          <a:effectLst/>
        </p:spPr>
        <p:txBody>
          <a:bodyPr wrap="none" anchor="ctr"/>
          <a:lstStyle/>
          <a:p>
            <a:pPr>
              <a:defRPr/>
            </a:pPr>
            <a:endParaRPr lang="en-GB">
              <a:latin typeface="Calibri" pitchFamily="34" charset="0"/>
            </a:endParaRPr>
          </a:p>
        </p:txBody>
      </p:sp>
      <p:sp>
        <p:nvSpPr>
          <p:cNvPr id="756739" name="Text Box 3"/>
          <p:cNvSpPr txBox="1">
            <a:spLocks noChangeArrowheads="1"/>
          </p:cNvSpPr>
          <p:nvPr/>
        </p:nvSpPr>
        <p:spPr bwMode="auto">
          <a:xfrm>
            <a:off x="0" y="755650"/>
            <a:ext cx="9144000" cy="1892300"/>
          </a:xfrm>
          <a:prstGeom prst="rect">
            <a:avLst/>
          </a:prstGeom>
          <a:noFill/>
          <a:ln w="9525">
            <a:noFill/>
            <a:miter lim="800000"/>
            <a:headEnd/>
            <a:tailEnd/>
          </a:ln>
          <a:effectLst/>
        </p:spPr>
        <p:txBody>
          <a:bodyPr>
            <a:spAutoFit/>
          </a:bodyPr>
          <a:lstStyle/>
          <a:p>
            <a:pPr>
              <a:defRPr/>
            </a:pPr>
            <a:r>
              <a:rPr lang="en-GB" sz="2600">
                <a:solidFill>
                  <a:srgbClr val="FFFF00"/>
                </a:solidFill>
                <a:effectLst>
                  <a:outerShdw blurRad="38100" dist="38100" dir="2700000" algn="tl">
                    <a:srgbClr val="000000"/>
                  </a:outerShdw>
                </a:effectLst>
                <a:latin typeface="Calibri" pitchFamily="34" charset="0"/>
                <a:sym typeface="Wingdings" pitchFamily="2" charset="2"/>
              </a:rPr>
              <a:t>The values of a, b, c and d have been calculated as:</a:t>
            </a:r>
          </a:p>
          <a:p>
            <a:pPr>
              <a:defRPr/>
            </a:pPr>
            <a:endParaRPr lang="en-GB" sz="1600">
              <a:solidFill>
                <a:srgbClr val="FFFF00"/>
              </a:solidFill>
              <a:effectLst>
                <a:outerShdw blurRad="38100" dist="38100" dir="2700000" algn="tl">
                  <a:srgbClr val="000000"/>
                </a:outerShdw>
              </a:effectLst>
              <a:latin typeface="Calibri" pitchFamily="34" charset="0"/>
              <a:sym typeface="Wingdings" pitchFamily="2" charset="2"/>
            </a:endParaRPr>
          </a:p>
          <a:p>
            <a:pPr algn="ctr">
              <a:defRPr/>
            </a:pPr>
            <a:r>
              <a:rPr lang="en-GB" sz="3800">
                <a:solidFill>
                  <a:srgbClr val="FFFF00"/>
                </a:solidFill>
                <a:effectLst>
                  <a:outerShdw blurRad="38100" dist="38100" dir="2700000" algn="tl">
                    <a:srgbClr val="000000"/>
                  </a:outerShdw>
                </a:effectLst>
                <a:latin typeface="Calibri" pitchFamily="34" charset="0"/>
                <a:sym typeface="Wingdings" pitchFamily="2" charset="2"/>
              </a:rPr>
              <a:t> 0.466</a:t>
            </a:r>
            <a:r>
              <a:rPr lang="en-GB" sz="3800">
                <a:solidFill>
                  <a:schemeClr val="bg1"/>
                </a:solidFill>
                <a:effectLst>
                  <a:outerShdw blurRad="38100" dist="38100" dir="2700000" algn="tl">
                    <a:srgbClr val="000000"/>
                  </a:outerShdw>
                </a:effectLst>
                <a:latin typeface="Calibri" pitchFamily="34" charset="0"/>
                <a:sym typeface="Wingdings" pitchFamily="2" charset="2"/>
              </a:rPr>
              <a:t>Cpx </a:t>
            </a:r>
            <a:r>
              <a:rPr lang="en-GB" sz="3800">
                <a:solidFill>
                  <a:srgbClr val="FF6600"/>
                </a:solidFill>
                <a:effectLst>
                  <a:outerShdw blurRad="38100" dist="38100" dir="2700000" algn="tl">
                    <a:srgbClr val="000000"/>
                  </a:outerShdw>
                </a:effectLst>
                <a:latin typeface="Calibri" pitchFamily="34" charset="0"/>
                <a:sym typeface="Wingdings" pitchFamily="2" charset="2"/>
              </a:rPr>
              <a:t>+ </a:t>
            </a:r>
            <a:r>
              <a:rPr lang="en-GB" sz="3800">
                <a:solidFill>
                  <a:srgbClr val="FFFF00"/>
                </a:solidFill>
                <a:effectLst>
                  <a:outerShdw blurRad="38100" dist="38100" dir="2700000" algn="tl">
                    <a:srgbClr val="000000"/>
                  </a:outerShdw>
                </a:effectLst>
                <a:latin typeface="Calibri" pitchFamily="34" charset="0"/>
                <a:sym typeface="Wingdings" pitchFamily="2" charset="2"/>
              </a:rPr>
              <a:t>0.652</a:t>
            </a:r>
            <a:r>
              <a:rPr lang="en-GB" sz="3800">
                <a:solidFill>
                  <a:schemeClr val="bg1"/>
                </a:solidFill>
                <a:effectLst>
                  <a:outerShdw blurRad="38100" dist="38100" dir="2700000" algn="tl">
                    <a:srgbClr val="000000"/>
                  </a:outerShdw>
                </a:effectLst>
                <a:latin typeface="Calibri" pitchFamily="34" charset="0"/>
                <a:sym typeface="Wingdings" pitchFamily="2" charset="2"/>
              </a:rPr>
              <a:t>Opx </a:t>
            </a:r>
            <a:r>
              <a:rPr lang="en-GB" sz="3800">
                <a:solidFill>
                  <a:srgbClr val="FF6600"/>
                </a:solidFill>
                <a:effectLst>
                  <a:outerShdw blurRad="38100" dist="38100" dir="2700000" algn="tl">
                    <a:srgbClr val="000000"/>
                  </a:outerShdw>
                </a:effectLst>
                <a:latin typeface="Calibri" pitchFamily="34" charset="0"/>
                <a:sym typeface="Wingdings" pitchFamily="2" charset="2"/>
              </a:rPr>
              <a:t>+ </a:t>
            </a:r>
            <a:r>
              <a:rPr lang="en-GB" sz="3800">
                <a:solidFill>
                  <a:srgbClr val="FFFF00"/>
                </a:solidFill>
                <a:effectLst>
                  <a:outerShdw blurRad="38100" dist="38100" dir="2700000" algn="tl">
                    <a:srgbClr val="000000"/>
                  </a:outerShdw>
                </a:effectLst>
                <a:latin typeface="Calibri" pitchFamily="34" charset="0"/>
                <a:sym typeface="Wingdings" pitchFamily="2" charset="2"/>
              </a:rPr>
              <a:t>0.049</a:t>
            </a:r>
            <a:r>
              <a:rPr lang="en-GB" sz="3800">
                <a:solidFill>
                  <a:schemeClr val="bg1"/>
                </a:solidFill>
                <a:effectLst>
                  <a:outerShdw blurRad="38100" dist="38100" dir="2700000" algn="tl">
                    <a:srgbClr val="000000"/>
                  </a:outerShdw>
                </a:effectLst>
                <a:latin typeface="Calibri" pitchFamily="34" charset="0"/>
                <a:sym typeface="Wingdings" pitchFamily="2" charset="2"/>
              </a:rPr>
              <a:t>Sp </a:t>
            </a:r>
            <a:r>
              <a:rPr lang="en-GB" sz="3800">
                <a:solidFill>
                  <a:srgbClr val="FF6600"/>
                </a:solidFill>
                <a:effectLst>
                  <a:outerShdw blurRad="38100" dist="38100" dir="2700000" algn="tl">
                    <a:srgbClr val="000000"/>
                  </a:outerShdw>
                </a:effectLst>
                <a:latin typeface="Calibri" pitchFamily="34" charset="0"/>
                <a:sym typeface="Wingdings" pitchFamily="2" charset="2"/>
              </a:rPr>
              <a:t>= </a:t>
            </a:r>
            <a:r>
              <a:rPr lang="en-GB" sz="3800">
                <a:solidFill>
                  <a:srgbClr val="FFFF00"/>
                </a:solidFill>
                <a:effectLst>
                  <a:outerShdw blurRad="38100" dist="38100" dir="2700000" algn="tl">
                    <a:srgbClr val="000000"/>
                  </a:outerShdw>
                </a:effectLst>
                <a:latin typeface="Calibri" pitchFamily="34" charset="0"/>
                <a:sym typeface="Wingdings" pitchFamily="2" charset="2"/>
              </a:rPr>
              <a:t>0.167</a:t>
            </a:r>
            <a:r>
              <a:rPr lang="en-GB" sz="3800">
                <a:solidFill>
                  <a:schemeClr val="bg1"/>
                </a:solidFill>
                <a:effectLst>
                  <a:outerShdw blurRad="38100" dist="38100" dir="2700000" algn="tl">
                    <a:srgbClr val="000000"/>
                  </a:outerShdw>
                </a:effectLst>
                <a:latin typeface="Calibri" pitchFamily="34" charset="0"/>
                <a:sym typeface="Wingdings" pitchFamily="2" charset="2"/>
              </a:rPr>
              <a:t>Ol</a:t>
            </a:r>
            <a:r>
              <a:rPr lang="en-GB" sz="3800">
                <a:solidFill>
                  <a:srgbClr val="FF6600"/>
                </a:solidFill>
                <a:effectLst>
                  <a:outerShdw blurRad="38100" dist="38100" dir="2700000" algn="tl">
                    <a:srgbClr val="000000"/>
                  </a:outerShdw>
                </a:effectLst>
                <a:latin typeface="Calibri" pitchFamily="34" charset="0"/>
                <a:sym typeface="Wingdings" pitchFamily="2" charset="2"/>
              </a:rPr>
              <a:t> + </a:t>
            </a:r>
            <a:r>
              <a:rPr lang="en-GB" sz="3800">
                <a:solidFill>
                  <a:srgbClr val="FFFF00"/>
                </a:solidFill>
                <a:effectLst>
                  <a:outerShdw blurRad="38100" dist="38100" dir="2700000" algn="tl">
                    <a:srgbClr val="000000"/>
                  </a:outerShdw>
                </a:effectLst>
                <a:latin typeface="Calibri" pitchFamily="34" charset="0"/>
                <a:sym typeface="Wingdings" pitchFamily="2" charset="2"/>
              </a:rPr>
              <a:t>1.000</a:t>
            </a:r>
            <a:r>
              <a:rPr lang="en-GB" sz="3800">
                <a:solidFill>
                  <a:schemeClr val="bg1"/>
                </a:solidFill>
                <a:effectLst>
                  <a:outerShdw blurRad="38100" dist="38100" dir="2700000" algn="tl">
                    <a:srgbClr val="000000"/>
                  </a:outerShdw>
                </a:effectLst>
                <a:latin typeface="Calibri" pitchFamily="34" charset="0"/>
                <a:sym typeface="Wingdings" pitchFamily="2" charset="2"/>
              </a:rPr>
              <a:t>Melt</a:t>
            </a:r>
            <a:endParaRPr lang="en-GB" sz="2600">
              <a:solidFill>
                <a:schemeClr val="bg1"/>
              </a:solidFill>
              <a:effectLst>
                <a:outerShdw blurRad="38100" dist="38100" dir="2700000" algn="tl">
                  <a:srgbClr val="000000"/>
                </a:outerShdw>
              </a:effectLst>
              <a:latin typeface="Calibri" pitchFamily="34" charset="0"/>
              <a:sym typeface="Wingdings" pitchFamily="2" charset="2"/>
            </a:endParaRPr>
          </a:p>
        </p:txBody>
      </p:sp>
      <p:sp>
        <p:nvSpPr>
          <p:cNvPr id="756740" name="Text Box 4"/>
          <p:cNvSpPr txBox="1">
            <a:spLocks noChangeArrowheads="1"/>
          </p:cNvSpPr>
          <p:nvPr/>
        </p:nvSpPr>
        <p:spPr bwMode="auto">
          <a:xfrm>
            <a:off x="0" y="88900"/>
            <a:ext cx="9144000" cy="579438"/>
          </a:xfrm>
          <a:prstGeom prst="rect">
            <a:avLst/>
          </a:prstGeom>
          <a:noFill/>
          <a:ln w="9525" algn="ctr">
            <a:noFill/>
            <a:miter lim="800000"/>
            <a:headEnd/>
            <a:tailEnd/>
          </a:ln>
          <a:effectLst/>
        </p:spPr>
        <p:txBody>
          <a:bodyPr>
            <a:spAutoFit/>
          </a:bodyPr>
          <a:lstStyle/>
          <a:p>
            <a:pPr algn="ctr">
              <a:defRPr/>
            </a:pPr>
            <a:r>
              <a:rPr lang="en-GB" sz="3200">
                <a:solidFill>
                  <a:schemeClr val="bg1"/>
                </a:solidFill>
                <a:effectLst>
                  <a:outerShdw blurRad="38100" dist="38100" dir="2700000" algn="tl">
                    <a:srgbClr val="000000"/>
                  </a:outerShdw>
                </a:effectLst>
                <a:latin typeface="Calibri" pitchFamily="34" charset="0"/>
              </a:rPr>
              <a:t>How a simple mantle melts</a:t>
            </a:r>
          </a:p>
        </p:txBody>
      </p:sp>
      <p:sp>
        <p:nvSpPr>
          <p:cNvPr id="756742" name="Text Box 6"/>
          <p:cNvSpPr txBox="1">
            <a:spLocks noChangeArrowheads="1"/>
          </p:cNvSpPr>
          <p:nvPr/>
        </p:nvSpPr>
        <p:spPr bwMode="auto">
          <a:xfrm>
            <a:off x="82061" y="2659916"/>
            <a:ext cx="3141663" cy="892552"/>
          </a:xfrm>
          <a:prstGeom prst="rect">
            <a:avLst/>
          </a:prstGeom>
          <a:noFill/>
          <a:ln w="9525">
            <a:noFill/>
            <a:miter lim="800000"/>
            <a:headEnd/>
            <a:tailEnd/>
          </a:ln>
          <a:effectLst/>
        </p:spPr>
        <p:txBody>
          <a:bodyPr>
            <a:spAutoFit/>
          </a:bodyPr>
          <a:lstStyle/>
          <a:p>
            <a:pPr algn="ctr">
              <a:defRPr/>
            </a:pPr>
            <a:r>
              <a:rPr lang="en-GB" sz="2600">
                <a:solidFill>
                  <a:schemeClr val="bg1"/>
                </a:solidFill>
                <a:effectLst>
                  <a:outerShdw blurRad="38100" dist="38100" dir="2700000" algn="tl">
                    <a:srgbClr val="000000"/>
                  </a:outerShdw>
                </a:effectLst>
                <a:latin typeface="Calibri" pitchFamily="34" charset="0"/>
                <a:sym typeface="Wingdings" pitchFamily="2" charset="2"/>
              </a:rPr>
              <a:t>These come from the following relation:</a:t>
            </a:r>
          </a:p>
        </p:txBody>
      </p:sp>
      <p:sp>
        <p:nvSpPr>
          <p:cNvPr id="756743" name="Text Box 7"/>
          <p:cNvSpPr txBox="1">
            <a:spLocks noChangeArrowheads="1"/>
          </p:cNvSpPr>
          <p:nvPr/>
        </p:nvSpPr>
        <p:spPr bwMode="auto">
          <a:xfrm>
            <a:off x="0" y="3985112"/>
            <a:ext cx="3379788" cy="1938992"/>
          </a:xfrm>
          <a:prstGeom prst="rect">
            <a:avLst/>
          </a:prstGeom>
          <a:noFill/>
          <a:ln w="9525">
            <a:noFill/>
            <a:miter lim="800000"/>
            <a:headEnd/>
            <a:tailEnd/>
          </a:ln>
          <a:effectLst/>
        </p:spPr>
        <p:txBody>
          <a:bodyPr>
            <a:spAutoFit/>
          </a:bodyPr>
          <a:lstStyle/>
          <a:p>
            <a:pPr>
              <a:defRPr/>
            </a:pPr>
            <a:r>
              <a:rPr lang="en-GB" sz="2000">
                <a:solidFill>
                  <a:schemeClr val="bg1"/>
                </a:solidFill>
                <a:effectLst>
                  <a:outerShdw blurRad="38100" dist="38100" dir="2700000" algn="tl">
                    <a:srgbClr val="000000"/>
                  </a:outerShdw>
                </a:effectLst>
                <a:latin typeface="Calibri" pitchFamily="34" charset="0"/>
                <a:sym typeface="Wingdings" pitchFamily="2" charset="2"/>
              </a:rPr>
              <a:t>Weight percent of residual mineral phases (calculated to a total mass of 100 – </a:t>
            </a:r>
            <a:r>
              <a:rPr lang="en-GB" sz="2000" i="1">
                <a:solidFill>
                  <a:schemeClr val="bg1"/>
                </a:solidFill>
                <a:effectLst>
                  <a:outerShdw blurRad="38100" dist="38100" dir="2700000" algn="tl">
                    <a:srgbClr val="000000"/>
                  </a:outerShdw>
                </a:effectLst>
                <a:latin typeface="Calibri" pitchFamily="34" charset="0"/>
                <a:sym typeface="Wingdings" pitchFamily="2" charset="2"/>
              </a:rPr>
              <a:t>F</a:t>
            </a:r>
            <a:r>
              <a:rPr lang="en-GB" sz="2000">
                <a:solidFill>
                  <a:schemeClr val="bg1"/>
                </a:solidFill>
                <a:effectLst>
                  <a:outerShdw blurRad="38100" dist="38100" dir="2700000" algn="tl">
                    <a:srgbClr val="000000"/>
                  </a:outerShdw>
                </a:effectLst>
                <a:latin typeface="Calibri" pitchFamily="34" charset="0"/>
                <a:sym typeface="Wingdings" pitchFamily="2" charset="2"/>
              </a:rPr>
              <a:t>%) in abyssal peridotites plotted against the extent of melting (</a:t>
            </a:r>
            <a:r>
              <a:rPr lang="en-GB" sz="2000" i="1">
                <a:solidFill>
                  <a:schemeClr val="bg1"/>
                </a:solidFill>
                <a:effectLst>
                  <a:outerShdw blurRad="38100" dist="38100" dir="2700000" algn="tl">
                    <a:srgbClr val="000000"/>
                  </a:outerShdw>
                </a:effectLst>
                <a:latin typeface="Calibri" pitchFamily="34" charset="0"/>
                <a:sym typeface="Wingdings" pitchFamily="2" charset="2"/>
              </a:rPr>
              <a:t>F</a:t>
            </a:r>
            <a:r>
              <a:rPr lang="en-GB" sz="2000">
                <a:solidFill>
                  <a:schemeClr val="bg1"/>
                </a:solidFill>
                <a:effectLst>
                  <a:outerShdw blurRad="38100" dist="38100" dir="2700000" algn="tl">
                    <a:srgbClr val="000000"/>
                  </a:outerShdw>
                </a:effectLst>
                <a:latin typeface="Calibri" pitchFamily="34" charset="0"/>
                <a:sym typeface="Wingdings" pitchFamily="2" charset="2"/>
              </a:rPr>
              <a:t>, wt %)</a:t>
            </a:r>
          </a:p>
        </p:txBody>
      </p:sp>
      <p:sp>
        <p:nvSpPr>
          <p:cNvPr id="756744" name="Text Box 8"/>
          <p:cNvSpPr txBox="1">
            <a:spLocks noChangeArrowheads="1"/>
          </p:cNvSpPr>
          <p:nvPr/>
        </p:nvSpPr>
        <p:spPr bwMode="auto">
          <a:xfrm>
            <a:off x="228600" y="6205538"/>
            <a:ext cx="2900363" cy="307777"/>
          </a:xfrm>
          <a:prstGeom prst="rect">
            <a:avLst/>
          </a:prstGeom>
          <a:noFill/>
          <a:ln w="9525" algn="ctr">
            <a:noFill/>
            <a:miter lim="800000"/>
            <a:headEnd/>
            <a:tailEnd/>
          </a:ln>
          <a:effectLst/>
        </p:spPr>
        <p:txBody>
          <a:bodyPr wrap="square">
            <a:spAutoFit/>
          </a:bodyPr>
          <a:lstStyle/>
          <a:p>
            <a:pPr algn="r">
              <a:defRPr/>
            </a:pPr>
            <a:r>
              <a:rPr lang="en-GB" sz="1400" dirty="0" err="1">
                <a:solidFill>
                  <a:schemeClr val="bg1"/>
                </a:solidFill>
                <a:effectLst>
                  <a:outerShdw blurRad="38100" dist="38100" dir="2700000" algn="tl">
                    <a:srgbClr val="000000"/>
                  </a:outerShdw>
                </a:effectLst>
                <a:latin typeface="Calibri" pitchFamily="34" charset="0"/>
              </a:rPr>
              <a:t>Niu</a:t>
            </a:r>
            <a:r>
              <a:rPr lang="en-GB" sz="1400" dirty="0">
                <a:solidFill>
                  <a:schemeClr val="bg1"/>
                </a:solidFill>
                <a:effectLst>
                  <a:outerShdw blurRad="38100" dist="38100" dir="2700000" algn="tl">
                    <a:srgbClr val="000000"/>
                  </a:outerShdw>
                </a:effectLst>
                <a:latin typeface="Calibri" pitchFamily="34" charset="0"/>
              </a:rPr>
              <a:t>, 1999 (J. Petrol.,  40, 1195-1203)</a:t>
            </a:r>
          </a:p>
        </p:txBody>
      </p:sp>
      <p:pic>
        <p:nvPicPr>
          <p:cNvPr id="1026" name="Picture 2"/>
          <p:cNvPicPr>
            <a:picLocks noChangeAspect="1" noChangeArrowheads="1"/>
          </p:cNvPicPr>
          <p:nvPr/>
        </p:nvPicPr>
        <p:blipFill>
          <a:blip r:embed="rId3" cstate="print"/>
          <a:srcRect/>
          <a:stretch>
            <a:fillRect/>
          </a:stretch>
        </p:blipFill>
        <p:spPr bwMode="auto">
          <a:xfrm>
            <a:off x="3177894" y="2628899"/>
            <a:ext cx="5861331" cy="411480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56739">
                                            <p:txEl>
                                              <p:pRg st="0" end="0"/>
                                            </p:txEl>
                                          </p:spTgt>
                                        </p:tgtEl>
                                        <p:attrNameLst>
                                          <p:attrName>style.visibility</p:attrName>
                                        </p:attrNameLst>
                                      </p:cBhvr>
                                      <p:to>
                                        <p:strVal val="visible"/>
                                      </p:to>
                                    </p:set>
                                    <p:animEffect transition="in" filter="fade">
                                      <p:cBhvr>
                                        <p:cTn id="7" dur="500"/>
                                        <p:tgtEl>
                                          <p:spTgt spid="7567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56739">
                                            <p:txEl>
                                              <p:pRg st="2" end="2"/>
                                            </p:txEl>
                                          </p:spTgt>
                                        </p:tgtEl>
                                        <p:attrNameLst>
                                          <p:attrName>style.visibility</p:attrName>
                                        </p:attrNameLst>
                                      </p:cBhvr>
                                      <p:to>
                                        <p:strVal val="visible"/>
                                      </p:to>
                                    </p:set>
                                    <p:animEffect transition="in" filter="fade">
                                      <p:cBhvr>
                                        <p:cTn id="12" dur="500"/>
                                        <p:tgtEl>
                                          <p:spTgt spid="75673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56742">
                                            <p:txEl>
                                              <p:pRg st="0" end="0"/>
                                            </p:txEl>
                                          </p:spTgt>
                                        </p:tgtEl>
                                        <p:attrNameLst>
                                          <p:attrName>style.visibility</p:attrName>
                                        </p:attrNameLst>
                                      </p:cBhvr>
                                      <p:to>
                                        <p:strVal val="visible"/>
                                      </p:to>
                                    </p:set>
                                    <p:animEffect transition="in" filter="fade">
                                      <p:cBhvr>
                                        <p:cTn id="17" dur="500"/>
                                        <p:tgtEl>
                                          <p:spTgt spid="756742">
                                            <p:txEl>
                                              <p:pRg st="0" end="0"/>
                                            </p:txEl>
                                          </p:spTgt>
                                        </p:tgtEl>
                                      </p:cBhvr>
                                    </p:animEffect>
                                  </p:childTnLst>
                                </p:cTn>
                              </p:par>
                            </p:childTnLst>
                          </p:cTn>
                        </p:par>
                        <p:par>
                          <p:cTn id="18" fill="hold">
                            <p:stCondLst>
                              <p:cond delay="500"/>
                            </p:stCondLst>
                            <p:childTnLst>
                              <p:par>
                                <p:cTn id="19" presetID="10" presetClass="entr" presetSubtype="0" fill="hold" nodeType="afterEffect">
                                  <p:stCondLst>
                                    <p:cond delay="0"/>
                                  </p:stCondLst>
                                  <p:childTnLst>
                                    <p:set>
                                      <p:cBhvr>
                                        <p:cTn id="20" dur="1" fill="hold">
                                          <p:stCondLst>
                                            <p:cond delay="0"/>
                                          </p:stCondLst>
                                        </p:cTn>
                                        <p:tgtEl>
                                          <p:spTgt spid="1026"/>
                                        </p:tgtEl>
                                        <p:attrNameLst>
                                          <p:attrName>style.visibility</p:attrName>
                                        </p:attrNameLst>
                                      </p:cBhvr>
                                      <p:to>
                                        <p:strVal val="visible"/>
                                      </p:to>
                                    </p:set>
                                    <p:animEffect transition="in" filter="fade">
                                      <p:cBhvr>
                                        <p:cTn id="21" dur="500"/>
                                        <p:tgtEl>
                                          <p:spTgt spid="1026"/>
                                        </p:tgtEl>
                                      </p:cBhvr>
                                    </p:animEffect>
                                  </p:childTnLst>
                                </p:cTn>
                              </p:par>
                            </p:childTnLst>
                          </p:cTn>
                        </p:par>
                        <p:par>
                          <p:cTn id="22" fill="hold">
                            <p:stCondLst>
                              <p:cond delay="1000"/>
                            </p:stCondLst>
                            <p:childTnLst>
                              <p:par>
                                <p:cTn id="23" presetID="10" presetClass="entr" presetSubtype="0" fill="hold" nodeType="afterEffect">
                                  <p:stCondLst>
                                    <p:cond delay="0"/>
                                  </p:stCondLst>
                                  <p:childTnLst>
                                    <p:set>
                                      <p:cBhvr>
                                        <p:cTn id="24" dur="1" fill="hold">
                                          <p:stCondLst>
                                            <p:cond delay="0"/>
                                          </p:stCondLst>
                                        </p:cTn>
                                        <p:tgtEl>
                                          <p:spTgt spid="756743">
                                            <p:txEl>
                                              <p:pRg st="0" end="0"/>
                                            </p:txEl>
                                          </p:spTgt>
                                        </p:tgtEl>
                                        <p:attrNameLst>
                                          <p:attrName>style.visibility</p:attrName>
                                        </p:attrNameLst>
                                      </p:cBhvr>
                                      <p:to>
                                        <p:strVal val="visible"/>
                                      </p:to>
                                    </p:set>
                                    <p:animEffect transition="in" filter="fade">
                                      <p:cBhvr>
                                        <p:cTn id="25" dur="500"/>
                                        <p:tgtEl>
                                          <p:spTgt spid="756743">
                                            <p:txEl>
                                              <p:pRg st="0" end="0"/>
                                            </p:txEl>
                                          </p:spTgt>
                                        </p:tgtEl>
                                      </p:cBhvr>
                                    </p:animEffect>
                                  </p:childTnLst>
                                </p:cTn>
                              </p:par>
                            </p:childTnLst>
                          </p:cTn>
                        </p:par>
                        <p:par>
                          <p:cTn id="26" fill="hold">
                            <p:stCondLst>
                              <p:cond delay="1500"/>
                            </p:stCondLst>
                            <p:childTnLst>
                              <p:par>
                                <p:cTn id="27" presetID="10" presetClass="entr" presetSubtype="0" fill="hold" nodeType="afterEffect">
                                  <p:stCondLst>
                                    <p:cond delay="0"/>
                                  </p:stCondLst>
                                  <p:childTnLst>
                                    <p:set>
                                      <p:cBhvr>
                                        <p:cTn id="28" dur="1" fill="hold">
                                          <p:stCondLst>
                                            <p:cond delay="0"/>
                                          </p:stCondLst>
                                        </p:cTn>
                                        <p:tgtEl>
                                          <p:spTgt spid="756744">
                                            <p:txEl>
                                              <p:pRg st="0" end="0"/>
                                            </p:txEl>
                                          </p:spTgt>
                                        </p:tgtEl>
                                        <p:attrNameLst>
                                          <p:attrName>style.visibility</p:attrName>
                                        </p:attrNameLst>
                                      </p:cBhvr>
                                      <p:to>
                                        <p:strVal val="visible"/>
                                      </p:to>
                                    </p:set>
                                    <p:animEffect transition="in" filter="fade">
                                      <p:cBhvr>
                                        <p:cTn id="29" dur="500"/>
                                        <p:tgtEl>
                                          <p:spTgt spid="75674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6739" grpId="0" build="p" autoUpdateAnimBg="0"/>
      <p:bldP spid="756742" grpId="0" build="p"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8787" name="Text Box 3"/>
          <p:cNvSpPr txBox="1">
            <a:spLocks noChangeArrowheads="1"/>
          </p:cNvSpPr>
          <p:nvPr/>
        </p:nvSpPr>
        <p:spPr bwMode="auto">
          <a:xfrm>
            <a:off x="0" y="755650"/>
            <a:ext cx="9144000" cy="1892300"/>
          </a:xfrm>
          <a:prstGeom prst="rect">
            <a:avLst/>
          </a:prstGeom>
          <a:noFill/>
          <a:ln w="9525">
            <a:noFill/>
            <a:miter lim="800000"/>
            <a:headEnd/>
            <a:tailEnd/>
          </a:ln>
          <a:effectLst/>
        </p:spPr>
        <p:txBody>
          <a:bodyPr>
            <a:spAutoFit/>
          </a:bodyPr>
          <a:lstStyle/>
          <a:p>
            <a:pPr>
              <a:defRPr/>
            </a:pPr>
            <a:r>
              <a:rPr lang="en-GB" sz="2600">
                <a:solidFill>
                  <a:srgbClr val="FFFF00"/>
                </a:solidFill>
                <a:effectLst>
                  <a:outerShdw blurRad="38100" dist="38100" dir="2700000" algn="tl">
                    <a:srgbClr val="000000"/>
                  </a:outerShdw>
                </a:effectLst>
                <a:latin typeface="Calibri" pitchFamily="34" charset="0"/>
                <a:sym typeface="Wingdings" pitchFamily="2" charset="2"/>
              </a:rPr>
              <a:t>The values of a, b, c and d have been calculated as:</a:t>
            </a:r>
          </a:p>
          <a:p>
            <a:pPr>
              <a:defRPr/>
            </a:pPr>
            <a:endParaRPr lang="en-GB" sz="1600">
              <a:solidFill>
                <a:srgbClr val="FFFF00"/>
              </a:solidFill>
              <a:effectLst>
                <a:outerShdw blurRad="38100" dist="38100" dir="2700000" algn="tl">
                  <a:srgbClr val="000000"/>
                </a:outerShdw>
              </a:effectLst>
              <a:latin typeface="Calibri" pitchFamily="34" charset="0"/>
              <a:sym typeface="Wingdings" pitchFamily="2" charset="2"/>
            </a:endParaRPr>
          </a:p>
          <a:p>
            <a:pPr algn="ctr">
              <a:defRPr/>
            </a:pPr>
            <a:r>
              <a:rPr lang="en-GB" sz="3800">
                <a:solidFill>
                  <a:srgbClr val="FFFF00"/>
                </a:solidFill>
                <a:effectLst>
                  <a:outerShdw blurRad="38100" dist="38100" dir="2700000" algn="tl">
                    <a:srgbClr val="000000"/>
                  </a:outerShdw>
                </a:effectLst>
                <a:latin typeface="Calibri" pitchFamily="34" charset="0"/>
                <a:sym typeface="Wingdings" pitchFamily="2" charset="2"/>
              </a:rPr>
              <a:t> 0.466</a:t>
            </a:r>
            <a:r>
              <a:rPr lang="en-GB" sz="3800">
                <a:solidFill>
                  <a:schemeClr val="bg1"/>
                </a:solidFill>
                <a:effectLst>
                  <a:outerShdw blurRad="38100" dist="38100" dir="2700000" algn="tl">
                    <a:srgbClr val="000000"/>
                  </a:outerShdw>
                </a:effectLst>
                <a:latin typeface="Calibri" pitchFamily="34" charset="0"/>
                <a:sym typeface="Wingdings" pitchFamily="2" charset="2"/>
              </a:rPr>
              <a:t>Cpx </a:t>
            </a:r>
            <a:r>
              <a:rPr lang="en-GB" sz="3800">
                <a:solidFill>
                  <a:srgbClr val="FF6600"/>
                </a:solidFill>
                <a:effectLst>
                  <a:outerShdw blurRad="38100" dist="38100" dir="2700000" algn="tl">
                    <a:srgbClr val="000000"/>
                  </a:outerShdw>
                </a:effectLst>
                <a:latin typeface="Calibri" pitchFamily="34" charset="0"/>
                <a:sym typeface="Wingdings" pitchFamily="2" charset="2"/>
              </a:rPr>
              <a:t>+ </a:t>
            </a:r>
            <a:r>
              <a:rPr lang="en-GB" sz="3800">
                <a:solidFill>
                  <a:srgbClr val="FFFF00"/>
                </a:solidFill>
                <a:effectLst>
                  <a:outerShdw blurRad="38100" dist="38100" dir="2700000" algn="tl">
                    <a:srgbClr val="000000"/>
                  </a:outerShdw>
                </a:effectLst>
                <a:latin typeface="Calibri" pitchFamily="34" charset="0"/>
                <a:sym typeface="Wingdings" pitchFamily="2" charset="2"/>
              </a:rPr>
              <a:t>0.652</a:t>
            </a:r>
            <a:r>
              <a:rPr lang="en-GB" sz="3800">
                <a:solidFill>
                  <a:schemeClr val="bg1"/>
                </a:solidFill>
                <a:effectLst>
                  <a:outerShdw blurRad="38100" dist="38100" dir="2700000" algn="tl">
                    <a:srgbClr val="000000"/>
                  </a:outerShdw>
                </a:effectLst>
                <a:latin typeface="Calibri" pitchFamily="34" charset="0"/>
                <a:sym typeface="Wingdings" pitchFamily="2" charset="2"/>
              </a:rPr>
              <a:t>Opx </a:t>
            </a:r>
            <a:r>
              <a:rPr lang="en-GB" sz="3800">
                <a:solidFill>
                  <a:srgbClr val="FF6600"/>
                </a:solidFill>
                <a:effectLst>
                  <a:outerShdw blurRad="38100" dist="38100" dir="2700000" algn="tl">
                    <a:srgbClr val="000000"/>
                  </a:outerShdw>
                </a:effectLst>
                <a:latin typeface="Calibri" pitchFamily="34" charset="0"/>
                <a:sym typeface="Wingdings" pitchFamily="2" charset="2"/>
              </a:rPr>
              <a:t>+ </a:t>
            </a:r>
            <a:r>
              <a:rPr lang="en-GB" sz="3800">
                <a:solidFill>
                  <a:srgbClr val="FFFF00"/>
                </a:solidFill>
                <a:effectLst>
                  <a:outerShdw blurRad="38100" dist="38100" dir="2700000" algn="tl">
                    <a:srgbClr val="000000"/>
                  </a:outerShdw>
                </a:effectLst>
                <a:latin typeface="Calibri" pitchFamily="34" charset="0"/>
                <a:sym typeface="Wingdings" pitchFamily="2" charset="2"/>
              </a:rPr>
              <a:t>0.049</a:t>
            </a:r>
            <a:r>
              <a:rPr lang="en-GB" sz="3800">
                <a:solidFill>
                  <a:schemeClr val="bg1"/>
                </a:solidFill>
                <a:effectLst>
                  <a:outerShdw blurRad="38100" dist="38100" dir="2700000" algn="tl">
                    <a:srgbClr val="000000"/>
                  </a:outerShdw>
                </a:effectLst>
                <a:latin typeface="Calibri" pitchFamily="34" charset="0"/>
                <a:sym typeface="Wingdings" pitchFamily="2" charset="2"/>
              </a:rPr>
              <a:t>Sp </a:t>
            </a:r>
            <a:r>
              <a:rPr lang="en-GB" sz="3800">
                <a:solidFill>
                  <a:srgbClr val="FF6600"/>
                </a:solidFill>
                <a:effectLst>
                  <a:outerShdw blurRad="38100" dist="38100" dir="2700000" algn="tl">
                    <a:srgbClr val="000000"/>
                  </a:outerShdw>
                </a:effectLst>
                <a:latin typeface="Calibri" pitchFamily="34" charset="0"/>
                <a:sym typeface="Wingdings" pitchFamily="2" charset="2"/>
              </a:rPr>
              <a:t>= </a:t>
            </a:r>
            <a:r>
              <a:rPr lang="en-GB" sz="3800">
                <a:solidFill>
                  <a:srgbClr val="FFFF00"/>
                </a:solidFill>
                <a:effectLst>
                  <a:outerShdw blurRad="38100" dist="38100" dir="2700000" algn="tl">
                    <a:srgbClr val="000000"/>
                  </a:outerShdw>
                </a:effectLst>
                <a:latin typeface="Calibri" pitchFamily="34" charset="0"/>
                <a:sym typeface="Wingdings" pitchFamily="2" charset="2"/>
              </a:rPr>
              <a:t>0.167</a:t>
            </a:r>
            <a:r>
              <a:rPr lang="en-GB" sz="3800">
                <a:solidFill>
                  <a:schemeClr val="bg1"/>
                </a:solidFill>
                <a:effectLst>
                  <a:outerShdw blurRad="38100" dist="38100" dir="2700000" algn="tl">
                    <a:srgbClr val="000000"/>
                  </a:outerShdw>
                </a:effectLst>
                <a:latin typeface="Calibri" pitchFamily="34" charset="0"/>
                <a:sym typeface="Wingdings" pitchFamily="2" charset="2"/>
              </a:rPr>
              <a:t>Ol </a:t>
            </a:r>
            <a:r>
              <a:rPr lang="en-GB" sz="3800">
                <a:solidFill>
                  <a:srgbClr val="FF6600"/>
                </a:solidFill>
                <a:effectLst>
                  <a:outerShdw blurRad="38100" dist="38100" dir="2700000" algn="tl">
                    <a:srgbClr val="000000"/>
                  </a:outerShdw>
                </a:effectLst>
                <a:latin typeface="Calibri" pitchFamily="34" charset="0"/>
                <a:sym typeface="Wingdings" pitchFamily="2" charset="2"/>
              </a:rPr>
              <a:t>+ </a:t>
            </a:r>
            <a:r>
              <a:rPr lang="en-GB" sz="3800">
                <a:solidFill>
                  <a:srgbClr val="FFFF00"/>
                </a:solidFill>
                <a:effectLst>
                  <a:outerShdw blurRad="38100" dist="38100" dir="2700000" algn="tl">
                    <a:srgbClr val="000000"/>
                  </a:outerShdw>
                </a:effectLst>
                <a:latin typeface="Calibri" pitchFamily="34" charset="0"/>
                <a:sym typeface="Wingdings" pitchFamily="2" charset="2"/>
              </a:rPr>
              <a:t>1.000</a:t>
            </a:r>
            <a:r>
              <a:rPr lang="en-GB" sz="3800">
                <a:solidFill>
                  <a:schemeClr val="bg1"/>
                </a:solidFill>
                <a:effectLst>
                  <a:outerShdw blurRad="38100" dist="38100" dir="2700000" algn="tl">
                    <a:srgbClr val="000000"/>
                  </a:outerShdw>
                </a:effectLst>
                <a:latin typeface="Calibri" pitchFamily="34" charset="0"/>
                <a:sym typeface="Wingdings" pitchFamily="2" charset="2"/>
              </a:rPr>
              <a:t>Melt</a:t>
            </a:r>
            <a:endParaRPr lang="en-GB" sz="2600">
              <a:solidFill>
                <a:schemeClr val="bg1"/>
              </a:solidFill>
              <a:effectLst>
                <a:outerShdw blurRad="38100" dist="38100" dir="2700000" algn="tl">
                  <a:srgbClr val="000000"/>
                </a:outerShdw>
              </a:effectLst>
              <a:latin typeface="Calibri" pitchFamily="34" charset="0"/>
              <a:sym typeface="Wingdings" pitchFamily="2" charset="2"/>
            </a:endParaRPr>
          </a:p>
        </p:txBody>
      </p:sp>
      <p:sp>
        <p:nvSpPr>
          <p:cNvPr id="758788" name="Text Box 4"/>
          <p:cNvSpPr txBox="1">
            <a:spLocks noChangeArrowheads="1"/>
          </p:cNvSpPr>
          <p:nvPr/>
        </p:nvSpPr>
        <p:spPr bwMode="auto">
          <a:xfrm>
            <a:off x="0" y="88900"/>
            <a:ext cx="9144000" cy="579438"/>
          </a:xfrm>
          <a:prstGeom prst="rect">
            <a:avLst/>
          </a:prstGeom>
          <a:noFill/>
          <a:ln w="9525" algn="ctr">
            <a:noFill/>
            <a:miter lim="800000"/>
            <a:headEnd/>
            <a:tailEnd/>
          </a:ln>
          <a:effectLst/>
        </p:spPr>
        <p:txBody>
          <a:bodyPr>
            <a:spAutoFit/>
          </a:bodyPr>
          <a:lstStyle/>
          <a:p>
            <a:pPr algn="ctr">
              <a:defRPr/>
            </a:pPr>
            <a:r>
              <a:rPr lang="en-GB" sz="3200">
                <a:solidFill>
                  <a:schemeClr val="bg1"/>
                </a:solidFill>
                <a:effectLst>
                  <a:outerShdw blurRad="38100" dist="38100" dir="2700000" algn="tl">
                    <a:srgbClr val="000000"/>
                  </a:outerShdw>
                </a:effectLst>
                <a:latin typeface="Calibri" pitchFamily="34" charset="0"/>
              </a:rPr>
              <a:t>How a simple mantle melts</a:t>
            </a:r>
          </a:p>
        </p:txBody>
      </p:sp>
      <p:sp>
        <p:nvSpPr>
          <p:cNvPr id="758789" name="Text Box 5"/>
          <p:cNvSpPr txBox="1">
            <a:spLocks noChangeArrowheads="1"/>
          </p:cNvSpPr>
          <p:nvPr/>
        </p:nvSpPr>
        <p:spPr bwMode="auto">
          <a:xfrm>
            <a:off x="0" y="2587625"/>
            <a:ext cx="9117013" cy="609600"/>
          </a:xfrm>
          <a:prstGeom prst="rect">
            <a:avLst/>
          </a:prstGeom>
          <a:noFill/>
          <a:ln w="9525">
            <a:noFill/>
            <a:miter lim="800000"/>
            <a:headEnd/>
            <a:tailEnd/>
          </a:ln>
          <a:effectLst/>
        </p:spPr>
        <p:txBody>
          <a:bodyPr>
            <a:spAutoFit/>
          </a:bodyPr>
          <a:lstStyle/>
          <a:p>
            <a:pPr algn="ctr">
              <a:defRPr/>
            </a:pPr>
            <a:r>
              <a:rPr lang="en-GB" sz="3400">
                <a:solidFill>
                  <a:srgbClr val="FFFF00"/>
                </a:solidFill>
                <a:effectLst>
                  <a:outerShdw blurRad="38100" dist="38100" dir="2700000" algn="tl">
                    <a:srgbClr val="000000"/>
                  </a:outerShdw>
                </a:effectLst>
                <a:latin typeface="Calibri" pitchFamily="34" charset="0"/>
                <a:sym typeface="Wingdings" pitchFamily="2" charset="2"/>
              </a:rPr>
              <a:t>What does this equation say?</a:t>
            </a:r>
          </a:p>
        </p:txBody>
      </p:sp>
      <p:sp>
        <p:nvSpPr>
          <p:cNvPr id="758790" name="Text Box 6"/>
          <p:cNvSpPr txBox="1">
            <a:spLocks noChangeArrowheads="1"/>
          </p:cNvSpPr>
          <p:nvPr/>
        </p:nvSpPr>
        <p:spPr bwMode="auto">
          <a:xfrm>
            <a:off x="346075" y="3257550"/>
            <a:ext cx="8478838" cy="2677656"/>
          </a:xfrm>
          <a:prstGeom prst="rect">
            <a:avLst/>
          </a:prstGeom>
          <a:noFill/>
          <a:ln w="9525">
            <a:noFill/>
            <a:miter lim="800000"/>
            <a:headEnd/>
            <a:tailEnd/>
          </a:ln>
          <a:effectLst/>
        </p:spPr>
        <p:txBody>
          <a:bodyPr wrap="square">
            <a:spAutoFit/>
          </a:bodyPr>
          <a:lstStyle/>
          <a:p>
            <a:pPr>
              <a:lnSpc>
                <a:spcPct val="120000"/>
              </a:lnSpc>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In order to produce </a:t>
            </a:r>
            <a:r>
              <a:rPr lang="en-GB" sz="2800" i="1" dirty="0">
                <a:solidFill>
                  <a:schemeClr val="bg1"/>
                </a:solidFill>
                <a:effectLst>
                  <a:outerShdw blurRad="38100" dist="38100" dir="2700000" algn="tl">
                    <a:srgbClr val="000000"/>
                  </a:outerShdw>
                </a:effectLst>
                <a:latin typeface="Calibri" pitchFamily="34" charset="0"/>
                <a:sym typeface="Wingdings" pitchFamily="2" charset="2"/>
              </a:rPr>
              <a:t>1.000 </a:t>
            </a:r>
            <a:r>
              <a:rPr lang="en-GB" sz="2800" dirty="0">
                <a:solidFill>
                  <a:schemeClr val="bg1"/>
                </a:solidFill>
                <a:effectLst>
                  <a:outerShdw blurRad="38100" dist="38100" dir="2700000" algn="tl">
                    <a:srgbClr val="000000"/>
                  </a:outerShdw>
                </a:effectLst>
                <a:latin typeface="Calibri" pitchFamily="34" charset="0"/>
                <a:sym typeface="Wingdings" pitchFamily="2" charset="2"/>
              </a:rPr>
              <a:t>mass unit of a </a:t>
            </a:r>
            <a:r>
              <a:rPr lang="en-GB" sz="2800" i="1" dirty="0">
                <a:solidFill>
                  <a:schemeClr val="bg1"/>
                </a:solidFill>
                <a:effectLst>
                  <a:outerShdw blurRad="38100" dist="38100" dir="2700000" algn="tl">
                    <a:srgbClr val="000000"/>
                  </a:outerShdw>
                </a:effectLst>
                <a:latin typeface="Calibri" pitchFamily="34" charset="0"/>
                <a:sym typeface="Wingdings" pitchFamily="2" charset="2"/>
              </a:rPr>
              <a:t>basaltic melt</a:t>
            </a:r>
            <a:r>
              <a:rPr lang="en-GB" sz="2800" dirty="0">
                <a:solidFill>
                  <a:schemeClr val="bg1"/>
                </a:solidFill>
                <a:effectLst>
                  <a:outerShdw blurRad="38100" dist="38100" dir="2700000" algn="tl">
                    <a:srgbClr val="000000"/>
                  </a:outerShdw>
                </a:effectLst>
                <a:latin typeface="Calibri" pitchFamily="34" charset="0"/>
                <a:sym typeface="Wingdings" pitchFamily="2" charset="2"/>
              </a:rPr>
              <a:t>, </a:t>
            </a:r>
            <a:r>
              <a:rPr lang="en-GB" sz="2800" i="1" dirty="0">
                <a:solidFill>
                  <a:schemeClr val="bg1"/>
                </a:solidFill>
                <a:effectLst>
                  <a:outerShdw blurRad="38100" dist="38100" dir="2700000" algn="tl">
                    <a:srgbClr val="000000"/>
                  </a:outerShdw>
                </a:effectLst>
                <a:latin typeface="Calibri" pitchFamily="34" charset="0"/>
                <a:sym typeface="Wingdings" pitchFamily="2" charset="2"/>
              </a:rPr>
              <a:t>0.466 </a:t>
            </a:r>
            <a:r>
              <a:rPr lang="en-GB" sz="2800" dirty="0">
                <a:solidFill>
                  <a:schemeClr val="bg1"/>
                </a:solidFill>
                <a:effectLst>
                  <a:outerShdw blurRad="38100" dist="38100" dir="2700000" algn="tl">
                    <a:srgbClr val="000000"/>
                  </a:outerShdw>
                </a:effectLst>
                <a:latin typeface="Calibri" pitchFamily="34" charset="0"/>
                <a:sym typeface="Wingdings" pitchFamily="2" charset="2"/>
              </a:rPr>
              <a:t>mass unit of </a:t>
            </a:r>
            <a:r>
              <a:rPr lang="en-GB" sz="2800" i="1" dirty="0">
                <a:solidFill>
                  <a:schemeClr val="bg1"/>
                </a:solidFill>
                <a:effectLst>
                  <a:outerShdw blurRad="38100" dist="38100" dir="2700000" algn="tl">
                    <a:srgbClr val="000000"/>
                  </a:outerShdw>
                </a:effectLst>
                <a:latin typeface="Calibri" pitchFamily="34" charset="0"/>
                <a:sym typeface="Wingdings" pitchFamily="2" charset="2"/>
              </a:rPr>
              <a:t>cpx</a:t>
            </a:r>
            <a:r>
              <a:rPr lang="en-GB" sz="2800" dirty="0">
                <a:solidFill>
                  <a:schemeClr val="bg1"/>
                </a:solidFill>
                <a:effectLst>
                  <a:outerShdw blurRad="38100" dist="38100" dir="2700000" algn="tl">
                    <a:srgbClr val="000000"/>
                  </a:outerShdw>
                </a:effectLst>
                <a:latin typeface="Calibri" pitchFamily="34" charset="0"/>
                <a:sym typeface="Wingdings" pitchFamily="2" charset="2"/>
              </a:rPr>
              <a:t>, 0.652 mass unit of </a:t>
            </a:r>
            <a:r>
              <a:rPr lang="en-GB" sz="2800" i="1" dirty="0" err="1">
                <a:solidFill>
                  <a:schemeClr val="bg1"/>
                </a:solidFill>
                <a:effectLst>
                  <a:outerShdw blurRad="38100" dist="38100" dir="2700000" algn="tl">
                    <a:srgbClr val="000000"/>
                  </a:outerShdw>
                </a:effectLst>
                <a:latin typeface="Calibri" pitchFamily="34" charset="0"/>
                <a:sym typeface="Wingdings" pitchFamily="2" charset="2"/>
              </a:rPr>
              <a:t>opx</a:t>
            </a:r>
            <a:r>
              <a:rPr lang="en-GB" sz="2800" dirty="0">
                <a:solidFill>
                  <a:schemeClr val="bg1"/>
                </a:solidFill>
                <a:effectLst>
                  <a:outerShdw blurRad="38100" dist="38100" dir="2700000" algn="tl">
                    <a:srgbClr val="000000"/>
                  </a:outerShdw>
                </a:effectLst>
                <a:latin typeface="Calibri" pitchFamily="34" charset="0"/>
                <a:sym typeface="Wingdings" pitchFamily="2" charset="2"/>
              </a:rPr>
              <a:t>, and </a:t>
            </a:r>
            <a:r>
              <a:rPr lang="en-GB" sz="2800" i="1" dirty="0">
                <a:solidFill>
                  <a:schemeClr val="bg1"/>
                </a:solidFill>
                <a:effectLst>
                  <a:outerShdw blurRad="38100" dist="38100" dir="2700000" algn="tl">
                    <a:srgbClr val="000000"/>
                  </a:outerShdw>
                </a:effectLst>
                <a:latin typeface="Calibri" pitchFamily="34" charset="0"/>
                <a:sym typeface="Wingdings" pitchFamily="2" charset="2"/>
              </a:rPr>
              <a:t>0.049 </a:t>
            </a:r>
            <a:r>
              <a:rPr lang="en-GB" sz="2800" dirty="0">
                <a:solidFill>
                  <a:schemeClr val="bg1"/>
                </a:solidFill>
                <a:effectLst>
                  <a:outerShdw blurRad="38100" dist="38100" dir="2700000" algn="tl">
                    <a:srgbClr val="000000"/>
                  </a:outerShdw>
                </a:effectLst>
                <a:latin typeface="Calibri" pitchFamily="34" charset="0"/>
                <a:sym typeface="Wingdings" pitchFamily="2" charset="2"/>
              </a:rPr>
              <a:t>mass unit of </a:t>
            </a:r>
            <a:r>
              <a:rPr lang="en-GB" sz="2800" i="1" dirty="0">
                <a:solidFill>
                  <a:schemeClr val="bg1"/>
                </a:solidFill>
                <a:effectLst>
                  <a:outerShdw blurRad="38100" dist="38100" dir="2700000" algn="tl">
                    <a:srgbClr val="000000"/>
                  </a:outerShdw>
                </a:effectLst>
                <a:latin typeface="Calibri" pitchFamily="34" charset="0"/>
                <a:sym typeface="Wingdings" pitchFamily="2" charset="2"/>
              </a:rPr>
              <a:t>spinel </a:t>
            </a:r>
            <a:r>
              <a:rPr lang="en-GB" sz="2800" dirty="0">
                <a:solidFill>
                  <a:schemeClr val="bg1"/>
                </a:solidFill>
                <a:effectLst>
                  <a:outerShdw blurRad="38100" dist="38100" dir="2700000" algn="tl">
                    <a:srgbClr val="000000"/>
                  </a:outerShdw>
                </a:effectLst>
                <a:latin typeface="Calibri" pitchFamily="34" charset="0"/>
                <a:sym typeface="Wingdings" pitchFamily="2" charset="2"/>
              </a:rPr>
              <a:t>are required to melt whereas about </a:t>
            </a:r>
            <a:r>
              <a:rPr lang="en-GB" sz="2800" i="1" dirty="0">
                <a:solidFill>
                  <a:schemeClr val="bg1"/>
                </a:solidFill>
                <a:effectLst>
                  <a:outerShdw blurRad="38100" dist="38100" dir="2700000" algn="tl">
                    <a:srgbClr val="000000"/>
                  </a:outerShdw>
                </a:effectLst>
                <a:latin typeface="Calibri" pitchFamily="34" charset="0"/>
                <a:sym typeface="Wingdings" pitchFamily="2" charset="2"/>
              </a:rPr>
              <a:t>0.167 </a:t>
            </a:r>
            <a:r>
              <a:rPr lang="en-GB" sz="2800" dirty="0">
                <a:solidFill>
                  <a:schemeClr val="bg1"/>
                </a:solidFill>
                <a:effectLst>
                  <a:outerShdw blurRad="38100" dist="38100" dir="2700000" algn="tl">
                    <a:srgbClr val="000000"/>
                  </a:outerShdw>
                </a:effectLst>
                <a:latin typeface="Calibri" pitchFamily="34" charset="0"/>
                <a:sym typeface="Wingdings" pitchFamily="2" charset="2"/>
              </a:rPr>
              <a:t>mass unit of </a:t>
            </a:r>
            <a:r>
              <a:rPr lang="en-GB" sz="2800" i="1" dirty="0">
                <a:solidFill>
                  <a:schemeClr val="bg1"/>
                </a:solidFill>
                <a:effectLst>
                  <a:outerShdw blurRad="38100" dist="38100" dir="2700000" algn="tl">
                    <a:srgbClr val="000000"/>
                  </a:outerShdw>
                </a:effectLst>
                <a:latin typeface="Calibri" pitchFamily="34" charset="0"/>
                <a:sym typeface="Wingdings" pitchFamily="2" charset="2"/>
              </a:rPr>
              <a:t>olivine </a:t>
            </a:r>
            <a:r>
              <a:rPr lang="en-GB" sz="2800" dirty="0">
                <a:solidFill>
                  <a:schemeClr val="bg1"/>
                </a:solidFill>
                <a:effectLst>
                  <a:outerShdw blurRad="38100" dist="38100" dir="2700000" algn="tl">
                    <a:srgbClr val="000000"/>
                  </a:outerShdw>
                </a:effectLst>
                <a:latin typeface="Calibri" pitchFamily="34" charset="0"/>
                <a:sym typeface="Wingdings" pitchFamily="2" charset="2"/>
              </a:rPr>
              <a:t>is required to crystallize, suggesting that mantle melting is indeed incongruent.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58789">
                                            <p:txEl>
                                              <p:pRg st="0" end="0"/>
                                            </p:txEl>
                                          </p:spTgt>
                                        </p:tgtEl>
                                        <p:attrNameLst>
                                          <p:attrName>style.visibility</p:attrName>
                                        </p:attrNameLst>
                                      </p:cBhvr>
                                      <p:to>
                                        <p:strVal val="visible"/>
                                      </p:to>
                                    </p:set>
                                    <p:animEffect transition="in" filter="fade">
                                      <p:cBhvr>
                                        <p:cTn id="7" dur="500"/>
                                        <p:tgtEl>
                                          <p:spTgt spid="75878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58790">
                                            <p:txEl>
                                              <p:pRg st="0" end="0"/>
                                            </p:txEl>
                                          </p:spTgt>
                                        </p:tgtEl>
                                        <p:attrNameLst>
                                          <p:attrName>style.visibility</p:attrName>
                                        </p:attrNameLst>
                                      </p:cBhvr>
                                      <p:to>
                                        <p:strVal val="visible"/>
                                      </p:to>
                                    </p:set>
                                    <p:animEffect transition="in" filter="fade">
                                      <p:cBhvr>
                                        <p:cTn id="12" dur="500"/>
                                        <p:tgtEl>
                                          <p:spTgt spid="75879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8789" grpId="0" build="p" autoUpdateAnimBg="0"/>
      <p:bldP spid="758790" grpId="0" build="p"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026" name="Text Box 2"/>
          <p:cNvSpPr txBox="1">
            <a:spLocks noChangeArrowheads="1"/>
          </p:cNvSpPr>
          <p:nvPr/>
        </p:nvSpPr>
        <p:spPr bwMode="auto">
          <a:xfrm>
            <a:off x="0" y="755650"/>
            <a:ext cx="9144000" cy="1892300"/>
          </a:xfrm>
          <a:prstGeom prst="rect">
            <a:avLst/>
          </a:prstGeom>
          <a:noFill/>
          <a:ln w="9525">
            <a:noFill/>
            <a:miter lim="800000"/>
            <a:headEnd/>
            <a:tailEnd/>
          </a:ln>
          <a:effectLst/>
        </p:spPr>
        <p:txBody>
          <a:bodyPr>
            <a:spAutoFit/>
          </a:bodyPr>
          <a:lstStyle/>
          <a:p>
            <a:pPr>
              <a:defRPr/>
            </a:pPr>
            <a:r>
              <a:rPr lang="en-GB" sz="2600">
                <a:solidFill>
                  <a:srgbClr val="FFFF00"/>
                </a:solidFill>
                <a:effectLst>
                  <a:outerShdw blurRad="38100" dist="38100" dir="2700000" algn="tl">
                    <a:srgbClr val="000000"/>
                  </a:outerShdw>
                </a:effectLst>
                <a:latin typeface="Calibri" pitchFamily="34" charset="0"/>
                <a:sym typeface="Wingdings" pitchFamily="2" charset="2"/>
              </a:rPr>
              <a:t>The values of a, b, c and d have been calculated as:</a:t>
            </a:r>
          </a:p>
          <a:p>
            <a:pPr>
              <a:defRPr/>
            </a:pPr>
            <a:endParaRPr lang="en-GB" sz="1600">
              <a:solidFill>
                <a:srgbClr val="FFFF00"/>
              </a:solidFill>
              <a:effectLst>
                <a:outerShdw blurRad="38100" dist="38100" dir="2700000" algn="tl">
                  <a:srgbClr val="000000"/>
                </a:outerShdw>
              </a:effectLst>
              <a:latin typeface="Calibri" pitchFamily="34" charset="0"/>
              <a:sym typeface="Wingdings" pitchFamily="2" charset="2"/>
            </a:endParaRPr>
          </a:p>
          <a:p>
            <a:pPr algn="ctr">
              <a:defRPr/>
            </a:pPr>
            <a:r>
              <a:rPr lang="en-GB" sz="3800">
                <a:solidFill>
                  <a:srgbClr val="FFFF00"/>
                </a:solidFill>
                <a:effectLst>
                  <a:outerShdw blurRad="38100" dist="38100" dir="2700000" algn="tl">
                    <a:srgbClr val="000000"/>
                  </a:outerShdw>
                </a:effectLst>
                <a:latin typeface="Calibri" pitchFamily="34" charset="0"/>
                <a:sym typeface="Wingdings" pitchFamily="2" charset="2"/>
              </a:rPr>
              <a:t> 0.466</a:t>
            </a:r>
            <a:r>
              <a:rPr lang="en-GB" sz="3800">
                <a:solidFill>
                  <a:schemeClr val="bg1"/>
                </a:solidFill>
                <a:effectLst>
                  <a:outerShdw blurRad="38100" dist="38100" dir="2700000" algn="tl">
                    <a:srgbClr val="000000"/>
                  </a:outerShdw>
                </a:effectLst>
                <a:latin typeface="Calibri" pitchFamily="34" charset="0"/>
                <a:sym typeface="Wingdings" pitchFamily="2" charset="2"/>
              </a:rPr>
              <a:t>Cpx </a:t>
            </a:r>
            <a:r>
              <a:rPr lang="en-GB" sz="3800">
                <a:solidFill>
                  <a:srgbClr val="FF6600"/>
                </a:solidFill>
                <a:effectLst>
                  <a:outerShdw blurRad="38100" dist="38100" dir="2700000" algn="tl">
                    <a:srgbClr val="000000"/>
                  </a:outerShdw>
                </a:effectLst>
                <a:latin typeface="Calibri" pitchFamily="34" charset="0"/>
                <a:sym typeface="Wingdings" pitchFamily="2" charset="2"/>
              </a:rPr>
              <a:t>+ </a:t>
            </a:r>
            <a:r>
              <a:rPr lang="en-GB" sz="3800">
                <a:solidFill>
                  <a:srgbClr val="FFFF00"/>
                </a:solidFill>
                <a:effectLst>
                  <a:outerShdw blurRad="38100" dist="38100" dir="2700000" algn="tl">
                    <a:srgbClr val="000000"/>
                  </a:outerShdw>
                </a:effectLst>
                <a:latin typeface="Calibri" pitchFamily="34" charset="0"/>
                <a:sym typeface="Wingdings" pitchFamily="2" charset="2"/>
              </a:rPr>
              <a:t>0.652</a:t>
            </a:r>
            <a:r>
              <a:rPr lang="en-GB" sz="3800">
                <a:solidFill>
                  <a:schemeClr val="bg1"/>
                </a:solidFill>
                <a:effectLst>
                  <a:outerShdw blurRad="38100" dist="38100" dir="2700000" algn="tl">
                    <a:srgbClr val="000000"/>
                  </a:outerShdw>
                </a:effectLst>
                <a:latin typeface="Calibri" pitchFamily="34" charset="0"/>
                <a:sym typeface="Wingdings" pitchFamily="2" charset="2"/>
              </a:rPr>
              <a:t>Opx </a:t>
            </a:r>
            <a:r>
              <a:rPr lang="en-GB" sz="3800">
                <a:solidFill>
                  <a:srgbClr val="FF6600"/>
                </a:solidFill>
                <a:effectLst>
                  <a:outerShdw blurRad="38100" dist="38100" dir="2700000" algn="tl">
                    <a:srgbClr val="000000"/>
                  </a:outerShdw>
                </a:effectLst>
                <a:latin typeface="Calibri" pitchFamily="34" charset="0"/>
                <a:sym typeface="Wingdings" pitchFamily="2" charset="2"/>
              </a:rPr>
              <a:t>+ </a:t>
            </a:r>
            <a:r>
              <a:rPr lang="en-GB" sz="3800">
                <a:solidFill>
                  <a:srgbClr val="FFFF00"/>
                </a:solidFill>
                <a:effectLst>
                  <a:outerShdw blurRad="38100" dist="38100" dir="2700000" algn="tl">
                    <a:srgbClr val="000000"/>
                  </a:outerShdw>
                </a:effectLst>
                <a:latin typeface="Calibri" pitchFamily="34" charset="0"/>
                <a:sym typeface="Wingdings" pitchFamily="2" charset="2"/>
              </a:rPr>
              <a:t>0.049</a:t>
            </a:r>
            <a:r>
              <a:rPr lang="en-GB" sz="3800">
                <a:solidFill>
                  <a:schemeClr val="bg1"/>
                </a:solidFill>
                <a:effectLst>
                  <a:outerShdw blurRad="38100" dist="38100" dir="2700000" algn="tl">
                    <a:srgbClr val="000000"/>
                  </a:outerShdw>
                </a:effectLst>
                <a:latin typeface="Calibri" pitchFamily="34" charset="0"/>
                <a:sym typeface="Wingdings" pitchFamily="2" charset="2"/>
              </a:rPr>
              <a:t>Sp </a:t>
            </a:r>
            <a:r>
              <a:rPr lang="en-GB" sz="3800">
                <a:solidFill>
                  <a:srgbClr val="FF6600"/>
                </a:solidFill>
                <a:effectLst>
                  <a:outerShdw blurRad="38100" dist="38100" dir="2700000" algn="tl">
                    <a:srgbClr val="000000"/>
                  </a:outerShdw>
                </a:effectLst>
                <a:latin typeface="Calibri" pitchFamily="34" charset="0"/>
                <a:sym typeface="Wingdings" pitchFamily="2" charset="2"/>
              </a:rPr>
              <a:t>= </a:t>
            </a:r>
            <a:r>
              <a:rPr lang="en-GB" sz="3800">
                <a:solidFill>
                  <a:srgbClr val="FFFF00"/>
                </a:solidFill>
                <a:effectLst>
                  <a:outerShdw blurRad="38100" dist="38100" dir="2700000" algn="tl">
                    <a:srgbClr val="000000"/>
                  </a:outerShdw>
                </a:effectLst>
                <a:latin typeface="Calibri" pitchFamily="34" charset="0"/>
                <a:sym typeface="Wingdings" pitchFamily="2" charset="2"/>
              </a:rPr>
              <a:t>0.167</a:t>
            </a:r>
            <a:r>
              <a:rPr lang="en-GB" sz="3800">
                <a:solidFill>
                  <a:schemeClr val="bg1"/>
                </a:solidFill>
                <a:effectLst>
                  <a:outerShdw blurRad="38100" dist="38100" dir="2700000" algn="tl">
                    <a:srgbClr val="000000"/>
                  </a:outerShdw>
                </a:effectLst>
                <a:latin typeface="Calibri" pitchFamily="34" charset="0"/>
                <a:sym typeface="Wingdings" pitchFamily="2" charset="2"/>
              </a:rPr>
              <a:t>Ol </a:t>
            </a:r>
            <a:r>
              <a:rPr lang="en-GB" sz="3800">
                <a:solidFill>
                  <a:srgbClr val="FF6600"/>
                </a:solidFill>
                <a:effectLst>
                  <a:outerShdw blurRad="38100" dist="38100" dir="2700000" algn="tl">
                    <a:srgbClr val="000000"/>
                  </a:outerShdw>
                </a:effectLst>
                <a:latin typeface="Calibri" pitchFamily="34" charset="0"/>
                <a:sym typeface="Wingdings" pitchFamily="2" charset="2"/>
              </a:rPr>
              <a:t>+ </a:t>
            </a:r>
            <a:r>
              <a:rPr lang="en-GB" sz="3800">
                <a:solidFill>
                  <a:srgbClr val="FFFF00"/>
                </a:solidFill>
                <a:effectLst>
                  <a:outerShdw blurRad="38100" dist="38100" dir="2700000" algn="tl">
                    <a:srgbClr val="000000"/>
                  </a:outerShdw>
                </a:effectLst>
                <a:latin typeface="Calibri" pitchFamily="34" charset="0"/>
                <a:sym typeface="Wingdings" pitchFamily="2" charset="2"/>
              </a:rPr>
              <a:t>1.000</a:t>
            </a:r>
            <a:r>
              <a:rPr lang="en-GB" sz="3800">
                <a:solidFill>
                  <a:schemeClr val="bg1"/>
                </a:solidFill>
                <a:effectLst>
                  <a:outerShdw blurRad="38100" dist="38100" dir="2700000" algn="tl">
                    <a:srgbClr val="000000"/>
                  </a:outerShdw>
                </a:effectLst>
                <a:latin typeface="Calibri" pitchFamily="34" charset="0"/>
                <a:sym typeface="Wingdings" pitchFamily="2" charset="2"/>
              </a:rPr>
              <a:t>Melt</a:t>
            </a:r>
            <a:endParaRPr lang="en-GB" sz="2600">
              <a:solidFill>
                <a:schemeClr val="bg1"/>
              </a:solidFill>
              <a:effectLst>
                <a:outerShdw blurRad="38100" dist="38100" dir="2700000" algn="tl">
                  <a:srgbClr val="000000"/>
                </a:outerShdw>
              </a:effectLst>
              <a:latin typeface="Calibri" pitchFamily="34" charset="0"/>
              <a:sym typeface="Wingdings" pitchFamily="2" charset="2"/>
            </a:endParaRPr>
          </a:p>
        </p:txBody>
      </p:sp>
      <p:sp>
        <p:nvSpPr>
          <p:cNvPr id="1025027" name="Text Box 3"/>
          <p:cNvSpPr txBox="1">
            <a:spLocks noChangeArrowheads="1"/>
          </p:cNvSpPr>
          <p:nvPr/>
        </p:nvSpPr>
        <p:spPr bwMode="auto">
          <a:xfrm>
            <a:off x="0" y="88900"/>
            <a:ext cx="9144000" cy="579438"/>
          </a:xfrm>
          <a:prstGeom prst="rect">
            <a:avLst/>
          </a:prstGeom>
          <a:noFill/>
          <a:ln w="9525" algn="ctr">
            <a:noFill/>
            <a:miter lim="800000"/>
            <a:headEnd/>
            <a:tailEnd/>
          </a:ln>
          <a:effectLst/>
        </p:spPr>
        <p:txBody>
          <a:bodyPr>
            <a:spAutoFit/>
          </a:bodyPr>
          <a:lstStyle/>
          <a:p>
            <a:pPr algn="ctr">
              <a:defRPr/>
            </a:pPr>
            <a:r>
              <a:rPr lang="en-GB" sz="3200">
                <a:solidFill>
                  <a:schemeClr val="bg1"/>
                </a:solidFill>
                <a:effectLst>
                  <a:outerShdw blurRad="38100" dist="38100" dir="2700000" algn="tl">
                    <a:srgbClr val="000000"/>
                  </a:outerShdw>
                </a:effectLst>
                <a:latin typeface="Calibri" pitchFamily="34" charset="0"/>
              </a:rPr>
              <a:t>How a simple mantle melts</a:t>
            </a:r>
          </a:p>
        </p:txBody>
      </p:sp>
      <p:sp>
        <p:nvSpPr>
          <p:cNvPr id="1025028" name="Text Box 4"/>
          <p:cNvSpPr txBox="1">
            <a:spLocks noChangeArrowheads="1"/>
          </p:cNvSpPr>
          <p:nvPr/>
        </p:nvSpPr>
        <p:spPr bwMode="auto">
          <a:xfrm>
            <a:off x="0" y="2587625"/>
            <a:ext cx="9117013" cy="609600"/>
          </a:xfrm>
          <a:prstGeom prst="rect">
            <a:avLst/>
          </a:prstGeom>
          <a:noFill/>
          <a:ln w="9525">
            <a:noFill/>
            <a:miter lim="800000"/>
            <a:headEnd/>
            <a:tailEnd/>
          </a:ln>
          <a:effectLst/>
        </p:spPr>
        <p:txBody>
          <a:bodyPr>
            <a:spAutoFit/>
          </a:bodyPr>
          <a:lstStyle/>
          <a:p>
            <a:pPr algn="ctr">
              <a:defRPr/>
            </a:pPr>
            <a:r>
              <a:rPr lang="en-GB" sz="3400">
                <a:solidFill>
                  <a:srgbClr val="FFFF00"/>
                </a:solidFill>
                <a:effectLst>
                  <a:outerShdw blurRad="38100" dist="38100" dir="2700000" algn="tl">
                    <a:srgbClr val="000000"/>
                  </a:outerShdw>
                </a:effectLst>
                <a:latin typeface="Calibri" pitchFamily="34" charset="0"/>
                <a:sym typeface="Wingdings" pitchFamily="2" charset="2"/>
              </a:rPr>
              <a:t>In other words:</a:t>
            </a:r>
          </a:p>
        </p:txBody>
      </p:sp>
      <p:sp>
        <p:nvSpPr>
          <p:cNvPr id="1025029" name="Text Box 5"/>
          <p:cNvSpPr txBox="1">
            <a:spLocks noChangeArrowheads="1"/>
          </p:cNvSpPr>
          <p:nvPr/>
        </p:nvSpPr>
        <p:spPr bwMode="auto">
          <a:xfrm>
            <a:off x="0" y="4083050"/>
            <a:ext cx="9170988" cy="1555750"/>
          </a:xfrm>
          <a:prstGeom prst="rect">
            <a:avLst/>
          </a:prstGeom>
          <a:noFill/>
          <a:ln w="9525">
            <a:noFill/>
            <a:miter lim="800000"/>
            <a:headEnd/>
            <a:tailEnd/>
          </a:ln>
          <a:effectLst/>
        </p:spPr>
        <p:txBody>
          <a:bodyPr>
            <a:spAutoFit/>
          </a:bodyPr>
          <a:lstStyle/>
          <a:p>
            <a:pPr algn="ctr">
              <a:lnSpc>
                <a:spcPct val="120000"/>
              </a:lnSpc>
              <a:defRPr/>
            </a:pPr>
            <a:r>
              <a:rPr lang="en-GB" sz="4000" dirty="0">
                <a:solidFill>
                  <a:schemeClr val="bg1"/>
                </a:solidFill>
                <a:effectLst>
                  <a:outerShdw blurRad="38100" dist="38100" dir="2700000" algn="tl">
                    <a:srgbClr val="000000"/>
                  </a:outerShdw>
                </a:effectLst>
                <a:latin typeface="Calibri" pitchFamily="34" charset="0"/>
                <a:sym typeface="Wingdings" pitchFamily="2" charset="2"/>
              </a:rPr>
              <a:t>46.6 g Cpx + 65.2 g Opx + 4.9 g Sp =         16.7 g Ol + 100 g Melt</a:t>
            </a:r>
          </a:p>
        </p:txBody>
      </p:sp>
      <p:sp>
        <p:nvSpPr>
          <p:cNvPr id="1025030" name="AutoShape 6"/>
          <p:cNvSpPr>
            <a:spLocks/>
          </p:cNvSpPr>
          <p:nvPr/>
        </p:nvSpPr>
        <p:spPr bwMode="auto">
          <a:xfrm rot="16200000">
            <a:off x="4084638" y="-95250"/>
            <a:ext cx="623888" cy="8269287"/>
          </a:xfrm>
          <a:prstGeom prst="rightBrace">
            <a:avLst>
              <a:gd name="adj1" fmla="val 110454"/>
              <a:gd name="adj2" fmla="val 50000"/>
            </a:avLst>
          </a:prstGeom>
          <a:noFill/>
          <a:ln w="57150">
            <a:solidFill>
              <a:srgbClr val="FF0000"/>
            </a:solidFill>
            <a:round/>
            <a:headEnd/>
            <a:tailEnd/>
          </a:ln>
          <a:effectLst/>
        </p:spPr>
        <p:txBody>
          <a:bodyPr wrap="none" anchor="ctr"/>
          <a:lstStyle/>
          <a:p>
            <a:pPr>
              <a:defRPr/>
            </a:pPr>
            <a:endParaRPr lang="en-GB">
              <a:latin typeface="Calibri" pitchFamily="34" charset="0"/>
            </a:endParaRPr>
          </a:p>
        </p:txBody>
      </p:sp>
      <p:sp>
        <p:nvSpPr>
          <p:cNvPr id="1025031" name="AutoShape 7"/>
          <p:cNvSpPr>
            <a:spLocks/>
          </p:cNvSpPr>
          <p:nvPr/>
        </p:nvSpPr>
        <p:spPr bwMode="auto">
          <a:xfrm rot="5400000" flipV="1">
            <a:off x="4242594" y="2991644"/>
            <a:ext cx="657225" cy="5481637"/>
          </a:xfrm>
          <a:prstGeom prst="rightBrace">
            <a:avLst>
              <a:gd name="adj1" fmla="val 69505"/>
              <a:gd name="adj2" fmla="val 50000"/>
            </a:avLst>
          </a:prstGeom>
          <a:noFill/>
          <a:ln w="57150">
            <a:solidFill>
              <a:srgbClr val="FF0000"/>
            </a:solidFill>
            <a:round/>
            <a:headEnd/>
            <a:tailEnd/>
          </a:ln>
          <a:effectLst/>
        </p:spPr>
        <p:txBody>
          <a:bodyPr wrap="none" anchor="ctr"/>
          <a:lstStyle/>
          <a:p>
            <a:pPr>
              <a:defRPr/>
            </a:pPr>
            <a:endParaRPr lang="en-GB">
              <a:latin typeface="Calibri" pitchFamily="34" charset="0"/>
            </a:endParaRPr>
          </a:p>
        </p:txBody>
      </p:sp>
      <p:sp>
        <p:nvSpPr>
          <p:cNvPr id="1025032" name="Text Box 8"/>
          <p:cNvSpPr txBox="1">
            <a:spLocks noChangeArrowheads="1"/>
          </p:cNvSpPr>
          <p:nvPr/>
        </p:nvSpPr>
        <p:spPr bwMode="auto">
          <a:xfrm>
            <a:off x="2740025" y="3144838"/>
            <a:ext cx="3273425" cy="641350"/>
          </a:xfrm>
          <a:prstGeom prst="rect">
            <a:avLst/>
          </a:prstGeom>
          <a:noFill/>
          <a:ln w="9525">
            <a:noFill/>
            <a:miter lim="800000"/>
            <a:headEnd/>
            <a:tailEnd/>
          </a:ln>
          <a:effectLst/>
        </p:spPr>
        <p:txBody>
          <a:bodyPr>
            <a:spAutoFit/>
          </a:bodyPr>
          <a:lstStyle/>
          <a:p>
            <a:pPr algn="ctr">
              <a:lnSpc>
                <a:spcPct val="90000"/>
              </a:lnSpc>
              <a:defRPr/>
            </a:pPr>
            <a:r>
              <a:rPr lang="en-GB" sz="4000" i="1">
                <a:solidFill>
                  <a:schemeClr val="bg1"/>
                </a:solidFill>
                <a:effectLst>
                  <a:outerShdw blurRad="38100" dist="38100" dir="2700000" algn="tl">
                    <a:srgbClr val="000000"/>
                  </a:outerShdw>
                </a:effectLst>
                <a:latin typeface="Calibri" pitchFamily="34" charset="0"/>
                <a:sym typeface="Wingdings" pitchFamily="2" charset="2"/>
              </a:rPr>
              <a:t>~117 grams</a:t>
            </a:r>
          </a:p>
        </p:txBody>
      </p:sp>
      <p:sp>
        <p:nvSpPr>
          <p:cNvPr id="1025033" name="Text Box 9"/>
          <p:cNvSpPr txBox="1">
            <a:spLocks noChangeArrowheads="1"/>
          </p:cNvSpPr>
          <p:nvPr/>
        </p:nvSpPr>
        <p:spPr bwMode="auto">
          <a:xfrm>
            <a:off x="2867025" y="5957888"/>
            <a:ext cx="3273425" cy="641350"/>
          </a:xfrm>
          <a:prstGeom prst="rect">
            <a:avLst/>
          </a:prstGeom>
          <a:noFill/>
          <a:ln w="9525">
            <a:noFill/>
            <a:miter lim="800000"/>
            <a:headEnd/>
            <a:tailEnd/>
          </a:ln>
          <a:effectLst/>
        </p:spPr>
        <p:txBody>
          <a:bodyPr>
            <a:spAutoFit/>
          </a:bodyPr>
          <a:lstStyle/>
          <a:p>
            <a:pPr algn="ctr">
              <a:lnSpc>
                <a:spcPct val="90000"/>
              </a:lnSpc>
              <a:defRPr/>
            </a:pPr>
            <a:r>
              <a:rPr lang="en-GB" sz="4000" i="1">
                <a:solidFill>
                  <a:schemeClr val="bg1"/>
                </a:solidFill>
                <a:effectLst>
                  <a:outerShdw blurRad="38100" dist="38100" dir="2700000" algn="tl">
                    <a:srgbClr val="000000"/>
                  </a:outerShdw>
                </a:effectLst>
                <a:latin typeface="Calibri" pitchFamily="34" charset="0"/>
                <a:sym typeface="Wingdings" pitchFamily="2" charset="2"/>
              </a:rPr>
              <a:t>~117 grams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25028">
                                            <p:txEl>
                                              <p:pRg st="0" end="0"/>
                                            </p:txEl>
                                          </p:spTgt>
                                        </p:tgtEl>
                                        <p:attrNameLst>
                                          <p:attrName>style.visibility</p:attrName>
                                        </p:attrNameLst>
                                      </p:cBhvr>
                                      <p:to>
                                        <p:strVal val="visible"/>
                                      </p:to>
                                    </p:set>
                                    <p:animEffect transition="in" filter="fade">
                                      <p:cBhvr>
                                        <p:cTn id="7" dur="500"/>
                                        <p:tgtEl>
                                          <p:spTgt spid="102502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25029">
                                            <p:txEl>
                                              <p:pRg st="0" end="0"/>
                                            </p:txEl>
                                          </p:spTgt>
                                        </p:tgtEl>
                                        <p:attrNameLst>
                                          <p:attrName>style.visibility</p:attrName>
                                        </p:attrNameLst>
                                      </p:cBhvr>
                                      <p:to>
                                        <p:strVal val="visible"/>
                                      </p:to>
                                    </p:set>
                                    <p:animEffect transition="in" filter="fade">
                                      <p:cBhvr>
                                        <p:cTn id="12" dur="500"/>
                                        <p:tgtEl>
                                          <p:spTgt spid="102502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025030"/>
                                        </p:tgtEl>
                                        <p:attrNameLst>
                                          <p:attrName>style.visibility</p:attrName>
                                        </p:attrNameLst>
                                      </p:cBhvr>
                                      <p:to>
                                        <p:strVal val="visible"/>
                                      </p:to>
                                    </p:set>
                                    <p:animEffect transition="in" filter="wipe(up)">
                                      <p:cBhvr>
                                        <p:cTn id="17" dur="1000"/>
                                        <p:tgtEl>
                                          <p:spTgt spid="1025030"/>
                                        </p:tgtEl>
                                      </p:cBhvr>
                                    </p:animEffect>
                                  </p:childTnLst>
                                </p:cTn>
                              </p:par>
                            </p:childTnLst>
                          </p:cTn>
                        </p:par>
                        <p:par>
                          <p:cTn id="18" fill="hold">
                            <p:stCondLst>
                              <p:cond delay="1000"/>
                            </p:stCondLst>
                            <p:childTnLst>
                              <p:par>
                                <p:cTn id="19" presetID="10" presetClass="entr" presetSubtype="0" fill="hold" grpId="0" nodeType="afterEffect">
                                  <p:stCondLst>
                                    <p:cond delay="0"/>
                                  </p:stCondLst>
                                  <p:childTnLst>
                                    <p:set>
                                      <p:cBhvr>
                                        <p:cTn id="20" dur="1" fill="hold">
                                          <p:stCondLst>
                                            <p:cond delay="0"/>
                                          </p:stCondLst>
                                        </p:cTn>
                                        <p:tgtEl>
                                          <p:spTgt spid="1025032">
                                            <p:txEl>
                                              <p:pRg st="0" end="0"/>
                                            </p:txEl>
                                          </p:spTgt>
                                        </p:tgtEl>
                                        <p:attrNameLst>
                                          <p:attrName>style.visibility</p:attrName>
                                        </p:attrNameLst>
                                      </p:cBhvr>
                                      <p:to>
                                        <p:strVal val="visible"/>
                                      </p:to>
                                    </p:set>
                                    <p:animEffect transition="in" filter="fade">
                                      <p:cBhvr>
                                        <p:cTn id="21" dur="500"/>
                                        <p:tgtEl>
                                          <p:spTgt spid="1025032">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1025031"/>
                                        </p:tgtEl>
                                        <p:attrNameLst>
                                          <p:attrName>style.visibility</p:attrName>
                                        </p:attrNameLst>
                                      </p:cBhvr>
                                      <p:to>
                                        <p:strVal val="visible"/>
                                      </p:to>
                                    </p:set>
                                    <p:animEffect transition="in" filter="wipe(down)">
                                      <p:cBhvr>
                                        <p:cTn id="26" dur="1000"/>
                                        <p:tgtEl>
                                          <p:spTgt spid="1025031"/>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1025033">
                                            <p:txEl>
                                              <p:pRg st="0" end="0"/>
                                            </p:txEl>
                                          </p:spTgt>
                                        </p:tgtEl>
                                        <p:attrNameLst>
                                          <p:attrName>style.visibility</p:attrName>
                                        </p:attrNameLst>
                                      </p:cBhvr>
                                      <p:to>
                                        <p:strVal val="visible"/>
                                      </p:to>
                                    </p:set>
                                    <p:animEffect transition="in" filter="fade">
                                      <p:cBhvr>
                                        <p:cTn id="30" dur="500"/>
                                        <p:tgtEl>
                                          <p:spTgt spid="102503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028" grpId="0" build="p" autoUpdateAnimBg="0"/>
      <p:bldP spid="1025029" grpId="0" build="p" autoUpdateAnimBg="0"/>
      <p:bldP spid="1025030" grpId="0" animBg="1"/>
      <p:bldP spid="1025031" grpId="0" animBg="1"/>
      <p:bldP spid="1025032" grpId="0" build="p" autoUpdateAnimBg="0"/>
      <p:bldP spid="1025033" grpId="0" build="p"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e 1"/>
          <p:cNvSpPr/>
          <p:nvPr/>
        </p:nvSpPr>
        <p:spPr bwMode="auto">
          <a:xfrm>
            <a:off x="1382487" y="5040086"/>
            <a:ext cx="1284514" cy="1055916"/>
          </a:xfrm>
          <a:prstGeom prst="ellipse">
            <a:avLst/>
          </a:prstGeom>
          <a:solidFill>
            <a:srgbClr val="FFFF00"/>
          </a:solidFill>
          <a:ln w="9525" cap="flat" cmpd="sng" algn="ctr">
            <a:noFill/>
            <a:prstDash val="solid"/>
            <a:round/>
            <a:headEnd type="none" w="med" len="med"/>
            <a:tailEnd type="none" w="med" len="med"/>
          </a:ln>
          <a:effectLst>
            <a:softEdge rad="317500"/>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 name="Ovale 5"/>
          <p:cNvSpPr/>
          <p:nvPr/>
        </p:nvSpPr>
        <p:spPr bwMode="auto">
          <a:xfrm>
            <a:off x="1611086" y="4430486"/>
            <a:ext cx="1284514" cy="1055916"/>
          </a:xfrm>
          <a:prstGeom prst="ellipse">
            <a:avLst/>
          </a:prstGeom>
          <a:solidFill>
            <a:srgbClr val="FFFF00"/>
          </a:solidFill>
          <a:ln w="9525" cap="flat" cmpd="sng" algn="ctr">
            <a:noFill/>
            <a:prstDash val="solid"/>
            <a:round/>
            <a:headEnd type="none" w="med" len="med"/>
            <a:tailEnd type="none" w="med" len="med"/>
          </a:ln>
          <a:effectLst>
            <a:softEdge rad="317500"/>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 name="Ovale 6"/>
          <p:cNvSpPr/>
          <p:nvPr/>
        </p:nvSpPr>
        <p:spPr bwMode="auto">
          <a:xfrm>
            <a:off x="936172" y="3799114"/>
            <a:ext cx="1284514" cy="1055916"/>
          </a:xfrm>
          <a:prstGeom prst="ellipse">
            <a:avLst/>
          </a:prstGeom>
          <a:solidFill>
            <a:srgbClr val="FFFF00"/>
          </a:solidFill>
          <a:ln w="9525" cap="flat" cmpd="sng" algn="ctr">
            <a:noFill/>
            <a:prstDash val="solid"/>
            <a:round/>
            <a:headEnd type="none" w="med" len="med"/>
            <a:tailEnd type="none" w="med" len="med"/>
          </a:ln>
          <a:effectLst>
            <a:softEdge rad="317500"/>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 name="Ovale 7"/>
          <p:cNvSpPr/>
          <p:nvPr/>
        </p:nvSpPr>
        <p:spPr bwMode="auto">
          <a:xfrm>
            <a:off x="5257800" y="3167743"/>
            <a:ext cx="1284514" cy="1055916"/>
          </a:xfrm>
          <a:prstGeom prst="ellipse">
            <a:avLst/>
          </a:prstGeom>
          <a:solidFill>
            <a:srgbClr val="FF0000"/>
          </a:solidFill>
          <a:ln w="9525" cap="flat" cmpd="sng" algn="ctr">
            <a:noFill/>
            <a:prstDash val="solid"/>
            <a:round/>
            <a:headEnd type="none" w="med" len="med"/>
            <a:tailEnd type="none" w="med" len="med"/>
          </a:ln>
          <a:effectLst>
            <a:softEdge rad="317500"/>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66979" name="Text Box 3"/>
          <p:cNvSpPr txBox="1">
            <a:spLocks noChangeArrowheads="1"/>
          </p:cNvSpPr>
          <p:nvPr/>
        </p:nvSpPr>
        <p:spPr bwMode="auto">
          <a:xfrm>
            <a:off x="0" y="88900"/>
            <a:ext cx="9144000" cy="579438"/>
          </a:xfrm>
          <a:prstGeom prst="rect">
            <a:avLst/>
          </a:prstGeom>
          <a:noFill/>
          <a:ln w="9525" algn="ctr">
            <a:noFill/>
            <a:miter lim="800000"/>
            <a:headEnd/>
            <a:tailEnd/>
          </a:ln>
          <a:effectLst/>
        </p:spPr>
        <p:txBody>
          <a:bodyPr>
            <a:spAutoFit/>
          </a:bodyPr>
          <a:lstStyle/>
          <a:p>
            <a:pPr algn="ctr">
              <a:defRPr/>
            </a:pPr>
            <a:r>
              <a:rPr lang="en-GB" sz="3200">
                <a:solidFill>
                  <a:schemeClr val="bg1"/>
                </a:solidFill>
                <a:effectLst>
                  <a:outerShdw blurRad="38100" dist="38100" dir="2700000" algn="tl">
                    <a:srgbClr val="000000"/>
                  </a:outerShdw>
                </a:effectLst>
                <a:latin typeface="Calibri" pitchFamily="34" charset="0"/>
              </a:rPr>
              <a:t>How a simple mantle melts</a:t>
            </a:r>
          </a:p>
        </p:txBody>
      </p:sp>
      <p:sp>
        <p:nvSpPr>
          <p:cNvPr id="766980" name="Text Box 4"/>
          <p:cNvSpPr txBox="1">
            <a:spLocks noChangeArrowheads="1"/>
          </p:cNvSpPr>
          <p:nvPr/>
        </p:nvSpPr>
        <p:spPr bwMode="auto">
          <a:xfrm>
            <a:off x="346076" y="863600"/>
            <a:ext cx="8450262" cy="2325688"/>
          </a:xfrm>
          <a:prstGeom prst="rect">
            <a:avLst/>
          </a:prstGeom>
          <a:noFill/>
          <a:ln w="9525">
            <a:noFill/>
            <a:miter lim="800000"/>
            <a:headEnd/>
            <a:tailEnd/>
          </a:ln>
          <a:effectLst/>
        </p:spPr>
        <p:txBody>
          <a:bodyPr wrap="square">
            <a:spAutoFit/>
          </a:bodyPr>
          <a:lstStyle/>
          <a:p>
            <a:pPr>
              <a:lnSpc>
                <a:spcPct val="120000"/>
              </a:lnSpc>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According to other authors larger amounts of cpx melt than </a:t>
            </a:r>
            <a:r>
              <a:rPr lang="en-GB" sz="2800" dirty="0" err="1">
                <a:solidFill>
                  <a:schemeClr val="bg1"/>
                </a:solidFill>
                <a:effectLst>
                  <a:outerShdw blurRad="38100" dist="38100" dir="2700000" algn="tl">
                    <a:srgbClr val="000000"/>
                  </a:outerShdw>
                </a:effectLst>
                <a:latin typeface="Calibri" pitchFamily="34" charset="0"/>
                <a:sym typeface="Wingdings" pitchFamily="2" charset="2"/>
              </a:rPr>
              <a:t>opx</a:t>
            </a:r>
            <a:r>
              <a:rPr lang="en-GB" sz="2800" dirty="0">
                <a:solidFill>
                  <a:schemeClr val="bg1"/>
                </a:solidFill>
                <a:effectLst>
                  <a:outerShdw blurRad="38100" dist="38100" dir="2700000" algn="tl">
                    <a:srgbClr val="000000"/>
                  </a:outerShdw>
                </a:effectLst>
                <a:latin typeface="Calibri" pitchFamily="34" charset="0"/>
                <a:sym typeface="Wingdings" pitchFamily="2" charset="2"/>
              </a:rPr>
              <a:t>.</a:t>
            </a:r>
          </a:p>
          <a:p>
            <a:pPr>
              <a:lnSpc>
                <a:spcPct val="120000"/>
              </a:lnSpc>
              <a:defRPr/>
            </a:pPr>
            <a:endParaRPr lang="en-GB" sz="1000" dirty="0">
              <a:solidFill>
                <a:schemeClr val="bg1"/>
              </a:solidFill>
              <a:effectLst>
                <a:outerShdw blurRad="38100" dist="38100" dir="2700000" algn="tl">
                  <a:srgbClr val="000000"/>
                </a:outerShdw>
              </a:effectLst>
              <a:latin typeface="Calibri" pitchFamily="34" charset="0"/>
              <a:sym typeface="Wingdings" pitchFamily="2" charset="2"/>
            </a:endParaRPr>
          </a:p>
          <a:p>
            <a:pPr>
              <a:lnSpc>
                <a:spcPct val="120000"/>
              </a:lnSpc>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As an example M. Walter proposed in 1999 the following melting reactions occurring at different P:</a:t>
            </a:r>
          </a:p>
        </p:txBody>
      </p:sp>
      <p:sp>
        <p:nvSpPr>
          <p:cNvPr id="766981" name="Text Box 5"/>
          <p:cNvSpPr txBox="1">
            <a:spLocks noChangeArrowheads="1"/>
          </p:cNvSpPr>
          <p:nvPr/>
        </p:nvSpPr>
        <p:spPr bwMode="auto">
          <a:xfrm>
            <a:off x="346076" y="3359150"/>
            <a:ext cx="8450262" cy="2476500"/>
          </a:xfrm>
          <a:prstGeom prst="rect">
            <a:avLst/>
          </a:prstGeom>
          <a:noFill/>
          <a:ln w="9525">
            <a:noFill/>
            <a:miter lim="800000"/>
            <a:headEnd/>
            <a:tailEnd/>
          </a:ln>
          <a:effectLst/>
        </p:spPr>
        <p:txBody>
          <a:bodyPr wrap="square">
            <a:spAutoFit/>
          </a:bodyPr>
          <a:lstStyle/>
          <a:p>
            <a:pPr algn="ctr">
              <a:lnSpc>
                <a:spcPct val="120000"/>
              </a:lnSpc>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cpx + spinel = melt + olivine + </a:t>
            </a:r>
            <a:r>
              <a:rPr lang="en-GB" sz="2800" dirty="0" err="1">
                <a:solidFill>
                  <a:schemeClr val="bg1"/>
                </a:solidFill>
                <a:effectLst>
                  <a:outerShdw blurRad="38100" dist="38100" dir="2700000" algn="tl">
                    <a:srgbClr val="000000"/>
                  </a:outerShdw>
                </a:effectLst>
                <a:latin typeface="Calibri" pitchFamily="34" charset="0"/>
                <a:sym typeface="Wingdings" pitchFamily="2" charset="2"/>
              </a:rPr>
              <a:t>opx</a:t>
            </a:r>
            <a:r>
              <a:rPr lang="en-GB" sz="2800" dirty="0">
                <a:solidFill>
                  <a:schemeClr val="bg1"/>
                </a:solidFill>
                <a:effectLst>
                  <a:outerShdw blurRad="38100" dist="38100" dir="2700000" algn="tl">
                    <a:srgbClr val="000000"/>
                  </a:outerShdw>
                </a:effectLst>
                <a:latin typeface="Calibri" pitchFamily="34" charset="0"/>
                <a:sym typeface="Wingdings" pitchFamily="2" charset="2"/>
              </a:rPr>
              <a:t> </a:t>
            </a:r>
            <a:r>
              <a:rPr lang="en-GB" sz="2400" dirty="0">
                <a:solidFill>
                  <a:srgbClr val="FFFF00"/>
                </a:solidFill>
                <a:effectLst>
                  <a:outerShdw blurRad="38100" dist="38100" dir="2700000" algn="tl">
                    <a:srgbClr val="000000"/>
                  </a:outerShdw>
                </a:effectLst>
                <a:latin typeface="Calibri" pitchFamily="34" charset="0"/>
                <a:sym typeface="Wingdings" pitchFamily="2" charset="2"/>
              </a:rPr>
              <a:t>(1.8-2.5 GPa)</a:t>
            </a:r>
            <a:endParaRPr lang="en-GB" sz="2800" dirty="0">
              <a:solidFill>
                <a:srgbClr val="FFFF00"/>
              </a:solidFill>
              <a:effectLst>
                <a:outerShdw blurRad="38100" dist="38100" dir="2700000" algn="tl">
                  <a:srgbClr val="000000"/>
                </a:outerShdw>
              </a:effectLst>
              <a:latin typeface="Calibri" pitchFamily="34" charset="0"/>
              <a:sym typeface="Wingdings" pitchFamily="2" charset="2"/>
            </a:endParaRPr>
          </a:p>
          <a:p>
            <a:pPr algn="ctr">
              <a:lnSpc>
                <a:spcPct val="120000"/>
              </a:lnSpc>
              <a:defRPr/>
            </a:pPr>
            <a:endParaRPr lang="en-GB" sz="600" dirty="0">
              <a:solidFill>
                <a:srgbClr val="FFFF00"/>
              </a:solidFill>
              <a:effectLst>
                <a:outerShdw blurRad="38100" dist="38100" dir="2700000" algn="tl">
                  <a:srgbClr val="000000"/>
                </a:outerShdw>
              </a:effectLst>
              <a:latin typeface="Calibri" pitchFamily="34" charset="0"/>
              <a:sym typeface="Wingdings" pitchFamily="2" charset="2"/>
            </a:endParaRPr>
          </a:p>
          <a:p>
            <a:pPr algn="ctr">
              <a:lnSpc>
                <a:spcPct val="120000"/>
              </a:lnSpc>
              <a:defRPr/>
            </a:pPr>
            <a:r>
              <a:rPr lang="en-GB" sz="2800" dirty="0" err="1">
                <a:solidFill>
                  <a:schemeClr val="bg1"/>
                </a:solidFill>
                <a:effectLst>
                  <a:outerShdw blurRad="38100" dist="38100" dir="2700000" algn="tl">
                    <a:srgbClr val="000000"/>
                  </a:outerShdw>
                </a:effectLst>
                <a:latin typeface="Calibri" pitchFamily="34" charset="0"/>
                <a:sym typeface="Wingdings" pitchFamily="2" charset="2"/>
              </a:rPr>
              <a:t>opx</a:t>
            </a:r>
            <a:r>
              <a:rPr lang="en-GB" sz="2800" dirty="0">
                <a:solidFill>
                  <a:schemeClr val="bg1"/>
                </a:solidFill>
                <a:effectLst>
                  <a:outerShdw blurRad="38100" dist="38100" dir="2700000" algn="tl">
                    <a:srgbClr val="000000"/>
                  </a:outerShdw>
                </a:effectLst>
                <a:latin typeface="Calibri" pitchFamily="34" charset="0"/>
                <a:sym typeface="Wingdings" pitchFamily="2" charset="2"/>
              </a:rPr>
              <a:t> + cpx + spinel = melt + olivine </a:t>
            </a:r>
            <a:r>
              <a:rPr lang="en-GB" sz="2400" dirty="0">
                <a:solidFill>
                  <a:srgbClr val="FFFF00"/>
                </a:solidFill>
                <a:effectLst>
                  <a:outerShdw blurRad="38100" dist="38100" dir="2700000" algn="tl">
                    <a:srgbClr val="000000"/>
                  </a:outerShdw>
                </a:effectLst>
                <a:latin typeface="Calibri" pitchFamily="34" charset="0"/>
                <a:sym typeface="Wingdings" pitchFamily="2" charset="2"/>
              </a:rPr>
              <a:t>(1.1-1.7 GPa)</a:t>
            </a:r>
            <a:endParaRPr lang="en-GB" sz="2800" dirty="0">
              <a:solidFill>
                <a:srgbClr val="FFFF00"/>
              </a:solidFill>
              <a:effectLst>
                <a:outerShdw blurRad="38100" dist="38100" dir="2700000" algn="tl">
                  <a:srgbClr val="000000"/>
                </a:outerShdw>
              </a:effectLst>
              <a:latin typeface="Calibri" pitchFamily="34" charset="0"/>
              <a:sym typeface="Wingdings" pitchFamily="2" charset="2"/>
            </a:endParaRPr>
          </a:p>
          <a:p>
            <a:pPr algn="ctr">
              <a:lnSpc>
                <a:spcPct val="120000"/>
              </a:lnSpc>
              <a:defRPr/>
            </a:pPr>
            <a:endParaRPr lang="en-GB" sz="600" dirty="0">
              <a:solidFill>
                <a:srgbClr val="FFFF00"/>
              </a:solidFill>
              <a:effectLst>
                <a:outerShdw blurRad="38100" dist="38100" dir="2700000" algn="tl">
                  <a:srgbClr val="000000"/>
                </a:outerShdw>
              </a:effectLst>
              <a:latin typeface="Calibri" pitchFamily="34" charset="0"/>
              <a:sym typeface="Wingdings" pitchFamily="2" charset="2"/>
            </a:endParaRPr>
          </a:p>
          <a:p>
            <a:pPr algn="ctr">
              <a:lnSpc>
                <a:spcPct val="120000"/>
              </a:lnSpc>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olivine + </a:t>
            </a:r>
            <a:r>
              <a:rPr lang="en-GB" sz="2800" dirty="0" err="1">
                <a:solidFill>
                  <a:schemeClr val="bg1"/>
                </a:solidFill>
                <a:effectLst>
                  <a:outerShdw blurRad="38100" dist="38100" dir="2700000" algn="tl">
                    <a:srgbClr val="000000"/>
                  </a:outerShdw>
                </a:effectLst>
                <a:latin typeface="Calibri" pitchFamily="34" charset="0"/>
                <a:sym typeface="Wingdings" pitchFamily="2" charset="2"/>
              </a:rPr>
              <a:t>opx</a:t>
            </a:r>
            <a:r>
              <a:rPr lang="en-GB" sz="2800" dirty="0">
                <a:solidFill>
                  <a:schemeClr val="bg1"/>
                </a:solidFill>
                <a:effectLst>
                  <a:outerShdw blurRad="38100" dist="38100" dir="2700000" algn="tl">
                    <a:srgbClr val="000000"/>
                  </a:outerShdw>
                </a:effectLst>
                <a:latin typeface="Calibri" pitchFamily="34" charset="0"/>
                <a:sym typeface="Wingdings" pitchFamily="2" charset="2"/>
              </a:rPr>
              <a:t> + plagioclase = melt + cpx + spinel </a:t>
            </a:r>
            <a:r>
              <a:rPr lang="en-GB" sz="2400" dirty="0">
                <a:solidFill>
                  <a:srgbClr val="FFFF00"/>
                </a:solidFill>
                <a:effectLst>
                  <a:outerShdw blurRad="38100" dist="38100" dir="2700000" algn="tl">
                    <a:srgbClr val="000000"/>
                  </a:outerShdw>
                </a:effectLst>
                <a:latin typeface="Calibri" pitchFamily="34" charset="0"/>
                <a:sym typeface="Wingdings" pitchFamily="2" charset="2"/>
              </a:rPr>
              <a:t>(1 GPa)</a:t>
            </a:r>
            <a:endParaRPr lang="en-GB" sz="2800" dirty="0">
              <a:solidFill>
                <a:srgbClr val="FFFF00"/>
              </a:solidFill>
              <a:effectLst>
                <a:outerShdw blurRad="38100" dist="38100" dir="2700000" algn="tl">
                  <a:srgbClr val="000000"/>
                </a:outerShdw>
              </a:effectLst>
              <a:latin typeface="Calibri" pitchFamily="34" charset="0"/>
              <a:sym typeface="Wingdings" pitchFamily="2" charset="2"/>
            </a:endParaRPr>
          </a:p>
          <a:p>
            <a:pPr algn="ctr">
              <a:lnSpc>
                <a:spcPct val="120000"/>
              </a:lnSpc>
              <a:defRPr/>
            </a:pPr>
            <a:endParaRPr lang="en-GB" sz="600" dirty="0">
              <a:solidFill>
                <a:schemeClr val="bg1"/>
              </a:solidFill>
              <a:effectLst>
                <a:outerShdw blurRad="38100" dist="38100" dir="2700000" algn="tl">
                  <a:srgbClr val="000000"/>
                </a:outerShdw>
              </a:effectLst>
              <a:latin typeface="Calibri" pitchFamily="34" charset="0"/>
              <a:sym typeface="Wingdings" pitchFamily="2" charset="2"/>
            </a:endParaRPr>
          </a:p>
          <a:p>
            <a:pPr algn="ctr">
              <a:lnSpc>
                <a:spcPct val="120000"/>
              </a:lnSpc>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cpx + </a:t>
            </a:r>
            <a:r>
              <a:rPr lang="en-GB" sz="2800" dirty="0" err="1">
                <a:solidFill>
                  <a:schemeClr val="bg1"/>
                </a:solidFill>
                <a:effectLst>
                  <a:outerShdw blurRad="38100" dist="38100" dir="2700000" algn="tl">
                    <a:srgbClr val="000000"/>
                  </a:outerShdw>
                </a:effectLst>
                <a:latin typeface="Calibri" pitchFamily="34" charset="0"/>
                <a:sym typeface="Wingdings" pitchFamily="2" charset="2"/>
              </a:rPr>
              <a:t>opx</a:t>
            </a:r>
            <a:r>
              <a:rPr lang="en-GB" sz="2800" dirty="0">
                <a:solidFill>
                  <a:schemeClr val="bg1"/>
                </a:solidFill>
                <a:effectLst>
                  <a:outerShdw blurRad="38100" dist="38100" dir="2700000" algn="tl">
                    <a:srgbClr val="000000"/>
                  </a:outerShdw>
                </a:effectLst>
                <a:latin typeface="Calibri" pitchFamily="34" charset="0"/>
                <a:sym typeface="Wingdings" pitchFamily="2" charset="2"/>
              </a:rPr>
              <a:t> + plagioclase = melt + olivine </a:t>
            </a:r>
            <a:r>
              <a:rPr lang="en-GB" sz="2400" dirty="0">
                <a:solidFill>
                  <a:srgbClr val="FFFF00"/>
                </a:solidFill>
                <a:effectLst>
                  <a:outerShdw blurRad="38100" dist="38100" dir="2700000" algn="tl">
                    <a:srgbClr val="000000"/>
                  </a:outerShdw>
                </a:effectLst>
                <a:latin typeface="Calibri" pitchFamily="34" charset="0"/>
                <a:sym typeface="Wingdings" pitchFamily="2" charset="2"/>
              </a:rPr>
              <a:t>(0.6-0.9 GPa).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66980">
                                            <p:txEl>
                                              <p:pRg st="0" end="0"/>
                                            </p:txEl>
                                          </p:spTgt>
                                        </p:tgtEl>
                                        <p:attrNameLst>
                                          <p:attrName>style.visibility</p:attrName>
                                        </p:attrNameLst>
                                      </p:cBhvr>
                                      <p:to>
                                        <p:strVal val="visible"/>
                                      </p:to>
                                    </p:set>
                                    <p:animEffect transition="in" filter="fade">
                                      <p:cBhvr>
                                        <p:cTn id="7" dur="500"/>
                                        <p:tgtEl>
                                          <p:spTgt spid="76698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66980">
                                            <p:txEl>
                                              <p:pRg st="2" end="2"/>
                                            </p:txEl>
                                          </p:spTgt>
                                        </p:tgtEl>
                                        <p:attrNameLst>
                                          <p:attrName>style.visibility</p:attrName>
                                        </p:attrNameLst>
                                      </p:cBhvr>
                                      <p:to>
                                        <p:strVal val="visible"/>
                                      </p:to>
                                    </p:set>
                                    <p:animEffect transition="in" filter="fade">
                                      <p:cBhvr>
                                        <p:cTn id="12" dur="500"/>
                                        <p:tgtEl>
                                          <p:spTgt spid="766980">
                                            <p:txEl>
                                              <p:pRg st="2" end="2"/>
                                            </p:txEl>
                                          </p:spTgt>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766981">
                                            <p:txEl>
                                              <p:pRg st="0" end="0"/>
                                            </p:txEl>
                                          </p:spTgt>
                                        </p:tgtEl>
                                        <p:attrNameLst>
                                          <p:attrName>style.visibility</p:attrName>
                                        </p:attrNameLst>
                                      </p:cBhvr>
                                      <p:to>
                                        <p:strVal val="visible"/>
                                      </p:to>
                                    </p:set>
                                    <p:animEffect transition="in" filter="fade">
                                      <p:cBhvr>
                                        <p:cTn id="16" dur="500"/>
                                        <p:tgtEl>
                                          <p:spTgt spid="766981">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766981">
                                            <p:txEl>
                                              <p:pRg st="2" end="2"/>
                                            </p:txEl>
                                          </p:spTgt>
                                        </p:tgtEl>
                                        <p:attrNameLst>
                                          <p:attrName>style.visibility</p:attrName>
                                        </p:attrNameLst>
                                      </p:cBhvr>
                                      <p:to>
                                        <p:strVal val="visible"/>
                                      </p:to>
                                    </p:set>
                                    <p:animEffect transition="in" filter="fade">
                                      <p:cBhvr>
                                        <p:cTn id="21" dur="500"/>
                                        <p:tgtEl>
                                          <p:spTgt spid="766981">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766981">
                                            <p:txEl>
                                              <p:pRg st="4" end="4"/>
                                            </p:txEl>
                                          </p:spTgt>
                                        </p:tgtEl>
                                        <p:attrNameLst>
                                          <p:attrName>style.visibility</p:attrName>
                                        </p:attrNameLst>
                                      </p:cBhvr>
                                      <p:to>
                                        <p:strVal val="visible"/>
                                      </p:to>
                                    </p:set>
                                    <p:animEffect transition="in" filter="fade">
                                      <p:cBhvr>
                                        <p:cTn id="26" dur="500"/>
                                        <p:tgtEl>
                                          <p:spTgt spid="766981">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766981">
                                            <p:txEl>
                                              <p:pRg st="6" end="6"/>
                                            </p:txEl>
                                          </p:spTgt>
                                        </p:tgtEl>
                                        <p:attrNameLst>
                                          <p:attrName>style.visibility</p:attrName>
                                        </p:attrNameLst>
                                      </p:cBhvr>
                                      <p:to>
                                        <p:strVal val="visible"/>
                                      </p:to>
                                    </p:set>
                                    <p:animEffect transition="in" filter="fade">
                                      <p:cBhvr>
                                        <p:cTn id="31" dur="500"/>
                                        <p:tgtEl>
                                          <p:spTgt spid="766981">
                                            <p:txEl>
                                              <p:pRg st="6" end="6"/>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
                                        </p:tgtEl>
                                        <p:attrNameLst>
                                          <p:attrName>style.visibility</p:attrName>
                                        </p:attrNameLst>
                                      </p:cBhvr>
                                      <p:to>
                                        <p:strVal val="visible"/>
                                      </p:to>
                                    </p:set>
                                    <p:animEffect transition="in" filter="fade">
                                      <p:cBhvr>
                                        <p:cTn id="36" dur="500"/>
                                        <p:tgtEl>
                                          <p:spTgt spid="2"/>
                                        </p:tgtEl>
                                      </p:cBhvr>
                                    </p:animEffect>
                                  </p:childTnLst>
                                </p:cTn>
                              </p:par>
                            </p:childTnLst>
                          </p:cTn>
                        </p:par>
                        <p:par>
                          <p:cTn id="37" fill="hold">
                            <p:stCondLst>
                              <p:cond delay="500"/>
                            </p:stCondLst>
                            <p:childTnLst>
                              <p:par>
                                <p:cTn id="38" presetID="10" presetClass="entr" presetSubtype="0" fill="hold" grpId="0" nodeType="after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fade">
                                      <p:cBhvr>
                                        <p:cTn id="40" dur="500"/>
                                        <p:tgtEl>
                                          <p:spTgt spid="6"/>
                                        </p:tgtEl>
                                      </p:cBhvr>
                                    </p:animEffect>
                                  </p:childTnLst>
                                </p:cTn>
                              </p:par>
                            </p:childTnLst>
                          </p:cTn>
                        </p:par>
                        <p:par>
                          <p:cTn id="41" fill="hold">
                            <p:stCondLst>
                              <p:cond delay="1000"/>
                            </p:stCondLst>
                            <p:childTnLst>
                              <p:par>
                                <p:cTn id="42" presetID="10" presetClass="entr" presetSubtype="0" fill="hold" grpId="0"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fade">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8"/>
                                        </p:tgtEl>
                                        <p:attrNameLst>
                                          <p:attrName>style.visibility</p:attrName>
                                        </p:attrNameLst>
                                      </p:cBhvr>
                                      <p:to>
                                        <p:strVal val="visible"/>
                                      </p:to>
                                    </p:set>
                                    <p:animEffect transition="in" filter="fade">
                                      <p:cBhvr>
                                        <p:cTn id="4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P spid="8" grpId="0" animBg="1"/>
      <p:bldP spid="766980" grpId="0" uiExpand="1" build="p" autoUpdateAnimBg="0"/>
      <p:bldP spid="766981" grpId="0" build="p"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3842" name="Text Box 2"/>
          <p:cNvSpPr txBox="1">
            <a:spLocks noChangeArrowheads="1"/>
          </p:cNvSpPr>
          <p:nvPr/>
        </p:nvSpPr>
        <p:spPr bwMode="auto">
          <a:xfrm>
            <a:off x="0" y="88900"/>
            <a:ext cx="9144000" cy="579438"/>
          </a:xfrm>
          <a:prstGeom prst="rect">
            <a:avLst/>
          </a:prstGeom>
          <a:noFill/>
          <a:ln w="9525" algn="ctr">
            <a:noFill/>
            <a:miter lim="800000"/>
            <a:headEnd/>
            <a:tailEnd/>
          </a:ln>
          <a:effectLst/>
        </p:spPr>
        <p:txBody>
          <a:bodyPr>
            <a:spAutoFit/>
          </a:bodyPr>
          <a:lstStyle/>
          <a:p>
            <a:pPr algn="ctr">
              <a:defRPr/>
            </a:pPr>
            <a:r>
              <a:rPr lang="en-GB" sz="3200">
                <a:solidFill>
                  <a:schemeClr val="bg1"/>
                </a:solidFill>
                <a:effectLst>
                  <a:outerShdw blurRad="38100" dist="38100" dir="2700000" algn="tl">
                    <a:srgbClr val="000000"/>
                  </a:outerShdw>
                </a:effectLst>
                <a:latin typeface="Calibri" pitchFamily="34" charset="0"/>
              </a:rPr>
              <a:t>How a simple mantle melts</a:t>
            </a:r>
          </a:p>
        </p:txBody>
      </p:sp>
      <p:sp>
        <p:nvSpPr>
          <p:cNvPr id="803846" name="Text Box 6"/>
          <p:cNvSpPr txBox="1">
            <a:spLocks noChangeArrowheads="1"/>
          </p:cNvSpPr>
          <p:nvPr/>
        </p:nvSpPr>
        <p:spPr bwMode="auto">
          <a:xfrm>
            <a:off x="-1586" y="1672774"/>
            <a:ext cx="9145586" cy="523220"/>
          </a:xfrm>
          <a:prstGeom prst="rect">
            <a:avLst/>
          </a:prstGeom>
          <a:noFill/>
          <a:ln w="9525" algn="ctr">
            <a:noFill/>
            <a:miter lim="800000"/>
            <a:headEnd/>
            <a:tailEnd/>
          </a:ln>
          <a:effectLst/>
        </p:spPr>
        <p:txBody>
          <a:bodyPr wrap="square">
            <a:spAutoFit/>
          </a:bodyPr>
          <a:lstStyle/>
          <a:p>
            <a:pPr algn="ctr">
              <a:defRPr/>
            </a:pPr>
            <a:r>
              <a:rPr lang="en-GB" sz="2800" dirty="0">
                <a:solidFill>
                  <a:schemeClr val="bg1"/>
                </a:solidFill>
                <a:effectLst>
                  <a:outerShdw blurRad="38100" dist="38100" dir="2700000" algn="tl">
                    <a:srgbClr val="000000"/>
                  </a:outerShdw>
                </a:effectLst>
                <a:latin typeface="Calibri" pitchFamily="34" charset="0"/>
              </a:rPr>
              <a:t>0.380 Opx + 0.710 Cpx + 0.130 Sp = 1.000 Liq + 0.220 Ol</a:t>
            </a:r>
          </a:p>
        </p:txBody>
      </p:sp>
      <p:sp>
        <p:nvSpPr>
          <p:cNvPr id="803847" name="Text Box 7"/>
          <p:cNvSpPr txBox="1">
            <a:spLocks noChangeArrowheads="1"/>
          </p:cNvSpPr>
          <p:nvPr/>
        </p:nvSpPr>
        <p:spPr bwMode="auto">
          <a:xfrm>
            <a:off x="14737" y="1656218"/>
            <a:ext cx="663575" cy="641350"/>
          </a:xfrm>
          <a:prstGeom prst="rect">
            <a:avLst/>
          </a:prstGeom>
          <a:noFill/>
          <a:ln w="9525" algn="ctr">
            <a:noFill/>
            <a:miter lim="800000"/>
            <a:headEnd/>
            <a:tailEnd/>
          </a:ln>
          <a:effectLst/>
        </p:spPr>
        <p:txBody>
          <a:bodyPr>
            <a:spAutoFit/>
          </a:bodyPr>
          <a:lstStyle/>
          <a:p>
            <a:pPr>
              <a:spcBef>
                <a:spcPct val="50000"/>
              </a:spcBef>
              <a:defRPr/>
            </a:pPr>
            <a:r>
              <a:rPr lang="en-GB" sz="3600">
                <a:solidFill>
                  <a:srgbClr val="FFFF00"/>
                </a:solidFill>
                <a:effectLst>
                  <a:outerShdw blurRad="38100" dist="38100" dir="2700000" algn="tl">
                    <a:srgbClr val="000000"/>
                  </a:outerShdw>
                </a:effectLst>
                <a:latin typeface="Calibri" pitchFamily="34" charset="0"/>
              </a:rPr>
              <a:t>1</a:t>
            </a:r>
          </a:p>
        </p:txBody>
      </p:sp>
      <p:sp>
        <p:nvSpPr>
          <p:cNvPr id="803849" name="Text Box 9"/>
          <p:cNvSpPr txBox="1">
            <a:spLocks noChangeArrowheads="1"/>
          </p:cNvSpPr>
          <p:nvPr/>
        </p:nvSpPr>
        <p:spPr bwMode="auto">
          <a:xfrm>
            <a:off x="522514" y="608467"/>
            <a:ext cx="8098972" cy="954107"/>
          </a:xfrm>
          <a:prstGeom prst="rect">
            <a:avLst/>
          </a:prstGeom>
          <a:noFill/>
          <a:ln w="9525" algn="ctr">
            <a:noFill/>
            <a:miter lim="800000"/>
            <a:headEnd/>
            <a:tailEnd/>
          </a:ln>
          <a:effectLst/>
        </p:spPr>
        <p:txBody>
          <a:bodyPr wrap="square">
            <a:spAutoFit/>
          </a:bodyPr>
          <a:lstStyle/>
          <a:p>
            <a:pPr algn="ctr">
              <a:spcBef>
                <a:spcPct val="50000"/>
              </a:spcBef>
              <a:defRPr/>
            </a:pPr>
            <a:r>
              <a:rPr lang="en-GB" sz="2400" dirty="0">
                <a:solidFill>
                  <a:schemeClr val="bg1"/>
                </a:solidFill>
                <a:effectLst>
                  <a:outerShdw blurRad="38100" dist="38100" dir="2700000" algn="tl">
                    <a:srgbClr val="000000"/>
                  </a:outerShdw>
                </a:effectLst>
                <a:latin typeface="Calibri" pitchFamily="34" charset="0"/>
              </a:rPr>
              <a:t>Here are three other melting reactions obtained experimentally  from fertile and depleted spinel lherzolites</a:t>
            </a:r>
            <a:r>
              <a:rPr lang="en-GB" sz="2400" dirty="0">
                <a:solidFill>
                  <a:srgbClr val="FF6600"/>
                </a:solidFill>
                <a:effectLst>
                  <a:outerShdw blurRad="38100" dist="38100" dir="2700000" algn="tl">
                    <a:srgbClr val="000000"/>
                  </a:outerShdw>
                </a:effectLst>
                <a:latin typeface="Calibri" pitchFamily="34" charset="0"/>
              </a:rPr>
              <a:t> </a:t>
            </a:r>
            <a:r>
              <a:rPr lang="en-GB" sz="3200" dirty="0">
                <a:solidFill>
                  <a:srgbClr val="FFFF00"/>
                </a:solidFill>
                <a:effectLst>
                  <a:outerShdw blurRad="38100" dist="38100" dir="2700000" algn="tl">
                    <a:srgbClr val="000000"/>
                  </a:outerShdw>
                </a:effectLst>
                <a:latin typeface="Calibri" pitchFamily="34" charset="0"/>
              </a:rPr>
              <a:t>@ 1 GPa:</a:t>
            </a:r>
          </a:p>
        </p:txBody>
      </p:sp>
      <p:sp>
        <p:nvSpPr>
          <p:cNvPr id="803850" name="Rectangle 10"/>
          <p:cNvSpPr>
            <a:spLocks noChangeArrowheads="1"/>
          </p:cNvSpPr>
          <p:nvPr/>
        </p:nvSpPr>
        <p:spPr bwMode="auto">
          <a:xfrm>
            <a:off x="0" y="6262688"/>
            <a:ext cx="9144000" cy="595312"/>
          </a:xfrm>
          <a:prstGeom prst="rect">
            <a:avLst/>
          </a:prstGeom>
          <a:solidFill>
            <a:schemeClr val="tx1"/>
          </a:solidFill>
          <a:ln w="9525" algn="ctr">
            <a:noFill/>
            <a:miter lim="800000"/>
            <a:headEnd/>
            <a:tailEnd/>
          </a:ln>
          <a:effectLst/>
        </p:spPr>
        <p:txBody>
          <a:bodyPr wrap="none" anchor="ctr"/>
          <a:lstStyle/>
          <a:p>
            <a:pPr>
              <a:defRPr/>
            </a:pPr>
            <a:endParaRPr lang="en-GB">
              <a:latin typeface="Calibri" pitchFamily="34" charset="0"/>
            </a:endParaRPr>
          </a:p>
        </p:txBody>
      </p:sp>
      <p:sp>
        <p:nvSpPr>
          <p:cNvPr id="803845" name="Text Box 5"/>
          <p:cNvSpPr txBox="1">
            <a:spLocks noChangeArrowheads="1"/>
          </p:cNvSpPr>
          <p:nvPr/>
        </p:nvSpPr>
        <p:spPr bwMode="auto">
          <a:xfrm>
            <a:off x="346076" y="5813868"/>
            <a:ext cx="7108824" cy="369332"/>
          </a:xfrm>
          <a:prstGeom prst="rect">
            <a:avLst/>
          </a:prstGeom>
          <a:noFill/>
          <a:ln w="9525" algn="ctr">
            <a:noFill/>
            <a:miter lim="800000"/>
            <a:headEnd/>
            <a:tailEnd/>
          </a:ln>
          <a:effectLst/>
        </p:spPr>
        <p:txBody>
          <a:bodyPr wrap="square">
            <a:spAutoFit/>
          </a:bodyPr>
          <a:lstStyle/>
          <a:p>
            <a:pPr>
              <a:defRPr/>
            </a:pPr>
            <a:r>
              <a:rPr lang="en-GB" dirty="0">
                <a:solidFill>
                  <a:schemeClr val="bg1"/>
                </a:solidFill>
                <a:effectLst>
                  <a:outerShdw blurRad="38100" dist="38100" dir="2700000" algn="tl">
                    <a:srgbClr val="000000"/>
                  </a:outerShdw>
                </a:effectLst>
                <a:latin typeface="Calibri" pitchFamily="34" charset="0"/>
              </a:rPr>
              <a:t>1 = Baker and Stolper, 1994 (</a:t>
            </a:r>
            <a:r>
              <a:rPr lang="en-GB" dirty="0" err="1">
                <a:solidFill>
                  <a:schemeClr val="bg1"/>
                </a:solidFill>
                <a:effectLst>
                  <a:outerShdw blurRad="38100" dist="38100" dir="2700000" algn="tl">
                    <a:srgbClr val="000000"/>
                  </a:outerShdw>
                </a:effectLst>
                <a:latin typeface="Calibri" pitchFamily="34" charset="0"/>
              </a:rPr>
              <a:t>Geochim</a:t>
            </a:r>
            <a:r>
              <a:rPr lang="en-GB" dirty="0">
                <a:solidFill>
                  <a:schemeClr val="bg1"/>
                </a:solidFill>
                <a:effectLst>
                  <a:outerShdw blurRad="38100" dist="38100" dir="2700000" algn="tl">
                    <a:srgbClr val="000000"/>
                  </a:outerShdw>
                </a:effectLst>
                <a:latin typeface="Calibri" pitchFamily="34" charset="0"/>
              </a:rPr>
              <a:t>. </a:t>
            </a:r>
            <a:r>
              <a:rPr lang="en-GB" dirty="0" err="1">
                <a:solidFill>
                  <a:schemeClr val="bg1"/>
                </a:solidFill>
                <a:effectLst>
                  <a:outerShdw blurRad="38100" dist="38100" dir="2700000" algn="tl">
                    <a:srgbClr val="000000"/>
                  </a:outerShdw>
                </a:effectLst>
                <a:latin typeface="Calibri" pitchFamily="34" charset="0"/>
              </a:rPr>
              <a:t>Cosmochim</a:t>
            </a:r>
            <a:r>
              <a:rPr lang="en-GB" dirty="0">
                <a:solidFill>
                  <a:schemeClr val="bg1"/>
                </a:solidFill>
                <a:effectLst>
                  <a:outerShdw blurRad="38100" dist="38100" dir="2700000" algn="tl">
                    <a:srgbClr val="000000"/>
                  </a:outerShdw>
                </a:effectLst>
                <a:latin typeface="Calibri" pitchFamily="34" charset="0"/>
              </a:rPr>
              <a:t>. </a:t>
            </a:r>
            <a:r>
              <a:rPr lang="en-GB" dirty="0" err="1">
                <a:solidFill>
                  <a:schemeClr val="bg1"/>
                </a:solidFill>
                <a:effectLst>
                  <a:outerShdw blurRad="38100" dist="38100" dir="2700000" algn="tl">
                    <a:srgbClr val="000000"/>
                  </a:outerShdw>
                </a:effectLst>
                <a:latin typeface="Calibri" pitchFamily="34" charset="0"/>
              </a:rPr>
              <a:t>Acta</a:t>
            </a:r>
            <a:r>
              <a:rPr lang="en-GB" dirty="0">
                <a:solidFill>
                  <a:schemeClr val="bg1"/>
                </a:solidFill>
                <a:effectLst>
                  <a:outerShdw blurRad="38100" dist="38100" dir="2700000" algn="tl">
                    <a:srgbClr val="000000"/>
                  </a:outerShdw>
                </a:effectLst>
                <a:latin typeface="Calibri" pitchFamily="34" charset="0"/>
              </a:rPr>
              <a:t>., 58, 2811-2827)</a:t>
            </a:r>
          </a:p>
        </p:txBody>
      </p:sp>
      <p:sp>
        <p:nvSpPr>
          <p:cNvPr id="803851" name="Text Box 11"/>
          <p:cNvSpPr txBox="1">
            <a:spLocks noChangeArrowheads="1"/>
          </p:cNvSpPr>
          <p:nvPr/>
        </p:nvSpPr>
        <p:spPr bwMode="auto">
          <a:xfrm>
            <a:off x="249239" y="3775748"/>
            <a:ext cx="8643936" cy="2062103"/>
          </a:xfrm>
          <a:prstGeom prst="rect">
            <a:avLst/>
          </a:prstGeom>
          <a:noFill/>
          <a:ln w="9525" algn="ctr">
            <a:noFill/>
            <a:miter lim="800000"/>
            <a:headEnd/>
            <a:tailEnd/>
          </a:ln>
          <a:effectLst/>
        </p:spPr>
        <p:txBody>
          <a:bodyPr wrap="square">
            <a:spAutoFit/>
          </a:bodyPr>
          <a:lstStyle/>
          <a:p>
            <a:pPr algn="ctr">
              <a:defRPr/>
            </a:pPr>
            <a:r>
              <a:rPr lang="en-GB" sz="3200" dirty="0">
                <a:solidFill>
                  <a:schemeClr val="bg1"/>
                </a:solidFill>
                <a:effectLst>
                  <a:outerShdw blurRad="38100" dist="38100" dir="2700000" algn="tl">
                    <a:srgbClr val="000000"/>
                  </a:outerShdw>
                </a:effectLst>
                <a:latin typeface="Calibri" pitchFamily="34" charset="0"/>
              </a:rPr>
              <a:t>These equations differ in several aspects but they have two common features:</a:t>
            </a:r>
            <a:endParaRPr lang="en-GB" sz="3200" dirty="0">
              <a:solidFill>
                <a:srgbClr val="FF6600"/>
              </a:solidFill>
              <a:effectLst>
                <a:outerShdw blurRad="38100" dist="38100" dir="2700000" algn="tl">
                  <a:srgbClr val="000000"/>
                </a:outerShdw>
              </a:effectLst>
              <a:latin typeface="Calibri" pitchFamily="34" charset="0"/>
            </a:endParaRPr>
          </a:p>
          <a:p>
            <a:pPr algn="ctr">
              <a:defRPr/>
            </a:pPr>
            <a:r>
              <a:rPr lang="en-GB" sz="3200" dirty="0">
                <a:solidFill>
                  <a:schemeClr val="bg1"/>
                </a:solidFill>
                <a:effectLst>
                  <a:outerShdw blurRad="38100" dist="38100" dir="2700000" algn="tl">
                    <a:srgbClr val="000000"/>
                  </a:outerShdw>
                </a:effectLst>
                <a:latin typeface="Calibri" pitchFamily="34" charset="0"/>
              </a:rPr>
              <a:t>1. </a:t>
            </a:r>
            <a:r>
              <a:rPr lang="en-GB" sz="3200" dirty="0">
                <a:solidFill>
                  <a:srgbClr val="FFFF00"/>
                </a:solidFill>
                <a:effectLst>
                  <a:outerShdw blurRad="38100" dist="38100" dir="2700000" algn="tl">
                    <a:srgbClr val="000000"/>
                  </a:outerShdw>
                </a:effectLst>
                <a:latin typeface="Calibri" pitchFamily="34" charset="0"/>
              </a:rPr>
              <a:t>Cpx enters the melt more than Opx;</a:t>
            </a:r>
          </a:p>
          <a:p>
            <a:pPr algn="ctr">
              <a:defRPr/>
            </a:pPr>
            <a:r>
              <a:rPr lang="en-GB" sz="3200" dirty="0">
                <a:solidFill>
                  <a:schemeClr val="bg1"/>
                </a:solidFill>
                <a:effectLst>
                  <a:outerShdw blurRad="38100" dist="38100" dir="2700000" algn="tl">
                    <a:srgbClr val="000000"/>
                  </a:outerShdw>
                </a:effectLst>
                <a:latin typeface="Calibri" pitchFamily="34" charset="0"/>
              </a:rPr>
              <a:t>2. </a:t>
            </a:r>
            <a:r>
              <a:rPr lang="en-GB" sz="3200" dirty="0">
                <a:solidFill>
                  <a:srgbClr val="FFFF00"/>
                </a:solidFill>
                <a:effectLst>
                  <a:outerShdw blurRad="38100" dist="38100" dir="2700000" algn="tl">
                    <a:srgbClr val="000000"/>
                  </a:outerShdw>
                </a:effectLst>
                <a:latin typeface="Calibri" pitchFamily="34" charset="0"/>
              </a:rPr>
              <a:t>Opx melts incongruently, producing peritectic Ol</a:t>
            </a:r>
          </a:p>
        </p:txBody>
      </p:sp>
      <p:sp>
        <p:nvSpPr>
          <p:cNvPr id="803852" name="Text Box 12"/>
          <p:cNvSpPr txBox="1">
            <a:spLocks noChangeArrowheads="1"/>
          </p:cNvSpPr>
          <p:nvPr/>
        </p:nvSpPr>
        <p:spPr bwMode="auto">
          <a:xfrm>
            <a:off x="-1586" y="3083589"/>
            <a:ext cx="9145586" cy="523220"/>
          </a:xfrm>
          <a:prstGeom prst="rect">
            <a:avLst/>
          </a:prstGeom>
          <a:noFill/>
          <a:ln w="9525" algn="ctr">
            <a:noFill/>
            <a:miter lim="800000"/>
            <a:headEnd/>
            <a:tailEnd/>
          </a:ln>
          <a:effectLst/>
        </p:spPr>
        <p:txBody>
          <a:bodyPr wrap="square">
            <a:spAutoFit/>
          </a:bodyPr>
          <a:lstStyle/>
          <a:p>
            <a:pPr algn="ctr">
              <a:defRPr/>
            </a:pPr>
            <a:r>
              <a:rPr lang="en-GB" sz="2800" dirty="0">
                <a:solidFill>
                  <a:schemeClr val="bg1"/>
                </a:solidFill>
                <a:effectLst>
                  <a:outerShdw blurRad="38100" dist="38100" dir="2700000" algn="tl">
                    <a:srgbClr val="000000"/>
                  </a:outerShdw>
                </a:effectLst>
                <a:latin typeface="Calibri" pitchFamily="34" charset="0"/>
              </a:rPr>
              <a:t>0.090 Opx + 0.907 Cpx + 0.039 Sp = 1.002 Liq + 0.034 Ol</a:t>
            </a:r>
          </a:p>
        </p:txBody>
      </p:sp>
      <p:sp>
        <p:nvSpPr>
          <p:cNvPr id="11" name="Text Box 8"/>
          <p:cNvSpPr txBox="1">
            <a:spLocks noChangeArrowheads="1"/>
          </p:cNvSpPr>
          <p:nvPr/>
        </p:nvSpPr>
        <p:spPr bwMode="auto">
          <a:xfrm>
            <a:off x="14737" y="2313433"/>
            <a:ext cx="663575" cy="641350"/>
          </a:xfrm>
          <a:prstGeom prst="rect">
            <a:avLst/>
          </a:prstGeom>
          <a:noFill/>
          <a:ln w="9525" algn="ctr">
            <a:noFill/>
            <a:miter lim="800000"/>
            <a:headEnd/>
            <a:tailEnd/>
          </a:ln>
          <a:effectLst/>
        </p:spPr>
        <p:txBody>
          <a:bodyPr>
            <a:spAutoFit/>
          </a:bodyPr>
          <a:lstStyle/>
          <a:p>
            <a:pPr>
              <a:spcBef>
                <a:spcPct val="50000"/>
              </a:spcBef>
              <a:defRPr/>
            </a:pPr>
            <a:r>
              <a:rPr lang="en-GB" sz="3600">
                <a:solidFill>
                  <a:srgbClr val="FFFF00"/>
                </a:solidFill>
                <a:effectLst>
                  <a:outerShdw blurRad="38100" dist="38100" dir="2700000" algn="tl">
                    <a:srgbClr val="000000"/>
                  </a:outerShdw>
                </a:effectLst>
                <a:latin typeface="Calibri" pitchFamily="34" charset="0"/>
              </a:rPr>
              <a:t>2</a:t>
            </a:r>
          </a:p>
        </p:txBody>
      </p:sp>
      <p:sp>
        <p:nvSpPr>
          <p:cNvPr id="12" name="Text Box 12"/>
          <p:cNvSpPr txBox="1">
            <a:spLocks noChangeArrowheads="1"/>
          </p:cNvSpPr>
          <p:nvPr/>
        </p:nvSpPr>
        <p:spPr bwMode="auto">
          <a:xfrm>
            <a:off x="-1586" y="2376027"/>
            <a:ext cx="9145586" cy="523220"/>
          </a:xfrm>
          <a:prstGeom prst="rect">
            <a:avLst/>
          </a:prstGeom>
          <a:noFill/>
          <a:ln w="9525" algn="ctr">
            <a:noFill/>
            <a:miter lim="800000"/>
            <a:headEnd/>
            <a:tailEnd/>
          </a:ln>
          <a:effectLst/>
        </p:spPr>
        <p:txBody>
          <a:bodyPr wrap="square">
            <a:spAutoFit/>
          </a:bodyPr>
          <a:lstStyle/>
          <a:p>
            <a:pPr algn="ctr">
              <a:defRPr/>
            </a:pPr>
            <a:r>
              <a:rPr lang="en-GB" sz="2800" dirty="0">
                <a:solidFill>
                  <a:schemeClr val="bg1"/>
                </a:solidFill>
                <a:effectLst>
                  <a:outerShdw blurRad="38100" dist="38100" dir="2700000" algn="tl">
                    <a:srgbClr val="000000"/>
                  </a:outerShdw>
                </a:effectLst>
                <a:latin typeface="Calibri" pitchFamily="34" charset="0"/>
              </a:rPr>
              <a:t>0.56 Opx + 0.72 Cpx + 0.04 Sp = 1.000 Liq + 0. 34 Ol</a:t>
            </a:r>
          </a:p>
        </p:txBody>
      </p:sp>
      <p:sp>
        <p:nvSpPr>
          <p:cNvPr id="803848" name="Text Box 8"/>
          <p:cNvSpPr txBox="1">
            <a:spLocks noChangeArrowheads="1"/>
          </p:cNvSpPr>
          <p:nvPr/>
        </p:nvSpPr>
        <p:spPr bwMode="auto">
          <a:xfrm>
            <a:off x="3860" y="3020995"/>
            <a:ext cx="663575" cy="641350"/>
          </a:xfrm>
          <a:prstGeom prst="rect">
            <a:avLst/>
          </a:prstGeom>
          <a:noFill/>
          <a:ln w="9525" algn="ctr">
            <a:noFill/>
            <a:miter lim="800000"/>
            <a:headEnd/>
            <a:tailEnd/>
          </a:ln>
          <a:effectLst/>
        </p:spPr>
        <p:txBody>
          <a:bodyPr>
            <a:spAutoFit/>
          </a:bodyPr>
          <a:lstStyle/>
          <a:p>
            <a:pPr>
              <a:spcBef>
                <a:spcPct val="50000"/>
              </a:spcBef>
              <a:defRPr/>
            </a:pPr>
            <a:r>
              <a:rPr lang="en-GB" sz="3600" dirty="0">
                <a:solidFill>
                  <a:srgbClr val="FFFF00"/>
                </a:solidFill>
                <a:effectLst>
                  <a:outerShdw blurRad="38100" dist="38100" dir="2700000" algn="tl">
                    <a:srgbClr val="000000"/>
                  </a:outerShdw>
                </a:effectLst>
                <a:latin typeface="Calibri" pitchFamily="34" charset="0"/>
              </a:rPr>
              <a:t>3</a:t>
            </a:r>
          </a:p>
        </p:txBody>
      </p:sp>
      <p:sp>
        <p:nvSpPr>
          <p:cNvPr id="13" name="Text Box 5"/>
          <p:cNvSpPr txBox="1">
            <a:spLocks noChangeArrowheads="1"/>
          </p:cNvSpPr>
          <p:nvPr/>
        </p:nvSpPr>
        <p:spPr bwMode="auto">
          <a:xfrm>
            <a:off x="346076" y="6151334"/>
            <a:ext cx="5020581" cy="369332"/>
          </a:xfrm>
          <a:prstGeom prst="rect">
            <a:avLst/>
          </a:prstGeom>
          <a:noFill/>
          <a:ln w="9525" algn="ctr">
            <a:noFill/>
            <a:miter lim="800000"/>
            <a:headEnd/>
            <a:tailEnd/>
          </a:ln>
          <a:effectLst/>
        </p:spPr>
        <p:txBody>
          <a:bodyPr wrap="square">
            <a:spAutoFit/>
          </a:bodyPr>
          <a:lstStyle/>
          <a:p>
            <a:pPr>
              <a:defRPr/>
            </a:pPr>
            <a:r>
              <a:rPr lang="en-GB" dirty="0">
                <a:solidFill>
                  <a:schemeClr val="bg1"/>
                </a:solidFill>
                <a:effectLst>
                  <a:outerShdw blurRad="38100" dist="38100" dir="2700000" algn="tl">
                    <a:srgbClr val="000000"/>
                  </a:outerShdw>
                </a:effectLst>
                <a:latin typeface="Calibri" pitchFamily="34" charset="0"/>
              </a:rPr>
              <a:t>2 = </a:t>
            </a:r>
            <a:r>
              <a:rPr lang="en-GB" dirty="0" err="1">
                <a:solidFill>
                  <a:schemeClr val="bg1"/>
                </a:solidFill>
                <a:effectLst>
                  <a:outerShdw blurRad="38100" dist="38100" dir="2700000" algn="tl">
                    <a:srgbClr val="000000"/>
                  </a:outerShdw>
                </a:effectLst>
                <a:latin typeface="Calibri" pitchFamily="34" charset="0"/>
              </a:rPr>
              <a:t>Wasylenki</a:t>
            </a:r>
            <a:r>
              <a:rPr lang="en-GB" dirty="0">
                <a:solidFill>
                  <a:schemeClr val="bg1"/>
                </a:solidFill>
                <a:effectLst>
                  <a:outerShdw blurRad="38100" dist="38100" dir="2700000" algn="tl">
                    <a:srgbClr val="000000"/>
                  </a:outerShdw>
                </a:effectLst>
                <a:latin typeface="Calibri" pitchFamily="34" charset="0"/>
              </a:rPr>
              <a:t> et al., 2004 (J. Petrol., 41, 1163-1191)</a:t>
            </a:r>
          </a:p>
        </p:txBody>
      </p:sp>
      <p:sp>
        <p:nvSpPr>
          <p:cNvPr id="14" name="Text Box 5"/>
          <p:cNvSpPr txBox="1">
            <a:spLocks noChangeArrowheads="1"/>
          </p:cNvSpPr>
          <p:nvPr/>
        </p:nvSpPr>
        <p:spPr bwMode="auto">
          <a:xfrm>
            <a:off x="346076" y="6477782"/>
            <a:ext cx="4552495" cy="369332"/>
          </a:xfrm>
          <a:prstGeom prst="rect">
            <a:avLst/>
          </a:prstGeom>
          <a:noFill/>
          <a:ln w="9525" algn="ctr">
            <a:noFill/>
            <a:miter lim="800000"/>
            <a:headEnd/>
            <a:tailEnd/>
          </a:ln>
          <a:effectLst/>
        </p:spPr>
        <p:txBody>
          <a:bodyPr wrap="square">
            <a:spAutoFit/>
          </a:bodyPr>
          <a:lstStyle/>
          <a:p>
            <a:pPr>
              <a:defRPr/>
            </a:pPr>
            <a:r>
              <a:rPr lang="en-GB" dirty="0">
                <a:solidFill>
                  <a:schemeClr val="bg1"/>
                </a:solidFill>
                <a:effectLst>
                  <a:outerShdw blurRad="38100" dist="38100" dir="2700000" algn="tl">
                    <a:srgbClr val="000000"/>
                  </a:outerShdw>
                </a:effectLst>
                <a:latin typeface="Calibri" pitchFamily="34" charset="0"/>
              </a:rPr>
              <a:t>2 = Falloon et al., 2008 (J. Petrol., 49, 591-613)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03849"/>
                                        </p:tgtEl>
                                        <p:attrNameLst>
                                          <p:attrName>style.visibility</p:attrName>
                                        </p:attrNameLst>
                                      </p:cBhvr>
                                      <p:to>
                                        <p:strVal val="visible"/>
                                      </p:to>
                                    </p:set>
                                    <p:animEffect transition="in" filter="fade">
                                      <p:cBhvr>
                                        <p:cTn id="7" dur="500"/>
                                        <p:tgtEl>
                                          <p:spTgt spid="80384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03847"/>
                                        </p:tgtEl>
                                        <p:attrNameLst>
                                          <p:attrName>style.visibility</p:attrName>
                                        </p:attrNameLst>
                                      </p:cBhvr>
                                      <p:to>
                                        <p:strVal val="visible"/>
                                      </p:to>
                                    </p:set>
                                    <p:animEffect transition="in" filter="fade">
                                      <p:cBhvr>
                                        <p:cTn id="12" dur="500"/>
                                        <p:tgtEl>
                                          <p:spTgt spid="803847"/>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803846"/>
                                        </p:tgtEl>
                                        <p:attrNameLst>
                                          <p:attrName>style.visibility</p:attrName>
                                        </p:attrNameLst>
                                      </p:cBhvr>
                                      <p:to>
                                        <p:strVal val="visible"/>
                                      </p:to>
                                    </p:set>
                                    <p:animEffect transition="in" filter="fade">
                                      <p:cBhvr>
                                        <p:cTn id="16" dur="500"/>
                                        <p:tgtEl>
                                          <p:spTgt spid="803846"/>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803845">
                                            <p:txEl>
                                              <p:pRg st="0" end="0"/>
                                            </p:txEl>
                                          </p:spTgt>
                                        </p:tgtEl>
                                        <p:attrNameLst>
                                          <p:attrName>style.visibility</p:attrName>
                                        </p:attrNameLst>
                                      </p:cBhvr>
                                      <p:to>
                                        <p:strVal val="visible"/>
                                      </p:to>
                                    </p:set>
                                    <p:animEffect transition="in" filter="fade">
                                      <p:cBhvr>
                                        <p:cTn id="20" dur="500"/>
                                        <p:tgtEl>
                                          <p:spTgt spid="803845">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childTnLst>
                          </p:cTn>
                        </p:par>
                        <p:par>
                          <p:cTn id="26" fill="hold">
                            <p:stCondLst>
                              <p:cond delay="500"/>
                            </p:stCondLst>
                            <p:childTnLst>
                              <p:par>
                                <p:cTn id="27" presetID="10" presetClass="entr" presetSubtype="0" fill="hold" grpId="0" nodeType="after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childTnLst>
                          </p:cTn>
                        </p:par>
                        <p:par>
                          <p:cTn id="30" fill="hold">
                            <p:stCondLst>
                              <p:cond delay="1000"/>
                            </p:stCondLst>
                            <p:childTnLst>
                              <p:par>
                                <p:cTn id="31" presetID="10" presetClass="entr" presetSubtype="0" fill="hold" nodeType="afterEffect">
                                  <p:stCondLst>
                                    <p:cond delay="0"/>
                                  </p:stCondLst>
                                  <p:childTnLst>
                                    <p:set>
                                      <p:cBhvr>
                                        <p:cTn id="32" dur="1" fill="hold">
                                          <p:stCondLst>
                                            <p:cond delay="0"/>
                                          </p:stCondLst>
                                        </p:cTn>
                                        <p:tgtEl>
                                          <p:spTgt spid="13">
                                            <p:txEl>
                                              <p:pRg st="0" end="0"/>
                                            </p:txEl>
                                          </p:spTgt>
                                        </p:tgtEl>
                                        <p:attrNameLst>
                                          <p:attrName>style.visibility</p:attrName>
                                        </p:attrNameLst>
                                      </p:cBhvr>
                                      <p:to>
                                        <p:strVal val="visible"/>
                                      </p:to>
                                    </p:set>
                                    <p:animEffect transition="in" filter="fade">
                                      <p:cBhvr>
                                        <p:cTn id="33" dur="500"/>
                                        <p:tgtEl>
                                          <p:spTgt spid="13">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803848"/>
                                        </p:tgtEl>
                                        <p:attrNameLst>
                                          <p:attrName>style.visibility</p:attrName>
                                        </p:attrNameLst>
                                      </p:cBhvr>
                                      <p:to>
                                        <p:strVal val="visible"/>
                                      </p:to>
                                    </p:set>
                                    <p:animEffect transition="in" filter="fade">
                                      <p:cBhvr>
                                        <p:cTn id="38" dur="500"/>
                                        <p:tgtEl>
                                          <p:spTgt spid="803848"/>
                                        </p:tgtEl>
                                      </p:cBhvr>
                                    </p:animEffect>
                                  </p:childTnLst>
                                </p:cTn>
                              </p:par>
                            </p:childTnLst>
                          </p:cTn>
                        </p:par>
                        <p:par>
                          <p:cTn id="39" fill="hold">
                            <p:stCondLst>
                              <p:cond delay="500"/>
                            </p:stCondLst>
                            <p:childTnLst>
                              <p:par>
                                <p:cTn id="40" presetID="10" presetClass="entr" presetSubtype="0" fill="hold" grpId="0" nodeType="afterEffect">
                                  <p:stCondLst>
                                    <p:cond delay="0"/>
                                  </p:stCondLst>
                                  <p:childTnLst>
                                    <p:set>
                                      <p:cBhvr>
                                        <p:cTn id="41" dur="1" fill="hold">
                                          <p:stCondLst>
                                            <p:cond delay="0"/>
                                          </p:stCondLst>
                                        </p:cTn>
                                        <p:tgtEl>
                                          <p:spTgt spid="803852"/>
                                        </p:tgtEl>
                                        <p:attrNameLst>
                                          <p:attrName>style.visibility</p:attrName>
                                        </p:attrNameLst>
                                      </p:cBhvr>
                                      <p:to>
                                        <p:strVal val="visible"/>
                                      </p:to>
                                    </p:set>
                                    <p:animEffect transition="in" filter="fade">
                                      <p:cBhvr>
                                        <p:cTn id="42" dur="500"/>
                                        <p:tgtEl>
                                          <p:spTgt spid="803852"/>
                                        </p:tgtEl>
                                      </p:cBhvr>
                                    </p:animEffect>
                                  </p:childTnLst>
                                </p:cTn>
                              </p:par>
                            </p:childTnLst>
                          </p:cTn>
                        </p:par>
                        <p:par>
                          <p:cTn id="43" fill="hold">
                            <p:stCondLst>
                              <p:cond delay="1000"/>
                            </p:stCondLst>
                            <p:childTnLst>
                              <p:par>
                                <p:cTn id="44" presetID="10" presetClass="entr" presetSubtype="0" fill="hold" nodeType="afterEffect">
                                  <p:stCondLst>
                                    <p:cond delay="0"/>
                                  </p:stCondLst>
                                  <p:childTnLst>
                                    <p:set>
                                      <p:cBhvr>
                                        <p:cTn id="45" dur="1" fill="hold">
                                          <p:stCondLst>
                                            <p:cond delay="0"/>
                                          </p:stCondLst>
                                        </p:cTn>
                                        <p:tgtEl>
                                          <p:spTgt spid="14">
                                            <p:txEl>
                                              <p:pRg st="0" end="0"/>
                                            </p:txEl>
                                          </p:spTgt>
                                        </p:tgtEl>
                                        <p:attrNameLst>
                                          <p:attrName>style.visibility</p:attrName>
                                        </p:attrNameLst>
                                      </p:cBhvr>
                                      <p:to>
                                        <p:strVal val="visible"/>
                                      </p:to>
                                    </p:set>
                                    <p:animEffect transition="in" filter="fade">
                                      <p:cBhvr>
                                        <p:cTn id="46" dur="500"/>
                                        <p:tgtEl>
                                          <p:spTgt spid="14">
                                            <p:txEl>
                                              <p:pRg st="0" end="0"/>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803851">
                                            <p:txEl>
                                              <p:pRg st="0" end="0"/>
                                            </p:txEl>
                                          </p:spTgt>
                                        </p:tgtEl>
                                        <p:attrNameLst>
                                          <p:attrName>style.visibility</p:attrName>
                                        </p:attrNameLst>
                                      </p:cBhvr>
                                      <p:to>
                                        <p:strVal val="visible"/>
                                      </p:to>
                                    </p:set>
                                    <p:animEffect transition="in" filter="fade">
                                      <p:cBhvr>
                                        <p:cTn id="51" dur="500"/>
                                        <p:tgtEl>
                                          <p:spTgt spid="803851">
                                            <p:txEl>
                                              <p:pRg st="0" end="0"/>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803851">
                                            <p:txEl>
                                              <p:pRg st="1" end="1"/>
                                            </p:txEl>
                                          </p:spTgt>
                                        </p:tgtEl>
                                        <p:attrNameLst>
                                          <p:attrName>style.visibility</p:attrName>
                                        </p:attrNameLst>
                                      </p:cBhvr>
                                      <p:to>
                                        <p:strVal val="visible"/>
                                      </p:to>
                                    </p:set>
                                    <p:animEffect transition="in" filter="fade">
                                      <p:cBhvr>
                                        <p:cTn id="56" dur="500"/>
                                        <p:tgtEl>
                                          <p:spTgt spid="803851">
                                            <p:txEl>
                                              <p:pRg st="1" end="1"/>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803851">
                                            <p:txEl>
                                              <p:pRg st="2" end="2"/>
                                            </p:txEl>
                                          </p:spTgt>
                                        </p:tgtEl>
                                        <p:attrNameLst>
                                          <p:attrName>style.visibility</p:attrName>
                                        </p:attrNameLst>
                                      </p:cBhvr>
                                      <p:to>
                                        <p:strVal val="visible"/>
                                      </p:to>
                                    </p:set>
                                    <p:animEffect transition="in" filter="fade">
                                      <p:cBhvr>
                                        <p:cTn id="61" dur="500"/>
                                        <p:tgtEl>
                                          <p:spTgt spid="8038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3846" grpId="0"/>
      <p:bldP spid="803847" grpId="0"/>
      <p:bldP spid="803849" grpId="0"/>
      <p:bldP spid="803852" grpId="0"/>
      <p:bldP spid="11" grpId="0"/>
      <p:bldP spid="12" grpId="0"/>
      <p:bldP spid="80384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7938" name="Text Box 2"/>
          <p:cNvSpPr txBox="1">
            <a:spLocks noChangeArrowheads="1"/>
          </p:cNvSpPr>
          <p:nvPr/>
        </p:nvSpPr>
        <p:spPr bwMode="auto">
          <a:xfrm>
            <a:off x="0" y="88900"/>
            <a:ext cx="9144000" cy="579438"/>
          </a:xfrm>
          <a:prstGeom prst="rect">
            <a:avLst/>
          </a:prstGeom>
          <a:noFill/>
          <a:ln w="9525" algn="ctr">
            <a:noFill/>
            <a:miter lim="800000"/>
            <a:headEnd/>
            <a:tailEnd/>
          </a:ln>
          <a:effectLst/>
        </p:spPr>
        <p:txBody>
          <a:bodyPr>
            <a:spAutoFit/>
          </a:bodyPr>
          <a:lstStyle/>
          <a:p>
            <a:pPr algn="ctr">
              <a:defRPr/>
            </a:pPr>
            <a:r>
              <a:rPr lang="en-GB" sz="3200">
                <a:solidFill>
                  <a:schemeClr val="bg1"/>
                </a:solidFill>
                <a:effectLst>
                  <a:outerShdw blurRad="38100" dist="38100" dir="2700000" algn="tl">
                    <a:srgbClr val="000000"/>
                  </a:outerShdw>
                </a:effectLst>
                <a:latin typeface="Calibri" pitchFamily="34" charset="0"/>
              </a:rPr>
              <a:t>How a simple mantle melts</a:t>
            </a:r>
          </a:p>
        </p:txBody>
      </p:sp>
      <p:sp>
        <p:nvSpPr>
          <p:cNvPr id="807939" name="Text Box 3"/>
          <p:cNvSpPr txBox="1">
            <a:spLocks noChangeArrowheads="1"/>
          </p:cNvSpPr>
          <p:nvPr/>
        </p:nvSpPr>
        <p:spPr bwMode="auto">
          <a:xfrm>
            <a:off x="0" y="2654300"/>
            <a:ext cx="9142413" cy="1190625"/>
          </a:xfrm>
          <a:prstGeom prst="rect">
            <a:avLst/>
          </a:prstGeom>
          <a:noFill/>
          <a:ln w="9525" algn="ctr">
            <a:noFill/>
            <a:miter lim="800000"/>
            <a:headEnd/>
            <a:tailEnd/>
          </a:ln>
          <a:effectLst/>
        </p:spPr>
        <p:txBody>
          <a:bodyPr>
            <a:spAutoFit/>
          </a:bodyPr>
          <a:lstStyle/>
          <a:p>
            <a:pPr algn="ctr">
              <a:defRPr/>
            </a:pPr>
            <a:r>
              <a:rPr lang="en-GB" sz="3600" dirty="0">
                <a:solidFill>
                  <a:srgbClr val="FFFF00"/>
                </a:solidFill>
                <a:effectLst>
                  <a:outerShdw blurRad="38100" dist="38100" dir="2700000" algn="tl">
                    <a:srgbClr val="000000"/>
                  </a:outerShdw>
                </a:effectLst>
                <a:latin typeface="Calibri" pitchFamily="34" charset="0"/>
              </a:rPr>
              <a:t>0.360 Opx + 0.806 Cpx + 0.037 Sp =</a:t>
            </a:r>
          </a:p>
          <a:p>
            <a:pPr algn="ctr">
              <a:defRPr/>
            </a:pPr>
            <a:r>
              <a:rPr lang="en-GB" sz="3600" dirty="0">
                <a:solidFill>
                  <a:srgbClr val="FFFF00"/>
                </a:solidFill>
                <a:effectLst>
                  <a:outerShdw blurRad="38100" dist="38100" dir="2700000" algn="tl">
                    <a:srgbClr val="000000"/>
                  </a:outerShdw>
                </a:effectLst>
                <a:latin typeface="Calibri" pitchFamily="34" charset="0"/>
              </a:rPr>
              <a:t>0.987 Liq + 0.216 Ol</a:t>
            </a:r>
            <a:endParaRPr lang="en-GB" sz="5400" dirty="0">
              <a:solidFill>
                <a:srgbClr val="FFFF00"/>
              </a:solidFill>
              <a:effectLst>
                <a:outerShdw blurRad="38100" dist="38100" dir="2700000" algn="tl">
                  <a:srgbClr val="000000"/>
                </a:outerShdw>
              </a:effectLst>
              <a:latin typeface="Calibri" pitchFamily="34" charset="0"/>
            </a:endParaRPr>
          </a:p>
        </p:txBody>
      </p:sp>
      <p:sp>
        <p:nvSpPr>
          <p:cNvPr id="807942" name="Text Box 6"/>
          <p:cNvSpPr txBox="1">
            <a:spLocks noChangeArrowheads="1"/>
          </p:cNvSpPr>
          <p:nvPr/>
        </p:nvSpPr>
        <p:spPr bwMode="auto">
          <a:xfrm>
            <a:off x="346075" y="782638"/>
            <a:ext cx="8451850" cy="1128712"/>
          </a:xfrm>
          <a:prstGeom prst="rect">
            <a:avLst/>
          </a:prstGeom>
          <a:noFill/>
          <a:ln w="9525" algn="ctr">
            <a:noFill/>
            <a:miter lim="800000"/>
            <a:headEnd/>
            <a:tailEnd/>
          </a:ln>
          <a:effectLst/>
        </p:spPr>
        <p:txBody>
          <a:bodyPr wrap="square">
            <a:spAutoFit/>
          </a:bodyPr>
          <a:lstStyle/>
          <a:p>
            <a:pPr>
              <a:spcBef>
                <a:spcPct val="50000"/>
              </a:spcBef>
              <a:defRPr/>
            </a:pPr>
            <a:r>
              <a:rPr lang="en-GB" sz="3000">
                <a:solidFill>
                  <a:schemeClr val="bg1"/>
                </a:solidFill>
                <a:effectLst>
                  <a:outerShdw blurRad="38100" dist="38100" dir="2700000" algn="tl">
                    <a:srgbClr val="000000"/>
                  </a:outerShdw>
                </a:effectLst>
                <a:latin typeface="Calibri" pitchFamily="34" charset="0"/>
              </a:rPr>
              <a:t>The melting reactions </a:t>
            </a:r>
            <a:r>
              <a:rPr lang="en-GB" sz="3800">
                <a:solidFill>
                  <a:srgbClr val="FFFF00"/>
                </a:solidFill>
                <a:effectLst>
                  <a:outerShdw blurRad="38100" dist="38100" dir="2700000" algn="tl">
                    <a:srgbClr val="000000"/>
                  </a:outerShdw>
                </a:effectLst>
                <a:latin typeface="Calibri" pitchFamily="34" charset="0"/>
              </a:rPr>
              <a:t>@ 1.5 GPa</a:t>
            </a:r>
            <a:r>
              <a:rPr lang="en-GB" sz="3000">
                <a:solidFill>
                  <a:srgbClr val="FF6600"/>
                </a:solidFill>
                <a:effectLst>
                  <a:outerShdw blurRad="38100" dist="38100" dir="2700000" algn="tl">
                    <a:srgbClr val="000000"/>
                  </a:outerShdw>
                </a:effectLst>
                <a:latin typeface="Calibri" pitchFamily="34" charset="0"/>
              </a:rPr>
              <a:t> </a:t>
            </a:r>
            <a:r>
              <a:rPr lang="en-GB" sz="3000">
                <a:solidFill>
                  <a:schemeClr val="bg1"/>
                </a:solidFill>
                <a:effectLst>
                  <a:outerShdw blurRad="38100" dist="38100" dir="2700000" algn="tl">
                    <a:srgbClr val="000000"/>
                  </a:outerShdw>
                </a:effectLst>
                <a:latin typeface="Calibri" pitchFamily="34" charset="0"/>
              </a:rPr>
              <a:t>obtained from the spinel fertile lherzolite are:</a:t>
            </a:r>
          </a:p>
        </p:txBody>
      </p:sp>
      <p:sp>
        <p:nvSpPr>
          <p:cNvPr id="807944" name="Text Box 8"/>
          <p:cNvSpPr txBox="1">
            <a:spLocks noChangeArrowheads="1"/>
          </p:cNvSpPr>
          <p:nvPr/>
        </p:nvSpPr>
        <p:spPr bwMode="auto">
          <a:xfrm>
            <a:off x="346076" y="5930900"/>
            <a:ext cx="4238624" cy="366713"/>
          </a:xfrm>
          <a:prstGeom prst="rect">
            <a:avLst/>
          </a:prstGeom>
          <a:noFill/>
          <a:ln w="9525" algn="ctr">
            <a:noFill/>
            <a:miter lim="800000"/>
            <a:headEnd/>
            <a:tailEnd/>
          </a:ln>
          <a:effectLst/>
        </p:spPr>
        <p:txBody>
          <a:bodyPr wrap="square">
            <a:spAutoFit/>
          </a:bodyPr>
          <a:lstStyle/>
          <a:p>
            <a:pPr>
              <a:defRPr/>
            </a:pPr>
            <a:r>
              <a:rPr lang="en-GB" dirty="0" err="1">
                <a:solidFill>
                  <a:schemeClr val="bg1"/>
                </a:solidFill>
                <a:effectLst>
                  <a:outerShdw blurRad="38100" dist="38100" dir="2700000" algn="tl">
                    <a:srgbClr val="000000"/>
                  </a:outerShdw>
                </a:effectLst>
                <a:latin typeface="Calibri" pitchFamily="34" charset="0"/>
              </a:rPr>
              <a:t>Falloon</a:t>
            </a:r>
            <a:r>
              <a:rPr lang="en-GB" dirty="0">
                <a:solidFill>
                  <a:schemeClr val="bg1"/>
                </a:solidFill>
                <a:effectLst>
                  <a:outerShdw blurRad="38100" dist="38100" dir="2700000" algn="tl">
                    <a:srgbClr val="000000"/>
                  </a:outerShdw>
                </a:effectLst>
                <a:latin typeface="Calibri" pitchFamily="34" charset="0"/>
              </a:rPr>
              <a:t> et al., 2008 (J. Petrol., 49, 591-613)</a:t>
            </a:r>
          </a:p>
        </p:txBody>
      </p:sp>
      <p:sp>
        <p:nvSpPr>
          <p:cNvPr id="807945" name="Text Box 9"/>
          <p:cNvSpPr txBox="1">
            <a:spLocks noChangeArrowheads="1"/>
          </p:cNvSpPr>
          <p:nvPr/>
        </p:nvSpPr>
        <p:spPr bwMode="auto">
          <a:xfrm>
            <a:off x="0" y="4494213"/>
            <a:ext cx="9142413" cy="1190625"/>
          </a:xfrm>
          <a:prstGeom prst="rect">
            <a:avLst/>
          </a:prstGeom>
          <a:noFill/>
          <a:ln w="9525" algn="ctr">
            <a:noFill/>
            <a:miter lim="800000"/>
            <a:headEnd/>
            <a:tailEnd/>
          </a:ln>
          <a:effectLst/>
        </p:spPr>
        <p:txBody>
          <a:bodyPr>
            <a:spAutoFit/>
          </a:bodyPr>
          <a:lstStyle/>
          <a:p>
            <a:pPr algn="ctr">
              <a:defRPr/>
            </a:pPr>
            <a:r>
              <a:rPr lang="en-GB" sz="3600" dirty="0">
                <a:solidFill>
                  <a:schemeClr val="bg1"/>
                </a:solidFill>
                <a:effectLst>
                  <a:outerShdw blurRad="38100" dist="38100" dir="2700000" algn="tl">
                    <a:srgbClr val="000000"/>
                  </a:outerShdw>
                </a:effectLst>
                <a:latin typeface="Calibri" pitchFamily="34" charset="0"/>
              </a:rPr>
              <a:t>i.e., also at higher pressures</a:t>
            </a:r>
          </a:p>
          <a:p>
            <a:pPr algn="ctr">
              <a:defRPr/>
            </a:pPr>
            <a:r>
              <a:rPr lang="en-GB" sz="3600" dirty="0">
                <a:solidFill>
                  <a:srgbClr val="FFFF00"/>
                </a:solidFill>
                <a:effectLst>
                  <a:outerShdw blurRad="38100" dist="38100" dir="2700000" algn="tl">
                    <a:srgbClr val="000000"/>
                  </a:outerShdw>
                </a:effectLst>
                <a:latin typeface="Calibri" pitchFamily="34" charset="0"/>
              </a:rPr>
              <a:t>Cpx enters the melt more than Opx.</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07942"/>
                                        </p:tgtEl>
                                        <p:attrNameLst>
                                          <p:attrName>style.visibility</p:attrName>
                                        </p:attrNameLst>
                                      </p:cBhvr>
                                      <p:to>
                                        <p:strVal val="visible"/>
                                      </p:to>
                                    </p:set>
                                    <p:animEffect transition="in" filter="fade">
                                      <p:cBhvr>
                                        <p:cTn id="7" dur="500"/>
                                        <p:tgtEl>
                                          <p:spTgt spid="80794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07939"/>
                                        </p:tgtEl>
                                        <p:attrNameLst>
                                          <p:attrName>style.visibility</p:attrName>
                                        </p:attrNameLst>
                                      </p:cBhvr>
                                      <p:to>
                                        <p:strVal val="visible"/>
                                      </p:to>
                                    </p:set>
                                    <p:animEffect transition="in" filter="fade">
                                      <p:cBhvr>
                                        <p:cTn id="12" dur="500"/>
                                        <p:tgtEl>
                                          <p:spTgt spid="807939"/>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807945">
                                            <p:txEl>
                                              <p:pRg st="0" end="0"/>
                                            </p:txEl>
                                          </p:spTgt>
                                        </p:tgtEl>
                                        <p:attrNameLst>
                                          <p:attrName>style.visibility</p:attrName>
                                        </p:attrNameLst>
                                      </p:cBhvr>
                                      <p:to>
                                        <p:strVal val="visible"/>
                                      </p:to>
                                    </p:set>
                                    <p:animEffect transition="in" filter="fade">
                                      <p:cBhvr>
                                        <p:cTn id="16" dur="500"/>
                                        <p:tgtEl>
                                          <p:spTgt spid="807945">
                                            <p:txEl>
                                              <p:pRg st="0" end="0"/>
                                            </p:txEl>
                                          </p:spTgt>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807945">
                                            <p:txEl>
                                              <p:pRg st="1" end="1"/>
                                            </p:txEl>
                                          </p:spTgt>
                                        </p:tgtEl>
                                        <p:attrNameLst>
                                          <p:attrName>style.visibility</p:attrName>
                                        </p:attrNameLst>
                                      </p:cBhvr>
                                      <p:to>
                                        <p:strVal val="visible"/>
                                      </p:to>
                                    </p:set>
                                    <p:animEffect transition="in" filter="fade">
                                      <p:cBhvr>
                                        <p:cTn id="20" dur="500"/>
                                        <p:tgtEl>
                                          <p:spTgt spid="807945">
                                            <p:txEl>
                                              <p:pRg st="1" end="1"/>
                                            </p:txEl>
                                          </p:spTgt>
                                        </p:tgtEl>
                                      </p:cBhvr>
                                    </p:animEffect>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807944">
                                            <p:txEl>
                                              <p:pRg st="0" end="0"/>
                                            </p:txEl>
                                          </p:spTgt>
                                        </p:tgtEl>
                                        <p:attrNameLst>
                                          <p:attrName>style.visibility</p:attrName>
                                        </p:attrNameLst>
                                      </p:cBhvr>
                                      <p:to>
                                        <p:strVal val="visible"/>
                                      </p:to>
                                    </p:set>
                                    <p:animEffect transition="in" filter="fade">
                                      <p:cBhvr>
                                        <p:cTn id="24" dur="500"/>
                                        <p:tgtEl>
                                          <p:spTgt spid="80794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7939" grpId="0"/>
      <p:bldP spid="80794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7938" name="Text Box 2"/>
          <p:cNvSpPr txBox="1">
            <a:spLocks noChangeArrowheads="1"/>
          </p:cNvSpPr>
          <p:nvPr/>
        </p:nvSpPr>
        <p:spPr bwMode="auto">
          <a:xfrm>
            <a:off x="0" y="88900"/>
            <a:ext cx="9144000" cy="579438"/>
          </a:xfrm>
          <a:prstGeom prst="rect">
            <a:avLst/>
          </a:prstGeom>
          <a:noFill/>
          <a:ln w="9525" algn="ctr">
            <a:noFill/>
            <a:miter lim="800000"/>
            <a:headEnd/>
            <a:tailEnd/>
          </a:ln>
          <a:effectLst/>
        </p:spPr>
        <p:txBody>
          <a:bodyPr>
            <a:spAutoFit/>
          </a:bodyPr>
          <a:lstStyle/>
          <a:p>
            <a:pPr algn="ctr">
              <a:defRPr/>
            </a:pPr>
            <a:r>
              <a:rPr lang="en-GB" sz="3200" dirty="0">
                <a:solidFill>
                  <a:schemeClr val="bg1"/>
                </a:solidFill>
                <a:effectLst>
                  <a:outerShdw blurRad="38100" dist="38100" dir="2700000" algn="tl">
                    <a:srgbClr val="000000"/>
                  </a:outerShdw>
                </a:effectLst>
                <a:latin typeface="Calibri" pitchFamily="34" charset="0"/>
              </a:rPr>
              <a:t>How a simple mantle melts</a:t>
            </a:r>
          </a:p>
        </p:txBody>
      </p:sp>
      <p:sp>
        <p:nvSpPr>
          <p:cNvPr id="807944" name="Text Box 8"/>
          <p:cNvSpPr txBox="1">
            <a:spLocks noChangeArrowheads="1"/>
          </p:cNvSpPr>
          <p:nvPr/>
        </p:nvSpPr>
        <p:spPr bwMode="auto">
          <a:xfrm>
            <a:off x="334963" y="6197600"/>
            <a:ext cx="8774112" cy="338138"/>
          </a:xfrm>
          <a:prstGeom prst="rect">
            <a:avLst/>
          </a:prstGeom>
          <a:noFill/>
          <a:ln w="9525" algn="ctr">
            <a:noFill/>
            <a:miter lim="800000"/>
            <a:headEnd/>
            <a:tailEnd/>
          </a:ln>
          <a:effectLst/>
        </p:spPr>
        <p:txBody>
          <a:bodyPr>
            <a:spAutoFit/>
          </a:bodyPr>
          <a:lstStyle/>
          <a:p>
            <a:pPr algn="r">
              <a:defRPr/>
            </a:pPr>
            <a:r>
              <a:rPr lang="it-IT" sz="1600" dirty="0">
                <a:solidFill>
                  <a:schemeClr val="bg1"/>
                </a:solidFill>
                <a:latin typeface="Calibri" pitchFamily="34" charset="0"/>
              </a:rPr>
              <a:t>Keshav and </a:t>
            </a:r>
            <a:r>
              <a:rPr lang="it-IT" sz="1600" dirty="0" err="1">
                <a:solidFill>
                  <a:schemeClr val="bg1"/>
                </a:solidFill>
                <a:latin typeface="Calibri" pitchFamily="34" charset="0"/>
              </a:rPr>
              <a:t>Gudfinnsonn</a:t>
            </a:r>
            <a:r>
              <a:rPr lang="it-IT" sz="1600" dirty="0">
                <a:solidFill>
                  <a:schemeClr val="bg1"/>
                </a:solidFill>
                <a:latin typeface="Calibri" pitchFamily="34" charset="0"/>
              </a:rPr>
              <a:t>, 2013 (J. Geophys. Res., 118, 1–13, doi:10.1002/jgrb.50249)</a:t>
            </a:r>
          </a:p>
        </p:txBody>
      </p:sp>
      <p:sp>
        <p:nvSpPr>
          <p:cNvPr id="7" name="Rettangolo 6"/>
          <p:cNvSpPr/>
          <p:nvPr/>
        </p:nvSpPr>
        <p:spPr>
          <a:xfrm>
            <a:off x="317499" y="574675"/>
            <a:ext cx="8575675" cy="5632450"/>
          </a:xfrm>
          <a:prstGeom prst="rect">
            <a:avLst/>
          </a:prstGeom>
        </p:spPr>
        <p:txBody>
          <a:bodyPr wrap="square">
            <a:spAutoFit/>
          </a:bodyPr>
          <a:lstStyle/>
          <a:p>
            <a:pPr algn="ctr">
              <a:lnSpc>
                <a:spcPts val="3600"/>
              </a:lnSpc>
              <a:defRPr/>
            </a:pPr>
            <a:r>
              <a:rPr lang="en-GB" sz="3200" dirty="0">
                <a:solidFill>
                  <a:srgbClr val="FFFF00"/>
                </a:solidFill>
                <a:latin typeface="Calibri" pitchFamily="34" charset="0"/>
              </a:rPr>
              <a:t>1.1 GPa:</a:t>
            </a:r>
          </a:p>
          <a:p>
            <a:pPr>
              <a:lnSpc>
                <a:spcPts val="3600"/>
              </a:lnSpc>
              <a:defRPr/>
            </a:pPr>
            <a:r>
              <a:rPr lang="en-GB" sz="3200" dirty="0">
                <a:solidFill>
                  <a:schemeClr val="bg1"/>
                </a:solidFill>
                <a:latin typeface="Calibri" pitchFamily="34" charset="0"/>
              </a:rPr>
              <a:t>0.30 Opx + 0.81 Cpx + 0.13 Sp + 0.04 Vapour =  0.30 Fo + 1.00 Liq</a:t>
            </a:r>
          </a:p>
          <a:p>
            <a:pPr algn="ctr">
              <a:lnSpc>
                <a:spcPts val="3600"/>
              </a:lnSpc>
              <a:defRPr/>
            </a:pPr>
            <a:r>
              <a:rPr lang="en-GB" sz="3200" dirty="0">
                <a:solidFill>
                  <a:srgbClr val="FFFF00"/>
                </a:solidFill>
                <a:latin typeface="Calibri" pitchFamily="34" charset="0"/>
              </a:rPr>
              <a:t>1.4 GPa:</a:t>
            </a:r>
          </a:p>
          <a:p>
            <a:pPr>
              <a:lnSpc>
                <a:spcPts val="3600"/>
              </a:lnSpc>
              <a:defRPr/>
            </a:pPr>
            <a:r>
              <a:rPr lang="en-GB" sz="3200" dirty="0">
                <a:solidFill>
                  <a:schemeClr val="bg1"/>
                </a:solidFill>
                <a:latin typeface="Calibri" pitchFamily="34" charset="0"/>
              </a:rPr>
              <a:t>0.29 Opx + 0.86 Cpx + 0.12 Sp + 0.05 Vapour =  0.30 Fo + 1.00 Liq</a:t>
            </a:r>
          </a:p>
          <a:p>
            <a:pPr algn="ctr">
              <a:lnSpc>
                <a:spcPts val="3600"/>
              </a:lnSpc>
              <a:defRPr/>
            </a:pPr>
            <a:r>
              <a:rPr lang="en-GB" sz="3200" dirty="0">
                <a:solidFill>
                  <a:srgbClr val="FFFF00"/>
                </a:solidFill>
                <a:latin typeface="Calibri" pitchFamily="34" charset="0"/>
              </a:rPr>
              <a:t>1.7 GPa:</a:t>
            </a:r>
          </a:p>
          <a:p>
            <a:pPr>
              <a:lnSpc>
                <a:spcPts val="3600"/>
              </a:lnSpc>
              <a:defRPr/>
            </a:pPr>
            <a:r>
              <a:rPr lang="en-GB" sz="3200" dirty="0">
                <a:solidFill>
                  <a:schemeClr val="bg1"/>
                </a:solidFill>
                <a:latin typeface="Calibri" pitchFamily="34" charset="0"/>
              </a:rPr>
              <a:t>0.22 Opx + 0.93 Cpx + 0.11 Sp + 0.05 Vapour =  0.31 Fo + 1.00 Liq</a:t>
            </a:r>
          </a:p>
          <a:p>
            <a:pPr algn="ctr">
              <a:lnSpc>
                <a:spcPts val="3600"/>
              </a:lnSpc>
              <a:defRPr/>
            </a:pPr>
            <a:r>
              <a:rPr lang="en-GB" sz="3200" dirty="0">
                <a:solidFill>
                  <a:srgbClr val="FFFF00"/>
                </a:solidFill>
                <a:latin typeface="Calibri" pitchFamily="34" charset="0"/>
              </a:rPr>
              <a:t>1.9 GPa:</a:t>
            </a:r>
          </a:p>
          <a:p>
            <a:pPr>
              <a:lnSpc>
                <a:spcPts val="3600"/>
              </a:lnSpc>
              <a:defRPr/>
            </a:pPr>
            <a:r>
              <a:rPr lang="en-GB" sz="3200" dirty="0">
                <a:solidFill>
                  <a:schemeClr val="bg1"/>
                </a:solidFill>
                <a:latin typeface="Calibri" pitchFamily="34" charset="0"/>
              </a:rPr>
              <a:t>0.15 Opx + 0.91 Cpx + 0.13 Sp + 0.04 Vapour =  0.24 Fo + 1.00 Liq</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807944">
                                            <p:txEl>
                                              <p:pRg st="0" end="0"/>
                                            </p:txEl>
                                          </p:spTgt>
                                        </p:tgtEl>
                                        <p:attrNameLst>
                                          <p:attrName>style.visibility</p:attrName>
                                        </p:attrNameLst>
                                      </p:cBhvr>
                                      <p:to>
                                        <p:strVal val="visible"/>
                                      </p:to>
                                    </p:set>
                                    <p:animEffect transition="in" filter="fade">
                                      <p:cBhvr>
                                        <p:cTn id="11" dur="500"/>
                                        <p:tgtEl>
                                          <p:spTgt spid="80794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0"/>
          <p:cNvGrpSpPr/>
          <p:nvPr/>
        </p:nvGrpSpPr>
        <p:grpSpPr>
          <a:xfrm>
            <a:off x="0" y="0"/>
            <a:ext cx="9144000" cy="6858000"/>
            <a:chOff x="0" y="0"/>
            <a:chExt cx="9144000" cy="6858000"/>
          </a:xfrm>
        </p:grpSpPr>
        <p:sp>
          <p:nvSpPr>
            <p:cNvPr id="10" name="Rettangolo 9"/>
            <p:cNvSpPr/>
            <p:nvPr/>
          </p:nvSpPr>
          <p:spPr bwMode="auto">
            <a:xfrm>
              <a:off x="0" y="0"/>
              <a:ext cx="2159876" cy="5596759"/>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nvGrpSpPr>
            <p:cNvPr id="3" name="Gruppo 7"/>
            <p:cNvGrpSpPr/>
            <p:nvPr/>
          </p:nvGrpSpPr>
          <p:grpSpPr>
            <a:xfrm>
              <a:off x="1054100" y="0"/>
              <a:ext cx="8089900" cy="6858000"/>
              <a:chOff x="1054100" y="0"/>
              <a:chExt cx="8089900" cy="6858000"/>
            </a:xfrm>
          </p:grpSpPr>
          <p:sp>
            <p:nvSpPr>
              <p:cNvPr id="5" name="Rettangolo 4"/>
              <p:cNvSpPr/>
              <p:nvPr/>
            </p:nvSpPr>
            <p:spPr bwMode="auto">
              <a:xfrm>
                <a:off x="1054100" y="6364288"/>
                <a:ext cx="8089900" cy="493712"/>
              </a:xfrm>
              <a:prstGeom prst="rect">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pic>
            <p:nvPicPr>
              <p:cNvPr id="1026" name="Picture 2"/>
              <p:cNvPicPr>
                <a:picLocks noChangeAspect="1" noChangeArrowheads="1"/>
              </p:cNvPicPr>
              <p:nvPr/>
            </p:nvPicPr>
            <p:blipFill>
              <a:blip r:embed="rId3" cstate="print"/>
              <a:srcRect r="2375"/>
              <a:stretch>
                <a:fillRect/>
              </a:stretch>
            </p:blipFill>
            <p:spPr bwMode="auto">
              <a:xfrm rot="5400000">
                <a:off x="2112488" y="-146526"/>
                <a:ext cx="6858000" cy="7151051"/>
              </a:xfrm>
              <a:prstGeom prst="rect">
                <a:avLst/>
              </a:prstGeom>
              <a:noFill/>
              <a:ln w="9525">
                <a:noFill/>
                <a:miter lim="800000"/>
                <a:headEnd/>
                <a:tailEnd/>
              </a:ln>
            </p:spPr>
          </p:pic>
        </p:grpSp>
      </p:grpSp>
      <p:sp>
        <p:nvSpPr>
          <p:cNvPr id="9" name="CasellaDiTesto 8"/>
          <p:cNvSpPr txBox="1"/>
          <p:nvPr/>
        </p:nvSpPr>
        <p:spPr>
          <a:xfrm>
            <a:off x="0" y="0"/>
            <a:ext cx="2208213" cy="1815882"/>
          </a:xfrm>
          <a:prstGeom prst="rect">
            <a:avLst/>
          </a:prstGeom>
          <a:noFill/>
        </p:spPr>
        <p:txBody>
          <a:bodyPr wrap="square" rtlCol="0">
            <a:spAutoFit/>
          </a:bodyPr>
          <a:lstStyle/>
          <a:p>
            <a:pPr algn="ctr"/>
            <a:r>
              <a:rPr lang="en-US" sz="2800" b="1" dirty="0">
                <a:solidFill>
                  <a:schemeClr val="tx1"/>
                </a:solidFill>
                <a:effectLst/>
                <a:latin typeface="Calibri" pitchFamily="34" charset="0"/>
              </a:rPr>
              <a:t>This diagram     DOES NOT show   the geotherm.</a:t>
            </a:r>
            <a:endParaRPr lang="it-IT" sz="2800" b="1" dirty="0">
              <a:solidFill>
                <a:schemeClr val="tx1"/>
              </a:solidFill>
              <a:effectLst/>
              <a:latin typeface="Calibri" pitchFamily="34" charset="0"/>
            </a:endParaRPr>
          </a:p>
        </p:txBody>
      </p:sp>
      <p:sp>
        <p:nvSpPr>
          <p:cNvPr id="11" name="CasellaDiTesto 10"/>
          <p:cNvSpPr txBox="1"/>
          <p:nvPr/>
        </p:nvSpPr>
        <p:spPr>
          <a:xfrm>
            <a:off x="0" y="2082800"/>
            <a:ext cx="2133600" cy="1754326"/>
          </a:xfrm>
          <a:prstGeom prst="rect">
            <a:avLst/>
          </a:prstGeom>
          <a:noFill/>
        </p:spPr>
        <p:txBody>
          <a:bodyPr wrap="square" rtlCol="0">
            <a:spAutoFit/>
          </a:bodyPr>
          <a:lstStyle/>
          <a:p>
            <a:r>
              <a:rPr lang="en-US" dirty="0">
                <a:solidFill>
                  <a:schemeClr val="tx1"/>
                </a:solidFill>
                <a:effectLst/>
                <a:latin typeface="Calibri" pitchFamily="34" charset="0"/>
              </a:rPr>
              <a:t>It illustrates the mineral assemblage of a pyrolitic mantle with a Potential Temperature (Tp) of 1600 K.</a:t>
            </a:r>
            <a:endParaRPr lang="it-IT" dirty="0">
              <a:solidFill>
                <a:schemeClr val="tx1"/>
              </a:solidFill>
              <a:effectLst/>
              <a:latin typeface="Calibri" pitchFamily="34" charset="0"/>
            </a:endParaRPr>
          </a:p>
        </p:txBody>
      </p:sp>
      <p:sp>
        <p:nvSpPr>
          <p:cNvPr id="30" name="Rettangolo arrotondato 29"/>
          <p:cNvSpPr/>
          <p:nvPr/>
        </p:nvSpPr>
        <p:spPr bwMode="auto">
          <a:xfrm>
            <a:off x="5516880" y="3703320"/>
            <a:ext cx="198120" cy="350520"/>
          </a:xfrm>
          <a:prstGeom prst="roundRect">
            <a:avLst/>
          </a:prstGeom>
          <a:noFill/>
          <a:ln w="28575" cap="flat" cmpd="sng" algn="ctr">
            <a:solidFill>
              <a:srgbClr val="FF0000"/>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31" name="Rettangolo arrotondato 30"/>
          <p:cNvSpPr/>
          <p:nvPr/>
        </p:nvSpPr>
        <p:spPr bwMode="auto">
          <a:xfrm>
            <a:off x="5227320" y="4531360"/>
            <a:ext cx="198120" cy="243840"/>
          </a:xfrm>
          <a:prstGeom prst="roundRect">
            <a:avLst/>
          </a:prstGeom>
          <a:noFill/>
          <a:ln w="28575" cap="flat" cmpd="sng" algn="ctr">
            <a:solidFill>
              <a:srgbClr val="FF0000"/>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32" name="Rettangolo arrotondato 31"/>
          <p:cNvSpPr/>
          <p:nvPr/>
        </p:nvSpPr>
        <p:spPr bwMode="auto">
          <a:xfrm>
            <a:off x="7610856" y="5933440"/>
            <a:ext cx="198120" cy="243840"/>
          </a:xfrm>
          <a:prstGeom prst="roundRect">
            <a:avLst/>
          </a:prstGeom>
          <a:noFill/>
          <a:ln w="28575" cap="flat" cmpd="sng" algn="ctr">
            <a:solidFill>
              <a:srgbClr val="FF0000"/>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33" name="Figura a mano libera 32"/>
          <p:cNvSpPr/>
          <p:nvPr/>
        </p:nvSpPr>
        <p:spPr bwMode="auto">
          <a:xfrm>
            <a:off x="2884488" y="5396706"/>
            <a:ext cx="5287962" cy="445294"/>
          </a:xfrm>
          <a:custGeom>
            <a:avLst/>
            <a:gdLst>
              <a:gd name="connsiteX0" fmla="*/ 0 w 5245100"/>
              <a:gd name="connsiteY0" fmla="*/ 0 h 438150"/>
              <a:gd name="connsiteX1" fmla="*/ 1143000 w 5245100"/>
              <a:gd name="connsiteY1" fmla="*/ 190500 h 438150"/>
              <a:gd name="connsiteX2" fmla="*/ 1619250 w 5245100"/>
              <a:gd name="connsiteY2" fmla="*/ 152400 h 438150"/>
              <a:gd name="connsiteX3" fmla="*/ 1993900 w 5245100"/>
              <a:gd name="connsiteY3" fmla="*/ 88900 h 438150"/>
              <a:gd name="connsiteX4" fmla="*/ 2673350 w 5245100"/>
              <a:gd name="connsiteY4" fmla="*/ 50800 h 438150"/>
              <a:gd name="connsiteX5" fmla="*/ 2959100 w 5245100"/>
              <a:gd name="connsiteY5" fmla="*/ 31750 h 438150"/>
              <a:gd name="connsiteX6" fmla="*/ 3263900 w 5245100"/>
              <a:gd name="connsiteY6" fmla="*/ 25400 h 438150"/>
              <a:gd name="connsiteX7" fmla="*/ 3568700 w 5245100"/>
              <a:gd name="connsiteY7" fmla="*/ 6350 h 438150"/>
              <a:gd name="connsiteX8" fmla="*/ 4400550 w 5245100"/>
              <a:gd name="connsiteY8" fmla="*/ 209550 h 438150"/>
              <a:gd name="connsiteX9" fmla="*/ 5245100 w 5245100"/>
              <a:gd name="connsiteY9" fmla="*/ 438150 h 438150"/>
              <a:gd name="connsiteX0" fmla="*/ 50800 w 5295900"/>
              <a:gd name="connsiteY0" fmla="*/ 0 h 438150"/>
              <a:gd name="connsiteX1" fmla="*/ 0 w 5295900"/>
              <a:gd name="connsiteY1" fmla="*/ 0 h 438150"/>
              <a:gd name="connsiteX2" fmla="*/ 1193800 w 5295900"/>
              <a:gd name="connsiteY2" fmla="*/ 190500 h 438150"/>
              <a:gd name="connsiteX3" fmla="*/ 1670050 w 5295900"/>
              <a:gd name="connsiteY3" fmla="*/ 152400 h 438150"/>
              <a:gd name="connsiteX4" fmla="*/ 2044700 w 5295900"/>
              <a:gd name="connsiteY4" fmla="*/ 88900 h 438150"/>
              <a:gd name="connsiteX5" fmla="*/ 2724150 w 5295900"/>
              <a:gd name="connsiteY5" fmla="*/ 50800 h 438150"/>
              <a:gd name="connsiteX6" fmla="*/ 3009900 w 5295900"/>
              <a:gd name="connsiteY6" fmla="*/ 31750 h 438150"/>
              <a:gd name="connsiteX7" fmla="*/ 3314700 w 5295900"/>
              <a:gd name="connsiteY7" fmla="*/ 25400 h 438150"/>
              <a:gd name="connsiteX8" fmla="*/ 3619500 w 5295900"/>
              <a:gd name="connsiteY8" fmla="*/ 6350 h 438150"/>
              <a:gd name="connsiteX9" fmla="*/ 4451350 w 5295900"/>
              <a:gd name="connsiteY9" fmla="*/ 209550 h 438150"/>
              <a:gd name="connsiteX10" fmla="*/ 5295900 w 5295900"/>
              <a:gd name="connsiteY10" fmla="*/ 438150 h 438150"/>
              <a:gd name="connsiteX0" fmla="*/ 0 w 5245100"/>
              <a:gd name="connsiteY0" fmla="*/ 0 h 438150"/>
              <a:gd name="connsiteX1" fmla="*/ 1143000 w 5245100"/>
              <a:gd name="connsiteY1" fmla="*/ 190500 h 438150"/>
              <a:gd name="connsiteX2" fmla="*/ 1619250 w 5245100"/>
              <a:gd name="connsiteY2" fmla="*/ 152400 h 438150"/>
              <a:gd name="connsiteX3" fmla="*/ 1993900 w 5245100"/>
              <a:gd name="connsiteY3" fmla="*/ 88900 h 438150"/>
              <a:gd name="connsiteX4" fmla="*/ 2673350 w 5245100"/>
              <a:gd name="connsiteY4" fmla="*/ 50800 h 438150"/>
              <a:gd name="connsiteX5" fmla="*/ 2959100 w 5245100"/>
              <a:gd name="connsiteY5" fmla="*/ 31750 h 438150"/>
              <a:gd name="connsiteX6" fmla="*/ 3263900 w 5245100"/>
              <a:gd name="connsiteY6" fmla="*/ 25400 h 438150"/>
              <a:gd name="connsiteX7" fmla="*/ 3568700 w 5245100"/>
              <a:gd name="connsiteY7" fmla="*/ 6350 h 438150"/>
              <a:gd name="connsiteX8" fmla="*/ 4400550 w 5245100"/>
              <a:gd name="connsiteY8" fmla="*/ 209550 h 438150"/>
              <a:gd name="connsiteX9" fmla="*/ 5245100 w 5245100"/>
              <a:gd name="connsiteY9" fmla="*/ 438150 h 438150"/>
              <a:gd name="connsiteX0" fmla="*/ 0 w 5287962"/>
              <a:gd name="connsiteY0" fmla="*/ 0 h 445294"/>
              <a:gd name="connsiteX1" fmla="*/ 1185862 w 5287962"/>
              <a:gd name="connsiteY1" fmla="*/ 197644 h 445294"/>
              <a:gd name="connsiteX2" fmla="*/ 1662112 w 5287962"/>
              <a:gd name="connsiteY2" fmla="*/ 159544 h 445294"/>
              <a:gd name="connsiteX3" fmla="*/ 2036762 w 5287962"/>
              <a:gd name="connsiteY3" fmla="*/ 96044 h 445294"/>
              <a:gd name="connsiteX4" fmla="*/ 2716212 w 5287962"/>
              <a:gd name="connsiteY4" fmla="*/ 57944 h 445294"/>
              <a:gd name="connsiteX5" fmla="*/ 3001962 w 5287962"/>
              <a:gd name="connsiteY5" fmla="*/ 38894 h 445294"/>
              <a:gd name="connsiteX6" fmla="*/ 3306762 w 5287962"/>
              <a:gd name="connsiteY6" fmla="*/ 32544 h 445294"/>
              <a:gd name="connsiteX7" fmla="*/ 3611562 w 5287962"/>
              <a:gd name="connsiteY7" fmla="*/ 13494 h 445294"/>
              <a:gd name="connsiteX8" fmla="*/ 4443412 w 5287962"/>
              <a:gd name="connsiteY8" fmla="*/ 216694 h 445294"/>
              <a:gd name="connsiteX9" fmla="*/ 5287962 w 5287962"/>
              <a:gd name="connsiteY9"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87962" h="445294">
                <a:moveTo>
                  <a:pt x="0" y="0"/>
                </a:moveTo>
                <a:lnTo>
                  <a:pt x="1185862" y="197644"/>
                </a:lnTo>
                <a:lnTo>
                  <a:pt x="1662112" y="159544"/>
                </a:lnTo>
                <a:lnTo>
                  <a:pt x="2036762" y="96044"/>
                </a:lnTo>
                <a:lnTo>
                  <a:pt x="2716212" y="57944"/>
                </a:lnTo>
                <a:lnTo>
                  <a:pt x="3001962" y="38894"/>
                </a:lnTo>
                <a:lnTo>
                  <a:pt x="3306762" y="32544"/>
                </a:lnTo>
                <a:lnTo>
                  <a:pt x="3611562" y="13494"/>
                </a:lnTo>
                <a:lnTo>
                  <a:pt x="4443412" y="216694"/>
                </a:lnTo>
                <a:lnTo>
                  <a:pt x="5287962" y="445294"/>
                </a:lnTo>
              </a:path>
            </a:pathLst>
          </a:custGeom>
          <a:noFill/>
          <a:ln w="38100" cap="flat" cmpd="sng" algn="ctr">
            <a:solidFill>
              <a:srgbClr val="FFFF00"/>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2" name="CasellaDiTesto 21"/>
          <p:cNvSpPr txBox="1"/>
          <p:nvPr/>
        </p:nvSpPr>
        <p:spPr>
          <a:xfrm>
            <a:off x="2208213" y="5275199"/>
            <a:ext cx="735012" cy="307777"/>
          </a:xfrm>
          <a:prstGeom prst="rect">
            <a:avLst/>
          </a:prstGeom>
          <a:noFill/>
        </p:spPr>
        <p:txBody>
          <a:bodyPr wrap="square" rtlCol="0">
            <a:spAutoFit/>
          </a:bodyPr>
          <a:lstStyle/>
          <a:p>
            <a:r>
              <a:rPr lang="en-US" sz="1400" b="1" dirty="0">
                <a:solidFill>
                  <a:schemeClr val="tx1"/>
                </a:solidFill>
                <a:effectLst/>
                <a:latin typeface="Calibri" pitchFamily="34" charset="0"/>
              </a:rPr>
              <a:t>660 km</a:t>
            </a:r>
            <a:endParaRPr lang="it-IT" sz="1400" b="1" dirty="0">
              <a:solidFill>
                <a:schemeClr val="tx1"/>
              </a:solidFill>
              <a:effectLst/>
              <a:latin typeface="Calibri" pitchFamily="34" charset="0"/>
            </a:endParaRPr>
          </a:p>
        </p:txBody>
      </p:sp>
      <p:cxnSp>
        <p:nvCxnSpPr>
          <p:cNvPr id="23" name="Connettore 1 22"/>
          <p:cNvCxnSpPr/>
          <p:nvPr/>
        </p:nvCxnSpPr>
        <p:spPr bwMode="auto">
          <a:xfrm flipV="1">
            <a:off x="2897187" y="3736975"/>
            <a:ext cx="5308600" cy="0"/>
          </a:xfrm>
          <a:prstGeom prst="line">
            <a:avLst/>
          </a:prstGeom>
          <a:noFill/>
          <a:ln w="38100" cap="flat" cmpd="sng" algn="ctr">
            <a:solidFill>
              <a:schemeClr val="bg1"/>
            </a:solidFill>
            <a:prstDash val="solid"/>
            <a:round/>
            <a:headEnd type="none" w="med" len="med"/>
            <a:tailEnd type="none" w="med" len="med"/>
          </a:ln>
          <a:effectLst/>
          <a:scene3d>
            <a:camera prst="orthographicFront"/>
            <a:lightRig rig="threePt" dir="t"/>
          </a:scene3d>
          <a:sp3d>
            <a:bevelT/>
          </a:sp3d>
        </p:spPr>
      </p:cxnSp>
      <p:sp>
        <p:nvSpPr>
          <p:cNvPr id="36" name="CasellaDiTesto 35"/>
          <p:cNvSpPr txBox="1"/>
          <p:nvPr/>
        </p:nvSpPr>
        <p:spPr>
          <a:xfrm>
            <a:off x="2057400" y="3571875"/>
            <a:ext cx="901700" cy="307777"/>
          </a:xfrm>
          <a:prstGeom prst="rect">
            <a:avLst/>
          </a:prstGeom>
          <a:noFill/>
        </p:spPr>
        <p:txBody>
          <a:bodyPr wrap="square" rtlCol="0">
            <a:spAutoFit/>
          </a:bodyPr>
          <a:lstStyle/>
          <a:p>
            <a:pPr algn="r"/>
            <a:r>
              <a:rPr lang="en-US" sz="1400" b="1" dirty="0">
                <a:solidFill>
                  <a:schemeClr val="tx1"/>
                </a:solidFill>
                <a:effectLst/>
                <a:latin typeface="Calibri" pitchFamily="34" charset="0"/>
              </a:rPr>
              <a:t>410 km</a:t>
            </a:r>
            <a:endParaRPr lang="it-IT" sz="1400" b="1" dirty="0">
              <a:solidFill>
                <a:schemeClr val="tx1"/>
              </a:solidFill>
              <a:effectLst/>
              <a:latin typeface="Calibri" pitchFamily="34" charset="0"/>
            </a:endParaRPr>
          </a:p>
        </p:txBody>
      </p:sp>
      <p:cxnSp>
        <p:nvCxnSpPr>
          <p:cNvPr id="37" name="Connettore 1 36"/>
          <p:cNvCxnSpPr/>
          <p:nvPr/>
        </p:nvCxnSpPr>
        <p:spPr bwMode="auto">
          <a:xfrm flipV="1">
            <a:off x="2897187" y="4561713"/>
            <a:ext cx="5308600" cy="0"/>
          </a:xfrm>
          <a:prstGeom prst="line">
            <a:avLst/>
          </a:prstGeom>
          <a:noFill/>
          <a:ln w="38100" cap="flat" cmpd="sng" algn="ctr">
            <a:solidFill>
              <a:schemeClr val="bg1"/>
            </a:solidFill>
            <a:prstDash val="solid"/>
            <a:round/>
            <a:headEnd type="none" w="med" len="med"/>
            <a:tailEnd type="none" w="med" len="med"/>
          </a:ln>
          <a:effectLst/>
          <a:scene3d>
            <a:camera prst="orthographicFront"/>
            <a:lightRig rig="threePt" dir="t"/>
          </a:scene3d>
          <a:sp3d>
            <a:bevelT/>
          </a:sp3d>
        </p:spPr>
      </p:cxnSp>
      <p:sp>
        <p:nvSpPr>
          <p:cNvPr id="38" name="CasellaDiTesto 37"/>
          <p:cNvSpPr txBox="1"/>
          <p:nvPr/>
        </p:nvSpPr>
        <p:spPr>
          <a:xfrm>
            <a:off x="2057400" y="4396613"/>
            <a:ext cx="901700" cy="307777"/>
          </a:xfrm>
          <a:prstGeom prst="rect">
            <a:avLst/>
          </a:prstGeom>
          <a:noFill/>
        </p:spPr>
        <p:txBody>
          <a:bodyPr wrap="square" rtlCol="0">
            <a:spAutoFit/>
          </a:bodyPr>
          <a:lstStyle/>
          <a:p>
            <a:pPr algn="r"/>
            <a:r>
              <a:rPr lang="en-US" sz="1400" b="1" dirty="0">
                <a:solidFill>
                  <a:schemeClr val="tx1"/>
                </a:solidFill>
                <a:effectLst/>
                <a:latin typeface="Calibri" pitchFamily="34" charset="0"/>
              </a:rPr>
              <a:t>560 km</a:t>
            </a:r>
            <a:endParaRPr lang="it-IT" sz="1400" b="1" dirty="0">
              <a:solidFill>
                <a:schemeClr val="tx1"/>
              </a:solidFill>
              <a:effectLst/>
              <a:latin typeface="Calibri" pitchFamily="34" charset="0"/>
            </a:endParaRPr>
          </a:p>
        </p:txBody>
      </p:sp>
      <p:cxnSp>
        <p:nvCxnSpPr>
          <p:cNvPr id="39" name="Connettore 1 38"/>
          <p:cNvCxnSpPr/>
          <p:nvPr/>
        </p:nvCxnSpPr>
        <p:spPr bwMode="auto">
          <a:xfrm flipV="1">
            <a:off x="2870200" y="5443474"/>
            <a:ext cx="5308600" cy="0"/>
          </a:xfrm>
          <a:prstGeom prst="line">
            <a:avLst/>
          </a:prstGeom>
          <a:noFill/>
          <a:ln w="38100" cap="flat" cmpd="sng" algn="ctr">
            <a:solidFill>
              <a:schemeClr val="bg1"/>
            </a:solidFill>
            <a:prstDash val="solid"/>
            <a:round/>
            <a:headEnd type="none" w="med" len="med"/>
            <a:tailEnd type="none" w="med" len="med"/>
          </a:ln>
          <a:effectLst/>
          <a:scene3d>
            <a:camera prst="orthographicFront"/>
            <a:lightRig rig="threePt" dir="t"/>
          </a:scene3d>
          <a:sp3d>
            <a:bevelT/>
          </a:sp3d>
        </p:spPr>
      </p:cxnSp>
      <p:sp>
        <p:nvSpPr>
          <p:cNvPr id="20" name="CasellaDiTesto 19"/>
          <p:cNvSpPr txBox="1"/>
          <p:nvPr/>
        </p:nvSpPr>
        <p:spPr>
          <a:xfrm>
            <a:off x="0" y="5438775"/>
            <a:ext cx="2105026" cy="1415772"/>
          </a:xfrm>
          <a:prstGeom prst="rect">
            <a:avLst/>
          </a:prstGeom>
          <a:solidFill>
            <a:schemeClr val="bg1"/>
          </a:solidFill>
        </p:spPr>
        <p:txBody>
          <a:bodyPr wrap="square" rtlCol="0">
            <a:spAutoFit/>
          </a:bodyPr>
          <a:lstStyle/>
          <a:p>
            <a:pPr algn="r"/>
            <a:endParaRPr lang="en-US" sz="800" dirty="0">
              <a:solidFill>
                <a:schemeClr val="tx1"/>
              </a:solidFill>
              <a:effectLst/>
              <a:latin typeface="Calibri" pitchFamily="34" charset="0"/>
            </a:endParaRPr>
          </a:p>
          <a:p>
            <a:pPr algn="r"/>
            <a:endParaRPr lang="en-US" sz="800" dirty="0">
              <a:solidFill>
                <a:schemeClr val="tx1"/>
              </a:solidFill>
              <a:effectLst/>
              <a:latin typeface="Calibri" pitchFamily="34" charset="0"/>
            </a:endParaRPr>
          </a:p>
          <a:p>
            <a:pPr algn="r"/>
            <a:endParaRPr lang="en-US" sz="1000" dirty="0">
              <a:solidFill>
                <a:schemeClr val="tx1"/>
              </a:solidFill>
              <a:effectLst/>
              <a:latin typeface="Calibri" pitchFamily="34" charset="0"/>
            </a:endParaRPr>
          </a:p>
          <a:p>
            <a:pPr algn="r"/>
            <a:r>
              <a:rPr lang="en-US" sz="1500" dirty="0" err="1">
                <a:solidFill>
                  <a:schemeClr val="tx1"/>
                </a:solidFill>
                <a:effectLst/>
                <a:latin typeface="Calibri" pitchFamily="34" charset="0"/>
              </a:rPr>
              <a:t>Stixrude</a:t>
            </a:r>
            <a:r>
              <a:rPr lang="en-US" sz="1500" dirty="0">
                <a:solidFill>
                  <a:schemeClr val="tx1"/>
                </a:solidFill>
                <a:effectLst/>
                <a:latin typeface="Calibri" pitchFamily="34" charset="0"/>
              </a:rPr>
              <a:t> and Lithgow-</a:t>
            </a:r>
            <a:r>
              <a:rPr lang="en-US" sz="1500" dirty="0" err="1">
                <a:solidFill>
                  <a:schemeClr val="tx1"/>
                </a:solidFill>
                <a:effectLst/>
                <a:latin typeface="Calibri" pitchFamily="34" charset="0"/>
              </a:rPr>
              <a:t>Bertelloni</a:t>
            </a:r>
            <a:r>
              <a:rPr lang="en-US" sz="1500" dirty="0">
                <a:solidFill>
                  <a:schemeClr val="tx1"/>
                </a:solidFill>
                <a:effectLst/>
                <a:latin typeface="Calibri" pitchFamily="34" charset="0"/>
              </a:rPr>
              <a:t>, 2011 (</a:t>
            </a:r>
            <a:r>
              <a:rPr lang="en-US" sz="1500" dirty="0" err="1">
                <a:solidFill>
                  <a:schemeClr val="tx1"/>
                </a:solidFill>
                <a:effectLst/>
                <a:latin typeface="Calibri" pitchFamily="34" charset="0"/>
              </a:rPr>
              <a:t>Geophys</a:t>
            </a:r>
            <a:r>
              <a:rPr lang="en-US" sz="1500" dirty="0">
                <a:solidFill>
                  <a:schemeClr val="tx1"/>
                </a:solidFill>
                <a:effectLst/>
                <a:latin typeface="Calibri" pitchFamily="34" charset="0"/>
              </a:rPr>
              <a:t>. J. Int., 184, 1180-1213)</a:t>
            </a:r>
            <a:endParaRPr lang="it-IT" sz="1500" dirty="0">
              <a:solidFill>
                <a:schemeClr val="tx1"/>
              </a:solidFill>
              <a:effectLst/>
              <a:latin typeface="Calibri" pitchFamily="34" charset="0"/>
            </a:endParaRPr>
          </a:p>
        </p:txBody>
      </p:sp>
      <p:sp>
        <p:nvSpPr>
          <p:cNvPr id="21" name="Rettangolo 20"/>
          <p:cNvSpPr/>
          <p:nvPr/>
        </p:nvSpPr>
        <p:spPr bwMode="auto">
          <a:xfrm>
            <a:off x="2876552" y="1308100"/>
            <a:ext cx="2400298" cy="892175"/>
          </a:xfrm>
          <a:prstGeom prst="rect">
            <a:avLst/>
          </a:prstGeom>
          <a:noFill/>
          <a:ln w="38100" cap="flat" cmpd="sng" algn="ctr">
            <a:solidFill>
              <a:srgbClr val="0000FF"/>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4" name="CasellaDiTesto 23"/>
          <p:cNvSpPr txBox="1"/>
          <p:nvPr/>
        </p:nvSpPr>
        <p:spPr>
          <a:xfrm>
            <a:off x="2917372" y="1658259"/>
            <a:ext cx="2340428" cy="584775"/>
          </a:xfrm>
          <a:prstGeom prst="rect">
            <a:avLst/>
          </a:prstGeom>
          <a:noFill/>
        </p:spPr>
        <p:txBody>
          <a:bodyPr wrap="square" rtlCol="0">
            <a:spAutoFit/>
          </a:bodyPr>
          <a:lstStyle/>
          <a:p>
            <a:pPr algn="ctr"/>
            <a:r>
              <a:rPr lang="en-US" sz="3200" b="1" dirty="0">
                <a:solidFill>
                  <a:srgbClr val="0000FF"/>
                </a:solidFill>
                <a:effectLst/>
                <a:latin typeface="Calibri" pitchFamily="34" charset="0"/>
              </a:rPr>
              <a:t>Next slide</a:t>
            </a:r>
            <a:endParaRPr lang="it-IT" sz="3200" b="1" dirty="0">
              <a:solidFill>
                <a:srgbClr val="0000FF"/>
              </a:solidFill>
              <a:effectLst/>
              <a:latin typeface="Calibri" pitchFamily="34" charset="0"/>
            </a:endParaRPr>
          </a:p>
        </p:txBody>
      </p:sp>
      <p:sp>
        <p:nvSpPr>
          <p:cNvPr id="25" name="CasellaDiTesto 24"/>
          <p:cNvSpPr txBox="1"/>
          <p:nvPr/>
        </p:nvSpPr>
        <p:spPr>
          <a:xfrm>
            <a:off x="-1" y="4025900"/>
            <a:ext cx="2324101" cy="1477328"/>
          </a:xfrm>
          <a:prstGeom prst="rect">
            <a:avLst/>
          </a:prstGeom>
          <a:noFill/>
        </p:spPr>
        <p:txBody>
          <a:bodyPr wrap="square" rtlCol="0">
            <a:spAutoFit/>
          </a:bodyPr>
          <a:lstStyle/>
          <a:p>
            <a:r>
              <a:rPr lang="en-US" dirty="0">
                <a:solidFill>
                  <a:schemeClr val="tx1"/>
                </a:solidFill>
                <a:effectLst/>
                <a:latin typeface="Calibri" pitchFamily="34" charset="0"/>
              </a:rPr>
              <a:t>We will see in the  next group of slides the petrological significance of Potential Temperature.</a:t>
            </a:r>
            <a:endParaRPr lang="it-IT" dirty="0">
              <a:solidFill>
                <a:schemeClr val="tx1"/>
              </a:solidFill>
              <a:effectLst/>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fade">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wipe(left)">
                                      <p:cBhvr>
                                        <p:cTn id="22" dur="500"/>
                                        <p:tgtEl>
                                          <p:spTgt spid="21"/>
                                        </p:tgtEl>
                                      </p:cBhvr>
                                    </p:animEffect>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fade">
                                      <p:cBhvr>
                                        <p:cTn id="2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p:bldP spid="11" grpId="0" build="p"/>
      <p:bldP spid="21" grpId="0" animBg="1"/>
      <p:bldP spid="24" grpId="0"/>
      <p:bldP spid="2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7938" name="Text Box 2"/>
          <p:cNvSpPr txBox="1">
            <a:spLocks noChangeArrowheads="1"/>
          </p:cNvSpPr>
          <p:nvPr/>
        </p:nvSpPr>
        <p:spPr bwMode="auto">
          <a:xfrm>
            <a:off x="0" y="88900"/>
            <a:ext cx="9144000" cy="579438"/>
          </a:xfrm>
          <a:prstGeom prst="rect">
            <a:avLst/>
          </a:prstGeom>
          <a:noFill/>
          <a:ln w="9525" algn="ctr">
            <a:noFill/>
            <a:miter lim="800000"/>
            <a:headEnd/>
            <a:tailEnd/>
          </a:ln>
          <a:effectLst/>
        </p:spPr>
        <p:txBody>
          <a:bodyPr>
            <a:spAutoFit/>
          </a:bodyPr>
          <a:lstStyle/>
          <a:p>
            <a:pPr algn="ctr">
              <a:defRPr/>
            </a:pPr>
            <a:r>
              <a:rPr lang="en-GB" sz="3200" dirty="0">
                <a:solidFill>
                  <a:schemeClr val="bg1"/>
                </a:solidFill>
                <a:effectLst>
                  <a:outerShdw blurRad="38100" dist="38100" dir="2700000" algn="tl">
                    <a:srgbClr val="000000"/>
                  </a:outerShdw>
                </a:effectLst>
                <a:latin typeface="Calibri" pitchFamily="34" charset="0"/>
              </a:rPr>
              <a:t>How a simple mantle melts</a:t>
            </a:r>
          </a:p>
        </p:txBody>
      </p:sp>
      <p:sp>
        <p:nvSpPr>
          <p:cNvPr id="807944" name="Text Box 8"/>
          <p:cNvSpPr txBox="1">
            <a:spLocks noChangeArrowheads="1"/>
          </p:cNvSpPr>
          <p:nvPr/>
        </p:nvSpPr>
        <p:spPr bwMode="auto">
          <a:xfrm>
            <a:off x="1968500" y="6197600"/>
            <a:ext cx="7140575" cy="338554"/>
          </a:xfrm>
          <a:prstGeom prst="rect">
            <a:avLst/>
          </a:prstGeom>
          <a:noFill/>
          <a:ln w="9525" algn="ctr">
            <a:noFill/>
            <a:miter lim="800000"/>
            <a:headEnd/>
            <a:tailEnd/>
          </a:ln>
          <a:effectLst/>
        </p:spPr>
        <p:txBody>
          <a:bodyPr wrap="square">
            <a:spAutoFit/>
          </a:bodyPr>
          <a:lstStyle/>
          <a:p>
            <a:pPr algn="r">
              <a:defRPr/>
            </a:pPr>
            <a:r>
              <a:rPr lang="it-IT" sz="1600" dirty="0">
                <a:solidFill>
                  <a:schemeClr val="bg1"/>
                </a:solidFill>
                <a:latin typeface="Calibri" panose="020F0502020204030204" pitchFamily="34" charset="0"/>
                <a:cs typeface="Calibri" panose="020F0502020204030204" pitchFamily="34" charset="0"/>
              </a:rPr>
              <a:t>Keshav and Gudfinnsson, 2021 (J. </a:t>
            </a:r>
            <a:r>
              <a:rPr lang="it-IT" sz="1600" dirty="0" err="1">
                <a:solidFill>
                  <a:schemeClr val="bg1"/>
                </a:solidFill>
                <a:latin typeface="Calibri" pitchFamily="34" charset="0"/>
                <a:cs typeface="Calibri" panose="020F0502020204030204" pitchFamily="34" charset="0"/>
              </a:rPr>
              <a:t>Petrol</a:t>
            </a:r>
            <a:r>
              <a:rPr lang="it-IT" sz="1600" dirty="0">
                <a:solidFill>
                  <a:schemeClr val="bg1"/>
                </a:solidFill>
                <a:latin typeface="Calibri" pitchFamily="34" charset="0"/>
                <a:cs typeface="Calibri" panose="020F0502020204030204" pitchFamily="34" charset="0"/>
              </a:rPr>
              <a:t>., doi: 10.1093/</a:t>
            </a:r>
            <a:r>
              <a:rPr lang="it-IT" sz="1600" dirty="0" err="1">
                <a:solidFill>
                  <a:schemeClr val="bg1"/>
                </a:solidFill>
                <a:latin typeface="Calibri" panose="020F0502020204030204" pitchFamily="34" charset="0"/>
                <a:cs typeface="Calibri" panose="020F0502020204030204" pitchFamily="34" charset="0"/>
              </a:rPr>
              <a:t>petrology</a:t>
            </a:r>
            <a:r>
              <a:rPr lang="it-IT" sz="1600" dirty="0">
                <a:solidFill>
                  <a:schemeClr val="bg1"/>
                </a:solidFill>
                <a:latin typeface="Calibri" panose="020F0502020204030204" pitchFamily="34" charset="0"/>
                <a:cs typeface="Calibri" panose="020F0502020204030204" pitchFamily="34" charset="0"/>
              </a:rPr>
              <a:t>/egab009, 1-19)</a:t>
            </a:r>
          </a:p>
        </p:txBody>
      </p:sp>
      <p:sp>
        <p:nvSpPr>
          <p:cNvPr id="7" name="Rettangolo 6"/>
          <p:cNvSpPr/>
          <p:nvPr/>
        </p:nvSpPr>
        <p:spPr>
          <a:xfrm>
            <a:off x="317500" y="574675"/>
            <a:ext cx="8572500" cy="5632311"/>
          </a:xfrm>
          <a:prstGeom prst="rect">
            <a:avLst/>
          </a:prstGeom>
        </p:spPr>
        <p:txBody>
          <a:bodyPr wrap="square">
            <a:spAutoFit/>
          </a:bodyPr>
          <a:lstStyle/>
          <a:p>
            <a:pPr algn="ctr">
              <a:lnSpc>
                <a:spcPts val="3600"/>
              </a:lnSpc>
              <a:defRPr/>
            </a:pPr>
            <a:r>
              <a:rPr lang="en-GB" sz="3200" dirty="0">
                <a:solidFill>
                  <a:srgbClr val="FFFF00"/>
                </a:solidFill>
                <a:latin typeface="Calibri" pitchFamily="34" charset="0"/>
              </a:rPr>
              <a:t>5.1 GPa:</a:t>
            </a:r>
          </a:p>
          <a:p>
            <a:pPr>
              <a:lnSpc>
                <a:spcPts val="3600"/>
              </a:lnSpc>
              <a:defRPr/>
            </a:pPr>
            <a:r>
              <a:rPr lang="en-GB" sz="3200" dirty="0">
                <a:solidFill>
                  <a:schemeClr val="bg1"/>
                </a:solidFill>
                <a:latin typeface="Calibri" pitchFamily="34" charset="0"/>
              </a:rPr>
              <a:t>0.05 Fo + 0.70 Cpx + 0.25 Gt = 0.25 Opx + 0.75 Liq</a:t>
            </a:r>
          </a:p>
          <a:p>
            <a:pPr algn="ctr">
              <a:lnSpc>
                <a:spcPts val="3600"/>
              </a:lnSpc>
              <a:defRPr/>
            </a:pPr>
            <a:r>
              <a:rPr lang="en-GB" sz="3200" dirty="0">
                <a:solidFill>
                  <a:srgbClr val="FFFF00"/>
                </a:solidFill>
                <a:latin typeface="Calibri" pitchFamily="34" charset="0"/>
              </a:rPr>
              <a:t>6.0 GPa:</a:t>
            </a:r>
          </a:p>
          <a:p>
            <a:pPr>
              <a:lnSpc>
                <a:spcPts val="3600"/>
              </a:lnSpc>
              <a:defRPr/>
            </a:pPr>
            <a:r>
              <a:rPr lang="en-GB" sz="3200" dirty="0">
                <a:solidFill>
                  <a:schemeClr val="bg1"/>
                </a:solidFill>
                <a:latin typeface="Calibri" pitchFamily="34" charset="0"/>
              </a:rPr>
              <a:t>0.03 Fo + 0.70 Cpx + 0.27 Gt = 0.27 Opx + 0.73 Liq</a:t>
            </a:r>
          </a:p>
          <a:p>
            <a:pPr algn="ctr">
              <a:lnSpc>
                <a:spcPts val="3600"/>
              </a:lnSpc>
              <a:defRPr/>
            </a:pPr>
            <a:r>
              <a:rPr lang="en-GB" sz="3200" dirty="0">
                <a:solidFill>
                  <a:srgbClr val="FFFF00"/>
                </a:solidFill>
                <a:latin typeface="Calibri" pitchFamily="34" charset="0"/>
              </a:rPr>
              <a:t>8.0 GPa:</a:t>
            </a:r>
          </a:p>
          <a:p>
            <a:pPr>
              <a:lnSpc>
                <a:spcPts val="3600"/>
              </a:lnSpc>
              <a:defRPr/>
            </a:pPr>
            <a:r>
              <a:rPr lang="en-GB" sz="3200" dirty="0">
                <a:solidFill>
                  <a:schemeClr val="bg1"/>
                </a:solidFill>
                <a:latin typeface="Calibri" pitchFamily="34" charset="0"/>
              </a:rPr>
              <a:t>0.06 Fo + 0.68 Cpx + 0.26 Gt = 0.23 Opx + 0.67 Liq</a:t>
            </a:r>
          </a:p>
          <a:p>
            <a:pPr algn="ctr">
              <a:lnSpc>
                <a:spcPts val="3600"/>
              </a:lnSpc>
              <a:defRPr/>
            </a:pPr>
            <a:r>
              <a:rPr lang="en-GB" sz="3200" dirty="0">
                <a:solidFill>
                  <a:srgbClr val="FFFF00"/>
                </a:solidFill>
                <a:latin typeface="Calibri" pitchFamily="34" charset="0"/>
              </a:rPr>
              <a:t>10 GPa:</a:t>
            </a:r>
          </a:p>
          <a:p>
            <a:pPr>
              <a:lnSpc>
                <a:spcPts val="3600"/>
              </a:lnSpc>
              <a:defRPr/>
            </a:pPr>
            <a:r>
              <a:rPr lang="en-GB" sz="3200" dirty="0">
                <a:solidFill>
                  <a:schemeClr val="bg1"/>
                </a:solidFill>
                <a:latin typeface="Calibri" pitchFamily="34" charset="0"/>
              </a:rPr>
              <a:t>0.02 Fo + 0.67 Cpx + 0.31 Gt = 0.22 Opx + 0.78 Liq</a:t>
            </a:r>
          </a:p>
          <a:p>
            <a:pPr algn="ctr">
              <a:lnSpc>
                <a:spcPts val="3600"/>
              </a:lnSpc>
              <a:defRPr/>
            </a:pPr>
            <a:r>
              <a:rPr lang="en-GB" sz="3200" dirty="0">
                <a:solidFill>
                  <a:srgbClr val="FFFF00"/>
                </a:solidFill>
                <a:latin typeface="Calibri" pitchFamily="34" charset="0"/>
              </a:rPr>
              <a:t>12 GPa:</a:t>
            </a:r>
          </a:p>
          <a:p>
            <a:pPr>
              <a:lnSpc>
                <a:spcPts val="3600"/>
              </a:lnSpc>
              <a:defRPr/>
            </a:pPr>
            <a:r>
              <a:rPr lang="en-GB" sz="3200" dirty="0">
                <a:solidFill>
                  <a:schemeClr val="bg1"/>
                </a:solidFill>
                <a:latin typeface="Calibri" pitchFamily="34" charset="0"/>
              </a:rPr>
              <a:t>0.04 Fo + 0.71 Cpx + 0.25 Gt = 0.19 Opx + 0.81 Liq</a:t>
            </a:r>
          </a:p>
          <a:p>
            <a:pPr algn="ctr">
              <a:lnSpc>
                <a:spcPts val="3600"/>
              </a:lnSpc>
              <a:defRPr/>
            </a:pPr>
            <a:r>
              <a:rPr lang="en-GB" sz="3200" dirty="0">
                <a:solidFill>
                  <a:srgbClr val="FFFF00"/>
                </a:solidFill>
                <a:latin typeface="Calibri" pitchFamily="34" charset="0"/>
              </a:rPr>
              <a:t>14 GPa:</a:t>
            </a:r>
          </a:p>
          <a:p>
            <a:pPr>
              <a:lnSpc>
                <a:spcPts val="3600"/>
              </a:lnSpc>
              <a:defRPr/>
            </a:pPr>
            <a:r>
              <a:rPr lang="en-GB" sz="3200" dirty="0">
                <a:solidFill>
                  <a:schemeClr val="bg1"/>
                </a:solidFill>
                <a:latin typeface="Calibri" pitchFamily="34" charset="0"/>
              </a:rPr>
              <a:t>0.05 Fo + 0.73 Cpx + 0.22 Gt = 0.18 Opx + 0.82 Liq</a:t>
            </a:r>
          </a:p>
        </p:txBody>
      </p:sp>
      <p:sp>
        <p:nvSpPr>
          <p:cNvPr id="2" name="Rettangolo arrotondato 1"/>
          <p:cNvSpPr/>
          <p:nvPr/>
        </p:nvSpPr>
        <p:spPr bwMode="auto">
          <a:xfrm>
            <a:off x="1155700" y="1092200"/>
            <a:ext cx="533400" cy="5004000"/>
          </a:xfrm>
          <a:prstGeom prst="roundRect">
            <a:avLst/>
          </a:prstGeom>
          <a:noFill/>
          <a:ln w="38100" cap="flat" cmpd="sng" algn="ctr">
            <a:solidFill>
              <a:schemeClr val="bg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 name="Rettangolo arrotondato 5"/>
          <p:cNvSpPr/>
          <p:nvPr/>
        </p:nvSpPr>
        <p:spPr bwMode="auto">
          <a:xfrm>
            <a:off x="6159500" y="1092200"/>
            <a:ext cx="787400" cy="5004000"/>
          </a:xfrm>
          <a:prstGeom prst="roundRect">
            <a:avLst/>
          </a:prstGeom>
          <a:noFill/>
          <a:ln w="38100" cap="flat" cmpd="sng" algn="ctr">
            <a:solidFill>
              <a:schemeClr val="bg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 name="Text Box 8"/>
          <p:cNvSpPr txBox="1">
            <a:spLocks noChangeArrowheads="1"/>
          </p:cNvSpPr>
          <p:nvPr/>
        </p:nvSpPr>
        <p:spPr bwMode="auto">
          <a:xfrm>
            <a:off x="571501" y="647700"/>
            <a:ext cx="1701800" cy="461665"/>
          </a:xfrm>
          <a:prstGeom prst="rect">
            <a:avLst/>
          </a:prstGeom>
          <a:noFill/>
          <a:ln w="9525" algn="ctr">
            <a:noFill/>
            <a:miter lim="800000"/>
            <a:headEnd/>
            <a:tailEnd/>
          </a:ln>
          <a:effectLst/>
        </p:spPr>
        <p:txBody>
          <a:bodyPr wrap="square">
            <a:spAutoFit/>
          </a:bodyPr>
          <a:lstStyle/>
          <a:p>
            <a:pPr algn="ctr">
              <a:defRPr/>
            </a:pPr>
            <a:r>
              <a:rPr lang="en-GB" sz="2400" i="1" dirty="0">
                <a:solidFill>
                  <a:schemeClr val="bg1"/>
                </a:solidFill>
                <a:latin typeface="Calibri" panose="020F0502020204030204" pitchFamily="34" charset="0"/>
                <a:cs typeface="Calibri" panose="020F0502020204030204" pitchFamily="34" charset="0"/>
              </a:rPr>
              <a:t>Reactant</a:t>
            </a:r>
          </a:p>
        </p:txBody>
      </p:sp>
      <p:sp>
        <p:nvSpPr>
          <p:cNvPr id="9" name="Text Box 8"/>
          <p:cNvSpPr txBox="1">
            <a:spLocks noChangeArrowheads="1"/>
          </p:cNvSpPr>
          <p:nvPr/>
        </p:nvSpPr>
        <p:spPr bwMode="auto">
          <a:xfrm>
            <a:off x="5715001" y="647700"/>
            <a:ext cx="1701800" cy="461665"/>
          </a:xfrm>
          <a:prstGeom prst="rect">
            <a:avLst/>
          </a:prstGeom>
          <a:noFill/>
          <a:ln w="9525" algn="ctr">
            <a:noFill/>
            <a:miter lim="800000"/>
            <a:headEnd/>
            <a:tailEnd/>
          </a:ln>
          <a:effectLst/>
        </p:spPr>
        <p:txBody>
          <a:bodyPr wrap="square">
            <a:spAutoFit/>
          </a:bodyPr>
          <a:lstStyle/>
          <a:p>
            <a:pPr algn="ctr">
              <a:defRPr/>
            </a:pPr>
            <a:r>
              <a:rPr lang="en-GB" sz="2400" i="1" dirty="0">
                <a:solidFill>
                  <a:schemeClr val="bg1"/>
                </a:solidFill>
                <a:latin typeface="Calibri" panose="020F0502020204030204" pitchFamily="34" charset="0"/>
                <a:cs typeface="Calibri" panose="020F0502020204030204" pitchFamily="34" charset="0"/>
              </a:rPr>
              <a:t>Product</a:t>
            </a:r>
          </a:p>
        </p:txBody>
      </p:sp>
    </p:spTree>
    <p:extLst>
      <p:ext uri="{BB962C8B-B14F-4D97-AF65-F5344CB8AC3E}">
        <p14:creationId xmlns:p14="http://schemas.microsoft.com/office/powerpoint/2010/main" val="3595308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807944">
                                            <p:txEl>
                                              <p:pRg st="0" end="0"/>
                                            </p:txEl>
                                          </p:spTgt>
                                        </p:tgtEl>
                                        <p:attrNameLst>
                                          <p:attrName>style.visibility</p:attrName>
                                        </p:attrNameLst>
                                      </p:cBhvr>
                                      <p:to>
                                        <p:strVal val="visible"/>
                                      </p:to>
                                    </p:set>
                                    <p:animEffect transition="in" filter="fade">
                                      <p:cBhvr>
                                        <p:cTn id="11" dur="500"/>
                                        <p:tgtEl>
                                          <p:spTgt spid="80794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up)">
                                      <p:cBhvr>
                                        <p:cTn id="16" dur="500"/>
                                        <p:tgtEl>
                                          <p:spTgt spid="2"/>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8">
                                            <p:txEl>
                                              <p:pRg st="0" end="0"/>
                                            </p:txEl>
                                          </p:spTgt>
                                        </p:tgtEl>
                                        <p:attrNameLst>
                                          <p:attrName>style.visibility</p:attrName>
                                        </p:attrNameLst>
                                      </p:cBhvr>
                                      <p:to>
                                        <p:strVal val="visible"/>
                                      </p:to>
                                    </p:set>
                                    <p:animEffect transition="in" filter="fade">
                                      <p:cBhvr>
                                        <p:cTn id="20" dur="500"/>
                                        <p:tgtEl>
                                          <p:spTgt spid="8">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up)">
                                      <p:cBhvr>
                                        <p:cTn id="25" dur="500"/>
                                        <p:tgtEl>
                                          <p:spTgt spid="6"/>
                                        </p:tgtEl>
                                      </p:cBhvr>
                                    </p:animEffect>
                                  </p:childTnLst>
                                </p:cTn>
                              </p:par>
                            </p:childTnLst>
                          </p:cTn>
                        </p:par>
                        <p:par>
                          <p:cTn id="26" fill="hold">
                            <p:stCondLst>
                              <p:cond delay="500"/>
                            </p:stCondLst>
                            <p:childTnLst>
                              <p:par>
                                <p:cTn id="27" presetID="10" presetClass="entr" presetSubtype="0" fill="hold" nodeType="afterEffect">
                                  <p:stCondLst>
                                    <p:cond delay="0"/>
                                  </p:stCondLst>
                                  <p:childTnLst>
                                    <p:set>
                                      <p:cBhvr>
                                        <p:cTn id="28" dur="1" fill="hold">
                                          <p:stCondLst>
                                            <p:cond delay="0"/>
                                          </p:stCondLst>
                                        </p:cTn>
                                        <p:tgtEl>
                                          <p:spTgt spid="9">
                                            <p:txEl>
                                              <p:pRg st="0" end="0"/>
                                            </p:txEl>
                                          </p:spTgt>
                                        </p:tgtEl>
                                        <p:attrNameLst>
                                          <p:attrName>style.visibility</p:attrName>
                                        </p:attrNameLst>
                                      </p:cBhvr>
                                      <p:to>
                                        <p:strVal val="visible"/>
                                      </p:to>
                                    </p:set>
                                    <p:animEffect transition="in" filter="fade">
                                      <p:cBhvr>
                                        <p:cTn id="29"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animBg="1"/>
      <p:bldP spid="6"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9987" name="Text Box 3"/>
          <p:cNvSpPr txBox="1">
            <a:spLocks noChangeArrowheads="1"/>
          </p:cNvSpPr>
          <p:nvPr/>
        </p:nvSpPr>
        <p:spPr bwMode="auto">
          <a:xfrm>
            <a:off x="0" y="88900"/>
            <a:ext cx="9144000" cy="579438"/>
          </a:xfrm>
          <a:prstGeom prst="rect">
            <a:avLst/>
          </a:prstGeom>
          <a:noFill/>
          <a:ln w="9525" algn="ctr">
            <a:noFill/>
            <a:miter lim="800000"/>
            <a:headEnd/>
            <a:tailEnd/>
          </a:ln>
          <a:effectLst/>
        </p:spPr>
        <p:txBody>
          <a:bodyPr>
            <a:spAutoFit/>
          </a:bodyPr>
          <a:lstStyle/>
          <a:p>
            <a:pPr algn="ctr">
              <a:defRPr/>
            </a:pPr>
            <a:r>
              <a:rPr lang="it-IT" sz="3200">
                <a:solidFill>
                  <a:schemeClr val="bg1"/>
                </a:solidFill>
                <a:effectLst>
                  <a:outerShdw blurRad="38100" dist="38100" dir="2700000" algn="tl">
                    <a:srgbClr val="000000"/>
                  </a:outerShdw>
                </a:effectLst>
                <a:latin typeface="Calibri" pitchFamily="34" charset="0"/>
              </a:rPr>
              <a:t>How a simple mantle melts</a:t>
            </a:r>
          </a:p>
        </p:txBody>
      </p:sp>
      <p:sp>
        <p:nvSpPr>
          <p:cNvPr id="809988" name="Text Box 4"/>
          <p:cNvSpPr txBox="1">
            <a:spLocks noChangeArrowheads="1"/>
          </p:cNvSpPr>
          <p:nvPr/>
        </p:nvSpPr>
        <p:spPr bwMode="auto">
          <a:xfrm>
            <a:off x="0" y="677863"/>
            <a:ext cx="9142413" cy="762000"/>
          </a:xfrm>
          <a:prstGeom prst="rect">
            <a:avLst/>
          </a:prstGeom>
          <a:noFill/>
          <a:ln w="9525" algn="ctr">
            <a:noFill/>
            <a:miter lim="800000"/>
            <a:headEnd/>
            <a:tailEnd/>
          </a:ln>
          <a:effectLst/>
        </p:spPr>
        <p:txBody>
          <a:bodyPr>
            <a:spAutoFit/>
          </a:bodyPr>
          <a:lstStyle/>
          <a:p>
            <a:pPr algn="ctr">
              <a:spcBef>
                <a:spcPct val="50000"/>
              </a:spcBef>
              <a:defRPr/>
            </a:pPr>
            <a:r>
              <a:rPr lang="en-GB" sz="4400">
                <a:solidFill>
                  <a:schemeClr val="bg1"/>
                </a:solidFill>
                <a:effectLst>
                  <a:outerShdw blurRad="38100" dist="38100" dir="2700000" algn="tl">
                    <a:srgbClr val="000000"/>
                  </a:outerShdw>
                </a:effectLst>
                <a:latin typeface="Calibri" pitchFamily="34" charset="0"/>
              </a:rPr>
              <a:t>To resume:</a:t>
            </a:r>
          </a:p>
        </p:txBody>
      </p:sp>
      <p:sp>
        <p:nvSpPr>
          <p:cNvPr id="809989" name="Text Box 5"/>
          <p:cNvSpPr txBox="1">
            <a:spLocks noChangeArrowheads="1"/>
          </p:cNvSpPr>
          <p:nvPr/>
        </p:nvSpPr>
        <p:spPr bwMode="auto">
          <a:xfrm>
            <a:off x="87313" y="1347788"/>
            <a:ext cx="9055100" cy="5016758"/>
          </a:xfrm>
          <a:prstGeom prst="rect">
            <a:avLst/>
          </a:prstGeom>
          <a:noFill/>
          <a:ln w="9525" algn="ctr">
            <a:noFill/>
            <a:miter lim="800000"/>
            <a:headEnd/>
            <a:tailEnd/>
          </a:ln>
          <a:effectLst/>
        </p:spPr>
        <p:txBody>
          <a:bodyPr>
            <a:spAutoFit/>
          </a:bodyPr>
          <a:lstStyle/>
          <a:p>
            <a:pPr marL="342900" indent="-258763">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1.</a:t>
            </a:r>
            <a:r>
              <a:rPr lang="en-GB" sz="3200" dirty="0">
                <a:solidFill>
                  <a:schemeClr val="bg1"/>
                </a:solidFill>
                <a:effectLst>
                  <a:outerShdw blurRad="38100" dist="38100" dir="2700000" algn="tl">
                    <a:srgbClr val="000000"/>
                  </a:outerShdw>
                </a:effectLst>
                <a:latin typeface="Calibri" pitchFamily="34" charset="0"/>
              </a:rPr>
              <a:t> According to some researchers (e.g., Niu) </a:t>
            </a:r>
            <a:r>
              <a:rPr lang="en-GB" sz="3200" dirty="0">
                <a:solidFill>
                  <a:srgbClr val="FFFF00"/>
                </a:solidFill>
                <a:effectLst>
                  <a:outerShdw blurRad="38100" dist="38100" dir="2700000" algn="tl">
                    <a:srgbClr val="000000"/>
                  </a:outerShdw>
                </a:effectLst>
                <a:latin typeface="Calibri" pitchFamily="34" charset="0"/>
              </a:rPr>
              <a:t>Opx is consumed</a:t>
            </a:r>
            <a:r>
              <a:rPr lang="en-GB" sz="3200" dirty="0">
                <a:solidFill>
                  <a:schemeClr val="bg1"/>
                </a:solidFill>
                <a:effectLst>
                  <a:outerShdw blurRad="38100" dist="38100" dir="2700000" algn="tl">
                    <a:srgbClr val="000000"/>
                  </a:outerShdw>
                </a:effectLst>
                <a:latin typeface="Calibri" pitchFamily="34" charset="0"/>
              </a:rPr>
              <a:t> more than Cpx during adiabatic decompression melting.</a:t>
            </a:r>
          </a:p>
          <a:p>
            <a:pPr marL="342900" indent="-258763">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2.</a:t>
            </a:r>
            <a:r>
              <a:rPr lang="en-GB" sz="3200" dirty="0">
                <a:solidFill>
                  <a:schemeClr val="bg1"/>
                </a:solidFill>
                <a:effectLst>
                  <a:outerShdw blurRad="38100" dist="38100" dir="2700000" algn="tl">
                    <a:srgbClr val="000000"/>
                  </a:outerShdw>
                </a:effectLst>
                <a:latin typeface="Calibri" pitchFamily="34" charset="0"/>
              </a:rPr>
              <a:t> According to other researchers (e.g., Walter) </a:t>
            </a:r>
            <a:r>
              <a:rPr lang="en-GB" sz="3200" dirty="0">
                <a:solidFill>
                  <a:srgbClr val="FFFF00"/>
                </a:solidFill>
                <a:effectLst>
                  <a:outerShdw blurRad="38100" dist="38100" dir="2700000" algn="tl">
                    <a:srgbClr val="000000"/>
                  </a:outerShdw>
                </a:effectLst>
                <a:latin typeface="Calibri" pitchFamily="34" charset="0"/>
              </a:rPr>
              <a:t>Opx is not consumed</a:t>
            </a:r>
            <a:r>
              <a:rPr lang="en-GB" sz="3200" dirty="0">
                <a:solidFill>
                  <a:schemeClr val="bg1"/>
                </a:solidFill>
                <a:effectLst>
                  <a:outerShdw blurRad="38100" dist="38100" dir="2700000" algn="tl">
                    <a:srgbClr val="000000"/>
                  </a:outerShdw>
                </a:effectLst>
                <a:latin typeface="Calibri" pitchFamily="34" charset="0"/>
              </a:rPr>
              <a:t> during adiabatic decompression melting.</a:t>
            </a:r>
          </a:p>
          <a:p>
            <a:pPr marL="342900" indent="-258763">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3.</a:t>
            </a:r>
            <a:r>
              <a:rPr lang="en-GB" sz="3200" dirty="0">
                <a:solidFill>
                  <a:schemeClr val="bg1"/>
                </a:solidFill>
                <a:effectLst>
                  <a:outerShdw blurRad="38100" dist="38100" dir="2700000" algn="tl">
                    <a:srgbClr val="000000"/>
                  </a:outerShdw>
                </a:effectLst>
                <a:latin typeface="Calibri" pitchFamily="34" charset="0"/>
              </a:rPr>
              <a:t> According to others (e.g., Falloon, Green) </a:t>
            </a:r>
            <a:r>
              <a:rPr lang="en-GB" sz="3200" dirty="0">
                <a:solidFill>
                  <a:srgbClr val="FFFF00"/>
                </a:solidFill>
                <a:effectLst>
                  <a:outerShdw blurRad="38100" dist="38100" dir="2700000" algn="tl">
                    <a:srgbClr val="000000"/>
                  </a:outerShdw>
                </a:effectLst>
                <a:latin typeface="Calibri" pitchFamily="34" charset="0"/>
              </a:rPr>
              <a:t>both Opx and Cpx are consumed</a:t>
            </a:r>
            <a:r>
              <a:rPr lang="en-GB" sz="3200" dirty="0">
                <a:solidFill>
                  <a:schemeClr val="bg1"/>
                </a:solidFill>
                <a:effectLst>
                  <a:outerShdw blurRad="38100" dist="38100" dir="2700000" algn="tl">
                    <a:srgbClr val="000000"/>
                  </a:outerShdw>
                </a:effectLst>
                <a:latin typeface="Calibri" pitchFamily="34" charset="0"/>
              </a:rPr>
              <a:t> during adiabatic decompression melting, with Cpx entering the melt more than Opx.</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09988"/>
                                        </p:tgtEl>
                                        <p:attrNameLst>
                                          <p:attrName>style.visibility</p:attrName>
                                        </p:attrNameLst>
                                      </p:cBhvr>
                                      <p:to>
                                        <p:strVal val="visible"/>
                                      </p:to>
                                    </p:set>
                                    <p:animEffect transition="in" filter="fade">
                                      <p:cBhvr>
                                        <p:cTn id="7" dur="500"/>
                                        <p:tgtEl>
                                          <p:spTgt spid="80998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09989">
                                            <p:txEl>
                                              <p:pRg st="0" end="0"/>
                                            </p:txEl>
                                          </p:spTgt>
                                        </p:tgtEl>
                                        <p:attrNameLst>
                                          <p:attrName>style.visibility</p:attrName>
                                        </p:attrNameLst>
                                      </p:cBhvr>
                                      <p:to>
                                        <p:strVal val="visible"/>
                                      </p:to>
                                    </p:set>
                                    <p:animEffect transition="in" filter="fade">
                                      <p:cBhvr>
                                        <p:cTn id="12" dur="500"/>
                                        <p:tgtEl>
                                          <p:spTgt spid="80998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09989">
                                            <p:txEl>
                                              <p:pRg st="1" end="1"/>
                                            </p:txEl>
                                          </p:spTgt>
                                        </p:tgtEl>
                                        <p:attrNameLst>
                                          <p:attrName>style.visibility</p:attrName>
                                        </p:attrNameLst>
                                      </p:cBhvr>
                                      <p:to>
                                        <p:strVal val="visible"/>
                                      </p:to>
                                    </p:set>
                                    <p:animEffect transition="in" filter="fade">
                                      <p:cBhvr>
                                        <p:cTn id="17" dur="500"/>
                                        <p:tgtEl>
                                          <p:spTgt spid="80998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09989">
                                            <p:txEl>
                                              <p:pRg st="2" end="2"/>
                                            </p:txEl>
                                          </p:spTgt>
                                        </p:tgtEl>
                                        <p:attrNameLst>
                                          <p:attrName>style.visibility</p:attrName>
                                        </p:attrNameLst>
                                      </p:cBhvr>
                                      <p:to>
                                        <p:strVal val="visible"/>
                                      </p:to>
                                    </p:set>
                                    <p:animEffect transition="in" filter="fade">
                                      <p:cBhvr>
                                        <p:cTn id="22" dur="500"/>
                                        <p:tgtEl>
                                          <p:spTgt spid="80998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9988" grpId="0"/>
      <p:bldP spid="809989"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2035" name="Text Box 3"/>
          <p:cNvSpPr txBox="1">
            <a:spLocks noChangeArrowheads="1"/>
          </p:cNvSpPr>
          <p:nvPr/>
        </p:nvSpPr>
        <p:spPr bwMode="auto">
          <a:xfrm>
            <a:off x="0" y="88900"/>
            <a:ext cx="9144000" cy="579438"/>
          </a:xfrm>
          <a:prstGeom prst="rect">
            <a:avLst/>
          </a:prstGeom>
          <a:noFill/>
          <a:ln w="9525" algn="ctr">
            <a:noFill/>
            <a:miter lim="800000"/>
            <a:headEnd/>
            <a:tailEnd/>
          </a:ln>
          <a:effectLst/>
        </p:spPr>
        <p:txBody>
          <a:bodyPr>
            <a:spAutoFit/>
          </a:bodyPr>
          <a:lstStyle/>
          <a:p>
            <a:pPr algn="ctr">
              <a:defRPr/>
            </a:pPr>
            <a:r>
              <a:rPr lang="it-IT" sz="3200">
                <a:solidFill>
                  <a:schemeClr val="bg1"/>
                </a:solidFill>
                <a:effectLst>
                  <a:outerShdw blurRad="38100" dist="38100" dir="2700000" algn="tl">
                    <a:srgbClr val="000000"/>
                  </a:outerShdw>
                </a:effectLst>
                <a:latin typeface="Calibri" pitchFamily="34" charset="0"/>
              </a:rPr>
              <a:t>How a simple mantle melts</a:t>
            </a:r>
          </a:p>
        </p:txBody>
      </p:sp>
      <p:sp>
        <p:nvSpPr>
          <p:cNvPr id="812036" name="Text Box 4"/>
          <p:cNvSpPr txBox="1">
            <a:spLocks noChangeArrowheads="1"/>
          </p:cNvSpPr>
          <p:nvPr/>
        </p:nvSpPr>
        <p:spPr bwMode="auto">
          <a:xfrm>
            <a:off x="0" y="817563"/>
            <a:ext cx="9142413" cy="860425"/>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2800" dirty="0">
                <a:solidFill>
                  <a:srgbClr val="FFFF00"/>
                </a:solidFill>
                <a:effectLst>
                  <a:outerShdw blurRad="38100" dist="38100" dir="2700000" algn="tl">
                    <a:srgbClr val="000000"/>
                  </a:outerShdw>
                </a:effectLst>
                <a:latin typeface="Calibri" pitchFamily="34" charset="0"/>
              </a:rPr>
              <a:t>The residual mineral mode as function of melt depletion according to Falloon et al (2008)</a:t>
            </a:r>
          </a:p>
        </p:txBody>
      </p:sp>
      <p:grpSp>
        <p:nvGrpSpPr>
          <p:cNvPr id="2" name="Group 84"/>
          <p:cNvGrpSpPr>
            <a:grpSpLocks/>
          </p:cNvGrpSpPr>
          <p:nvPr/>
        </p:nvGrpSpPr>
        <p:grpSpPr bwMode="auto">
          <a:xfrm>
            <a:off x="93663" y="1681163"/>
            <a:ext cx="4413250" cy="3767137"/>
            <a:chOff x="19" y="1195"/>
            <a:chExt cx="2780" cy="2373"/>
          </a:xfrm>
        </p:grpSpPr>
        <p:pic>
          <p:nvPicPr>
            <p:cNvPr id="65590" name="Picture 8"/>
            <p:cNvPicPr>
              <a:picLocks noChangeAspect="1" noChangeArrowheads="1"/>
            </p:cNvPicPr>
            <p:nvPr/>
          </p:nvPicPr>
          <p:blipFill>
            <a:blip r:embed="rId3" cstate="print"/>
            <a:srcRect/>
            <a:stretch>
              <a:fillRect/>
            </a:stretch>
          </p:blipFill>
          <p:spPr bwMode="auto">
            <a:xfrm>
              <a:off x="19" y="1195"/>
              <a:ext cx="2780" cy="2373"/>
            </a:xfrm>
            <a:prstGeom prst="rect">
              <a:avLst/>
            </a:prstGeom>
            <a:noFill/>
            <a:ln w="9525" algn="ctr">
              <a:noFill/>
              <a:miter lim="800000"/>
              <a:headEnd/>
              <a:tailEnd/>
            </a:ln>
          </p:spPr>
        </p:pic>
        <p:sp>
          <p:nvSpPr>
            <p:cNvPr id="812044" name="Oval 12"/>
            <p:cNvSpPr>
              <a:spLocks noChangeArrowheads="1"/>
            </p:cNvSpPr>
            <p:nvPr/>
          </p:nvSpPr>
          <p:spPr bwMode="auto">
            <a:xfrm>
              <a:off x="474" y="1944"/>
              <a:ext cx="102" cy="98"/>
            </a:xfrm>
            <a:prstGeom prst="ellipse">
              <a:avLst/>
            </a:prstGeom>
            <a:solidFill>
              <a:srgbClr val="FF0000"/>
            </a:solidFill>
            <a:ln w="9525" algn="ctr">
              <a:solidFill>
                <a:schemeClr val="tx1"/>
              </a:solidFill>
              <a:round/>
              <a:headEnd/>
              <a:tailEnd/>
            </a:ln>
            <a:effectLst/>
          </p:spPr>
          <p:txBody>
            <a:bodyPr wrap="none" anchor="ctr"/>
            <a:lstStyle/>
            <a:p>
              <a:pPr>
                <a:defRPr/>
              </a:pPr>
              <a:endParaRPr lang="it-IT">
                <a:latin typeface="Calibri" pitchFamily="34" charset="0"/>
              </a:endParaRPr>
            </a:p>
          </p:txBody>
        </p:sp>
        <p:sp>
          <p:nvSpPr>
            <p:cNvPr id="812045" name="Oval 13"/>
            <p:cNvSpPr>
              <a:spLocks noChangeArrowheads="1"/>
            </p:cNvSpPr>
            <p:nvPr/>
          </p:nvSpPr>
          <p:spPr bwMode="auto">
            <a:xfrm>
              <a:off x="474" y="1910"/>
              <a:ext cx="102" cy="98"/>
            </a:xfrm>
            <a:prstGeom prst="ellipse">
              <a:avLst/>
            </a:prstGeom>
            <a:solidFill>
              <a:srgbClr val="FF0000"/>
            </a:solidFill>
            <a:ln w="9525" algn="ctr">
              <a:solidFill>
                <a:schemeClr val="tx1"/>
              </a:solidFill>
              <a:round/>
              <a:headEnd/>
              <a:tailEnd/>
            </a:ln>
            <a:effectLst/>
          </p:spPr>
          <p:txBody>
            <a:bodyPr wrap="none" anchor="ctr"/>
            <a:lstStyle/>
            <a:p>
              <a:pPr>
                <a:defRPr/>
              </a:pPr>
              <a:endParaRPr lang="it-IT">
                <a:latin typeface="Calibri" pitchFamily="34" charset="0"/>
              </a:endParaRPr>
            </a:p>
          </p:txBody>
        </p:sp>
        <p:sp>
          <p:nvSpPr>
            <p:cNvPr id="812046" name="Oval 14"/>
            <p:cNvSpPr>
              <a:spLocks noChangeArrowheads="1"/>
            </p:cNvSpPr>
            <p:nvPr/>
          </p:nvSpPr>
          <p:spPr bwMode="auto">
            <a:xfrm>
              <a:off x="548" y="1880"/>
              <a:ext cx="102" cy="98"/>
            </a:xfrm>
            <a:prstGeom prst="ellipse">
              <a:avLst/>
            </a:prstGeom>
            <a:solidFill>
              <a:srgbClr val="FF0000"/>
            </a:solidFill>
            <a:ln w="9525" algn="ctr">
              <a:solidFill>
                <a:schemeClr val="tx1"/>
              </a:solidFill>
              <a:round/>
              <a:headEnd/>
              <a:tailEnd/>
            </a:ln>
            <a:effectLst/>
          </p:spPr>
          <p:txBody>
            <a:bodyPr wrap="none" anchor="ctr"/>
            <a:lstStyle/>
            <a:p>
              <a:pPr>
                <a:defRPr/>
              </a:pPr>
              <a:endParaRPr lang="it-IT">
                <a:latin typeface="Calibri" pitchFamily="34" charset="0"/>
              </a:endParaRPr>
            </a:p>
          </p:txBody>
        </p:sp>
        <p:sp>
          <p:nvSpPr>
            <p:cNvPr id="812047" name="Oval 15"/>
            <p:cNvSpPr>
              <a:spLocks noChangeArrowheads="1"/>
            </p:cNvSpPr>
            <p:nvPr/>
          </p:nvSpPr>
          <p:spPr bwMode="auto">
            <a:xfrm>
              <a:off x="792" y="1834"/>
              <a:ext cx="102" cy="98"/>
            </a:xfrm>
            <a:prstGeom prst="ellipse">
              <a:avLst/>
            </a:prstGeom>
            <a:solidFill>
              <a:srgbClr val="FF0000"/>
            </a:solidFill>
            <a:ln w="9525" algn="ctr">
              <a:solidFill>
                <a:schemeClr val="tx1"/>
              </a:solidFill>
              <a:round/>
              <a:headEnd/>
              <a:tailEnd/>
            </a:ln>
            <a:effectLst/>
          </p:spPr>
          <p:txBody>
            <a:bodyPr wrap="none" anchor="ctr"/>
            <a:lstStyle/>
            <a:p>
              <a:pPr>
                <a:defRPr/>
              </a:pPr>
              <a:endParaRPr lang="it-IT">
                <a:latin typeface="Calibri" pitchFamily="34" charset="0"/>
              </a:endParaRPr>
            </a:p>
          </p:txBody>
        </p:sp>
        <p:sp>
          <p:nvSpPr>
            <p:cNvPr id="812048" name="Oval 16"/>
            <p:cNvSpPr>
              <a:spLocks noChangeArrowheads="1"/>
            </p:cNvSpPr>
            <p:nvPr/>
          </p:nvSpPr>
          <p:spPr bwMode="auto">
            <a:xfrm>
              <a:off x="1098" y="1826"/>
              <a:ext cx="102" cy="98"/>
            </a:xfrm>
            <a:prstGeom prst="ellipse">
              <a:avLst/>
            </a:prstGeom>
            <a:solidFill>
              <a:srgbClr val="FF0000"/>
            </a:solidFill>
            <a:ln w="9525" algn="ctr">
              <a:solidFill>
                <a:schemeClr val="tx1"/>
              </a:solidFill>
              <a:round/>
              <a:headEnd/>
              <a:tailEnd/>
            </a:ln>
            <a:effectLst/>
          </p:spPr>
          <p:txBody>
            <a:bodyPr wrap="none" anchor="ctr"/>
            <a:lstStyle/>
            <a:p>
              <a:pPr>
                <a:defRPr/>
              </a:pPr>
              <a:endParaRPr lang="it-IT">
                <a:latin typeface="Calibri" pitchFamily="34" charset="0"/>
              </a:endParaRPr>
            </a:p>
          </p:txBody>
        </p:sp>
        <p:sp>
          <p:nvSpPr>
            <p:cNvPr id="812049" name="Oval 17"/>
            <p:cNvSpPr>
              <a:spLocks noChangeArrowheads="1"/>
            </p:cNvSpPr>
            <p:nvPr/>
          </p:nvSpPr>
          <p:spPr bwMode="auto">
            <a:xfrm>
              <a:off x="1436" y="1816"/>
              <a:ext cx="102" cy="98"/>
            </a:xfrm>
            <a:prstGeom prst="ellipse">
              <a:avLst/>
            </a:prstGeom>
            <a:solidFill>
              <a:srgbClr val="FF0000"/>
            </a:solidFill>
            <a:ln w="9525" algn="ctr">
              <a:solidFill>
                <a:schemeClr val="tx1"/>
              </a:solidFill>
              <a:round/>
              <a:headEnd/>
              <a:tailEnd/>
            </a:ln>
            <a:effectLst/>
          </p:spPr>
          <p:txBody>
            <a:bodyPr wrap="none" anchor="ctr"/>
            <a:lstStyle/>
            <a:p>
              <a:pPr>
                <a:defRPr/>
              </a:pPr>
              <a:endParaRPr lang="it-IT">
                <a:latin typeface="Calibri" pitchFamily="34" charset="0"/>
              </a:endParaRPr>
            </a:p>
          </p:txBody>
        </p:sp>
        <p:sp>
          <p:nvSpPr>
            <p:cNvPr id="812050" name="Oval 18"/>
            <p:cNvSpPr>
              <a:spLocks noChangeArrowheads="1"/>
            </p:cNvSpPr>
            <p:nvPr/>
          </p:nvSpPr>
          <p:spPr bwMode="auto">
            <a:xfrm>
              <a:off x="1966" y="1792"/>
              <a:ext cx="102" cy="98"/>
            </a:xfrm>
            <a:prstGeom prst="ellipse">
              <a:avLst/>
            </a:prstGeom>
            <a:solidFill>
              <a:srgbClr val="FF0000"/>
            </a:solidFill>
            <a:ln w="9525" algn="ctr">
              <a:solidFill>
                <a:schemeClr val="tx1"/>
              </a:solidFill>
              <a:round/>
              <a:headEnd/>
              <a:tailEnd/>
            </a:ln>
            <a:effectLst/>
          </p:spPr>
          <p:txBody>
            <a:bodyPr wrap="none" anchor="ctr"/>
            <a:lstStyle/>
            <a:p>
              <a:pPr>
                <a:defRPr/>
              </a:pPr>
              <a:endParaRPr lang="it-IT">
                <a:latin typeface="Calibri" pitchFamily="34" charset="0"/>
              </a:endParaRPr>
            </a:p>
          </p:txBody>
        </p:sp>
        <p:sp>
          <p:nvSpPr>
            <p:cNvPr id="812051" name="Oval 19"/>
            <p:cNvSpPr>
              <a:spLocks noChangeArrowheads="1"/>
            </p:cNvSpPr>
            <p:nvPr/>
          </p:nvSpPr>
          <p:spPr bwMode="auto">
            <a:xfrm>
              <a:off x="2346" y="1786"/>
              <a:ext cx="102" cy="98"/>
            </a:xfrm>
            <a:prstGeom prst="ellipse">
              <a:avLst/>
            </a:prstGeom>
            <a:solidFill>
              <a:srgbClr val="FF0000"/>
            </a:solidFill>
            <a:ln w="9525" algn="ctr">
              <a:solidFill>
                <a:schemeClr val="tx1"/>
              </a:solidFill>
              <a:round/>
              <a:headEnd/>
              <a:tailEnd/>
            </a:ln>
            <a:effectLst/>
          </p:spPr>
          <p:txBody>
            <a:bodyPr wrap="none" anchor="ctr"/>
            <a:lstStyle/>
            <a:p>
              <a:pPr>
                <a:defRPr/>
              </a:pPr>
              <a:endParaRPr lang="it-IT">
                <a:latin typeface="Calibri" pitchFamily="34" charset="0"/>
              </a:endParaRPr>
            </a:p>
          </p:txBody>
        </p:sp>
        <p:sp>
          <p:nvSpPr>
            <p:cNvPr id="812072" name="Oval 40"/>
            <p:cNvSpPr>
              <a:spLocks noChangeArrowheads="1"/>
            </p:cNvSpPr>
            <p:nvPr/>
          </p:nvSpPr>
          <p:spPr bwMode="auto">
            <a:xfrm>
              <a:off x="2346" y="3092"/>
              <a:ext cx="102" cy="98"/>
            </a:xfrm>
            <a:prstGeom prst="ellipse">
              <a:avLst/>
            </a:prstGeom>
            <a:solidFill>
              <a:srgbClr val="0099FF"/>
            </a:solidFill>
            <a:ln w="9525" algn="ctr">
              <a:solidFill>
                <a:schemeClr val="tx1"/>
              </a:solidFill>
              <a:round/>
              <a:headEnd/>
              <a:tailEnd/>
            </a:ln>
            <a:effectLst/>
          </p:spPr>
          <p:txBody>
            <a:bodyPr wrap="none" anchor="ctr"/>
            <a:lstStyle/>
            <a:p>
              <a:pPr>
                <a:defRPr/>
              </a:pPr>
              <a:endParaRPr lang="it-IT">
                <a:latin typeface="Calibri" pitchFamily="34" charset="0"/>
              </a:endParaRPr>
            </a:p>
          </p:txBody>
        </p:sp>
        <p:sp>
          <p:nvSpPr>
            <p:cNvPr id="812073" name="Oval 41"/>
            <p:cNvSpPr>
              <a:spLocks noChangeArrowheads="1"/>
            </p:cNvSpPr>
            <p:nvPr/>
          </p:nvSpPr>
          <p:spPr bwMode="auto">
            <a:xfrm>
              <a:off x="1966" y="2886"/>
              <a:ext cx="102" cy="98"/>
            </a:xfrm>
            <a:prstGeom prst="ellipse">
              <a:avLst/>
            </a:prstGeom>
            <a:solidFill>
              <a:srgbClr val="0099FF"/>
            </a:solidFill>
            <a:ln w="9525" algn="ctr">
              <a:solidFill>
                <a:schemeClr val="tx1"/>
              </a:solidFill>
              <a:round/>
              <a:headEnd/>
              <a:tailEnd/>
            </a:ln>
            <a:effectLst/>
          </p:spPr>
          <p:txBody>
            <a:bodyPr wrap="none" anchor="ctr"/>
            <a:lstStyle/>
            <a:p>
              <a:pPr>
                <a:defRPr/>
              </a:pPr>
              <a:endParaRPr lang="it-IT">
                <a:latin typeface="Calibri" pitchFamily="34" charset="0"/>
              </a:endParaRPr>
            </a:p>
          </p:txBody>
        </p:sp>
        <p:sp>
          <p:nvSpPr>
            <p:cNvPr id="812074" name="Oval 42"/>
            <p:cNvSpPr>
              <a:spLocks noChangeArrowheads="1"/>
            </p:cNvSpPr>
            <p:nvPr/>
          </p:nvSpPr>
          <p:spPr bwMode="auto">
            <a:xfrm>
              <a:off x="1436" y="2610"/>
              <a:ext cx="102" cy="98"/>
            </a:xfrm>
            <a:prstGeom prst="ellipse">
              <a:avLst/>
            </a:prstGeom>
            <a:solidFill>
              <a:srgbClr val="0099FF"/>
            </a:solidFill>
            <a:ln w="9525" algn="ctr">
              <a:solidFill>
                <a:schemeClr val="tx1"/>
              </a:solidFill>
              <a:round/>
              <a:headEnd/>
              <a:tailEnd/>
            </a:ln>
            <a:effectLst/>
          </p:spPr>
          <p:txBody>
            <a:bodyPr wrap="none" anchor="ctr"/>
            <a:lstStyle/>
            <a:p>
              <a:pPr>
                <a:defRPr/>
              </a:pPr>
              <a:endParaRPr lang="it-IT">
                <a:latin typeface="Calibri" pitchFamily="34" charset="0"/>
              </a:endParaRPr>
            </a:p>
          </p:txBody>
        </p:sp>
        <p:sp>
          <p:nvSpPr>
            <p:cNvPr id="812075" name="Oval 43"/>
            <p:cNvSpPr>
              <a:spLocks noChangeArrowheads="1"/>
            </p:cNvSpPr>
            <p:nvPr/>
          </p:nvSpPr>
          <p:spPr bwMode="auto">
            <a:xfrm>
              <a:off x="1096" y="2652"/>
              <a:ext cx="102" cy="98"/>
            </a:xfrm>
            <a:prstGeom prst="ellipse">
              <a:avLst/>
            </a:prstGeom>
            <a:solidFill>
              <a:srgbClr val="0099FF"/>
            </a:solidFill>
            <a:ln w="9525" algn="ctr">
              <a:solidFill>
                <a:schemeClr val="tx1"/>
              </a:solidFill>
              <a:round/>
              <a:headEnd/>
              <a:tailEnd/>
            </a:ln>
            <a:effectLst/>
          </p:spPr>
          <p:txBody>
            <a:bodyPr wrap="none" anchor="ctr"/>
            <a:lstStyle/>
            <a:p>
              <a:pPr>
                <a:defRPr/>
              </a:pPr>
              <a:endParaRPr lang="it-IT">
                <a:latin typeface="Calibri" pitchFamily="34" charset="0"/>
              </a:endParaRPr>
            </a:p>
          </p:txBody>
        </p:sp>
        <p:sp>
          <p:nvSpPr>
            <p:cNvPr id="812076" name="Oval 44"/>
            <p:cNvSpPr>
              <a:spLocks noChangeArrowheads="1"/>
            </p:cNvSpPr>
            <p:nvPr/>
          </p:nvSpPr>
          <p:spPr bwMode="auto">
            <a:xfrm>
              <a:off x="796" y="2632"/>
              <a:ext cx="102" cy="98"/>
            </a:xfrm>
            <a:prstGeom prst="ellipse">
              <a:avLst/>
            </a:prstGeom>
            <a:solidFill>
              <a:srgbClr val="0099FF"/>
            </a:solidFill>
            <a:ln w="9525" algn="ctr">
              <a:solidFill>
                <a:schemeClr val="tx1"/>
              </a:solidFill>
              <a:round/>
              <a:headEnd/>
              <a:tailEnd/>
            </a:ln>
            <a:effectLst/>
          </p:spPr>
          <p:txBody>
            <a:bodyPr wrap="none" anchor="ctr"/>
            <a:lstStyle/>
            <a:p>
              <a:pPr>
                <a:defRPr/>
              </a:pPr>
              <a:endParaRPr lang="it-IT">
                <a:latin typeface="Calibri" pitchFamily="34" charset="0"/>
              </a:endParaRPr>
            </a:p>
          </p:txBody>
        </p:sp>
        <p:sp>
          <p:nvSpPr>
            <p:cNvPr id="812077" name="Oval 45"/>
            <p:cNvSpPr>
              <a:spLocks noChangeArrowheads="1"/>
            </p:cNvSpPr>
            <p:nvPr/>
          </p:nvSpPr>
          <p:spPr bwMode="auto">
            <a:xfrm>
              <a:off x="550" y="2554"/>
              <a:ext cx="102" cy="98"/>
            </a:xfrm>
            <a:prstGeom prst="ellipse">
              <a:avLst/>
            </a:prstGeom>
            <a:solidFill>
              <a:srgbClr val="0099FF"/>
            </a:solidFill>
            <a:ln w="9525" algn="ctr">
              <a:solidFill>
                <a:schemeClr val="tx1"/>
              </a:solidFill>
              <a:round/>
              <a:headEnd/>
              <a:tailEnd/>
            </a:ln>
            <a:effectLst/>
          </p:spPr>
          <p:txBody>
            <a:bodyPr wrap="none" anchor="ctr"/>
            <a:lstStyle/>
            <a:p>
              <a:pPr>
                <a:defRPr/>
              </a:pPr>
              <a:endParaRPr lang="it-IT">
                <a:latin typeface="Calibri" pitchFamily="34" charset="0"/>
              </a:endParaRPr>
            </a:p>
          </p:txBody>
        </p:sp>
        <p:sp>
          <p:nvSpPr>
            <p:cNvPr id="812078" name="Oval 46"/>
            <p:cNvSpPr>
              <a:spLocks noChangeArrowheads="1"/>
            </p:cNvSpPr>
            <p:nvPr/>
          </p:nvSpPr>
          <p:spPr bwMode="auto">
            <a:xfrm>
              <a:off x="476" y="2422"/>
              <a:ext cx="102" cy="98"/>
            </a:xfrm>
            <a:prstGeom prst="ellipse">
              <a:avLst/>
            </a:prstGeom>
            <a:solidFill>
              <a:srgbClr val="0099FF"/>
            </a:solidFill>
            <a:ln w="9525" algn="ctr">
              <a:solidFill>
                <a:schemeClr val="tx1"/>
              </a:solidFill>
              <a:round/>
              <a:headEnd/>
              <a:tailEnd/>
            </a:ln>
            <a:effectLst/>
          </p:spPr>
          <p:txBody>
            <a:bodyPr wrap="none" anchor="ctr"/>
            <a:lstStyle/>
            <a:p>
              <a:pPr>
                <a:defRPr/>
              </a:pPr>
              <a:endParaRPr lang="it-IT">
                <a:latin typeface="Calibri" pitchFamily="34" charset="0"/>
              </a:endParaRPr>
            </a:p>
          </p:txBody>
        </p:sp>
        <p:sp>
          <p:nvSpPr>
            <p:cNvPr id="812079" name="Oval 47"/>
            <p:cNvSpPr>
              <a:spLocks noChangeArrowheads="1"/>
            </p:cNvSpPr>
            <p:nvPr/>
          </p:nvSpPr>
          <p:spPr bwMode="auto">
            <a:xfrm>
              <a:off x="476" y="2454"/>
              <a:ext cx="102" cy="98"/>
            </a:xfrm>
            <a:prstGeom prst="ellipse">
              <a:avLst/>
            </a:prstGeom>
            <a:solidFill>
              <a:srgbClr val="0099FF"/>
            </a:solidFill>
            <a:ln w="9525" algn="ctr">
              <a:solidFill>
                <a:schemeClr val="tx1"/>
              </a:solidFill>
              <a:round/>
              <a:headEnd/>
              <a:tailEnd/>
            </a:ln>
            <a:effectLst/>
          </p:spPr>
          <p:txBody>
            <a:bodyPr wrap="none" anchor="ctr"/>
            <a:lstStyle/>
            <a:p>
              <a:pPr>
                <a:defRPr/>
              </a:pPr>
              <a:endParaRPr lang="it-IT">
                <a:latin typeface="Calibri" pitchFamily="34" charset="0"/>
              </a:endParaRPr>
            </a:p>
          </p:txBody>
        </p:sp>
        <p:sp>
          <p:nvSpPr>
            <p:cNvPr id="812080" name="AutoShape 48"/>
            <p:cNvSpPr>
              <a:spLocks noChangeArrowheads="1"/>
            </p:cNvSpPr>
            <p:nvPr/>
          </p:nvSpPr>
          <p:spPr bwMode="auto">
            <a:xfrm>
              <a:off x="1098" y="2850"/>
              <a:ext cx="96" cy="102"/>
            </a:xfrm>
            <a:prstGeom prst="diamond">
              <a:avLst/>
            </a:prstGeom>
            <a:solidFill>
              <a:srgbClr val="FFFF00"/>
            </a:solidFill>
            <a:ln w="9525" algn="ctr">
              <a:solidFill>
                <a:schemeClr val="tx1"/>
              </a:solidFill>
              <a:miter lim="800000"/>
              <a:headEnd/>
              <a:tailEnd/>
            </a:ln>
            <a:effectLst/>
          </p:spPr>
          <p:txBody>
            <a:bodyPr wrap="none" anchor="ctr"/>
            <a:lstStyle/>
            <a:p>
              <a:pPr>
                <a:defRPr/>
              </a:pPr>
              <a:endParaRPr lang="it-IT">
                <a:latin typeface="Calibri" pitchFamily="34" charset="0"/>
              </a:endParaRPr>
            </a:p>
          </p:txBody>
        </p:sp>
        <p:sp>
          <p:nvSpPr>
            <p:cNvPr id="812081" name="AutoShape 49"/>
            <p:cNvSpPr>
              <a:spLocks noChangeArrowheads="1"/>
            </p:cNvSpPr>
            <p:nvPr/>
          </p:nvSpPr>
          <p:spPr bwMode="auto">
            <a:xfrm>
              <a:off x="800" y="2722"/>
              <a:ext cx="96" cy="102"/>
            </a:xfrm>
            <a:prstGeom prst="diamond">
              <a:avLst/>
            </a:prstGeom>
            <a:solidFill>
              <a:srgbClr val="FFFF00"/>
            </a:solidFill>
            <a:ln w="9525" algn="ctr">
              <a:solidFill>
                <a:schemeClr val="tx1"/>
              </a:solidFill>
              <a:miter lim="800000"/>
              <a:headEnd/>
              <a:tailEnd/>
            </a:ln>
            <a:effectLst/>
          </p:spPr>
          <p:txBody>
            <a:bodyPr wrap="none" anchor="ctr"/>
            <a:lstStyle/>
            <a:p>
              <a:pPr>
                <a:defRPr/>
              </a:pPr>
              <a:endParaRPr lang="it-IT">
                <a:latin typeface="Calibri" pitchFamily="34" charset="0"/>
              </a:endParaRPr>
            </a:p>
          </p:txBody>
        </p:sp>
        <p:sp>
          <p:nvSpPr>
            <p:cNvPr id="812082" name="AutoShape 50"/>
            <p:cNvSpPr>
              <a:spLocks noChangeArrowheads="1"/>
            </p:cNvSpPr>
            <p:nvPr/>
          </p:nvSpPr>
          <p:spPr bwMode="auto">
            <a:xfrm>
              <a:off x="552" y="2626"/>
              <a:ext cx="96" cy="102"/>
            </a:xfrm>
            <a:prstGeom prst="diamond">
              <a:avLst/>
            </a:prstGeom>
            <a:solidFill>
              <a:srgbClr val="FFFF00"/>
            </a:solidFill>
            <a:ln w="9525" algn="ctr">
              <a:solidFill>
                <a:schemeClr val="tx1"/>
              </a:solidFill>
              <a:miter lim="800000"/>
              <a:headEnd/>
              <a:tailEnd/>
            </a:ln>
            <a:effectLst/>
          </p:spPr>
          <p:txBody>
            <a:bodyPr wrap="none" anchor="ctr"/>
            <a:lstStyle/>
            <a:p>
              <a:pPr>
                <a:defRPr/>
              </a:pPr>
              <a:endParaRPr lang="it-IT">
                <a:latin typeface="Calibri" pitchFamily="34" charset="0"/>
              </a:endParaRPr>
            </a:p>
          </p:txBody>
        </p:sp>
        <p:sp>
          <p:nvSpPr>
            <p:cNvPr id="812083" name="AutoShape 51"/>
            <p:cNvSpPr>
              <a:spLocks noChangeArrowheads="1"/>
            </p:cNvSpPr>
            <p:nvPr/>
          </p:nvSpPr>
          <p:spPr bwMode="auto">
            <a:xfrm>
              <a:off x="476" y="2678"/>
              <a:ext cx="96" cy="102"/>
            </a:xfrm>
            <a:prstGeom prst="diamond">
              <a:avLst/>
            </a:prstGeom>
            <a:solidFill>
              <a:srgbClr val="FFFF00"/>
            </a:solidFill>
            <a:ln w="9525" algn="ctr">
              <a:solidFill>
                <a:schemeClr val="tx1"/>
              </a:solidFill>
              <a:miter lim="800000"/>
              <a:headEnd/>
              <a:tailEnd/>
            </a:ln>
            <a:effectLst/>
          </p:spPr>
          <p:txBody>
            <a:bodyPr wrap="none" anchor="ctr"/>
            <a:lstStyle/>
            <a:p>
              <a:pPr>
                <a:defRPr/>
              </a:pPr>
              <a:endParaRPr lang="it-IT">
                <a:latin typeface="Calibri" pitchFamily="34" charset="0"/>
              </a:endParaRPr>
            </a:p>
          </p:txBody>
        </p:sp>
        <p:sp>
          <p:nvSpPr>
            <p:cNvPr id="812084" name="AutoShape 52"/>
            <p:cNvSpPr>
              <a:spLocks noChangeArrowheads="1"/>
            </p:cNvSpPr>
            <p:nvPr/>
          </p:nvSpPr>
          <p:spPr bwMode="auto">
            <a:xfrm>
              <a:off x="1442" y="3096"/>
              <a:ext cx="96" cy="102"/>
            </a:xfrm>
            <a:prstGeom prst="diamond">
              <a:avLst/>
            </a:prstGeom>
            <a:solidFill>
              <a:srgbClr val="FFFF00"/>
            </a:solidFill>
            <a:ln w="9525" algn="ctr">
              <a:solidFill>
                <a:schemeClr val="tx1"/>
              </a:solidFill>
              <a:miter lim="800000"/>
              <a:headEnd/>
              <a:tailEnd/>
            </a:ln>
            <a:effectLst/>
          </p:spPr>
          <p:txBody>
            <a:bodyPr wrap="none" anchor="ctr"/>
            <a:lstStyle/>
            <a:p>
              <a:pPr>
                <a:defRPr/>
              </a:pPr>
              <a:endParaRPr lang="it-IT">
                <a:latin typeface="Calibri" pitchFamily="34" charset="0"/>
              </a:endParaRPr>
            </a:p>
          </p:txBody>
        </p:sp>
        <p:sp>
          <p:nvSpPr>
            <p:cNvPr id="812090" name="AutoShape 58"/>
            <p:cNvSpPr>
              <a:spLocks noChangeArrowheads="1"/>
            </p:cNvSpPr>
            <p:nvPr/>
          </p:nvSpPr>
          <p:spPr bwMode="auto">
            <a:xfrm>
              <a:off x="476" y="3050"/>
              <a:ext cx="96" cy="102"/>
            </a:xfrm>
            <a:prstGeom prst="diamond">
              <a:avLst/>
            </a:prstGeom>
            <a:solidFill>
              <a:srgbClr val="FF6600"/>
            </a:solidFill>
            <a:ln w="9525" algn="ctr">
              <a:solidFill>
                <a:schemeClr val="tx1"/>
              </a:solidFill>
              <a:miter lim="800000"/>
              <a:headEnd/>
              <a:tailEnd/>
            </a:ln>
            <a:effectLst/>
          </p:spPr>
          <p:txBody>
            <a:bodyPr wrap="none" anchor="ctr"/>
            <a:lstStyle/>
            <a:p>
              <a:pPr>
                <a:defRPr/>
              </a:pPr>
              <a:endParaRPr lang="it-IT">
                <a:latin typeface="Calibri" pitchFamily="34" charset="0"/>
              </a:endParaRPr>
            </a:p>
          </p:txBody>
        </p:sp>
        <p:sp>
          <p:nvSpPr>
            <p:cNvPr id="812091" name="AutoShape 59"/>
            <p:cNvSpPr>
              <a:spLocks noChangeArrowheads="1"/>
            </p:cNvSpPr>
            <p:nvPr/>
          </p:nvSpPr>
          <p:spPr bwMode="auto">
            <a:xfrm>
              <a:off x="550" y="3074"/>
              <a:ext cx="96" cy="102"/>
            </a:xfrm>
            <a:prstGeom prst="diamond">
              <a:avLst/>
            </a:prstGeom>
            <a:solidFill>
              <a:srgbClr val="FF6600"/>
            </a:solidFill>
            <a:ln w="9525" algn="ctr">
              <a:solidFill>
                <a:schemeClr val="tx1"/>
              </a:solidFill>
              <a:miter lim="800000"/>
              <a:headEnd/>
              <a:tailEnd/>
            </a:ln>
            <a:effectLst/>
          </p:spPr>
          <p:txBody>
            <a:bodyPr wrap="none" anchor="ctr"/>
            <a:lstStyle/>
            <a:p>
              <a:pPr>
                <a:defRPr/>
              </a:pPr>
              <a:endParaRPr lang="it-IT">
                <a:latin typeface="Calibri" pitchFamily="34" charset="0"/>
              </a:endParaRPr>
            </a:p>
          </p:txBody>
        </p:sp>
        <p:sp>
          <p:nvSpPr>
            <p:cNvPr id="812092" name="AutoShape 60"/>
            <p:cNvSpPr>
              <a:spLocks noChangeArrowheads="1"/>
            </p:cNvSpPr>
            <p:nvPr/>
          </p:nvSpPr>
          <p:spPr bwMode="auto">
            <a:xfrm>
              <a:off x="796" y="3072"/>
              <a:ext cx="96" cy="102"/>
            </a:xfrm>
            <a:prstGeom prst="diamond">
              <a:avLst/>
            </a:prstGeom>
            <a:solidFill>
              <a:srgbClr val="FF6600"/>
            </a:solidFill>
            <a:ln w="9525" algn="ctr">
              <a:solidFill>
                <a:schemeClr val="tx1"/>
              </a:solidFill>
              <a:miter lim="800000"/>
              <a:headEnd/>
              <a:tailEnd/>
            </a:ln>
            <a:effectLst/>
          </p:spPr>
          <p:txBody>
            <a:bodyPr wrap="none" anchor="ctr"/>
            <a:lstStyle/>
            <a:p>
              <a:pPr>
                <a:defRPr/>
              </a:pPr>
              <a:endParaRPr lang="it-IT">
                <a:latin typeface="Calibri" pitchFamily="34" charset="0"/>
              </a:endParaRPr>
            </a:p>
          </p:txBody>
        </p:sp>
        <p:sp>
          <p:nvSpPr>
            <p:cNvPr id="812093" name="AutoShape 61"/>
            <p:cNvSpPr>
              <a:spLocks noChangeArrowheads="1"/>
            </p:cNvSpPr>
            <p:nvPr/>
          </p:nvSpPr>
          <p:spPr bwMode="auto">
            <a:xfrm>
              <a:off x="1100" y="3082"/>
              <a:ext cx="96" cy="102"/>
            </a:xfrm>
            <a:prstGeom prst="diamond">
              <a:avLst/>
            </a:prstGeom>
            <a:solidFill>
              <a:srgbClr val="FF6600"/>
            </a:solidFill>
            <a:ln w="9525" algn="ctr">
              <a:solidFill>
                <a:schemeClr val="tx1"/>
              </a:solidFill>
              <a:miter lim="800000"/>
              <a:headEnd/>
              <a:tailEnd/>
            </a:ln>
            <a:effectLst/>
          </p:spPr>
          <p:txBody>
            <a:bodyPr wrap="none" anchor="ctr"/>
            <a:lstStyle/>
            <a:p>
              <a:pPr>
                <a:defRPr/>
              </a:pPr>
              <a:endParaRPr lang="it-IT">
                <a:latin typeface="Calibri" pitchFamily="34" charset="0"/>
              </a:endParaRPr>
            </a:p>
          </p:txBody>
        </p:sp>
        <p:sp>
          <p:nvSpPr>
            <p:cNvPr id="812094" name="AutoShape 62"/>
            <p:cNvSpPr>
              <a:spLocks noChangeArrowheads="1"/>
            </p:cNvSpPr>
            <p:nvPr/>
          </p:nvSpPr>
          <p:spPr bwMode="auto">
            <a:xfrm>
              <a:off x="1436" y="3066"/>
              <a:ext cx="96" cy="102"/>
            </a:xfrm>
            <a:prstGeom prst="diamond">
              <a:avLst/>
            </a:prstGeom>
            <a:solidFill>
              <a:srgbClr val="FF6600"/>
            </a:solidFill>
            <a:ln w="9525" algn="ctr">
              <a:solidFill>
                <a:schemeClr val="tx1"/>
              </a:solidFill>
              <a:miter lim="800000"/>
              <a:headEnd/>
              <a:tailEnd/>
            </a:ln>
            <a:effectLst/>
          </p:spPr>
          <p:txBody>
            <a:bodyPr wrap="none" anchor="ctr"/>
            <a:lstStyle/>
            <a:p>
              <a:pPr>
                <a:defRPr/>
              </a:pPr>
              <a:endParaRPr lang="it-IT">
                <a:latin typeface="Calibri" pitchFamily="34" charset="0"/>
              </a:endParaRPr>
            </a:p>
          </p:txBody>
        </p:sp>
      </p:grpSp>
      <p:grpSp>
        <p:nvGrpSpPr>
          <p:cNvPr id="3" name="Group 85"/>
          <p:cNvGrpSpPr>
            <a:grpSpLocks/>
          </p:cNvGrpSpPr>
          <p:nvPr/>
        </p:nvGrpSpPr>
        <p:grpSpPr bwMode="auto">
          <a:xfrm>
            <a:off x="4630738" y="1676400"/>
            <a:ext cx="4416425" cy="3776663"/>
            <a:chOff x="2877" y="1192"/>
            <a:chExt cx="2782" cy="2379"/>
          </a:xfrm>
        </p:grpSpPr>
        <p:sp>
          <p:nvSpPr>
            <p:cNvPr id="812043" name="Rectangle 11"/>
            <p:cNvSpPr>
              <a:spLocks noChangeArrowheads="1"/>
            </p:cNvSpPr>
            <p:nvPr/>
          </p:nvSpPr>
          <p:spPr bwMode="auto">
            <a:xfrm>
              <a:off x="2880" y="1192"/>
              <a:ext cx="2779" cy="2379"/>
            </a:xfrm>
            <a:prstGeom prst="rect">
              <a:avLst/>
            </a:prstGeom>
            <a:solidFill>
              <a:schemeClr val="bg1"/>
            </a:solidFill>
            <a:ln w="9525" algn="ctr">
              <a:noFill/>
              <a:miter lim="800000"/>
              <a:headEnd/>
              <a:tailEnd/>
            </a:ln>
            <a:effectLst/>
          </p:spPr>
          <p:txBody>
            <a:bodyPr wrap="none" anchor="ctr"/>
            <a:lstStyle/>
            <a:p>
              <a:pPr>
                <a:defRPr/>
              </a:pPr>
              <a:endParaRPr lang="it-IT">
                <a:latin typeface="Calibri" pitchFamily="34" charset="0"/>
              </a:endParaRPr>
            </a:p>
          </p:txBody>
        </p:sp>
        <p:pic>
          <p:nvPicPr>
            <p:cNvPr id="65557" name="Picture 10"/>
            <p:cNvPicPr>
              <a:picLocks noChangeAspect="1" noChangeArrowheads="1"/>
            </p:cNvPicPr>
            <p:nvPr/>
          </p:nvPicPr>
          <p:blipFill>
            <a:blip r:embed="rId4" cstate="print"/>
            <a:srcRect/>
            <a:stretch>
              <a:fillRect/>
            </a:stretch>
          </p:blipFill>
          <p:spPr bwMode="auto">
            <a:xfrm>
              <a:off x="2877" y="1276"/>
              <a:ext cx="2780" cy="2266"/>
            </a:xfrm>
            <a:prstGeom prst="rect">
              <a:avLst/>
            </a:prstGeom>
            <a:noFill/>
            <a:ln w="9525" algn="ctr">
              <a:noFill/>
              <a:miter lim="800000"/>
              <a:headEnd/>
              <a:tailEnd/>
            </a:ln>
          </p:spPr>
        </p:pic>
        <p:sp>
          <p:nvSpPr>
            <p:cNvPr id="812052" name="Oval 20"/>
            <p:cNvSpPr>
              <a:spLocks noChangeArrowheads="1"/>
            </p:cNvSpPr>
            <p:nvPr/>
          </p:nvSpPr>
          <p:spPr bwMode="auto">
            <a:xfrm>
              <a:off x="3332" y="1868"/>
              <a:ext cx="102" cy="98"/>
            </a:xfrm>
            <a:prstGeom prst="ellipse">
              <a:avLst/>
            </a:prstGeom>
            <a:solidFill>
              <a:srgbClr val="FF0000"/>
            </a:solidFill>
            <a:ln w="9525" algn="ctr">
              <a:solidFill>
                <a:schemeClr val="tx1"/>
              </a:solidFill>
              <a:round/>
              <a:headEnd/>
              <a:tailEnd/>
            </a:ln>
            <a:effectLst/>
          </p:spPr>
          <p:txBody>
            <a:bodyPr wrap="none" anchor="ctr"/>
            <a:lstStyle/>
            <a:p>
              <a:pPr>
                <a:defRPr/>
              </a:pPr>
              <a:endParaRPr lang="it-IT">
                <a:latin typeface="Calibri" pitchFamily="34" charset="0"/>
              </a:endParaRPr>
            </a:p>
          </p:txBody>
        </p:sp>
        <p:sp>
          <p:nvSpPr>
            <p:cNvPr id="812053" name="Oval 21"/>
            <p:cNvSpPr>
              <a:spLocks noChangeArrowheads="1"/>
            </p:cNvSpPr>
            <p:nvPr/>
          </p:nvSpPr>
          <p:spPr bwMode="auto">
            <a:xfrm>
              <a:off x="3618" y="1882"/>
              <a:ext cx="102" cy="98"/>
            </a:xfrm>
            <a:prstGeom prst="ellipse">
              <a:avLst/>
            </a:prstGeom>
            <a:solidFill>
              <a:srgbClr val="FF0000"/>
            </a:solidFill>
            <a:ln w="9525" algn="ctr">
              <a:solidFill>
                <a:schemeClr val="tx1"/>
              </a:solidFill>
              <a:round/>
              <a:headEnd/>
              <a:tailEnd/>
            </a:ln>
            <a:effectLst/>
          </p:spPr>
          <p:txBody>
            <a:bodyPr wrap="none" anchor="ctr"/>
            <a:lstStyle/>
            <a:p>
              <a:pPr>
                <a:defRPr/>
              </a:pPr>
              <a:endParaRPr lang="it-IT">
                <a:latin typeface="Calibri" pitchFamily="34" charset="0"/>
              </a:endParaRPr>
            </a:p>
          </p:txBody>
        </p:sp>
        <p:sp>
          <p:nvSpPr>
            <p:cNvPr id="812054" name="Oval 22"/>
            <p:cNvSpPr>
              <a:spLocks noChangeArrowheads="1"/>
            </p:cNvSpPr>
            <p:nvPr/>
          </p:nvSpPr>
          <p:spPr bwMode="auto">
            <a:xfrm>
              <a:off x="3686" y="1844"/>
              <a:ext cx="102" cy="98"/>
            </a:xfrm>
            <a:prstGeom prst="ellipse">
              <a:avLst/>
            </a:prstGeom>
            <a:solidFill>
              <a:srgbClr val="FF0000"/>
            </a:solidFill>
            <a:ln w="9525" algn="ctr">
              <a:solidFill>
                <a:schemeClr val="tx1"/>
              </a:solidFill>
              <a:round/>
              <a:headEnd/>
              <a:tailEnd/>
            </a:ln>
            <a:effectLst/>
          </p:spPr>
          <p:txBody>
            <a:bodyPr wrap="none" anchor="ctr"/>
            <a:lstStyle/>
            <a:p>
              <a:pPr>
                <a:defRPr/>
              </a:pPr>
              <a:endParaRPr lang="it-IT">
                <a:latin typeface="Calibri" pitchFamily="34" charset="0"/>
              </a:endParaRPr>
            </a:p>
          </p:txBody>
        </p:sp>
        <p:sp>
          <p:nvSpPr>
            <p:cNvPr id="812055" name="Oval 23"/>
            <p:cNvSpPr>
              <a:spLocks noChangeArrowheads="1"/>
            </p:cNvSpPr>
            <p:nvPr/>
          </p:nvSpPr>
          <p:spPr bwMode="auto">
            <a:xfrm>
              <a:off x="3974" y="1810"/>
              <a:ext cx="102" cy="98"/>
            </a:xfrm>
            <a:prstGeom prst="ellipse">
              <a:avLst/>
            </a:prstGeom>
            <a:solidFill>
              <a:srgbClr val="FF0000"/>
            </a:solidFill>
            <a:ln w="9525" algn="ctr">
              <a:solidFill>
                <a:schemeClr val="tx1"/>
              </a:solidFill>
              <a:round/>
              <a:headEnd/>
              <a:tailEnd/>
            </a:ln>
            <a:effectLst/>
          </p:spPr>
          <p:txBody>
            <a:bodyPr wrap="none" anchor="ctr"/>
            <a:lstStyle/>
            <a:p>
              <a:pPr>
                <a:defRPr/>
              </a:pPr>
              <a:endParaRPr lang="it-IT">
                <a:latin typeface="Calibri" pitchFamily="34" charset="0"/>
              </a:endParaRPr>
            </a:p>
          </p:txBody>
        </p:sp>
        <p:sp>
          <p:nvSpPr>
            <p:cNvPr id="812056" name="Oval 24"/>
            <p:cNvSpPr>
              <a:spLocks noChangeArrowheads="1"/>
            </p:cNvSpPr>
            <p:nvPr/>
          </p:nvSpPr>
          <p:spPr bwMode="auto">
            <a:xfrm>
              <a:off x="4544" y="1802"/>
              <a:ext cx="102" cy="98"/>
            </a:xfrm>
            <a:prstGeom prst="ellipse">
              <a:avLst/>
            </a:prstGeom>
            <a:solidFill>
              <a:srgbClr val="FF0000"/>
            </a:solidFill>
            <a:ln w="9525" algn="ctr">
              <a:solidFill>
                <a:schemeClr val="tx1"/>
              </a:solidFill>
              <a:round/>
              <a:headEnd/>
              <a:tailEnd/>
            </a:ln>
            <a:effectLst/>
          </p:spPr>
          <p:txBody>
            <a:bodyPr wrap="none" anchor="ctr"/>
            <a:lstStyle/>
            <a:p>
              <a:pPr>
                <a:defRPr/>
              </a:pPr>
              <a:endParaRPr lang="it-IT">
                <a:latin typeface="Calibri" pitchFamily="34" charset="0"/>
              </a:endParaRPr>
            </a:p>
          </p:txBody>
        </p:sp>
        <p:sp>
          <p:nvSpPr>
            <p:cNvPr id="812057" name="Oval 25"/>
            <p:cNvSpPr>
              <a:spLocks noChangeArrowheads="1"/>
            </p:cNvSpPr>
            <p:nvPr/>
          </p:nvSpPr>
          <p:spPr bwMode="auto">
            <a:xfrm>
              <a:off x="4680" y="1742"/>
              <a:ext cx="102" cy="98"/>
            </a:xfrm>
            <a:prstGeom prst="ellipse">
              <a:avLst/>
            </a:prstGeom>
            <a:solidFill>
              <a:srgbClr val="FF0000"/>
            </a:solidFill>
            <a:ln w="9525" algn="ctr">
              <a:solidFill>
                <a:schemeClr val="tx1"/>
              </a:solidFill>
              <a:round/>
              <a:headEnd/>
              <a:tailEnd/>
            </a:ln>
            <a:effectLst/>
          </p:spPr>
          <p:txBody>
            <a:bodyPr wrap="none" anchor="ctr"/>
            <a:lstStyle/>
            <a:p>
              <a:pPr>
                <a:defRPr/>
              </a:pPr>
              <a:endParaRPr lang="it-IT">
                <a:latin typeface="Calibri" pitchFamily="34" charset="0"/>
              </a:endParaRPr>
            </a:p>
          </p:txBody>
        </p:sp>
        <p:sp>
          <p:nvSpPr>
            <p:cNvPr id="812058" name="Oval 26"/>
            <p:cNvSpPr>
              <a:spLocks noChangeArrowheads="1"/>
            </p:cNvSpPr>
            <p:nvPr/>
          </p:nvSpPr>
          <p:spPr bwMode="auto">
            <a:xfrm>
              <a:off x="4918" y="1776"/>
              <a:ext cx="102" cy="98"/>
            </a:xfrm>
            <a:prstGeom prst="ellipse">
              <a:avLst/>
            </a:prstGeom>
            <a:solidFill>
              <a:srgbClr val="FF0000"/>
            </a:solidFill>
            <a:ln w="9525" algn="ctr">
              <a:solidFill>
                <a:schemeClr val="tx1"/>
              </a:solidFill>
              <a:round/>
              <a:headEnd/>
              <a:tailEnd/>
            </a:ln>
            <a:effectLst/>
          </p:spPr>
          <p:txBody>
            <a:bodyPr wrap="none" anchor="ctr"/>
            <a:lstStyle/>
            <a:p>
              <a:pPr>
                <a:defRPr/>
              </a:pPr>
              <a:endParaRPr lang="it-IT">
                <a:latin typeface="Calibri" pitchFamily="34" charset="0"/>
              </a:endParaRPr>
            </a:p>
          </p:txBody>
        </p:sp>
        <p:sp>
          <p:nvSpPr>
            <p:cNvPr id="812059" name="Oval 27"/>
            <p:cNvSpPr>
              <a:spLocks noChangeArrowheads="1"/>
            </p:cNvSpPr>
            <p:nvPr/>
          </p:nvSpPr>
          <p:spPr bwMode="auto">
            <a:xfrm>
              <a:off x="5040" y="1770"/>
              <a:ext cx="102" cy="98"/>
            </a:xfrm>
            <a:prstGeom prst="ellipse">
              <a:avLst/>
            </a:prstGeom>
            <a:solidFill>
              <a:srgbClr val="FF0000"/>
            </a:solidFill>
            <a:ln w="9525" algn="ctr">
              <a:solidFill>
                <a:schemeClr val="tx1"/>
              </a:solidFill>
              <a:round/>
              <a:headEnd/>
              <a:tailEnd/>
            </a:ln>
            <a:effectLst/>
          </p:spPr>
          <p:txBody>
            <a:bodyPr wrap="none" anchor="ctr"/>
            <a:lstStyle/>
            <a:p>
              <a:pPr>
                <a:defRPr/>
              </a:pPr>
              <a:endParaRPr lang="it-IT">
                <a:latin typeface="Calibri" pitchFamily="34" charset="0"/>
              </a:endParaRPr>
            </a:p>
          </p:txBody>
        </p:sp>
        <p:sp>
          <p:nvSpPr>
            <p:cNvPr id="812060" name="Oval 28"/>
            <p:cNvSpPr>
              <a:spLocks noChangeArrowheads="1"/>
            </p:cNvSpPr>
            <p:nvPr/>
          </p:nvSpPr>
          <p:spPr bwMode="auto">
            <a:xfrm>
              <a:off x="5194" y="1770"/>
              <a:ext cx="102" cy="98"/>
            </a:xfrm>
            <a:prstGeom prst="ellipse">
              <a:avLst/>
            </a:prstGeom>
            <a:solidFill>
              <a:srgbClr val="FF0000"/>
            </a:solidFill>
            <a:ln w="9525" algn="ctr">
              <a:solidFill>
                <a:schemeClr val="tx1"/>
              </a:solidFill>
              <a:round/>
              <a:headEnd/>
              <a:tailEnd/>
            </a:ln>
            <a:effectLst/>
          </p:spPr>
          <p:txBody>
            <a:bodyPr wrap="none" anchor="ctr"/>
            <a:lstStyle/>
            <a:p>
              <a:pPr>
                <a:defRPr/>
              </a:pPr>
              <a:endParaRPr lang="it-IT">
                <a:latin typeface="Calibri" pitchFamily="34" charset="0"/>
              </a:endParaRPr>
            </a:p>
          </p:txBody>
        </p:sp>
        <p:sp>
          <p:nvSpPr>
            <p:cNvPr id="812061" name="Oval 29"/>
            <p:cNvSpPr>
              <a:spLocks noChangeArrowheads="1"/>
            </p:cNvSpPr>
            <p:nvPr/>
          </p:nvSpPr>
          <p:spPr bwMode="auto">
            <a:xfrm>
              <a:off x="5506" y="1750"/>
              <a:ext cx="102" cy="98"/>
            </a:xfrm>
            <a:prstGeom prst="ellipse">
              <a:avLst/>
            </a:prstGeom>
            <a:solidFill>
              <a:srgbClr val="FF0000"/>
            </a:solidFill>
            <a:ln w="9525" algn="ctr">
              <a:solidFill>
                <a:schemeClr val="tx1"/>
              </a:solidFill>
              <a:round/>
              <a:headEnd/>
              <a:tailEnd/>
            </a:ln>
            <a:effectLst/>
          </p:spPr>
          <p:txBody>
            <a:bodyPr wrap="none" anchor="ctr"/>
            <a:lstStyle/>
            <a:p>
              <a:pPr>
                <a:defRPr/>
              </a:pPr>
              <a:endParaRPr lang="it-IT">
                <a:latin typeface="Calibri" pitchFamily="34" charset="0"/>
              </a:endParaRPr>
            </a:p>
          </p:txBody>
        </p:sp>
        <p:sp>
          <p:nvSpPr>
            <p:cNvPr id="812062" name="Oval 30"/>
            <p:cNvSpPr>
              <a:spLocks noChangeArrowheads="1"/>
            </p:cNvSpPr>
            <p:nvPr/>
          </p:nvSpPr>
          <p:spPr bwMode="auto">
            <a:xfrm>
              <a:off x="5508" y="3114"/>
              <a:ext cx="102" cy="98"/>
            </a:xfrm>
            <a:prstGeom prst="ellipse">
              <a:avLst/>
            </a:prstGeom>
            <a:solidFill>
              <a:srgbClr val="0099FF"/>
            </a:solidFill>
            <a:ln w="9525" algn="ctr">
              <a:solidFill>
                <a:schemeClr val="tx1"/>
              </a:solidFill>
              <a:round/>
              <a:headEnd/>
              <a:tailEnd/>
            </a:ln>
            <a:effectLst/>
          </p:spPr>
          <p:txBody>
            <a:bodyPr wrap="none" anchor="ctr"/>
            <a:lstStyle/>
            <a:p>
              <a:pPr>
                <a:defRPr/>
              </a:pPr>
              <a:endParaRPr lang="it-IT">
                <a:latin typeface="Calibri" pitchFamily="34" charset="0"/>
              </a:endParaRPr>
            </a:p>
          </p:txBody>
        </p:sp>
        <p:sp>
          <p:nvSpPr>
            <p:cNvPr id="812063" name="Oval 31"/>
            <p:cNvSpPr>
              <a:spLocks noChangeArrowheads="1"/>
            </p:cNvSpPr>
            <p:nvPr/>
          </p:nvSpPr>
          <p:spPr bwMode="auto">
            <a:xfrm>
              <a:off x="5198" y="2984"/>
              <a:ext cx="102" cy="98"/>
            </a:xfrm>
            <a:prstGeom prst="ellipse">
              <a:avLst/>
            </a:prstGeom>
            <a:solidFill>
              <a:srgbClr val="0099FF"/>
            </a:solidFill>
            <a:ln w="9525" algn="ctr">
              <a:solidFill>
                <a:schemeClr val="tx1"/>
              </a:solidFill>
              <a:round/>
              <a:headEnd/>
              <a:tailEnd/>
            </a:ln>
            <a:effectLst/>
          </p:spPr>
          <p:txBody>
            <a:bodyPr wrap="none" anchor="ctr"/>
            <a:lstStyle/>
            <a:p>
              <a:pPr>
                <a:defRPr/>
              </a:pPr>
              <a:endParaRPr lang="it-IT">
                <a:latin typeface="Calibri" pitchFamily="34" charset="0"/>
              </a:endParaRPr>
            </a:p>
          </p:txBody>
        </p:sp>
        <p:sp>
          <p:nvSpPr>
            <p:cNvPr id="812064" name="Oval 32"/>
            <p:cNvSpPr>
              <a:spLocks noChangeArrowheads="1"/>
            </p:cNvSpPr>
            <p:nvPr/>
          </p:nvSpPr>
          <p:spPr bwMode="auto">
            <a:xfrm>
              <a:off x="5040" y="2904"/>
              <a:ext cx="102" cy="98"/>
            </a:xfrm>
            <a:prstGeom prst="ellipse">
              <a:avLst/>
            </a:prstGeom>
            <a:solidFill>
              <a:srgbClr val="0099FF"/>
            </a:solidFill>
            <a:ln w="9525" algn="ctr">
              <a:solidFill>
                <a:schemeClr val="tx1"/>
              </a:solidFill>
              <a:round/>
              <a:headEnd/>
              <a:tailEnd/>
            </a:ln>
            <a:effectLst/>
          </p:spPr>
          <p:txBody>
            <a:bodyPr wrap="none" anchor="ctr"/>
            <a:lstStyle/>
            <a:p>
              <a:pPr>
                <a:defRPr/>
              </a:pPr>
              <a:endParaRPr lang="it-IT">
                <a:latin typeface="Calibri" pitchFamily="34" charset="0"/>
              </a:endParaRPr>
            </a:p>
          </p:txBody>
        </p:sp>
        <p:sp>
          <p:nvSpPr>
            <p:cNvPr id="812065" name="Oval 33"/>
            <p:cNvSpPr>
              <a:spLocks noChangeArrowheads="1"/>
            </p:cNvSpPr>
            <p:nvPr/>
          </p:nvSpPr>
          <p:spPr bwMode="auto">
            <a:xfrm>
              <a:off x="4920" y="2844"/>
              <a:ext cx="102" cy="98"/>
            </a:xfrm>
            <a:prstGeom prst="ellipse">
              <a:avLst/>
            </a:prstGeom>
            <a:solidFill>
              <a:srgbClr val="0099FF"/>
            </a:solidFill>
            <a:ln w="9525" algn="ctr">
              <a:solidFill>
                <a:schemeClr val="tx1"/>
              </a:solidFill>
              <a:round/>
              <a:headEnd/>
              <a:tailEnd/>
            </a:ln>
            <a:effectLst/>
          </p:spPr>
          <p:txBody>
            <a:bodyPr wrap="none" anchor="ctr"/>
            <a:lstStyle/>
            <a:p>
              <a:pPr>
                <a:defRPr/>
              </a:pPr>
              <a:endParaRPr lang="it-IT">
                <a:latin typeface="Calibri" pitchFamily="34" charset="0"/>
              </a:endParaRPr>
            </a:p>
          </p:txBody>
        </p:sp>
        <p:sp>
          <p:nvSpPr>
            <p:cNvPr id="812066" name="Oval 34"/>
            <p:cNvSpPr>
              <a:spLocks noChangeArrowheads="1"/>
            </p:cNvSpPr>
            <p:nvPr/>
          </p:nvSpPr>
          <p:spPr bwMode="auto">
            <a:xfrm>
              <a:off x="4680" y="2796"/>
              <a:ext cx="102" cy="98"/>
            </a:xfrm>
            <a:prstGeom prst="ellipse">
              <a:avLst/>
            </a:prstGeom>
            <a:solidFill>
              <a:srgbClr val="0099FF"/>
            </a:solidFill>
            <a:ln w="9525" algn="ctr">
              <a:solidFill>
                <a:schemeClr val="tx1"/>
              </a:solidFill>
              <a:round/>
              <a:headEnd/>
              <a:tailEnd/>
            </a:ln>
            <a:effectLst/>
          </p:spPr>
          <p:txBody>
            <a:bodyPr wrap="none" anchor="ctr"/>
            <a:lstStyle/>
            <a:p>
              <a:pPr>
                <a:defRPr/>
              </a:pPr>
              <a:endParaRPr lang="it-IT">
                <a:latin typeface="Calibri" pitchFamily="34" charset="0"/>
              </a:endParaRPr>
            </a:p>
          </p:txBody>
        </p:sp>
        <p:sp>
          <p:nvSpPr>
            <p:cNvPr id="812067" name="Oval 35"/>
            <p:cNvSpPr>
              <a:spLocks noChangeArrowheads="1"/>
            </p:cNvSpPr>
            <p:nvPr/>
          </p:nvSpPr>
          <p:spPr bwMode="auto">
            <a:xfrm>
              <a:off x="4546" y="2680"/>
              <a:ext cx="102" cy="98"/>
            </a:xfrm>
            <a:prstGeom prst="ellipse">
              <a:avLst/>
            </a:prstGeom>
            <a:solidFill>
              <a:srgbClr val="0099FF"/>
            </a:solidFill>
            <a:ln w="9525" algn="ctr">
              <a:solidFill>
                <a:schemeClr val="tx1"/>
              </a:solidFill>
              <a:round/>
              <a:headEnd/>
              <a:tailEnd/>
            </a:ln>
            <a:effectLst/>
          </p:spPr>
          <p:txBody>
            <a:bodyPr wrap="none" anchor="ctr"/>
            <a:lstStyle/>
            <a:p>
              <a:pPr>
                <a:defRPr/>
              </a:pPr>
              <a:endParaRPr lang="it-IT">
                <a:latin typeface="Calibri" pitchFamily="34" charset="0"/>
              </a:endParaRPr>
            </a:p>
          </p:txBody>
        </p:sp>
        <p:sp>
          <p:nvSpPr>
            <p:cNvPr id="812068" name="Oval 36"/>
            <p:cNvSpPr>
              <a:spLocks noChangeArrowheads="1"/>
            </p:cNvSpPr>
            <p:nvPr/>
          </p:nvSpPr>
          <p:spPr bwMode="auto">
            <a:xfrm>
              <a:off x="3974" y="2686"/>
              <a:ext cx="102" cy="98"/>
            </a:xfrm>
            <a:prstGeom prst="ellipse">
              <a:avLst/>
            </a:prstGeom>
            <a:solidFill>
              <a:srgbClr val="0099FF"/>
            </a:solidFill>
            <a:ln w="9525" algn="ctr">
              <a:solidFill>
                <a:schemeClr val="tx1"/>
              </a:solidFill>
              <a:round/>
              <a:headEnd/>
              <a:tailEnd/>
            </a:ln>
            <a:effectLst/>
          </p:spPr>
          <p:txBody>
            <a:bodyPr wrap="none" anchor="ctr"/>
            <a:lstStyle/>
            <a:p>
              <a:pPr>
                <a:defRPr/>
              </a:pPr>
              <a:endParaRPr lang="it-IT">
                <a:latin typeface="Calibri" pitchFamily="34" charset="0"/>
              </a:endParaRPr>
            </a:p>
          </p:txBody>
        </p:sp>
        <p:sp>
          <p:nvSpPr>
            <p:cNvPr id="812069" name="Oval 37"/>
            <p:cNvSpPr>
              <a:spLocks noChangeArrowheads="1"/>
            </p:cNvSpPr>
            <p:nvPr/>
          </p:nvSpPr>
          <p:spPr bwMode="auto">
            <a:xfrm>
              <a:off x="3686" y="2598"/>
              <a:ext cx="102" cy="98"/>
            </a:xfrm>
            <a:prstGeom prst="ellipse">
              <a:avLst/>
            </a:prstGeom>
            <a:solidFill>
              <a:srgbClr val="0099FF"/>
            </a:solidFill>
            <a:ln w="9525" algn="ctr">
              <a:solidFill>
                <a:schemeClr val="tx1"/>
              </a:solidFill>
              <a:round/>
              <a:headEnd/>
              <a:tailEnd/>
            </a:ln>
            <a:effectLst/>
          </p:spPr>
          <p:txBody>
            <a:bodyPr wrap="none" anchor="ctr"/>
            <a:lstStyle/>
            <a:p>
              <a:pPr>
                <a:defRPr/>
              </a:pPr>
              <a:endParaRPr lang="it-IT">
                <a:latin typeface="Calibri" pitchFamily="34" charset="0"/>
              </a:endParaRPr>
            </a:p>
          </p:txBody>
        </p:sp>
        <p:sp>
          <p:nvSpPr>
            <p:cNvPr id="812070" name="Oval 38"/>
            <p:cNvSpPr>
              <a:spLocks noChangeArrowheads="1"/>
            </p:cNvSpPr>
            <p:nvPr/>
          </p:nvSpPr>
          <p:spPr bwMode="auto">
            <a:xfrm>
              <a:off x="3616" y="2562"/>
              <a:ext cx="102" cy="98"/>
            </a:xfrm>
            <a:prstGeom prst="ellipse">
              <a:avLst/>
            </a:prstGeom>
            <a:solidFill>
              <a:srgbClr val="0099FF"/>
            </a:solidFill>
            <a:ln w="9525" algn="ctr">
              <a:solidFill>
                <a:schemeClr val="tx1"/>
              </a:solidFill>
              <a:round/>
              <a:headEnd/>
              <a:tailEnd/>
            </a:ln>
            <a:effectLst/>
          </p:spPr>
          <p:txBody>
            <a:bodyPr wrap="none" anchor="ctr"/>
            <a:lstStyle/>
            <a:p>
              <a:pPr>
                <a:defRPr/>
              </a:pPr>
              <a:endParaRPr lang="it-IT">
                <a:latin typeface="Calibri" pitchFamily="34" charset="0"/>
              </a:endParaRPr>
            </a:p>
          </p:txBody>
        </p:sp>
        <p:sp>
          <p:nvSpPr>
            <p:cNvPr id="812071" name="Oval 39"/>
            <p:cNvSpPr>
              <a:spLocks noChangeArrowheads="1"/>
            </p:cNvSpPr>
            <p:nvPr/>
          </p:nvSpPr>
          <p:spPr bwMode="auto">
            <a:xfrm>
              <a:off x="3332" y="2528"/>
              <a:ext cx="102" cy="98"/>
            </a:xfrm>
            <a:prstGeom prst="ellipse">
              <a:avLst/>
            </a:prstGeom>
            <a:solidFill>
              <a:srgbClr val="0099FF"/>
            </a:solidFill>
            <a:ln w="9525" algn="ctr">
              <a:solidFill>
                <a:schemeClr val="tx1"/>
              </a:solidFill>
              <a:round/>
              <a:headEnd/>
              <a:tailEnd/>
            </a:ln>
            <a:effectLst/>
          </p:spPr>
          <p:txBody>
            <a:bodyPr wrap="none" anchor="ctr"/>
            <a:lstStyle/>
            <a:p>
              <a:pPr>
                <a:defRPr/>
              </a:pPr>
              <a:endParaRPr lang="it-IT">
                <a:latin typeface="Calibri" pitchFamily="34" charset="0"/>
              </a:endParaRPr>
            </a:p>
          </p:txBody>
        </p:sp>
        <p:sp>
          <p:nvSpPr>
            <p:cNvPr id="812085" name="AutoShape 53"/>
            <p:cNvSpPr>
              <a:spLocks noChangeArrowheads="1"/>
            </p:cNvSpPr>
            <p:nvPr/>
          </p:nvSpPr>
          <p:spPr bwMode="auto">
            <a:xfrm>
              <a:off x="3334" y="2822"/>
              <a:ext cx="96" cy="102"/>
            </a:xfrm>
            <a:prstGeom prst="diamond">
              <a:avLst/>
            </a:prstGeom>
            <a:solidFill>
              <a:srgbClr val="FFFF00"/>
            </a:solidFill>
            <a:ln w="9525" algn="ctr">
              <a:solidFill>
                <a:schemeClr val="tx1"/>
              </a:solidFill>
              <a:miter lim="800000"/>
              <a:headEnd/>
              <a:tailEnd/>
            </a:ln>
            <a:effectLst/>
          </p:spPr>
          <p:txBody>
            <a:bodyPr wrap="none" anchor="ctr"/>
            <a:lstStyle/>
            <a:p>
              <a:pPr>
                <a:defRPr/>
              </a:pPr>
              <a:endParaRPr lang="it-IT">
                <a:latin typeface="Calibri" pitchFamily="34" charset="0"/>
              </a:endParaRPr>
            </a:p>
          </p:txBody>
        </p:sp>
        <p:sp>
          <p:nvSpPr>
            <p:cNvPr id="812086" name="AutoShape 54"/>
            <p:cNvSpPr>
              <a:spLocks noChangeArrowheads="1"/>
            </p:cNvSpPr>
            <p:nvPr/>
          </p:nvSpPr>
          <p:spPr bwMode="auto">
            <a:xfrm>
              <a:off x="3618" y="2764"/>
              <a:ext cx="96" cy="102"/>
            </a:xfrm>
            <a:prstGeom prst="diamond">
              <a:avLst/>
            </a:prstGeom>
            <a:solidFill>
              <a:srgbClr val="FFFF00"/>
            </a:solidFill>
            <a:ln w="9525" algn="ctr">
              <a:solidFill>
                <a:schemeClr val="tx1"/>
              </a:solidFill>
              <a:miter lim="800000"/>
              <a:headEnd/>
              <a:tailEnd/>
            </a:ln>
            <a:effectLst/>
          </p:spPr>
          <p:txBody>
            <a:bodyPr wrap="none" anchor="ctr"/>
            <a:lstStyle/>
            <a:p>
              <a:pPr>
                <a:defRPr/>
              </a:pPr>
              <a:endParaRPr lang="it-IT">
                <a:latin typeface="Calibri" pitchFamily="34" charset="0"/>
              </a:endParaRPr>
            </a:p>
          </p:txBody>
        </p:sp>
        <p:sp>
          <p:nvSpPr>
            <p:cNvPr id="812087" name="AutoShape 55"/>
            <p:cNvSpPr>
              <a:spLocks noChangeArrowheads="1"/>
            </p:cNvSpPr>
            <p:nvPr/>
          </p:nvSpPr>
          <p:spPr bwMode="auto">
            <a:xfrm>
              <a:off x="3688" y="2798"/>
              <a:ext cx="96" cy="102"/>
            </a:xfrm>
            <a:prstGeom prst="diamond">
              <a:avLst/>
            </a:prstGeom>
            <a:solidFill>
              <a:srgbClr val="FFFF00"/>
            </a:solidFill>
            <a:ln w="9525" algn="ctr">
              <a:solidFill>
                <a:schemeClr val="tx1"/>
              </a:solidFill>
              <a:miter lim="800000"/>
              <a:headEnd/>
              <a:tailEnd/>
            </a:ln>
            <a:effectLst/>
          </p:spPr>
          <p:txBody>
            <a:bodyPr wrap="none" anchor="ctr"/>
            <a:lstStyle/>
            <a:p>
              <a:pPr>
                <a:defRPr/>
              </a:pPr>
              <a:endParaRPr lang="it-IT">
                <a:latin typeface="Calibri" pitchFamily="34" charset="0"/>
              </a:endParaRPr>
            </a:p>
          </p:txBody>
        </p:sp>
        <p:sp>
          <p:nvSpPr>
            <p:cNvPr id="812088" name="AutoShape 56"/>
            <p:cNvSpPr>
              <a:spLocks noChangeArrowheads="1"/>
            </p:cNvSpPr>
            <p:nvPr/>
          </p:nvSpPr>
          <p:spPr bwMode="auto">
            <a:xfrm>
              <a:off x="3976" y="2854"/>
              <a:ext cx="96" cy="102"/>
            </a:xfrm>
            <a:prstGeom prst="diamond">
              <a:avLst/>
            </a:prstGeom>
            <a:solidFill>
              <a:srgbClr val="FFFF00"/>
            </a:solidFill>
            <a:ln w="9525" algn="ctr">
              <a:solidFill>
                <a:schemeClr val="tx1"/>
              </a:solidFill>
              <a:miter lim="800000"/>
              <a:headEnd/>
              <a:tailEnd/>
            </a:ln>
            <a:effectLst/>
          </p:spPr>
          <p:txBody>
            <a:bodyPr wrap="none" anchor="ctr"/>
            <a:lstStyle/>
            <a:p>
              <a:pPr>
                <a:defRPr/>
              </a:pPr>
              <a:endParaRPr lang="it-IT">
                <a:latin typeface="Calibri" pitchFamily="34" charset="0"/>
              </a:endParaRPr>
            </a:p>
          </p:txBody>
        </p:sp>
        <p:sp>
          <p:nvSpPr>
            <p:cNvPr id="812089" name="AutoShape 57"/>
            <p:cNvSpPr>
              <a:spLocks noChangeArrowheads="1"/>
            </p:cNvSpPr>
            <p:nvPr/>
          </p:nvSpPr>
          <p:spPr bwMode="auto">
            <a:xfrm>
              <a:off x="4548" y="3090"/>
              <a:ext cx="96" cy="102"/>
            </a:xfrm>
            <a:prstGeom prst="diamond">
              <a:avLst/>
            </a:prstGeom>
            <a:solidFill>
              <a:srgbClr val="FFFF00"/>
            </a:solidFill>
            <a:ln w="9525" algn="ctr">
              <a:solidFill>
                <a:schemeClr val="tx1"/>
              </a:solidFill>
              <a:miter lim="800000"/>
              <a:headEnd/>
              <a:tailEnd/>
            </a:ln>
            <a:effectLst/>
          </p:spPr>
          <p:txBody>
            <a:bodyPr wrap="none" anchor="ctr"/>
            <a:lstStyle/>
            <a:p>
              <a:pPr>
                <a:defRPr/>
              </a:pPr>
              <a:endParaRPr lang="it-IT">
                <a:latin typeface="Calibri" pitchFamily="34" charset="0"/>
              </a:endParaRPr>
            </a:p>
          </p:txBody>
        </p:sp>
        <p:sp>
          <p:nvSpPr>
            <p:cNvPr id="812095" name="AutoShape 63"/>
            <p:cNvSpPr>
              <a:spLocks noChangeArrowheads="1"/>
            </p:cNvSpPr>
            <p:nvPr/>
          </p:nvSpPr>
          <p:spPr bwMode="auto">
            <a:xfrm>
              <a:off x="3336" y="3082"/>
              <a:ext cx="96" cy="102"/>
            </a:xfrm>
            <a:prstGeom prst="diamond">
              <a:avLst/>
            </a:prstGeom>
            <a:solidFill>
              <a:srgbClr val="FF6600"/>
            </a:solidFill>
            <a:ln w="9525" algn="ctr">
              <a:solidFill>
                <a:schemeClr val="tx1"/>
              </a:solidFill>
              <a:miter lim="800000"/>
              <a:headEnd/>
              <a:tailEnd/>
            </a:ln>
            <a:effectLst/>
          </p:spPr>
          <p:txBody>
            <a:bodyPr wrap="none" anchor="ctr"/>
            <a:lstStyle/>
            <a:p>
              <a:pPr>
                <a:defRPr/>
              </a:pPr>
              <a:endParaRPr lang="it-IT">
                <a:latin typeface="Calibri" pitchFamily="34" charset="0"/>
              </a:endParaRPr>
            </a:p>
          </p:txBody>
        </p:sp>
        <p:sp>
          <p:nvSpPr>
            <p:cNvPr id="812096" name="AutoShape 64"/>
            <p:cNvSpPr>
              <a:spLocks noChangeArrowheads="1"/>
            </p:cNvSpPr>
            <p:nvPr/>
          </p:nvSpPr>
          <p:spPr bwMode="auto">
            <a:xfrm>
              <a:off x="3618" y="3080"/>
              <a:ext cx="96" cy="102"/>
            </a:xfrm>
            <a:prstGeom prst="diamond">
              <a:avLst/>
            </a:prstGeom>
            <a:solidFill>
              <a:srgbClr val="FF6600"/>
            </a:solidFill>
            <a:ln w="9525" algn="ctr">
              <a:solidFill>
                <a:schemeClr val="tx1"/>
              </a:solidFill>
              <a:miter lim="800000"/>
              <a:headEnd/>
              <a:tailEnd/>
            </a:ln>
            <a:effectLst/>
          </p:spPr>
          <p:txBody>
            <a:bodyPr wrap="none" anchor="ctr"/>
            <a:lstStyle/>
            <a:p>
              <a:pPr>
                <a:defRPr/>
              </a:pPr>
              <a:endParaRPr lang="it-IT">
                <a:latin typeface="Calibri" pitchFamily="34" charset="0"/>
              </a:endParaRPr>
            </a:p>
          </p:txBody>
        </p:sp>
        <p:sp>
          <p:nvSpPr>
            <p:cNvPr id="812097" name="AutoShape 65"/>
            <p:cNvSpPr>
              <a:spLocks noChangeArrowheads="1"/>
            </p:cNvSpPr>
            <p:nvPr/>
          </p:nvSpPr>
          <p:spPr bwMode="auto">
            <a:xfrm>
              <a:off x="3690" y="3094"/>
              <a:ext cx="96" cy="102"/>
            </a:xfrm>
            <a:prstGeom prst="diamond">
              <a:avLst/>
            </a:prstGeom>
            <a:solidFill>
              <a:srgbClr val="FF6600"/>
            </a:solidFill>
            <a:ln w="9525" algn="ctr">
              <a:solidFill>
                <a:schemeClr val="tx1"/>
              </a:solidFill>
              <a:miter lim="800000"/>
              <a:headEnd/>
              <a:tailEnd/>
            </a:ln>
            <a:effectLst/>
          </p:spPr>
          <p:txBody>
            <a:bodyPr wrap="none" anchor="ctr"/>
            <a:lstStyle/>
            <a:p>
              <a:pPr>
                <a:defRPr/>
              </a:pPr>
              <a:endParaRPr lang="it-IT">
                <a:latin typeface="Calibri" pitchFamily="34" charset="0"/>
              </a:endParaRPr>
            </a:p>
          </p:txBody>
        </p:sp>
        <p:sp>
          <p:nvSpPr>
            <p:cNvPr id="812098" name="AutoShape 66"/>
            <p:cNvSpPr>
              <a:spLocks noChangeArrowheads="1"/>
            </p:cNvSpPr>
            <p:nvPr/>
          </p:nvSpPr>
          <p:spPr bwMode="auto">
            <a:xfrm>
              <a:off x="3976" y="3106"/>
              <a:ext cx="96" cy="102"/>
            </a:xfrm>
            <a:prstGeom prst="diamond">
              <a:avLst/>
            </a:prstGeom>
            <a:solidFill>
              <a:srgbClr val="FF6600"/>
            </a:solidFill>
            <a:ln w="9525" algn="ctr">
              <a:solidFill>
                <a:schemeClr val="tx1"/>
              </a:solidFill>
              <a:miter lim="800000"/>
              <a:headEnd/>
              <a:tailEnd/>
            </a:ln>
            <a:effectLst/>
          </p:spPr>
          <p:txBody>
            <a:bodyPr wrap="none" anchor="ctr"/>
            <a:lstStyle/>
            <a:p>
              <a:pPr>
                <a:defRPr/>
              </a:pPr>
              <a:endParaRPr lang="it-IT">
                <a:latin typeface="Calibri" pitchFamily="34" charset="0"/>
              </a:endParaRPr>
            </a:p>
          </p:txBody>
        </p:sp>
        <p:sp>
          <p:nvSpPr>
            <p:cNvPr id="812101" name="AutoShape 69"/>
            <p:cNvSpPr>
              <a:spLocks noChangeArrowheads="1"/>
            </p:cNvSpPr>
            <p:nvPr/>
          </p:nvSpPr>
          <p:spPr bwMode="auto">
            <a:xfrm>
              <a:off x="4548" y="3108"/>
              <a:ext cx="96" cy="102"/>
            </a:xfrm>
            <a:prstGeom prst="diamond">
              <a:avLst/>
            </a:prstGeom>
            <a:solidFill>
              <a:srgbClr val="FF6600"/>
            </a:solidFill>
            <a:ln w="9525" algn="ctr">
              <a:solidFill>
                <a:schemeClr val="tx1"/>
              </a:solidFill>
              <a:miter lim="800000"/>
              <a:headEnd/>
              <a:tailEnd/>
            </a:ln>
            <a:effectLst/>
          </p:spPr>
          <p:txBody>
            <a:bodyPr wrap="none" anchor="ctr"/>
            <a:lstStyle/>
            <a:p>
              <a:pPr>
                <a:defRPr/>
              </a:pPr>
              <a:endParaRPr lang="it-IT">
                <a:latin typeface="Calibri" pitchFamily="34" charset="0"/>
              </a:endParaRPr>
            </a:p>
          </p:txBody>
        </p:sp>
        <p:sp>
          <p:nvSpPr>
            <p:cNvPr id="812102" name="AutoShape 70"/>
            <p:cNvSpPr>
              <a:spLocks noChangeArrowheads="1"/>
            </p:cNvSpPr>
            <p:nvPr/>
          </p:nvSpPr>
          <p:spPr bwMode="auto">
            <a:xfrm>
              <a:off x="3344" y="3016"/>
              <a:ext cx="82" cy="78"/>
            </a:xfrm>
            <a:prstGeom prst="triangle">
              <a:avLst>
                <a:gd name="adj" fmla="val 50000"/>
              </a:avLst>
            </a:prstGeom>
            <a:solidFill>
              <a:schemeClr val="folHlink"/>
            </a:solidFill>
            <a:ln w="9525" algn="ctr">
              <a:solidFill>
                <a:schemeClr val="tx1"/>
              </a:solidFill>
              <a:miter lim="800000"/>
              <a:headEnd/>
              <a:tailEnd/>
            </a:ln>
            <a:effectLst/>
          </p:spPr>
          <p:txBody>
            <a:bodyPr wrap="none" anchor="ctr"/>
            <a:lstStyle/>
            <a:p>
              <a:pPr>
                <a:defRPr/>
              </a:pPr>
              <a:endParaRPr lang="it-IT">
                <a:latin typeface="Calibri" pitchFamily="34" charset="0"/>
              </a:endParaRPr>
            </a:p>
          </p:txBody>
        </p:sp>
        <p:sp>
          <p:nvSpPr>
            <p:cNvPr id="812103" name="AutoShape 71"/>
            <p:cNvSpPr>
              <a:spLocks noChangeArrowheads="1"/>
            </p:cNvSpPr>
            <p:nvPr/>
          </p:nvSpPr>
          <p:spPr bwMode="auto">
            <a:xfrm>
              <a:off x="3624" y="3116"/>
              <a:ext cx="82" cy="78"/>
            </a:xfrm>
            <a:prstGeom prst="triangle">
              <a:avLst>
                <a:gd name="adj" fmla="val 50000"/>
              </a:avLst>
            </a:prstGeom>
            <a:solidFill>
              <a:schemeClr val="folHlink"/>
            </a:solidFill>
            <a:ln w="9525" algn="ctr">
              <a:solidFill>
                <a:schemeClr val="tx1"/>
              </a:solidFill>
              <a:miter lim="800000"/>
              <a:headEnd/>
              <a:tailEnd/>
            </a:ln>
            <a:effectLst/>
          </p:spPr>
          <p:txBody>
            <a:bodyPr wrap="none" anchor="ctr"/>
            <a:lstStyle/>
            <a:p>
              <a:pPr>
                <a:defRPr/>
              </a:pPr>
              <a:endParaRPr lang="it-IT">
                <a:latin typeface="Calibri" pitchFamily="34" charset="0"/>
              </a:endParaRPr>
            </a:p>
          </p:txBody>
        </p:sp>
      </p:grpSp>
      <p:grpSp>
        <p:nvGrpSpPr>
          <p:cNvPr id="4" name="Group 86"/>
          <p:cNvGrpSpPr>
            <a:grpSpLocks/>
          </p:cNvGrpSpPr>
          <p:nvPr/>
        </p:nvGrpSpPr>
        <p:grpSpPr bwMode="auto">
          <a:xfrm>
            <a:off x="63500" y="5505450"/>
            <a:ext cx="8970963" cy="452438"/>
            <a:chOff x="0" y="3604"/>
            <a:chExt cx="5651" cy="285"/>
          </a:xfrm>
        </p:grpSpPr>
        <p:sp>
          <p:nvSpPr>
            <p:cNvPr id="812104" name="Rectangle 72"/>
            <p:cNvSpPr>
              <a:spLocks noChangeArrowheads="1"/>
            </p:cNvSpPr>
            <p:nvPr/>
          </p:nvSpPr>
          <p:spPr bwMode="auto">
            <a:xfrm>
              <a:off x="0" y="3604"/>
              <a:ext cx="5651" cy="285"/>
            </a:xfrm>
            <a:prstGeom prst="rect">
              <a:avLst/>
            </a:prstGeom>
            <a:solidFill>
              <a:schemeClr val="bg1"/>
            </a:solidFill>
            <a:ln w="9525" algn="ctr">
              <a:noFill/>
              <a:miter lim="800000"/>
              <a:headEnd/>
              <a:tailEnd/>
            </a:ln>
            <a:effectLst/>
          </p:spPr>
          <p:txBody>
            <a:bodyPr wrap="none" anchor="ctr"/>
            <a:lstStyle/>
            <a:p>
              <a:pPr algn="ctr">
                <a:defRPr/>
              </a:pPr>
              <a:endParaRPr lang="en-GB">
                <a:effectLst>
                  <a:outerShdw blurRad="38100" dist="38100" dir="2700000" algn="tl">
                    <a:srgbClr val="C0C0C0"/>
                  </a:outerShdw>
                </a:effectLst>
                <a:latin typeface="Calibri" pitchFamily="34" charset="0"/>
              </a:endParaRPr>
            </a:p>
          </p:txBody>
        </p:sp>
        <p:sp>
          <p:nvSpPr>
            <p:cNvPr id="812105" name="Oval 73"/>
            <p:cNvSpPr>
              <a:spLocks noChangeArrowheads="1"/>
            </p:cNvSpPr>
            <p:nvPr/>
          </p:nvSpPr>
          <p:spPr bwMode="auto">
            <a:xfrm>
              <a:off x="56" y="3708"/>
              <a:ext cx="102" cy="98"/>
            </a:xfrm>
            <a:prstGeom prst="ellipse">
              <a:avLst/>
            </a:prstGeom>
            <a:solidFill>
              <a:srgbClr val="FF0000"/>
            </a:solidFill>
            <a:ln w="9525" algn="ctr">
              <a:solidFill>
                <a:schemeClr val="tx1"/>
              </a:solidFill>
              <a:round/>
              <a:headEnd/>
              <a:tailEnd/>
            </a:ln>
            <a:effectLst/>
          </p:spPr>
          <p:txBody>
            <a:bodyPr wrap="none" anchor="ctr"/>
            <a:lstStyle/>
            <a:p>
              <a:pPr>
                <a:defRPr/>
              </a:pPr>
              <a:endParaRPr lang="it-IT">
                <a:latin typeface="Calibri" pitchFamily="34" charset="0"/>
              </a:endParaRPr>
            </a:p>
          </p:txBody>
        </p:sp>
        <p:sp>
          <p:nvSpPr>
            <p:cNvPr id="812106" name="Oval 74"/>
            <p:cNvSpPr>
              <a:spLocks noChangeArrowheads="1"/>
            </p:cNvSpPr>
            <p:nvPr/>
          </p:nvSpPr>
          <p:spPr bwMode="auto">
            <a:xfrm>
              <a:off x="929" y="3707"/>
              <a:ext cx="102" cy="98"/>
            </a:xfrm>
            <a:prstGeom prst="ellipse">
              <a:avLst/>
            </a:prstGeom>
            <a:solidFill>
              <a:srgbClr val="0099FF"/>
            </a:solidFill>
            <a:ln w="9525" algn="ctr">
              <a:solidFill>
                <a:schemeClr val="tx1"/>
              </a:solidFill>
              <a:round/>
              <a:headEnd/>
              <a:tailEnd/>
            </a:ln>
            <a:effectLst/>
          </p:spPr>
          <p:txBody>
            <a:bodyPr wrap="none" anchor="ctr"/>
            <a:lstStyle/>
            <a:p>
              <a:pPr>
                <a:defRPr/>
              </a:pPr>
              <a:endParaRPr lang="it-IT">
                <a:latin typeface="Calibri" pitchFamily="34" charset="0"/>
              </a:endParaRPr>
            </a:p>
          </p:txBody>
        </p:sp>
        <p:sp>
          <p:nvSpPr>
            <p:cNvPr id="812107" name="AutoShape 75"/>
            <p:cNvSpPr>
              <a:spLocks noChangeArrowheads="1"/>
            </p:cNvSpPr>
            <p:nvPr/>
          </p:nvSpPr>
          <p:spPr bwMode="auto">
            <a:xfrm>
              <a:off x="2376" y="3691"/>
              <a:ext cx="96" cy="102"/>
            </a:xfrm>
            <a:prstGeom prst="diamond">
              <a:avLst/>
            </a:prstGeom>
            <a:solidFill>
              <a:srgbClr val="FFFF00"/>
            </a:solidFill>
            <a:ln w="9525" algn="ctr">
              <a:solidFill>
                <a:schemeClr val="tx1"/>
              </a:solidFill>
              <a:miter lim="800000"/>
              <a:headEnd/>
              <a:tailEnd/>
            </a:ln>
            <a:effectLst/>
          </p:spPr>
          <p:txBody>
            <a:bodyPr wrap="none" anchor="ctr"/>
            <a:lstStyle/>
            <a:p>
              <a:pPr>
                <a:defRPr/>
              </a:pPr>
              <a:endParaRPr lang="it-IT">
                <a:latin typeface="Calibri" pitchFamily="34" charset="0"/>
              </a:endParaRPr>
            </a:p>
          </p:txBody>
        </p:sp>
        <p:sp>
          <p:nvSpPr>
            <p:cNvPr id="812108" name="AutoShape 76"/>
            <p:cNvSpPr>
              <a:spLocks noChangeArrowheads="1"/>
            </p:cNvSpPr>
            <p:nvPr/>
          </p:nvSpPr>
          <p:spPr bwMode="auto">
            <a:xfrm>
              <a:off x="3683" y="3675"/>
              <a:ext cx="96" cy="102"/>
            </a:xfrm>
            <a:prstGeom prst="diamond">
              <a:avLst/>
            </a:prstGeom>
            <a:solidFill>
              <a:srgbClr val="FF6600"/>
            </a:solidFill>
            <a:ln w="9525" algn="ctr">
              <a:solidFill>
                <a:schemeClr val="tx1"/>
              </a:solidFill>
              <a:miter lim="800000"/>
              <a:headEnd/>
              <a:tailEnd/>
            </a:ln>
            <a:effectLst/>
          </p:spPr>
          <p:txBody>
            <a:bodyPr wrap="none" anchor="ctr"/>
            <a:lstStyle/>
            <a:p>
              <a:pPr>
                <a:defRPr/>
              </a:pPr>
              <a:endParaRPr lang="it-IT">
                <a:latin typeface="Calibri" pitchFamily="34" charset="0"/>
              </a:endParaRPr>
            </a:p>
          </p:txBody>
        </p:sp>
        <p:sp>
          <p:nvSpPr>
            <p:cNvPr id="812109" name="AutoShape 77"/>
            <p:cNvSpPr>
              <a:spLocks noChangeArrowheads="1"/>
            </p:cNvSpPr>
            <p:nvPr/>
          </p:nvSpPr>
          <p:spPr bwMode="auto">
            <a:xfrm>
              <a:off x="4451" y="3659"/>
              <a:ext cx="82" cy="78"/>
            </a:xfrm>
            <a:prstGeom prst="triangle">
              <a:avLst>
                <a:gd name="adj" fmla="val 50000"/>
              </a:avLst>
            </a:prstGeom>
            <a:solidFill>
              <a:schemeClr val="folHlink"/>
            </a:solidFill>
            <a:ln w="9525" algn="ctr">
              <a:solidFill>
                <a:schemeClr val="tx1"/>
              </a:solidFill>
              <a:miter lim="800000"/>
              <a:headEnd/>
              <a:tailEnd/>
            </a:ln>
            <a:effectLst/>
          </p:spPr>
          <p:txBody>
            <a:bodyPr wrap="none" anchor="ctr"/>
            <a:lstStyle/>
            <a:p>
              <a:pPr>
                <a:defRPr/>
              </a:pPr>
              <a:endParaRPr lang="it-IT">
                <a:latin typeface="Calibri" pitchFamily="34" charset="0"/>
              </a:endParaRPr>
            </a:p>
          </p:txBody>
        </p:sp>
        <p:sp>
          <p:nvSpPr>
            <p:cNvPr id="812111" name="Text Box 79"/>
            <p:cNvSpPr txBox="1">
              <a:spLocks noChangeArrowheads="1"/>
            </p:cNvSpPr>
            <p:nvPr/>
          </p:nvSpPr>
          <p:spPr bwMode="auto">
            <a:xfrm>
              <a:off x="134" y="3620"/>
              <a:ext cx="659" cy="250"/>
            </a:xfrm>
            <a:prstGeom prst="rect">
              <a:avLst/>
            </a:prstGeom>
            <a:noFill/>
            <a:ln w="9525" algn="ctr">
              <a:noFill/>
              <a:miter lim="800000"/>
              <a:headEnd/>
              <a:tailEnd/>
            </a:ln>
            <a:effectLst/>
          </p:spPr>
          <p:txBody>
            <a:bodyPr>
              <a:spAutoFit/>
            </a:bodyPr>
            <a:lstStyle/>
            <a:p>
              <a:pPr>
                <a:spcBef>
                  <a:spcPct val="50000"/>
                </a:spcBef>
                <a:defRPr/>
              </a:pPr>
              <a:r>
                <a:rPr lang="it-IT" sz="2000">
                  <a:solidFill>
                    <a:schemeClr val="tx1"/>
                  </a:solidFill>
                  <a:effectLst>
                    <a:outerShdw blurRad="38100" dist="38100" dir="2700000" algn="tl">
                      <a:srgbClr val="FFFFFF"/>
                    </a:outerShdw>
                  </a:effectLst>
                  <a:latin typeface="Calibri" pitchFamily="34" charset="0"/>
                </a:rPr>
                <a:t>Olivine</a:t>
              </a:r>
            </a:p>
          </p:txBody>
        </p:sp>
        <p:sp>
          <p:nvSpPr>
            <p:cNvPr id="812112" name="Text Box 80"/>
            <p:cNvSpPr txBox="1">
              <a:spLocks noChangeArrowheads="1"/>
            </p:cNvSpPr>
            <p:nvPr/>
          </p:nvSpPr>
          <p:spPr bwMode="auto">
            <a:xfrm>
              <a:off x="1031" y="3620"/>
              <a:ext cx="1285" cy="250"/>
            </a:xfrm>
            <a:prstGeom prst="rect">
              <a:avLst/>
            </a:prstGeom>
            <a:noFill/>
            <a:ln w="9525" algn="ctr">
              <a:noFill/>
              <a:miter lim="800000"/>
              <a:headEnd/>
              <a:tailEnd/>
            </a:ln>
            <a:effectLst/>
          </p:spPr>
          <p:txBody>
            <a:bodyPr>
              <a:spAutoFit/>
            </a:bodyPr>
            <a:lstStyle/>
            <a:p>
              <a:pPr>
                <a:spcBef>
                  <a:spcPct val="50000"/>
                </a:spcBef>
                <a:defRPr/>
              </a:pPr>
              <a:r>
                <a:rPr lang="it-IT" sz="2000">
                  <a:solidFill>
                    <a:schemeClr val="tx1"/>
                  </a:solidFill>
                  <a:effectLst>
                    <a:outerShdw blurRad="38100" dist="38100" dir="2700000" algn="tl">
                      <a:srgbClr val="FFFFFF"/>
                    </a:outerShdw>
                  </a:effectLst>
                  <a:latin typeface="Calibri" pitchFamily="34" charset="0"/>
                </a:rPr>
                <a:t>Orthopyroxene</a:t>
              </a:r>
            </a:p>
          </p:txBody>
        </p:sp>
        <p:sp>
          <p:nvSpPr>
            <p:cNvPr id="812113" name="Text Box 81"/>
            <p:cNvSpPr txBox="1">
              <a:spLocks noChangeArrowheads="1"/>
            </p:cNvSpPr>
            <p:nvPr/>
          </p:nvSpPr>
          <p:spPr bwMode="auto">
            <a:xfrm>
              <a:off x="2458" y="3620"/>
              <a:ext cx="1168" cy="250"/>
            </a:xfrm>
            <a:prstGeom prst="rect">
              <a:avLst/>
            </a:prstGeom>
            <a:noFill/>
            <a:ln w="9525" algn="ctr">
              <a:noFill/>
              <a:miter lim="800000"/>
              <a:headEnd/>
              <a:tailEnd/>
            </a:ln>
            <a:effectLst/>
          </p:spPr>
          <p:txBody>
            <a:bodyPr>
              <a:spAutoFit/>
            </a:bodyPr>
            <a:lstStyle/>
            <a:p>
              <a:pPr>
                <a:spcBef>
                  <a:spcPct val="50000"/>
                </a:spcBef>
                <a:defRPr/>
              </a:pPr>
              <a:r>
                <a:rPr lang="it-IT" sz="2000">
                  <a:solidFill>
                    <a:schemeClr val="tx1"/>
                  </a:solidFill>
                  <a:effectLst>
                    <a:outerShdw blurRad="38100" dist="38100" dir="2700000" algn="tl">
                      <a:srgbClr val="FFFFFF"/>
                    </a:outerShdw>
                  </a:effectLst>
                  <a:latin typeface="Calibri" pitchFamily="34" charset="0"/>
                </a:rPr>
                <a:t>Clinopyroxene</a:t>
              </a:r>
            </a:p>
          </p:txBody>
        </p:sp>
        <p:sp>
          <p:nvSpPr>
            <p:cNvPr id="812114" name="Text Box 82"/>
            <p:cNvSpPr txBox="1">
              <a:spLocks noChangeArrowheads="1"/>
            </p:cNvSpPr>
            <p:nvPr/>
          </p:nvSpPr>
          <p:spPr bwMode="auto">
            <a:xfrm>
              <a:off x="3783" y="3620"/>
              <a:ext cx="650" cy="250"/>
            </a:xfrm>
            <a:prstGeom prst="rect">
              <a:avLst/>
            </a:prstGeom>
            <a:noFill/>
            <a:ln w="9525" algn="ctr">
              <a:noFill/>
              <a:miter lim="800000"/>
              <a:headEnd/>
              <a:tailEnd/>
            </a:ln>
            <a:effectLst/>
          </p:spPr>
          <p:txBody>
            <a:bodyPr>
              <a:spAutoFit/>
            </a:bodyPr>
            <a:lstStyle/>
            <a:p>
              <a:pPr>
                <a:spcBef>
                  <a:spcPct val="50000"/>
                </a:spcBef>
                <a:defRPr/>
              </a:pPr>
              <a:r>
                <a:rPr lang="it-IT" sz="2000">
                  <a:solidFill>
                    <a:schemeClr val="tx1"/>
                  </a:solidFill>
                  <a:effectLst>
                    <a:outerShdw blurRad="38100" dist="38100" dir="2700000" algn="tl">
                      <a:srgbClr val="FFFFFF"/>
                    </a:outerShdw>
                  </a:effectLst>
                  <a:latin typeface="Calibri" pitchFamily="34" charset="0"/>
                </a:rPr>
                <a:t>Spinel</a:t>
              </a:r>
            </a:p>
          </p:txBody>
        </p:sp>
        <p:sp>
          <p:nvSpPr>
            <p:cNvPr id="812115" name="Text Box 83"/>
            <p:cNvSpPr txBox="1">
              <a:spLocks noChangeArrowheads="1"/>
            </p:cNvSpPr>
            <p:nvPr/>
          </p:nvSpPr>
          <p:spPr bwMode="auto">
            <a:xfrm>
              <a:off x="4551" y="3620"/>
              <a:ext cx="1084" cy="250"/>
            </a:xfrm>
            <a:prstGeom prst="rect">
              <a:avLst/>
            </a:prstGeom>
            <a:noFill/>
            <a:ln w="9525" algn="ctr">
              <a:noFill/>
              <a:miter lim="800000"/>
              <a:headEnd/>
              <a:tailEnd/>
            </a:ln>
            <a:effectLst/>
          </p:spPr>
          <p:txBody>
            <a:bodyPr>
              <a:spAutoFit/>
            </a:bodyPr>
            <a:lstStyle/>
            <a:p>
              <a:pPr>
                <a:spcBef>
                  <a:spcPct val="50000"/>
                </a:spcBef>
                <a:defRPr/>
              </a:pPr>
              <a:r>
                <a:rPr lang="it-IT" sz="2000">
                  <a:solidFill>
                    <a:schemeClr val="tx1"/>
                  </a:solidFill>
                  <a:effectLst>
                    <a:outerShdw blurRad="38100" dist="38100" dir="2700000" algn="tl">
                      <a:srgbClr val="FFFFFF"/>
                    </a:outerShdw>
                  </a:effectLst>
                  <a:latin typeface="Calibri" pitchFamily="34" charset="0"/>
                </a:rPr>
                <a:t>Plagioclase</a:t>
              </a:r>
            </a:p>
          </p:txBody>
        </p:sp>
      </p:grpSp>
      <p:sp>
        <p:nvSpPr>
          <p:cNvPr id="812119" name="Rectangle 87"/>
          <p:cNvSpPr>
            <a:spLocks noChangeArrowheads="1"/>
          </p:cNvSpPr>
          <p:nvPr/>
        </p:nvSpPr>
        <p:spPr bwMode="auto">
          <a:xfrm>
            <a:off x="0" y="6302375"/>
            <a:ext cx="9144000" cy="555625"/>
          </a:xfrm>
          <a:prstGeom prst="rect">
            <a:avLst/>
          </a:prstGeom>
          <a:solidFill>
            <a:schemeClr val="tx1"/>
          </a:solidFill>
          <a:ln w="9525" algn="ctr">
            <a:noFill/>
            <a:miter lim="800000"/>
            <a:headEnd/>
            <a:tailEnd/>
          </a:ln>
          <a:effectLst/>
        </p:spPr>
        <p:txBody>
          <a:bodyPr wrap="none" anchor="ctr"/>
          <a:lstStyle/>
          <a:p>
            <a:pPr>
              <a:defRPr/>
            </a:pPr>
            <a:endParaRPr lang="it-IT">
              <a:latin typeface="Calibri" pitchFamily="34" charset="0"/>
            </a:endParaRPr>
          </a:p>
        </p:txBody>
      </p:sp>
      <p:sp>
        <p:nvSpPr>
          <p:cNvPr id="812120" name="Text Box 88"/>
          <p:cNvSpPr txBox="1">
            <a:spLocks noChangeArrowheads="1"/>
          </p:cNvSpPr>
          <p:nvPr/>
        </p:nvSpPr>
        <p:spPr bwMode="auto">
          <a:xfrm>
            <a:off x="0" y="5997575"/>
            <a:ext cx="9142413" cy="860425"/>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2800" dirty="0">
                <a:solidFill>
                  <a:schemeClr val="bg1"/>
                </a:solidFill>
                <a:effectLst>
                  <a:outerShdw blurRad="38100" dist="38100" dir="2700000" algn="tl">
                    <a:srgbClr val="000000"/>
                  </a:outerShdw>
                </a:effectLst>
                <a:latin typeface="Calibri" pitchFamily="34" charset="0"/>
              </a:rPr>
              <a:t>In this case </a:t>
            </a:r>
            <a:r>
              <a:rPr lang="en-GB" sz="2800" dirty="0">
                <a:solidFill>
                  <a:srgbClr val="FFFF00"/>
                </a:solidFill>
                <a:effectLst>
                  <a:outerShdw blurRad="38100" dist="38100" dir="2700000" algn="tl">
                    <a:srgbClr val="000000"/>
                  </a:outerShdw>
                </a:effectLst>
                <a:latin typeface="Calibri" pitchFamily="34" charset="0"/>
              </a:rPr>
              <a:t>both Opx and Cpx are consumed</a:t>
            </a:r>
            <a:r>
              <a:rPr lang="en-GB" sz="2800" dirty="0">
                <a:solidFill>
                  <a:schemeClr val="bg1"/>
                </a:solidFill>
                <a:effectLst>
                  <a:outerShdw blurRad="38100" dist="38100" dir="2700000" algn="tl">
                    <a:srgbClr val="000000"/>
                  </a:outerShdw>
                </a:effectLst>
                <a:latin typeface="Calibri" pitchFamily="34" charset="0"/>
              </a:rPr>
              <a:t>, but Cpx is consumed more than Opx.</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12036"/>
                                        </p:tgtEl>
                                        <p:attrNameLst>
                                          <p:attrName>style.visibility</p:attrName>
                                        </p:attrNameLst>
                                      </p:cBhvr>
                                      <p:to>
                                        <p:strVal val="visible"/>
                                      </p:to>
                                    </p:set>
                                    <p:animEffect transition="in" filter="fade">
                                      <p:cBhvr>
                                        <p:cTn id="7" dur="500"/>
                                        <p:tgtEl>
                                          <p:spTgt spid="81203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812120"/>
                                        </p:tgtEl>
                                        <p:attrNameLst>
                                          <p:attrName>style.visibility</p:attrName>
                                        </p:attrNameLst>
                                      </p:cBhvr>
                                      <p:to>
                                        <p:strVal val="visible"/>
                                      </p:to>
                                    </p:set>
                                    <p:animEffect transition="in" filter="fade">
                                      <p:cBhvr>
                                        <p:cTn id="19" dur="500"/>
                                        <p:tgtEl>
                                          <p:spTgt spid="812120"/>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2036" grpId="0"/>
      <p:bldP spid="812120"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5394" name="Rectangle 2"/>
          <p:cNvSpPr>
            <a:spLocks noChangeArrowheads="1"/>
          </p:cNvSpPr>
          <p:nvPr/>
        </p:nvSpPr>
        <p:spPr bwMode="auto">
          <a:xfrm>
            <a:off x="885825" y="6302375"/>
            <a:ext cx="8258175" cy="555625"/>
          </a:xfrm>
          <a:prstGeom prst="rect">
            <a:avLst/>
          </a:prstGeom>
          <a:solidFill>
            <a:schemeClr val="tx1"/>
          </a:solidFill>
          <a:ln w="9525" algn="ctr">
            <a:noFill/>
            <a:miter lim="800000"/>
            <a:headEnd/>
            <a:tailEnd/>
          </a:ln>
          <a:effectLst/>
        </p:spPr>
        <p:txBody>
          <a:bodyPr wrap="none" anchor="ctr"/>
          <a:lstStyle/>
          <a:p>
            <a:pPr>
              <a:defRPr/>
            </a:pPr>
            <a:endParaRPr lang="it-IT">
              <a:latin typeface="Calibri" pitchFamily="34" charset="0"/>
            </a:endParaRPr>
          </a:p>
        </p:txBody>
      </p:sp>
      <p:sp>
        <p:nvSpPr>
          <p:cNvPr id="955395" name="Text Box 3"/>
          <p:cNvSpPr txBox="1">
            <a:spLocks noChangeArrowheads="1"/>
          </p:cNvSpPr>
          <p:nvPr/>
        </p:nvSpPr>
        <p:spPr bwMode="auto">
          <a:xfrm>
            <a:off x="0" y="88900"/>
            <a:ext cx="9144000" cy="579438"/>
          </a:xfrm>
          <a:prstGeom prst="rect">
            <a:avLst/>
          </a:prstGeom>
          <a:noFill/>
          <a:ln w="9525" algn="ctr">
            <a:noFill/>
            <a:miter lim="800000"/>
            <a:headEnd/>
            <a:tailEnd/>
          </a:ln>
          <a:effectLst/>
        </p:spPr>
        <p:txBody>
          <a:bodyPr>
            <a:spAutoFit/>
          </a:bodyPr>
          <a:lstStyle/>
          <a:p>
            <a:pPr algn="ctr">
              <a:defRPr/>
            </a:pPr>
            <a:r>
              <a:rPr lang="it-IT" sz="3200">
                <a:solidFill>
                  <a:schemeClr val="bg1"/>
                </a:solidFill>
                <a:effectLst>
                  <a:outerShdw blurRad="38100" dist="38100" dir="2700000" algn="tl">
                    <a:srgbClr val="000000"/>
                  </a:outerShdw>
                </a:effectLst>
                <a:latin typeface="Calibri" pitchFamily="34" charset="0"/>
              </a:rPr>
              <a:t>How a simple mantle melts</a:t>
            </a:r>
          </a:p>
        </p:txBody>
      </p:sp>
      <p:sp>
        <p:nvSpPr>
          <p:cNvPr id="955396" name="Text Box 4"/>
          <p:cNvSpPr txBox="1">
            <a:spLocks noChangeArrowheads="1"/>
          </p:cNvSpPr>
          <p:nvPr/>
        </p:nvSpPr>
        <p:spPr bwMode="auto">
          <a:xfrm>
            <a:off x="0" y="677863"/>
            <a:ext cx="9142413" cy="579437"/>
          </a:xfrm>
          <a:prstGeom prst="rect">
            <a:avLst/>
          </a:prstGeom>
          <a:noFill/>
          <a:ln w="9525" algn="ctr">
            <a:noFill/>
            <a:miter lim="800000"/>
            <a:headEnd/>
            <a:tailEnd/>
          </a:ln>
          <a:effectLst/>
        </p:spPr>
        <p:txBody>
          <a:bodyPr>
            <a:spAutoFit/>
          </a:bodyPr>
          <a:lstStyle/>
          <a:p>
            <a:pPr algn="ctr">
              <a:spcBef>
                <a:spcPct val="50000"/>
              </a:spcBef>
              <a:defRPr/>
            </a:pPr>
            <a:r>
              <a:rPr lang="en-GB" sz="3200">
                <a:solidFill>
                  <a:schemeClr val="bg1"/>
                </a:solidFill>
                <a:effectLst>
                  <a:outerShdw blurRad="38100" dist="38100" dir="2700000" algn="tl">
                    <a:srgbClr val="000000"/>
                  </a:outerShdw>
                </a:effectLst>
                <a:latin typeface="Calibri" pitchFamily="34" charset="0"/>
              </a:rPr>
              <a:t>Polybaric, near-fractional melting of lherzolite</a:t>
            </a:r>
          </a:p>
        </p:txBody>
      </p:sp>
      <p:sp>
        <p:nvSpPr>
          <p:cNvPr id="955397" name="Text Box 5"/>
          <p:cNvSpPr txBox="1">
            <a:spLocks noChangeArrowheads="1"/>
          </p:cNvSpPr>
          <p:nvPr/>
        </p:nvSpPr>
        <p:spPr bwMode="auto">
          <a:xfrm>
            <a:off x="1588" y="1301750"/>
            <a:ext cx="9140825" cy="585788"/>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a:solidFill>
                  <a:srgbClr val="FFFF00"/>
                </a:solidFill>
                <a:effectLst>
                  <a:outerShdw blurRad="38100" dist="38100" dir="2700000" algn="tl">
                    <a:srgbClr val="000000"/>
                  </a:outerShdw>
                </a:effectLst>
                <a:latin typeface="Calibri" pitchFamily="34" charset="0"/>
              </a:rPr>
              <a:t>Some natural examples from Italy</a:t>
            </a:r>
          </a:p>
        </p:txBody>
      </p:sp>
      <p:sp>
        <p:nvSpPr>
          <p:cNvPr id="955398" name="Text Box 6"/>
          <p:cNvSpPr txBox="1">
            <a:spLocks noChangeArrowheads="1"/>
          </p:cNvSpPr>
          <p:nvPr/>
        </p:nvSpPr>
        <p:spPr bwMode="auto">
          <a:xfrm>
            <a:off x="346075" y="2081213"/>
            <a:ext cx="2903538" cy="3785652"/>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2400" dirty="0">
                <a:solidFill>
                  <a:schemeClr val="bg1"/>
                </a:solidFill>
                <a:effectLst>
                  <a:outerShdw blurRad="38100" dist="38100" dir="2700000" algn="tl">
                    <a:srgbClr val="000000"/>
                  </a:outerShdw>
                </a:effectLst>
                <a:latin typeface="Calibri" pitchFamily="34" charset="0"/>
              </a:rPr>
              <a:t>This is a </a:t>
            </a:r>
            <a:r>
              <a:rPr lang="en-GB" sz="2400" dirty="0" err="1">
                <a:solidFill>
                  <a:schemeClr val="bg1"/>
                </a:solidFill>
                <a:effectLst>
                  <a:outerShdw blurRad="38100" dist="38100" dir="2700000" algn="tl">
                    <a:srgbClr val="000000"/>
                  </a:outerShdw>
                </a:effectLst>
                <a:latin typeface="Calibri" pitchFamily="34" charset="0"/>
              </a:rPr>
              <a:t>lherzolitic</a:t>
            </a:r>
            <a:r>
              <a:rPr lang="en-GB" sz="2400" dirty="0">
                <a:solidFill>
                  <a:schemeClr val="bg1"/>
                </a:solidFill>
                <a:effectLst>
                  <a:outerShdw blurRad="38100" dist="38100" dir="2700000" algn="tl">
                    <a:srgbClr val="000000"/>
                  </a:outerShdw>
                </a:effectLst>
                <a:latin typeface="Calibri" pitchFamily="34" charset="0"/>
              </a:rPr>
              <a:t> mantle xenolith from Sardinia seen with </a:t>
            </a:r>
            <a:r>
              <a:rPr lang="en-GB" sz="2400" u="sng" dirty="0">
                <a:solidFill>
                  <a:schemeClr val="bg1"/>
                </a:solidFill>
                <a:effectLst>
                  <a:outerShdw blurRad="38100" dist="38100" dir="2700000" algn="tl">
                    <a:srgbClr val="000000"/>
                  </a:outerShdw>
                </a:effectLst>
                <a:latin typeface="Calibri" pitchFamily="34" charset="0"/>
              </a:rPr>
              <a:t>crossed </a:t>
            </a:r>
            <a:r>
              <a:rPr lang="en-GB" sz="2400" u="sng" dirty="0" err="1">
                <a:solidFill>
                  <a:schemeClr val="bg1"/>
                </a:solidFill>
                <a:effectLst>
                  <a:outerShdw blurRad="38100" dist="38100" dir="2700000" algn="tl">
                    <a:srgbClr val="000000"/>
                  </a:outerShdw>
                </a:effectLst>
                <a:latin typeface="Calibri" pitchFamily="34" charset="0"/>
              </a:rPr>
              <a:t>polars</a:t>
            </a:r>
            <a:r>
              <a:rPr lang="en-GB" sz="2400" dirty="0">
                <a:solidFill>
                  <a:schemeClr val="bg1"/>
                </a:solidFill>
                <a:effectLst>
                  <a:outerShdw blurRad="38100" dist="38100" dir="2700000" algn="tl">
                    <a:srgbClr val="000000"/>
                  </a:outerShdw>
                </a:effectLst>
                <a:latin typeface="Calibri" pitchFamily="34" charset="0"/>
              </a:rPr>
              <a:t>.</a:t>
            </a:r>
          </a:p>
          <a:p>
            <a:pPr>
              <a:lnSpc>
                <a:spcPct val="90000"/>
              </a:lnSpc>
              <a:spcBef>
                <a:spcPct val="50000"/>
              </a:spcBef>
              <a:defRPr/>
            </a:pPr>
            <a:r>
              <a:rPr lang="en-GB" sz="2400" dirty="0">
                <a:solidFill>
                  <a:srgbClr val="FFFF00"/>
                </a:solidFill>
                <a:effectLst>
                  <a:outerShdw blurRad="38100" dist="38100" dir="2700000" algn="tl">
                    <a:srgbClr val="000000"/>
                  </a:outerShdw>
                </a:effectLst>
                <a:latin typeface="Calibri" pitchFamily="34" charset="0"/>
              </a:rPr>
              <a:t>What do you see?</a:t>
            </a:r>
          </a:p>
          <a:p>
            <a:pPr>
              <a:lnSpc>
                <a:spcPct val="90000"/>
              </a:lnSpc>
              <a:spcBef>
                <a:spcPct val="50000"/>
              </a:spcBef>
              <a:defRPr/>
            </a:pPr>
            <a:r>
              <a:rPr lang="en-GB" sz="2400" dirty="0">
                <a:solidFill>
                  <a:srgbClr val="FFFF00"/>
                </a:solidFill>
                <a:effectLst>
                  <a:outerShdw blurRad="38100" dist="38100" dir="2700000" algn="tl">
                    <a:srgbClr val="000000"/>
                  </a:outerShdw>
                </a:effectLst>
                <a:latin typeface="Calibri" pitchFamily="34" charset="0"/>
              </a:rPr>
              <a:t>Large deformed </a:t>
            </a:r>
            <a:r>
              <a:rPr lang="en-GB" sz="2400" dirty="0">
                <a:solidFill>
                  <a:schemeClr val="bg1"/>
                </a:solidFill>
                <a:effectLst>
                  <a:outerShdw blurRad="38100" dist="38100" dir="2700000" algn="tl">
                    <a:srgbClr val="000000"/>
                  </a:outerShdw>
                </a:effectLst>
                <a:latin typeface="Calibri" pitchFamily="34" charset="0"/>
              </a:rPr>
              <a:t>olivine</a:t>
            </a:r>
            <a:r>
              <a:rPr lang="en-GB" sz="2400" dirty="0">
                <a:solidFill>
                  <a:srgbClr val="FFFF00"/>
                </a:solidFill>
                <a:effectLst>
                  <a:outerShdw blurRad="38100" dist="38100" dir="2700000" algn="tl">
                    <a:srgbClr val="000000"/>
                  </a:outerShdw>
                </a:effectLst>
                <a:latin typeface="Calibri" pitchFamily="34" charset="0"/>
              </a:rPr>
              <a:t>, slightly smaller </a:t>
            </a:r>
            <a:r>
              <a:rPr lang="en-GB" sz="2400" dirty="0">
                <a:solidFill>
                  <a:schemeClr val="bg1"/>
                </a:solidFill>
                <a:effectLst>
                  <a:outerShdw blurRad="38100" dist="38100" dir="2700000" algn="tl">
                    <a:srgbClr val="000000"/>
                  </a:outerShdw>
                </a:effectLst>
                <a:latin typeface="Calibri" pitchFamily="34" charset="0"/>
              </a:rPr>
              <a:t>opx</a:t>
            </a:r>
            <a:r>
              <a:rPr lang="en-GB" sz="2400" dirty="0">
                <a:solidFill>
                  <a:srgbClr val="FFFF00"/>
                </a:solidFill>
                <a:effectLst>
                  <a:outerShdw blurRad="38100" dist="38100" dir="2700000" algn="tl">
                    <a:srgbClr val="000000"/>
                  </a:outerShdw>
                </a:effectLst>
                <a:latin typeface="Calibri" pitchFamily="34" charset="0"/>
              </a:rPr>
              <a:t> and minor amounts of </a:t>
            </a:r>
            <a:r>
              <a:rPr lang="en-GB" sz="2400" dirty="0">
                <a:solidFill>
                  <a:schemeClr val="bg1"/>
                </a:solidFill>
                <a:effectLst>
                  <a:outerShdw blurRad="38100" dist="38100" dir="2700000" algn="tl">
                    <a:srgbClr val="000000"/>
                  </a:outerShdw>
                </a:effectLst>
                <a:latin typeface="Calibri" pitchFamily="34" charset="0"/>
              </a:rPr>
              <a:t>cpx</a:t>
            </a:r>
            <a:r>
              <a:rPr lang="en-GB" sz="2400" dirty="0">
                <a:solidFill>
                  <a:srgbClr val="FFFF00"/>
                </a:solidFill>
                <a:effectLst>
                  <a:outerShdw blurRad="38100" dist="38100" dir="2700000" algn="tl">
                    <a:srgbClr val="000000"/>
                  </a:outerShdw>
                </a:effectLst>
                <a:latin typeface="Calibri" pitchFamily="34" charset="0"/>
              </a:rPr>
              <a:t> and </a:t>
            </a:r>
            <a:r>
              <a:rPr lang="en-GB" sz="2400" dirty="0">
                <a:solidFill>
                  <a:schemeClr val="bg1"/>
                </a:solidFill>
                <a:effectLst>
                  <a:outerShdw blurRad="38100" dist="38100" dir="2700000" algn="tl">
                    <a:srgbClr val="000000"/>
                  </a:outerShdw>
                </a:effectLst>
                <a:latin typeface="Calibri" pitchFamily="34" charset="0"/>
              </a:rPr>
              <a:t>spinel.</a:t>
            </a:r>
          </a:p>
        </p:txBody>
      </p:sp>
      <p:grpSp>
        <p:nvGrpSpPr>
          <p:cNvPr id="2" name="Group 11"/>
          <p:cNvGrpSpPr>
            <a:grpSpLocks/>
          </p:cNvGrpSpPr>
          <p:nvPr/>
        </p:nvGrpSpPr>
        <p:grpSpPr bwMode="auto">
          <a:xfrm>
            <a:off x="3240088" y="2070100"/>
            <a:ext cx="5903912" cy="4787900"/>
            <a:chOff x="2041" y="1304"/>
            <a:chExt cx="3719" cy="3016"/>
          </a:xfrm>
        </p:grpSpPr>
        <p:pic>
          <p:nvPicPr>
            <p:cNvPr id="66568" name="Picture 8" descr="ZM2 cp"/>
            <p:cNvPicPr>
              <a:picLocks noChangeAspect="1" noChangeArrowheads="1"/>
            </p:cNvPicPr>
            <p:nvPr/>
          </p:nvPicPr>
          <p:blipFill>
            <a:blip r:embed="rId3" cstate="print"/>
            <a:srcRect/>
            <a:stretch>
              <a:fillRect/>
            </a:stretch>
          </p:blipFill>
          <p:spPr bwMode="auto">
            <a:xfrm>
              <a:off x="2041" y="1304"/>
              <a:ext cx="3719" cy="3016"/>
            </a:xfrm>
            <a:prstGeom prst="rect">
              <a:avLst/>
            </a:prstGeom>
            <a:noFill/>
            <a:ln w="9525">
              <a:noFill/>
              <a:miter lim="800000"/>
              <a:headEnd/>
              <a:tailEnd/>
            </a:ln>
          </p:spPr>
        </p:pic>
        <p:sp>
          <p:nvSpPr>
            <p:cNvPr id="955401" name="Line 9"/>
            <p:cNvSpPr>
              <a:spLocks noChangeShapeType="1"/>
            </p:cNvSpPr>
            <p:nvPr/>
          </p:nvSpPr>
          <p:spPr bwMode="auto">
            <a:xfrm>
              <a:off x="3979" y="4217"/>
              <a:ext cx="1472" cy="0"/>
            </a:xfrm>
            <a:prstGeom prst="line">
              <a:avLst/>
            </a:prstGeom>
            <a:noFill/>
            <a:ln w="38100">
              <a:solidFill>
                <a:srgbClr val="FF0000"/>
              </a:solidFill>
              <a:round/>
              <a:headEnd/>
              <a:tailEnd/>
            </a:ln>
            <a:effectLst/>
          </p:spPr>
          <p:txBody>
            <a:bodyPr anchor="ctr"/>
            <a:lstStyle/>
            <a:p>
              <a:pPr>
                <a:defRPr/>
              </a:pPr>
              <a:endParaRPr lang="it-IT">
                <a:latin typeface="Calibri" pitchFamily="34" charset="0"/>
              </a:endParaRPr>
            </a:p>
          </p:txBody>
        </p:sp>
        <p:sp>
          <p:nvSpPr>
            <p:cNvPr id="955402" name="Text Box 10"/>
            <p:cNvSpPr txBox="1">
              <a:spLocks noChangeArrowheads="1"/>
            </p:cNvSpPr>
            <p:nvPr/>
          </p:nvSpPr>
          <p:spPr bwMode="auto">
            <a:xfrm>
              <a:off x="4289" y="3855"/>
              <a:ext cx="704" cy="404"/>
            </a:xfrm>
            <a:prstGeom prst="rect">
              <a:avLst/>
            </a:prstGeom>
            <a:noFill/>
            <a:ln w="9525" algn="ctr">
              <a:noFill/>
              <a:miter lim="800000"/>
              <a:headEnd/>
              <a:tailEnd/>
            </a:ln>
            <a:effectLst/>
          </p:spPr>
          <p:txBody>
            <a:bodyPr wrap="none">
              <a:spAutoFit/>
            </a:bodyPr>
            <a:lstStyle/>
            <a:p>
              <a:pPr>
                <a:defRPr/>
              </a:pPr>
              <a:r>
                <a:rPr lang="en-GB" sz="3600" dirty="0">
                  <a:solidFill>
                    <a:schemeClr val="bg1"/>
                  </a:solidFill>
                  <a:effectLst>
                    <a:outerShdw blurRad="38100" dist="38100" dir="2700000" algn="tl">
                      <a:srgbClr val="000000"/>
                    </a:outerShdw>
                  </a:effectLst>
                  <a:latin typeface="Calibri" pitchFamily="34" charset="0"/>
                </a:rPr>
                <a:t>1 cm</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55396"/>
                                        </p:tgtEl>
                                        <p:attrNameLst>
                                          <p:attrName>style.visibility</p:attrName>
                                        </p:attrNameLst>
                                      </p:cBhvr>
                                      <p:to>
                                        <p:strVal val="visible"/>
                                      </p:to>
                                    </p:set>
                                    <p:animEffect transition="in" filter="fade">
                                      <p:cBhvr>
                                        <p:cTn id="7" dur="500"/>
                                        <p:tgtEl>
                                          <p:spTgt spid="95539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55397"/>
                                        </p:tgtEl>
                                        <p:attrNameLst>
                                          <p:attrName>style.visibility</p:attrName>
                                        </p:attrNameLst>
                                      </p:cBhvr>
                                      <p:to>
                                        <p:strVal val="visible"/>
                                      </p:to>
                                    </p:set>
                                    <p:animEffect transition="in" filter="fade">
                                      <p:cBhvr>
                                        <p:cTn id="11" dur="2000"/>
                                        <p:tgtEl>
                                          <p:spTgt spid="95539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955398">
                                            <p:txEl>
                                              <p:pRg st="0" end="0"/>
                                            </p:txEl>
                                          </p:spTgt>
                                        </p:tgtEl>
                                        <p:attrNameLst>
                                          <p:attrName>style.visibility</p:attrName>
                                        </p:attrNameLst>
                                      </p:cBhvr>
                                      <p:to>
                                        <p:strVal val="visible"/>
                                      </p:to>
                                    </p:set>
                                    <p:animEffect transition="in" filter="fade">
                                      <p:cBhvr>
                                        <p:cTn id="20" dur="500"/>
                                        <p:tgtEl>
                                          <p:spTgt spid="955398">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55398">
                                            <p:txEl>
                                              <p:pRg st="1" end="1"/>
                                            </p:txEl>
                                          </p:spTgt>
                                        </p:tgtEl>
                                        <p:attrNameLst>
                                          <p:attrName>style.visibility</p:attrName>
                                        </p:attrNameLst>
                                      </p:cBhvr>
                                      <p:to>
                                        <p:strVal val="visible"/>
                                      </p:to>
                                    </p:set>
                                    <p:animEffect transition="in" filter="fade">
                                      <p:cBhvr>
                                        <p:cTn id="25" dur="500"/>
                                        <p:tgtEl>
                                          <p:spTgt spid="955398">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955398">
                                            <p:txEl>
                                              <p:pRg st="2" end="2"/>
                                            </p:txEl>
                                          </p:spTgt>
                                        </p:tgtEl>
                                        <p:attrNameLst>
                                          <p:attrName>style.visibility</p:attrName>
                                        </p:attrNameLst>
                                      </p:cBhvr>
                                      <p:to>
                                        <p:strVal val="visible"/>
                                      </p:to>
                                    </p:set>
                                    <p:animEffect transition="in" filter="fade">
                                      <p:cBhvr>
                                        <p:cTn id="30" dur="500"/>
                                        <p:tgtEl>
                                          <p:spTgt spid="95539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5396" grpId="0"/>
      <p:bldP spid="955397" grpId="0"/>
      <p:bldP spid="955398"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3602" name="Rectangle 2"/>
          <p:cNvSpPr>
            <a:spLocks noChangeArrowheads="1"/>
          </p:cNvSpPr>
          <p:nvPr/>
        </p:nvSpPr>
        <p:spPr bwMode="auto">
          <a:xfrm>
            <a:off x="731838" y="6302375"/>
            <a:ext cx="8412162" cy="555625"/>
          </a:xfrm>
          <a:prstGeom prst="rect">
            <a:avLst/>
          </a:prstGeom>
          <a:solidFill>
            <a:schemeClr val="tx1"/>
          </a:solidFill>
          <a:ln w="9525" algn="ctr">
            <a:noFill/>
            <a:miter lim="800000"/>
            <a:headEnd/>
            <a:tailEnd/>
          </a:ln>
          <a:effectLst/>
        </p:spPr>
        <p:txBody>
          <a:bodyPr wrap="none" anchor="ctr"/>
          <a:lstStyle/>
          <a:p>
            <a:pPr>
              <a:defRPr/>
            </a:pPr>
            <a:endParaRPr lang="it-IT">
              <a:latin typeface="Calibri" pitchFamily="34" charset="0"/>
            </a:endParaRPr>
          </a:p>
        </p:txBody>
      </p:sp>
      <p:sp>
        <p:nvSpPr>
          <p:cNvPr id="793603" name="Text Box 3"/>
          <p:cNvSpPr txBox="1">
            <a:spLocks noChangeArrowheads="1"/>
          </p:cNvSpPr>
          <p:nvPr/>
        </p:nvSpPr>
        <p:spPr bwMode="auto">
          <a:xfrm>
            <a:off x="0" y="88900"/>
            <a:ext cx="9144000" cy="579438"/>
          </a:xfrm>
          <a:prstGeom prst="rect">
            <a:avLst/>
          </a:prstGeom>
          <a:noFill/>
          <a:ln w="9525" algn="ctr">
            <a:noFill/>
            <a:miter lim="800000"/>
            <a:headEnd/>
            <a:tailEnd/>
          </a:ln>
          <a:effectLst/>
        </p:spPr>
        <p:txBody>
          <a:bodyPr>
            <a:spAutoFit/>
          </a:bodyPr>
          <a:lstStyle/>
          <a:p>
            <a:pPr algn="ctr">
              <a:defRPr/>
            </a:pPr>
            <a:r>
              <a:rPr lang="it-IT" sz="3200">
                <a:solidFill>
                  <a:schemeClr val="bg1"/>
                </a:solidFill>
                <a:effectLst>
                  <a:outerShdw blurRad="38100" dist="38100" dir="2700000" algn="tl">
                    <a:srgbClr val="000000"/>
                  </a:outerShdw>
                </a:effectLst>
                <a:latin typeface="Calibri" pitchFamily="34" charset="0"/>
              </a:rPr>
              <a:t>How a simple mantle melts</a:t>
            </a:r>
          </a:p>
        </p:txBody>
      </p:sp>
      <p:sp>
        <p:nvSpPr>
          <p:cNvPr id="793604" name="Text Box 4"/>
          <p:cNvSpPr txBox="1">
            <a:spLocks noChangeArrowheads="1"/>
          </p:cNvSpPr>
          <p:nvPr/>
        </p:nvSpPr>
        <p:spPr bwMode="auto">
          <a:xfrm>
            <a:off x="0" y="677863"/>
            <a:ext cx="9142413" cy="579437"/>
          </a:xfrm>
          <a:prstGeom prst="rect">
            <a:avLst/>
          </a:prstGeom>
          <a:noFill/>
          <a:ln w="9525" algn="ctr">
            <a:noFill/>
            <a:miter lim="800000"/>
            <a:headEnd/>
            <a:tailEnd/>
          </a:ln>
          <a:effectLst/>
        </p:spPr>
        <p:txBody>
          <a:bodyPr>
            <a:spAutoFit/>
          </a:bodyPr>
          <a:lstStyle/>
          <a:p>
            <a:pPr algn="ctr">
              <a:spcBef>
                <a:spcPct val="50000"/>
              </a:spcBef>
              <a:defRPr/>
            </a:pPr>
            <a:r>
              <a:rPr lang="en-GB" sz="3200">
                <a:solidFill>
                  <a:schemeClr val="bg1"/>
                </a:solidFill>
                <a:effectLst>
                  <a:outerShdw blurRad="38100" dist="38100" dir="2700000" algn="tl">
                    <a:srgbClr val="000000"/>
                  </a:outerShdw>
                </a:effectLst>
                <a:latin typeface="Calibri" pitchFamily="34" charset="0"/>
              </a:rPr>
              <a:t>Polybaric, near-fractional melting of lherzolite</a:t>
            </a:r>
          </a:p>
        </p:txBody>
      </p:sp>
      <p:sp>
        <p:nvSpPr>
          <p:cNvPr id="793605" name="Text Box 5"/>
          <p:cNvSpPr txBox="1">
            <a:spLocks noChangeArrowheads="1"/>
          </p:cNvSpPr>
          <p:nvPr/>
        </p:nvSpPr>
        <p:spPr bwMode="auto">
          <a:xfrm>
            <a:off x="1588" y="1301750"/>
            <a:ext cx="9140825" cy="585788"/>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a:solidFill>
                  <a:srgbClr val="FFFF00"/>
                </a:solidFill>
                <a:effectLst>
                  <a:outerShdw blurRad="38100" dist="38100" dir="2700000" algn="tl">
                    <a:srgbClr val="000000"/>
                  </a:outerShdw>
                </a:effectLst>
                <a:latin typeface="Calibri" pitchFamily="34" charset="0"/>
              </a:rPr>
              <a:t>Some natural examples from Italy</a:t>
            </a:r>
          </a:p>
        </p:txBody>
      </p:sp>
      <p:pic>
        <p:nvPicPr>
          <p:cNvPr id="793617" name="Picture 17" descr="ZM2 pp"/>
          <p:cNvPicPr>
            <a:picLocks noChangeAspect="1" noChangeArrowheads="1"/>
          </p:cNvPicPr>
          <p:nvPr/>
        </p:nvPicPr>
        <p:blipFill>
          <a:blip r:embed="rId3" cstate="print"/>
          <a:srcRect t="2795" b="34769"/>
          <a:stretch>
            <a:fillRect/>
          </a:stretch>
        </p:blipFill>
        <p:spPr bwMode="auto">
          <a:xfrm>
            <a:off x="3252788" y="2070100"/>
            <a:ext cx="5891212" cy="4786313"/>
          </a:xfrm>
          <a:prstGeom prst="rect">
            <a:avLst/>
          </a:prstGeom>
          <a:noFill/>
          <a:ln w="9525">
            <a:noFill/>
            <a:miter lim="800000"/>
            <a:headEnd/>
            <a:tailEnd/>
          </a:ln>
        </p:spPr>
      </p:pic>
      <p:sp>
        <p:nvSpPr>
          <p:cNvPr id="793618" name="Line 18"/>
          <p:cNvSpPr>
            <a:spLocks noChangeShapeType="1"/>
          </p:cNvSpPr>
          <p:nvPr/>
        </p:nvSpPr>
        <p:spPr bwMode="auto">
          <a:xfrm>
            <a:off x="6316663" y="6694488"/>
            <a:ext cx="2336800" cy="0"/>
          </a:xfrm>
          <a:prstGeom prst="line">
            <a:avLst/>
          </a:prstGeom>
          <a:noFill/>
          <a:ln w="38100">
            <a:solidFill>
              <a:srgbClr val="FF0000"/>
            </a:solidFill>
            <a:round/>
            <a:headEnd/>
            <a:tailEnd/>
          </a:ln>
          <a:effectLst/>
        </p:spPr>
        <p:txBody>
          <a:bodyPr anchor="ctr"/>
          <a:lstStyle/>
          <a:p>
            <a:pPr>
              <a:defRPr/>
            </a:pPr>
            <a:endParaRPr lang="it-IT">
              <a:latin typeface="Calibri" pitchFamily="34" charset="0"/>
            </a:endParaRPr>
          </a:p>
        </p:txBody>
      </p:sp>
      <p:sp>
        <p:nvSpPr>
          <p:cNvPr id="793619" name="Text Box 19"/>
          <p:cNvSpPr txBox="1">
            <a:spLocks noChangeArrowheads="1"/>
          </p:cNvSpPr>
          <p:nvPr/>
        </p:nvSpPr>
        <p:spPr bwMode="auto">
          <a:xfrm>
            <a:off x="6808788" y="6119813"/>
            <a:ext cx="1117600" cy="641350"/>
          </a:xfrm>
          <a:prstGeom prst="rect">
            <a:avLst/>
          </a:prstGeom>
          <a:noFill/>
          <a:ln w="9525" algn="ctr">
            <a:noFill/>
            <a:miter lim="800000"/>
            <a:headEnd/>
            <a:tailEnd/>
          </a:ln>
          <a:effectLst/>
        </p:spPr>
        <p:txBody>
          <a:bodyPr wrap="none">
            <a:spAutoFit/>
          </a:bodyPr>
          <a:lstStyle/>
          <a:p>
            <a:pPr>
              <a:defRPr/>
            </a:pPr>
            <a:r>
              <a:rPr lang="en-GB" sz="3600" dirty="0">
                <a:solidFill>
                  <a:schemeClr val="bg1"/>
                </a:solidFill>
                <a:effectLst>
                  <a:outerShdw blurRad="38100" dist="38100" dir="2700000" algn="tl">
                    <a:srgbClr val="000000"/>
                  </a:outerShdw>
                </a:effectLst>
                <a:latin typeface="Calibri" pitchFamily="34" charset="0"/>
              </a:rPr>
              <a:t>1 cm</a:t>
            </a:r>
          </a:p>
        </p:txBody>
      </p:sp>
      <p:sp>
        <p:nvSpPr>
          <p:cNvPr id="793620" name="Text Box 20"/>
          <p:cNvSpPr txBox="1">
            <a:spLocks noChangeArrowheads="1"/>
          </p:cNvSpPr>
          <p:nvPr/>
        </p:nvSpPr>
        <p:spPr bwMode="auto">
          <a:xfrm>
            <a:off x="346075" y="2081213"/>
            <a:ext cx="2903538" cy="2973122"/>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2400" dirty="0">
                <a:solidFill>
                  <a:schemeClr val="bg1"/>
                </a:solidFill>
                <a:effectLst>
                  <a:outerShdw blurRad="38100" dist="38100" dir="2700000" algn="tl">
                    <a:srgbClr val="000000"/>
                  </a:outerShdw>
                </a:effectLst>
                <a:latin typeface="Calibri" pitchFamily="34" charset="0"/>
              </a:rPr>
              <a:t>This is a </a:t>
            </a:r>
            <a:r>
              <a:rPr lang="en-GB" sz="2400" dirty="0" err="1">
                <a:solidFill>
                  <a:schemeClr val="bg1"/>
                </a:solidFill>
                <a:effectLst>
                  <a:outerShdw blurRad="38100" dist="38100" dir="2700000" algn="tl">
                    <a:srgbClr val="000000"/>
                  </a:outerShdw>
                </a:effectLst>
                <a:latin typeface="Calibri" pitchFamily="34" charset="0"/>
              </a:rPr>
              <a:t>lherzolitic</a:t>
            </a:r>
            <a:r>
              <a:rPr lang="en-GB" sz="2400" dirty="0">
                <a:solidFill>
                  <a:schemeClr val="bg1"/>
                </a:solidFill>
                <a:effectLst>
                  <a:outerShdw blurRad="38100" dist="38100" dir="2700000" algn="tl">
                    <a:srgbClr val="000000"/>
                  </a:outerShdw>
                </a:effectLst>
                <a:latin typeface="Calibri" pitchFamily="34" charset="0"/>
              </a:rPr>
              <a:t> mantle xenolith from Sardinia seen in </a:t>
            </a:r>
            <a:r>
              <a:rPr lang="en-GB" sz="2400" u="sng" dirty="0">
                <a:solidFill>
                  <a:schemeClr val="bg1"/>
                </a:solidFill>
                <a:effectLst>
                  <a:outerShdw blurRad="38100" dist="38100" dir="2700000" algn="tl">
                    <a:srgbClr val="000000"/>
                  </a:outerShdw>
                </a:effectLst>
                <a:latin typeface="Calibri" pitchFamily="34" charset="0"/>
              </a:rPr>
              <a:t>plane polarized light</a:t>
            </a:r>
            <a:r>
              <a:rPr lang="en-GB" sz="2400" dirty="0">
                <a:solidFill>
                  <a:schemeClr val="bg1"/>
                </a:solidFill>
                <a:effectLst>
                  <a:outerShdw blurRad="38100" dist="38100" dir="2700000" algn="tl">
                    <a:srgbClr val="000000"/>
                  </a:outerShdw>
                </a:effectLst>
                <a:latin typeface="Calibri" pitchFamily="34" charset="0"/>
              </a:rPr>
              <a:t>.</a:t>
            </a:r>
          </a:p>
          <a:p>
            <a:pPr>
              <a:lnSpc>
                <a:spcPct val="90000"/>
              </a:lnSpc>
              <a:spcBef>
                <a:spcPct val="50000"/>
              </a:spcBef>
              <a:defRPr/>
            </a:pPr>
            <a:r>
              <a:rPr lang="en-GB" sz="2400" dirty="0">
                <a:solidFill>
                  <a:srgbClr val="FFFF00"/>
                </a:solidFill>
                <a:effectLst>
                  <a:outerShdw blurRad="38100" dist="38100" dir="2700000" algn="tl">
                    <a:srgbClr val="000000"/>
                  </a:outerShdw>
                </a:effectLst>
                <a:latin typeface="Calibri" pitchFamily="34" charset="0"/>
              </a:rPr>
              <a:t>What do you see?</a:t>
            </a:r>
          </a:p>
          <a:p>
            <a:pPr>
              <a:lnSpc>
                <a:spcPct val="90000"/>
              </a:lnSpc>
              <a:spcBef>
                <a:spcPct val="50000"/>
              </a:spcBef>
              <a:defRPr/>
            </a:pPr>
            <a:r>
              <a:rPr lang="en-GB" sz="2400" dirty="0">
                <a:solidFill>
                  <a:schemeClr val="bg1"/>
                </a:solidFill>
                <a:effectLst>
                  <a:outerShdw blurRad="38100" dist="38100" dir="2700000" algn="tl">
                    <a:srgbClr val="000000"/>
                  </a:outerShdw>
                </a:effectLst>
                <a:latin typeface="Calibri" pitchFamily="34" charset="0"/>
              </a:rPr>
              <a:t>Not much clear.</a:t>
            </a:r>
          </a:p>
          <a:p>
            <a:pPr>
              <a:lnSpc>
                <a:spcPct val="90000"/>
              </a:lnSpc>
              <a:spcBef>
                <a:spcPct val="50000"/>
              </a:spcBef>
              <a:defRPr/>
            </a:pPr>
            <a:r>
              <a:rPr lang="en-GB" sz="2400" dirty="0">
                <a:solidFill>
                  <a:srgbClr val="FFFF00"/>
                </a:solidFill>
                <a:effectLst>
                  <a:outerShdw blurRad="38100" dist="38100" dir="2700000" algn="tl">
                    <a:srgbClr val="000000"/>
                  </a:outerShdw>
                </a:effectLst>
                <a:latin typeface="Calibri" pitchFamily="34" charset="0"/>
              </a:rPr>
              <a:t>Let’s zoom in.</a:t>
            </a:r>
          </a:p>
        </p:txBody>
      </p:sp>
      <p:sp>
        <p:nvSpPr>
          <p:cNvPr id="793622" name="Rectangle 22"/>
          <p:cNvSpPr>
            <a:spLocks noChangeArrowheads="1"/>
          </p:cNvSpPr>
          <p:nvPr/>
        </p:nvSpPr>
        <p:spPr bwMode="auto">
          <a:xfrm>
            <a:off x="6130925" y="3352800"/>
            <a:ext cx="1692275" cy="1377950"/>
          </a:xfrm>
          <a:prstGeom prst="rect">
            <a:avLst/>
          </a:prstGeom>
          <a:noFill/>
          <a:ln w="38100" algn="ctr">
            <a:solidFill>
              <a:srgbClr val="FF0000"/>
            </a:solidFill>
            <a:miter lim="800000"/>
            <a:headEnd/>
            <a:tailEnd/>
          </a:ln>
          <a:effectLst/>
        </p:spPr>
        <p:txBody>
          <a:bodyPr wrap="none" anchor="ctr"/>
          <a:lstStyle/>
          <a:p>
            <a:pPr>
              <a:defRPr/>
            </a:pPr>
            <a:endParaRPr lang="it-IT">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93617"/>
                                        </p:tgtEl>
                                        <p:attrNameLst>
                                          <p:attrName>style.visibility</p:attrName>
                                        </p:attrNameLst>
                                      </p:cBhvr>
                                      <p:to>
                                        <p:strVal val="visible"/>
                                      </p:to>
                                    </p:set>
                                    <p:animEffect transition="in" filter="fade">
                                      <p:cBhvr>
                                        <p:cTn id="7" dur="500"/>
                                        <p:tgtEl>
                                          <p:spTgt spid="79361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93620">
                                            <p:txEl>
                                              <p:pRg st="0" end="0"/>
                                            </p:txEl>
                                          </p:spTgt>
                                        </p:tgtEl>
                                        <p:attrNameLst>
                                          <p:attrName>style.visibility</p:attrName>
                                        </p:attrNameLst>
                                      </p:cBhvr>
                                      <p:to>
                                        <p:strVal val="visible"/>
                                      </p:to>
                                    </p:set>
                                    <p:animEffect transition="in" filter="fade">
                                      <p:cBhvr>
                                        <p:cTn id="11" dur="500"/>
                                        <p:tgtEl>
                                          <p:spTgt spid="793620">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793620">
                                            <p:txEl>
                                              <p:pRg st="1" end="1"/>
                                            </p:txEl>
                                          </p:spTgt>
                                        </p:tgtEl>
                                        <p:attrNameLst>
                                          <p:attrName>style.visibility</p:attrName>
                                        </p:attrNameLst>
                                      </p:cBhvr>
                                      <p:to>
                                        <p:strVal val="visible"/>
                                      </p:to>
                                    </p:set>
                                    <p:animEffect transition="in" filter="fade">
                                      <p:cBhvr>
                                        <p:cTn id="16" dur="500"/>
                                        <p:tgtEl>
                                          <p:spTgt spid="793620">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793620">
                                            <p:txEl>
                                              <p:pRg st="2" end="2"/>
                                            </p:txEl>
                                          </p:spTgt>
                                        </p:tgtEl>
                                        <p:attrNameLst>
                                          <p:attrName>style.visibility</p:attrName>
                                        </p:attrNameLst>
                                      </p:cBhvr>
                                      <p:to>
                                        <p:strVal val="visible"/>
                                      </p:to>
                                    </p:set>
                                    <p:animEffect transition="in" filter="fade">
                                      <p:cBhvr>
                                        <p:cTn id="21" dur="500"/>
                                        <p:tgtEl>
                                          <p:spTgt spid="793620">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793620">
                                            <p:txEl>
                                              <p:pRg st="3" end="3"/>
                                            </p:txEl>
                                          </p:spTgt>
                                        </p:tgtEl>
                                        <p:attrNameLst>
                                          <p:attrName>style.visibility</p:attrName>
                                        </p:attrNameLst>
                                      </p:cBhvr>
                                      <p:to>
                                        <p:strVal val="visible"/>
                                      </p:to>
                                    </p:set>
                                    <p:animEffect transition="in" filter="fade">
                                      <p:cBhvr>
                                        <p:cTn id="26" dur="500"/>
                                        <p:tgtEl>
                                          <p:spTgt spid="793620">
                                            <p:txEl>
                                              <p:pRg st="3" end="3"/>
                                            </p:txEl>
                                          </p:spTgt>
                                        </p:tgtEl>
                                      </p:cBhvr>
                                    </p:animEffect>
                                  </p:childTnLst>
                                </p:cTn>
                              </p:par>
                            </p:childTnLst>
                          </p:cTn>
                        </p:par>
                        <p:par>
                          <p:cTn id="27" fill="hold">
                            <p:stCondLst>
                              <p:cond delay="500"/>
                            </p:stCondLst>
                            <p:childTnLst>
                              <p:par>
                                <p:cTn id="28" presetID="18" presetClass="entr" presetSubtype="6" fill="hold" grpId="0" nodeType="afterEffect">
                                  <p:stCondLst>
                                    <p:cond delay="0"/>
                                  </p:stCondLst>
                                  <p:childTnLst>
                                    <p:set>
                                      <p:cBhvr>
                                        <p:cTn id="29" dur="1" fill="hold">
                                          <p:stCondLst>
                                            <p:cond delay="0"/>
                                          </p:stCondLst>
                                        </p:cTn>
                                        <p:tgtEl>
                                          <p:spTgt spid="793622"/>
                                        </p:tgtEl>
                                        <p:attrNameLst>
                                          <p:attrName>style.visibility</p:attrName>
                                        </p:attrNameLst>
                                      </p:cBhvr>
                                      <p:to>
                                        <p:strVal val="visible"/>
                                      </p:to>
                                    </p:set>
                                    <p:animEffect transition="in" filter="strips(downRight)">
                                      <p:cBhvr>
                                        <p:cTn id="30" dur="2000"/>
                                        <p:tgtEl>
                                          <p:spTgt spid="7936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3620" grpId="0" build="p"/>
      <p:bldP spid="793622"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7442" name="Rectangle 2"/>
          <p:cNvSpPr>
            <a:spLocks noChangeArrowheads="1"/>
          </p:cNvSpPr>
          <p:nvPr/>
        </p:nvSpPr>
        <p:spPr bwMode="auto">
          <a:xfrm>
            <a:off x="633413" y="6302375"/>
            <a:ext cx="8510587" cy="555625"/>
          </a:xfrm>
          <a:prstGeom prst="rect">
            <a:avLst/>
          </a:prstGeom>
          <a:solidFill>
            <a:schemeClr val="tx1"/>
          </a:solidFill>
          <a:ln w="9525" algn="ctr">
            <a:noFill/>
            <a:miter lim="800000"/>
            <a:headEnd/>
            <a:tailEnd/>
          </a:ln>
          <a:effectLst/>
        </p:spPr>
        <p:txBody>
          <a:bodyPr wrap="none" anchor="ctr"/>
          <a:lstStyle/>
          <a:p>
            <a:pPr>
              <a:defRPr/>
            </a:pPr>
            <a:endParaRPr lang="it-IT">
              <a:latin typeface="Calibri" pitchFamily="34" charset="0"/>
            </a:endParaRPr>
          </a:p>
        </p:txBody>
      </p:sp>
      <p:sp>
        <p:nvSpPr>
          <p:cNvPr id="957443" name="Text Box 3"/>
          <p:cNvSpPr txBox="1">
            <a:spLocks noChangeArrowheads="1"/>
          </p:cNvSpPr>
          <p:nvPr/>
        </p:nvSpPr>
        <p:spPr bwMode="auto">
          <a:xfrm>
            <a:off x="0" y="88900"/>
            <a:ext cx="9144000" cy="579438"/>
          </a:xfrm>
          <a:prstGeom prst="rect">
            <a:avLst/>
          </a:prstGeom>
          <a:noFill/>
          <a:ln w="9525" algn="ctr">
            <a:noFill/>
            <a:miter lim="800000"/>
            <a:headEnd/>
            <a:tailEnd/>
          </a:ln>
          <a:effectLst/>
        </p:spPr>
        <p:txBody>
          <a:bodyPr>
            <a:spAutoFit/>
          </a:bodyPr>
          <a:lstStyle/>
          <a:p>
            <a:pPr algn="ctr">
              <a:defRPr/>
            </a:pPr>
            <a:r>
              <a:rPr lang="it-IT" sz="3200">
                <a:solidFill>
                  <a:schemeClr val="bg1"/>
                </a:solidFill>
                <a:effectLst>
                  <a:outerShdw blurRad="38100" dist="38100" dir="2700000" algn="tl">
                    <a:srgbClr val="000000"/>
                  </a:outerShdw>
                </a:effectLst>
                <a:latin typeface="Calibri" pitchFamily="34" charset="0"/>
              </a:rPr>
              <a:t>How a simple mantle melts</a:t>
            </a:r>
          </a:p>
        </p:txBody>
      </p:sp>
      <p:sp>
        <p:nvSpPr>
          <p:cNvPr id="957444" name="Text Box 4"/>
          <p:cNvSpPr txBox="1">
            <a:spLocks noChangeArrowheads="1"/>
          </p:cNvSpPr>
          <p:nvPr/>
        </p:nvSpPr>
        <p:spPr bwMode="auto">
          <a:xfrm>
            <a:off x="0" y="677863"/>
            <a:ext cx="9142413" cy="579437"/>
          </a:xfrm>
          <a:prstGeom prst="rect">
            <a:avLst/>
          </a:prstGeom>
          <a:noFill/>
          <a:ln w="9525" algn="ctr">
            <a:noFill/>
            <a:miter lim="800000"/>
            <a:headEnd/>
            <a:tailEnd/>
          </a:ln>
          <a:effectLst/>
        </p:spPr>
        <p:txBody>
          <a:bodyPr>
            <a:spAutoFit/>
          </a:bodyPr>
          <a:lstStyle/>
          <a:p>
            <a:pPr algn="ctr">
              <a:spcBef>
                <a:spcPct val="50000"/>
              </a:spcBef>
              <a:defRPr/>
            </a:pPr>
            <a:r>
              <a:rPr lang="en-GB" sz="3200">
                <a:solidFill>
                  <a:schemeClr val="bg1"/>
                </a:solidFill>
                <a:effectLst>
                  <a:outerShdw blurRad="38100" dist="38100" dir="2700000" algn="tl">
                    <a:srgbClr val="000000"/>
                  </a:outerShdw>
                </a:effectLst>
                <a:latin typeface="Calibri" pitchFamily="34" charset="0"/>
              </a:rPr>
              <a:t>Polybaric, near-fractional melting of lherzolite</a:t>
            </a:r>
          </a:p>
        </p:txBody>
      </p:sp>
      <p:sp>
        <p:nvSpPr>
          <p:cNvPr id="957445" name="Text Box 5"/>
          <p:cNvSpPr txBox="1">
            <a:spLocks noChangeArrowheads="1"/>
          </p:cNvSpPr>
          <p:nvPr/>
        </p:nvSpPr>
        <p:spPr bwMode="auto">
          <a:xfrm>
            <a:off x="1588" y="1301750"/>
            <a:ext cx="9140825" cy="585788"/>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a:solidFill>
                  <a:srgbClr val="FFFF00"/>
                </a:solidFill>
                <a:effectLst>
                  <a:outerShdw blurRad="38100" dist="38100" dir="2700000" algn="tl">
                    <a:srgbClr val="000000"/>
                  </a:outerShdw>
                </a:effectLst>
                <a:latin typeface="Calibri" pitchFamily="34" charset="0"/>
              </a:rPr>
              <a:t>Some natural examples from Italy</a:t>
            </a:r>
          </a:p>
        </p:txBody>
      </p:sp>
      <p:pic>
        <p:nvPicPr>
          <p:cNvPr id="957446" name="Picture 6" descr="ZM2 pp"/>
          <p:cNvPicPr>
            <a:picLocks noChangeAspect="1" noChangeArrowheads="1"/>
          </p:cNvPicPr>
          <p:nvPr/>
        </p:nvPicPr>
        <p:blipFill>
          <a:blip r:embed="rId3" cstate="print"/>
          <a:srcRect l="48882" t="19818" r="22232" b="62373"/>
          <a:stretch>
            <a:fillRect/>
          </a:stretch>
        </p:blipFill>
        <p:spPr bwMode="auto">
          <a:xfrm>
            <a:off x="3106738" y="2019300"/>
            <a:ext cx="6037262" cy="4843463"/>
          </a:xfrm>
          <a:prstGeom prst="rect">
            <a:avLst/>
          </a:prstGeom>
          <a:noFill/>
          <a:ln w="9525">
            <a:noFill/>
            <a:miter lim="800000"/>
            <a:headEnd/>
            <a:tailEnd/>
          </a:ln>
        </p:spPr>
      </p:pic>
      <p:sp>
        <p:nvSpPr>
          <p:cNvPr id="957447" name="Line 7"/>
          <p:cNvSpPr>
            <a:spLocks noChangeAspect="1" noChangeShapeType="1"/>
          </p:cNvSpPr>
          <p:nvPr/>
        </p:nvSpPr>
        <p:spPr bwMode="auto">
          <a:xfrm>
            <a:off x="7118350" y="6696075"/>
            <a:ext cx="958850" cy="0"/>
          </a:xfrm>
          <a:prstGeom prst="line">
            <a:avLst/>
          </a:prstGeom>
          <a:noFill/>
          <a:ln w="38100">
            <a:solidFill>
              <a:srgbClr val="FF0000"/>
            </a:solidFill>
            <a:round/>
            <a:headEnd/>
            <a:tailEnd/>
          </a:ln>
          <a:effectLst/>
        </p:spPr>
        <p:txBody>
          <a:bodyPr anchor="ctr"/>
          <a:lstStyle/>
          <a:p>
            <a:pPr>
              <a:defRPr/>
            </a:pPr>
            <a:endParaRPr lang="it-IT">
              <a:latin typeface="Calibri" pitchFamily="34" charset="0"/>
            </a:endParaRPr>
          </a:p>
        </p:txBody>
      </p:sp>
      <p:sp>
        <p:nvSpPr>
          <p:cNvPr id="957448" name="Text Box 8"/>
          <p:cNvSpPr txBox="1">
            <a:spLocks noChangeArrowheads="1"/>
          </p:cNvSpPr>
          <p:nvPr/>
        </p:nvSpPr>
        <p:spPr bwMode="auto">
          <a:xfrm>
            <a:off x="6808788" y="6119813"/>
            <a:ext cx="1438214" cy="646331"/>
          </a:xfrm>
          <a:prstGeom prst="rect">
            <a:avLst/>
          </a:prstGeom>
          <a:noFill/>
          <a:ln w="9525" algn="ctr">
            <a:noFill/>
            <a:miter lim="800000"/>
            <a:headEnd/>
            <a:tailEnd/>
          </a:ln>
          <a:effectLst/>
        </p:spPr>
        <p:txBody>
          <a:bodyPr wrap="none">
            <a:spAutoFit/>
          </a:bodyPr>
          <a:lstStyle/>
          <a:p>
            <a:pPr>
              <a:defRPr/>
            </a:pPr>
            <a:r>
              <a:rPr lang="en-GB" sz="3600" dirty="0">
                <a:solidFill>
                  <a:schemeClr val="bg1"/>
                </a:solidFill>
                <a:effectLst>
                  <a:outerShdw blurRad="38100" dist="38100" dir="2700000" algn="tl">
                    <a:srgbClr val="000000"/>
                  </a:outerShdw>
                </a:effectLst>
                <a:latin typeface="Calibri" pitchFamily="34" charset="0"/>
              </a:rPr>
              <a:t>0.1 cm</a:t>
            </a:r>
          </a:p>
        </p:txBody>
      </p:sp>
      <p:sp>
        <p:nvSpPr>
          <p:cNvPr id="957449" name="Text Box 9"/>
          <p:cNvSpPr txBox="1">
            <a:spLocks noChangeArrowheads="1"/>
          </p:cNvSpPr>
          <p:nvPr/>
        </p:nvSpPr>
        <p:spPr bwMode="auto">
          <a:xfrm>
            <a:off x="346075" y="2081213"/>
            <a:ext cx="2903538" cy="3785652"/>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2400" dirty="0">
                <a:solidFill>
                  <a:srgbClr val="FFFF00"/>
                </a:solidFill>
                <a:effectLst>
                  <a:outerShdw blurRad="38100" dist="38100" dir="2700000" algn="tl">
                    <a:srgbClr val="000000"/>
                  </a:outerShdw>
                </a:effectLst>
                <a:latin typeface="Calibri" pitchFamily="34" charset="0"/>
              </a:rPr>
              <a:t>A close-up highlights some interesting features.</a:t>
            </a:r>
          </a:p>
          <a:p>
            <a:pPr>
              <a:lnSpc>
                <a:spcPct val="90000"/>
              </a:lnSpc>
              <a:spcBef>
                <a:spcPct val="50000"/>
              </a:spcBef>
              <a:defRPr/>
            </a:pPr>
            <a:r>
              <a:rPr lang="en-GB" sz="2400" dirty="0">
                <a:solidFill>
                  <a:schemeClr val="bg1"/>
                </a:solidFill>
                <a:effectLst>
                  <a:outerShdw blurRad="38100" dist="38100" dir="2700000" algn="tl">
                    <a:srgbClr val="000000"/>
                  </a:outerShdw>
                </a:effectLst>
                <a:latin typeface="Calibri" pitchFamily="34" charset="0"/>
              </a:rPr>
              <a:t>There is a cluster of cpx with spongy borders.</a:t>
            </a:r>
          </a:p>
          <a:p>
            <a:pPr>
              <a:lnSpc>
                <a:spcPct val="90000"/>
              </a:lnSpc>
              <a:spcBef>
                <a:spcPct val="50000"/>
              </a:spcBef>
              <a:defRPr/>
            </a:pPr>
            <a:r>
              <a:rPr lang="en-GB" sz="2400" dirty="0">
                <a:solidFill>
                  <a:srgbClr val="FFFF00"/>
                </a:solidFill>
                <a:effectLst>
                  <a:outerShdw blurRad="38100" dist="38100" dir="2700000" algn="tl">
                    <a:srgbClr val="000000"/>
                  </a:outerShdw>
                </a:effectLst>
                <a:latin typeface="Calibri" pitchFamily="34" charset="0"/>
              </a:rPr>
              <a:t>These spongy zones are associated with black spinel and brown glass.</a:t>
            </a:r>
          </a:p>
        </p:txBody>
      </p:sp>
      <p:sp>
        <p:nvSpPr>
          <p:cNvPr id="957452" name="Rectangle 12"/>
          <p:cNvSpPr>
            <a:spLocks noChangeArrowheads="1"/>
          </p:cNvSpPr>
          <p:nvPr/>
        </p:nvSpPr>
        <p:spPr bwMode="auto">
          <a:xfrm>
            <a:off x="5713413" y="3352800"/>
            <a:ext cx="2109787" cy="1908175"/>
          </a:xfrm>
          <a:prstGeom prst="rect">
            <a:avLst/>
          </a:prstGeom>
          <a:noFill/>
          <a:ln w="38100" algn="ctr">
            <a:solidFill>
              <a:srgbClr val="FF0000"/>
            </a:solidFill>
            <a:miter lim="800000"/>
            <a:headEnd/>
            <a:tailEnd/>
          </a:ln>
          <a:effectLst/>
        </p:spPr>
        <p:txBody>
          <a:bodyPr wrap="none" anchor="ctr"/>
          <a:lstStyle/>
          <a:p>
            <a:pPr>
              <a:defRPr/>
            </a:pPr>
            <a:endParaRPr lang="it-IT">
              <a:latin typeface="Calibri" pitchFamily="34" charset="0"/>
            </a:endParaRPr>
          </a:p>
        </p:txBody>
      </p:sp>
      <p:sp>
        <p:nvSpPr>
          <p:cNvPr id="957453" name="Text Box 13"/>
          <p:cNvSpPr txBox="1">
            <a:spLocks noChangeArrowheads="1"/>
          </p:cNvSpPr>
          <p:nvPr/>
        </p:nvSpPr>
        <p:spPr bwMode="auto">
          <a:xfrm>
            <a:off x="7577138" y="5335588"/>
            <a:ext cx="503664" cy="523220"/>
          </a:xfrm>
          <a:prstGeom prst="rect">
            <a:avLst/>
          </a:prstGeom>
          <a:noFill/>
          <a:ln w="9525" algn="ctr">
            <a:noFill/>
            <a:miter lim="800000"/>
            <a:headEnd/>
            <a:tailEnd/>
          </a:ln>
          <a:effectLst/>
        </p:spPr>
        <p:txBody>
          <a:bodyPr wrap="none">
            <a:spAutoFit/>
          </a:bodyPr>
          <a:lstStyle/>
          <a:p>
            <a:pPr>
              <a:defRPr/>
            </a:pPr>
            <a:r>
              <a:rPr lang="en-GB" sz="2800">
                <a:solidFill>
                  <a:srgbClr val="0000FF"/>
                </a:solidFill>
                <a:effectLst>
                  <a:outerShdw blurRad="38100" dist="38100" dir="2700000" algn="tl">
                    <a:srgbClr val="000000"/>
                  </a:outerShdw>
                </a:effectLst>
                <a:latin typeface="Calibri" pitchFamily="34" charset="0"/>
              </a:rPr>
              <a:t>Ol</a:t>
            </a:r>
          </a:p>
        </p:txBody>
      </p:sp>
      <p:sp>
        <p:nvSpPr>
          <p:cNvPr id="957454" name="Text Box 14"/>
          <p:cNvSpPr txBox="1">
            <a:spLocks noChangeArrowheads="1"/>
          </p:cNvSpPr>
          <p:nvPr/>
        </p:nvSpPr>
        <p:spPr bwMode="auto">
          <a:xfrm>
            <a:off x="8091488" y="3159125"/>
            <a:ext cx="503664" cy="523220"/>
          </a:xfrm>
          <a:prstGeom prst="rect">
            <a:avLst/>
          </a:prstGeom>
          <a:noFill/>
          <a:ln w="9525" algn="ctr">
            <a:noFill/>
            <a:miter lim="800000"/>
            <a:headEnd/>
            <a:tailEnd/>
          </a:ln>
          <a:effectLst/>
        </p:spPr>
        <p:txBody>
          <a:bodyPr wrap="none">
            <a:spAutoFit/>
          </a:bodyPr>
          <a:lstStyle/>
          <a:p>
            <a:pPr>
              <a:defRPr/>
            </a:pPr>
            <a:r>
              <a:rPr lang="en-GB" sz="2800">
                <a:solidFill>
                  <a:srgbClr val="0000FF"/>
                </a:solidFill>
                <a:effectLst>
                  <a:outerShdw blurRad="38100" dist="38100" dir="2700000" algn="tl">
                    <a:srgbClr val="000000"/>
                  </a:outerShdw>
                </a:effectLst>
                <a:latin typeface="Calibri" pitchFamily="34" charset="0"/>
              </a:rPr>
              <a:t>Ol</a:t>
            </a:r>
          </a:p>
        </p:txBody>
      </p:sp>
      <p:sp>
        <p:nvSpPr>
          <p:cNvPr id="957455" name="Text Box 15"/>
          <p:cNvSpPr txBox="1">
            <a:spLocks noChangeArrowheads="1"/>
          </p:cNvSpPr>
          <p:nvPr/>
        </p:nvSpPr>
        <p:spPr bwMode="auto">
          <a:xfrm>
            <a:off x="4262438" y="2081213"/>
            <a:ext cx="503664" cy="523220"/>
          </a:xfrm>
          <a:prstGeom prst="rect">
            <a:avLst/>
          </a:prstGeom>
          <a:noFill/>
          <a:ln w="9525" algn="ctr">
            <a:noFill/>
            <a:miter lim="800000"/>
            <a:headEnd/>
            <a:tailEnd/>
          </a:ln>
          <a:effectLst/>
        </p:spPr>
        <p:txBody>
          <a:bodyPr wrap="none">
            <a:spAutoFit/>
          </a:bodyPr>
          <a:lstStyle/>
          <a:p>
            <a:pPr>
              <a:defRPr/>
            </a:pPr>
            <a:r>
              <a:rPr lang="en-GB" sz="2800">
                <a:solidFill>
                  <a:srgbClr val="0000FF"/>
                </a:solidFill>
                <a:effectLst>
                  <a:outerShdw blurRad="38100" dist="38100" dir="2700000" algn="tl">
                    <a:srgbClr val="000000"/>
                  </a:outerShdw>
                </a:effectLst>
                <a:latin typeface="Calibri" pitchFamily="34" charset="0"/>
              </a:rPr>
              <a:t>Ol</a:t>
            </a:r>
          </a:p>
        </p:txBody>
      </p:sp>
      <p:sp>
        <p:nvSpPr>
          <p:cNvPr id="957456" name="Text Box 16"/>
          <p:cNvSpPr txBox="1">
            <a:spLocks noChangeArrowheads="1"/>
          </p:cNvSpPr>
          <p:nvPr/>
        </p:nvSpPr>
        <p:spPr bwMode="auto">
          <a:xfrm>
            <a:off x="3162300" y="3228975"/>
            <a:ext cx="503664" cy="523220"/>
          </a:xfrm>
          <a:prstGeom prst="rect">
            <a:avLst/>
          </a:prstGeom>
          <a:noFill/>
          <a:ln w="9525" algn="ctr">
            <a:noFill/>
            <a:miter lim="800000"/>
            <a:headEnd/>
            <a:tailEnd/>
          </a:ln>
          <a:effectLst/>
        </p:spPr>
        <p:txBody>
          <a:bodyPr wrap="none">
            <a:spAutoFit/>
          </a:bodyPr>
          <a:lstStyle/>
          <a:p>
            <a:pPr>
              <a:defRPr/>
            </a:pPr>
            <a:r>
              <a:rPr lang="en-GB" sz="2800">
                <a:solidFill>
                  <a:srgbClr val="0000FF"/>
                </a:solidFill>
                <a:effectLst>
                  <a:outerShdw blurRad="38100" dist="38100" dir="2700000" algn="tl">
                    <a:srgbClr val="000000"/>
                  </a:outerShdw>
                </a:effectLst>
                <a:latin typeface="Calibri" pitchFamily="34" charset="0"/>
              </a:rPr>
              <a:t>Ol</a:t>
            </a:r>
          </a:p>
        </p:txBody>
      </p:sp>
      <p:sp>
        <p:nvSpPr>
          <p:cNvPr id="957457" name="Text Box 17"/>
          <p:cNvSpPr txBox="1">
            <a:spLocks noChangeArrowheads="1"/>
          </p:cNvSpPr>
          <p:nvPr/>
        </p:nvSpPr>
        <p:spPr bwMode="auto">
          <a:xfrm>
            <a:off x="3638550" y="2600325"/>
            <a:ext cx="503664" cy="523220"/>
          </a:xfrm>
          <a:prstGeom prst="rect">
            <a:avLst/>
          </a:prstGeom>
          <a:noFill/>
          <a:ln w="9525" algn="ctr">
            <a:noFill/>
            <a:miter lim="800000"/>
            <a:headEnd/>
            <a:tailEnd/>
          </a:ln>
          <a:effectLst/>
        </p:spPr>
        <p:txBody>
          <a:bodyPr wrap="none">
            <a:spAutoFit/>
          </a:bodyPr>
          <a:lstStyle/>
          <a:p>
            <a:pPr>
              <a:defRPr/>
            </a:pPr>
            <a:r>
              <a:rPr lang="en-GB" sz="2800">
                <a:solidFill>
                  <a:srgbClr val="0000FF"/>
                </a:solidFill>
                <a:effectLst>
                  <a:outerShdw blurRad="38100" dist="38100" dir="2700000" algn="tl">
                    <a:srgbClr val="000000"/>
                  </a:outerShdw>
                </a:effectLst>
                <a:latin typeface="Calibri" pitchFamily="34" charset="0"/>
              </a:rPr>
              <a:t>Ol</a:t>
            </a:r>
          </a:p>
        </p:txBody>
      </p:sp>
      <p:sp>
        <p:nvSpPr>
          <p:cNvPr id="957458" name="Text Box 18"/>
          <p:cNvSpPr txBox="1">
            <a:spLocks noChangeArrowheads="1"/>
          </p:cNvSpPr>
          <p:nvPr/>
        </p:nvSpPr>
        <p:spPr bwMode="auto">
          <a:xfrm>
            <a:off x="3824288" y="3714750"/>
            <a:ext cx="712887" cy="523220"/>
          </a:xfrm>
          <a:prstGeom prst="rect">
            <a:avLst/>
          </a:prstGeom>
          <a:noFill/>
          <a:ln w="9525" algn="ctr">
            <a:noFill/>
            <a:miter lim="800000"/>
            <a:headEnd/>
            <a:tailEnd/>
          </a:ln>
          <a:effectLst/>
        </p:spPr>
        <p:txBody>
          <a:bodyPr wrap="none">
            <a:spAutoFit/>
          </a:bodyPr>
          <a:lstStyle/>
          <a:p>
            <a:pPr>
              <a:defRPr/>
            </a:pPr>
            <a:r>
              <a:rPr lang="en-GB" sz="2800">
                <a:solidFill>
                  <a:srgbClr val="FF0000"/>
                </a:solidFill>
                <a:effectLst>
                  <a:outerShdw blurRad="38100" dist="38100" dir="2700000" algn="tl">
                    <a:srgbClr val="000000"/>
                  </a:outerShdw>
                </a:effectLst>
                <a:latin typeface="Calibri" pitchFamily="34" charset="0"/>
              </a:rPr>
              <a:t>Cpx</a:t>
            </a:r>
          </a:p>
        </p:txBody>
      </p:sp>
      <p:sp>
        <p:nvSpPr>
          <p:cNvPr id="957459" name="Text Box 19"/>
          <p:cNvSpPr txBox="1">
            <a:spLocks noChangeArrowheads="1"/>
          </p:cNvSpPr>
          <p:nvPr/>
        </p:nvSpPr>
        <p:spPr bwMode="auto">
          <a:xfrm>
            <a:off x="4352925" y="2752725"/>
            <a:ext cx="712887" cy="523220"/>
          </a:xfrm>
          <a:prstGeom prst="rect">
            <a:avLst/>
          </a:prstGeom>
          <a:noFill/>
          <a:ln w="9525" algn="ctr">
            <a:noFill/>
            <a:miter lim="800000"/>
            <a:headEnd/>
            <a:tailEnd/>
          </a:ln>
          <a:effectLst/>
        </p:spPr>
        <p:txBody>
          <a:bodyPr wrap="none">
            <a:spAutoFit/>
          </a:bodyPr>
          <a:lstStyle/>
          <a:p>
            <a:pPr>
              <a:defRPr/>
            </a:pPr>
            <a:r>
              <a:rPr lang="en-GB" sz="2800">
                <a:solidFill>
                  <a:srgbClr val="FF0000"/>
                </a:solidFill>
                <a:effectLst>
                  <a:outerShdw blurRad="38100" dist="38100" dir="2700000" algn="tl">
                    <a:srgbClr val="000000"/>
                  </a:outerShdw>
                </a:effectLst>
                <a:latin typeface="Calibri" pitchFamily="34" charset="0"/>
              </a:rPr>
              <a:t>Cpx</a:t>
            </a:r>
          </a:p>
        </p:txBody>
      </p:sp>
      <p:sp>
        <p:nvSpPr>
          <p:cNvPr id="957460" name="Text Box 20"/>
          <p:cNvSpPr txBox="1">
            <a:spLocks noChangeArrowheads="1"/>
          </p:cNvSpPr>
          <p:nvPr/>
        </p:nvSpPr>
        <p:spPr bwMode="auto">
          <a:xfrm>
            <a:off x="4391025" y="4614863"/>
            <a:ext cx="712887" cy="523220"/>
          </a:xfrm>
          <a:prstGeom prst="rect">
            <a:avLst/>
          </a:prstGeom>
          <a:noFill/>
          <a:ln w="9525" algn="ctr">
            <a:noFill/>
            <a:miter lim="800000"/>
            <a:headEnd/>
            <a:tailEnd/>
          </a:ln>
          <a:effectLst/>
        </p:spPr>
        <p:txBody>
          <a:bodyPr wrap="none">
            <a:spAutoFit/>
          </a:bodyPr>
          <a:lstStyle/>
          <a:p>
            <a:pPr>
              <a:defRPr/>
            </a:pPr>
            <a:r>
              <a:rPr lang="en-GB" sz="2800">
                <a:solidFill>
                  <a:srgbClr val="FF0000"/>
                </a:solidFill>
                <a:effectLst>
                  <a:outerShdw blurRad="38100" dist="38100" dir="2700000" algn="tl">
                    <a:srgbClr val="000000"/>
                  </a:outerShdw>
                </a:effectLst>
                <a:latin typeface="Calibri" pitchFamily="34" charset="0"/>
              </a:rPr>
              <a:t>Cpx</a:t>
            </a:r>
          </a:p>
        </p:txBody>
      </p:sp>
      <p:sp>
        <p:nvSpPr>
          <p:cNvPr id="957461" name="Text Box 21"/>
          <p:cNvSpPr txBox="1">
            <a:spLocks noChangeArrowheads="1"/>
          </p:cNvSpPr>
          <p:nvPr/>
        </p:nvSpPr>
        <p:spPr bwMode="auto">
          <a:xfrm>
            <a:off x="3343275" y="5048250"/>
            <a:ext cx="712887" cy="523220"/>
          </a:xfrm>
          <a:prstGeom prst="rect">
            <a:avLst/>
          </a:prstGeom>
          <a:noFill/>
          <a:ln w="9525" algn="ctr">
            <a:noFill/>
            <a:miter lim="800000"/>
            <a:headEnd/>
            <a:tailEnd/>
          </a:ln>
          <a:effectLst/>
        </p:spPr>
        <p:txBody>
          <a:bodyPr wrap="none">
            <a:spAutoFit/>
          </a:bodyPr>
          <a:lstStyle/>
          <a:p>
            <a:pPr>
              <a:defRPr/>
            </a:pPr>
            <a:r>
              <a:rPr lang="en-GB" sz="2800">
                <a:solidFill>
                  <a:srgbClr val="FF0000"/>
                </a:solidFill>
                <a:effectLst>
                  <a:outerShdw blurRad="38100" dist="38100" dir="2700000" algn="tl">
                    <a:srgbClr val="000000"/>
                  </a:outerShdw>
                </a:effectLst>
                <a:latin typeface="Calibri" pitchFamily="34" charset="0"/>
              </a:rPr>
              <a:t>Cpx</a:t>
            </a:r>
          </a:p>
        </p:txBody>
      </p:sp>
      <p:sp>
        <p:nvSpPr>
          <p:cNvPr id="957462" name="Text Box 22"/>
          <p:cNvSpPr txBox="1">
            <a:spLocks noChangeArrowheads="1"/>
          </p:cNvSpPr>
          <p:nvPr/>
        </p:nvSpPr>
        <p:spPr bwMode="auto">
          <a:xfrm>
            <a:off x="4572000" y="5276850"/>
            <a:ext cx="712887" cy="523220"/>
          </a:xfrm>
          <a:prstGeom prst="rect">
            <a:avLst/>
          </a:prstGeom>
          <a:noFill/>
          <a:ln w="9525" algn="ctr">
            <a:noFill/>
            <a:miter lim="800000"/>
            <a:headEnd/>
            <a:tailEnd/>
          </a:ln>
          <a:effectLst/>
        </p:spPr>
        <p:txBody>
          <a:bodyPr wrap="none">
            <a:spAutoFit/>
          </a:bodyPr>
          <a:lstStyle/>
          <a:p>
            <a:pPr>
              <a:defRPr/>
            </a:pPr>
            <a:r>
              <a:rPr lang="en-GB" sz="2800">
                <a:solidFill>
                  <a:srgbClr val="FF0000"/>
                </a:solidFill>
                <a:effectLst>
                  <a:outerShdw blurRad="38100" dist="38100" dir="2700000" algn="tl">
                    <a:srgbClr val="000000"/>
                  </a:outerShdw>
                </a:effectLst>
                <a:latin typeface="Calibri" pitchFamily="34" charset="0"/>
              </a:rPr>
              <a:t>Cpx</a:t>
            </a:r>
          </a:p>
        </p:txBody>
      </p:sp>
      <p:sp>
        <p:nvSpPr>
          <p:cNvPr id="957463" name="Text Box 23"/>
          <p:cNvSpPr txBox="1">
            <a:spLocks noChangeArrowheads="1"/>
          </p:cNvSpPr>
          <p:nvPr/>
        </p:nvSpPr>
        <p:spPr bwMode="auto">
          <a:xfrm>
            <a:off x="6316663" y="4857750"/>
            <a:ext cx="712887" cy="523220"/>
          </a:xfrm>
          <a:prstGeom prst="rect">
            <a:avLst/>
          </a:prstGeom>
          <a:noFill/>
          <a:ln w="9525" algn="ctr">
            <a:noFill/>
            <a:miter lim="800000"/>
            <a:headEnd/>
            <a:tailEnd/>
          </a:ln>
          <a:effectLst/>
        </p:spPr>
        <p:txBody>
          <a:bodyPr wrap="none">
            <a:spAutoFit/>
          </a:bodyPr>
          <a:lstStyle/>
          <a:p>
            <a:pPr>
              <a:defRPr/>
            </a:pPr>
            <a:r>
              <a:rPr lang="en-GB" sz="2800">
                <a:solidFill>
                  <a:srgbClr val="FF0000"/>
                </a:solidFill>
                <a:effectLst>
                  <a:outerShdw blurRad="38100" dist="38100" dir="2700000" algn="tl">
                    <a:srgbClr val="000000"/>
                  </a:outerShdw>
                </a:effectLst>
                <a:latin typeface="Calibri" pitchFamily="34" charset="0"/>
              </a:rPr>
              <a:t>Cpx</a:t>
            </a:r>
          </a:p>
        </p:txBody>
      </p:sp>
      <p:sp>
        <p:nvSpPr>
          <p:cNvPr id="957464" name="Text Box 24"/>
          <p:cNvSpPr txBox="1">
            <a:spLocks noChangeArrowheads="1"/>
          </p:cNvSpPr>
          <p:nvPr/>
        </p:nvSpPr>
        <p:spPr bwMode="auto">
          <a:xfrm>
            <a:off x="4911725" y="3452813"/>
            <a:ext cx="712887" cy="523220"/>
          </a:xfrm>
          <a:prstGeom prst="rect">
            <a:avLst/>
          </a:prstGeom>
          <a:noFill/>
          <a:ln w="9525" algn="ctr">
            <a:noFill/>
            <a:miter lim="800000"/>
            <a:headEnd/>
            <a:tailEnd/>
          </a:ln>
          <a:effectLst/>
        </p:spPr>
        <p:txBody>
          <a:bodyPr wrap="none">
            <a:spAutoFit/>
          </a:bodyPr>
          <a:lstStyle/>
          <a:p>
            <a:pPr>
              <a:defRPr/>
            </a:pPr>
            <a:r>
              <a:rPr lang="en-GB" sz="2800">
                <a:solidFill>
                  <a:srgbClr val="FF0000"/>
                </a:solidFill>
                <a:effectLst>
                  <a:outerShdw blurRad="38100" dist="38100" dir="2700000" algn="tl">
                    <a:srgbClr val="000000"/>
                  </a:outerShdw>
                </a:effectLst>
                <a:latin typeface="Calibri" pitchFamily="34" charset="0"/>
              </a:rPr>
              <a:t>Cpx</a:t>
            </a:r>
          </a:p>
        </p:txBody>
      </p:sp>
      <p:sp>
        <p:nvSpPr>
          <p:cNvPr id="957465" name="Text Box 25"/>
          <p:cNvSpPr txBox="1">
            <a:spLocks noChangeArrowheads="1"/>
          </p:cNvSpPr>
          <p:nvPr/>
        </p:nvSpPr>
        <p:spPr bwMode="auto">
          <a:xfrm>
            <a:off x="5081588" y="4848225"/>
            <a:ext cx="503664" cy="523220"/>
          </a:xfrm>
          <a:prstGeom prst="rect">
            <a:avLst/>
          </a:prstGeom>
          <a:noFill/>
          <a:ln w="9525" algn="ctr">
            <a:noFill/>
            <a:miter lim="800000"/>
            <a:headEnd/>
            <a:tailEnd/>
          </a:ln>
          <a:effectLst/>
        </p:spPr>
        <p:txBody>
          <a:bodyPr wrap="none">
            <a:spAutoFit/>
          </a:bodyPr>
          <a:lstStyle/>
          <a:p>
            <a:pPr>
              <a:defRPr/>
            </a:pPr>
            <a:r>
              <a:rPr lang="en-GB" sz="2800">
                <a:solidFill>
                  <a:srgbClr val="0000FF"/>
                </a:solidFill>
                <a:effectLst>
                  <a:outerShdw blurRad="38100" dist="38100" dir="2700000" algn="tl">
                    <a:srgbClr val="000000"/>
                  </a:outerShdw>
                </a:effectLst>
                <a:latin typeface="Calibri" pitchFamily="34" charset="0"/>
              </a:rPr>
              <a:t>Ol</a:t>
            </a:r>
          </a:p>
        </p:txBody>
      </p:sp>
      <p:sp>
        <p:nvSpPr>
          <p:cNvPr id="957466" name="Text Box 26"/>
          <p:cNvSpPr txBox="1">
            <a:spLocks noChangeArrowheads="1"/>
          </p:cNvSpPr>
          <p:nvPr/>
        </p:nvSpPr>
        <p:spPr bwMode="auto">
          <a:xfrm>
            <a:off x="4362450" y="4162425"/>
            <a:ext cx="503664" cy="523220"/>
          </a:xfrm>
          <a:prstGeom prst="rect">
            <a:avLst/>
          </a:prstGeom>
          <a:noFill/>
          <a:ln w="9525" algn="ctr">
            <a:noFill/>
            <a:miter lim="800000"/>
            <a:headEnd/>
            <a:tailEnd/>
          </a:ln>
          <a:effectLst/>
        </p:spPr>
        <p:txBody>
          <a:bodyPr wrap="none">
            <a:spAutoFit/>
          </a:bodyPr>
          <a:lstStyle/>
          <a:p>
            <a:pPr>
              <a:defRPr/>
            </a:pPr>
            <a:r>
              <a:rPr lang="en-GB" sz="2800">
                <a:solidFill>
                  <a:srgbClr val="0000FF"/>
                </a:solidFill>
                <a:effectLst>
                  <a:outerShdw blurRad="38100" dist="38100" dir="2700000" algn="tl">
                    <a:srgbClr val="000000"/>
                  </a:outerShdw>
                </a:effectLst>
                <a:latin typeface="Calibri" pitchFamily="34" charset="0"/>
              </a:rPr>
              <a:t>Ol</a:t>
            </a:r>
          </a:p>
        </p:txBody>
      </p:sp>
      <p:sp>
        <p:nvSpPr>
          <p:cNvPr id="957467" name="Text Box 27"/>
          <p:cNvSpPr txBox="1">
            <a:spLocks noChangeArrowheads="1"/>
          </p:cNvSpPr>
          <p:nvPr/>
        </p:nvSpPr>
        <p:spPr bwMode="auto">
          <a:xfrm>
            <a:off x="4695825" y="3857625"/>
            <a:ext cx="503664" cy="523220"/>
          </a:xfrm>
          <a:prstGeom prst="rect">
            <a:avLst/>
          </a:prstGeom>
          <a:noFill/>
          <a:ln w="9525" algn="ctr">
            <a:noFill/>
            <a:miter lim="800000"/>
            <a:headEnd/>
            <a:tailEnd/>
          </a:ln>
          <a:effectLst/>
        </p:spPr>
        <p:txBody>
          <a:bodyPr wrap="none">
            <a:spAutoFit/>
          </a:bodyPr>
          <a:lstStyle/>
          <a:p>
            <a:pPr>
              <a:defRPr/>
            </a:pPr>
            <a:r>
              <a:rPr lang="en-GB" sz="2800">
                <a:solidFill>
                  <a:srgbClr val="0000FF"/>
                </a:solidFill>
                <a:effectLst>
                  <a:outerShdw blurRad="38100" dist="38100" dir="2700000" algn="tl">
                    <a:srgbClr val="000000"/>
                  </a:outerShdw>
                </a:effectLst>
                <a:latin typeface="Calibri" pitchFamily="34" charset="0"/>
              </a:rPr>
              <a:t>Ol</a:t>
            </a:r>
          </a:p>
        </p:txBody>
      </p:sp>
      <p:sp>
        <p:nvSpPr>
          <p:cNvPr id="957468" name="Text Box 28"/>
          <p:cNvSpPr txBox="1">
            <a:spLocks noChangeArrowheads="1"/>
          </p:cNvSpPr>
          <p:nvPr/>
        </p:nvSpPr>
        <p:spPr bwMode="auto">
          <a:xfrm>
            <a:off x="5943600" y="2795588"/>
            <a:ext cx="503664" cy="523220"/>
          </a:xfrm>
          <a:prstGeom prst="rect">
            <a:avLst/>
          </a:prstGeom>
          <a:noFill/>
          <a:ln w="9525" algn="ctr">
            <a:noFill/>
            <a:miter lim="800000"/>
            <a:headEnd/>
            <a:tailEnd/>
          </a:ln>
          <a:effectLst/>
        </p:spPr>
        <p:txBody>
          <a:bodyPr wrap="none">
            <a:spAutoFit/>
          </a:bodyPr>
          <a:lstStyle/>
          <a:p>
            <a:pPr>
              <a:defRPr/>
            </a:pPr>
            <a:r>
              <a:rPr lang="en-GB" sz="2800">
                <a:solidFill>
                  <a:srgbClr val="0000FF"/>
                </a:solidFill>
                <a:effectLst>
                  <a:outerShdw blurRad="38100" dist="38100" dir="2700000" algn="tl">
                    <a:srgbClr val="000000"/>
                  </a:outerShdw>
                </a:effectLst>
                <a:latin typeface="Calibri" pitchFamily="34" charset="0"/>
              </a:rPr>
              <a:t>Ol</a:t>
            </a:r>
          </a:p>
        </p:txBody>
      </p:sp>
      <p:sp>
        <p:nvSpPr>
          <p:cNvPr id="957469" name="Text Box 29"/>
          <p:cNvSpPr txBox="1">
            <a:spLocks noChangeArrowheads="1"/>
          </p:cNvSpPr>
          <p:nvPr/>
        </p:nvSpPr>
        <p:spPr bwMode="auto">
          <a:xfrm>
            <a:off x="7045325" y="2867025"/>
            <a:ext cx="712887" cy="523220"/>
          </a:xfrm>
          <a:prstGeom prst="rect">
            <a:avLst/>
          </a:prstGeom>
          <a:noFill/>
          <a:ln w="9525" algn="ctr">
            <a:noFill/>
            <a:miter lim="800000"/>
            <a:headEnd/>
            <a:tailEnd/>
          </a:ln>
          <a:effectLst/>
        </p:spPr>
        <p:txBody>
          <a:bodyPr wrap="none">
            <a:spAutoFit/>
          </a:bodyPr>
          <a:lstStyle/>
          <a:p>
            <a:pPr>
              <a:defRPr/>
            </a:pPr>
            <a:r>
              <a:rPr lang="en-GB" sz="2800">
                <a:solidFill>
                  <a:srgbClr val="FF0000"/>
                </a:solidFill>
                <a:effectLst>
                  <a:outerShdw blurRad="38100" dist="38100" dir="2700000" algn="tl">
                    <a:srgbClr val="000000"/>
                  </a:outerShdw>
                </a:effectLst>
                <a:latin typeface="Calibri" pitchFamily="34" charset="0"/>
              </a:rPr>
              <a:t>Cpx</a:t>
            </a:r>
          </a:p>
        </p:txBody>
      </p:sp>
      <p:sp>
        <p:nvSpPr>
          <p:cNvPr id="957470" name="Text Box 30"/>
          <p:cNvSpPr txBox="1">
            <a:spLocks noChangeArrowheads="1"/>
          </p:cNvSpPr>
          <p:nvPr/>
        </p:nvSpPr>
        <p:spPr bwMode="auto">
          <a:xfrm>
            <a:off x="8578850" y="4278313"/>
            <a:ext cx="503664" cy="523220"/>
          </a:xfrm>
          <a:prstGeom prst="rect">
            <a:avLst/>
          </a:prstGeom>
          <a:noFill/>
          <a:ln w="9525" algn="ctr">
            <a:noFill/>
            <a:miter lim="800000"/>
            <a:headEnd/>
            <a:tailEnd/>
          </a:ln>
          <a:effectLst/>
        </p:spPr>
        <p:txBody>
          <a:bodyPr wrap="none">
            <a:spAutoFit/>
          </a:bodyPr>
          <a:lstStyle/>
          <a:p>
            <a:pPr>
              <a:defRPr/>
            </a:pPr>
            <a:r>
              <a:rPr lang="en-GB" sz="2800">
                <a:solidFill>
                  <a:srgbClr val="0000FF"/>
                </a:solidFill>
                <a:effectLst>
                  <a:outerShdw blurRad="38100" dist="38100" dir="2700000" algn="tl">
                    <a:srgbClr val="000000"/>
                  </a:outerShdw>
                </a:effectLst>
                <a:latin typeface="Calibri" pitchFamily="34" charset="0"/>
              </a:rPr>
              <a:t>Ol</a:t>
            </a:r>
          </a:p>
        </p:txBody>
      </p:sp>
      <p:sp>
        <p:nvSpPr>
          <p:cNvPr id="957471" name="Text Box 31"/>
          <p:cNvSpPr txBox="1">
            <a:spLocks noChangeArrowheads="1"/>
          </p:cNvSpPr>
          <p:nvPr/>
        </p:nvSpPr>
        <p:spPr bwMode="auto">
          <a:xfrm>
            <a:off x="4583113" y="2382838"/>
            <a:ext cx="712887" cy="523220"/>
          </a:xfrm>
          <a:prstGeom prst="rect">
            <a:avLst/>
          </a:prstGeom>
          <a:noFill/>
          <a:ln w="9525" algn="ctr">
            <a:noFill/>
            <a:miter lim="800000"/>
            <a:headEnd/>
            <a:tailEnd/>
          </a:ln>
          <a:effectLst/>
        </p:spPr>
        <p:txBody>
          <a:bodyPr wrap="none">
            <a:spAutoFit/>
          </a:bodyPr>
          <a:lstStyle/>
          <a:p>
            <a:pPr>
              <a:defRPr/>
            </a:pPr>
            <a:r>
              <a:rPr lang="en-GB" sz="2800">
                <a:solidFill>
                  <a:srgbClr val="FF0000"/>
                </a:solidFill>
                <a:effectLst>
                  <a:outerShdw blurRad="38100" dist="38100" dir="2700000" algn="tl">
                    <a:srgbClr val="000000"/>
                  </a:outerShdw>
                </a:effectLst>
                <a:latin typeface="Calibri" pitchFamily="34" charset="0"/>
              </a:rPr>
              <a:t>Cpx</a:t>
            </a:r>
          </a:p>
        </p:txBody>
      </p:sp>
      <p:sp>
        <p:nvSpPr>
          <p:cNvPr id="957472" name="Text Box 32"/>
          <p:cNvSpPr txBox="1">
            <a:spLocks noChangeArrowheads="1"/>
          </p:cNvSpPr>
          <p:nvPr/>
        </p:nvSpPr>
        <p:spPr bwMode="auto">
          <a:xfrm>
            <a:off x="5329238" y="6164263"/>
            <a:ext cx="503664" cy="523220"/>
          </a:xfrm>
          <a:prstGeom prst="rect">
            <a:avLst/>
          </a:prstGeom>
          <a:noFill/>
          <a:ln w="9525" algn="ctr">
            <a:noFill/>
            <a:miter lim="800000"/>
            <a:headEnd/>
            <a:tailEnd/>
          </a:ln>
          <a:effectLst/>
        </p:spPr>
        <p:txBody>
          <a:bodyPr wrap="none">
            <a:spAutoFit/>
          </a:bodyPr>
          <a:lstStyle/>
          <a:p>
            <a:pPr>
              <a:defRPr/>
            </a:pPr>
            <a:r>
              <a:rPr lang="en-GB" sz="2800">
                <a:solidFill>
                  <a:srgbClr val="0000FF"/>
                </a:solidFill>
                <a:effectLst>
                  <a:outerShdw blurRad="38100" dist="38100" dir="2700000" algn="tl">
                    <a:srgbClr val="000000"/>
                  </a:outerShdw>
                </a:effectLst>
                <a:latin typeface="Calibri" pitchFamily="34" charset="0"/>
              </a:rPr>
              <a:t>Ol</a:t>
            </a:r>
          </a:p>
        </p:txBody>
      </p:sp>
      <p:sp>
        <p:nvSpPr>
          <p:cNvPr id="957473" name="Text Box 33"/>
          <p:cNvSpPr txBox="1">
            <a:spLocks noChangeArrowheads="1"/>
          </p:cNvSpPr>
          <p:nvPr/>
        </p:nvSpPr>
        <p:spPr bwMode="auto">
          <a:xfrm>
            <a:off x="3856038" y="5383213"/>
            <a:ext cx="759375" cy="523220"/>
          </a:xfrm>
          <a:prstGeom prst="rect">
            <a:avLst/>
          </a:prstGeom>
          <a:noFill/>
          <a:ln w="9525" algn="ctr">
            <a:noFill/>
            <a:miter lim="800000"/>
            <a:headEnd/>
            <a:tailEnd/>
          </a:ln>
          <a:effectLst/>
        </p:spPr>
        <p:txBody>
          <a:bodyPr wrap="none">
            <a:spAutoFit/>
          </a:bodyPr>
          <a:lstStyle/>
          <a:p>
            <a:pPr>
              <a:defRPr/>
            </a:pPr>
            <a:r>
              <a:rPr lang="en-GB" sz="2800" dirty="0">
                <a:solidFill>
                  <a:srgbClr val="996600"/>
                </a:solidFill>
                <a:effectLst>
                  <a:outerShdw blurRad="38100" dist="38100" dir="2700000" algn="tl">
                    <a:srgbClr val="000000"/>
                  </a:outerShdw>
                </a:effectLst>
                <a:latin typeface="Calibri" pitchFamily="34" charset="0"/>
              </a:rPr>
              <a:t>Opx</a:t>
            </a:r>
          </a:p>
        </p:txBody>
      </p:sp>
      <p:sp>
        <p:nvSpPr>
          <p:cNvPr id="957474" name="Text Box 34"/>
          <p:cNvSpPr txBox="1">
            <a:spLocks noChangeArrowheads="1"/>
          </p:cNvSpPr>
          <p:nvPr/>
        </p:nvSpPr>
        <p:spPr bwMode="auto">
          <a:xfrm>
            <a:off x="5221288" y="2327275"/>
            <a:ext cx="759375" cy="523220"/>
          </a:xfrm>
          <a:prstGeom prst="rect">
            <a:avLst/>
          </a:prstGeom>
          <a:noFill/>
          <a:ln w="9525" algn="ctr">
            <a:noFill/>
            <a:miter lim="800000"/>
            <a:headEnd/>
            <a:tailEnd/>
          </a:ln>
          <a:effectLst/>
        </p:spPr>
        <p:txBody>
          <a:bodyPr wrap="none">
            <a:spAutoFit/>
          </a:bodyPr>
          <a:lstStyle/>
          <a:p>
            <a:pPr>
              <a:defRPr/>
            </a:pPr>
            <a:r>
              <a:rPr lang="en-GB" sz="2800" dirty="0">
                <a:solidFill>
                  <a:srgbClr val="996600"/>
                </a:solidFill>
                <a:effectLst>
                  <a:outerShdw blurRad="38100" dist="38100" dir="2700000" algn="tl">
                    <a:srgbClr val="000000"/>
                  </a:outerShdw>
                </a:effectLst>
                <a:latin typeface="Calibri" pitchFamily="34" charset="0"/>
              </a:rPr>
              <a:t>Opx</a:t>
            </a:r>
          </a:p>
        </p:txBody>
      </p:sp>
      <p:sp>
        <p:nvSpPr>
          <p:cNvPr id="957475" name="Text Box 35"/>
          <p:cNvSpPr txBox="1">
            <a:spLocks noChangeArrowheads="1"/>
          </p:cNvSpPr>
          <p:nvPr/>
        </p:nvSpPr>
        <p:spPr bwMode="auto">
          <a:xfrm>
            <a:off x="346075" y="6051550"/>
            <a:ext cx="2903538" cy="420688"/>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2400" dirty="0">
                <a:solidFill>
                  <a:schemeClr val="bg1"/>
                </a:solidFill>
                <a:effectLst>
                  <a:outerShdw blurRad="38100" dist="38100" dir="2700000" algn="tl">
                    <a:srgbClr val="000000"/>
                  </a:outerShdw>
                </a:effectLst>
                <a:latin typeface="Calibri" pitchFamily="34" charset="0"/>
              </a:rPr>
              <a:t>Zoom in again.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57446"/>
                                        </p:tgtEl>
                                        <p:attrNameLst>
                                          <p:attrName>style.visibility</p:attrName>
                                        </p:attrNameLst>
                                      </p:cBhvr>
                                      <p:to>
                                        <p:strVal val="visible"/>
                                      </p:to>
                                    </p:set>
                                    <p:animEffect transition="in" filter="fade">
                                      <p:cBhvr>
                                        <p:cTn id="7" dur="500"/>
                                        <p:tgtEl>
                                          <p:spTgt spid="957446"/>
                                        </p:tgtEl>
                                      </p:cBhvr>
                                    </p:animEffect>
                                  </p:childTnLst>
                                </p:cTn>
                              </p:par>
                              <p:par>
                                <p:cTn id="8" presetID="10" presetClass="entr" presetSubtype="0" fill="hold" nodeType="withEffect">
                                  <p:stCondLst>
                                    <p:cond delay="0"/>
                                  </p:stCondLst>
                                  <p:childTnLst>
                                    <p:set>
                                      <p:cBhvr>
                                        <p:cTn id="9" dur="1" fill="hold">
                                          <p:stCondLst>
                                            <p:cond delay="0"/>
                                          </p:stCondLst>
                                        </p:cTn>
                                        <p:tgtEl>
                                          <p:spTgt spid="957447"/>
                                        </p:tgtEl>
                                        <p:attrNameLst>
                                          <p:attrName>style.visibility</p:attrName>
                                        </p:attrNameLst>
                                      </p:cBhvr>
                                      <p:to>
                                        <p:strVal val="visible"/>
                                      </p:to>
                                    </p:set>
                                    <p:animEffect transition="in" filter="fade">
                                      <p:cBhvr>
                                        <p:cTn id="10" dur="500"/>
                                        <p:tgtEl>
                                          <p:spTgt spid="95744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57448"/>
                                        </p:tgtEl>
                                        <p:attrNameLst>
                                          <p:attrName>style.visibility</p:attrName>
                                        </p:attrNameLst>
                                      </p:cBhvr>
                                      <p:to>
                                        <p:strVal val="visible"/>
                                      </p:to>
                                    </p:set>
                                    <p:animEffect transition="in" filter="fade">
                                      <p:cBhvr>
                                        <p:cTn id="13" dur="500"/>
                                        <p:tgtEl>
                                          <p:spTgt spid="957448"/>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957449">
                                            <p:txEl>
                                              <p:pRg st="0" end="0"/>
                                            </p:txEl>
                                          </p:spTgt>
                                        </p:tgtEl>
                                        <p:attrNameLst>
                                          <p:attrName>style.visibility</p:attrName>
                                        </p:attrNameLst>
                                      </p:cBhvr>
                                      <p:to>
                                        <p:strVal val="visible"/>
                                      </p:to>
                                    </p:set>
                                    <p:animEffect transition="in" filter="fade">
                                      <p:cBhvr>
                                        <p:cTn id="17" dur="500"/>
                                        <p:tgtEl>
                                          <p:spTgt spid="957449">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57449">
                                            <p:txEl>
                                              <p:pRg st="1" end="1"/>
                                            </p:txEl>
                                          </p:spTgt>
                                        </p:tgtEl>
                                        <p:attrNameLst>
                                          <p:attrName>style.visibility</p:attrName>
                                        </p:attrNameLst>
                                      </p:cBhvr>
                                      <p:to>
                                        <p:strVal val="visible"/>
                                      </p:to>
                                    </p:set>
                                    <p:animEffect transition="in" filter="fade">
                                      <p:cBhvr>
                                        <p:cTn id="22" dur="500"/>
                                        <p:tgtEl>
                                          <p:spTgt spid="957449">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57449">
                                            <p:txEl>
                                              <p:pRg st="2" end="2"/>
                                            </p:txEl>
                                          </p:spTgt>
                                        </p:tgtEl>
                                        <p:attrNameLst>
                                          <p:attrName>style.visibility</p:attrName>
                                        </p:attrNameLst>
                                      </p:cBhvr>
                                      <p:to>
                                        <p:strVal val="visible"/>
                                      </p:to>
                                    </p:set>
                                    <p:animEffect transition="in" filter="fade">
                                      <p:cBhvr>
                                        <p:cTn id="27" dur="500"/>
                                        <p:tgtEl>
                                          <p:spTgt spid="957449">
                                            <p:txEl>
                                              <p:pRg st="2" end="2"/>
                                            </p:txEl>
                                          </p:spTgt>
                                        </p:tgtEl>
                                      </p:cBhvr>
                                    </p:animEffect>
                                  </p:childTnLst>
                                </p:cTn>
                              </p:par>
                            </p:childTnLst>
                          </p:cTn>
                        </p:par>
                        <p:par>
                          <p:cTn id="28" fill="hold">
                            <p:stCondLst>
                              <p:cond delay="500"/>
                            </p:stCondLst>
                            <p:childTnLst>
                              <p:par>
                                <p:cTn id="29" presetID="10" presetClass="entr" presetSubtype="0" fill="hold" grpId="0" nodeType="afterEffect">
                                  <p:stCondLst>
                                    <p:cond delay="0"/>
                                  </p:stCondLst>
                                  <p:childTnLst>
                                    <p:set>
                                      <p:cBhvr>
                                        <p:cTn id="30" dur="1" fill="hold">
                                          <p:stCondLst>
                                            <p:cond delay="0"/>
                                          </p:stCondLst>
                                        </p:cTn>
                                        <p:tgtEl>
                                          <p:spTgt spid="957456"/>
                                        </p:tgtEl>
                                        <p:attrNameLst>
                                          <p:attrName>style.visibility</p:attrName>
                                        </p:attrNameLst>
                                      </p:cBhvr>
                                      <p:to>
                                        <p:strVal val="visible"/>
                                      </p:to>
                                    </p:set>
                                    <p:animEffect transition="in" filter="fade">
                                      <p:cBhvr>
                                        <p:cTn id="31" dur="500"/>
                                        <p:tgtEl>
                                          <p:spTgt spid="957456"/>
                                        </p:tgtEl>
                                      </p:cBhvr>
                                    </p:animEffect>
                                  </p:childTnLst>
                                </p:cTn>
                              </p:par>
                            </p:childTnLst>
                          </p:cTn>
                        </p:par>
                        <p:par>
                          <p:cTn id="32" fill="hold">
                            <p:stCondLst>
                              <p:cond delay="1000"/>
                            </p:stCondLst>
                            <p:childTnLst>
                              <p:par>
                                <p:cTn id="33" presetID="10" presetClass="entr" presetSubtype="0" fill="hold" grpId="0" nodeType="afterEffect">
                                  <p:stCondLst>
                                    <p:cond delay="0"/>
                                  </p:stCondLst>
                                  <p:childTnLst>
                                    <p:set>
                                      <p:cBhvr>
                                        <p:cTn id="34" dur="1" fill="hold">
                                          <p:stCondLst>
                                            <p:cond delay="0"/>
                                          </p:stCondLst>
                                        </p:cTn>
                                        <p:tgtEl>
                                          <p:spTgt spid="957457"/>
                                        </p:tgtEl>
                                        <p:attrNameLst>
                                          <p:attrName>style.visibility</p:attrName>
                                        </p:attrNameLst>
                                      </p:cBhvr>
                                      <p:to>
                                        <p:strVal val="visible"/>
                                      </p:to>
                                    </p:set>
                                    <p:animEffect transition="in" filter="fade">
                                      <p:cBhvr>
                                        <p:cTn id="35" dur="500"/>
                                        <p:tgtEl>
                                          <p:spTgt spid="957457"/>
                                        </p:tgtEl>
                                      </p:cBhvr>
                                    </p:animEffect>
                                  </p:childTnLst>
                                </p:cTn>
                              </p:par>
                            </p:childTnLst>
                          </p:cTn>
                        </p:par>
                        <p:par>
                          <p:cTn id="36" fill="hold">
                            <p:stCondLst>
                              <p:cond delay="1500"/>
                            </p:stCondLst>
                            <p:childTnLst>
                              <p:par>
                                <p:cTn id="37" presetID="10" presetClass="entr" presetSubtype="0" fill="hold" grpId="0" nodeType="afterEffect">
                                  <p:stCondLst>
                                    <p:cond delay="0"/>
                                  </p:stCondLst>
                                  <p:childTnLst>
                                    <p:set>
                                      <p:cBhvr>
                                        <p:cTn id="38" dur="1" fill="hold">
                                          <p:stCondLst>
                                            <p:cond delay="0"/>
                                          </p:stCondLst>
                                        </p:cTn>
                                        <p:tgtEl>
                                          <p:spTgt spid="957468"/>
                                        </p:tgtEl>
                                        <p:attrNameLst>
                                          <p:attrName>style.visibility</p:attrName>
                                        </p:attrNameLst>
                                      </p:cBhvr>
                                      <p:to>
                                        <p:strVal val="visible"/>
                                      </p:to>
                                    </p:set>
                                    <p:animEffect transition="in" filter="fade">
                                      <p:cBhvr>
                                        <p:cTn id="39" dur="500"/>
                                        <p:tgtEl>
                                          <p:spTgt spid="957468"/>
                                        </p:tgtEl>
                                      </p:cBhvr>
                                    </p:animEffect>
                                  </p:childTnLst>
                                </p:cTn>
                              </p:par>
                            </p:childTnLst>
                          </p:cTn>
                        </p:par>
                        <p:par>
                          <p:cTn id="40" fill="hold">
                            <p:stCondLst>
                              <p:cond delay="2000"/>
                            </p:stCondLst>
                            <p:childTnLst>
                              <p:par>
                                <p:cTn id="41" presetID="10" presetClass="entr" presetSubtype="0" fill="hold" grpId="0" nodeType="afterEffect">
                                  <p:stCondLst>
                                    <p:cond delay="0"/>
                                  </p:stCondLst>
                                  <p:childTnLst>
                                    <p:set>
                                      <p:cBhvr>
                                        <p:cTn id="42" dur="1" fill="hold">
                                          <p:stCondLst>
                                            <p:cond delay="0"/>
                                          </p:stCondLst>
                                        </p:cTn>
                                        <p:tgtEl>
                                          <p:spTgt spid="957455"/>
                                        </p:tgtEl>
                                        <p:attrNameLst>
                                          <p:attrName>style.visibility</p:attrName>
                                        </p:attrNameLst>
                                      </p:cBhvr>
                                      <p:to>
                                        <p:strVal val="visible"/>
                                      </p:to>
                                    </p:set>
                                    <p:animEffect transition="in" filter="fade">
                                      <p:cBhvr>
                                        <p:cTn id="43" dur="500"/>
                                        <p:tgtEl>
                                          <p:spTgt spid="957455"/>
                                        </p:tgtEl>
                                      </p:cBhvr>
                                    </p:animEffect>
                                  </p:childTnLst>
                                </p:cTn>
                              </p:par>
                            </p:childTnLst>
                          </p:cTn>
                        </p:par>
                        <p:par>
                          <p:cTn id="44" fill="hold">
                            <p:stCondLst>
                              <p:cond delay="2500"/>
                            </p:stCondLst>
                            <p:childTnLst>
                              <p:par>
                                <p:cTn id="45" presetID="10" presetClass="entr" presetSubtype="0" fill="hold" grpId="0" nodeType="afterEffect">
                                  <p:stCondLst>
                                    <p:cond delay="0"/>
                                  </p:stCondLst>
                                  <p:childTnLst>
                                    <p:set>
                                      <p:cBhvr>
                                        <p:cTn id="46" dur="1" fill="hold">
                                          <p:stCondLst>
                                            <p:cond delay="0"/>
                                          </p:stCondLst>
                                        </p:cTn>
                                        <p:tgtEl>
                                          <p:spTgt spid="957467"/>
                                        </p:tgtEl>
                                        <p:attrNameLst>
                                          <p:attrName>style.visibility</p:attrName>
                                        </p:attrNameLst>
                                      </p:cBhvr>
                                      <p:to>
                                        <p:strVal val="visible"/>
                                      </p:to>
                                    </p:set>
                                    <p:animEffect transition="in" filter="fade">
                                      <p:cBhvr>
                                        <p:cTn id="47" dur="500"/>
                                        <p:tgtEl>
                                          <p:spTgt spid="957467"/>
                                        </p:tgtEl>
                                      </p:cBhvr>
                                    </p:animEffect>
                                  </p:childTnLst>
                                </p:cTn>
                              </p:par>
                            </p:childTnLst>
                          </p:cTn>
                        </p:par>
                        <p:par>
                          <p:cTn id="48" fill="hold">
                            <p:stCondLst>
                              <p:cond delay="3000"/>
                            </p:stCondLst>
                            <p:childTnLst>
                              <p:par>
                                <p:cTn id="49" presetID="10" presetClass="entr" presetSubtype="0" fill="hold" grpId="0" nodeType="afterEffect">
                                  <p:stCondLst>
                                    <p:cond delay="0"/>
                                  </p:stCondLst>
                                  <p:childTnLst>
                                    <p:set>
                                      <p:cBhvr>
                                        <p:cTn id="50" dur="1" fill="hold">
                                          <p:stCondLst>
                                            <p:cond delay="0"/>
                                          </p:stCondLst>
                                        </p:cTn>
                                        <p:tgtEl>
                                          <p:spTgt spid="957466"/>
                                        </p:tgtEl>
                                        <p:attrNameLst>
                                          <p:attrName>style.visibility</p:attrName>
                                        </p:attrNameLst>
                                      </p:cBhvr>
                                      <p:to>
                                        <p:strVal val="visible"/>
                                      </p:to>
                                    </p:set>
                                    <p:animEffect transition="in" filter="fade">
                                      <p:cBhvr>
                                        <p:cTn id="51" dur="500"/>
                                        <p:tgtEl>
                                          <p:spTgt spid="957466"/>
                                        </p:tgtEl>
                                      </p:cBhvr>
                                    </p:animEffect>
                                  </p:childTnLst>
                                </p:cTn>
                              </p:par>
                            </p:childTnLst>
                          </p:cTn>
                        </p:par>
                        <p:par>
                          <p:cTn id="52" fill="hold">
                            <p:stCondLst>
                              <p:cond delay="3500"/>
                            </p:stCondLst>
                            <p:childTnLst>
                              <p:par>
                                <p:cTn id="53" presetID="10" presetClass="entr" presetSubtype="0" fill="hold" grpId="0" nodeType="afterEffect">
                                  <p:stCondLst>
                                    <p:cond delay="0"/>
                                  </p:stCondLst>
                                  <p:childTnLst>
                                    <p:set>
                                      <p:cBhvr>
                                        <p:cTn id="54" dur="1" fill="hold">
                                          <p:stCondLst>
                                            <p:cond delay="0"/>
                                          </p:stCondLst>
                                        </p:cTn>
                                        <p:tgtEl>
                                          <p:spTgt spid="957465"/>
                                        </p:tgtEl>
                                        <p:attrNameLst>
                                          <p:attrName>style.visibility</p:attrName>
                                        </p:attrNameLst>
                                      </p:cBhvr>
                                      <p:to>
                                        <p:strVal val="visible"/>
                                      </p:to>
                                    </p:set>
                                    <p:animEffect transition="in" filter="fade">
                                      <p:cBhvr>
                                        <p:cTn id="55" dur="500"/>
                                        <p:tgtEl>
                                          <p:spTgt spid="957465"/>
                                        </p:tgtEl>
                                      </p:cBhvr>
                                    </p:animEffect>
                                  </p:childTnLst>
                                </p:cTn>
                              </p:par>
                            </p:childTnLst>
                          </p:cTn>
                        </p:par>
                        <p:par>
                          <p:cTn id="56" fill="hold">
                            <p:stCondLst>
                              <p:cond delay="4000"/>
                            </p:stCondLst>
                            <p:childTnLst>
                              <p:par>
                                <p:cTn id="57" presetID="10" presetClass="entr" presetSubtype="0" fill="hold" grpId="0" nodeType="afterEffect">
                                  <p:stCondLst>
                                    <p:cond delay="0"/>
                                  </p:stCondLst>
                                  <p:childTnLst>
                                    <p:set>
                                      <p:cBhvr>
                                        <p:cTn id="58" dur="1" fill="hold">
                                          <p:stCondLst>
                                            <p:cond delay="0"/>
                                          </p:stCondLst>
                                        </p:cTn>
                                        <p:tgtEl>
                                          <p:spTgt spid="957472"/>
                                        </p:tgtEl>
                                        <p:attrNameLst>
                                          <p:attrName>style.visibility</p:attrName>
                                        </p:attrNameLst>
                                      </p:cBhvr>
                                      <p:to>
                                        <p:strVal val="visible"/>
                                      </p:to>
                                    </p:set>
                                    <p:animEffect transition="in" filter="fade">
                                      <p:cBhvr>
                                        <p:cTn id="59" dur="500"/>
                                        <p:tgtEl>
                                          <p:spTgt spid="957472"/>
                                        </p:tgtEl>
                                      </p:cBhvr>
                                    </p:animEffect>
                                  </p:childTnLst>
                                </p:cTn>
                              </p:par>
                            </p:childTnLst>
                          </p:cTn>
                        </p:par>
                        <p:par>
                          <p:cTn id="60" fill="hold">
                            <p:stCondLst>
                              <p:cond delay="4500"/>
                            </p:stCondLst>
                            <p:childTnLst>
                              <p:par>
                                <p:cTn id="61" presetID="10" presetClass="entr" presetSubtype="0" fill="hold" grpId="0" nodeType="afterEffect">
                                  <p:stCondLst>
                                    <p:cond delay="0"/>
                                  </p:stCondLst>
                                  <p:childTnLst>
                                    <p:set>
                                      <p:cBhvr>
                                        <p:cTn id="62" dur="1" fill="hold">
                                          <p:stCondLst>
                                            <p:cond delay="0"/>
                                          </p:stCondLst>
                                        </p:cTn>
                                        <p:tgtEl>
                                          <p:spTgt spid="957453"/>
                                        </p:tgtEl>
                                        <p:attrNameLst>
                                          <p:attrName>style.visibility</p:attrName>
                                        </p:attrNameLst>
                                      </p:cBhvr>
                                      <p:to>
                                        <p:strVal val="visible"/>
                                      </p:to>
                                    </p:set>
                                    <p:animEffect transition="in" filter="fade">
                                      <p:cBhvr>
                                        <p:cTn id="63" dur="500"/>
                                        <p:tgtEl>
                                          <p:spTgt spid="957453"/>
                                        </p:tgtEl>
                                      </p:cBhvr>
                                    </p:animEffect>
                                  </p:childTnLst>
                                </p:cTn>
                              </p:par>
                            </p:childTnLst>
                          </p:cTn>
                        </p:par>
                        <p:par>
                          <p:cTn id="64" fill="hold">
                            <p:stCondLst>
                              <p:cond delay="5000"/>
                            </p:stCondLst>
                            <p:childTnLst>
                              <p:par>
                                <p:cTn id="65" presetID="10" presetClass="entr" presetSubtype="0" fill="hold" grpId="0" nodeType="afterEffect">
                                  <p:stCondLst>
                                    <p:cond delay="0"/>
                                  </p:stCondLst>
                                  <p:childTnLst>
                                    <p:set>
                                      <p:cBhvr>
                                        <p:cTn id="66" dur="1" fill="hold">
                                          <p:stCondLst>
                                            <p:cond delay="0"/>
                                          </p:stCondLst>
                                        </p:cTn>
                                        <p:tgtEl>
                                          <p:spTgt spid="957470"/>
                                        </p:tgtEl>
                                        <p:attrNameLst>
                                          <p:attrName>style.visibility</p:attrName>
                                        </p:attrNameLst>
                                      </p:cBhvr>
                                      <p:to>
                                        <p:strVal val="visible"/>
                                      </p:to>
                                    </p:set>
                                    <p:animEffect transition="in" filter="fade">
                                      <p:cBhvr>
                                        <p:cTn id="67" dur="500"/>
                                        <p:tgtEl>
                                          <p:spTgt spid="957470"/>
                                        </p:tgtEl>
                                      </p:cBhvr>
                                    </p:animEffect>
                                  </p:childTnLst>
                                </p:cTn>
                              </p:par>
                            </p:childTnLst>
                          </p:cTn>
                        </p:par>
                        <p:par>
                          <p:cTn id="68" fill="hold">
                            <p:stCondLst>
                              <p:cond delay="5500"/>
                            </p:stCondLst>
                            <p:childTnLst>
                              <p:par>
                                <p:cTn id="69" presetID="10" presetClass="entr" presetSubtype="0" fill="hold" grpId="0" nodeType="afterEffect">
                                  <p:stCondLst>
                                    <p:cond delay="0"/>
                                  </p:stCondLst>
                                  <p:childTnLst>
                                    <p:set>
                                      <p:cBhvr>
                                        <p:cTn id="70" dur="1" fill="hold">
                                          <p:stCondLst>
                                            <p:cond delay="0"/>
                                          </p:stCondLst>
                                        </p:cTn>
                                        <p:tgtEl>
                                          <p:spTgt spid="957454"/>
                                        </p:tgtEl>
                                        <p:attrNameLst>
                                          <p:attrName>style.visibility</p:attrName>
                                        </p:attrNameLst>
                                      </p:cBhvr>
                                      <p:to>
                                        <p:strVal val="visible"/>
                                      </p:to>
                                    </p:set>
                                    <p:animEffect transition="in" filter="fade">
                                      <p:cBhvr>
                                        <p:cTn id="71" dur="500"/>
                                        <p:tgtEl>
                                          <p:spTgt spid="957454"/>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957474"/>
                                        </p:tgtEl>
                                        <p:attrNameLst>
                                          <p:attrName>style.visibility</p:attrName>
                                        </p:attrNameLst>
                                      </p:cBhvr>
                                      <p:to>
                                        <p:strVal val="visible"/>
                                      </p:to>
                                    </p:set>
                                    <p:animEffect transition="in" filter="fade">
                                      <p:cBhvr>
                                        <p:cTn id="76" dur="500"/>
                                        <p:tgtEl>
                                          <p:spTgt spid="957474"/>
                                        </p:tgtEl>
                                      </p:cBhvr>
                                    </p:animEffect>
                                  </p:childTnLst>
                                </p:cTn>
                              </p:par>
                            </p:childTnLst>
                          </p:cTn>
                        </p:par>
                        <p:par>
                          <p:cTn id="77" fill="hold">
                            <p:stCondLst>
                              <p:cond delay="500"/>
                            </p:stCondLst>
                            <p:childTnLst>
                              <p:par>
                                <p:cTn id="78" presetID="10" presetClass="entr" presetSubtype="0" fill="hold" grpId="0" nodeType="afterEffect">
                                  <p:stCondLst>
                                    <p:cond delay="0"/>
                                  </p:stCondLst>
                                  <p:childTnLst>
                                    <p:set>
                                      <p:cBhvr>
                                        <p:cTn id="79" dur="1" fill="hold">
                                          <p:stCondLst>
                                            <p:cond delay="0"/>
                                          </p:stCondLst>
                                        </p:cTn>
                                        <p:tgtEl>
                                          <p:spTgt spid="957473"/>
                                        </p:tgtEl>
                                        <p:attrNameLst>
                                          <p:attrName>style.visibility</p:attrName>
                                        </p:attrNameLst>
                                      </p:cBhvr>
                                      <p:to>
                                        <p:strVal val="visible"/>
                                      </p:to>
                                    </p:set>
                                    <p:animEffect transition="in" filter="fade">
                                      <p:cBhvr>
                                        <p:cTn id="80" dur="500"/>
                                        <p:tgtEl>
                                          <p:spTgt spid="957473"/>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0" nodeType="clickEffect">
                                  <p:stCondLst>
                                    <p:cond delay="0"/>
                                  </p:stCondLst>
                                  <p:childTnLst>
                                    <p:set>
                                      <p:cBhvr>
                                        <p:cTn id="84" dur="1" fill="hold">
                                          <p:stCondLst>
                                            <p:cond delay="0"/>
                                          </p:stCondLst>
                                        </p:cTn>
                                        <p:tgtEl>
                                          <p:spTgt spid="957471"/>
                                        </p:tgtEl>
                                        <p:attrNameLst>
                                          <p:attrName>style.visibility</p:attrName>
                                        </p:attrNameLst>
                                      </p:cBhvr>
                                      <p:to>
                                        <p:strVal val="visible"/>
                                      </p:to>
                                    </p:set>
                                    <p:animEffect transition="in" filter="fade">
                                      <p:cBhvr>
                                        <p:cTn id="85" dur="500"/>
                                        <p:tgtEl>
                                          <p:spTgt spid="957471"/>
                                        </p:tgtEl>
                                      </p:cBhvr>
                                    </p:animEffect>
                                  </p:childTnLst>
                                </p:cTn>
                              </p:par>
                            </p:childTnLst>
                          </p:cTn>
                        </p:par>
                        <p:par>
                          <p:cTn id="86" fill="hold">
                            <p:stCondLst>
                              <p:cond delay="500"/>
                            </p:stCondLst>
                            <p:childTnLst>
                              <p:par>
                                <p:cTn id="87" presetID="10" presetClass="entr" presetSubtype="0" fill="hold" grpId="0" nodeType="afterEffect">
                                  <p:stCondLst>
                                    <p:cond delay="0"/>
                                  </p:stCondLst>
                                  <p:childTnLst>
                                    <p:set>
                                      <p:cBhvr>
                                        <p:cTn id="88" dur="1" fill="hold">
                                          <p:stCondLst>
                                            <p:cond delay="0"/>
                                          </p:stCondLst>
                                        </p:cTn>
                                        <p:tgtEl>
                                          <p:spTgt spid="957459"/>
                                        </p:tgtEl>
                                        <p:attrNameLst>
                                          <p:attrName>style.visibility</p:attrName>
                                        </p:attrNameLst>
                                      </p:cBhvr>
                                      <p:to>
                                        <p:strVal val="visible"/>
                                      </p:to>
                                    </p:set>
                                    <p:animEffect transition="in" filter="fade">
                                      <p:cBhvr>
                                        <p:cTn id="89" dur="500"/>
                                        <p:tgtEl>
                                          <p:spTgt spid="957459"/>
                                        </p:tgtEl>
                                      </p:cBhvr>
                                    </p:animEffect>
                                  </p:childTnLst>
                                </p:cTn>
                              </p:par>
                            </p:childTnLst>
                          </p:cTn>
                        </p:par>
                        <p:par>
                          <p:cTn id="90" fill="hold">
                            <p:stCondLst>
                              <p:cond delay="1000"/>
                            </p:stCondLst>
                            <p:childTnLst>
                              <p:par>
                                <p:cTn id="91" presetID="10" presetClass="entr" presetSubtype="0" fill="hold" grpId="0" nodeType="afterEffect">
                                  <p:stCondLst>
                                    <p:cond delay="0"/>
                                  </p:stCondLst>
                                  <p:childTnLst>
                                    <p:set>
                                      <p:cBhvr>
                                        <p:cTn id="92" dur="1" fill="hold">
                                          <p:stCondLst>
                                            <p:cond delay="0"/>
                                          </p:stCondLst>
                                        </p:cTn>
                                        <p:tgtEl>
                                          <p:spTgt spid="957458"/>
                                        </p:tgtEl>
                                        <p:attrNameLst>
                                          <p:attrName>style.visibility</p:attrName>
                                        </p:attrNameLst>
                                      </p:cBhvr>
                                      <p:to>
                                        <p:strVal val="visible"/>
                                      </p:to>
                                    </p:set>
                                    <p:animEffect transition="in" filter="fade">
                                      <p:cBhvr>
                                        <p:cTn id="93" dur="500"/>
                                        <p:tgtEl>
                                          <p:spTgt spid="957458"/>
                                        </p:tgtEl>
                                      </p:cBhvr>
                                    </p:animEffect>
                                  </p:childTnLst>
                                </p:cTn>
                              </p:par>
                            </p:childTnLst>
                          </p:cTn>
                        </p:par>
                        <p:par>
                          <p:cTn id="94" fill="hold">
                            <p:stCondLst>
                              <p:cond delay="1500"/>
                            </p:stCondLst>
                            <p:childTnLst>
                              <p:par>
                                <p:cTn id="95" presetID="10" presetClass="entr" presetSubtype="0" fill="hold" grpId="0" nodeType="afterEffect">
                                  <p:stCondLst>
                                    <p:cond delay="0"/>
                                  </p:stCondLst>
                                  <p:childTnLst>
                                    <p:set>
                                      <p:cBhvr>
                                        <p:cTn id="96" dur="1" fill="hold">
                                          <p:stCondLst>
                                            <p:cond delay="0"/>
                                          </p:stCondLst>
                                        </p:cTn>
                                        <p:tgtEl>
                                          <p:spTgt spid="957464"/>
                                        </p:tgtEl>
                                        <p:attrNameLst>
                                          <p:attrName>style.visibility</p:attrName>
                                        </p:attrNameLst>
                                      </p:cBhvr>
                                      <p:to>
                                        <p:strVal val="visible"/>
                                      </p:to>
                                    </p:set>
                                    <p:animEffect transition="in" filter="fade">
                                      <p:cBhvr>
                                        <p:cTn id="97" dur="500"/>
                                        <p:tgtEl>
                                          <p:spTgt spid="957464"/>
                                        </p:tgtEl>
                                      </p:cBhvr>
                                    </p:animEffect>
                                  </p:childTnLst>
                                </p:cTn>
                              </p:par>
                            </p:childTnLst>
                          </p:cTn>
                        </p:par>
                        <p:par>
                          <p:cTn id="98" fill="hold">
                            <p:stCondLst>
                              <p:cond delay="2000"/>
                            </p:stCondLst>
                            <p:childTnLst>
                              <p:par>
                                <p:cTn id="99" presetID="10" presetClass="entr" presetSubtype="0" fill="hold" grpId="0" nodeType="afterEffect">
                                  <p:stCondLst>
                                    <p:cond delay="0"/>
                                  </p:stCondLst>
                                  <p:childTnLst>
                                    <p:set>
                                      <p:cBhvr>
                                        <p:cTn id="100" dur="1" fill="hold">
                                          <p:stCondLst>
                                            <p:cond delay="0"/>
                                          </p:stCondLst>
                                        </p:cTn>
                                        <p:tgtEl>
                                          <p:spTgt spid="957460"/>
                                        </p:tgtEl>
                                        <p:attrNameLst>
                                          <p:attrName>style.visibility</p:attrName>
                                        </p:attrNameLst>
                                      </p:cBhvr>
                                      <p:to>
                                        <p:strVal val="visible"/>
                                      </p:to>
                                    </p:set>
                                    <p:animEffect transition="in" filter="fade">
                                      <p:cBhvr>
                                        <p:cTn id="101" dur="500"/>
                                        <p:tgtEl>
                                          <p:spTgt spid="957460"/>
                                        </p:tgtEl>
                                      </p:cBhvr>
                                    </p:animEffect>
                                  </p:childTnLst>
                                </p:cTn>
                              </p:par>
                            </p:childTnLst>
                          </p:cTn>
                        </p:par>
                        <p:par>
                          <p:cTn id="102" fill="hold">
                            <p:stCondLst>
                              <p:cond delay="2500"/>
                            </p:stCondLst>
                            <p:childTnLst>
                              <p:par>
                                <p:cTn id="103" presetID="10" presetClass="entr" presetSubtype="0" fill="hold" grpId="0" nodeType="afterEffect">
                                  <p:stCondLst>
                                    <p:cond delay="0"/>
                                  </p:stCondLst>
                                  <p:childTnLst>
                                    <p:set>
                                      <p:cBhvr>
                                        <p:cTn id="104" dur="1" fill="hold">
                                          <p:stCondLst>
                                            <p:cond delay="0"/>
                                          </p:stCondLst>
                                        </p:cTn>
                                        <p:tgtEl>
                                          <p:spTgt spid="957461"/>
                                        </p:tgtEl>
                                        <p:attrNameLst>
                                          <p:attrName>style.visibility</p:attrName>
                                        </p:attrNameLst>
                                      </p:cBhvr>
                                      <p:to>
                                        <p:strVal val="visible"/>
                                      </p:to>
                                    </p:set>
                                    <p:animEffect transition="in" filter="fade">
                                      <p:cBhvr>
                                        <p:cTn id="105" dur="500"/>
                                        <p:tgtEl>
                                          <p:spTgt spid="957461"/>
                                        </p:tgtEl>
                                      </p:cBhvr>
                                    </p:animEffect>
                                  </p:childTnLst>
                                </p:cTn>
                              </p:par>
                            </p:childTnLst>
                          </p:cTn>
                        </p:par>
                        <p:par>
                          <p:cTn id="106" fill="hold">
                            <p:stCondLst>
                              <p:cond delay="3000"/>
                            </p:stCondLst>
                            <p:childTnLst>
                              <p:par>
                                <p:cTn id="107" presetID="10" presetClass="entr" presetSubtype="0" fill="hold" grpId="0" nodeType="afterEffect">
                                  <p:stCondLst>
                                    <p:cond delay="0"/>
                                  </p:stCondLst>
                                  <p:childTnLst>
                                    <p:set>
                                      <p:cBhvr>
                                        <p:cTn id="108" dur="1" fill="hold">
                                          <p:stCondLst>
                                            <p:cond delay="0"/>
                                          </p:stCondLst>
                                        </p:cTn>
                                        <p:tgtEl>
                                          <p:spTgt spid="957462"/>
                                        </p:tgtEl>
                                        <p:attrNameLst>
                                          <p:attrName>style.visibility</p:attrName>
                                        </p:attrNameLst>
                                      </p:cBhvr>
                                      <p:to>
                                        <p:strVal val="visible"/>
                                      </p:to>
                                    </p:set>
                                    <p:animEffect transition="in" filter="fade">
                                      <p:cBhvr>
                                        <p:cTn id="109" dur="500"/>
                                        <p:tgtEl>
                                          <p:spTgt spid="957462"/>
                                        </p:tgtEl>
                                      </p:cBhvr>
                                    </p:animEffect>
                                  </p:childTnLst>
                                </p:cTn>
                              </p:par>
                            </p:childTnLst>
                          </p:cTn>
                        </p:par>
                        <p:par>
                          <p:cTn id="110" fill="hold">
                            <p:stCondLst>
                              <p:cond delay="3500"/>
                            </p:stCondLst>
                            <p:childTnLst>
                              <p:par>
                                <p:cTn id="111" presetID="10" presetClass="entr" presetSubtype="0" fill="hold" grpId="0" nodeType="afterEffect">
                                  <p:stCondLst>
                                    <p:cond delay="0"/>
                                  </p:stCondLst>
                                  <p:childTnLst>
                                    <p:set>
                                      <p:cBhvr>
                                        <p:cTn id="112" dur="1" fill="hold">
                                          <p:stCondLst>
                                            <p:cond delay="0"/>
                                          </p:stCondLst>
                                        </p:cTn>
                                        <p:tgtEl>
                                          <p:spTgt spid="957463"/>
                                        </p:tgtEl>
                                        <p:attrNameLst>
                                          <p:attrName>style.visibility</p:attrName>
                                        </p:attrNameLst>
                                      </p:cBhvr>
                                      <p:to>
                                        <p:strVal val="visible"/>
                                      </p:to>
                                    </p:set>
                                    <p:animEffect transition="in" filter="fade">
                                      <p:cBhvr>
                                        <p:cTn id="113" dur="500"/>
                                        <p:tgtEl>
                                          <p:spTgt spid="957463"/>
                                        </p:tgtEl>
                                      </p:cBhvr>
                                    </p:animEffect>
                                  </p:childTnLst>
                                </p:cTn>
                              </p:par>
                            </p:childTnLst>
                          </p:cTn>
                        </p:par>
                        <p:par>
                          <p:cTn id="114" fill="hold">
                            <p:stCondLst>
                              <p:cond delay="4000"/>
                            </p:stCondLst>
                            <p:childTnLst>
                              <p:par>
                                <p:cTn id="115" presetID="10" presetClass="entr" presetSubtype="0" fill="hold" grpId="0" nodeType="afterEffect">
                                  <p:stCondLst>
                                    <p:cond delay="0"/>
                                  </p:stCondLst>
                                  <p:childTnLst>
                                    <p:set>
                                      <p:cBhvr>
                                        <p:cTn id="116" dur="1" fill="hold">
                                          <p:stCondLst>
                                            <p:cond delay="0"/>
                                          </p:stCondLst>
                                        </p:cTn>
                                        <p:tgtEl>
                                          <p:spTgt spid="957469"/>
                                        </p:tgtEl>
                                        <p:attrNameLst>
                                          <p:attrName>style.visibility</p:attrName>
                                        </p:attrNameLst>
                                      </p:cBhvr>
                                      <p:to>
                                        <p:strVal val="visible"/>
                                      </p:to>
                                    </p:set>
                                    <p:animEffect transition="in" filter="fade">
                                      <p:cBhvr>
                                        <p:cTn id="117" dur="500"/>
                                        <p:tgtEl>
                                          <p:spTgt spid="957469"/>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grpId="0" nodeType="clickEffect">
                                  <p:stCondLst>
                                    <p:cond delay="0"/>
                                  </p:stCondLst>
                                  <p:childTnLst>
                                    <p:set>
                                      <p:cBhvr>
                                        <p:cTn id="121" dur="1" fill="hold">
                                          <p:stCondLst>
                                            <p:cond delay="0"/>
                                          </p:stCondLst>
                                        </p:cTn>
                                        <p:tgtEl>
                                          <p:spTgt spid="957475">
                                            <p:txEl>
                                              <p:pRg st="0" end="0"/>
                                            </p:txEl>
                                          </p:spTgt>
                                        </p:tgtEl>
                                        <p:attrNameLst>
                                          <p:attrName>style.visibility</p:attrName>
                                        </p:attrNameLst>
                                      </p:cBhvr>
                                      <p:to>
                                        <p:strVal val="visible"/>
                                      </p:to>
                                    </p:set>
                                    <p:animEffect transition="in" filter="fade">
                                      <p:cBhvr>
                                        <p:cTn id="122" dur="500"/>
                                        <p:tgtEl>
                                          <p:spTgt spid="957475">
                                            <p:txEl>
                                              <p:pRg st="0" end="0"/>
                                            </p:txEl>
                                          </p:spTgt>
                                        </p:tgtEl>
                                      </p:cBhvr>
                                    </p:animEffect>
                                  </p:childTnLst>
                                </p:cTn>
                              </p:par>
                            </p:childTnLst>
                          </p:cTn>
                        </p:par>
                        <p:par>
                          <p:cTn id="123" fill="hold">
                            <p:stCondLst>
                              <p:cond delay="500"/>
                            </p:stCondLst>
                            <p:childTnLst>
                              <p:par>
                                <p:cTn id="124" presetID="18" presetClass="entr" presetSubtype="6" fill="hold" grpId="0" nodeType="afterEffect">
                                  <p:stCondLst>
                                    <p:cond delay="0"/>
                                  </p:stCondLst>
                                  <p:childTnLst>
                                    <p:set>
                                      <p:cBhvr>
                                        <p:cTn id="125" dur="1" fill="hold">
                                          <p:stCondLst>
                                            <p:cond delay="0"/>
                                          </p:stCondLst>
                                        </p:cTn>
                                        <p:tgtEl>
                                          <p:spTgt spid="957452"/>
                                        </p:tgtEl>
                                        <p:attrNameLst>
                                          <p:attrName>style.visibility</p:attrName>
                                        </p:attrNameLst>
                                      </p:cBhvr>
                                      <p:to>
                                        <p:strVal val="visible"/>
                                      </p:to>
                                    </p:set>
                                    <p:animEffect transition="in" filter="strips(downRight)">
                                      <p:cBhvr>
                                        <p:cTn id="126" dur="2000"/>
                                        <p:tgtEl>
                                          <p:spTgt spid="9574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7448" grpId="0"/>
      <p:bldP spid="957449" grpId="0" build="p"/>
      <p:bldP spid="957452" grpId="0" animBg="1"/>
      <p:bldP spid="957453" grpId="0"/>
      <p:bldP spid="957454" grpId="0"/>
      <p:bldP spid="957455" grpId="0"/>
      <p:bldP spid="957456" grpId="0"/>
      <p:bldP spid="957457" grpId="0"/>
      <p:bldP spid="957458" grpId="0"/>
      <p:bldP spid="957459" grpId="0"/>
      <p:bldP spid="957460" grpId="0"/>
      <p:bldP spid="957461" grpId="0"/>
      <p:bldP spid="957462" grpId="0"/>
      <p:bldP spid="957463" grpId="0"/>
      <p:bldP spid="957464" grpId="0"/>
      <p:bldP spid="957465" grpId="0"/>
      <p:bldP spid="957466" grpId="0"/>
      <p:bldP spid="957467" grpId="0"/>
      <p:bldP spid="957468" grpId="0"/>
      <p:bldP spid="957469" grpId="0"/>
      <p:bldP spid="957470" grpId="0"/>
      <p:bldP spid="957471" grpId="0"/>
      <p:bldP spid="957472" grpId="0"/>
      <p:bldP spid="957473" grpId="0"/>
      <p:bldP spid="957474" grpId="0"/>
      <p:bldP spid="957475"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9730" name="Rectangle 2"/>
          <p:cNvSpPr>
            <a:spLocks noChangeArrowheads="1"/>
          </p:cNvSpPr>
          <p:nvPr/>
        </p:nvSpPr>
        <p:spPr bwMode="auto">
          <a:xfrm>
            <a:off x="746125" y="6302375"/>
            <a:ext cx="8397875" cy="555625"/>
          </a:xfrm>
          <a:prstGeom prst="rect">
            <a:avLst/>
          </a:prstGeom>
          <a:solidFill>
            <a:schemeClr val="tx1"/>
          </a:solidFill>
          <a:ln w="9525" algn="ctr">
            <a:noFill/>
            <a:miter lim="800000"/>
            <a:headEnd/>
            <a:tailEnd/>
          </a:ln>
          <a:effectLst/>
        </p:spPr>
        <p:txBody>
          <a:bodyPr wrap="none" anchor="ctr"/>
          <a:lstStyle/>
          <a:p>
            <a:pPr>
              <a:defRPr/>
            </a:pPr>
            <a:endParaRPr lang="it-IT">
              <a:latin typeface="Calibri" pitchFamily="34" charset="0"/>
            </a:endParaRPr>
          </a:p>
        </p:txBody>
      </p:sp>
      <p:sp>
        <p:nvSpPr>
          <p:cNvPr id="969731" name="Text Box 3"/>
          <p:cNvSpPr txBox="1">
            <a:spLocks noChangeArrowheads="1"/>
          </p:cNvSpPr>
          <p:nvPr/>
        </p:nvSpPr>
        <p:spPr bwMode="auto">
          <a:xfrm>
            <a:off x="0" y="88900"/>
            <a:ext cx="9144000" cy="579438"/>
          </a:xfrm>
          <a:prstGeom prst="rect">
            <a:avLst/>
          </a:prstGeom>
          <a:noFill/>
          <a:ln w="9525" algn="ctr">
            <a:noFill/>
            <a:miter lim="800000"/>
            <a:headEnd/>
            <a:tailEnd/>
          </a:ln>
          <a:effectLst/>
        </p:spPr>
        <p:txBody>
          <a:bodyPr>
            <a:spAutoFit/>
          </a:bodyPr>
          <a:lstStyle/>
          <a:p>
            <a:pPr algn="ctr">
              <a:defRPr/>
            </a:pPr>
            <a:r>
              <a:rPr lang="it-IT" sz="3200">
                <a:solidFill>
                  <a:schemeClr val="bg1"/>
                </a:solidFill>
                <a:effectLst>
                  <a:outerShdw blurRad="38100" dist="38100" dir="2700000" algn="tl">
                    <a:srgbClr val="000000"/>
                  </a:outerShdw>
                </a:effectLst>
                <a:latin typeface="Calibri" pitchFamily="34" charset="0"/>
              </a:rPr>
              <a:t>How a simple mantle melts</a:t>
            </a:r>
          </a:p>
        </p:txBody>
      </p:sp>
      <p:sp>
        <p:nvSpPr>
          <p:cNvPr id="969732" name="Text Box 4"/>
          <p:cNvSpPr txBox="1">
            <a:spLocks noChangeArrowheads="1"/>
          </p:cNvSpPr>
          <p:nvPr/>
        </p:nvSpPr>
        <p:spPr bwMode="auto">
          <a:xfrm>
            <a:off x="0" y="677863"/>
            <a:ext cx="9142413" cy="579437"/>
          </a:xfrm>
          <a:prstGeom prst="rect">
            <a:avLst/>
          </a:prstGeom>
          <a:noFill/>
          <a:ln w="9525" algn="ctr">
            <a:noFill/>
            <a:miter lim="800000"/>
            <a:headEnd/>
            <a:tailEnd/>
          </a:ln>
          <a:effectLst/>
        </p:spPr>
        <p:txBody>
          <a:bodyPr>
            <a:spAutoFit/>
          </a:bodyPr>
          <a:lstStyle/>
          <a:p>
            <a:pPr algn="ctr">
              <a:spcBef>
                <a:spcPct val="50000"/>
              </a:spcBef>
              <a:defRPr/>
            </a:pPr>
            <a:r>
              <a:rPr lang="en-GB" sz="3200">
                <a:solidFill>
                  <a:schemeClr val="bg1"/>
                </a:solidFill>
                <a:effectLst>
                  <a:outerShdw blurRad="38100" dist="38100" dir="2700000" algn="tl">
                    <a:srgbClr val="000000"/>
                  </a:outerShdw>
                </a:effectLst>
                <a:latin typeface="Calibri" pitchFamily="34" charset="0"/>
              </a:rPr>
              <a:t>Polybaric, near-fractional melting of lherzolite</a:t>
            </a:r>
          </a:p>
        </p:txBody>
      </p:sp>
      <p:sp>
        <p:nvSpPr>
          <p:cNvPr id="969733" name="Text Box 5"/>
          <p:cNvSpPr txBox="1">
            <a:spLocks noChangeArrowheads="1"/>
          </p:cNvSpPr>
          <p:nvPr/>
        </p:nvSpPr>
        <p:spPr bwMode="auto">
          <a:xfrm>
            <a:off x="1588" y="1301750"/>
            <a:ext cx="9140825" cy="585788"/>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a:solidFill>
                  <a:srgbClr val="FFFF00"/>
                </a:solidFill>
                <a:effectLst>
                  <a:outerShdw blurRad="38100" dist="38100" dir="2700000" algn="tl">
                    <a:srgbClr val="000000"/>
                  </a:outerShdw>
                </a:effectLst>
                <a:latin typeface="Calibri" pitchFamily="34" charset="0"/>
              </a:rPr>
              <a:t>Some natural examples from Italy</a:t>
            </a:r>
          </a:p>
        </p:txBody>
      </p:sp>
      <p:pic>
        <p:nvPicPr>
          <p:cNvPr id="969734" name="Picture 6" descr="ZM2 pp"/>
          <p:cNvPicPr>
            <a:picLocks noChangeAspect="1" noChangeArrowheads="1"/>
          </p:cNvPicPr>
          <p:nvPr/>
        </p:nvPicPr>
        <p:blipFill>
          <a:blip r:embed="rId3" cstate="print"/>
          <a:srcRect l="61354" t="24657" r="28552" b="68245"/>
          <a:stretch>
            <a:fillRect/>
          </a:stretch>
        </p:blipFill>
        <p:spPr bwMode="auto">
          <a:xfrm>
            <a:off x="3681413" y="1858963"/>
            <a:ext cx="5462587" cy="4997450"/>
          </a:xfrm>
          <a:prstGeom prst="rect">
            <a:avLst/>
          </a:prstGeom>
          <a:noFill/>
          <a:ln w="9525">
            <a:noFill/>
            <a:miter lim="800000"/>
            <a:headEnd/>
            <a:tailEnd/>
          </a:ln>
        </p:spPr>
      </p:pic>
      <p:sp>
        <p:nvSpPr>
          <p:cNvPr id="969735" name="Line 7"/>
          <p:cNvSpPr>
            <a:spLocks noChangeShapeType="1"/>
          </p:cNvSpPr>
          <p:nvPr/>
        </p:nvSpPr>
        <p:spPr bwMode="auto">
          <a:xfrm>
            <a:off x="7015163" y="6694488"/>
            <a:ext cx="1285875" cy="0"/>
          </a:xfrm>
          <a:prstGeom prst="line">
            <a:avLst/>
          </a:prstGeom>
          <a:noFill/>
          <a:ln w="38100">
            <a:solidFill>
              <a:srgbClr val="FF0000"/>
            </a:solidFill>
            <a:round/>
            <a:headEnd/>
            <a:tailEnd/>
          </a:ln>
          <a:effectLst/>
        </p:spPr>
        <p:txBody>
          <a:bodyPr anchor="ctr"/>
          <a:lstStyle/>
          <a:p>
            <a:pPr>
              <a:defRPr/>
            </a:pPr>
            <a:endParaRPr lang="it-IT">
              <a:latin typeface="Calibri" pitchFamily="34" charset="0"/>
            </a:endParaRPr>
          </a:p>
        </p:txBody>
      </p:sp>
      <p:sp>
        <p:nvSpPr>
          <p:cNvPr id="969736" name="Text Box 8"/>
          <p:cNvSpPr txBox="1">
            <a:spLocks noChangeArrowheads="1"/>
          </p:cNvSpPr>
          <p:nvPr/>
        </p:nvSpPr>
        <p:spPr bwMode="auto">
          <a:xfrm>
            <a:off x="6942138" y="6119813"/>
            <a:ext cx="1391728" cy="646331"/>
          </a:xfrm>
          <a:prstGeom prst="rect">
            <a:avLst/>
          </a:prstGeom>
          <a:noFill/>
          <a:ln w="9525" algn="ctr">
            <a:noFill/>
            <a:miter lim="800000"/>
            <a:headEnd/>
            <a:tailEnd/>
          </a:ln>
          <a:effectLst/>
        </p:spPr>
        <p:txBody>
          <a:bodyPr wrap="none">
            <a:spAutoFit/>
          </a:bodyPr>
          <a:lstStyle/>
          <a:p>
            <a:pPr algn="ctr">
              <a:defRPr/>
            </a:pPr>
            <a:r>
              <a:rPr lang="en-GB" sz="3600" dirty="0">
                <a:solidFill>
                  <a:schemeClr val="bg1"/>
                </a:solidFill>
                <a:effectLst>
                  <a:outerShdw blurRad="38100" dist="38100" dir="2700000" algn="tl">
                    <a:srgbClr val="000000"/>
                  </a:outerShdw>
                </a:effectLst>
                <a:latin typeface="Calibri" pitchFamily="34" charset="0"/>
              </a:rPr>
              <a:t>50 </a:t>
            </a:r>
            <a:r>
              <a:rPr lang="en-GB" sz="3600" dirty="0">
                <a:solidFill>
                  <a:schemeClr val="bg1"/>
                </a:solidFill>
                <a:effectLst>
                  <a:outerShdw blurRad="38100" dist="38100" dir="2700000" algn="tl">
                    <a:srgbClr val="000000"/>
                  </a:outerShdw>
                </a:effectLst>
                <a:latin typeface="Symbol" pitchFamily="18" charset="2"/>
              </a:rPr>
              <a:t>m</a:t>
            </a:r>
            <a:r>
              <a:rPr lang="en-GB" sz="3600" dirty="0">
                <a:solidFill>
                  <a:schemeClr val="bg1"/>
                </a:solidFill>
                <a:effectLst>
                  <a:outerShdw blurRad="38100" dist="38100" dir="2700000" algn="tl">
                    <a:srgbClr val="000000"/>
                  </a:outerShdw>
                </a:effectLst>
                <a:latin typeface="Calibri" pitchFamily="34" charset="0"/>
              </a:rPr>
              <a:t>m</a:t>
            </a:r>
          </a:p>
        </p:txBody>
      </p:sp>
      <p:sp>
        <p:nvSpPr>
          <p:cNvPr id="969737" name="Text Box 9"/>
          <p:cNvSpPr txBox="1">
            <a:spLocks noChangeArrowheads="1"/>
          </p:cNvSpPr>
          <p:nvPr/>
        </p:nvSpPr>
        <p:spPr bwMode="auto">
          <a:xfrm>
            <a:off x="346074" y="1803400"/>
            <a:ext cx="3344863" cy="4450449"/>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2400" dirty="0">
                <a:solidFill>
                  <a:srgbClr val="FFFF00"/>
                </a:solidFill>
                <a:effectLst>
                  <a:outerShdw blurRad="38100" dist="38100" dir="2700000" algn="tl">
                    <a:srgbClr val="000000"/>
                  </a:outerShdw>
                </a:effectLst>
                <a:latin typeface="Calibri" pitchFamily="34" charset="0"/>
              </a:rPr>
              <a:t>Here a fundamental process appears clear:</a:t>
            </a:r>
          </a:p>
          <a:p>
            <a:pPr>
              <a:lnSpc>
                <a:spcPct val="90000"/>
              </a:lnSpc>
              <a:spcBef>
                <a:spcPct val="50000"/>
              </a:spcBef>
              <a:defRPr/>
            </a:pPr>
            <a:r>
              <a:rPr lang="en-GB" sz="2400" dirty="0">
                <a:solidFill>
                  <a:srgbClr val="FFFF00"/>
                </a:solidFill>
                <a:effectLst>
                  <a:outerShdw blurRad="38100" dist="38100" dir="2700000" algn="tl">
                    <a:srgbClr val="000000"/>
                  </a:outerShdw>
                </a:effectLst>
                <a:latin typeface="Calibri" pitchFamily="34" charset="0"/>
              </a:rPr>
              <a:t>Cpx is melting. </a:t>
            </a:r>
            <a:r>
              <a:rPr lang="en-GB" sz="2400" dirty="0">
                <a:solidFill>
                  <a:schemeClr val="bg1"/>
                </a:solidFill>
                <a:effectLst>
                  <a:outerShdw blurRad="38100" dist="38100" dir="2700000" algn="tl">
                    <a:srgbClr val="000000"/>
                  </a:outerShdw>
                </a:effectLst>
                <a:latin typeface="Calibri" pitchFamily="34" charset="0"/>
              </a:rPr>
              <a:t>It melts when in contact with spinel</a:t>
            </a:r>
            <a:r>
              <a:rPr lang="en-GB" sz="2400" dirty="0">
                <a:solidFill>
                  <a:srgbClr val="FFFF00"/>
                </a:solidFill>
                <a:effectLst>
                  <a:outerShdw blurRad="38100" dist="38100" dir="2700000" algn="tl">
                    <a:srgbClr val="000000"/>
                  </a:outerShdw>
                </a:effectLst>
                <a:latin typeface="Calibri" pitchFamily="34" charset="0"/>
              </a:rPr>
              <a:t>. Where in contact with olivine or </a:t>
            </a:r>
            <a:r>
              <a:rPr lang="en-GB" sz="2400" dirty="0" err="1">
                <a:solidFill>
                  <a:srgbClr val="FFFF00"/>
                </a:solidFill>
                <a:effectLst>
                  <a:outerShdw blurRad="38100" dist="38100" dir="2700000" algn="tl">
                    <a:srgbClr val="000000"/>
                  </a:outerShdw>
                </a:effectLst>
                <a:latin typeface="Calibri" pitchFamily="34" charset="0"/>
              </a:rPr>
              <a:t>opx</a:t>
            </a:r>
            <a:r>
              <a:rPr lang="en-GB" sz="2400" dirty="0">
                <a:solidFill>
                  <a:srgbClr val="FFFF00"/>
                </a:solidFill>
                <a:effectLst>
                  <a:outerShdw blurRad="38100" dist="38100" dir="2700000" algn="tl">
                    <a:srgbClr val="000000"/>
                  </a:outerShdw>
                </a:effectLst>
                <a:latin typeface="Calibri" pitchFamily="34" charset="0"/>
              </a:rPr>
              <a:t> its borders are unaffected by partial melting.</a:t>
            </a:r>
          </a:p>
          <a:p>
            <a:pPr>
              <a:lnSpc>
                <a:spcPct val="90000"/>
              </a:lnSpc>
              <a:spcBef>
                <a:spcPct val="50000"/>
              </a:spcBef>
              <a:defRPr/>
            </a:pPr>
            <a:r>
              <a:rPr lang="en-GB" sz="2400" dirty="0">
                <a:solidFill>
                  <a:schemeClr val="bg1"/>
                </a:solidFill>
                <a:effectLst>
                  <a:outerShdw blurRad="38100" dist="38100" dir="2700000" algn="tl">
                    <a:srgbClr val="000000"/>
                  </a:outerShdw>
                </a:effectLst>
                <a:latin typeface="Calibri" pitchFamily="34" charset="0"/>
              </a:rPr>
              <a:t>Brown glass appears in the spongy zones, together with cpx and sp relicts.</a:t>
            </a:r>
          </a:p>
        </p:txBody>
      </p:sp>
      <p:sp>
        <p:nvSpPr>
          <p:cNvPr id="969738" name="Text Box 10"/>
          <p:cNvSpPr txBox="1">
            <a:spLocks noChangeArrowheads="1"/>
          </p:cNvSpPr>
          <p:nvPr/>
        </p:nvSpPr>
        <p:spPr bwMode="auto">
          <a:xfrm>
            <a:off x="8578850" y="5634038"/>
            <a:ext cx="503664" cy="523220"/>
          </a:xfrm>
          <a:prstGeom prst="rect">
            <a:avLst/>
          </a:prstGeom>
          <a:noFill/>
          <a:ln w="9525" algn="ctr">
            <a:noFill/>
            <a:miter lim="800000"/>
            <a:headEnd/>
            <a:tailEnd/>
          </a:ln>
          <a:effectLst/>
        </p:spPr>
        <p:txBody>
          <a:bodyPr wrap="none">
            <a:spAutoFit/>
          </a:bodyPr>
          <a:lstStyle/>
          <a:p>
            <a:pPr>
              <a:defRPr/>
            </a:pPr>
            <a:r>
              <a:rPr lang="en-GB" sz="2800">
                <a:solidFill>
                  <a:srgbClr val="0000FF"/>
                </a:solidFill>
                <a:effectLst>
                  <a:outerShdw blurRad="38100" dist="38100" dir="2700000" algn="tl">
                    <a:srgbClr val="000000"/>
                  </a:outerShdw>
                </a:effectLst>
                <a:latin typeface="Calibri" pitchFamily="34" charset="0"/>
              </a:rPr>
              <a:t>Ol</a:t>
            </a:r>
          </a:p>
        </p:txBody>
      </p:sp>
      <p:sp>
        <p:nvSpPr>
          <p:cNvPr id="969739" name="Text Box 11"/>
          <p:cNvSpPr txBox="1">
            <a:spLocks noChangeArrowheads="1"/>
          </p:cNvSpPr>
          <p:nvPr/>
        </p:nvSpPr>
        <p:spPr bwMode="auto">
          <a:xfrm>
            <a:off x="6959600" y="2081213"/>
            <a:ext cx="712887" cy="523220"/>
          </a:xfrm>
          <a:prstGeom prst="rect">
            <a:avLst/>
          </a:prstGeom>
          <a:noFill/>
          <a:ln w="9525" algn="ctr">
            <a:noFill/>
            <a:miter lim="800000"/>
            <a:headEnd/>
            <a:tailEnd/>
          </a:ln>
          <a:effectLst/>
        </p:spPr>
        <p:txBody>
          <a:bodyPr wrap="none">
            <a:spAutoFit/>
          </a:bodyPr>
          <a:lstStyle/>
          <a:p>
            <a:pPr>
              <a:defRPr/>
            </a:pPr>
            <a:r>
              <a:rPr lang="en-GB" sz="2800">
                <a:solidFill>
                  <a:srgbClr val="FF0000"/>
                </a:solidFill>
                <a:effectLst>
                  <a:outerShdw blurRad="38100" dist="38100" dir="2700000" algn="tl">
                    <a:srgbClr val="000000"/>
                  </a:outerShdw>
                </a:effectLst>
                <a:latin typeface="Calibri" pitchFamily="34" charset="0"/>
              </a:rPr>
              <a:t>Cpx</a:t>
            </a:r>
          </a:p>
        </p:txBody>
      </p:sp>
      <p:sp>
        <p:nvSpPr>
          <p:cNvPr id="969740" name="Text Box 12"/>
          <p:cNvSpPr txBox="1">
            <a:spLocks noChangeArrowheads="1"/>
          </p:cNvSpPr>
          <p:nvPr/>
        </p:nvSpPr>
        <p:spPr bwMode="auto">
          <a:xfrm>
            <a:off x="5795963" y="1916113"/>
            <a:ext cx="712887" cy="523220"/>
          </a:xfrm>
          <a:prstGeom prst="rect">
            <a:avLst/>
          </a:prstGeom>
          <a:noFill/>
          <a:ln w="9525" algn="ctr">
            <a:noFill/>
            <a:miter lim="800000"/>
            <a:headEnd/>
            <a:tailEnd/>
          </a:ln>
          <a:effectLst/>
        </p:spPr>
        <p:txBody>
          <a:bodyPr wrap="none">
            <a:spAutoFit/>
          </a:bodyPr>
          <a:lstStyle/>
          <a:p>
            <a:pPr>
              <a:defRPr/>
            </a:pPr>
            <a:r>
              <a:rPr lang="en-GB" sz="2800">
                <a:solidFill>
                  <a:srgbClr val="FF0000"/>
                </a:solidFill>
                <a:effectLst>
                  <a:outerShdw blurRad="38100" dist="38100" dir="2700000" algn="tl">
                    <a:srgbClr val="000000"/>
                  </a:outerShdw>
                </a:effectLst>
                <a:latin typeface="Calibri" pitchFamily="34" charset="0"/>
              </a:rPr>
              <a:t>Cpx</a:t>
            </a:r>
          </a:p>
        </p:txBody>
      </p:sp>
      <p:sp>
        <p:nvSpPr>
          <p:cNvPr id="969741" name="Text Box 13"/>
          <p:cNvSpPr txBox="1">
            <a:spLocks noChangeArrowheads="1"/>
          </p:cNvSpPr>
          <p:nvPr/>
        </p:nvSpPr>
        <p:spPr bwMode="auto">
          <a:xfrm>
            <a:off x="4284663" y="2349500"/>
            <a:ext cx="712887" cy="523220"/>
          </a:xfrm>
          <a:prstGeom prst="rect">
            <a:avLst/>
          </a:prstGeom>
          <a:noFill/>
          <a:ln w="9525" algn="ctr">
            <a:noFill/>
            <a:miter lim="800000"/>
            <a:headEnd/>
            <a:tailEnd/>
          </a:ln>
          <a:effectLst/>
        </p:spPr>
        <p:txBody>
          <a:bodyPr wrap="none">
            <a:spAutoFit/>
          </a:bodyPr>
          <a:lstStyle/>
          <a:p>
            <a:pPr>
              <a:defRPr/>
            </a:pPr>
            <a:r>
              <a:rPr lang="en-GB" sz="2800">
                <a:solidFill>
                  <a:srgbClr val="FF0000"/>
                </a:solidFill>
                <a:effectLst>
                  <a:outerShdw blurRad="38100" dist="38100" dir="2700000" algn="tl">
                    <a:srgbClr val="000000"/>
                  </a:outerShdw>
                </a:effectLst>
                <a:latin typeface="Calibri" pitchFamily="34" charset="0"/>
              </a:rPr>
              <a:t>Cpx</a:t>
            </a:r>
          </a:p>
        </p:txBody>
      </p:sp>
      <p:sp>
        <p:nvSpPr>
          <p:cNvPr id="969742" name="Text Box 14"/>
          <p:cNvSpPr txBox="1">
            <a:spLocks noChangeArrowheads="1"/>
          </p:cNvSpPr>
          <p:nvPr/>
        </p:nvSpPr>
        <p:spPr bwMode="auto">
          <a:xfrm>
            <a:off x="5726113" y="6038850"/>
            <a:ext cx="712887" cy="523220"/>
          </a:xfrm>
          <a:prstGeom prst="rect">
            <a:avLst/>
          </a:prstGeom>
          <a:noFill/>
          <a:ln w="9525" algn="ctr">
            <a:noFill/>
            <a:miter lim="800000"/>
            <a:headEnd/>
            <a:tailEnd/>
          </a:ln>
          <a:effectLst/>
        </p:spPr>
        <p:txBody>
          <a:bodyPr wrap="none">
            <a:spAutoFit/>
          </a:bodyPr>
          <a:lstStyle/>
          <a:p>
            <a:pPr>
              <a:defRPr/>
            </a:pPr>
            <a:r>
              <a:rPr lang="en-GB" sz="2800">
                <a:solidFill>
                  <a:srgbClr val="FF0000"/>
                </a:solidFill>
                <a:effectLst>
                  <a:outerShdw blurRad="38100" dist="38100" dir="2700000" algn="tl">
                    <a:srgbClr val="000000"/>
                  </a:outerShdw>
                </a:effectLst>
                <a:latin typeface="Calibri" pitchFamily="34" charset="0"/>
              </a:rPr>
              <a:t>Cpx</a:t>
            </a:r>
          </a:p>
        </p:txBody>
      </p:sp>
      <p:sp>
        <p:nvSpPr>
          <p:cNvPr id="969743" name="Text Box 15"/>
          <p:cNvSpPr txBox="1">
            <a:spLocks noChangeArrowheads="1"/>
          </p:cNvSpPr>
          <p:nvPr/>
        </p:nvSpPr>
        <p:spPr bwMode="auto">
          <a:xfrm>
            <a:off x="7608888" y="3317875"/>
            <a:ext cx="712887" cy="523220"/>
          </a:xfrm>
          <a:prstGeom prst="rect">
            <a:avLst/>
          </a:prstGeom>
          <a:noFill/>
          <a:ln w="9525" algn="ctr">
            <a:noFill/>
            <a:miter lim="800000"/>
            <a:headEnd/>
            <a:tailEnd/>
          </a:ln>
          <a:effectLst/>
        </p:spPr>
        <p:txBody>
          <a:bodyPr wrap="none">
            <a:spAutoFit/>
          </a:bodyPr>
          <a:lstStyle/>
          <a:p>
            <a:pPr>
              <a:defRPr/>
            </a:pPr>
            <a:r>
              <a:rPr lang="en-GB" sz="2800">
                <a:solidFill>
                  <a:srgbClr val="FF0000"/>
                </a:solidFill>
                <a:effectLst>
                  <a:outerShdw blurRad="38100" dist="38100" dir="2700000" algn="tl">
                    <a:srgbClr val="000000"/>
                  </a:outerShdw>
                </a:effectLst>
                <a:latin typeface="Calibri" pitchFamily="34" charset="0"/>
              </a:rPr>
              <a:t>Cpx</a:t>
            </a:r>
          </a:p>
        </p:txBody>
      </p:sp>
      <p:sp>
        <p:nvSpPr>
          <p:cNvPr id="969744" name="Text Box 16"/>
          <p:cNvSpPr txBox="1">
            <a:spLocks noChangeArrowheads="1"/>
          </p:cNvSpPr>
          <p:nvPr/>
        </p:nvSpPr>
        <p:spPr bwMode="auto">
          <a:xfrm>
            <a:off x="8345488" y="3113088"/>
            <a:ext cx="712887" cy="523220"/>
          </a:xfrm>
          <a:prstGeom prst="rect">
            <a:avLst/>
          </a:prstGeom>
          <a:noFill/>
          <a:ln w="9525" algn="ctr">
            <a:noFill/>
            <a:miter lim="800000"/>
            <a:headEnd/>
            <a:tailEnd/>
          </a:ln>
          <a:effectLst/>
        </p:spPr>
        <p:txBody>
          <a:bodyPr wrap="none">
            <a:spAutoFit/>
          </a:bodyPr>
          <a:lstStyle/>
          <a:p>
            <a:pPr>
              <a:defRPr/>
            </a:pPr>
            <a:r>
              <a:rPr lang="en-GB" sz="2800">
                <a:solidFill>
                  <a:srgbClr val="FF0000"/>
                </a:solidFill>
                <a:effectLst>
                  <a:outerShdw blurRad="38100" dist="38100" dir="2700000" algn="tl">
                    <a:srgbClr val="000000"/>
                  </a:outerShdw>
                </a:effectLst>
                <a:latin typeface="Calibri" pitchFamily="34" charset="0"/>
              </a:rPr>
              <a:t>Cpx</a:t>
            </a:r>
          </a:p>
        </p:txBody>
      </p:sp>
      <p:sp>
        <p:nvSpPr>
          <p:cNvPr id="969745" name="Text Box 17"/>
          <p:cNvSpPr txBox="1">
            <a:spLocks noChangeArrowheads="1"/>
          </p:cNvSpPr>
          <p:nvPr/>
        </p:nvSpPr>
        <p:spPr bwMode="auto">
          <a:xfrm>
            <a:off x="3779838" y="5062538"/>
            <a:ext cx="503664" cy="523220"/>
          </a:xfrm>
          <a:prstGeom prst="rect">
            <a:avLst/>
          </a:prstGeom>
          <a:noFill/>
          <a:ln w="9525" algn="ctr">
            <a:noFill/>
            <a:miter lim="800000"/>
            <a:headEnd/>
            <a:tailEnd/>
          </a:ln>
          <a:effectLst/>
        </p:spPr>
        <p:txBody>
          <a:bodyPr wrap="none">
            <a:spAutoFit/>
          </a:bodyPr>
          <a:lstStyle/>
          <a:p>
            <a:pPr>
              <a:defRPr/>
            </a:pPr>
            <a:r>
              <a:rPr lang="en-GB" sz="2800">
                <a:solidFill>
                  <a:srgbClr val="0000FF"/>
                </a:solidFill>
                <a:effectLst>
                  <a:outerShdw blurRad="38100" dist="38100" dir="2700000" algn="tl">
                    <a:srgbClr val="000000"/>
                  </a:outerShdw>
                </a:effectLst>
                <a:latin typeface="Calibri" pitchFamily="34" charset="0"/>
              </a:rPr>
              <a:t>Ol</a:t>
            </a:r>
          </a:p>
        </p:txBody>
      </p:sp>
      <p:sp>
        <p:nvSpPr>
          <p:cNvPr id="969746" name="Text Box 18"/>
          <p:cNvSpPr txBox="1">
            <a:spLocks noChangeArrowheads="1"/>
          </p:cNvSpPr>
          <p:nvPr/>
        </p:nvSpPr>
        <p:spPr bwMode="auto">
          <a:xfrm>
            <a:off x="4146550" y="1820863"/>
            <a:ext cx="503664" cy="523220"/>
          </a:xfrm>
          <a:prstGeom prst="rect">
            <a:avLst/>
          </a:prstGeom>
          <a:noFill/>
          <a:ln w="9525" algn="ctr">
            <a:noFill/>
            <a:miter lim="800000"/>
            <a:headEnd/>
            <a:tailEnd/>
          </a:ln>
          <a:effectLst/>
        </p:spPr>
        <p:txBody>
          <a:bodyPr wrap="none">
            <a:spAutoFit/>
          </a:bodyPr>
          <a:lstStyle/>
          <a:p>
            <a:pPr>
              <a:defRPr/>
            </a:pPr>
            <a:r>
              <a:rPr lang="en-GB" sz="2800">
                <a:solidFill>
                  <a:srgbClr val="0000FF"/>
                </a:solidFill>
                <a:effectLst>
                  <a:outerShdw blurRad="38100" dist="38100" dir="2700000" algn="tl">
                    <a:srgbClr val="000000"/>
                  </a:outerShdw>
                </a:effectLst>
                <a:latin typeface="Calibri" pitchFamily="34" charset="0"/>
              </a:rPr>
              <a:t>Ol</a:t>
            </a:r>
          </a:p>
        </p:txBody>
      </p:sp>
      <p:sp>
        <p:nvSpPr>
          <p:cNvPr id="969747" name="Text Box 19"/>
          <p:cNvSpPr txBox="1">
            <a:spLocks noChangeArrowheads="1"/>
          </p:cNvSpPr>
          <p:nvPr/>
        </p:nvSpPr>
        <p:spPr bwMode="auto">
          <a:xfrm>
            <a:off x="4651375" y="5435600"/>
            <a:ext cx="538930" cy="523220"/>
          </a:xfrm>
          <a:prstGeom prst="rect">
            <a:avLst/>
          </a:prstGeom>
          <a:noFill/>
          <a:ln w="9525" algn="ctr">
            <a:noFill/>
            <a:miter lim="800000"/>
            <a:headEnd/>
            <a:tailEnd/>
          </a:ln>
          <a:effectLst/>
        </p:spPr>
        <p:txBody>
          <a:bodyPr wrap="none">
            <a:spAutoFit/>
          </a:bodyPr>
          <a:lstStyle/>
          <a:p>
            <a:pPr>
              <a:defRPr/>
            </a:pPr>
            <a:r>
              <a:rPr lang="en-GB" sz="2800">
                <a:solidFill>
                  <a:srgbClr val="FFFF00"/>
                </a:solidFill>
                <a:effectLst>
                  <a:outerShdw blurRad="38100" dist="38100" dir="2700000" algn="tl">
                    <a:srgbClr val="000000"/>
                  </a:outerShdw>
                </a:effectLst>
                <a:latin typeface="Calibri" pitchFamily="34" charset="0"/>
              </a:rPr>
              <a:t>Sp</a:t>
            </a:r>
          </a:p>
        </p:txBody>
      </p:sp>
      <p:sp>
        <p:nvSpPr>
          <p:cNvPr id="969748" name="Text Box 20"/>
          <p:cNvSpPr txBox="1">
            <a:spLocks noChangeArrowheads="1"/>
          </p:cNvSpPr>
          <p:nvPr/>
        </p:nvSpPr>
        <p:spPr bwMode="auto">
          <a:xfrm>
            <a:off x="4930775" y="4757738"/>
            <a:ext cx="538930" cy="523220"/>
          </a:xfrm>
          <a:prstGeom prst="rect">
            <a:avLst/>
          </a:prstGeom>
          <a:noFill/>
          <a:ln w="9525" algn="ctr">
            <a:noFill/>
            <a:miter lim="800000"/>
            <a:headEnd/>
            <a:tailEnd/>
          </a:ln>
          <a:effectLst/>
        </p:spPr>
        <p:txBody>
          <a:bodyPr wrap="none">
            <a:spAutoFit/>
          </a:bodyPr>
          <a:lstStyle/>
          <a:p>
            <a:pPr>
              <a:defRPr/>
            </a:pPr>
            <a:r>
              <a:rPr lang="en-GB" sz="2800">
                <a:solidFill>
                  <a:srgbClr val="FFFF00"/>
                </a:solidFill>
                <a:effectLst>
                  <a:outerShdw blurRad="38100" dist="38100" dir="2700000" algn="tl">
                    <a:srgbClr val="000000"/>
                  </a:outerShdw>
                </a:effectLst>
                <a:latin typeface="Calibri" pitchFamily="34" charset="0"/>
              </a:rPr>
              <a:t>Sp</a:t>
            </a:r>
          </a:p>
        </p:txBody>
      </p:sp>
      <p:sp>
        <p:nvSpPr>
          <p:cNvPr id="969749" name="Text Box 21"/>
          <p:cNvSpPr txBox="1">
            <a:spLocks noChangeArrowheads="1"/>
          </p:cNvSpPr>
          <p:nvPr/>
        </p:nvSpPr>
        <p:spPr bwMode="auto">
          <a:xfrm>
            <a:off x="7124700" y="3822700"/>
            <a:ext cx="538930" cy="523220"/>
          </a:xfrm>
          <a:prstGeom prst="rect">
            <a:avLst/>
          </a:prstGeom>
          <a:noFill/>
          <a:ln w="9525" algn="ctr">
            <a:noFill/>
            <a:miter lim="800000"/>
            <a:headEnd/>
            <a:tailEnd/>
          </a:ln>
          <a:effectLst/>
        </p:spPr>
        <p:txBody>
          <a:bodyPr wrap="none">
            <a:spAutoFit/>
          </a:bodyPr>
          <a:lstStyle/>
          <a:p>
            <a:pPr>
              <a:defRPr/>
            </a:pPr>
            <a:r>
              <a:rPr lang="en-GB" sz="2800">
                <a:solidFill>
                  <a:srgbClr val="FFFF00"/>
                </a:solidFill>
                <a:effectLst>
                  <a:outerShdw blurRad="38100" dist="38100" dir="2700000" algn="tl">
                    <a:srgbClr val="000000"/>
                  </a:outerShdw>
                </a:effectLst>
                <a:latin typeface="Calibri" pitchFamily="34" charset="0"/>
              </a:rPr>
              <a:t>Sp</a:t>
            </a:r>
          </a:p>
        </p:txBody>
      </p:sp>
      <p:sp>
        <p:nvSpPr>
          <p:cNvPr id="969750" name="Text Box 22"/>
          <p:cNvSpPr txBox="1">
            <a:spLocks noChangeArrowheads="1"/>
          </p:cNvSpPr>
          <p:nvPr/>
        </p:nvSpPr>
        <p:spPr bwMode="auto">
          <a:xfrm>
            <a:off x="5695950" y="4705350"/>
            <a:ext cx="538930" cy="523220"/>
          </a:xfrm>
          <a:prstGeom prst="rect">
            <a:avLst/>
          </a:prstGeom>
          <a:noFill/>
          <a:ln w="9525" algn="ctr">
            <a:noFill/>
            <a:miter lim="800000"/>
            <a:headEnd/>
            <a:tailEnd/>
          </a:ln>
          <a:effectLst/>
        </p:spPr>
        <p:txBody>
          <a:bodyPr wrap="none">
            <a:spAutoFit/>
          </a:bodyPr>
          <a:lstStyle/>
          <a:p>
            <a:pPr>
              <a:defRPr/>
            </a:pPr>
            <a:r>
              <a:rPr lang="en-GB" sz="2800">
                <a:solidFill>
                  <a:srgbClr val="FFFF00"/>
                </a:solidFill>
                <a:effectLst>
                  <a:outerShdw blurRad="38100" dist="38100" dir="2700000" algn="tl">
                    <a:srgbClr val="000000"/>
                  </a:outerShdw>
                </a:effectLst>
                <a:latin typeface="Calibri" pitchFamily="34" charset="0"/>
              </a:rPr>
              <a:t>Sp</a:t>
            </a:r>
          </a:p>
        </p:txBody>
      </p:sp>
      <p:sp>
        <p:nvSpPr>
          <p:cNvPr id="969751" name="Text Box 23"/>
          <p:cNvSpPr txBox="1">
            <a:spLocks noChangeArrowheads="1"/>
          </p:cNvSpPr>
          <p:nvPr/>
        </p:nvSpPr>
        <p:spPr bwMode="auto">
          <a:xfrm>
            <a:off x="5133975" y="3790950"/>
            <a:ext cx="712887" cy="523220"/>
          </a:xfrm>
          <a:prstGeom prst="rect">
            <a:avLst/>
          </a:prstGeom>
          <a:noFill/>
          <a:ln w="9525" algn="ctr">
            <a:noFill/>
            <a:miter lim="800000"/>
            <a:headEnd/>
            <a:tailEnd/>
          </a:ln>
          <a:effectLst/>
        </p:spPr>
        <p:txBody>
          <a:bodyPr wrap="none">
            <a:spAutoFit/>
          </a:bodyPr>
          <a:lstStyle/>
          <a:p>
            <a:pPr>
              <a:defRPr/>
            </a:pPr>
            <a:r>
              <a:rPr lang="en-GB" sz="2800">
                <a:solidFill>
                  <a:srgbClr val="FF0000"/>
                </a:solidFill>
                <a:effectLst>
                  <a:outerShdw blurRad="38100" dist="38100" dir="2700000" algn="tl">
                    <a:srgbClr val="000000"/>
                  </a:outerShdw>
                </a:effectLst>
                <a:latin typeface="Calibri" pitchFamily="34" charset="0"/>
              </a:rPr>
              <a:t>Cpx</a:t>
            </a:r>
          </a:p>
        </p:txBody>
      </p:sp>
      <p:sp>
        <p:nvSpPr>
          <p:cNvPr id="969752" name="Text Box 24"/>
          <p:cNvSpPr txBox="1">
            <a:spLocks noChangeArrowheads="1"/>
          </p:cNvSpPr>
          <p:nvPr/>
        </p:nvSpPr>
        <p:spPr bwMode="auto">
          <a:xfrm>
            <a:off x="6446838" y="4286250"/>
            <a:ext cx="492443" cy="523220"/>
          </a:xfrm>
          <a:prstGeom prst="rect">
            <a:avLst/>
          </a:prstGeom>
          <a:noFill/>
          <a:ln w="9525" algn="ctr">
            <a:noFill/>
            <a:miter lim="800000"/>
            <a:headEnd/>
            <a:tailEnd/>
          </a:ln>
          <a:effectLst/>
        </p:spPr>
        <p:txBody>
          <a:bodyPr wrap="none">
            <a:spAutoFit/>
          </a:bodyPr>
          <a:lstStyle/>
          <a:p>
            <a:pPr>
              <a:defRPr/>
            </a:pPr>
            <a:r>
              <a:rPr lang="en-GB" sz="2800">
                <a:solidFill>
                  <a:srgbClr val="66FF33"/>
                </a:solidFill>
                <a:effectLst>
                  <a:outerShdw blurRad="38100" dist="38100" dir="2700000" algn="tl">
                    <a:srgbClr val="000000"/>
                  </a:outerShdw>
                </a:effectLst>
                <a:latin typeface="Calibri" pitchFamily="34" charset="0"/>
              </a:rPr>
              <a:t>Gl</a:t>
            </a:r>
          </a:p>
        </p:txBody>
      </p:sp>
      <p:sp>
        <p:nvSpPr>
          <p:cNvPr id="969753" name="Text Box 25"/>
          <p:cNvSpPr txBox="1">
            <a:spLocks noChangeArrowheads="1"/>
          </p:cNvSpPr>
          <p:nvPr/>
        </p:nvSpPr>
        <p:spPr bwMode="auto">
          <a:xfrm>
            <a:off x="4572000" y="4868863"/>
            <a:ext cx="492443" cy="523220"/>
          </a:xfrm>
          <a:prstGeom prst="rect">
            <a:avLst/>
          </a:prstGeom>
          <a:noFill/>
          <a:ln w="9525" algn="ctr">
            <a:noFill/>
            <a:miter lim="800000"/>
            <a:headEnd/>
            <a:tailEnd/>
          </a:ln>
          <a:effectLst/>
        </p:spPr>
        <p:txBody>
          <a:bodyPr wrap="none">
            <a:spAutoFit/>
          </a:bodyPr>
          <a:lstStyle/>
          <a:p>
            <a:pPr>
              <a:defRPr/>
            </a:pPr>
            <a:r>
              <a:rPr lang="en-GB" sz="2800">
                <a:solidFill>
                  <a:srgbClr val="66FF33"/>
                </a:solidFill>
                <a:effectLst>
                  <a:outerShdw blurRad="38100" dist="38100" dir="2700000" algn="tl">
                    <a:srgbClr val="000000"/>
                  </a:outerShdw>
                </a:effectLst>
                <a:latin typeface="Calibri" pitchFamily="34" charset="0"/>
              </a:rPr>
              <a:t>Gl</a:t>
            </a:r>
          </a:p>
        </p:txBody>
      </p:sp>
      <p:sp>
        <p:nvSpPr>
          <p:cNvPr id="969754" name="Text Box 26"/>
          <p:cNvSpPr txBox="1">
            <a:spLocks noChangeArrowheads="1"/>
          </p:cNvSpPr>
          <p:nvPr/>
        </p:nvSpPr>
        <p:spPr bwMode="auto">
          <a:xfrm>
            <a:off x="5292725" y="4365625"/>
            <a:ext cx="492443" cy="523220"/>
          </a:xfrm>
          <a:prstGeom prst="rect">
            <a:avLst/>
          </a:prstGeom>
          <a:noFill/>
          <a:ln w="9525" algn="ctr">
            <a:noFill/>
            <a:miter lim="800000"/>
            <a:headEnd/>
            <a:tailEnd/>
          </a:ln>
          <a:effectLst/>
        </p:spPr>
        <p:txBody>
          <a:bodyPr wrap="none">
            <a:spAutoFit/>
          </a:bodyPr>
          <a:lstStyle/>
          <a:p>
            <a:pPr>
              <a:defRPr/>
            </a:pPr>
            <a:r>
              <a:rPr lang="en-GB" sz="2800">
                <a:solidFill>
                  <a:srgbClr val="66FF33"/>
                </a:solidFill>
                <a:effectLst>
                  <a:outerShdw blurRad="38100" dist="38100" dir="2700000" algn="tl">
                    <a:srgbClr val="000000"/>
                  </a:outerShdw>
                </a:effectLst>
                <a:latin typeface="Calibri" pitchFamily="34" charset="0"/>
              </a:rPr>
              <a:t>Gl</a:t>
            </a:r>
          </a:p>
        </p:txBody>
      </p:sp>
      <p:sp>
        <p:nvSpPr>
          <p:cNvPr id="969755" name="Text Box 27"/>
          <p:cNvSpPr txBox="1">
            <a:spLocks noChangeArrowheads="1"/>
          </p:cNvSpPr>
          <p:nvPr/>
        </p:nvSpPr>
        <p:spPr bwMode="auto">
          <a:xfrm>
            <a:off x="6300788" y="4868863"/>
            <a:ext cx="492443" cy="523220"/>
          </a:xfrm>
          <a:prstGeom prst="rect">
            <a:avLst/>
          </a:prstGeom>
          <a:noFill/>
          <a:ln w="9525" algn="ctr">
            <a:noFill/>
            <a:miter lim="800000"/>
            <a:headEnd/>
            <a:tailEnd/>
          </a:ln>
          <a:effectLst/>
        </p:spPr>
        <p:txBody>
          <a:bodyPr wrap="none">
            <a:spAutoFit/>
          </a:bodyPr>
          <a:lstStyle/>
          <a:p>
            <a:pPr>
              <a:defRPr/>
            </a:pPr>
            <a:r>
              <a:rPr lang="en-GB" sz="2800">
                <a:solidFill>
                  <a:srgbClr val="66FF33"/>
                </a:solidFill>
                <a:effectLst>
                  <a:outerShdw blurRad="38100" dist="38100" dir="2700000" algn="tl">
                    <a:srgbClr val="000000"/>
                  </a:outerShdw>
                </a:effectLst>
                <a:latin typeface="Calibri" pitchFamily="34" charset="0"/>
              </a:rPr>
              <a:t>Gl</a:t>
            </a:r>
          </a:p>
        </p:txBody>
      </p:sp>
      <p:sp>
        <p:nvSpPr>
          <p:cNvPr id="969756" name="Text Box 28"/>
          <p:cNvSpPr txBox="1">
            <a:spLocks noChangeArrowheads="1"/>
          </p:cNvSpPr>
          <p:nvPr/>
        </p:nvSpPr>
        <p:spPr bwMode="auto">
          <a:xfrm>
            <a:off x="6156325" y="2349500"/>
            <a:ext cx="492443" cy="523220"/>
          </a:xfrm>
          <a:prstGeom prst="rect">
            <a:avLst/>
          </a:prstGeom>
          <a:noFill/>
          <a:ln w="9525" algn="ctr">
            <a:noFill/>
            <a:miter lim="800000"/>
            <a:headEnd/>
            <a:tailEnd/>
          </a:ln>
          <a:effectLst/>
        </p:spPr>
        <p:txBody>
          <a:bodyPr wrap="none">
            <a:spAutoFit/>
          </a:bodyPr>
          <a:lstStyle/>
          <a:p>
            <a:pPr>
              <a:defRPr/>
            </a:pPr>
            <a:r>
              <a:rPr lang="en-GB" sz="2800">
                <a:solidFill>
                  <a:srgbClr val="66FF33"/>
                </a:solidFill>
                <a:effectLst>
                  <a:outerShdw blurRad="38100" dist="38100" dir="2700000" algn="tl">
                    <a:srgbClr val="000000"/>
                  </a:outerShdw>
                </a:effectLst>
                <a:latin typeface="Calibri" pitchFamily="34" charset="0"/>
              </a:rPr>
              <a:t>Gl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69734"/>
                                        </p:tgtEl>
                                        <p:attrNameLst>
                                          <p:attrName>style.visibility</p:attrName>
                                        </p:attrNameLst>
                                      </p:cBhvr>
                                      <p:to>
                                        <p:strVal val="visible"/>
                                      </p:to>
                                    </p:set>
                                    <p:animEffect transition="in" filter="fade">
                                      <p:cBhvr>
                                        <p:cTn id="7" dur="500"/>
                                        <p:tgtEl>
                                          <p:spTgt spid="969734"/>
                                        </p:tgtEl>
                                      </p:cBhvr>
                                    </p:animEffect>
                                  </p:childTnLst>
                                </p:cTn>
                              </p:par>
                              <p:par>
                                <p:cTn id="8" presetID="10" presetClass="entr" presetSubtype="0" fill="hold" nodeType="withEffect">
                                  <p:stCondLst>
                                    <p:cond delay="0"/>
                                  </p:stCondLst>
                                  <p:childTnLst>
                                    <p:set>
                                      <p:cBhvr>
                                        <p:cTn id="9" dur="1" fill="hold">
                                          <p:stCondLst>
                                            <p:cond delay="0"/>
                                          </p:stCondLst>
                                        </p:cTn>
                                        <p:tgtEl>
                                          <p:spTgt spid="969735"/>
                                        </p:tgtEl>
                                        <p:attrNameLst>
                                          <p:attrName>style.visibility</p:attrName>
                                        </p:attrNameLst>
                                      </p:cBhvr>
                                      <p:to>
                                        <p:strVal val="visible"/>
                                      </p:to>
                                    </p:set>
                                    <p:animEffect transition="in" filter="fade">
                                      <p:cBhvr>
                                        <p:cTn id="10" dur="500"/>
                                        <p:tgtEl>
                                          <p:spTgt spid="96973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69736"/>
                                        </p:tgtEl>
                                        <p:attrNameLst>
                                          <p:attrName>style.visibility</p:attrName>
                                        </p:attrNameLst>
                                      </p:cBhvr>
                                      <p:to>
                                        <p:strVal val="visible"/>
                                      </p:to>
                                    </p:set>
                                    <p:animEffect transition="in" filter="fade">
                                      <p:cBhvr>
                                        <p:cTn id="13" dur="500"/>
                                        <p:tgtEl>
                                          <p:spTgt spid="96973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69737">
                                            <p:txEl>
                                              <p:pRg st="0" end="0"/>
                                            </p:txEl>
                                          </p:spTgt>
                                        </p:tgtEl>
                                        <p:attrNameLst>
                                          <p:attrName>style.visibility</p:attrName>
                                        </p:attrNameLst>
                                      </p:cBhvr>
                                      <p:to>
                                        <p:strVal val="visible"/>
                                      </p:to>
                                    </p:set>
                                    <p:animEffect transition="in" filter="fade">
                                      <p:cBhvr>
                                        <p:cTn id="18" dur="500"/>
                                        <p:tgtEl>
                                          <p:spTgt spid="969737">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969737">
                                            <p:txEl>
                                              <p:pRg st="1" end="1"/>
                                            </p:txEl>
                                          </p:spTgt>
                                        </p:tgtEl>
                                        <p:attrNameLst>
                                          <p:attrName>style.visibility</p:attrName>
                                        </p:attrNameLst>
                                      </p:cBhvr>
                                      <p:to>
                                        <p:strVal val="visible"/>
                                      </p:to>
                                    </p:set>
                                    <p:animEffect transition="in" filter="fade">
                                      <p:cBhvr>
                                        <p:cTn id="23" dur="500"/>
                                        <p:tgtEl>
                                          <p:spTgt spid="969737">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969737">
                                            <p:txEl>
                                              <p:pRg st="2" end="2"/>
                                            </p:txEl>
                                          </p:spTgt>
                                        </p:tgtEl>
                                        <p:attrNameLst>
                                          <p:attrName>style.visibility</p:attrName>
                                        </p:attrNameLst>
                                      </p:cBhvr>
                                      <p:to>
                                        <p:strVal val="visible"/>
                                      </p:to>
                                    </p:set>
                                    <p:animEffect transition="in" filter="fade">
                                      <p:cBhvr>
                                        <p:cTn id="28" dur="500"/>
                                        <p:tgtEl>
                                          <p:spTgt spid="969737">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969741"/>
                                        </p:tgtEl>
                                        <p:attrNameLst>
                                          <p:attrName>style.visibility</p:attrName>
                                        </p:attrNameLst>
                                      </p:cBhvr>
                                      <p:to>
                                        <p:strVal val="visible"/>
                                      </p:to>
                                    </p:set>
                                    <p:animEffect transition="in" filter="fade">
                                      <p:cBhvr>
                                        <p:cTn id="33" dur="500"/>
                                        <p:tgtEl>
                                          <p:spTgt spid="969741"/>
                                        </p:tgtEl>
                                      </p:cBhvr>
                                    </p:animEffect>
                                  </p:childTnLst>
                                </p:cTn>
                              </p:par>
                            </p:childTnLst>
                          </p:cTn>
                        </p:par>
                        <p:par>
                          <p:cTn id="34" fill="hold">
                            <p:stCondLst>
                              <p:cond delay="500"/>
                            </p:stCondLst>
                            <p:childTnLst>
                              <p:par>
                                <p:cTn id="35" presetID="10" presetClass="entr" presetSubtype="0" fill="hold" grpId="0" nodeType="afterEffect">
                                  <p:stCondLst>
                                    <p:cond delay="0"/>
                                  </p:stCondLst>
                                  <p:childTnLst>
                                    <p:set>
                                      <p:cBhvr>
                                        <p:cTn id="36" dur="1" fill="hold">
                                          <p:stCondLst>
                                            <p:cond delay="0"/>
                                          </p:stCondLst>
                                        </p:cTn>
                                        <p:tgtEl>
                                          <p:spTgt spid="969740"/>
                                        </p:tgtEl>
                                        <p:attrNameLst>
                                          <p:attrName>style.visibility</p:attrName>
                                        </p:attrNameLst>
                                      </p:cBhvr>
                                      <p:to>
                                        <p:strVal val="visible"/>
                                      </p:to>
                                    </p:set>
                                    <p:animEffect transition="in" filter="fade">
                                      <p:cBhvr>
                                        <p:cTn id="37" dur="500"/>
                                        <p:tgtEl>
                                          <p:spTgt spid="969740"/>
                                        </p:tgtEl>
                                      </p:cBhvr>
                                    </p:animEffect>
                                  </p:childTnLst>
                                </p:cTn>
                              </p:par>
                            </p:childTnLst>
                          </p:cTn>
                        </p:par>
                        <p:par>
                          <p:cTn id="38" fill="hold">
                            <p:stCondLst>
                              <p:cond delay="1000"/>
                            </p:stCondLst>
                            <p:childTnLst>
                              <p:par>
                                <p:cTn id="39" presetID="10" presetClass="entr" presetSubtype="0" fill="hold" grpId="0" nodeType="afterEffect">
                                  <p:stCondLst>
                                    <p:cond delay="0"/>
                                  </p:stCondLst>
                                  <p:childTnLst>
                                    <p:set>
                                      <p:cBhvr>
                                        <p:cTn id="40" dur="1" fill="hold">
                                          <p:stCondLst>
                                            <p:cond delay="0"/>
                                          </p:stCondLst>
                                        </p:cTn>
                                        <p:tgtEl>
                                          <p:spTgt spid="969739"/>
                                        </p:tgtEl>
                                        <p:attrNameLst>
                                          <p:attrName>style.visibility</p:attrName>
                                        </p:attrNameLst>
                                      </p:cBhvr>
                                      <p:to>
                                        <p:strVal val="visible"/>
                                      </p:to>
                                    </p:set>
                                    <p:animEffect transition="in" filter="fade">
                                      <p:cBhvr>
                                        <p:cTn id="41" dur="500"/>
                                        <p:tgtEl>
                                          <p:spTgt spid="969739"/>
                                        </p:tgtEl>
                                      </p:cBhvr>
                                    </p:animEffect>
                                  </p:childTnLst>
                                </p:cTn>
                              </p:par>
                            </p:childTnLst>
                          </p:cTn>
                        </p:par>
                        <p:par>
                          <p:cTn id="42" fill="hold">
                            <p:stCondLst>
                              <p:cond delay="1500"/>
                            </p:stCondLst>
                            <p:childTnLst>
                              <p:par>
                                <p:cTn id="43" presetID="10" presetClass="entr" presetSubtype="0" fill="hold" grpId="0" nodeType="afterEffect">
                                  <p:stCondLst>
                                    <p:cond delay="0"/>
                                  </p:stCondLst>
                                  <p:childTnLst>
                                    <p:set>
                                      <p:cBhvr>
                                        <p:cTn id="44" dur="1" fill="hold">
                                          <p:stCondLst>
                                            <p:cond delay="0"/>
                                          </p:stCondLst>
                                        </p:cTn>
                                        <p:tgtEl>
                                          <p:spTgt spid="969744"/>
                                        </p:tgtEl>
                                        <p:attrNameLst>
                                          <p:attrName>style.visibility</p:attrName>
                                        </p:attrNameLst>
                                      </p:cBhvr>
                                      <p:to>
                                        <p:strVal val="visible"/>
                                      </p:to>
                                    </p:set>
                                    <p:animEffect transition="in" filter="fade">
                                      <p:cBhvr>
                                        <p:cTn id="45" dur="500"/>
                                        <p:tgtEl>
                                          <p:spTgt spid="969744"/>
                                        </p:tgtEl>
                                      </p:cBhvr>
                                    </p:animEffect>
                                  </p:childTnLst>
                                </p:cTn>
                              </p:par>
                            </p:childTnLst>
                          </p:cTn>
                        </p:par>
                        <p:par>
                          <p:cTn id="46" fill="hold">
                            <p:stCondLst>
                              <p:cond delay="2000"/>
                            </p:stCondLst>
                            <p:childTnLst>
                              <p:par>
                                <p:cTn id="47" presetID="10" presetClass="entr" presetSubtype="0" fill="hold" grpId="0" nodeType="afterEffect">
                                  <p:stCondLst>
                                    <p:cond delay="0"/>
                                  </p:stCondLst>
                                  <p:childTnLst>
                                    <p:set>
                                      <p:cBhvr>
                                        <p:cTn id="48" dur="1" fill="hold">
                                          <p:stCondLst>
                                            <p:cond delay="0"/>
                                          </p:stCondLst>
                                        </p:cTn>
                                        <p:tgtEl>
                                          <p:spTgt spid="969743"/>
                                        </p:tgtEl>
                                        <p:attrNameLst>
                                          <p:attrName>style.visibility</p:attrName>
                                        </p:attrNameLst>
                                      </p:cBhvr>
                                      <p:to>
                                        <p:strVal val="visible"/>
                                      </p:to>
                                    </p:set>
                                    <p:animEffect transition="in" filter="fade">
                                      <p:cBhvr>
                                        <p:cTn id="49" dur="500"/>
                                        <p:tgtEl>
                                          <p:spTgt spid="969743"/>
                                        </p:tgtEl>
                                      </p:cBhvr>
                                    </p:animEffect>
                                  </p:childTnLst>
                                </p:cTn>
                              </p:par>
                            </p:childTnLst>
                          </p:cTn>
                        </p:par>
                        <p:par>
                          <p:cTn id="50" fill="hold">
                            <p:stCondLst>
                              <p:cond delay="2500"/>
                            </p:stCondLst>
                            <p:childTnLst>
                              <p:par>
                                <p:cTn id="51" presetID="10" presetClass="entr" presetSubtype="0" fill="hold" grpId="0" nodeType="afterEffect">
                                  <p:stCondLst>
                                    <p:cond delay="0"/>
                                  </p:stCondLst>
                                  <p:childTnLst>
                                    <p:set>
                                      <p:cBhvr>
                                        <p:cTn id="52" dur="1" fill="hold">
                                          <p:stCondLst>
                                            <p:cond delay="0"/>
                                          </p:stCondLst>
                                        </p:cTn>
                                        <p:tgtEl>
                                          <p:spTgt spid="969751"/>
                                        </p:tgtEl>
                                        <p:attrNameLst>
                                          <p:attrName>style.visibility</p:attrName>
                                        </p:attrNameLst>
                                      </p:cBhvr>
                                      <p:to>
                                        <p:strVal val="visible"/>
                                      </p:to>
                                    </p:set>
                                    <p:animEffect transition="in" filter="fade">
                                      <p:cBhvr>
                                        <p:cTn id="53" dur="500"/>
                                        <p:tgtEl>
                                          <p:spTgt spid="969751"/>
                                        </p:tgtEl>
                                      </p:cBhvr>
                                    </p:animEffect>
                                  </p:childTnLst>
                                </p:cTn>
                              </p:par>
                            </p:childTnLst>
                          </p:cTn>
                        </p:par>
                        <p:par>
                          <p:cTn id="54" fill="hold">
                            <p:stCondLst>
                              <p:cond delay="3000"/>
                            </p:stCondLst>
                            <p:childTnLst>
                              <p:par>
                                <p:cTn id="55" presetID="10" presetClass="entr" presetSubtype="0" fill="hold" grpId="0" nodeType="afterEffect">
                                  <p:stCondLst>
                                    <p:cond delay="0"/>
                                  </p:stCondLst>
                                  <p:childTnLst>
                                    <p:set>
                                      <p:cBhvr>
                                        <p:cTn id="56" dur="1" fill="hold">
                                          <p:stCondLst>
                                            <p:cond delay="0"/>
                                          </p:stCondLst>
                                        </p:cTn>
                                        <p:tgtEl>
                                          <p:spTgt spid="969742"/>
                                        </p:tgtEl>
                                        <p:attrNameLst>
                                          <p:attrName>style.visibility</p:attrName>
                                        </p:attrNameLst>
                                      </p:cBhvr>
                                      <p:to>
                                        <p:strVal val="visible"/>
                                      </p:to>
                                    </p:set>
                                    <p:animEffect transition="in" filter="fade">
                                      <p:cBhvr>
                                        <p:cTn id="57" dur="500"/>
                                        <p:tgtEl>
                                          <p:spTgt spid="969742"/>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969746"/>
                                        </p:tgtEl>
                                        <p:attrNameLst>
                                          <p:attrName>style.visibility</p:attrName>
                                        </p:attrNameLst>
                                      </p:cBhvr>
                                      <p:to>
                                        <p:strVal val="visible"/>
                                      </p:to>
                                    </p:set>
                                    <p:animEffect transition="in" filter="fade">
                                      <p:cBhvr>
                                        <p:cTn id="62" dur="500"/>
                                        <p:tgtEl>
                                          <p:spTgt spid="969746"/>
                                        </p:tgtEl>
                                      </p:cBhvr>
                                    </p:animEffect>
                                  </p:childTnLst>
                                </p:cTn>
                              </p:par>
                            </p:childTnLst>
                          </p:cTn>
                        </p:par>
                        <p:par>
                          <p:cTn id="63" fill="hold">
                            <p:stCondLst>
                              <p:cond delay="500"/>
                            </p:stCondLst>
                            <p:childTnLst>
                              <p:par>
                                <p:cTn id="64" presetID="10" presetClass="entr" presetSubtype="0" fill="hold" grpId="0" nodeType="afterEffect">
                                  <p:stCondLst>
                                    <p:cond delay="0"/>
                                  </p:stCondLst>
                                  <p:childTnLst>
                                    <p:set>
                                      <p:cBhvr>
                                        <p:cTn id="65" dur="1" fill="hold">
                                          <p:stCondLst>
                                            <p:cond delay="0"/>
                                          </p:stCondLst>
                                        </p:cTn>
                                        <p:tgtEl>
                                          <p:spTgt spid="969745"/>
                                        </p:tgtEl>
                                        <p:attrNameLst>
                                          <p:attrName>style.visibility</p:attrName>
                                        </p:attrNameLst>
                                      </p:cBhvr>
                                      <p:to>
                                        <p:strVal val="visible"/>
                                      </p:to>
                                    </p:set>
                                    <p:animEffect transition="in" filter="fade">
                                      <p:cBhvr>
                                        <p:cTn id="66" dur="500"/>
                                        <p:tgtEl>
                                          <p:spTgt spid="969745"/>
                                        </p:tgtEl>
                                      </p:cBhvr>
                                    </p:animEffect>
                                  </p:childTnLst>
                                </p:cTn>
                              </p:par>
                            </p:childTnLst>
                          </p:cTn>
                        </p:par>
                        <p:par>
                          <p:cTn id="67" fill="hold">
                            <p:stCondLst>
                              <p:cond delay="1000"/>
                            </p:stCondLst>
                            <p:childTnLst>
                              <p:par>
                                <p:cTn id="68" presetID="10" presetClass="entr" presetSubtype="0" fill="hold" grpId="0" nodeType="afterEffect">
                                  <p:stCondLst>
                                    <p:cond delay="0"/>
                                  </p:stCondLst>
                                  <p:childTnLst>
                                    <p:set>
                                      <p:cBhvr>
                                        <p:cTn id="69" dur="1" fill="hold">
                                          <p:stCondLst>
                                            <p:cond delay="0"/>
                                          </p:stCondLst>
                                        </p:cTn>
                                        <p:tgtEl>
                                          <p:spTgt spid="969738"/>
                                        </p:tgtEl>
                                        <p:attrNameLst>
                                          <p:attrName>style.visibility</p:attrName>
                                        </p:attrNameLst>
                                      </p:cBhvr>
                                      <p:to>
                                        <p:strVal val="visible"/>
                                      </p:to>
                                    </p:set>
                                    <p:animEffect transition="in" filter="fade">
                                      <p:cBhvr>
                                        <p:cTn id="70" dur="500"/>
                                        <p:tgtEl>
                                          <p:spTgt spid="969738"/>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969747"/>
                                        </p:tgtEl>
                                        <p:attrNameLst>
                                          <p:attrName>style.visibility</p:attrName>
                                        </p:attrNameLst>
                                      </p:cBhvr>
                                      <p:to>
                                        <p:strVal val="visible"/>
                                      </p:to>
                                    </p:set>
                                    <p:animEffect transition="in" filter="fade">
                                      <p:cBhvr>
                                        <p:cTn id="75" dur="500"/>
                                        <p:tgtEl>
                                          <p:spTgt spid="969747"/>
                                        </p:tgtEl>
                                      </p:cBhvr>
                                    </p:animEffect>
                                  </p:childTnLst>
                                </p:cTn>
                              </p:par>
                            </p:childTnLst>
                          </p:cTn>
                        </p:par>
                        <p:par>
                          <p:cTn id="76" fill="hold">
                            <p:stCondLst>
                              <p:cond delay="500"/>
                            </p:stCondLst>
                            <p:childTnLst>
                              <p:par>
                                <p:cTn id="77" presetID="10" presetClass="entr" presetSubtype="0" fill="hold" grpId="0" nodeType="afterEffect">
                                  <p:stCondLst>
                                    <p:cond delay="0"/>
                                  </p:stCondLst>
                                  <p:childTnLst>
                                    <p:set>
                                      <p:cBhvr>
                                        <p:cTn id="78" dur="1" fill="hold">
                                          <p:stCondLst>
                                            <p:cond delay="0"/>
                                          </p:stCondLst>
                                        </p:cTn>
                                        <p:tgtEl>
                                          <p:spTgt spid="969748"/>
                                        </p:tgtEl>
                                        <p:attrNameLst>
                                          <p:attrName>style.visibility</p:attrName>
                                        </p:attrNameLst>
                                      </p:cBhvr>
                                      <p:to>
                                        <p:strVal val="visible"/>
                                      </p:to>
                                    </p:set>
                                    <p:animEffect transition="in" filter="fade">
                                      <p:cBhvr>
                                        <p:cTn id="79" dur="500"/>
                                        <p:tgtEl>
                                          <p:spTgt spid="969748"/>
                                        </p:tgtEl>
                                      </p:cBhvr>
                                    </p:animEffect>
                                  </p:childTnLst>
                                </p:cTn>
                              </p:par>
                            </p:childTnLst>
                          </p:cTn>
                        </p:par>
                        <p:par>
                          <p:cTn id="80" fill="hold">
                            <p:stCondLst>
                              <p:cond delay="1000"/>
                            </p:stCondLst>
                            <p:childTnLst>
                              <p:par>
                                <p:cTn id="81" presetID="10" presetClass="entr" presetSubtype="0" fill="hold" grpId="0" nodeType="afterEffect">
                                  <p:stCondLst>
                                    <p:cond delay="0"/>
                                  </p:stCondLst>
                                  <p:childTnLst>
                                    <p:set>
                                      <p:cBhvr>
                                        <p:cTn id="82" dur="1" fill="hold">
                                          <p:stCondLst>
                                            <p:cond delay="0"/>
                                          </p:stCondLst>
                                        </p:cTn>
                                        <p:tgtEl>
                                          <p:spTgt spid="969750"/>
                                        </p:tgtEl>
                                        <p:attrNameLst>
                                          <p:attrName>style.visibility</p:attrName>
                                        </p:attrNameLst>
                                      </p:cBhvr>
                                      <p:to>
                                        <p:strVal val="visible"/>
                                      </p:to>
                                    </p:set>
                                    <p:animEffect transition="in" filter="fade">
                                      <p:cBhvr>
                                        <p:cTn id="83" dur="500"/>
                                        <p:tgtEl>
                                          <p:spTgt spid="969750"/>
                                        </p:tgtEl>
                                      </p:cBhvr>
                                    </p:animEffect>
                                  </p:childTnLst>
                                </p:cTn>
                              </p:par>
                            </p:childTnLst>
                          </p:cTn>
                        </p:par>
                        <p:par>
                          <p:cTn id="84" fill="hold">
                            <p:stCondLst>
                              <p:cond delay="1500"/>
                            </p:stCondLst>
                            <p:childTnLst>
                              <p:par>
                                <p:cTn id="85" presetID="10" presetClass="entr" presetSubtype="0" fill="hold" grpId="0" nodeType="afterEffect">
                                  <p:stCondLst>
                                    <p:cond delay="0"/>
                                  </p:stCondLst>
                                  <p:childTnLst>
                                    <p:set>
                                      <p:cBhvr>
                                        <p:cTn id="86" dur="1" fill="hold">
                                          <p:stCondLst>
                                            <p:cond delay="0"/>
                                          </p:stCondLst>
                                        </p:cTn>
                                        <p:tgtEl>
                                          <p:spTgt spid="969749"/>
                                        </p:tgtEl>
                                        <p:attrNameLst>
                                          <p:attrName>style.visibility</p:attrName>
                                        </p:attrNameLst>
                                      </p:cBhvr>
                                      <p:to>
                                        <p:strVal val="visible"/>
                                      </p:to>
                                    </p:set>
                                    <p:animEffect transition="in" filter="fade">
                                      <p:cBhvr>
                                        <p:cTn id="87" dur="500"/>
                                        <p:tgtEl>
                                          <p:spTgt spid="969749"/>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969756"/>
                                        </p:tgtEl>
                                        <p:attrNameLst>
                                          <p:attrName>style.visibility</p:attrName>
                                        </p:attrNameLst>
                                      </p:cBhvr>
                                      <p:to>
                                        <p:strVal val="visible"/>
                                      </p:to>
                                    </p:set>
                                    <p:animEffect transition="in" filter="fade">
                                      <p:cBhvr>
                                        <p:cTn id="92" dur="500"/>
                                        <p:tgtEl>
                                          <p:spTgt spid="969756"/>
                                        </p:tgtEl>
                                      </p:cBhvr>
                                    </p:animEffect>
                                  </p:childTnLst>
                                </p:cTn>
                              </p:par>
                            </p:childTnLst>
                          </p:cTn>
                        </p:par>
                        <p:par>
                          <p:cTn id="93" fill="hold">
                            <p:stCondLst>
                              <p:cond delay="500"/>
                            </p:stCondLst>
                            <p:childTnLst>
                              <p:par>
                                <p:cTn id="94" presetID="10" presetClass="entr" presetSubtype="0" fill="hold" grpId="0" nodeType="afterEffect">
                                  <p:stCondLst>
                                    <p:cond delay="0"/>
                                  </p:stCondLst>
                                  <p:childTnLst>
                                    <p:set>
                                      <p:cBhvr>
                                        <p:cTn id="95" dur="1" fill="hold">
                                          <p:stCondLst>
                                            <p:cond delay="0"/>
                                          </p:stCondLst>
                                        </p:cTn>
                                        <p:tgtEl>
                                          <p:spTgt spid="969752"/>
                                        </p:tgtEl>
                                        <p:attrNameLst>
                                          <p:attrName>style.visibility</p:attrName>
                                        </p:attrNameLst>
                                      </p:cBhvr>
                                      <p:to>
                                        <p:strVal val="visible"/>
                                      </p:to>
                                    </p:set>
                                    <p:animEffect transition="in" filter="fade">
                                      <p:cBhvr>
                                        <p:cTn id="96" dur="500"/>
                                        <p:tgtEl>
                                          <p:spTgt spid="969752"/>
                                        </p:tgtEl>
                                      </p:cBhvr>
                                    </p:animEffect>
                                  </p:childTnLst>
                                </p:cTn>
                              </p:par>
                            </p:childTnLst>
                          </p:cTn>
                        </p:par>
                        <p:par>
                          <p:cTn id="97" fill="hold">
                            <p:stCondLst>
                              <p:cond delay="1000"/>
                            </p:stCondLst>
                            <p:childTnLst>
                              <p:par>
                                <p:cTn id="98" presetID="10" presetClass="entr" presetSubtype="0" fill="hold" grpId="0" nodeType="afterEffect">
                                  <p:stCondLst>
                                    <p:cond delay="0"/>
                                  </p:stCondLst>
                                  <p:childTnLst>
                                    <p:set>
                                      <p:cBhvr>
                                        <p:cTn id="99" dur="1" fill="hold">
                                          <p:stCondLst>
                                            <p:cond delay="0"/>
                                          </p:stCondLst>
                                        </p:cTn>
                                        <p:tgtEl>
                                          <p:spTgt spid="969755"/>
                                        </p:tgtEl>
                                        <p:attrNameLst>
                                          <p:attrName>style.visibility</p:attrName>
                                        </p:attrNameLst>
                                      </p:cBhvr>
                                      <p:to>
                                        <p:strVal val="visible"/>
                                      </p:to>
                                    </p:set>
                                    <p:animEffect transition="in" filter="fade">
                                      <p:cBhvr>
                                        <p:cTn id="100" dur="500"/>
                                        <p:tgtEl>
                                          <p:spTgt spid="969755"/>
                                        </p:tgtEl>
                                      </p:cBhvr>
                                    </p:animEffect>
                                  </p:childTnLst>
                                </p:cTn>
                              </p:par>
                            </p:childTnLst>
                          </p:cTn>
                        </p:par>
                        <p:par>
                          <p:cTn id="101" fill="hold">
                            <p:stCondLst>
                              <p:cond delay="1500"/>
                            </p:stCondLst>
                            <p:childTnLst>
                              <p:par>
                                <p:cTn id="102" presetID="10" presetClass="entr" presetSubtype="0" fill="hold" grpId="0" nodeType="afterEffect">
                                  <p:stCondLst>
                                    <p:cond delay="0"/>
                                  </p:stCondLst>
                                  <p:childTnLst>
                                    <p:set>
                                      <p:cBhvr>
                                        <p:cTn id="103" dur="1" fill="hold">
                                          <p:stCondLst>
                                            <p:cond delay="0"/>
                                          </p:stCondLst>
                                        </p:cTn>
                                        <p:tgtEl>
                                          <p:spTgt spid="969754"/>
                                        </p:tgtEl>
                                        <p:attrNameLst>
                                          <p:attrName>style.visibility</p:attrName>
                                        </p:attrNameLst>
                                      </p:cBhvr>
                                      <p:to>
                                        <p:strVal val="visible"/>
                                      </p:to>
                                    </p:set>
                                    <p:animEffect transition="in" filter="fade">
                                      <p:cBhvr>
                                        <p:cTn id="104" dur="500"/>
                                        <p:tgtEl>
                                          <p:spTgt spid="969754"/>
                                        </p:tgtEl>
                                      </p:cBhvr>
                                    </p:animEffect>
                                  </p:childTnLst>
                                </p:cTn>
                              </p:par>
                            </p:childTnLst>
                          </p:cTn>
                        </p:par>
                        <p:par>
                          <p:cTn id="105" fill="hold">
                            <p:stCondLst>
                              <p:cond delay="2000"/>
                            </p:stCondLst>
                            <p:childTnLst>
                              <p:par>
                                <p:cTn id="106" presetID="10" presetClass="entr" presetSubtype="0" fill="hold" grpId="0" nodeType="afterEffect">
                                  <p:stCondLst>
                                    <p:cond delay="0"/>
                                  </p:stCondLst>
                                  <p:childTnLst>
                                    <p:set>
                                      <p:cBhvr>
                                        <p:cTn id="107" dur="1" fill="hold">
                                          <p:stCondLst>
                                            <p:cond delay="0"/>
                                          </p:stCondLst>
                                        </p:cTn>
                                        <p:tgtEl>
                                          <p:spTgt spid="969753"/>
                                        </p:tgtEl>
                                        <p:attrNameLst>
                                          <p:attrName>style.visibility</p:attrName>
                                        </p:attrNameLst>
                                      </p:cBhvr>
                                      <p:to>
                                        <p:strVal val="visible"/>
                                      </p:to>
                                    </p:set>
                                    <p:animEffect transition="in" filter="fade">
                                      <p:cBhvr>
                                        <p:cTn id="108" dur="500"/>
                                        <p:tgtEl>
                                          <p:spTgt spid="9697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9736" grpId="0"/>
      <p:bldP spid="969737" grpId="0" build="p"/>
      <p:bldP spid="969738" grpId="0"/>
      <p:bldP spid="969739" grpId="0"/>
      <p:bldP spid="969740" grpId="0"/>
      <p:bldP spid="969741" grpId="0"/>
      <p:bldP spid="969742" grpId="0"/>
      <p:bldP spid="969743" grpId="0"/>
      <p:bldP spid="969744" grpId="0"/>
      <p:bldP spid="969745" grpId="0"/>
      <p:bldP spid="969746" grpId="0"/>
      <p:bldP spid="969747" grpId="0"/>
      <p:bldP spid="969748" grpId="0"/>
      <p:bldP spid="969749" grpId="0"/>
      <p:bldP spid="969750" grpId="0"/>
      <p:bldP spid="969751" grpId="0"/>
      <p:bldP spid="969752" grpId="0"/>
      <p:bldP spid="969753" grpId="0"/>
      <p:bldP spid="969754" grpId="0"/>
      <p:bldP spid="969755" grpId="0"/>
      <p:bldP spid="969756"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9491" name="Text Box 3"/>
          <p:cNvSpPr txBox="1">
            <a:spLocks noChangeArrowheads="1"/>
          </p:cNvSpPr>
          <p:nvPr/>
        </p:nvSpPr>
        <p:spPr bwMode="auto">
          <a:xfrm>
            <a:off x="0" y="88900"/>
            <a:ext cx="9144000" cy="579438"/>
          </a:xfrm>
          <a:prstGeom prst="rect">
            <a:avLst/>
          </a:prstGeom>
          <a:noFill/>
          <a:ln w="9525" algn="ctr">
            <a:noFill/>
            <a:miter lim="800000"/>
            <a:headEnd/>
            <a:tailEnd/>
          </a:ln>
          <a:effectLst/>
        </p:spPr>
        <p:txBody>
          <a:bodyPr>
            <a:spAutoFit/>
          </a:bodyPr>
          <a:lstStyle/>
          <a:p>
            <a:pPr algn="ctr">
              <a:defRPr/>
            </a:pPr>
            <a:r>
              <a:rPr lang="it-IT" sz="3200">
                <a:solidFill>
                  <a:schemeClr val="bg1"/>
                </a:solidFill>
                <a:effectLst>
                  <a:outerShdw blurRad="38100" dist="38100" dir="2700000" algn="tl">
                    <a:srgbClr val="000000"/>
                  </a:outerShdw>
                </a:effectLst>
                <a:latin typeface="Calibri" pitchFamily="34" charset="0"/>
              </a:rPr>
              <a:t>How a simple mantle melts</a:t>
            </a:r>
          </a:p>
        </p:txBody>
      </p:sp>
      <p:sp>
        <p:nvSpPr>
          <p:cNvPr id="959492" name="Text Box 4"/>
          <p:cNvSpPr txBox="1">
            <a:spLocks noChangeArrowheads="1"/>
          </p:cNvSpPr>
          <p:nvPr/>
        </p:nvSpPr>
        <p:spPr bwMode="auto">
          <a:xfrm>
            <a:off x="0" y="677863"/>
            <a:ext cx="9142413" cy="579437"/>
          </a:xfrm>
          <a:prstGeom prst="rect">
            <a:avLst/>
          </a:prstGeom>
          <a:noFill/>
          <a:ln w="9525" algn="ctr">
            <a:noFill/>
            <a:miter lim="800000"/>
            <a:headEnd/>
            <a:tailEnd/>
          </a:ln>
          <a:effectLst/>
        </p:spPr>
        <p:txBody>
          <a:bodyPr>
            <a:spAutoFit/>
          </a:bodyPr>
          <a:lstStyle/>
          <a:p>
            <a:pPr algn="ctr">
              <a:spcBef>
                <a:spcPct val="50000"/>
              </a:spcBef>
              <a:defRPr/>
            </a:pPr>
            <a:r>
              <a:rPr lang="en-GB" sz="3200">
                <a:solidFill>
                  <a:schemeClr val="bg1"/>
                </a:solidFill>
                <a:effectLst>
                  <a:outerShdw blurRad="38100" dist="38100" dir="2700000" algn="tl">
                    <a:srgbClr val="000000"/>
                  </a:outerShdw>
                </a:effectLst>
                <a:latin typeface="Calibri" pitchFamily="34" charset="0"/>
              </a:rPr>
              <a:t>Polybaric, near-fractional melting of lherzolite</a:t>
            </a:r>
          </a:p>
        </p:txBody>
      </p:sp>
      <p:sp>
        <p:nvSpPr>
          <p:cNvPr id="959493" name="Text Box 5"/>
          <p:cNvSpPr txBox="1">
            <a:spLocks noChangeArrowheads="1"/>
          </p:cNvSpPr>
          <p:nvPr/>
        </p:nvSpPr>
        <p:spPr bwMode="auto">
          <a:xfrm>
            <a:off x="1588" y="1301750"/>
            <a:ext cx="9140825" cy="585788"/>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a:solidFill>
                  <a:srgbClr val="FFFF00"/>
                </a:solidFill>
                <a:effectLst>
                  <a:outerShdw blurRad="38100" dist="38100" dir="2700000" algn="tl">
                    <a:srgbClr val="000000"/>
                  </a:outerShdw>
                </a:effectLst>
                <a:latin typeface="Calibri" pitchFamily="34" charset="0"/>
              </a:rPr>
              <a:t>Some natural examples from Italy</a:t>
            </a:r>
          </a:p>
        </p:txBody>
      </p:sp>
      <p:sp>
        <p:nvSpPr>
          <p:cNvPr id="959497" name="Text Box 9"/>
          <p:cNvSpPr txBox="1">
            <a:spLocks noChangeArrowheads="1"/>
          </p:cNvSpPr>
          <p:nvPr/>
        </p:nvSpPr>
        <p:spPr bwMode="auto">
          <a:xfrm>
            <a:off x="346074" y="1803400"/>
            <a:ext cx="3344863" cy="4450449"/>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2400" dirty="0">
                <a:solidFill>
                  <a:srgbClr val="FFFF00"/>
                </a:solidFill>
                <a:effectLst>
                  <a:outerShdw blurRad="38100" dist="38100" dir="2700000" algn="tl">
                    <a:srgbClr val="000000"/>
                  </a:outerShdw>
                </a:effectLst>
                <a:latin typeface="Calibri" pitchFamily="34" charset="0"/>
              </a:rPr>
              <a:t>Here a fundamental process appears clear:</a:t>
            </a:r>
          </a:p>
          <a:p>
            <a:pPr>
              <a:lnSpc>
                <a:spcPct val="90000"/>
              </a:lnSpc>
              <a:spcBef>
                <a:spcPct val="50000"/>
              </a:spcBef>
              <a:defRPr/>
            </a:pPr>
            <a:r>
              <a:rPr lang="en-GB" sz="2400" dirty="0">
                <a:solidFill>
                  <a:srgbClr val="FFFF00"/>
                </a:solidFill>
                <a:effectLst>
                  <a:outerShdw blurRad="38100" dist="38100" dir="2700000" algn="tl">
                    <a:srgbClr val="000000"/>
                  </a:outerShdw>
                </a:effectLst>
                <a:latin typeface="Calibri" pitchFamily="34" charset="0"/>
              </a:rPr>
              <a:t>Cpx is melting. </a:t>
            </a:r>
            <a:r>
              <a:rPr lang="en-GB" sz="2400" dirty="0">
                <a:solidFill>
                  <a:schemeClr val="bg1"/>
                </a:solidFill>
                <a:effectLst>
                  <a:outerShdw blurRad="38100" dist="38100" dir="2700000" algn="tl">
                    <a:srgbClr val="000000"/>
                  </a:outerShdw>
                </a:effectLst>
                <a:latin typeface="Calibri" pitchFamily="34" charset="0"/>
              </a:rPr>
              <a:t>It melts when in contact with spinel</a:t>
            </a:r>
            <a:r>
              <a:rPr lang="en-GB" sz="2400" dirty="0">
                <a:solidFill>
                  <a:srgbClr val="FFFF00"/>
                </a:solidFill>
                <a:effectLst>
                  <a:outerShdw blurRad="38100" dist="38100" dir="2700000" algn="tl">
                    <a:srgbClr val="000000"/>
                  </a:outerShdw>
                </a:effectLst>
                <a:latin typeface="Calibri" pitchFamily="34" charset="0"/>
              </a:rPr>
              <a:t>. Where in contact with olivine or </a:t>
            </a:r>
            <a:r>
              <a:rPr lang="en-GB" sz="2400" dirty="0" err="1">
                <a:solidFill>
                  <a:srgbClr val="FFFF00"/>
                </a:solidFill>
                <a:effectLst>
                  <a:outerShdw blurRad="38100" dist="38100" dir="2700000" algn="tl">
                    <a:srgbClr val="000000"/>
                  </a:outerShdw>
                </a:effectLst>
                <a:latin typeface="Calibri" pitchFamily="34" charset="0"/>
              </a:rPr>
              <a:t>opx</a:t>
            </a:r>
            <a:r>
              <a:rPr lang="en-GB" sz="2400" dirty="0">
                <a:solidFill>
                  <a:srgbClr val="FFFF00"/>
                </a:solidFill>
                <a:effectLst>
                  <a:outerShdw blurRad="38100" dist="38100" dir="2700000" algn="tl">
                    <a:srgbClr val="000000"/>
                  </a:outerShdw>
                </a:effectLst>
                <a:latin typeface="Calibri" pitchFamily="34" charset="0"/>
              </a:rPr>
              <a:t> its borders are unaffected by partial melting.</a:t>
            </a:r>
          </a:p>
          <a:p>
            <a:pPr>
              <a:lnSpc>
                <a:spcPct val="90000"/>
              </a:lnSpc>
              <a:spcBef>
                <a:spcPct val="50000"/>
              </a:spcBef>
              <a:defRPr/>
            </a:pPr>
            <a:r>
              <a:rPr lang="en-GB" sz="2400" dirty="0">
                <a:solidFill>
                  <a:schemeClr val="bg1"/>
                </a:solidFill>
                <a:effectLst>
                  <a:outerShdw blurRad="38100" dist="38100" dir="2700000" algn="tl">
                    <a:srgbClr val="000000"/>
                  </a:outerShdw>
                </a:effectLst>
                <a:latin typeface="Calibri" pitchFamily="34" charset="0"/>
              </a:rPr>
              <a:t>Brown glass appears in the spongy zones, together with cpx and sp relicts.</a:t>
            </a:r>
          </a:p>
        </p:txBody>
      </p:sp>
      <p:sp>
        <p:nvSpPr>
          <p:cNvPr id="959520" name="Text Box 32"/>
          <p:cNvSpPr txBox="1">
            <a:spLocks noChangeArrowheads="1"/>
          </p:cNvSpPr>
          <p:nvPr/>
        </p:nvSpPr>
        <p:spPr bwMode="auto">
          <a:xfrm>
            <a:off x="3433763" y="2032000"/>
            <a:ext cx="5710237" cy="4192588"/>
          </a:xfrm>
          <a:prstGeom prst="rect">
            <a:avLst/>
          </a:prstGeom>
          <a:noFill/>
          <a:ln w="9525">
            <a:noFill/>
            <a:miter lim="800000"/>
            <a:headEnd/>
            <a:tailEnd/>
          </a:ln>
          <a:effectLst/>
        </p:spPr>
        <p:txBody>
          <a:bodyPr>
            <a:spAutoFit/>
          </a:bodyPr>
          <a:lstStyle/>
          <a:p>
            <a:pPr algn="ctr">
              <a:lnSpc>
                <a:spcPct val="120000"/>
              </a:lnSpc>
              <a:defRPr/>
            </a:pPr>
            <a:r>
              <a:rPr lang="en-GB" sz="2800" dirty="0">
                <a:solidFill>
                  <a:srgbClr val="FFFF00"/>
                </a:solidFill>
                <a:effectLst>
                  <a:outerShdw blurRad="38100" dist="38100" dir="2700000" algn="tl">
                    <a:srgbClr val="000000"/>
                  </a:outerShdw>
                </a:effectLst>
                <a:latin typeface="Calibri" pitchFamily="34" charset="0"/>
                <a:sym typeface="Wingdings" pitchFamily="2" charset="2"/>
              </a:rPr>
              <a:t>Remember one of the equations proposed by Walter?</a:t>
            </a:r>
          </a:p>
          <a:p>
            <a:pPr algn="ctr">
              <a:lnSpc>
                <a:spcPct val="120000"/>
              </a:lnSpc>
              <a:defRPr/>
            </a:pPr>
            <a:endParaRPr lang="en-GB" sz="1400" dirty="0">
              <a:solidFill>
                <a:srgbClr val="FFFF00"/>
              </a:solidFill>
              <a:effectLst>
                <a:outerShdw blurRad="38100" dist="38100" dir="2700000" algn="tl">
                  <a:srgbClr val="000000"/>
                </a:outerShdw>
              </a:effectLst>
              <a:latin typeface="Calibri" pitchFamily="34" charset="0"/>
              <a:sym typeface="Wingdings" pitchFamily="2" charset="2"/>
            </a:endParaRPr>
          </a:p>
          <a:p>
            <a:pPr algn="ctr">
              <a:lnSpc>
                <a:spcPct val="120000"/>
              </a:lnSpc>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cpx + spinel = melt + olivine + </a:t>
            </a:r>
            <a:r>
              <a:rPr lang="en-GB" sz="2800" dirty="0" err="1">
                <a:solidFill>
                  <a:schemeClr val="bg1"/>
                </a:solidFill>
                <a:effectLst>
                  <a:outerShdw blurRad="38100" dist="38100" dir="2700000" algn="tl">
                    <a:srgbClr val="000000"/>
                  </a:outerShdw>
                </a:effectLst>
                <a:latin typeface="Calibri" pitchFamily="34" charset="0"/>
                <a:sym typeface="Wingdings" pitchFamily="2" charset="2"/>
              </a:rPr>
              <a:t>opx</a:t>
            </a:r>
            <a:r>
              <a:rPr lang="en-GB" sz="2800" dirty="0">
                <a:solidFill>
                  <a:srgbClr val="FF6600"/>
                </a:solidFill>
                <a:effectLst>
                  <a:outerShdw blurRad="38100" dist="38100" dir="2700000" algn="tl">
                    <a:srgbClr val="000000"/>
                  </a:outerShdw>
                </a:effectLst>
                <a:latin typeface="Calibri" pitchFamily="34" charset="0"/>
                <a:sym typeface="Wingdings" pitchFamily="2" charset="2"/>
              </a:rPr>
              <a:t> </a:t>
            </a:r>
            <a:r>
              <a:rPr lang="en-GB" sz="2800" dirty="0">
                <a:solidFill>
                  <a:srgbClr val="FFFF00"/>
                </a:solidFill>
                <a:effectLst>
                  <a:outerShdw blurRad="38100" dist="38100" dir="2700000" algn="tl">
                    <a:srgbClr val="000000"/>
                  </a:outerShdw>
                </a:effectLst>
                <a:latin typeface="Calibri" pitchFamily="34" charset="0"/>
                <a:sym typeface="Wingdings" pitchFamily="2" charset="2"/>
              </a:rPr>
              <a:t>(1.8-2.5 GPa)</a:t>
            </a:r>
          </a:p>
          <a:p>
            <a:pPr algn="ctr">
              <a:lnSpc>
                <a:spcPct val="120000"/>
              </a:lnSpc>
              <a:defRPr/>
            </a:pPr>
            <a:endParaRPr lang="en-GB" sz="1400" dirty="0">
              <a:solidFill>
                <a:srgbClr val="FFFF00"/>
              </a:solidFill>
              <a:effectLst>
                <a:outerShdw blurRad="38100" dist="38100" dir="2700000" algn="tl">
                  <a:srgbClr val="000000"/>
                </a:outerShdw>
              </a:effectLst>
              <a:latin typeface="Calibri" pitchFamily="34" charset="0"/>
              <a:sym typeface="Wingdings" pitchFamily="2" charset="2"/>
            </a:endParaRPr>
          </a:p>
          <a:p>
            <a:pPr algn="ctr">
              <a:lnSpc>
                <a:spcPct val="120000"/>
              </a:lnSpc>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It seems that in these mantle xenoliths it is happening       something  of similar.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59520">
                                            <p:txEl>
                                              <p:pRg st="0" end="0"/>
                                            </p:txEl>
                                          </p:spTgt>
                                        </p:tgtEl>
                                        <p:attrNameLst>
                                          <p:attrName>style.visibility</p:attrName>
                                        </p:attrNameLst>
                                      </p:cBhvr>
                                      <p:to>
                                        <p:strVal val="visible"/>
                                      </p:to>
                                    </p:set>
                                    <p:animEffect transition="in" filter="fade">
                                      <p:cBhvr>
                                        <p:cTn id="7" dur="500"/>
                                        <p:tgtEl>
                                          <p:spTgt spid="95952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59520">
                                            <p:txEl>
                                              <p:pRg st="2" end="2"/>
                                            </p:txEl>
                                          </p:spTgt>
                                        </p:tgtEl>
                                        <p:attrNameLst>
                                          <p:attrName>style.visibility</p:attrName>
                                        </p:attrNameLst>
                                      </p:cBhvr>
                                      <p:to>
                                        <p:strVal val="visible"/>
                                      </p:to>
                                    </p:set>
                                    <p:animEffect transition="in" filter="fade">
                                      <p:cBhvr>
                                        <p:cTn id="12" dur="500"/>
                                        <p:tgtEl>
                                          <p:spTgt spid="95952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59520">
                                            <p:txEl>
                                              <p:pRg st="4" end="4"/>
                                            </p:txEl>
                                          </p:spTgt>
                                        </p:tgtEl>
                                        <p:attrNameLst>
                                          <p:attrName>style.visibility</p:attrName>
                                        </p:attrNameLst>
                                      </p:cBhvr>
                                      <p:to>
                                        <p:strVal val="visible"/>
                                      </p:to>
                                    </p:set>
                                    <p:animEffect transition="in" filter="fade">
                                      <p:cBhvr>
                                        <p:cTn id="17" dur="500"/>
                                        <p:tgtEl>
                                          <p:spTgt spid="95952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9520" grpId="0" build="p"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3346" name="Rectangle 2"/>
          <p:cNvSpPr>
            <a:spLocks noChangeArrowheads="1"/>
          </p:cNvSpPr>
          <p:nvPr/>
        </p:nvSpPr>
        <p:spPr bwMode="auto">
          <a:xfrm>
            <a:off x="619125" y="6302375"/>
            <a:ext cx="8524875" cy="555625"/>
          </a:xfrm>
          <a:prstGeom prst="rect">
            <a:avLst/>
          </a:prstGeom>
          <a:solidFill>
            <a:schemeClr val="tx1"/>
          </a:solidFill>
          <a:ln w="9525" algn="ctr">
            <a:noFill/>
            <a:miter lim="800000"/>
            <a:headEnd/>
            <a:tailEnd/>
          </a:ln>
          <a:effectLst/>
        </p:spPr>
        <p:txBody>
          <a:bodyPr wrap="none" anchor="ctr"/>
          <a:lstStyle/>
          <a:p>
            <a:pPr>
              <a:defRPr/>
            </a:pPr>
            <a:endParaRPr lang="it-IT">
              <a:latin typeface="Calibri" pitchFamily="34" charset="0"/>
            </a:endParaRPr>
          </a:p>
        </p:txBody>
      </p:sp>
      <p:sp>
        <p:nvSpPr>
          <p:cNvPr id="953347" name="Text Box 3"/>
          <p:cNvSpPr txBox="1">
            <a:spLocks noChangeArrowheads="1"/>
          </p:cNvSpPr>
          <p:nvPr/>
        </p:nvSpPr>
        <p:spPr bwMode="auto">
          <a:xfrm>
            <a:off x="0" y="88900"/>
            <a:ext cx="9144000" cy="579438"/>
          </a:xfrm>
          <a:prstGeom prst="rect">
            <a:avLst/>
          </a:prstGeom>
          <a:noFill/>
          <a:ln w="9525" algn="ctr">
            <a:noFill/>
            <a:miter lim="800000"/>
            <a:headEnd/>
            <a:tailEnd/>
          </a:ln>
          <a:effectLst/>
        </p:spPr>
        <p:txBody>
          <a:bodyPr>
            <a:spAutoFit/>
          </a:bodyPr>
          <a:lstStyle/>
          <a:p>
            <a:pPr algn="ctr">
              <a:defRPr/>
            </a:pPr>
            <a:r>
              <a:rPr lang="it-IT" sz="3200">
                <a:solidFill>
                  <a:schemeClr val="bg1"/>
                </a:solidFill>
                <a:effectLst>
                  <a:outerShdw blurRad="38100" dist="38100" dir="2700000" algn="tl">
                    <a:srgbClr val="000000"/>
                  </a:outerShdw>
                </a:effectLst>
                <a:latin typeface="Calibri" pitchFamily="34" charset="0"/>
              </a:rPr>
              <a:t>How a simple mantle melts</a:t>
            </a:r>
          </a:p>
        </p:txBody>
      </p:sp>
      <p:sp>
        <p:nvSpPr>
          <p:cNvPr id="953348" name="Text Box 4"/>
          <p:cNvSpPr txBox="1">
            <a:spLocks noChangeArrowheads="1"/>
          </p:cNvSpPr>
          <p:nvPr/>
        </p:nvSpPr>
        <p:spPr bwMode="auto">
          <a:xfrm>
            <a:off x="0" y="677863"/>
            <a:ext cx="9142413" cy="579437"/>
          </a:xfrm>
          <a:prstGeom prst="rect">
            <a:avLst/>
          </a:prstGeom>
          <a:noFill/>
          <a:ln w="9525" algn="ctr">
            <a:noFill/>
            <a:miter lim="800000"/>
            <a:headEnd/>
            <a:tailEnd/>
          </a:ln>
          <a:effectLst/>
        </p:spPr>
        <p:txBody>
          <a:bodyPr>
            <a:spAutoFit/>
          </a:bodyPr>
          <a:lstStyle/>
          <a:p>
            <a:pPr algn="ctr">
              <a:spcBef>
                <a:spcPct val="50000"/>
              </a:spcBef>
              <a:defRPr/>
            </a:pPr>
            <a:r>
              <a:rPr lang="en-GB" sz="3200">
                <a:solidFill>
                  <a:schemeClr val="bg1"/>
                </a:solidFill>
                <a:effectLst>
                  <a:outerShdw blurRad="38100" dist="38100" dir="2700000" algn="tl">
                    <a:srgbClr val="000000"/>
                  </a:outerShdw>
                </a:effectLst>
                <a:latin typeface="Calibri" pitchFamily="34" charset="0"/>
              </a:rPr>
              <a:t>Polybaric, near-fractional melting of lherzolite</a:t>
            </a:r>
          </a:p>
        </p:txBody>
      </p:sp>
      <p:sp>
        <p:nvSpPr>
          <p:cNvPr id="953349" name="Text Box 5"/>
          <p:cNvSpPr txBox="1">
            <a:spLocks noChangeArrowheads="1"/>
          </p:cNvSpPr>
          <p:nvPr/>
        </p:nvSpPr>
        <p:spPr bwMode="auto">
          <a:xfrm>
            <a:off x="1588" y="1301750"/>
            <a:ext cx="9140825" cy="585788"/>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a:solidFill>
                  <a:srgbClr val="FFFF00"/>
                </a:solidFill>
                <a:effectLst>
                  <a:outerShdw blurRad="38100" dist="38100" dir="2700000" algn="tl">
                    <a:srgbClr val="000000"/>
                  </a:outerShdw>
                </a:effectLst>
                <a:latin typeface="Calibri" pitchFamily="34" charset="0"/>
              </a:rPr>
              <a:t>Some natural examples from Italy</a:t>
            </a:r>
          </a:p>
        </p:txBody>
      </p:sp>
      <p:pic>
        <p:nvPicPr>
          <p:cNvPr id="953350" name="Picture 6"/>
          <p:cNvPicPr>
            <a:picLocks noChangeAspect="1" noChangeArrowheads="1"/>
          </p:cNvPicPr>
          <p:nvPr/>
        </p:nvPicPr>
        <p:blipFill>
          <a:blip r:embed="rId3" cstate="print"/>
          <a:srcRect/>
          <a:stretch>
            <a:fillRect/>
          </a:stretch>
        </p:blipFill>
        <p:spPr bwMode="auto">
          <a:xfrm>
            <a:off x="3475038" y="2030413"/>
            <a:ext cx="5667375" cy="4827587"/>
          </a:xfrm>
          <a:prstGeom prst="rect">
            <a:avLst/>
          </a:prstGeom>
          <a:noFill/>
          <a:ln w="9525" algn="ctr">
            <a:noFill/>
            <a:miter lim="800000"/>
            <a:headEnd/>
            <a:tailEnd/>
          </a:ln>
        </p:spPr>
      </p:pic>
      <p:sp>
        <p:nvSpPr>
          <p:cNvPr id="953351" name="Text Box 7"/>
          <p:cNvSpPr txBox="1">
            <a:spLocks noChangeArrowheads="1"/>
          </p:cNvSpPr>
          <p:nvPr/>
        </p:nvSpPr>
        <p:spPr bwMode="auto">
          <a:xfrm>
            <a:off x="6238875" y="4848225"/>
            <a:ext cx="503664" cy="523220"/>
          </a:xfrm>
          <a:prstGeom prst="rect">
            <a:avLst/>
          </a:prstGeom>
          <a:noFill/>
          <a:ln w="9525" algn="ctr">
            <a:noFill/>
            <a:miter lim="800000"/>
            <a:headEnd/>
            <a:tailEnd/>
          </a:ln>
          <a:effectLst/>
        </p:spPr>
        <p:txBody>
          <a:bodyPr wrap="none">
            <a:spAutoFit/>
          </a:bodyPr>
          <a:lstStyle/>
          <a:p>
            <a:pPr>
              <a:defRPr/>
            </a:pPr>
            <a:r>
              <a:rPr lang="it-IT" sz="2800">
                <a:solidFill>
                  <a:srgbClr val="0000FF"/>
                </a:solidFill>
                <a:effectLst>
                  <a:outerShdw blurRad="38100" dist="38100" dir="2700000" algn="tl">
                    <a:srgbClr val="000000"/>
                  </a:outerShdw>
                </a:effectLst>
                <a:latin typeface="Calibri" pitchFamily="34" charset="0"/>
              </a:rPr>
              <a:t>Ol</a:t>
            </a:r>
          </a:p>
        </p:txBody>
      </p:sp>
      <p:sp>
        <p:nvSpPr>
          <p:cNvPr id="953354" name="Text Box 10"/>
          <p:cNvSpPr txBox="1">
            <a:spLocks noChangeArrowheads="1"/>
          </p:cNvSpPr>
          <p:nvPr/>
        </p:nvSpPr>
        <p:spPr bwMode="auto">
          <a:xfrm>
            <a:off x="6435725" y="3117850"/>
            <a:ext cx="712887" cy="523220"/>
          </a:xfrm>
          <a:prstGeom prst="rect">
            <a:avLst/>
          </a:prstGeom>
          <a:noFill/>
          <a:ln w="9525" algn="ctr">
            <a:noFill/>
            <a:miter lim="800000"/>
            <a:headEnd/>
            <a:tailEnd/>
          </a:ln>
          <a:effectLst/>
        </p:spPr>
        <p:txBody>
          <a:bodyPr wrap="none">
            <a:spAutoFit/>
          </a:bodyPr>
          <a:lstStyle/>
          <a:p>
            <a:pPr>
              <a:defRPr/>
            </a:pPr>
            <a:r>
              <a:rPr lang="it-IT" sz="2800">
                <a:solidFill>
                  <a:srgbClr val="FF0000"/>
                </a:solidFill>
                <a:effectLst>
                  <a:outerShdw blurRad="38100" dist="38100" dir="2700000" algn="tl">
                    <a:srgbClr val="000000"/>
                  </a:outerShdw>
                </a:effectLst>
                <a:latin typeface="Calibri" pitchFamily="34" charset="0"/>
              </a:rPr>
              <a:t>Cpx</a:t>
            </a:r>
          </a:p>
        </p:txBody>
      </p:sp>
      <p:sp>
        <p:nvSpPr>
          <p:cNvPr id="953355" name="Text Box 11"/>
          <p:cNvSpPr txBox="1">
            <a:spLocks noChangeArrowheads="1"/>
          </p:cNvSpPr>
          <p:nvPr/>
        </p:nvSpPr>
        <p:spPr bwMode="auto">
          <a:xfrm>
            <a:off x="6280150" y="6351588"/>
            <a:ext cx="759375" cy="523220"/>
          </a:xfrm>
          <a:prstGeom prst="rect">
            <a:avLst/>
          </a:prstGeom>
          <a:noFill/>
          <a:ln w="9525" algn="ctr">
            <a:noFill/>
            <a:miter lim="800000"/>
            <a:headEnd/>
            <a:tailEnd/>
          </a:ln>
          <a:effectLst/>
        </p:spPr>
        <p:txBody>
          <a:bodyPr wrap="none">
            <a:spAutoFit/>
          </a:bodyPr>
          <a:lstStyle/>
          <a:p>
            <a:pPr>
              <a:defRPr/>
            </a:pPr>
            <a:r>
              <a:rPr lang="it-IT" sz="2800" dirty="0">
                <a:solidFill>
                  <a:srgbClr val="996600"/>
                </a:solidFill>
                <a:effectLst>
                  <a:outerShdw blurRad="38100" dist="38100" dir="2700000" algn="tl">
                    <a:srgbClr val="000000"/>
                  </a:outerShdw>
                </a:effectLst>
                <a:latin typeface="Calibri" pitchFamily="34" charset="0"/>
              </a:rPr>
              <a:t>Opx</a:t>
            </a:r>
          </a:p>
        </p:txBody>
      </p:sp>
      <p:sp>
        <p:nvSpPr>
          <p:cNvPr id="953356" name="Text Box 12"/>
          <p:cNvSpPr txBox="1">
            <a:spLocks noChangeArrowheads="1"/>
          </p:cNvSpPr>
          <p:nvPr/>
        </p:nvSpPr>
        <p:spPr bwMode="auto">
          <a:xfrm>
            <a:off x="346075" y="2232025"/>
            <a:ext cx="3086100" cy="1089529"/>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2400" dirty="0">
                <a:solidFill>
                  <a:srgbClr val="FFFF00"/>
                </a:solidFill>
                <a:effectLst>
                  <a:outerShdw blurRad="38100" dist="38100" dir="2700000" algn="tl">
                    <a:srgbClr val="000000"/>
                  </a:outerShdw>
                </a:effectLst>
                <a:latin typeface="Calibri" pitchFamily="34" charset="0"/>
              </a:rPr>
              <a:t>This is another lherzolitic mantle xenolith from Sardinia.</a:t>
            </a:r>
          </a:p>
        </p:txBody>
      </p:sp>
      <p:sp>
        <p:nvSpPr>
          <p:cNvPr id="953357" name="Freeform 13"/>
          <p:cNvSpPr>
            <a:spLocks/>
          </p:cNvSpPr>
          <p:nvPr/>
        </p:nvSpPr>
        <p:spPr bwMode="auto">
          <a:xfrm>
            <a:off x="4438650" y="2493963"/>
            <a:ext cx="4543425" cy="2678112"/>
          </a:xfrm>
          <a:custGeom>
            <a:avLst/>
            <a:gdLst/>
            <a:ahLst/>
            <a:cxnLst>
              <a:cxn ang="0">
                <a:pos x="1818" y="721"/>
              </a:cxn>
              <a:cxn ang="0">
                <a:pos x="1698" y="751"/>
              </a:cxn>
              <a:cxn ang="0">
                <a:pos x="1554" y="829"/>
              </a:cxn>
              <a:cxn ang="0">
                <a:pos x="1218" y="1069"/>
              </a:cxn>
              <a:cxn ang="0">
                <a:pos x="1128" y="1129"/>
              </a:cxn>
              <a:cxn ang="0">
                <a:pos x="1050" y="1267"/>
              </a:cxn>
              <a:cxn ang="0">
                <a:pos x="690" y="1531"/>
              </a:cxn>
              <a:cxn ang="0">
                <a:pos x="582" y="1675"/>
              </a:cxn>
              <a:cxn ang="0">
                <a:pos x="432" y="1663"/>
              </a:cxn>
              <a:cxn ang="0">
                <a:pos x="390" y="1585"/>
              </a:cxn>
              <a:cxn ang="0">
                <a:pos x="246" y="1585"/>
              </a:cxn>
              <a:cxn ang="0">
                <a:pos x="264" y="1531"/>
              </a:cxn>
              <a:cxn ang="0">
                <a:pos x="186" y="1537"/>
              </a:cxn>
              <a:cxn ang="0">
                <a:pos x="42" y="1663"/>
              </a:cxn>
              <a:cxn ang="0">
                <a:pos x="18" y="1525"/>
              </a:cxn>
              <a:cxn ang="0">
                <a:pos x="210" y="1315"/>
              </a:cxn>
              <a:cxn ang="0">
                <a:pos x="228" y="1009"/>
              </a:cxn>
              <a:cxn ang="0">
                <a:pos x="204" y="853"/>
              </a:cxn>
              <a:cxn ang="0">
                <a:pos x="156" y="745"/>
              </a:cxn>
              <a:cxn ang="0">
                <a:pos x="294" y="625"/>
              </a:cxn>
              <a:cxn ang="0">
                <a:pos x="384" y="475"/>
              </a:cxn>
              <a:cxn ang="0">
                <a:pos x="540" y="379"/>
              </a:cxn>
              <a:cxn ang="0">
                <a:pos x="636" y="427"/>
              </a:cxn>
              <a:cxn ang="0">
                <a:pos x="780" y="319"/>
              </a:cxn>
              <a:cxn ang="0">
                <a:pos x="918" y="235"/>
              </a:cxn>
              <a:cxn ang="0">
                <a:pos x="1098" y="187"/>
              </a:cxn>
              <a:cxn ang="0">
                <a:pos x="1308" y="97"/>
              </a:cxn>
              <a:cxn ang="0">
                <a:pos x="1548" y="67"/>
              </a:cxn>
              <a:cxn ang="0">
                <a:pos x="1560" y="7"/>
              </a:cxn>
              <a:cxn ang="0">
                <a:pos x="1698" y="55"/>
              </a:cxn>
              <a:cxn ang="0">
                <a:pos x="1794" y="133"/>
              </a:cxn>
              <a:cxn ang="0">
                <a:pos x="1848" y="151"/>
              </a:cxn>
              <a:cxn ang="0">
                <a:pos x="1866" y="199"/>
              </a:cxn>
              <a:cxn ang="0">
                <a:pos x="2064" y="163"/>
              </a:cxn>
              <a:cxn ang="0">
                <a:pos x="2274" y="223"/>
              </a:cxn>
              <a:cxn ang="0">
                <a:pos x="2472" y="199"/>
              </a:cxn>
              <a:cxn ang="0">
                <a:pos x="2622" y="145"/>
              </a:cxn>
              <a:cxn ang="0">
                <a:pos x="2658" y="169"/>
              </a:cxn>
              <a:cxn ang="0">
                <a:pos x="2862" y="229"/>
              </a:cxn>
              <a:cxn ang="0">
                <a:pos x="2778" y="331"/>
              </a:cxn>
              <a:cxn ang="0">
                <a:pos x="2736" y="373"/>
              </a:cxn>
              <a:cxn ang="0">
                <a:pos x="2772" y="505"/>
              </a:cxn>
              <a:cxn ang="0">
                <a:pos x="2634" y="613"/>
              </a:cxn>
              <a:cxn ang="0">
                <a:pos x="2676" y="751"/>
              </a:cxn>
            </a:cxnLst>
            <a:rect l="0" t="0" r="r" b="b"/>
            <a:pathLst>
              <a:path w="2862" h="1687">
                <a:moveTo>
                  <a:pt x="1986" y="739"/>
                </a:moveTo>
                <a:cubicBezTo>
                  <a:pt x="1919" y="735"/>
                  <a:pt x="1877" y="736"/>
                  <a:pt x="1818" y="721"/>
                </a:cubicBezTo>
                <a:cubicBezTo>
                  <a:pt x="1788" y="723"/>
                  <a:pt x="1758" y="724"/>
                  <a:pt x="1728" y="727"/>
                </a:cubicBezTo>
                <a:cubicBezTo>
                  <a:pt x="1691" y="731"/>
                  <a:pt x="1728" y="732"/>
                  <a:pt x="1698" y="751"/>
                </a:cubicBezTo>
                <a:cubicBezTo>
                  <a:pt x="1687" y="758"/>
                  <a:pt x="1674" y="759"/>
                  <a:pt x="1662" y="763"/>
                </a:cubicBezTo>
                <a:cubicBezTo>
                  <a:pt x="1622" y="776"/>
                  <a:pt x="1584" y="799"/>
                  <a:pt x="1554" y="829"/>
                </a:cubicBezTo>
                <a:cubicBezTo>
                  <a:pt x="1534" y="910"/>
                  <a:pt x="1439" y="1005"/>
                  <a:pt x="1362" y="1039"/>
                </a:cubicBezTo>
                <a:cubicBezTo>
                  <a:pt x="1318" y="1059"/>
                  <a:pt x="1265" y="1064"/>
                  <a:pt x="1218" y="1069"/>
                </a:cubicBezTo>
                <a:cubicBezTo>
                  <a:pt x="1196" y="1080"/>
                  <a:pt x="1195" y="1079"/>
                  <a:pt x="1176" y="1093"/>
                </a:cubicBezTo>
                <a:cubicBezTo>
                  <a:pt x="1160" y="1105"/>
                  <a:pt x="1128" y="1129"/>
                  <a:pt x="1128" y="1129"/>
                </a:cubicBezTo>
                <a:cubicBezTo>
                  <a:pt x="1118" y="1159"/>
                  <a:pt x="1097" y="1181"/>
                  <a:pt x="1080" y="1207"/>
                </a:cubicBezTo>
                <a:cubicBezTo>
                  <a:pt x="1066" y="1262"/>
                  <a:pt x="1082" y="1246"/>
                  <a:pt x="1050" y="1267"/>
                </a:cubicBezTo>
                <a:cubicBezTo>
                  <a:pt x="1022" y="1409"/>
                  <a:pt x="917" y="1382"/>
                  <a:pt x="792" y="1387"/>
                </a:cubicBezTo>
                <a:cubicBezTo>
                  <a:pt x="728" y="1408"/>
                  <a:pt x="723" y="1481"/>
                  <a:pt x="690" y="1531"/>
                </a:cubicBezTo>
                <a:cubicBezTo>
                  <a:pt x="679" y="1548"/>
                  <a:pt x="665" y="1562"/>
                  <a:pt x="654" y="1579"/>
                </a:cubicBezTo>
                <a:cubicBezTo>
                  <a:pt x="646" y="1591"/>
                  <a:pt x="589" y="1671"/>
                  <a:pt x="582" y="1675"/>
                </a:cubicBezTo>
                <a:cubicBezTo>
                  <a:pt x="571" y="1682"/>
                  <a:pt x="546" y="1687"/>
                  <a:pt x="546" y="1687"/>
                </a:cubicBezTo>
                <a:cubicBezTo>
                  <a:pt x="506" y="1682"/>
                  <a:pt x="471" y="1673"/>
                  <a:pt x="432" y="1663"/>
                </a:cubicBezTo>
                <a:cubicBezTo>
                  <a:pt x="411" y="1649"/>
                  <a:pt x="398" y="1649"/>
                  <a:pt x="384" y="1627"/>
                </a:cubicBezTo>
                <a:cubicBezTo>
                  <a:pt x="386" y="1613"/>
                  <a:pt x="385" y="1598"/>
                  <a:pt x="390" y="1585"/>
                </a:cubicBezTo>
                <a:cubicBezTo>
                  <a:pt x="395" y="1572"/>
                  <a:pt x="414" y="1549"/>
                  <a:pt x="414" y="1549"/>
                </a:cubicBezTo>
                <a:cubicBezTo>
                  <a:pt x="368" y="1518"/>
                  <a:pt x="293" y="1569"/>
                  <a:pt x="246" y="1585"/>
                </a:cubicBezTo>
                <a:cubicBezTo>
                  <a:pt x="230" y="1581"/>
                  <a:pt x="204" y="1583"/>
                  <a:pt x="228" y="1555"/>
                </a:cubicBezTo>
                <a:cubicBezTo>
                  <a:pt x="237" y="1544"/>
                  <a:pt x="264" y="1531"/>
                  <a:pt x="264" y="1531"/>
                </a:cubicBezTo>
                <a:cubicBezTo>
                  <a:pt x="292" y="1490"/>
                  <a:pt x="260" y="1477"/>
                  <a:pt x="222" y="1471"/>
                </a:cubicBezTo>
                <a:cubicBezTo>
                  <a:pt x="167" y="1482"/>
                  <a:pt x="203" y="1465"/>
                  <a:pt x="186" y="1537"/>
                </a:cubicBezTo>
                <a:cubicBezTo>
                  <a:pt x="181" y="1558"/>
                  <a:pt x="154" y="1563"/>
                  <a:pt x="138" y="1573"/>
                </a:cubicBezTo>
                <a:cubicBezTo>
                  <a:pt x="112" y="1612"/>
                  <a:pt x="88" y="1648"/>
                  <a:pt x="42" y="1663"/>
                </a:cubicBezTo>
                <a:cubicBezTo>
                  <a:pt x="13" y="1656"/>
                  <a:pt x="9" y="1649"/>
                  <a:pt x="0" y="1621"/>
                </a:cubicBezTo>
                <a:cubicBezTo>
                  <a:pt x="5" y="1589"/>
                  <a:pt x="2" y="1553"/>
                  <a:pt x="18" y="1525"/>
                </a:cubicBezTo>
                <a:cubicBezTo>
                  <a:pt x="36" y="1494"/>
                  <a:pt x="88" y="1473"/>
                  <a:pt x="114" y="1447"/>
                </a:cubicBezTo>
                <a:cubicBezTo>
                  <a:pt x="153" y="1408"/>
                  <a:pt x="163" y="1346"/>
                  <a:pt x="210" y="1315"/>
                </a:cubicBezTo>
                <a:cubicBezTo>
                  <a:pt x="243" y="1266"/>
                  <a:pt x="199" y="1206"/>
                  <a:pt x="234" y="1153"/>
                </a:cubicBezTo>
                <a:cubicBezTo>
                  <a:pt x="232" y="1105"/>
                  <a:pt x="232" y="1057"/>
                  <a:pt x="228" y="1009"/>
                </a:cubicBezTo>
                <a:cubicBezTo>
                  <a:pt x="227" y="992"/>
                  <a:pt x="175" y="940"/>
                  <a:pt x="162" y="913"/>
                </a:cubicBezTo>
                <a:cubicBezTo>
                  <a:pt x="170" y="883"/>
                  <a:pt x="187" y="878"/>
                  <a:pt x="204" y="853"/>
                </a:cubicBezTo>
                <a:cubicBezTo>
                  <a:pt x="175" y="847"/>
                  <a:pt x="159" y="851"/>
                  <a:pt x="150" y="823"/>
                </a:cubicBezTo>
                <a:cubicBezTo>
                  <a:pt x="152" y="797"/>
                  <a:pt x="150" y="770"/>
                  <a:pt x="156" y="745"/>
                </a:cubicBezTo>
                <a:cubicBezTo>
                  <a:pt x="162" y="723"/>
                  <a:pt x="191" y="716"/>
                  <a:pt x="210" y="703"/>
                </a:cubicBezTo>
                <a:cubicBezTo>
                  <a:pt x="242" y="681"/>
                  <a:pt x="261" y="644"/>
                  <a:pt x="294" y="625"/>
                </a:cubicBezTo>
                <a:cubicBezTo>
                  <a:pt x="314" y="614"/>
                  <a:pt x="338" y="613"/>
                  <a:pt x="360" y="607"/>
                </a:cubicBezTo>
                <a:cubicBezTo>
                  <a:pt x="365" y="562"/>
                  <a:pt x="370" y="518"/>
                  <a:pt x="384" y="475"/>
                </a:cubicBezTo>
                <a:cubicBezTo>
                  <a:pt x="392" y="395"/>
                  <a:pt x="386" y="392"/>
                  <a:pt x="462" y="373"/>
                </a:cubicBezTo>
                <a:cubicBezTo>
                  <a:pt x="488" y="375"/>
                  <a:pt x="514" y="374"/>
                  <a:pt x="540" y="379"/>
                </a:cubicBezTo>
                <a:cubicBezTo>
                  <a:pt x="547" y="380"/>
                  <a:pt x="552" y="388"/>
                  <a:pt x="558" y="391"/>
                </a:cubicBezTo>
                <a:cubicBezTo>
                  <a:pt x="583" y="403"/>
                  <a:pt x="610" y="418"/>
                  <a:pt x="636" y="427"/>
                </a:cubicBezTo>
                <a:cubicBezTo>
                  <a:pt x="656" y="425"/>
                  <a:pt x="676" y="426"/>
                  <a:pt x="696" y="421"/>
                </a:cubicBezTo>
                <a:cubicBezTo>
                  <a:pt x="731" y="413"/>
                  <a:pt x="755" y="336"/>
                  <a:pt x="780" y="319"/>
                </a:cubicBezTo>
                <a:cubicBezTo>
                  <a:pt x="812" y="298"/>
                  <a:pt x="844" y="274"/>
                  <a:pt x="882" y="265"/>
                </a:cubicBezTo>
                <a:cubicBezTo>
                  <a:pt x="893" y="258"/>
                  <a:pt x="911" y="247"/>
                  <a:pt x="918" y="235"/>
                </a:cubicBezTo>
                <a:cubicBezTo>
                  <a:pt x="933" y="209"/>
                  <a:pt x="918" y="195"/>
                  <a:pt x="948" y="193"/>
                </a:cubicBezTo>
                <a:cubicBezTo>
                  <a:pt x="998" y="189"/>
                  <a:pt x="1048" y="189"/>
                  <a:pt x="1098" y="187"/>
                </a:cubicBezTo>
                <a:cubicBezTo>
                  <a:pt x="1129" y="167"/>
                  <a:pt x="1173" y="126"/>
                  <a:pt x="1206" y="115"/>
                </a:cubicBezTo>
                <a:cubicBezTo>
                  <a:pt x="1239" y="104"/>
                  <a:pt x="1273" y="101"/>
                  <a:pt x="1308" y="97"/>
                </a:cubicBezTo>
                <a:cubicBezTo>
                  <a:pt x="1328" y="90"/>
                  <a:pt x="1342" y="80"/>
                  <a:pt x="1362" y="73"/>
                </a:cubicBezTo>
                <a:cubicBezTo>
                  <a:pt x="1423" y="77"/>
                  <a:pt x="1488" y="87"/>
                  <a:pt x="1548" y="67"/>
                </a:cubicBezTo>
                <a:cubicBezTo>
                  <a:pt x="1550" y="59"/>
                  <a:pt x="1552" y="51"/>
                  <a:pt x="1554" y="43"/>
                </a:cubicBezTo>
                <a:cubicBezTo>
                  <a:pt x="1556" y="31"/>
                  <a:pt x="1549" y="12"/>
                  <a:pt x="1560" y="7"/>
                </a:cubicBezTo>
                <a:cubicBezTo>
                  <a:pt x="1575" y="0"/>
                  <a:pt x="1592" y="15"/>
                  <a:pt x="1608" y="19"/>
                </a:cubicBezTo>
                <a:cubicBezTo>
                  <a:pt x="1654" y="30"/>
                  <a:pt x="1657" y="28"/>
                  <a:pt x="1698" y="55"/>
                </a:cubicBezTo>
                <a:cubicBezTo>
                  <a:pt x="1710" y="63"/>
                  <a:pt x="1734" y="79"/>
                  <a:pt x="1734" y="79"/>
                </a:cubicBezTo>
                <a:cubicBezTo>
                  <a:pt x="1757" y="114"/>
                  <a:pt x="1759" y="117"/>
                  <a:pt x="1794" y="133"/>
                </a:cubicBezTo>
                <a:cubicBezTo>
                  <a:pt x="1806" y="138"/>
                  <a:pt x="1818" y="141"/>
                  <a:pt x="1830" y="145"/>
                </a:cubicBezTo>
                <a:cubicBezTo>
                  <a:pt x="1836" y="147"/>
                  <a:pt x="1848" y="151"/>
                  <a:pt x="1848" y="151"/>
                </a:cubicBezTo>
                <a:cubicBezTo>
                  <a:pt x="1852" y="157"/>
                  <a:pt x="1857" y="162"/>
                  <a:pt x="1860" y="169"/>
                </a:cubicBezTo>
                <a:cubicBezTo>
                  <a:pt x="1864" y="179"/>
                  <a:pt x="1857" y="194"/>
                  <a:pt x="1866" y="199"/>
                </a:cubicBezTo>
                <a:cubicBezTo>
                  <a:pt x="1868" y="200"/>
                  <a:pt x="1919" y="171"/>
                  <a:pt x="1938" y="169"/>
                </a:cubicBezTo>
                <a:cubicBezTo>
                  <a:pt x="1980" y="166"/>
                  <a:pt x="2022" y="165"/>
                  <a:pt x="2064" y="163"/>
                </a:cubicBezTo>
                <a:cubicBezTo>
                  <a:pt x="2094" y="166"/>
                  <a:pt x="2155" y="168"/>
                  <a:pt x="2184" y="187"/>
                </a:cubicBezTo>
                <a:cubicBezTo>
                  <a:pt x="2222" y="213"/>
                  <a:pt x="2228" y="215"/>
                  <a:pt x="2274" y="223"/>
                </a:cubicBezTo>
                <a:cubicBezTo>
                  <a:pt x="2334" y="221"/>
                  <a:pt x="2394" y="224"/>
                  <a:pt x="2454" y="217"/>
                </a:cubicBezTo>
                <a:cubicBezTo>
                  <a:pt x="2462" y="216"/>
                  <a:pt x="2464" y="201"/>
                  <a:pt x="2472" y="199"/>
                </a:cubicBezTo>
                <a:cubicBezTo>
                  <a:pt x="2507" y="192"/>
                  <a:pt x="2544" y="195"/>
                  <a:pt x="2580" y="193"/>
                </a:cubicBezTo>
                <a:cubicBezTo>
                  <a:pt x="2623" y="164"/>
                  <a:pt x="2613" y="183"/>
                  <a:pt x="2622" y="145"/>
                </a:cubicBezTo>
                <a:cubicBezTo>
                  <a:pt x="2628" y="151"/>
                  <a:pt x="2633" y="158"/>
                  <a:pt x="2640" y="163"/>
                </a:cubicBezTo>
                <a:cubicBezTo>
                  <a:pt x="2645" y="167"/>
                  <a:pt x="2654" y="164"/>
                  <a:pt x="2658" y="169"/>
                </a:cubicBezTo>
                <a:cubicBezTo>
                  <a:pt x="2703" y="233"/>
                  <a:pt x="2642" y="186"/>
                  <a:pt x="2688" y="217"/>
                </a:cubicBezTo>
                <a:cubicBezTo>
                  <a:pt x="2742" y="213"/>
                  <a:pt x="2814" y="197"/>
                  <a:pt x="2862" y="229"/>
                </a:cubicBezTo>
                <a:cubicBezTo>
                  <a:pt x="2855" y="280"/>
                  <a:pt x="2845" y="297"/>
                  <a:pt x="2796" y="313"/>
                </a:cubicBezTo>
                <a:cubicBezTo>
                  <a:pt x="2790" y="319"/>
                  <a:pt x="2785" y="326"/>
                  <a:pt x="2778" y="331"/>
                </a:cubicBezTo>
                <a:cubicBezTo>
                  <a:pt x="2773" y="335"/>
                  <a:pt x="2764" y="333"/>
                  <a:pt x="2760" y="337"/>
                </a:cubicBezTo>
                <a:cubicBezTo>
                  <a:pt x="2750" y="347"/>
                  <a:pt x="2736" y="373"/>
                  <a:pt x="2736" y="373"/>
                </a:cubicBezTo>
                <a:cubicBezTo>
                  <a:pt x="2741" y="414"/>
                  <a:pt x="2746" y="433"/>
                  <a:pt x="2760" y="469"/>
                </a:cubicBezTo>
                <a:cubicBezTo>
                  <a:pt x="2765" y="481"/>
                  <a:pt x="2772" y="505"/>
                  <a:pt x="2772" y="505"/>
                </a:cubicBezTo>
                <a:cubicBezTo>
                  <a:pt x="2760" y="633"/>
                  <a:pt x="2792" y="531"/>
                  <a:pt x="2646" y="577"/>
                </a:cubicBezTo>
                <a:cubicBezTo>
                  <a:pt x="2634" y="581"/>
                  <a:pt x="2634" y="613"/>
                  <a:pt x="2634" y="613"/>
                </a:cubicBezTo>
                <a:cubicBezTo>
                  <a:pt x="2640" y="705"/>
                  <a:pt x="2640" y="733"/>
                  <a:pt x="2640" y="697"/>
                </a:cubicBezTo>
                <a:lnTo>
                  <a:pt x="2676" y="751"/>
                </a:lnTo>
              </a:path>
            </a:pathLst>
          </a:custGeom>
          <a:noFill/>
          <a:ln w="57150" cap="flat" cmpd="sng">
            <a:solidFill>
              <a:srgbClr val="00FF00"/>
            </a:solidFill>
            <a:prstDash val="solid"/>
            <a:round/>
            <a:headEnd/>
            <a:tailEnd/>
          </a:ln>
          <a:effectLst/>
        </p:spPr>
        <p:txBody>
          <a:bodyPr anchor="ctr"/>
          <a:lstStyle/>
          <a:p>
            <a:pPr>
              <a:defRPr/>
            </a:pPr>
            <a:endParaRPr lang="it-IT">
              <a:latin typeface="Calibri" pitchFamily="34" charset="0"/>
            </a:endParaRPr>
          </a:p>
        </p:txBody>
      </p:sp>
      <p:sp>
        <p:nvSpPr>
          <p:cNvPr id="953358" name="Text Box 14"/>
          <p:cNvSpPr txBox="1">
            <a:spLocks noChangeArrowheads="1"/>
          </p:cNvSpPr>
          <p:nvPr/>
        </p:nvSpPr>
        <p:spPr bwMode="auto">
          <a:xfrm>
            <a:off x="3581400" y="4591050"/>
            <a:ext cx="503664" cy="523220"/>
          </a:xfrm>
          <a:prstGeom prst="rect">
            <a:avLst/>
          </a:prstGeom>
          <a:noFill/>
          <a:ln w="9525" algn="ctr">
            <a:noFill/>
            <a:miter lim="800000"/>
            <a:headEnd/>
            <a:tailEnd/>
          </a:ln>
          <a:effectLst/>
        </p:spPr>
        <p:txBody>
          <a:bodyPr wrap="none">
            <a:spAutoFit/>
          </a:bodyPr>
          <a:lstStyle/>
          <a:p>
            <a:pPr>
              <a:defRPr/>
            </a:pPr>
            <a:r>
              <a:rPr lang="it-IT" sz="2800">
                <a:solidFill>
                  <a:srgbClr val="0000FF"/>
                </a:solidFill>
                <a:effectLst>
                  <a:outerShdw blurRad="38100" dist="38100" dir="2700000" algn="tl">
                    <a:srgbClr val="000000"/>
                  </a:outerShdw>
                </a:effectLst>
                <a:latin typeface="Calibri" pitchFamily="34" charset="0"/>
              </a:rPr>
              <a:t>Ol</a:t>
            </a:r>
          </a:p>
        </p:txBody>
      </p:sp>
      <p:sp>
        <p:nvSpPr>
          <p:cNvPr id="953359" name="Text Box 15"/>
          <p:cNvSpPr txBox="1">
            <a:spLocks noChangeArrowheads="1"/>
          </p:cNvSpPr>
          <p:nvPr/>
        </p:nvSpPr>
        <p:spPr bwMode="auto">
          <a:xfrm>
            <a:off x="3532188" y="3484563"/>
            <a:ext cx="712887" cy="523220"/>
          </a:xfrm>
          <a:prstGeom prst="rect">
            <a:avLst/>
          </a:prstGeom>
          <a:noFill/>
          <a:ln w="9525" algn="ctr">
            <a:noFill/>
            <a:miter lim="800000"/>
            <a:headEnd/>
            <a:tailEnd/>
          </a:ln>
          <a:effectLst/>
        </p:spPr>
        <p:txBody>
          <a:bodyPr wrap="none">
            <a:spAutoFit/>
          </a:bodyPr>
          <a:lstStyle/>
          <a:p>
            <a:pPr>
              <a:defRPr/>
            </a:pPr>
            <a:r>
              <a:rPr lang="it-IT" sz="2800">
                <a:solidFill>
                  <a:srgbClr val="FF0000"/>
                </a:solidFill>
                <a:effectLst>
                  <a:outerShdw blurRad="38100" dist="38100" dir="2700000" algn="tl">
                    <a:srgbClr val="000000"/>
                  </a:outerShdw>
                </a:effectLst>
                <a:latin typeface="Calibri" pitchFamily="34" charset="0"/>
              </a:rPr>
              <a:t>Cpx</a:t>
            </a:r>
          </a:p>
        </p:txBody>
      </p:sp>
      <p:sp>
        <p:nvSpPr>
          <p:cNvPr id="953360" name="Text Box 16"/>
          <p:cNvSpPr txBox="1">
            <a:spLocks noChangeArrowheads="1"/>
          </p:cNvSpPr>
          <p:nvPr/>
        </p:nvSpPr>
        <p:spPr bwMode="auto">
          <a:xfrm>
            <a:off x="5086350" y="2224088"/>
            <a:ext cx="503664" cy="523220"/>
          </a:xfrm>
          <a:prstGeom prst="rect">
            <a:avLst/>
          </a:prstGeom>
          <a:noFill/>
          <a:ln w="9525" algn="ctr">
            <a:noFill/>
            <a:miter lim="800000"/>
            <a:headEnd/>
            <a:tailEnd/>
          </a:ln>
          <a:effectLst/>
        </p:spPr>
        <p:txBody>
          <a:bodyPr wrap="none">
            <a:spAutoFit/>
          </a:bodyPr>
          <a:lstStyle/>
          <a:p>
            <a:pPr>
              <a:defRPr/>
            </a:pPr>
            <a:r>
              <a:rPr lang="it-IT" sz="2800">
                <a:solidFill>
                  <a:srgbClr val="0000FF"/>
                </a:solidFill>
                <a:effectLst>
                  <a:outerShdw blurRad="38100" dist="38100" dir="2700000" algn="tl">
                    <a:srgbClr val="000000"/>
                  </a:outerShdw>
                </a:effectLst>
                <a:latin typeface="Calibri" pitchFamily="34" charset="0"/>
              </a:rPr>
              <a:t>Ol</a:t>
            </a:r>
          </a:p>
        </p:txBody>
      </p:sp>
      <p:sp>
        <p:nvSpPr>
          <p:cNvPr id="953361" name="Text Box 17"/>
          <p:cNvSpPr txBox="1">
            <a:spLocks noChangeArrowheads="1"/>
          </p:cNvSpPr>
          <p:nvPr/>
        </p:nvSpPr>
        <p:spPr bwMode="auto">
          <a:xfrm>
            <a:off x="6316663" y="2032000"/>
            <a:ext cx="503664" cy="523220"/>
          </a:xfrm>
          <a:prstGeom prst="rect">
            <a:avLst/>
          </a:prstGeom>
          <a:noFill/>
          <a:ln w="9525" algn="ctr">
            <a:noFill/>
            <a:miter lim="800000"/>
            <a:headEnd/>
            <a:tailEnd/>
          </a:ln>
          <a:effectLst/>
        </p:spPr>
        <p:txBody>
          <a:bodyPr wrap="none">
            <a:spAutoFit/>
          </a:bodyPr>
          <a:lstStyle/>
          <a:p>
            <a:pPr>
              <a:defRPr/>
            </a:pPr>
            <a:r>
              <a:rPr lang="it-IT" sz="2800">
                <a:solidFill>
                  <a:srgbClr val="0000FF"/>
                </a:solidFill>
                <a:effectLst>
                  <a:outerShdw blurRad="38100" dist="38100" dir="2700000" algn="tl">
                    <a:srgbClr val="000000"/>
                  </a:outerShdw>
                </a:effectLst>
                <a:latin typeface="Calibri" pitchFamily="34" charset="0"/>
              </a:rPr>
              <a:t>Ol</a:t>
            </a:r>
          </a:p>
        </p:txBody>
      </p:sp>
      <p:sp>
        <p:nvSpPr>
          <p:cNvPr id="953362" name="Text Box 18"/>
          <p:cNvSpPr txBox="1">
            <a:spLocks noChangeArrowheads="1"/>
          </p:cNvSpPr>
          <p:nvPr/>
        </p:nvSpPr>
        <p:spPr bwMode="auto">
          <a:xfrm>
            <a:off x="8113713" y="5946775"/>
            <a:ext cx="712887" cy="523220"/>
          </a:xfrm>
          <a:prstGeom prst="rect">
            <a:avLst/>
          </a:prstGeom>
          <a:noFill/>
          <a:ln w="9525" algn="ctr">
            <a:noFill/>
            <a:miter lim="800000"/>
            <a:headEnd/>
            <a:tailEnd/>
          </a:ln>
          <a:effectLst/>
        </p:spPr>
        <p:txBody>
          <a:bodyPr wrap="none">
            <a:spAutoFit/>
          </a:bodyPr>
          <a:lstStyle/>
          <a:p>
            <a:pPr>
              <a:defRPr/>
            </a:pPr>
            <a:r>
              <a:rPr lang="it-IT" sz="2800">
                <a:solidFill>
                  <a:srgbClr val="FF0000"/>
                </a:solidFill>
                <a:effectLst>
                  <a:outerShdw blurRad="38100" dist="38100" dir="2700000" algn="tl">
                    <a:srgbClr val="000000"/>
                  </a:outerShdw>
                </a:effectLst>
                <a:latin typeface="Calibri" pitchFamily="34" charset="0"/>
              </a:rPr>
              <a:t>Cpx</a:t>
            </a:r>
          </a:p>
        </p:txBody>
      </p:sp>
      <p:sp>
        <p:nvSpPr>
          <p:cNvPr id="953363" name="Text Box 19"/>
          <p:cNvSpPr txBox="1">
            <a:spLocks noChangeArrowheads="1"/>
          </p:cNvSpPr>
          <p:nvPr/>
        </p:nvSpPr>
        <p:spPr bwMode="auto">
          <a:xfrm>
            <a:off x="7908925" y="3784600"/>
            <a:ext cx="712887" cy="523220"/>
          </a:xfrm>
          <a:prstGeom prst="rect">
            <a:avLst/>
          </a:prstGeom>
          <a:noFill/>
          <a:ln w="9525" algn="ctr">
            <a:noFill/>
            <a:miter lim="800000"/>
            <a:headEnd/>
            <a:tailEnd/>
          </a:ln>
          <a:effectLst/>
        </p:spPr>
        <p:txBody>
          <a:bodyPr wrap="none">
            <a:spAutoFit/>
          </a:bodyPr>
          <a:lstStyle/>
          <a:p>
            <a:pPr>
              <a:defRPr/>
            </a:pPr>
            <a:r>
              <a:rPr lang="it-IT" sz="2800">
                <a:solidFill>
                  <a:srgbClr val="FF0000"/>
                </a:solidFill>
                <a:effectLst>
                  <a:outerShdw blurRad="38100" dist="38100" dir="2700000" algn="tl">
                    <a:srgbClr val="000000"/>
                  </a:outerShdw>
                </a:effectLst>
                <a:latin typeface="Calibri" pitchFamily="34" charset="0"/>
              </a:rPr>
              <a:t>Cpx</a:t>
            </a:r>
          </a:p>
        </p:txBody>
      </p:sp>
      <p:sp>
        <p:nvSpPr>
          <p:cNvPr id="953364" name="Text Box 20"/>
          <p:cNvSpPr txBox="1">
            <a:spLocks noChangeArrowheads="1"/>
          </p:cNvSpPr>
          <p:nvPr/>
        </p:nvSpPr>
        <p:spPr bwMode="auto">
          <a:xfrm>
            <a:off x="346075" y="3714750"/>
            <a:ext cx="3086100" cy="227139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2400" dirty="0">
                <a:solidFill>
                  <a:schemeClr val="bg1"/>
                </a:solidFill>
                <a:effectLst>
                  <a:outerShdw blurRad="38100" dist="38100" dir="2700000" algn="tl">
                    <a:srgbClr val="000000"/>
                  </a:outerShdw>
                </a:effectLst>
                <a:latin typeface="Calibri" pitchFamily="34" charset="0"/>
              </a:rPr>
              <a:t>Again, olivine and </a:t>
            </a:r>
            <a:r>
              <a:rPr lang="en-GB" sz="2400" dirty="0" err="1">
                <a:solidFill>
                  <a:schemeClr val="bg1"/>
                </a:solidFill>
                <a:effectLst>
                  <a:outerShdw blurRad="38100" dist="38100" dir="2700000" algn="tl">
                    <a:srgbClr val="000000"/>
                  </a:outerShdw>
                </a:effectLst>
                <a:latin typeface="Calibri" pitchFamily="34" charset="0"/>
              </a:rPr>
              <a:t>opx</a:t>
            </a:r>
            <a:r>
              <a:rPr lang="en-GB" sz="2400" dirty="0">
                <a:solidFill>
                  <a:schemeClr val="bg1"/>
                </a:solidFill>
                <a:effectLst>
                  <a:outerShdw blurRad="38100" dist="38100" dir="2700000" algn="tl">
                    <a:srgbClr val="000000"/>
                  </a:outerShdw>
                </a:effectLst>
                <a:latin typeface="Calibri" pitchFamily="34" charset="0"/>
              </a:rPr>
              <a:t> do not show any particular features.</a:t>
            </a:r>
          </a:p>
          <a:p>
            <a:pPr>
              <a:lnSpc>
                <a:spcPct val="90000"/>
              </a:lnSpc>
              <a:spcBef>
                <a:spcPct val="50000"/>
              </a:spcBef>
              <a:defRPr/>
            </a:pPr>
            <a:r>
              <a:rPr lang="en-GB" sz="2400" dirty="0">
                <a:solidFill>
                  <a:srgbClr val="FFFF00"/>
                </a:solidFill>
                <a:effectLst>
                  <a:outerShdw blurRad="38100" dist="38100" dir="2700000" algn="tl">
                    <a:srgbClr val="000000"/>
                  </a:outerShdw>
                </a:effectLst>
                <a:latin typeface="Calibri" pitchFamily="34" charset="0"/>
              </a:rPr>
              <a:t>Cpx is rounded by brown glassy areas with abundant spinel.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53356">
                                            <p:txEl>
                                              <p:pRg st="0" end="0"/>
                                            </p:txEl>
                                          </p:spTgt>
                                        </p:tgtEl>
                                        <p:attrNameLst>
                                          <p:attrName>style.visibility</p:attrName>
                                        </p:attrNameLst>
                                      </p:cBhvr>
                                      <p:to>
                                        <p:strVal val="visible"/>
                                      </p:to>
                                    </p:set>
                                    <p:animEffect transition="in" filter="fade">
                                      <p:cBhvr>
                                        <p:cTn id="7" dur="500"/>
                                        <p:tgtEl>
                                          <p:spTgt spid="953356">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53350"/>
                                        </p:tgtEl>
                                        <p:attrNameLst>
                                          <p:attrName>style.visibility</p:attrName>
                                        </p:attrNameLst>
                                      </p:cBhvr>
                                      <p:to>
                                        <p:strVal val="visible"/>
                                      </p:to>
                                    </p:set>
                                    <p:animEffect transition="in" filter="fade">
                                      <p:cBhvr>
                                        <p:cTn id="11" dur="500"/>
                                        <p:tgtEl>
                                          <p:spTgt spid="953350"/>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953364">
                                            <p:txEl>
                                              <p:pRg st="0" end="0"/>
                                            </p:txEl>
                                          </p:spTgt>
                                        </p:tgtEl>
                                        <p:attrNameLst>
                                          <p:attrName>style.visibility</p:attrName>
                                        </p:attrNameLst>
                                      </p:cBhvr>
                                      <p:to>
                                        <p:strVal val="visible"/>
                                      </p:to>
                                    </p:set>
                                    <p:animEffect transition="in" filter="fade">
                                      <p:cBhvr>
                                        <p:cTn id="16" dur="500"/>
                                        <p:tgtEl>
                                          <p:spTgt spid="953364">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953364">
                                            <p:txEl>
                                              <p:pRg st="1" end="1"/>
                                            </p:txEl>
                                          </p:spTgt>
                                        </p:tgtEl>
                                        <p:attrNameLst>
                                          <p:attrName>style.visibility</p:attrName>
                                        </p:attrNameLst>
                                      </p:cBhvr>
                                      <p:to>
                                        <p:strVal val="visible"/>
                                      </p:to>
                                    </p:set>
                                    <p:animEffect transition="in" filter="fade">
                                      <p:cBhvr>
                                        <p:cTn id="21" dur="500"/>
                                        <p:tgtEl>
                                          <p:spTgt spid="953364">
                                            <p:txEl>
                                              <p:pRg st="1" end="1"/>
                                            </p:txEl>
                                          </p:spTgt>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953354"/>
                                        </p:tgtEl>
                                        <p:attrNameLst>
                                          <p:attrName>style.visibility</p:attrName>
                                        </p:attrNameLst>
                                      </p:cBhvr>
                                      <p:to>
                                        <p:strVal val="visible"/>
                                      </p:to>
                                    </p:set>
                                    <p:animEffect transition="in" filter="fade">
                                      <p:cBhvr>
                                        <p:cTn id="25" dur="500"/>
                                        <p:tgtEl>
                                          <p:spTgt spid="953354"/>
                                        </p:tgtEl>
                                      </p:cBhvr>
                                    </p:animEffect>
                                  </p:childTnLst>
                                </p:cTn>
                              </p:par>
                            </p:childTnLst>
                          </p:cTn>
                        </p:par>
                        <p:par>
                          <p:cTn id="26" fill="hold">
                            <p:stCondLst>
                              <p:cond delay="1000"/>
                            </p:stCondLst>
                            <p:childTnLst>
                              <p:par>
                                <p:cTn id="27" presetID="10" presetClass="entr" presetSubtype="0" fill="hold" grpId="0" nodeType="afterEffect">
                                  <p:stCondLst>
                                    <p:cond delay="0"/>
                                  </p:stCondLst>
                                  <p:childTnLst>
                                    <p:set>
                                      <p:cBhvr>
                                        <p:cTn id="28" dur="1" fill="hold">
                                          <p:stCondLst>
                                            <p:cond delay="0"/>
                                          </p:stCondLst>
                                        </p:cTn>
                                        <p:tgtEl>
                                          <p:spTgt spid="953359"/>
                                        </p:tgtEl>
                                        <p:attrNameLst>
                                          <p:attrName>style.visibility</p:attrName>
                                        </p:attrNameLst>
                                      </p:cBhvr>
                                      <p:to>
                                        <p:strVal val="visible"/>
                                      </p:to>
                                    </p:set>
                                    <p:animEffect transition="in" filter="fade">
                                      <p:cBhvr>
                                        <p:cTn id="29" dur="500"/>
                                        <p:tgtEl>
                                          <p:spTgt spid="953359"/>
                                        </p:tgtEl>
                                      </p:cBhvr>
                                    </p:animEffect>
                                  </p:childTnLst>
                                </p:cTn>
                              </p:par>
                            </p:childTnLst>
                          </p:cTn>
                        </p:par>
                        <p:par>
                          <p:cTn id="30" fill="hold">
                            <p:stCondLst>
                              <p:cond delay="1500"/>
                            </p:stCondLst>
                            <p:childTnLst>
                              <p:par>
                                <p:cTn id="31" presetID="10" presetClass="entr" presetSubtype="0" fill="hold" grpId="0" nodeType="afterEffect">
                                  <p:stCondLst>
                                    <p:cond delay="0"/>
                                  </p:stCondLst>
                                  <p:childTnLst>
                                    <p:set>
                                      <p:cBhvr>
                                        <p:cTn id="32" dur="1" fill="hold">
                                          <p:stCondLst>
                                            <p:cond delay="0"/>
                                          </p:stCondLst>
                                        </p:cTn>
                                        <p:tgtEl>
                                          <p:spTgt spid="953362"/>
                                        </p:tgtEl>
                                        <p:attrNameLst>
                                          <p:attrName>style.visibility</p:attrName>
                                        </p:attrNameLst>
                                      </p:cBhvr>
                                      <p:to>
                                        <p:strVal val="visible"/>
                                      </p:to>
                                    </p:set>
                                    <p:animEffect transition="in" filter="fade">
                                      <p:cBhvr>
                                        <p:cTn id="33" dur="500"/>
                                        <p:tgtEl>
                                          <p:spTgt spid="953362"/>
                                        </p:tgtEl>
                                      </p:cBhvr>
                                    </p:animEffect>
                                  </p:childTnLst>
                                </p:cTn>
                              </p:par>
                            </p:childTnLst>
                          </p:cTn>
                        </p:par>
                        <p:par>
                          <p:cTn id="34" fill="hold">
                            <p:stCondLst>
                              <p:cond delay="2000"/>
                            </p:stCondLst>
                            <p:childTnLst>
                              <p:par>
                                <p:cTn id="35" presetID="10" presetClass="entr" presetSubtype="0" fill="hold" grpId="0" nodeType="afterEffect">
                                  <p:stCondLst>
                                    <p:cond delay="0"/>
                                  </p:stCondLst>
                                  <p:childTnLst>
                                    <p:set>
                                      <p:cBhvr>
                                        <p:cTn id="36" dur="1" fill="hold">
                                          <p:stCondLst>
                                            <p:cond delay="0"/>
                                          </p:stCondLst>
                                        </p:cTn>
                                        <p:tgtEl>
                                          <p:spTgt spid="953363"/>
                                        </p:tgtEl>
                                        <p:attrNameLst>
                                          <p:attrName>style.visibility</p:attrName>
                                        </p:attrNameLst>
                                      </p:cBhvr>
                                      <p:to>
                                        <p:strVal val="visible"/>
                                      </p:to>
                                    </p:set>
                                    <p:animEffect transition="in" filter="fade">
                                      <p:cBhvr>
                                        <p:cTn id="37" dur="500"/>
                                        <p:tgtEl>
                                          <p:spTgt spid="95336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953351"/>
                                        </p:tgtEl>
                                        <p:attrNameLst>
                                          <p:attrName>style.visibility</p:attrName>
                                        </p:attrNameLst>
                                      </p:cBhvr>
                                      <p:to>
                                        <p:strVal val="visible"/>
                                      </p:to>
                                    </p:set>
                                    <p:animEffect transition="in" filter="fade">
                                      <p:cBhvr>
                                        <p:cTn id="42" dur="500"/>
                                        <p:tgtEl>
                                          <p:spTgt spid="953351"/>
                                        </p:tgtEl>
                                      </p:cBhvr>
                                    </p:animEffect>
                                  </p:childTnLst>
                                </p:cTn>
                              </p:par>
                            </p:childTnLst>
                          </p:cTn>
                        </p:par>
                        <p:par>
                          <p:cTn id="43" fill="hold">
                            <p:stCondLst>
                              <p:cond delay="500"/>
                            </p:stCondLst>
                            <p:childTnLst>
                              <p:par>
                                <p:cTn id="44" presetID="10" presetClass="entr" presetSubtype="0" fill="hold" grpId="0" nodeType="afterEffect">
                                  <p:stCondLst>
                                    <p:cond delay="0"/>
                                  </p:stCondLst>
                                  <p:childTnLst>
                                    <p:set>
                                      <p:cBhvr>
                                        <p:cTn id="45" dur="1" fill="hold">
                                          <p:stCondLst>
                                            <p:cond delay="0"/>
                                          </p:stCondLst>
                                        </p:cTn>
                                        <p:tgtEl>
                                          <p:spTgt spid="953358"/>
                                        </p:tgtEl>
                                        <p:attrNameLst>
                                          <p:attrName>style.visibility</p:attrName>
                                        </p:attrNameLst>
                                      </p:cBhvr>
                                      <p:to>
                                        <p:strVal val="visible"/>
                                      </p:to>
                                    </p:set>
                                    <p:animEffect transition="in" filter="fade">
                                      <p:cBhvr>
                                        <p:cTn id="46" dur="500"/>
                                        <p:tgtEl>
                                          <p:spTgt spid="953358"/>
                                        </p:tgtEl>
                                      </p:cBhvr>
                                    </p:animEffect>
                                  </p:childTnLst>
                                </p:cTn>
                              </p:par>
                            </p:childTnLst>
                          </p:cTn>
                        </p:par>
                        <p:par>
                          <p:cTn id="47" fill="hold">
                            <p:stCondLst>
                              <p:cond delay="1000"/>
                            </p:stCondLst>
                            <p:childTnLst>
                              <p:par>
                                <p:cTn id="48" presetID="10" presetClass="entr" presetSubtype="0" fill="hold" grpId="0" nodeType="afterEffect">
                                  <p:stCondLst>
                                    <p:cond delay="0"/>
                                  </p:stCondLst>
                                  <p:childTnLst>
                                    <p:set>
                                      <p:cBhvr>
                                        <p:cTn id="49" dur="1" fill="hold">
                                          <p:stCondLst>
                                            <p:cond delay="0"/>
                                          </p:stCondLst>
                                        </p:cTn>
                                        <p:tgtEl>
                                          <p:spTgt spid="953360"/>
                                        </p:tgtEl>
                                        <p:attrNameLst>
                                          <p:attrName>style.visibility</p:attrName>
                                        </p:attrNameLst>
                                      </p:cBhvr>
                                      <p:to>
                                        <p:strVal val="visible"/>
                                      </p:to>
                                    </p:set>
                                    <p:animEffect transition="in" filter="fade">
                                      <p:cBhvr>
                                        <p:cTn id="50" dur="500"/>
                                        <p:tgtEl>
                                          <p:spTgt spid="953360"/>
                                        </p:tgtEl>
                                      </p:cBhvr>
                                    </p:animEffect>
                                  </p:childTnLst>
                                </p:cTn>
                              </p:par>
                            </p:childTnLst>
                          </p:cTn>
                        </p:par>
                        <p:par>
                          <p:cTn id="51" fill="hold">
                            <p:stCondLst>
                              <p:cond delay="1500"/>
                            </p:stCondLst>
                            <p:childTnLst>
                              <p:par>
                                <p:cTn id="52" presetID="10" presetClass="entr" presetSubtype="0" fill="hold" grpId="0" nodeType="afterEffect">
                                  <p:stCondLst>
                                    <p:cond delay="0"/>
                                  </p:stCondLst>
                                  <p:childTnLst>
                                    <p:set>
                                      <p:cBhvr>
                                        <p:cTn id="53" dur="1" fill="hold">
                                          <p:stCondLst>
                                            <p:cond delay="0"/>
                                          </p:stCondLst>
                                        </p:cTn>
                                        <p:tgtEl>
                                          <p:spTgt spid="953361"/>
                                        </p:tgtEl>
                                        <p:attrNameLst>
                                          <p:attrName>style.visibility</p:attrName>
                                        </p:attrNameLst>
                                      </p:cBhvr>
                                      <p:to>
                                        <p:strVal val="visible"/>
                                      </p:to>
                                    </p:set>
                                    <p:animEffect transition="in" filter="fade">
                                      <p:cBhvr>
                                        <p:cTn id="54" dur="500"/>
                                        <p:tgtEl>
                                          <p:spTgt spid="953361"/>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953355"/>
                                        </p:tgtEl>
                                        <p:attrNameLst>
                                          <p:attrName>style.visibility</p:attrName>
                                        </p:attrNameLst>
                                      </p:cBhvr>
                                      <p:to>
                                        <p:strVal val="visible"/>
                                      </p:to>
                                    </p:set>
                                    <p:animEffect transition="in" filter="fade">
                                      <p:cBhvr>
                                        <p:cTn id="59" dur="500"/>
                                        <p:tgtEl>
                                          <p:spTgt spid="953355"/>
                                        </p:tgtEl>
                                      </p:cBhvr>
                                    </p:animEffect>
                                  </p:childTnLst>
                                </p:cTn>
                              </p:par>
                            </p:childTnLst>
                          </p:cTn>
                        </p:par>
                        <p:par>
                          <p:cTn id="60" fill="hold">
                            <p:stCondLst>
                              <p:cond delay="500"/>
                            </p:stCondLst>
                            <p:childTnLst>
                              <p:par>
                                <p:cTn id="61" presetID="22" presetClass="entr" presetSubtype="2" fill="hold" grpId="0" nodeType="afterEffect">
                                  <p:stCondLst>
                                    <p:cond delay="0"/>
                                  </p:stCondLst>
                                  <p:childTnLst>
                                    <p:set>
                                      <p:cBhvr>
                                        <p:cTn id="62" dur="1" fill="hold">
                                          <p:stCondLst>
                                            <p:cond delay="0"/>
                                          </p:stCondLst>
                                        </p:cTn>
                                        <p:tgtEl>
                                          <p:spTgt spid="953357"/>
                                        </p:tgtEl>
                                        <p:attrNameLst>
                                          <p:attrName>style.visibility</p:attrName>
                                        </p:attrNameLst>
                                      </p:cBhvr>
                                      <p:to>
                                        <p:strVal val="visible"/>
                                      </p:to>
                                    </p:set>
                                    <p:animEffect transition="in" filter="wipe(right)">
                                      <p:cBhvr>
                                        <p:cTn id="63" dur="1000"/>
                                        <p:tgtEl>
                                          <p:spTgt spid="9533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3351" grpId="0"/>
      <p:bldP spid="953354" grpId="0"/>
      <p:bldP spid="953355" grpId="0"/>
      <p:bldP spid="953356" grpId="0" build="p"/>
      <p:bldP spid="953357" grpId="0" animBg="1"/>
      <p:bldP spid="953358" grpId="0"/>
      <p:bldP spid="953359" grpId="0"/>
      <p:bldP spid="953360" grpId="0"/>
      <p:bldP spid="953361" grpId="0"/>
      <p:bldP spid="953362" grpId="0"/>
      <p:bldP spid="953363" grpId="0"/>
      <p:bldP spid="953364"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5650" name="Rectangle 2"/>
          <p:cNvSpPr>
            <a:spLocks noChangeArrowheads="1"/>
          </p:cNvSpPr>
          <p:nvPr/>
        </p:nvSpPr>
        <p:spPr bwMode="auto">
          <a:xfrm>
            <a:off x="787400" y="6302375"/>
            <a:ext cx="8356600" cy="555625"/>
          </a:xfrm>
          <a:prstGeom prst="rect">
            <a:avLst/>
          </a:prstGeom>
          <a:solidFill>
            <a:schemeClr val="tx1"/>
          </a:solidFill>
          <a:ln w="9525" algn="ctr">
            <a:noFill/>
            <a:miter lim="800000"/>
            <a:headEnd/>
            <a:tailEnd/>
          </a:ln>
          <a:effectLst/>
        </p:spPr>
        <p:txBody>
          <a:bodyPr wrap="none" anchor="ctr"/>
          <a:lstStyle/>
          <a:p>
            <a:pPr>
              <a:defRPr/>
            </a:pPr>
            <a:endParaRPr lang="it-IT">
              <a:latin typeface="Calibri" pitchFamily="34" charset="0"/>
            </a:endParaRPr>
          </a:p>
        </p:txBody>
      </p:sp>
      <p:sp>
        <p:nvSpPr>
          <p:cNvPr id="795651" name="Text Box 3"/>
          <p:cNvSpPr txBox="1">
            <a:spLocks noChangeArrowheads="1"/>
          </p:cNvSpPr>
          <p:nvPr/>
        </p:nvSpPr>
        <p:spPr bwMode="auto">
          <a:xfrm>
            <a:off x="0" y="88900"/>
            <a:ext cx="9144000" cy="579438"/>
          </a:xfrm>
          <a:prstGeom prst="rect">
            <a:avLst/>
          </a:prstGeom>
          <a:noFill/>
          <a:ln w="9525" algn="ctr">
            <a:noFill/>
            <a:miter lim="800000"/>
            <a:headEnd/>
            <a:tailEnd/>
          </a:ln>
          <a:effectLst/>
        </p:spPr>
        <p:txBody>
          <a:bodyPr>
            <a:spAutoFit/>
          </a:bodyPr>
          <a:lstStyle/>
          <a:p>
            <a:pPr algn="ctr">
              <a:defRPr/>
            </a:pPr>
            <a:r>
              <a:rPr lang="it-IT" sz="3200">
                <a:solidFill>
                  <a:schemeClr val="bg1"/>
                </a:solidFill>
                <a:effectLst>
                  <a:outerShdw blurRad="38100" dist="38100" dir="2700000" algn="tl">
                    <a:srgbClr val="000000"/>
                  </a:outerShdw>
                </a:effectLst>
                <a:latin typeface="Calibri" pitchFamily="34" charset="0"/>
              </a:rPr>
              <a:t>How a simple mantle melts</a:t>
            </a:r>
          </a:p>
        </p:txBody>
      </p:sp>
      <p:sp>
        <p:nvSpPr>
          <p:cNvPr id="795652" name="Text Box 4"/>
          <p:cNvSpPr txBox="1">
            <a:spLocks noChangeArrowheads="1"/>
          </p:cNvSpPr>
          <p:nvPr/>
        </p:nvSpPr>
        <p:spPr bwMode="auto">
          <a:xfrm>
            <a:off x="0" y="677863"/>
            <a:ext cx="9142413" cy="579437"/>
          </a:xfrm>
          <a:prstGeom prst="rect">
            <a:avLst/>
          </a:prstGeom>
          <a:noFill/>
          <a:ln w="9525" algn="ctr">
            <a:noFill/>
            <a:miter lim="800000"/>
            <a:headEnd/>
            <a:tailEnd/>
          </a:ln>
          <a:effectLst/>
        </p:spPr>
        <p:txBody>
          <a:bodyPr>
            <a:spAutoFit/>
          </a:bodyPr>
          <a:lstStyle/>
          <a:p>
            <a:pPr algn="ctr">
              <a:spcBef>
                <a:spcPct val="50000"/>
              </a:spcBef>
              <a:defRPr/>
            </a:pPr>
            <a:r>
              <a:rPr lang="en-GB" sz="3200">
                <a:solidFill>
                  <a:schemeClr val="bg1"/>
                </a:solidFill>
                <a:effectLst>
                  <a:outerShdw blurRad="38100" dist="38100" dir="2700000" algn="tl">
                    <a:srgbClr val="000000"/>
                  </a:outerShdw>
                </a:effectLst>
                <a:latin typeface="Calibri" pitchFamily="34" charset="0"/>
              </a:rPr>
              <a:t>Polybaric, near-fractional melting of lherzolite</a:t>
            </a:r>
          </a:p>
        </p:txBody>
      </p:sp>
      <p:sp>
        <p:nvSpPr>
          <p:cNvPr id="795653" name="Text Box 5"/>
          <p:cNvSpPr txBox="1">
            <a:spLocks noChangeArrowheads="1"/>
          </p:cNvSpPr>
          <p:nvPr/>
        </p:nvSpPr>
        <p:spPr bwMode="auto">
          <a:xfrm>
            <a:off x="1588" y="1301750"/>
            <a:ext cx="9140825" cy="585788"/>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a:solidFill>
                  <a:srgbClr val="FFFF00"/>
                </a:solidFill>
                <a:effectLst>
                  <a:outerShdw blurRad="38100" dist="38100" dir="2700000" algn="tl">
                    <a:srgbClr val="000000"/>
                  </a:outerShdw>
                </a:effectLst>
                <a:latin typeface="Calibri" pitchFamily="34" charset="0"/>
              </a:rPr>
              <a:t>Some natural examples from Italy</a:t>
            </a:r>
          </a:p>
        </p:txBody>
      </p:sp>
      <p:pic>
        <p:nvPicPr>
          <p:cNvPr id="795661" name="Picture 13"/>
          <p:cNvPicPr>
            <a:picLocks noChangeAspect="1" noChangeArrowheads="1"/>
          </p:cNvPicPr>
          <p:nvPr/>
        </p:nvPicPr>
        <p:blipFill>
          <a:blip r:embed="rId3" cstate="print"/>
          <a:srcRect/>
          <a:stretch>
            <a:fillRect/>
          </a:stretch>
        </p:blipFill>
        <p:spPr bwMode="auto">
          <a:xfrm>
            <a:off x="3328988" y="1916113"/>
            <a:ext cx="5813425" cy="4954587"/>
          </a:xfrm>
          <a:prstGeom prst="rect">
            <a:avLst/>
          </a:prstGeom>
          <a:noFill/>
          <a:ln w="9525" algn="ctr">
            <a:noFill/>
            <a:miter lim="800000"/>
            <a:headEnd/>
            <a:tailEnd/>
          </a:ln>
        </p:spPr>
      </p:pic>
      <p:sp>
        <p:nvSpPr>
          <p:cNvPr id="795663" name="Freeform 15"/>
          <p:cNvSpPr>
            <a:spLocks/>
          </p:cNvSpPr>
          <p:nvPr/>
        </p:nvSpPr>
        <p:spPr bwMode="auto">
          <a:xfrm>
            <a:off x="3619500" y="2005013"/>
            <a:ext cx="5219700" cy="4738687"/>
          </a:xfrm>
          <a:custGeom>
            <a:avLst/>
            <a:gdLst/>
            <a:ahLst/>
            <a:cxnLst>
              <a:cxn ang="0">
                <a:pos x="990" y="2661"/>
              </a:cxn>
              <a:cxn ang="0">
                <a:pos x="1200" y="2607"/>
              </a:cxn>
              <a:cxn ang="0">
                <a:pos x="1410" y="2595"/>
              </a:cxn>
              <a:cxn ang="0">
                <a:pos x="1662" y="2571"/>
              </a:cxn>
              <a:cxn ang="0">
                <a:pos x="1842" y="2655"/>
              </a:cxn>
              <a:cxn ang="0">
                <a:pos x="1884" y="2775"/>
              </a:cxn>
              <a:cxn ang="0">
                <a:pos x="2034" y="2907"/>
              </a:cxn>
              <a:cxn ang="0">
                <a:pos x="2154" y="2853"/>
              </a:cxn>
              <a:cxn ang="0">
                <a:pos x="2250" y="2895"/>
              </a:cxn>
              <a:cxn ang="0">
                <a:pos x="2484" y="2985"/>
              </a:cxn>
              <a:cxn ang="0">
                <a:pos x="2646" y="2685"/>
              </a:cxn>
              <a:cxn ang="0">
                <a:pos x="2736" y="2433"/>
              </a:cxn>
              <a:cxn ang="0">
                <a:pos x="2880" y="2193"/>
              </a:cxn>
              <a:cxn ang="0">
                <a:pos x="3114" y="1911"/>
              </a:cxn>
              <a:cxn ang="0">
                <a:pos x="3264" y="1743"/>
              </a:cxn>
              <a:cxn ang="0">
                <a:pos x="3174" y="1431"/>
              </a:cxn>
              <a:cxn ang="0">
                <a:pos x="3048" y="1185"/>
              </a:cxn>
              <a:cxn ang="0">
                <a:pos x="2838" y="915"/>
              </a:cxn>
              <a:cxn ang="0">
                <a:pos x="2646" y="741"/>
              </a:cxn>
              <a:cxn ang="0">
                <a:pos x="2418" y="717"/>
              </a:cxn>
              <a:cxn ang="0">
                <a:pos x="2220" y="735"/>
              </a:cxn>
              <a:cxn ang="0">
                <a:pos x="1944" y="507"/>
              </a:cxn>
              <a:cxn ang="0">
                <a:pos x="1788" y="429"/>
              </a:cxn>
              <a:cxn ang="0">
                <a:pos x="1734" y="369"/>
              </a:cxn>
              <a:cxn ang="0">
                <a:pos x="1602" y="249"/>
              </a:cxn>
              <a:cxn ang="0">
                <a:pos x="1470" y="51"/>
              </a:cxn>
              <a:cxn ang="0">
                <a:pos x="1248" y="63"/>
              </a:cxn>
              <a:cxn ang="0">
                <a:pos x="1146" y="159"/>
              </a:cxn>
              <a:cxn ang="0">
                <a:pos x="738" y="153"/>
              </a:cxn>
              <a:cxn ang="0">
                <a:pos x="564" y="249"/>
              </a:cxn>
              <a:cxn ang="0">
                <a:pos x="606" y="345"/>
              </a:cxn>
              <a:cxn ang="0">
                <a:pos x="534" y="681"/>
              </a:cxn>
              <a:cxn ang="0">
                <a:pos x="318" y="807"/>
              </a:cxn>
              <a:cxn ang="0">
                <a:pos x="228" y="831"/>
              </a:cxn>
              <a:cxn ang="0">
                <a:pos x="102" y="837"/>
              </a:cxn>
              <a:cxn ang="0">
                <a:pos x="6" y="921"/>
              </a:cxn>
              <a:cxn ang="0">
                <a:pos x="162" y="1047"/>
              </a:cxn>
              <a:cxn ang="0">
                <a:pos x="222" y="1335"/>
              </a:cxn>
              <a:cxn ang="0">
                <a:pos x="198" y="1569"/>
              </a:cxn>
              <a:cxn ang="0">
                <a:pos x="174" y="1743"/>
              </a:cxn>
              <a:cxn ang="0">
                <a:pos x="192" y="2175"/>
              </a:cxn>
              <a:cxn ang="0">
                <a:pos x="312" y="2133"/>
              </a:cxn>
              <a:cxn ang="0">
                <a:pos x="384" y="2193"/>
              </a:cxn>
              <a:cxn ang="0">
                <a:pos x="480" y="2325"/>
              </a:cxn>
              <a:cxn ang="0">
                <a:pos x="558" y="2463"/>
              </a:cxn>
              <a:cxn ang="0">
                <a:pos x="618" y="2517"/>
              </a:cxn>
              <a:cxn ang="0">
                <a:pos x="780" y="2439"/>
              </a:cxn>
              <a:cxn ang="0">
                <a:pos x="846" y="2715"/>
              </a:cxn>
            </a:cxnLst>
            <a:rect l="0" t="0" r="r" b="b"/>
            <a:pathLst>
              <a:path w="3288" h="2985">
                <a:moveTo>
                  <a:pt x="846" y="2715"/>
                </a:moveTo>
                <a:cubicBezTo>
                  <a:pt x="889" y="2710"/>
                  <a:pt x="959" y="2723"/>
                  <a:pt x="984" y="2685"/>
                </a:cubicBezTo>
                <a:cubicBezTo>
                  <a:pt x="986" y="2677"/>
                  <a:pt x="985" y="2667"/>
                  <a:pt x="990" y="2661"/>
                </a:cubicBezTo>
                <a:cubicBezTo>
                  <a:pt x="998" y="2651"/>
                  <a:pt x="1131" y="2667"/>
                  <a:pt x="1134" y="2667"/>
                </a:cubicBezTo>
                <a:cubicBezTo>
                  <a:pt x="1165" y="2661"/>
                  <a:pt x="1180" y="2654"/>
                  <a:pt x="1194" y="2625"/>
                </a:cubicBezTo>
                <a:cubicBezTo>
                  <a:pt x="1197" y="2619"/>
                  <a:pt x="1196" y="2611"/>
                  <a:pt x="1200" y="2607"/>
                </a:cubicBezTo>
                <a:cubicBezTo>
                  <a:pt x="1210" y="2597"/>
                  <a:pt x="1224" y="2591"/>
                  <a:pt x="1236" y="2583"/>
                </a:cubicBezTo>
                <a:cubicBezTo>
                  <a:pt x="1242" y="2579"/>
                  <a:pt x="1254" y="2571"/>
                  <a:pt x="1254" y="2571"/>
                </a:cubicBezTo>
                <a:cubicBezTo>
                  <a:pt x="1395" y="2578"/>
                  <a:pt x="1337" y="2571"/>
                  <a:pt x="1410" y="2595"/>
                </a:cubicBezTo>
                <a:cubicBezTo>
                  <a:pt x="1420" y="2626"/>
                  <a:pt x="1434" y="2619"/>
                  <a:pt x="1464" y="2613"/>
                </a:cubicBezTo>
                <a:cubicBezTo>
                  <a:pt x="1515" y="2630"/>
                  <a:pt x="1572" y="2639"/>
                  <a:pt x="1620" y="2607"/>
                </a:cubicBezTo>
                <a:cubicBezTo>
                  <a:pt x="1628" y="2583"/>
                  <a:pt x="1638" y="2579"/>
                  <a:pt x="1662" y="2571"/>
                </a:cubicBezTo>
                <a:cubicBezTo>
                  <a:pt x="1696" y="2573"/>
                  <a:pt x="1730" y="2575"/>
                  <a:pt x="1764" y="2577"/>
                </a:cubicBezTo>
                <a:cubicBezTo>
                  <a:pt x="1788" y="2579"/>
                  <a:pt x="1819" y="2566"/>
                  <a:pt x="1836" y="2583"/>
                </a:cubicBezTo>
                <a:cubicBezTo>
                  <a:pt x="1853" y="2600"/>
                  <a:pt x="1836" y="2632"/>
                  <a:pt x="1842" y="2655"/>
                </a:cubicBezTo>
                <a:cubicBezTo>
                  <a:pt x="1847" y="2673"/>
                  <a:pt x="1888" y="2690"/>
                  <a:pt x="1902" y="2697"/>
                </a:cubicBezTo>
                <a:cubicBezTo>
                  <a:pt x="1910" y="2722"/>
                  <a:pt x="1904" y="2730"/>
                  <a:pt x="1890" y="2751"/>
                </a:cubicBezTo>
                <a:cubicBezTo>
                  <a:pt x="1888" y="2759"/>
                  <a:pt x="1887" y="2767"/>
                  <a:pt x="1884" y="2775"/>
                </a:cubicBezTo>
                <a:cubicBezTo>
                  <a:pt x="1881" y="2782"/>
                  <a:pt x="1873" y="2786"/>
                  <a:pt x="1872" y="2793"/>
                </a:cubicBezTo>
                <a:cubicBezTo>
                  <a:pt x="1866" y="2868"/>
                  <a:pt x="1920" y="2893"/>
                  <a:pt x="1980" y="2913"/>
                </a:cubicBezTo>
                <a:cubicBezTo>
                  <a:pt x="1998" y="2911"/>
                  <a:pt x="2017" y="2914"/>
                  <a:pt x="2034" y="2907"/>
                </a:cubicBezTo>
                <a:cubicBezTo>
                  <a:pt x="2040" y="2905"/>
                  <a:pt x="2036" y="2894"/>
                  <a:pt x="2040" y="2889"/>
                </a:cubicBezTo>
                <a:cubicBezTo>
                  <a:pt x="2054" y="2868"/>
                  <a:pt x="2080" y="2860"/>
                  <a:pt x="2100" y="2847"/>
                </a:cubicBezTo>
                <a:cubicBezTo>
                  <a:pt x="2118" y="2849"/>
                  <a:pt x="2137" y="2846"/>
                  <a:pt x="2154" y="2853"/>
                </a:cubicBezTo>
                <a:cubicBezTo>
                  <a:pt x="2160" y="2855"/>
                  <a:pt x="2156" y="2866"/>
                  <a:pt x="2160" y="2871"/>
                </a:cubicBezTo>
                <a:cubicBezTo>
                  <a:pt x="2165" y="2877"/>
                  <a:pt x="2171" y="2881"/>
                  <a:pt x="2178" y="2883"/>
                </a:cubicBezTo>
                <a:cubicBezTo>
                  <a:pt x="2202" y="2889"/>
                  <a:pt x="2226" y="2891"/>
                  <a:pt x="2250" y="2895"/>
                </a:cubicBezTo>
                <a:cubicBezTo>
                  <a:pt x="2275" y="2899"/>
                  <a:pt x="2304" y="2917"/>
                  <a:pt x="2328" y="2925"/>
                </a:cubicBezTo>
                <a:cubicBezTo>
                  <a:pt x="2334" y="2927"/>
                  <a:pt x="2346" y="2931"/>
                  <a:pt x="2346" y="2931"/>
                </a:cubicBezTo>
                <a:cubicBezTo>
                  <a:pt x="2384" y="2969"/>
                  <a:pt x="2432" y="2976"/>
                  <a:pt x="2484" y="2985"/>
                </a:cubicBezTo>
                <a:cubicBezTo>
                  <a:pt x="2502" y="2983"/>
                  <a:pt x="2520" y="2983"/>
                  <a:pt x="2538" y="2979"/>
                </a:cubicBezTo>
                <a:cubicBezTo>
                  <a:pt x="2579" y="2971"/>
                  <a:pt x="2595" y="2947"/>
                  <a:pt x="2628" y="2925"/>
                </a:cubicBezTo>
                <a:cubicBezTo>
                  <a:pt x="2656" y="2842"/>
                  <a:pt x="2640" y="2797"/>
                  <a:pt x="2646" y="2685"/>
                </a:cubicBezTo>
                <a:cubicBezTo>
                  <a:pt x="2648" y="2647"/>
                  <a:pt x="2698" y="2624"/>
                  <a:pt x="2718" y="2595"/>
                </a:cubicBezTo>
                <a:cubicBezTo>
                  <a:pt x="2696" y="2540"/>
                  <a:pt x="2648" y="2512"/>
                  <a:pt x="2616" y="2463"/>
                </a:cubicBezTo>
                <a:cubicBezTo>
                  <a:pt x="2655" y="2453"/>
                  <a:pt x="2698" y="2446"/>
                  <a:pt x="2736" y="2433"/>
                </a:cubicBezTo>
                <a:cubicBezTo>
                  <a:pt x="2748" y="2397"/>
                  <a:pt x="2773" y="2379"/>
                  <a:pt x="2808" y="2367"/>
                </a:cubicBezTo>
                <a:cubicBezTo>
                  <a:pt x="2838" y="2337"/>
                  <a:pt x="2834" y="2333"/>
                  <a:pt x="2844" y="2289"/>
                </a:cubicBezTo>
                <a:cubicBezTo>
                  <a:pt x="2852" y="2255"/>
                  <a:pt x="2869" y="2226"/>
                  <a:pt x="2880" y="2193"/>
                </a:cubicBezTo>
                <a:cubicBezTo>
                  <a:pt x="2894" y="2097"/>
                  <a:pt x="2920" y="2060"/>
                  <a:pt x="3000" y="2007"/>
                </a:cubicBezTo>
                <a:cubicBezTo>
                  <a:pt x="3015" y="1962"/>
                  <a:pt x="3052" y="1945"/>
                  <a:pt x="3090" y="1923"/>
                </a:cubicBezTo>
                <a:cubicBezTo>
                  <a:pt x="3098" y="1919"/>
                  <a:pt x="3106" y="1916"/>
                  <a:pt x="3114" y="1911"/>
                </a:cubicBezTo>
                <a:cubicBezTo>
                  <a:pt x="3126" y="1904"/>
                  <a:pt x="3150" y="1887"/>
                  <a:pt x="3150" y="1887"/>
                </a:cubicBezTo>
                <a:cubicBezTo>
                  <a:pt x="3174" y="1850"/>
                  <a:pt x="3221" y="1834"/>
                  <a:pt x="3252" y="1803"/>
                </a:cubicBezTo>
                <a:cubicBezTo>
                  <a:pt x="3257" y="1783"/>
                  <a:pt x="3258" y="1762"/>
                  <a:pt x="3264" y="1743"/>
                </a:cubicBezTo>
                <a:cubicBezTo>
                  <a:pt x="3268" y="1730"/>
                  <a:pt x="3278" y="1720"/>
                  <a:pt x="3282" y="1707"/>
                </a:cubicBezTo>
                <a:cubicBezTo>
                  <a:pt x="3279" y="1655"/>
                  <a:pt x="3288" y="1600"/>
                  <a:pt x="3270" y="1551"/>
                </a:cubicBezTo>
                <a:cubicBezTo>
                  <a:pt x="3257" y="1513"/>
                  <a:pt x="3207" y="1453"/>
                  <a:pt x="3174" y="1431"/>
                </a:cubicBezTo>
                <a:cubicBezTo>
                  <a:pt x="3153" y="1400"/>
                  <a:pt x="3128" y="1374"/>
                  <a:pt x="3108" y="1341"/>
                </a:cubicBezTo>
                <a:cubicBezTo>
                  <a:pt x="3089" y="1310"/>
                  <a:pt x="3080" y="1283"/>
                  <a:pt x="3054" y="1257"/>
                </a:cubicBezTo>
                <a:cubicBezTo>
                  <a:pt x="3052" y="1233"/>
                  <a:pt x="3051" y="1209"/>
                  <a:pt x="3048" y="1185"/>
                </a:cubicBezTo>
                <a:cubicBezTo>
                  <a:pt x="3040" y="1123"/>
                  <a:pt x="2983" y="1079"/>
                  <a:pt x="2934" y="1047"/>
                </a:cubicBezTo>
                <a:cubicBezTo>
                  <a:pt x="2924" y="1016"/>
                  <a:pt x="2884" y="944"/>
                  <a:pt x="2850" y="933"/>
                </a:cubicBezTo>
                <a:cubicBezTo>
                  <a:pt x="2846" y="927"/>
                  <a:pt x="2843" y="920"/>
                  <a:pt x="2838" y="915"/>
                </a:cubicBezTo>
                <a:cubicBezTo>
                  <a:pt x="2833" y="910"/>
                  <a:pt x="2825" y="908"/>
                  <a:pt x="2820" y="903"/>
                </a:cubicBezTo>
                <a:cubicBezTo>
                  <a:pt x="2792" y="871"/>
                  <a:pt x="2786" y="846"/>
                  <a:pt x="2742" y="831"/>
                </a:cubicBezTo>
                <a:cubicBezTo>
                  <a:pt x="2717" y="793"/>
                  <a:pt x="2678" y="773"/>
                  <a:pt x="2646" y="741"/>
                </a:cubicBezTo>
                <a:cubicBezTo>
                  <a:pt x="2640" y="735"/>
                  <a:pt x="2636" y="725"/>
                  <a:pt x="2628" y="723"/>
                </a:cubicBezTo>
                <a:cubicBezTo>
                  <a:pt x="2580" y="709"/>
                  <a:pt x="2528" y="715"/>
                  <a:pt x="2478" y="711"/>
                </a:cubicBezTo>
                <a:cubicBezTo>
                  <a:pt x="2458" y="713"/>
                  <a:pt x="2438" y="712"/>
                  <a:pt x="2418" y="717"/>
                </a:cubicBezTo>
                <a:cubicBezTo>
                  <a:pt x="2397" y="722"/>
                  <a:pt x="2386" y="746"/>
                  <a:pt x="2364" y="753"/>
                </a:cubicBezTo>
                <a:cubicBezTo>
                  <a:pt x="2324" y="783"/>
                  <a:pt x="2275" y="782"/>
                  <a:pt x="2232" y="753"/>
                </a:cubicBezTo>
                <a:cubicBezTo>
                  <a:pt x="2228" y="747"/>
                  <a:pt x="2221" y="742"/>
                  <a:pt x="2220" y="735"/>
                </a:cubicBezTo>
                <a:cubicBezTo>
                  <a:pt x="2215" y="709"/>
                  <a:pt x="2223" y="681"/>
                  <a:pt x="2214" y="657"/>
                </a:cubicBezTo>
                <a:cubicBezTo>
                  <a:pt x="2199" y="616"/>
                  <a:pt x="2138" y="600"/>
                  <a:pt x="2106" y="579"/>
                </a:cubicBezTo>
                <a:cubicBezTo>
                  <a:pt x="2074" y="531"/>
                  <a:pt x="1999" y="516"/>
                  <a:pt x="1944" y="507"/>
                </a:cubicBezTo>
                <a:cubicBezTo>
                  <a:pt x="1926" y="500"/>
                  <a:pt x="1907" y="497"/>
                  <a:pt x="1890" y="489"/>
                </a:cubicBezTo>
                <a:cubicBezTo>
                  <a:pt x="1821" y="454"/>
                  <a:pt x="1883" y="477"/>
                  <a:pt x="1830" y="447"/>
                </a:cubicBezTo>
                <a:cubicBezTo>
                  <a:pt x="1817" y="439"/>
                  <a:pt x="1802" y="435"/>
                  <a:pt x="1788" y="429"/>
                </a:cubicBezTo>
                <a:cubicBezTo>
                  <a:pt x="1776" y="424"/>
                  <a:pt x="1752" y="417"/>
                  <a:pt x="1752" y="417"/>
                </a:cubicBezTo>
                <a:cubicBezTo>
                  <a:pt x="1748" y="411"/>
                  <a:pt x="1743" y="406"/>
                  <a:pt x="1740" y="399"/>
                </a:cubicBezTo>
                <a:cubicBezTo>
                  <a:pt x="1736" y="389"/>
                  <a:pt x="1739" y="378"/>
                  <a:pt x="1734" y="369"/>
                </a:cubicBezTo>
                <a:cubicBezTo>
                  <a:pt x="1720" y="341"/>
                  <a:pt x="1684" y="328"/>
                  <a:pt x="1656" y="321"/>
                </a:cubicBezTo>
                <a:cubicBezTo>
                  <a:pt x="1642" y="299"/>
                  <a:pt x="1624" y="288"/>
                  <a:pt x="1608" y="267"/>
                </a:cubicBezTo>
                <a:cubicBezTo>
                  <a:pt x="1606" y="261"/>
                  <a:pt x="1603" y="255"/>
                  <a:pt x="1602" y="249"/>
                </a:cubicBezTo>
                <a:cubicBezTo>
                  <a:pt x="1599" y="225"/>
                  <a:pt x="1602" y="200"/>
                  <a:pt x="1596" y="177"/>
                </a:cubicBezTo>
                <a:cubicBezTo>
                  <a:pt x="1591" y="157"/>
                  <a:pt x="1531" y="118"/>
                  <a:pt x="1512" y="99"/>
                </a:cubicBezTo>
                <a:cubicBezTo>
                  <a:pt x="1504" y="75"/>
                  <a:pt x="1491" y="65"/>
                  <a:pt x="1470" y="51"/>
                </a:cubicBezTo>
                <a:cubicBezTo>
                  <a:pt x="1440" y="6"/>
                  <a:pt x="1393" y="13"/>
                  <a:pt x="1344" y="3"/>
                </a:cubicBezTo>
                <a:cubicBezTo>
                  <a:pt x="1326" y="5"/>
                  <a:pt x="1283" y="0"/>
                  <a:pt x="1266" y="21"/>
                </a:cubicBezTo>
                <a:cubicBezTo>
                  <a:pt x="1256" y="33"/>
                  <a:pt x="1257" y="51"/>
                  <a:pt x="1248" y="63"/>
                </a:cubicBezTo>
                <a:cubicBezTo>
                  <a:pt x="1224" y="97"/>
                  <a:pt x="1234" y="63"/>
                  <a:pt x="1218" y="105"/>
                </a:cubicBezTo>
                <a:cubicBezTo>
                  <a:pt x="1215" y="113"/>
                  <a:pt x="1217" y="123"/>
                  <a:pt x="1212" y="129"/>
                </a:cubicBezTo>
                <a:cubicBezTo>
                  <a:pt x="1190" y="154"/>
                  <a:pt x="1174" y="153"/>
                  <a:pt x="1146" y="159"/>
                </a:cubicBezTo>
                <a:cubicBezTo>
                  <a:pt x="1098" y="157"/>
                  <a:pt x="1049" y="161"/>
                  <a:pt x="1002" y="153"/>
                </a:cubicBezTo>
                <a:cubicBezTo>
                  <a:pt x="988" y="151"/>
                  <a:pt x="966" y="129"/>
                  <a:pt x="966" y="129"/>
                </a:cubicBezTo>
                <a:cubicBezTo>
                  <a:pt x="894" y="135"/>
                  <a:pt x="804" y="120"/>
                  <a:pt x="738" y="153"/>
                </a:cubicBezTo>
                <a:cubicBezTo>
                  <a:pt x="713" y="166"/>
                  <a:pt x="690" y="191"/>
                  <a:pt x="666" y="207"/>
                </a:cubicBezTo>
                <a:cubicBezTo>
                  <a:pt x="653" y="216"/>
                  <a:pt x="651" y="239"/>
                  <a:pt x="636" y="243"/>
                </a:cubicBezTo>
                <a:cubicBezTo>
                  <a:pt x="613" y="250"/>
                  <a:pt x="588" y="247"/>
                  <a:pt x="564" y="249"/>
                </a:cubicBezTo>
                <a:cubicBezTo>
                  <a:pt x="558" y="253"/>
                  <a:pt x="550" y="255"/>
                  <a:pt x="546" y="261"/>
                </a:cubicBezTo>
                <a:cubicBezTo>
                  <a:pt x="539" y="272"/>
                  <a:pt x="534" y="297"/>
                  <a:pt x="534" y="297"/>
                </a:cubicBezTo>
                <a:cubicBezTo>
                  <a:pt x="564" y="307"/>
                  <a:pt x="585" y="324"/>
                  <a:pt x="606" y="345"/>
                </a:cubicBezTo>
                <a:cubicBezTo>
                  <a:pt x="628" y="411"/>
                  <a:pt x="607" y="490"/>
                  <a:pt x="546" y="531"/>
                </a:cubicBezTo>
                <a:cubicBezTo>
                  <a:pt x="525" y="562"/>
                  <a:pt x="528" y="580"/>
                  <a:pt x="540" y="615"/>
                </a:cubicBezTo>
                <a:cubicBezTo>
                  <a:pt x="538" y="637"/>
                  <a:pt x="539" y="659"/>
                  <a:pt x="534" y="681"/>
                </a:cubicBezTo>
                <a:cubicBezTo>
                  <a:pt x="530" y="698"/>
                  <a:pt x="514" y="709"/>
                  <a:pt x="504" y="723"/>
                </a:cubicBezTo>
                <a:cubicBezTo>
                  <a:pt x="467" y="774"/>
                  <a:pt x="398" y="758"/>
                  <a:pt x="342" y="777"/>
                </a:cubicBezTo>
                <a:cubicBezTo>
                  <a:pt x="322" y="836"/>
                  <a:pt x="354" y="753"/>
                  <a:pt x="318" y="807"/>
                </a:cubicBezTo>
                <a:cubicBezTo>
                  <a:pt x="318" y="807"/>
                  <a:pt x="309" y="846"/>
                  <a:pt x="306" y="849"/>
                </a:cubicBezTo>
                <a:cubicBezTo>
                  <a:pt x="296" y="859"/>
                  <a:pt x="270" y="873"/>
                  <a:pt x="270" y="873"/>
                </a:cubicBezTo>
                <a:cubicBezTo>
                  <a:pt x="216" y="865"/>
                  <a:pt x="199" y="880"/>
                  <a:pt x="228" y="831"/>
                </a:cubicBezTo>
                <a:cubicBezTo>
                  <a:pt x="222" y="827"/>
                  <a:pt x="217" y="819"/>
                  <a:pt x="210" y="819"/>
                </a:cubicBezTo>
                <a:cubicBezTo>
                  <a:pt x="197" y="819"/>
                  <a:pt x="187" y="830"/>
                  <a:pt x="174" y="831"/>
                </a:cubicBezTo>
                <a:cubicBezTo>
                  <a:pt x="150" y="833"/>
                  <a:pt x="126" y="835"/>
                  <a:pt x="102" y="837"/>
                </a:cubicBezTo>
                <a:cubicBezTo>
                  <a:pt x="82" y="867"/>
                  <a:pt x="96" y="851"/>
                  <a:pt x="54" y="879"/>
                </a:cubicBezTo>
                <a:cubicBezTo>
                  <a:pt x="42" y="887"/>
                  <a:pt x="18" y="903"/>
                  <a:pt x="18" y="903"/>
                </a:cubicBezTo>
                <a:cubicBezTo>
                  <a:pt x="14" y="909"/>
                  <a:pt x="7" y="914"/>
                  <a:pt x="6" y="921"/>
                </a:cubicBezTo>
                <a:cubicBezTo>
                  <a:pt x="0" y="974"/>
                  <a:pt x="43" y="963"/>
                  <a:pt x="72" y="987"/>
                </a:cubicBezTo>
                <a:cubicBezTo>
                  <a:pt x="92" y="1004"/>
                  <a:pt x="86" y="1006"/>
                  <a:pt x="108" y="1017"/>
                </a:cubicBezTo>
                <a:cubicBezTo>
                  <a:pt x="126" y="1026"/>
                  <a:pt x="162" y="1047"/>
                  <a:pt x="162" y="1047"/>
                </a:cubicBezTo>
                <a:cubicBezTo>
                  <a:pt x="169" y="1069"/>
                  <a:pt x="183" y="1085"/>
                  <a:pt x="192" y="1107"/>
                </a:cubicBezTo>
                <a:cubicBezTo>
                  <a:pt x="202" y="1132"/>
                  <a:pt x="209" y="1159"/>
                  <a:pt x="216" y="1185"/>
                </a:cubicBezTo>
                <a:cubicBezTo>
                  <a:pt x="218" y="1235"/>
                  <a:pt x="218" y="1285"/>
                  <a:pt x="222" y="1335"/>
                </a:cubicBezTo>
                <a:cubicBezTo>
                  <a:pt x="225" y="1383"/>
                  <a:pt x="252" y="1432"/>
                  <a:pt x="264" y="1479"/>
                </a:cubicBezTo>
                <a:cubicBezTo>
                  <a:pt x="255" y="1523"/>
                  <a:pt x="264" y="1501"/>
                  <a:pt x="234" y="1545"/>
                </a:cubicBezTo>
                <a:cubicBezTo>
                  <a:pt x="226" y="1557"/>
                  <a:pt x="198" y="1569"/>
                  <a:pt x="198" y="1569"/>
                </a:cubicBezTo>
                <a:cubicBezTo>
                  <a:pt x="181" y="1594"/>
                  <a:pt x="180" y="1694"/>
                  <a:pt x="198" y="1623"/>
                </a:cubicBezTo>
                <a:cubicBezTo>
                  <a:pt x="194" y="1612"/>
                  <a:pt x="190" y="1586"/>
                  <a:pt x="186" y="1623"/>
                </a:cubicBezTo>
                <a:cubicBezTo>
                  <a:pt x="182" y="1663"/>
                  <a:pt x="202" y="1715"/>
                  <a:pt x="174" y="1743"/>
                </a:cubicBezTo>
                <a:cubicBezTo>
                  <a:pt x="165" y="1752"/>
                  <a:pt x="149" y="1754"/>
                  <a:pt x="138" y="1761"/>
                </a:cubicBezTo>
                <a:cubicBezTo>
                  <a:pt x="116" y="1828"/>
                  <a:pt x="118" y="1886"/>
                  <a:pt x="174" y="1923"/>
                </a:cubicBezTo>
                <a:cubicBezTo>
                  <a:pt x="201" y="2004"/>
                  <a:pt x="165" y="2094"/>
                  <a:pt x="192" y="2175"/>
                </a:cubicBezTo>
                <a:cubicBezTo>
                  <a:pt x="224" y="2173"/>
                  <a:pt x="257" y="2178"/>
                  <a:pt x="288" y="2169"/>
                </a:cubicBezTo>
                <a:cubicBezTo>
                  <a:pt x="296" y="2167"/>
                  <a:pt x="289" y="2152"/>
                  <a:pt x="294" y="2145"/>
                </a:cubicBezTo>
                <a:cubicBezTo>
                  <a:pt x="298" y="2139"/>
                  <a:pt x="306" y="2137"/>
                  <a:pt x="312" y="2133"/>
                </a:cubicBezTo>
                <a:cubicBezTo>
                  <a:pt x="320" y="2135"/>
                  <a:pt x="330" y="2134"/>
                  <a:pt x="336" y="2139"/>
                </a:cubicBezTo>
                <a:cubicBezTo>
                  <a:pt x="347" y="2148"/>
                  <a:pt x="337" y="2172"/>
                  <a:pt x="348" y="2181"/>
                </a:cubicBezTo>
                <a:cubicBezTo>
                  <a:pt x="358" y="2189"/>
                  <a:pt x="384" y="2193"/>
                  <a:pt x="384" y="2193"/>
                </a:cubicBezTo>
                <a:cubicBezTo>
                  <a:pt x="399" y="2215"/>
                  <a:pt x="424" y="2226"/>
                  <a:pt x="450" y="2235"/>
                </a:cubicBezTo>
                <a:cubicBezTo>
                  <a:pt x="465" y="2250"/>
                  <a:pt x="471" y="2250"/>
                  <a:pt x="474" y="2271"/>
                </a:cubicBezTo>
                <a:cubicBezTo>
                  <a:pt x="477" y="2289"/>
                  <a:pt x="465" y="2314"/>
                  <a:pt x="480" y="2325"/>
                </a:cubicBezTo>
                <a:cubicBezTo>
                  <a:pt x="501" y="2340"/>
                  <a:pt x="532" y="2329"/>
                  <a:pt x="558" y="2331"/>
                </a:cubicBezTo>
                <a:cubicBezTo>
                  <a:pt x="553" y="2362"/>
                  <a:pt x="551" y="2378"/>
                  <a:pt x="534" y="2403"/>
                </a:cubicBezTo>
                <a:cubicBezTo>
                  <a:pt x="545" y="2483"/>
                  <a:pt x="527" y="2417"/>
                  <a:pt x="558" y="2463"/>
                </a:cubicBezTo>
                <a:cubicBezTo>
                  <a:pt x="562" y="2468"/>
                  <a:pt x="560" y="2477"/>
                  <a:pt x="564" y="2481"/>
                </a:cubicBezTo>
                <a:cubicBezTo>
                  <a:pt x="574" y="2491"/>
                  <a:pt x="588" y="2497"/>
                  <a:pt x="600" y="2505"/>
                </a:cubicBezTo>
                <a:cubicBezTo>
                  <a:pt x="606" y="2509"/>
                  <a:pt x="618" y="2517"/>
                  <a:pt x="618" y="2517"/>
                </a:cubicBezTo>
                <a:cubicBezTo>
                  <a:pt x="646" y="2559"/>
                  <a:pt x="656" y="2546"/>
                  <a:pt x="714" y="2541"/>
                </a:cubicBezTo>
                <a:cubicBezTo>
                  <a:pt x="772" y="2522"/>
                  <a:pt x="701" y="2551"/>
                  <a:pt x="738" y="2427"/>
                </a:cubicBezTo>
                <a:cubicBezTo>
                  <a:pt x="739" y="2425"/>
                  <a:pt x="777" y="2438"/>
                  <a:pt x="780" y="2439"/>
                </a:cubicBezTo>
                <a:cubicBezTo>
                  <a:pt x="795" y="2462"/>
                  <a:pt x="799" y="2478"/>
                  <a:pt x="804" y="2505"/>
                </a:cubicBezTo>
                <a:cubicBezTo>
                  <a:pt x="796" y="2573"/>
                  <a:pt x="787" y="2629"/>
                  <a:pt x="810" y="2697"/>
                </a:cubicBezTo>
                <a:cubicBezTo>
                  <a:pt x="814" y="2710"/>
                  <a:pt x="834" y="2709"/>
                  <a:pt x="846" y="2715"/>
                </a:cubicBezTo>
                <a:close/>
              </a:path>
            </a:pathLst>
          </a:custGeom>
          <a:noFill/>
          <a:ln w="57150" cap="flat" cmpd="sng">
            <a:solidFill>
              <a:srgbClr val="00FF00"/>
            </a:solidFill>
            <a:prstDash val="solid"/>
            <a:round/>
            <a:headEnd/>
            <a:tailEnd/>
          </a:ln>
          <a:effectLst/>
        </p:spPr>
        <p:txBody>
          <a:bodyPr anchor="ctr"/>
          <a:lstStyle/>
          <a:p>
            <a:pPr>
              <a:defRPr/>
            </a:pPr>
            <a:endParaRPr lang="it-IT">
              <a:latin typeface="Calibri" pitchFamily="34" charset="0"/>
            </a:endParaRPr>
          </a:p>
        </p:txBody>
      </p:sp>
      <p:sp>
        <p:nvSpPr>
          <p:cNvPr id="795664" name="Text Box 16"/>
          <p:cNvSpPr txBox="1">
            <a:spLocks noChangeArrowheads="1"/>
          </p:cNvSpPr>
          <p:nvPr/>
        </p:nvSpPr>
        <p:spPr bwMode="auto">
          <a:xfrm>
            <a:off x="346075" y="3282950"/>
            <a:ext cx="3086100" cy="1628775"/>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2800" dirty="0">
                <a:solidFill>
                  <a:schemeClr val="bg1"/>
                </a:solidFill>
                <a:effectLst>
                  <a:outerShdw blurRad="38100" dist="38100" dir="2700000" algn="tl">
                    <a:srgbClr val="000000"/>
                  </a:outerShdw>
                </a:effectLst>
                <a:latin typeface="Calibri" pitchFamily="34" charset="0"/>
              </a:rPr>
              <a:t>Also here cpx is rimmed by a glassy brown jacket plus spinels.</a:t>
            </a:r>
          </a:p>
        </p:txBody>
      </p:sp>
      <p:sp>
        <p:nvSpPr>
          <p:cNvPr id="795666" name="Text Box 18"/>
          <p:cNvSpPr txBox="1">
            <a:spLocks noChangeArrowheads="1"/>
          </p:cNvSpPr>
          <p:nvPr/>
        </p:nvSpPr>
        <p:spPr bwMode="auto">
          <a:xfrm>
            <a:off x="8056563" y="2609850"/>
            <a:ext cx="503664" cy="523220"/>
          </a:xfrm>
          <a:prstGeom prst="rect">
            <a:avLst/>
          </a:prstGeom>
          <a:noFill/>
          <a:ln w="9525" algn="ctr">
            <a:noFill/>
            <a:miter lim="800000"/>
            <a:headEnd/>
            <a:tailEnd/>
          </a:ln>
          <a:effectLst/>
        </p:spPr>
        <p:txBody>
          <a:bodyPr wrap="none">
            <a:spAutoFit/>
          </a:bodyPr>
          <a:lstStyle/>
          <a:p>
            <a:pPr>
              <a:defRPr/>
            </a:pPr>
            <a:r>
              <a:rPr lang="it-IT" sz="2800">
                <a:solidFill>
                  <a:srgbClr val="0000FF"/>
                </a:solidFill>
                <a:effectLst>
                  <a:outerShdw blurRad="38100" dist="38100" dir="2700000" algn="tl">
                    <a:srgbClr val="000000"/>
                  </a:outerShdw>
                </a:effectLst>
                <a:latin typeface="Calibri" pitchFamily="34" charset="0"/>
              </a:rPr>
              <a:t>Ol</a:t>
            </a:r>
          </a:p>
        </p:txBody>
      </p:sp>
      <p:sp>
        <p:nvSpPr>
          <p:cNvPr id="795667" name="Text Box 19"/>
          <p:cNvSpPr txBox="1">
            <a:spLocks noChangeArrowheads="1"/>
          </p:cNvSpPr>
          <p:nvPr/>
        </p:nvSpPr>
        <p:spPr bwMode="auto">
          <a:xfrm>
            <a:off x="7361238" y="4289425"/>
            <a:ext cx="712887" cy="523220"/>
          </a:xfrm>
          <a:prstGeom prst="rect">
            <a:avLst/>
          </a:prstGeom>
          <a:noFill/>
          <a:ln w="9525" algn="ctr">
            <a:noFill/>
            <a:miter lim="800000"/>
            <a:headEnd/>
            <a:tailEnd/>
          </a:ln>
          <a:effectLst/>
        </p:spPr>
        <p:txBody>
          <a:bodyPr wrap="none">
            <a:spAutoFit/>
          </a:bodyPr>
          <a:lstStyle/>
          <a:p>
            <a:pPr>
              <a:defRPr/>
            </a:pPr>
            <a:r>
              <a:rPr lang="it-IT" sz="2800">
                <a:solidFill>
                  <a:srgbClr val="FF0000"/>
                </a:solidFill>
                <a:effectLst>
                  <a:outerShdw blurRad="38100" dist="38100" dir="2700000" algn="tl">
                    <a:srgbClr val="000000"/>
                  </a:outerShdw>
                </a:effectLst>
                <a:latin typeface="Calibri" pitchFamily="34" charset="0"/>
              </a:rPr>
              <a:t>Cpx</a:t>
            </a:r>
          </a:p>
        </p:txBody>
      </p:sp>
      <p:sp>
        <p:nvSpPr>
          <p:cNvPr id="795668" name="Text Box 20"/>
          <p:cNvSpPr txBox="1">
            <a:spLocks noChangeArrowheads="1"/>
          </p:cNvSpPr>
          <p:nvPr/>
        </p:nvSpPr>
        <p:spPr bwMode="auto">
          <a:xfrm>
            <a:off x="4789488" y="4589463"/>
            <a:ext cx="712887" cy="523220"/>
          </a:xfrm>
          <a:prstGeom prst="rect">
            <a:avLst/>
          </a:prstGeom>
          <a:noFill/>
          <a:ln w="9525" algn="ctr">
            <a:noFill/>
            <a:miter lim="800000"/>
            <a:headEnd/>
            <a:tailEnd/>
          </a:ln>
          <a:effectLst/>
        </p:spPr>
        <p:txBody>
          <a:bodyPr wrap="none">
            <a:spAutoFit/>
          </a:bodyPr>
          <a:lstStyle/>
          <a:p>
            <a:pPr>
              <a:defRPr/>
            </a:pPr>
            <a:r>
              <a:rPr lang="it-IT" sz="2800">
                <a:solidFill>
                  <a:srgbClr val="FF0000"/>
                </a:solidFill>
                <a:effectLst>
                  <a:outerShdw blurRad="38100" dist="38100" dir="2700000" algn="tl">
                    <a:srgbClr val="000000"/>
                  </a:outerShdw>
                </a:effectLst>
                <a:latin typeface="Calibri" pitchFamily="34" charset="0"/>
              </a:rPr>
              <a:t>Cpx</a:t>
            </a:r>
          </a:p>
        </p:txBody>
      </p:sp>
      <p:sp>
        <p:nvSpPr>
          <p:cNvPr id="795669" name="Text Box 21"/>
          <p:cNvSpPr txBox="1">
            <a:spLocks noChangeArrowheads="1"/>
          </p:cNvSpPr>
          <p:nvPr/>
        </p:nvSpPr>
        <p:spPr bwMode="auto">
          <a:xfrm>
            <a:off x="3367088" y="2032000"/>
            <a:ext cx="503664" cy="523220"/>
          </a:xfrm>
          <a:prstGeom prst="rect">
            <a:avLst/>
          </a:prstGeom>
          <a:noFill/>
          <a:ln w="9525" algn="ctr">
            <a:noFill/>
            <a:miter lim="800000"/>
            <a:headEnd/>
            <a:tailEnd/>
          </a:ln>
          <a:effectLst/>
        </p:spPr>
        <p:txBody>
          <a:bodyPr wrap="none">
            <a:spAutoFit/>
          </a:bodyPr>
          <a:lstStyle/>
          <a:p>
            <a:pPr>
              <a:defRPr/>
            </a:pPr>
            <a:r>
              <a:rPr lang="it-IT" sz="2800">
                <a:solidFill>
                  <a:srgbClr val="0000FF"/>
                </a:solidFill>
                <a:effectLst>
                  <a:outerShdw blurRad="38100" dist="38100" dir="2700000" algn="tl">
                    <a:srgbClr val="000000"/>
                  </a:outerShdw>
                </a:effectLst>
                <a:latin typeface="Calibri" pitchFamily="34" charset="0"/>
              </a:rPr>
              <a:t>Ol</a:t>
            </a:r>
          </a:p>
        </p:txBody>
      </p:sp>
      <p:sp>
        <p:nvSpPr>
          <p:cNvPr id="795670" name="Text Box 22"/>
          <p:cNvSpPr txBox="1">
            <a:spLocks noChangeArrowheads="1"/>
          </p:cNvSpPr>
          <p:nvPr/>
        </p:nvSpPr>
        <p:spPr bwMode="auto">
          <a:xfrm>
            <a:off x="3367088" y="4117975"/>
            <a:ext cx="503664" cy="523220"/>
          </a:xfrm>
          <a:prstGeom prst="rect">
            <a:avLst/>
          </a:prstGeom>
          <a:noFill/>
          <a:ln w="9525" algn="ctr">
            <a:noFill/>
            <a:miter lim="800000"/>
            <a:headEnd/>
            <a:tailEnd/>
          </a:ln>
          <a:effectLst/>
        </p:spPr>
        <p:txBody>
          <a:bodyPr wrap="none">
            <a:spAutoFit/>
          </a:bodyPr>
          <a:lstStyle/>
          <a:p>
            <a:pPr>
              <a:defRPr/>
            </a:pPr>
            <a:r>
              <a:rPr lang="it-IT" sz="2800">
                <a:solidFill>
                  <a:srgbClr val="0000FF"/>
                </a:solidFill>
                <a:effectLst>
                  <a:outerShdw blurRad="38100" dist="38100" dir="2700000" algn="tl">
                    <a:srgbClr val="000000"/>
                  </a:outerShdw>
                </a:effectLst>
                <a:latin typeface="Calibri" pitchFamily="34" charset="0"/>
              </a:rPr>
              <a:t>Ol</a:t>
            </a:r>
          </a:p>
        </p:txBody>
      </p:sp>
      <p:sp>
        <p:nvSpPr>
          <p:cNvPr id="795671" name="Text Box 23"/>
          <p:cNvSpPr txBox="1">
            <a:spLocks noChangeArrowheads="1"/>
          </p:cNvSpPr>
          <p:nvPr/>
        </p:nvSpPr>
        <p:spPr bwMode="auto">
          <a:xfrm>
            <a:off x="3668713" y="5903913"/>
            <a:ext cx="503664" cy="523220"/>
          </a:xfrm>
          <a:prstGeom prst="rect">
            <a:avLst/>
          </a:prstGeom>
          <a:noFill/>
          <a:ln w="9525" algn="ctr">
            <a:noFill/>
            <a:miter lim="800000"/>
            <a:headEnd/>
            <a:tailEnd/>
          </a:ln>
          <a:effectLst/>
        </p:spPr>
        <p:txBody>
          <a:bodyPr wrap="none">
            <a:spAutoFit/>
          </a:bodyPr>
          <a:lstStyle/>
          <a:p>
            <a:pPr>
              <a:defRPr/>
            </a:pPr>
            <a:r>
              <a:rPr lang="it-IT" sz="2800">
                <a:solidFill>
                  <a:srgbClr val="0000FF"/>
                </a:solidFill>
                <a:effectLst>
                  <a:outerShdw blurRad="38100" dist="38100" dir="2700000" algn="tl">
                    <a:srgbClr val="000000"/>
                  </a:outerShdw>
                </a:effectLst>
                <a:latin typeface="Calibri" pitchFamily="34" charset="0"/>
              </a:rPr>
              <a:t>Ol</a:t>
            </a:r>
          </a:p>
        </p:txBody>
      </p:sp>
      <p:sp>
        <p:nvSpPr>
          <p:cNvPr id="795672" name="Text Box 24"/>
          <p:cNvSpPr txBox="1">
            <a:spLocks noChangeArrowheads="1"/>
          </p:cNvSpPr>
          <p:nvPr/>
        </p:nvSpPr>
        <p:spPr bwMode="auto">
          <a:xfrm>
            <a:off x="5411788" y="6351588"/>
            <a:ext cx="503664" cy="523220"/>
          </a:xfrm>
          <a:prstGeom prst="rect">
            <a:avLst/>
          </a:prstGeom>
          <a:noFill/>
          <a:ln w="9525" algn="ctr">
            <a:noFill/>
            <a:miter lim="800000"/>
            <a:headEnd/>
            <a:tailEnd/>
          </a:ln>
          <a:effectLst/>
        </p:spPr>
        <p:txBody>
          <a:bodyPr wrap="none">
            <a:spAutoFit/>
          </a:bodyPr>
          <a:lstStyle/>
          <a:p>
            <a:pPr>
              <a:defRPr/>
            </a:pPr>
            <a:r>
              <a:rPr lang="it-IT" sz="2800">
                <a:solidFill>
                  <a:srgbClr val="0000FF"/>
                </a:solidFill>
                <a:effectLst>
                  <a:outerShdw blurRad="38100" dist="38100" dir="2700000" algn="tl">
                    <a:srgbClr val="000000"/>
                  </a:outerShdw>
                </a:effectLst>
                <a:latin typeface="Calibri" pitchFamily="34" charset="0"/>
              </a:rPr>
              <a:t>Ol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95664"/>
                                        </p:tgtEl>
                                        <p:attrNameLst>
                                          <p:attrName>style.visibility</p:attrName>
                                        </p:attrNameLst>
                                      </p:cBhvr>
                                      <p:to>
                                        <p:strVal val="visible"/>
                                      </p:to>
                                    </p:set>
                                    <p:animEffect transition="in" filter="fade">
                                      <p:cBhvr>
                                        <p:cTn id="7" dur="500"/>
                                        <p:tgtEl>
                                          <p:spTgt spid="79566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95661"/>
                                        </p:tgtEl>
                                        <p:attrNameLst>
                                          <p:attrName>style.visibility</p:attrName>
                                        </p:attrNameLst>
                                      </p:cBhvr>
                                      <p:to>
                                        <p:strVal val="visible"/>
                                      </p:to>
                                    </p:set>
                                    <p:animEffect transition="in" filter="fade">
                                      <p:cBhvr>
                                        <p:cTn id="11" dur="500"/>
                                        <p:tgtEl>
                                          <p:spTgt spid="795661"/>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795667"/>
                                        </p:tgtEl>
                                        <p:attrNameLst>
                                          <p:attrName>style.visibility</p:attrName>
                                        </p:attrNameLst>
                                      </p:cBhvr>
                                      <p:to>
                                        <p:strVal val="visible"/>
                                      </p:to>
                                    </p:set>
                                    <p:animEffect transition="in" filter="fade">
                                      <p:cBhvr>
                                        <p:cTn id="15" dur="500"/>
                                        <p:tgtEl>
                                          <p:spTgt spid="795667"/>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795668"/>
                                        </p:tgtEl>
                                        <p:attrNameLst>
                                          <p:attrName>style.visibility</p:attrName>
                                        </p:attrNameLst>
                                      </p:cBhvr>
                                      <p:to>
                                        <p:strVal val="visible"/>
                                      </p:to>
                                    </p:set>
                                    <p:animEffect transition="in" filter="fade">
                                      <p:cBhvr>
                                        <p:cTn id="19" dur="500"/>
                                        <p:tgtEl>
                                          <p:spTgt spid="79566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795666"/>
                                        </p:tgtEl>
                                        <p:attrNameLst>
                                          <p:attrName>style.visibility</p:attrName>
                                        </p:attrNameLst>
                                      </p:cBhvr>
                                      <p:to>
                                        <p:strVal val="visible"/>
                                      </p:to>
                                    </p:set>
                                    <p:animEffect transition="in" filter="fade">
                                      <p:cBhvr>
                                        <p:cTn id="24" dur="500"/>
                                        <p:tgtEl>
                                          <p:spTgt spid="795666"/>
                                        </p:tgtEl>
                                      </p:cBhvr>
                                    </p:animEffect>
                                  </p:childTnLst>
                                </p:cTn>
                              </p:par>
                            </p:childTnLst>
                          </p:cTn>
                        </p:par>
                        <p:par>
                          <p:cTn id="25" fill="hold">
                            <p:stCondLst>
                              <p:cond delay="500"/>
                            </p:stCondLst>
                            <p:childTnLst>
                              <p:par>
                                <p:cTn id="26" presetID="10" presetClass="entr" presetSubtype="0" fill="hold" grpId="0" nodeType="afterEffect">
                                  <p:stCondLst>
                                    <p:cond delay="0"/>
                                  </p:stCondLst>
                                  <p:childTnLst>
                                    <p:set>
                                      <p:cBhvr>
                                        <p:cTn id="27" dur="1" fill="hold">
                                          <p:stCondLst>
                                            <p:cond delay="0"/>
                                          </p:stCondLst>
                                        </p:cTn>
                                        <p:tgtEl>
                                          <p:spTgt spid="795669"/>
                                        </p:tgtEl>
                                        <p:attrNameLst>
                                          <p:attrName>style.visibility</p:attrName>
                                        </p:attrNameLst>
                                      </p:cBhvr>
                                      <p:to>
                                        <p:strVal val="visible"/>
                                      </p:to>
                                    </p:set>
                                    <p:animEffect transition="in" filter="fade">
                                      <p:cBhvr>
                                        <p:cTn id="28" dur="500"/>
                                        <p:tgtEl>
                                          <p:spTgt spid="795669"/>
                                        </p:tgtEl>
                                      </p:cBhvr>
                                    </p:animEffect>
                                  </p:childTnLst>
                                </p:cTn>
                              </p:par>
                            </p:childTnLst>
                          </p:cTn>
                        </p:par>
                        <p:par>
                          <p:cTn id="29" fill="hold">
                            <p:stCondLst>
                              <p:cond delay="1000"/>
                            </p:stCondLst>
                            <p:childTnLst>
                              <p:par>
                                <p:cTn id="30" presetID="10" presetClass="entr" presetSubtype="0" fill="hold" grpId="0" nodeType="afterEffect">
                                  <p:stCondLst>
                                    <p:cond delay="0"/>
                                  </p:stCondLst>
                                  <p:childTnLst>
                                    <p:set>
                                      <p:cBhvr>
                                        <p:cTn id="31" dur="1" fill="hold">
                                          <p:stCondLst>
                                            <p:cond delay="0"/>
                                          </p:stCondLst>
                                        </p:cTn>
                                        <p:tgtEl>
                                          <p:spTgt spid="795670"/>
                                        </p:tgtEl>
                                        <p:attrNameLst>
                                          <p:attrName>style.visibility</p:attrName>
                                        </p:attrNameLst>
                                      </p:cBhvr>
                                      <p:to>
                                        <p:strVal val="visible"/>
                                      </p:to>
                                    </p:set>
                                    <p:animEffect transition="in" filter="fade">
                                      <p:cBhvr>
                                        <p:cTn id="32" dur="500"/>
                                        <p:tgtEl>
                                          <p:spTgt spid="795670"/>
                                        </p:tgtEl>
                                      </p:cBhvr>
                                    </p:animEffect>
                                  </p:childTnLst>
                                </p:cTn>
                              </p:par>
                            </p:childTnLst>
                          </p:cTn>
                        </p:par>
                        <p:par>
                          <p:cTn id="33" fill="hold">
                            <p:stCondLst>
                              <p:cond delay="1500"/>
                            </p:stCondLst>
                            <p:childTnLst>
                              <p:par>
                                <p:cTn id="34" presetID="10" presetClass="entr" presetSubtype="0" fill="hold" grpId="0" nodeType="afterEffect">
                                  <p:stCondLst>
                                    <p:cond delay="0"/>
                                  </p:stCondLst>
                                  <p:childTnLst>
                                    <p:set>
                                      <p:cBhvr>
                                        <p:cTn id="35" dur="1" fill="hold">
                                          <p:stCondLst>
                                            <p:cond delay="0"/>
                                          </p:stCondLst>
                                        </p:cTn>
                                        <p:tgtEl>
                                          <p:spTgt spid="795671"/>
                                        </p:tgtEl>
                                        <p:attrNameLst>
                                          <p:attrName>style.visibility</p:attrName>
                                        </p:attrNameLst>
                                      </p:cBhvr>
                                      <p:to>
                                        <p:strVal val="visible"/>
                                      </p:to>
                                    </p:set>
                                    <p:animEffect transition="in" filter="fade">
                                      <p:cBhvr>
                                        <p:cTn id="36" dur="500"/>
                                        <p:tgtEl>
                                          <p:spTgt spid="795671"/>
                                        </p:tgtEl>
                                      </p:cBhvr>
                                    </p:animEffect>
                                  </p:childTnLst>
                                </p:cTn>
                              </p:par>
                            </p:childTnLst>
                          </p:cTn>
                        </p:par>
                        <p:par>
                          <p:cTn id="37" fill="hold">
                            <p:stCondLst>
                              <p:cond delay="2000"/>
                            </p:stCondLst>
                            <p:childTnLst>
                              <p:par>
                                <p:cTn id="38" presetID="10" presetClass="entr" presetSubtype="0" fill="hold" grpId="0" nodeType="afterEffect">
                                  <p:stCondLst>
                                    <p:cond delay="0"/>
                                  </p:stCondLst>
                                  <p:childTnLst>
                                    <p:set>
                                      <p:cBhvr>
                                        <p:cTn id="39" dur="1" fill="hold">
                                          <p:stCondLst>
                                            <p:cond delay="0"/>
                                          </p:stCondLst>
                                        </p:cTn>
                                        <p:tgtEl>
                                          <p:spTgt spid="795672"/>
                                        </p:tgtEl>
                                        <p:attrNameLst>
                                          <p:attrName>style.visibility</p:attrName>
                                        </p:attrNameLst>
                                      </p:cBhvr>
                                      <p:to>
                                        <p:strVal val="visible"/>
                                      </p:to>
                                    </p:set>
                                    <p:animEffect transition="in" filter="fade">
                                      <p:cBhvr>
                                        <p:cTn id="40" dur="500"/>
                                        <p:tgtEl>
                                          <p:spTgt spid="795672"/>
                                        </p:tgtEl>
                                      </p:cBhvr>
                                    </p:animEffect>
                                  </p:childTnLst>
                                </p:cTn>
                              </p:par>
                            </p:childTnLst>
                          </p:cTn>
                        </p:par>
                        <p:par>
                          <p:cTn id="41" fill="hold">
                            <p:stCondLst>
                              <p:cond delay="2500"/>
                            </p:stCondLst>
                            <p:childTnLst>
                              <p:par>
                                <p:cTn id="42" presetID="22" presetClass="entr" presetSubtype="8" fill="hold" grpId="0" nodeType="afterEffect">
                                  <p:stCondLst>
                                    <p:cond delay="0"/>
                                  </p:stCondLst>
                                  <p:childTnLst>
                                    <p:set>
                                      <p:cBhvr>
                                        <p:cTn id="43" dur="1" fill="hold">
                                          <p:stCondLst>
                                            <p:cond delay="0"/>
                                          </p:stCondLst>
                                        </p:cTn>
                                        <p:tgtEl>
                                          <p:spTgt spid="795663"/>
                                        </p:tgtEl>
                                        <p:attrNameLst>
                                          <p:attrName>style.visibility</p:attrName>
                                        </p:attrNameLst>
                                      </p:cBhvr>
                                      <p:to>
                                        <p:strVal val="visible"/>
                                      </p:to>
                                    </p:set>
                                    <p:animEffect transition="in" filter="wipe(left)">
                                      <p:cBhvr>
                                        <p:cTn id="44" dur="500"/>
                                        <p:tgtEl>
                                          <p:spTgt spid="7956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5663" grpId="0" animBg="1"/>
      <p:bldP spid="795664" grpId="0"/>
      <p:bldP spid="795666" grpId="0"/>
      <p:bldP spid="795667" grpId="0"/>
      <p:bldP spid="795668" grpId="0"/>
      <p:bldP spid="795669" grpId="0"/>
      <p:bldP spid="795670" grpId="0"/>
      <p:bldP spid="795671" grpId="0"/>
      <p:bldP spid="79567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7" name="Gruppo 116"/>
          <p:cNvGrpSpPr/>
          <p:nvPr/>
        </p:nvGrpSpPr>
        <p:grpSpPr>
          <a:xfrm>
            <a:off x="1160114" y="42832"/>
            <a:ext cx="6830000" cy="6610950"/>
            <a:chOff x="1160114" y="42832"/>
            <a:chExt cx="6830000" cy="6610950"/>
          </a:xfrm>
        </p:grpSpPr>
        <p:sp>
          <p:nvSpPr>
            <p:cNvPr id="5" name="Rettangolo 4"/>
            <p:cNvSpPr/>
            <p:nvPr/>
          </p:nvSpPr>
          <p:spPr bwMode="auto">
            <a:xfrm>
              <a:off x="1197429" y="44451"/>
              <a:ext cx="6792685" cy="658495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latin typeface="Comic Sans MS" pitchFamily="66" charset="0"/>
              </a:endParaRPr>
            </a:p>
          </p:txBody>
        </p:sp>
        <p:pic>
          <p:nvPicPr>
            <p:cNvPr id="2" name="Immagine 1"/>
            <p:cNvPicPr>
              <a:picLocks noChangeAspect="1"/>
            </p:cNvPicPr>
            <p:nvPr/>
          </p:nvPicPr>
          <p:blipFill rotWithShape="1">
            <a:blip r:embed="rId3" cstate="print"/>
            <a:srcRect l="8304" t="1062" r="3340" b="5578"/>
            <a:stretch/>
          </p:blipFill>
          <p:spPr>
            <a:xfrm flipV="1">
              <a:off x="1771650" y="619124"/>
              <a:ext cx="5934076" cy="5905501"/>
            </a:xfrm>
            <a:prstGeom prst="rect">
              <a:avLst/>
            </a:prstGeom>
          </p:spPr>
        </p:pic>
        <p:sp>
          <p:nvSpPr>
            <p:cNvPr id="3" name="CasellaDiTesto 2"/>
            <p:cNvSpPr txBox="1"/>
            <p:nvPr/>
          </p:nvSpPr>
          <p:spPr>
            <a:xfrm>
              <a:off x="1514472" y="295270"/>
              <a:ext cx="619124" cy="338554"/>
            </a:xfrm>
            <a:prstGeom prst="rect">
              <a:avLst/>
            </a:prstGeom>
            <a:noFill/>
          </p:spPr>
          <p:txBody>
            <a:bodyPr wrap="square" rtlCol="0">
              <a:spAutoFit/>
            </a:bodyPr>
            <a:lstStyle/>
            <a:p>
              <a:pPr algn="ctr"/>
              <a:r>
                <a:rPr lang="it-IT" sz="1600" dirty="0">
                  <a:solidFill>
                    <a:schemeClr val="tx1"/>
                  </a:solidFill>
                  <a:effectLst/>
                  <a:latin typeface="Calibri" panose="020F0502020204030204" pitchFamily="34" charset="0"/>
                  <a:cs typeface="Calibri" panose="020F0502020204030204" pitchFamily="34" charset="0"/>
                </a:rPr>
                <a:t>800</a:t>
              </a:r>
            </a:p>
          </p:txBody>
        </p:sp>
        <p:sp>
          <p:nvSpPr>
            <p:cNvPr id="30" name="CasellaDiTesto 29"/>
            <p:cNvSpPr txBox="1"/>
            <p:nvPr/>
          </p:nvSpPr>
          <p:spPr>
            <a:xfrm>
              <a:off x="2157411" y="295270"/>
              <a:ext cx="619124" cy="338554"/>
            </a:xfrm>
            <a:prstGeom prst="rect">
              <a:avLst/>
            </a:prstGeom>
            <a:noFill/>
          </p:spPr>
          <p:txBody>
            <a:bodyPr wrap="square" rtlCol="0">
              <a:spAutoFit/>
            </a:bodyPr>
            <a:lstStyle/>
            <a:p>
              <a:pPr algn="ctr"/>
              <a:r>
                <a:rPr lang="it-IT" sz="1600" dirty="0">
                  <a:solidFill>
                    <a:schemeClr val="tx1"/>
                  </a:solidFill>
                  <a:effectLst/>
                  <a:latin typeface="Calibri" panose="020F0502020204030204" pitchFamily="34" charset="0"/>
                  <a:cs typeface="Calibri" panose="020F0502020204030204" pitchFamily="34" charset="0"/>
                </a:rPr>
                <a:t>900</a:t>
              </a:r>
            </a:p>
          </p:txBody>
        </p:sp>
        <p:sp>
          <p:nvSpPr>
            <p:cNvPr id="31" name="CasellaDiTesto 30"/>
            <p:cNvSpPr txBox="1"/>
            <p:nvPr/>
          </p:nvSpPr>
          <p:spPr>
            <a:xfrm>
              <a:off x="2800347" y="295270"/>
              <a:ext cx="619124" cy="338554"/>
            </a:xfrm>
            <a:prstGeom prst="rect">
              <a:avLst/>
            </a:prstGeom>
            <a:noFill/>
          </p:spPr>
          <p:txBody>
            <a:bodyPr wrap="square" rtlCol="0">
              <a:spAutoFit/>
            </a:bodyPr>
            <a:lstStyle/>
            <a:p>
              <a:pPr algn="ctr"/>
              <a:r>
                <a:rPr lang="it-IT" sz="1600" dirty="0">
                  <a:solidFill>
                    <a:schemeClr val="tx1"/>
                  </a:solidFill>
                  <a:effectLst/>
                  <a:latin typeface="Calibri" panose="020F0502020204030204" pitchFamily="34" charset="0"/>
                  <a:cs typeface="Calibri" panose="020F0502020204030204" pitchFamily="34" charset="0"/>
                </a:rPr>
                <a:t>1000</a:t>
              </a:r>
            </a:p>
          </p:txBody>
        </p:sp>
        <p:sp>
          <p:nvSpPr>
            <p:cNvPr id="32" name="CasellaDiTesto 31"/>
            <p:cNvSpPr txBox="1"/>
            <p:nvPr/>
          </p:nvSpPr>
          <p:spPr>
            <a:xfrm>
              <a:off x="3443286" y="295270"/>
              <a:ext cx="619124" cy="338554"/>
            </a:xfrm>
            <a:prstGeom prst="rect">
              <a:avLst/>
            </a:prstGeom>
            <a:noFill/>
          </p:spPr>
          <p:txBody>
            <a:bodyPr wrap="square" rtlCol="0">
              <a:spAutoFit/>
            </a:bodyPr>
            <a:lstStyle/>
            <a:p>
              <a:pPr algn="ctr"/>
              <a:r>
                <a:rPr lang="it-IT" sz="1600" dirty="0">
                  <a:solidFill>
                    <a:schemeClr val="tx1"/>
                  </a:solidFill>
                  <a:effectLst/>
                  <a:latin typeface="Calibri" panose="020F0502020204030204" pitchFamily="34" charset="0"/>
                  <a:cs typeface="Calibri" panose="020F0502020204030204" pitchFamily="34" charset="0"/>
                </a:rPr>
                <a:t>1100</a:t>
              </a:r>
            </a:p>
          </p:txBody>
        </p:sp>
        <p:sp>
          <p:nvSpPr>
            <p:cNvPr id="33" name="CasellaDiTesto 32"/>
            <p:cNvSpPr txBox="1"/>
            <p:nvPr/>
          </p:nvSpPr>
          <p:spPr>
            <a:xfrm>
              <a:off x="4110036" y="295270"/>
              <a:ext cx="619124" cy="338554"/>
            </a:xfrm>
            <a:prstGeom prst="rect">
              <a:avLst/>
            </a:prstGeom>
            <a:noFill/>
          </p:spPr>
          <p:txBody>
            <a:bodyPr wrap="square" rtlCol="0">
              <a:spAutoFit/>
            </a:bodyPr>
            <a:lstStyle/>
            <a:p>
              <a:pPr algn="ctr"/>
              <a:r>
                <a:rPr lang="it-IT" sz="1600" dirty="0">
                  <a:solidFill>
                    <a:schemeClr val="tx1"/>
                  </a:solidFill>
                  <a:effectLst/>
                  <a:latin typeface="Calibri" panose="020F0502020204030204" pitchFamily="34" charset="0"/>
                  <a:cs typeface="Calibri" panose="020F0502020204030204" pitchFamily="34" charset="0"/>
                </a:rPr>
                <a:t>1200</a:t>
              </a:r>
            </a:p>
          </p:txBody>
        </p:sp>
        <p:sp>
          <p:nvSpPr>
            <p:cNvPr id="36" name="CasellaDiTesto 35"/>
            <p:cNvSpPr txBox="1"/>
            <p:nvPr/>
          </p:nvSpPr>
          <p:spPr>
            <a:xfrm>
              <a:off x="4752975" y="295270"/>
              <a:ext cx="619124" cy="338554"/>
            </a:xfrm>
            <a:prstGeom prst="rect">
              <a:avLst/>
            </a:prstGeom>
            <a:noFill/>
          </p:spPr>
          <p:txBody>
            <a:bodyPr wrap="square" rtlCol="0">
              <a:spAutoFit/>
            </a:bodyPr>
            <a:lstStyle/>
            <a:p>
              <a:pPr algn="ctr"/>
              <a:r>
                <a:rPr lang="it-IT" sz="1600" dirty="0">
                  <a:solidFill>
                    <a:schemeClr val="tx1"/>
                  </a:solidFill>
                  <a:effectLst/>
                  <a:latin typeface="Calibri" panose="020F0502020204030204" pitchFamily="34" charset="0"/>
                  <a:cs typeface="Calibri" panose="020F0502020204030204" pitchFamily="34" charset="0"/>
                </a:rPr>
                <a:t>1300</a:t>
              </a:r>
            </a:p>
          </p:txBody>
        </p:sp>
        <p:sp>
          <p:nvSpPr>
            <p:cNvPr id="37" name="CasellaDiTesto 36"/>
            <p:cNvSpPr txBox="1"/>
            <p:nvPr/>
          </p:nvSpPr>
          <p:spPr>
            <a:xfrm>
              <a:off x="5395911" y="295270"/>
              <a:ext cx="619124" cy="338554"/>
            </a:xfrm>
            <a:prstGeom prst="rect">
              <a:avLst/>
            </a:prstGeom>
            <a:noFill/>
          </p:spPr>
          <p:txBody>
            <a:bodyPr wrap="square" rtlCol="0">
              <a:spAutoFit/>
            </a:bodyPr>
            <a:lstStyle/>
            <a:p>
              <a:pPr algn="ctr"/>
              <a:r>
                <a:rPr lang="it-IT" sz="1600" dirty="0">
                  <a:solidFill>
                    <a:schemeClr val="tx1"/>
                  </a:solidFill>
                  <a:effectLst/>
                  <a:latin typeface="Calibri" panose="020F0502020204030204" pitchFamily="34" charset="0"/>
                  <a:cs typeface="Calibri" panose="020F0502020204030204" pitchFamily="34" charset="0"/>
                </a:rPr>
                <a:t>1400</a:t>
              </a:r>
            </a:p>
          </p:txBody>
        </p:sp>
        <p:sp>
          <p:nvSpPr>
            <p:cNvPr id="38" name="CasellaDiTesto 37"/>
            <p:cNvSpPr txBox="1"/>
            <p:nvPr/>
          </p:nvSpPr>
          <p:spPr>
            <a:xfrm>
              <a:off x="6038850" y="295270"/>
              <a:ext cx="619124" cy="338554"/>
            </a:xfrm>
            <a:prstGeom prst="rect">
              <a:avLst/>
            </a:prstGeom>
            <a:noFill/>
          </p:spPr>
          <p:txBody>
            <a:bodyPr wrap="square" rtlCol="0">
              <a:spAutoFit/>
            </a:bodyPr>
            <a:lstStyle/>
            <a:p>
              <a:pPr algn="ctr"/>
              <a:r>
                <a:rPr lang="it-IT" sz="1600" dirty="0">
                  <a:solidFill>
                    <a:schemeClr val="tx1"/>
                  </a:solidFill>
                  <a:effectLst/>
                  <a:latin typeface="Calibri" panose="020F0502020204030204" pitchFamily="34" charset="0"/>
                  <a:cs typeface="Calibri" panose="020F0502020204030204" pitchFamily="34" charset="0"/>
                </a:rPr>
                <a:t>1500</a:t>
              </a:r>
            </a:p>
          </p:txBody>
        </p:sp>
        <p:sp>
          <p:nvSpPr>
            <p:cNvPr id="39" name="CasellaDiTesto 38"/>
            <p:cNvSpPr txBox="1"/>
            <p:nvPr/>
          </p:nvSpPr>
          <p:spPr>
            <a:xfrm>
              <a:off x="6705602" y="295270"/>
              <a:ext cx="619124" cy="338554"/>
            </a:xfrm>
            <a:prstGeom prst="rect">
              <a:avLst/>
            </a:prstGeom>
            <a:noFill/>
          </p:spPr>
          <p:txBody>
            <a:bodyPr wrap="square" rtlCol="0">
              <a:spAutoFit/>
            </a:bodyPr>
            <a:lstStyle/>
            <a:p>
              <a:pPr algn="ctr"/>
              <a:r>
                <a:rPr lang="it-IT" sz="1600" dirty="0">
                  <a:solidFill>
                    <a:schemeClr val="tx1"/>
                  </a:solidFill>
                  <a:effectLst/>
                  <a:latin typeface="Calibri" panose="020F0502020204030204" pitchFamily="34" charset="0"/>
                  <a:cs typeface="Calibri" panose="020F0502020204030204" pitchFamily="34" charset="0"/>
                </a:rPr>
                <a:t>1600</a:t>
              </a:r>
            </a:p>
          </p:txBody>
        </p:sp>
        <p:sp>
          <p:nvSpPr>
            <p:cNvPr id="50" name="CasellaDiTesto 49"/>
            <p:cNvSpPr txBox="1"/>
            <p:nvPr/>
          </p:nvSpPr>
          <p:spPr>
            <a:xfrm>
              <a:off x="7348541" y="295270"/>
              <a:ext cx="619124" cy="338554"/>
            </a:xfrm>
            <a:prstGeom prst="rect">
              <a:avLst/>
            </a:prstGeom>
            <a:noFill/>
          </p:spPr>
          <p:txBody>
            <a:bodyPr wrap="square" rtlCol="0">
              <a:spAutoFit/>
            </a:bodyPr>
            <a:lstStyle/>
            <a:p>
              <a:pPr algn="ctr"/>
              <a:r>
                <a:rPr lang="it-IT" sz="1600" dirty="0">
                  <a:solidFill>
                    <a:schemeClr val="tx1"/>
                  </a:solidFill>
                  <a:effectLst/>
                  <a:latin typeface="Calibri" panose="020F0502020204030204" pitchFamily="34" charset="0"/>
                  <a:cs typeface="Calibri" panose="020F0502020204030204" pitchFamily="34" charset="0"/>
                </a:rPr>
                <a:t>1700</a:t>
              </a:r>
            </a:p>
          </p:txBody>
        </p:sp>
        <p:sp>
          <p:nvSpPr>
            <p:cNvPr id="51" name="CasellaDiTesto 50"/>
            <p:cNvSpPr txBox="1"/>
            <p:nvPr/>
          </p:nvSpPr>
          <p:spPr>
            <a:xfrm>
              <a:off x="1186812" y="478785"/>
              <a:ext cx="619124" cy="338554"/>
            </a:xfrm>
            <a:prstGeom prst="rect">
              <a:avLst/>
            </a:prstGeom>
            <a:noFill/>
          </p:spPr>
          <p:txBody>
            <a:bodyPr wrap="square" rtlCol="0">
              <a:spAutoFit/>
            </a:bodyPr>
            <a:lstStyle/>
            <a:p>
              <a:pPr algn="r"/>
              <a:r>
                <a:rPr lang="it-IT" sz="1600" dirty="0">
                  <a:solidFill>
                    <a:schemeClr val="tx1"/>
                  </a:solidFill>
                  <a:effectLst/>
                  <a:latin typeface="Calibri" panose="020F0502020204030204" pitchFamily="34" charset="0"/>
                  <a:cs typeface="Calibri" panose="020F0502020204030204" pitchFamily="34" charset="0"/>
                </a:rPr>
                <a:t>0</a:t>
              </a:r>
            </a:p>
          </p:txBody>
        </p:sp>
        <p:sp>
          <p:nvSpPr>
            <p:cNvPr id="53" name="CasellaDiTesto 52"/>
            <p:cNvSpPr txBox="1"/>
            <p:nvPr/>
          </p:nvSpPr>
          <p:spPr>
            <a:xfrm>
              <a:off x="1186812" y="2812410"/>
              <a:ext cx="619124" cy="338554"/>
            </a:xfrm>
            <a:prstGeom prst="rect">
              <a:avLst/>
            </a:prstGeom>
            <a:noFill/>
          </p:spPr>
          <p:txBody>
            <a:bodyPr wrap="square" rtlCol="0">
              <a:spAutoFit/>
            </a:bodyPr>
            <a:lstStyle/>
            <a:p>
              <a:pPr algn="r"/>
              <a:r>
                <a:rPr lang="it-IT" sz="1600" dirty="0">
                  <a:solidFill>
                    <a:schemeClr val="tx1"/>
                  </a:solidFill>
                  <a:effectLst/>
                  <a:latin typeface="Calibri" panose="020F0502020204030204" pitchFamily="34" charset="0"/>
                  <a:cs typeface="Calibri" panose="020F0502020204030204" pitchFamily="34" charset="0"/>
                </a:rPr>
                <a:t>20</a:t>
              </a:r>
            </a:p>
          </p:txBody>
        </p:sp>
        <p:sp>
          <p:nvSpPr>
            <p:cNvPr id="54" name="CasellaDiTesto 53"/>
            <p:cNvSpPr txBox="1"/>
            <p:nvPr/>
          </p:nvSpPr>
          <p:spPr>
            <a:xfrm>
              <a:off x="1186812" y="3977635"/>
              <a:ext cx="619124" cy="338554"/>
            </a:xfrm>
            <a:prstGeom prst="rect">
              <a:avLst/>
            </a:prstGeom>
            <a:noFill/>
          </p:spPr>
          <p:txBody>
            <a:bodyPr wrap="square" rtlCol="0">
              <a:spAutoFit/>
            </a:bodyPr>
            <a:lstStyle/>
            <a:p>
              <a:pPr algn="r"/>
              <a:r>
                <a:rPr lang="it-IT" sz="1600" dirty="0">
                  <a:solidFill>
                    <a:schemeClr val="tx1"/>
                  </a:solidFill>
                  <a:effectLst/>
                  <a:latin typeface="Calibri" panose="020F0502020204030204" pitchFamily="34" charset="0"/>
                  <a:cs typeface="Calibri" panose="020F0502020204030204" pitchFamily="34" charset="0"/>
                </a:rPr>
                <a:t>30</a:t>
              </a:r>
            </a:p>
          </p:txBody>
        </p:sp>
        <p:sp>
          <p:nvSpPr>
            <p:cNvPr id="55" name="CasellaDiTesto 54"/>
            <p:cNvSpPr txBox="1"/>
            <p:nvPr/>
          </p:nvSpPr>
          <p:spPr>
            <a:xfrm>
              <a:off x="1186812" y="5150003"/>
              <a:ext cx="619124" cy="338554"/>
            </a:xfrm>
            <a:prstGeom prst="rect">
              <a:avLst/>
            </a:prstGeom>
            <a:noFill/>
          </p:spPr>
          <p:txBody>
            <a:bodyPr wrap="square" rtlCol="0">
              <a:spAutoFit/>
            </a:bodyPr>
            <a:lstStyle/>
            <a:p>
              <a:pPr algn="r"/>
              <a:r>
                <a:rPr lang="it-IT" sz="1600" dirty="0">
                  <a:solidFill>
                    <a:schemeClr val="tx1"/>
                  </a:solidFill>
                  <a:effectLst/>
                  <a:latin typeface="Calibri" panose="020F0502020204030204" pitchFamily="34" charset="0"/>
                  <a:cs typeface="Calibri" panose="020F0502020204030204" pitchFamily="34" charset="0"/>
                </a:rPr>
                <a:t>40</a:t>
              </a:r>
            </a:p>
          </p:txBody>
        </p:sp>
        <p:sp>
          <p:nvSpPr>
            <p:cNvPr id="56" name="CasellaDiTesto 55"/>
            <p:cNvSpPr txBox="1"/>
            <p:nvPr/>
          </p:nvSpPr>
          <p:spPr>
            <a:xfrm>
              <a:off x="1186812" y="6315228"/>
              <a:ext cx="619124" cy="338554"/>
            </a:xfrm>
            <a:prstGeom prst="rect">
              <a:avLst/>
            </a:prstGeom>
            <a:noFill/>
          </p:spPr>
          <p:txBody>
            <a:bodyPr wrap="square" rtlCol="0">
              <a:spAutoFit/>
            </a:bodyPr>
            <a:lstStyle/>
            <a:p>
              <a:pPr algn="r"/>
              <a:r>
                <a:rPr lang="it-IT" sz="1600" dirty="0">
                  <a:solidFill>
                    <a:schemeClr val="tx1"/>
                  </a:solidFill>
                  <a:effectLst/>
                  <a:latin typeface="Calibri" panose="020F0502020204030204" pitchFamily="34" charset="0"/>
                  <a:cs typeface="Calibri" panose="020F0502020204030204" pitchFamily="34" charset="0"/>
                </a:rPr>
                <a:t>50</a:t>
              </a:r>
            </a:p>
          </p:txBody>
        </p:sp>
        <p:sp>
          <p:nvSpPr>
            <p:cNvPr id="57" name="CasellaDiTesto 56"/>
            <p:cNvSpPr txBox="1"/>
            <p:nvPr/>
          </p:nvSpPr>
          <p:spPr>
            <a:xfrm rot="16200000">
              <a:off x="802959" y="3376582"/>
              <a:ext cx="1114420" cy="400110"/>
            </a:xfrm>
            <a:prstGeom prst="rect">
              <a:avLst/>
            </a:prstGeom>
            <a:noFill/>
          </p:spPr>
          <p:txBody>
            <a:bodyPr wrap="square" rtlCol="0">
              <a:spAutoFit/>
            </a:bodyPr>
            <a:lstStyle/>
            <a:p>
              <a:pPr algn="ctr"/>
              <a:r>
                <a:rPr lang="it-IT" sz="2000" dirty="0">
                  <a:solidFill>
                    <a:schemeClr val="tx1"/>
                  </a:solidFill>
                  <a:effectLst/>
                  <a:latin typeface="Calibri" panose="020F0502020204030204" pitchFamily="34" charset="0"/>
                  <a:cs typeface="Calibri" panose="020F0502020204030204" pitchFamily="34" charset="0"/>
                </a:rPr>
                <a:t>P (kbar)</a:t>
              </a:r>
            </a:p>
          </p:txBody>
        </p:sp>
        <p:sp>
          <p:nvSpPr>
            <p:cNvPr id="58" name="CasellaDiTesto 57"/>
            <p:cNvSpPr txBox="1"/>
            <p:nvPr/>
          </p:nvSpPr>
          <p:spPr>
            <a:xfrm>
              <a:off x="4314823" y="42832"/>
              <a:ext cx="847728" cy="400110"/>
            </a:xfrm>
            <a:prstGeom prst="rect">
              <a:avLst/>
            </a:prstGeom>
            <a:noFill/>
          </p:spPr>
          <p:txBody>
            <a:bodyPr wrap="square" rtlCol="0">
              <a:spAutoFit/>
            </a:bodyPr>
            <a:lstStyle/>
            <a:p>
              <a:pPr algn="ctr"/>
              <a:r>
                <a:rPr lang="it-IT" sz="2000" dirty="0">
                  <a:solidFill>
                    <a:schemeClr val="tx1"/>
                  </a:solidFill>
                  <a:effectLst/>
                  <a:latin typeface="Calibri" panose="020F0502020204030204" pitchFamily="34" charset="0"/>
                  <a:cs typeface="Calibri" panose="020F0502020204030204" pitchFamily="34" charset="0"/>
                </a:rPr>
                <a:t>T (°C)</a:t>
              </a:r>
            </a:p>
          </p:txBody>
        </p:sp>
        <p:sp>
          <p:nvSpPr>
            <p:cNvPr id="52" name="CasellaDiTesto 51"/>
            <p:cNvSpPr txBox="1"/>
            <p:nvPr/>
          </p:nvSpPr>
          <p:spPr>
            <a:xfrm>
              <a:off x="1186812" y="1644010"/>
              <a:ext cx="619124" cy="338554"/>
            </a:xfrm>
            <a:prstGeom prst="rect">
              <a:avLst/>
            </a:prstGeom>
            <a:noFill/>
          </p:spPr>
          <p:txBody>
            <a:bodyPr wrap="square" rtlCol="0">
              <a:spAutoFit/>
            </a:bodyPr>
            <a:lstStyle/>
            <a:p>
              <a:pPr algn="r"/>
              <a:r>
                <a:rPr lang="it-IT" sz="1600" dirty="0">
                  <a:solidFill>
                    <a:schemeClr val="tx1"/>
                  </a:solidFill>
                  <a:effectLst/>
                  <a:latin typeface="Calibri" panose="020F0502020204030204" pitchFamily="34" charset="0"/>
                  <a:cs typeface="Calibri" panose="020F0502020204030204" pitchFamily="34" charset="0"/>
                </a:rPr>
                <a:t>10</a:t>
              </a:r>
            </a:p>
          </p:txBody>
        </p:sp>
        <p:sp>
          <p:nvSpPr>
            <p:cNvPr id="9" name="Figura a mano libera 8"/>
            <p:cNvSpPr/>
            <p:nvPr/>
          </p:nvSpPr>
          <p:spPr bwMode="auto">
            <a:xfrm>
              <a:off x="3352800" y="1076325"/>
              <a:ext cx="908050" cy="476250"/>
            </a:xfrm>
            <a:custGeom>
              <a:avLst/>
              <a:gdLst>
                <a:gd name="connsiteX0" fmla="*/ 552450 w 908050"/>
                <a:gd name="connsiteY0" fmla="*/ 0 h 476250"/>
                <a:gd name="connsiteX1" fmla="*/ 66675 w 908050"/>
                <a:gd name="connsiteY1" fmla="*/ 215900 h 476250"/>
                <a:gd name="connsiteX2" fmla="*/ 0 w 908050"/>
                <a:gd name="connsiteY2" fmla="*/ 295275 h 476250"/>
                <a:gd name="connsiteX3" fmla="*/ 88900 w 908050"/>
                <a:gd name="connsiteY3" fmla="*/ 358775 h 476250"/>
                <a:gd name="connsiteX4" fmla="*/ 908050 w 908050"/>
                <a:gd name="connsiteY4" fmla="*/ 476250 h 476250"/>
                <a:gd name="connsiteX5" fmla="*/ 898525 w 908050"/>
                <a:gd name="connsiteY5" fmla="*/ 304800 h 476250"/>
                <a:gd name="connsiteX6" fmla="*/ 793750 w 908050"/>
                <a:gd name="connsiteY6" fmla="*/ 92075 h 476250"/>
                <a:gd name="connsiteX7" fmla="*/ 552450 w 908050"/>
                <a:gd name="connsiteY7" fmla="*/ 0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8050" h="476250">
                  <a:moveTo>
                    <a:pt x="552450" y="0"/>
                  </a:moveTo>
                  <a:lnTo>
                    <a:pt x="66675" y="215900"/>
                  </a:lnTo>
                  <a:lnTo>
                    <a:pt x="0" y="295275"/>
                  </a:lnTo>
                  <a:lnTo>
                    <a:pt x="88900" y="358775"/>
                  </a:lnTo>
                  <a:lnTo>
                    <a:pt x="908050" y="476250"/>
                  </a:lnTo>
                  <a:lnTo>
                    <a:pt x="898525" y="304800"/>
                  </a:lnTo>
                  <a:lnTo>
                    <a:pt x="793750" y="92075"/>
                  </a:lnTo>
                  <a:lnTo>
                    <a:pt x="552450" y="0"/>
                  </a:lnTo>
                  <a:close/>
                </a:path>
              </a:pathLst>
            </a:custGeom>
            <a:solidFill>
              <a:srgbClr val="9BC5E6"/>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latin typeface="Comic Sans MS" pitchFamily="66" charset="0"/>
              </a:endParaRPr>
            </a:p>
          </p:txBody>
        </p:sp>
        <p:sp>
          <p:nvSpPr>
            <p:cNvPr id="61" name="CasellaDiTesto 60"/>
            <p:cNvSpPr txBox="1"/>
            <p:nvPr/>
          </p:nvSpPr>
          <p:spPr>
            <a:xfrm>
              <a:off x="3238501" y="1200145"/>
              <a:ext cx="1092200" cy="307777"/>
            </a:xfrm>
            <a:prstGeom prst="rect">
              <a:avLst/>
            </a:prstGeom>
            <a:noFill/>
          </p:spPr>
          <p:txBody>
            <a:bodyPr wrap="square" rtlCol="0">
              <a:spAutoFit/>
            </a:bodyPr>
            <a:lstStyle/>
            <a:p>
              <a:r>
                <a:rPr lang="it-IT" sz="1400" dirty="0">
                  <a:solidFill>
                    <a:schemeClr val="tx1"/>
                  </a:solidFill>
                  <a:effectLst/>
                  <a:latin typeface="Calibri" panose="020F0502020204030204" pitchFamily="34" charset="0"/>
                  <a:cs typeface="Calibri" panose="020F0502020204030204" pitchFamily="34" charset="0"/>
                </a:rPr>
                <a:t>pl cpx opx ol</a:t>
              </a:r>
            </a:p>
          </p:txBody>
        </p:sp>
        <p:sp>
          <p:nvSpPr>
            <p:cNvPr id="19" name="Figura a mano libera 18"/>
            <p:cNvSpPr/>
            <p:nvPr/>
          </p:nvSpPr>
          <p:spPr bwMode="auto">
            <a:xfrm>
              <a:off x="2000250" y="1857375"/>
              <a:ext cx="984250" cy="317500"/>
            </a:xfrm>
            <a:custGeom>
              <a:avLst/>
              <a:gdLst>
                <a:gd name="connsiteX0" fmla="*/ 0 w 984250"/>
                <a:gd name="connsiteY0" fmla="*/ 41275 h 317500"/>
                <a:gd name="connsiteX1" fmla="*/ 12700 w 984250"/>
                <a:gd name="connsiteY1" fmla="*/ 234950 h 317500"/>
                <a:gd name="connsiteX2" fmla="*/ 984250 w 984250"/>
                <a:gd name="connsiteY2" fmla="*/ 317500 h 317500"/>
                <a:gd name="connsiteX3" fmla="*/ 968375 w 984250"/>
                <a:gd name="connsiteY3" fmla="*/ 0 h 317500"/>
                <a:gd name="connsiteX4" fmla="*/ 0 w 984250"/>
                <a:gd name="connsiteY4" fmla="*/ 41275 h 317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4250" h="317500">
                  <a:moveTo>
                    <a:pt x="0" y="41275"/>
                  </a:moveTo>
                  <a:lnTo>
                    <a:pt x="12700" y="234950"/>
                  </a:lnTo>
                  <a:lnTo>
                    <a:pt x="984250" y="317500"/>
                  </a:lnTo>
                  <a:lnTo>
                    <a:pt x="968375" y="0"/>
                  </a:lnTo>
                  <a:lnTo>
                    <a:pt x="0" y="41275"/>
                  </a:lnTo>
                  <a:close/>
                </a:path>
              </a:pathLst>
            </a:custGeom>
            <a:solidFill>
              <a:srgbClr val="9BC5E6"/>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latin typeface="Comic Sans MS" pitchFamily="66" charset="0"/>
              </a:endParaRPr>
            </a:p>
          </p:txBody>
        </p:sp>
        <p:sp>
          <p:nvSpPr>
            <p:cNvPr id="62" name="CasellaDiTesto 61"/>
            <p:cNvSpPr txBox="1"/>
            <p:nvPr/>
          </p:nvSpPr>
          <p:spPr>
            <a:xfrm>
              <a:off x="2476496" y="1914520"/>
              <a:ext cx="1266829" cy="307777"/>
            </a:xfrm>
            <a:prstGeom prst="rect">
              <a:avLst/>
            </a:prstGeom>
            <a:noFill/>
          </p:spPr>
          <p:txBody>
            <a:bodyPr wrap="square" rtlCol="0">
              <a:spAutoFit/>
            </a:bodyPr>
            <a:lstStyle/>
            <a:p>
              <a:pPr algn="ctr"/>
              <a:r>
                <a:rPr lang="it-IT" sz="1400" dirty="0">
                  <a:solidFill>
                    <a:schemeClr val="tx1"/>
                  </a:solidFill>
                  <a:effectLst/>
                  <a:latin typeface="Calibri" panose="020F0502020204030204" pitchFamily="34" charset="0"/>
                  <a:cs typeface="Calibri" panose="020F0502020204030204" pitchFamily="34" charset="0"/>
                </a:rPr>
                <a:t>sp cpx opx ol</a:t>
              </a:r>
            </a:p>
          </p:txBody>
        </p:sp>
        <p:sp>
          <p:nvSpPr>
            <p:cNvPr id="20" name="Figura a mano libera 19"/>
            <p:cNvSpPr/>
            <p:nvPr/>
          </p:nvSpPr>
          <p:spPr bwMode="auto">
            <a:xfrm>
              <a:off x="1901825" y="698500"/>
              <a:ext cx="2101850" cy="615950"/>
            </a:xfrm>
            <a:custGeom>
              <a:avLst/>
              <a:gdLst>
                <a:gd name="connsiteX0" fmla="*/ 22225 w 2101850"/>
                <a:gd name="connsiteY0" fmla="*/ 441325 h 615950"/>
                <a:gd name="connsiteX1" fmla="*/ 0 w 2101850"/>
                <a:gd name="connsiteY1" fmla="*/ 558800 h 615950"/>
                <a:gd name="connsiteX2" fmla="*/ 168275 w 2101850"/>
                <a:gd name="connsiteY2" fmla="*/ 615950 h 615950"/>
                <a:gd name="connsiteX3" fmla="*/ 1016000 w 2101850"/>
                <a:gd name="connsiteY3" fmla="*/ 603250 h 615950"/>
                <a:gd name="connsiteX4" fmla="*/ 1743075 w 2101850"/>
                <a:gd name="connsiteY4" fmla="*/ 355600 h 615950"/>
                <a:gd name="connsiteX5" fmla="*/ 2101850 w 2101850"/>
                <a:gd name="connsiteY5" fmla="*/ 190500 h 615950"/>
                <a:gd name="connsiteX6" fmla="*/ 2060575 w 2101850"/>
                <a:gd name="connsiteY6" fmla="*/ 73025 h 615950"/>
                <a:gd name="connsiteX7" fmla="*/ 2025650 w 2101850"/>
                <a:gd name="connsiteY7" fmla="*/ 22225 h 615950"/>
                <a:gd name="connsiteX8" fmla="*/ 1936750 w 2101850"/>
                <a:gd name="connsiteY8" fmla="*/ 0 h 615950"/>
                <a:gd name="connsiteX9" fmla="*/ 1879600 w 2101850"/>
                <a:gd name="connsiteY9" fmla="*/ 63500 h 615950"/>
                <a:gd name="connsiteX10" fmla="*/ 1762125 w 2101850"/>
                <a:gd name="connsiteY10" fmla="*/ 53975 h 615950"/>
                <a:gd name="connsiteX11" fmla="*/ 1349375 w 2101850"/>
                <a:gd name="connsiteY11" fmla="*/ 47625 h 615950"/>
                <a:gd name="connsiteX12" fmla="*/ 1174750 w 2101850"/>
                <a:gd name="connsiteY12" fmla="*/ 73025 h 615950"/>
                <a:gd name="connsiteX13" fmla="*/ 873125 w 2101850"/>
                <a:gd name="connsiteY13" fmla="*/ 47625 h 615950"/>
                <a:gd name="connsiteX14" fmla="*/ 22225 w 2101850"/>
                <a:gd name="connsiteY14" fmla="*/ 441325 h 615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01850" h="615950">
                  <a:moveTo>
                    <a:pt x="22225" y="441325"/>
                  </a:moveTo>
                  <a:lnTo>
                    <a:pt x="0" y="558800"/>
                  </a:lnTo>
                  <a:lnTo>
                    <a:pt x="168275" y="615950"/>
                  </a:lnTo>
                  <a:lnTo>
                    <a:pt x="1016000" y="603250"/>
                  </a:lnTo>
                  <a:lnTo>
                    <a:pt x="1743075" y="355600"/>
                  </a:lnTo>
                  <a:lnTo>
                    <a:pt x="2101850" y="190500"/>
                  </a:lnTo>
                  <a:lnTo>
                    <a:pt x="2060575" y="73025"/>
                  </a:lnTo>
                  <a:lnTo>
                    <a:pt x="2025650" y="22225"/>
                  </a:lnTo>
                  <a:lnTo>
                    <a:pt x="1936750" y="0"/>
                  </a:lnTo>
                  <a:lnTo>
                    <a:pt x="1879600" y="63500"/>
                  </a:lnTo>
                  <a:lnTo>
                    <a:pt x="1762125" y="53975"/>
                  </a:lnTo>
                  <a:lnTo>
                    <a:pt x="1349375" y="47625"/>
                  </a:lnTo>
                  <a:lnTo>
                    <a:pt x="1174750" y="73025"/>
                  </a:lnTo>
                  <a:lnTo>
                    <a:pt x="873125" y="47625"/>
                  </a:lnTo>
                  <a:lnTo>
                    <a:pt x="22225" y="441325"/>
                  </a:lnTo>
                  <a:close/>
                </a:path>
              </a:pathLst>
            </a:custGeom>
            <a:solidFill>
              <a:srgbClr val="BED4ED"/>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latin typeface="Comic Sans MS" pitchFamily="66" charset="0"/>
              </a:endParaRPr>
            </a:p>
          </p:txBody>
        </p:sp>
        <p:sp>
          <p:nvSpPr>
            <p:cNvPr id="59" name="CasellaDiTesto 58"/>
            <p:cNvSpPr txBox="1"/>
            <p:nvPr/>
          </p:nvSpPr>
          <p:spPr>
            <a:xfrm>
              <a:off x="2527301" y="727070"/>
              <a:ext cx="1397000" cy="307777"/>
            </a:xfrm>
            <a:prstGeom prst="rect">
              <a:avLst/>
            </a:prstGeom>
            <a:noFill/>
          </p:spPr>
          <p:txBody>
            <a:bodyPr wrap="square" rtlCol="0">
              <a:spAutoFit/>
            </a:bodyPr>
            <a:lstStyle/>
            <a:p>
              <a:r>
                <a:rPr lang="it-IT" sz="1400" dirty="0">
                  <a:solidFill>
                    <a:schemeClr val="tx1"/>
                  </a:solidFill>
                  <a:effectLst/>
                  <a:latin typeface="Calibri" panose="020F0502020204030204" pitchFamily="34" charset="0"/>
                  <a:cs typeface="Calibri" panose="020F0502020204030204" pitchFamily="34" charset="0"/>
                </a:rPr>
                <a:t>pl cpx opx ol liq</a:t>
              </a:r>
            </a:p>
          </p:txBody>
        </p:sp>
        <p:sp>
          <p:nvSpPr>
            <p:cNvPr id="60" name="CasellaDiTesto 59"/>
            <p:cNvSpPr txBox="1"/>
            <p:nvPr/>
          </p:nvSpPr>
          <p:spPr>
            <a:xfrm>
              <a:off x="1770739" y="930270"/>
              <a:ext cx="1952178" cy="307777"/>
            </a:xfrm>
            <a:prstGeom prst="rect">
              <a:avLst/>
            </a:prstGeom>
            <a:noFill/>
          </p:spPr>
          <p:txBody>
            <a:bodyPr wrap="square" rtlCol="0">
              <a:spAutoFit/>
            </a:bodyPr>
            <a:lstStyle/>
            <a:p>
              <a:pPr algn="ctr"/>
              <a:r>
                <a:rPr lang="it-IT" sz="1400" dirty="0">
                  <a:solidFill>
                    <a:schemeClr val="tx1"/>
                  </a:solidFill>
                  <a:effectLst/>
                  <a:latin typeface="Calibri" panose="020F0502020204030204" pitchFamily="34" charset="0"/>
                  <a:cs typeface="Calibri" panose="020F0502020204030204" pitchFamily="34" charset="0"/>
                </a:rPr>
                <a:t>pl Cr-</a:t>
              </a:r>
              <a:r>
                <a:rPr lang="it-IT" sz="1400" dirty="0" err="1">
                  <a:solidFill>
                    <a:schemeClr val="tx1"/>
                  </a:solidFill>
                  <a:effectLst/>
                  <a:latin typeface="Calibri" panose="020F0502020204030204" pitchFamily="34" charset="0"/>
                  <a:cs typeface="Calibri" panose="020F0502020204030204" pitchFamily="34" charset="0"/>
                </a:rPr>
                <a:t>rich</a:t>
              </a:r>
              <a:r>
                <a:rPr lang="it-IT" sz="1400" dirty="0">
                  <a:solidFill>
                    <a:schemeClr val="tx1"/>
                  </a:solidFill>
                  <a:effectLst/>
                  <a:latin typeface="Calibri" panose="020F0502020204030204" pitchFamily="34" charset="0"/>
                  <a:cs typeface="Calibri" panose="020F0502020204030204" pitchFamily="34" charset="0"/>
                </a:rPr>
                <a:t> sp cpx opx ol</a:t>
              </a:r>
            </a:p>
          </p:txBody>
        </p:sp>
        <p:cxnSp>
          <p:nvCxnSpPr>
            <p:cNvPr id="16" name="Connettore 1 15"/>
            <p:cNvCxnSpPr/>
            <p:nvPr/>
          </p:nvCxnSpPr>
          <p:spPr bwMode="auto">
            <a:xfrm flipV="1">
              <a:off x="3806825" y="815976"/>
              <a:ext cx="244475" cy="60324"/>
            </a:xfrm>
            <a:prstGeom prst="line">
              <a:avLst/>
            </a:prstGeom>
            <a:noFill/>
            <a:ln w="9525" cap="flat" cmpd="sng" algn="ctr">
              <a:solidFill>
                <a:schemeClr val="tx1"/>
              </a:solidFill>
              <a:prstDash val="solid"/>
              <a:round/>
              <a:headEnd type="none" w="med" len="med"/>
              <a:tailEnd type="triangle" w="med" len="med"/>
            </a:ln>
            <a:effectLst/>
          </p:spPr>
        </p:cxnSp>
        <p:sp>
          <p:nvSpPr>
            <p:cNvPr id="22" name="Figura a mano libera 21"/>
            <p:cNvSpPr/>
            <p:nvPr/>
          </p:nvSpPr>
          <p:spPr bwMode="auto">
            <a:xfrm>
              <a:off x="1870075" y="1384300"/>
              <a:ext cx="2463800" cy="381000"/>
            </a:xfrm>
            <a:custGeom>
              <a:avLst/>
              <a:gdLst>
                <a:gd name="connsiteX0" fmla="*/ 0 w 2463800"/>
                <a:gd name="connsiteY0" fmla="*/ 0 h 381000"/>
                <a:gd name="connsiteX1" fmla="*/ 28575 w 2463800"/>
                <a:gd name="connsiteY1" fmla="*/ 174625 h 381000"/>
                <a:gd name="connsiteX2" fmla="*/ 1047750 w 2463800"/>
                <a:gd name="connsiteY2" fmla="*/ 317500 h 381000"/>
                <a:gd name="connsiteX3" fmla="*/ 1263650 w 2463800"/>
                <a:gd name="connsiteY3" fmla="*/ 365125 h 381000"/>
                <a:gd name="connsiteX4" fmla="*/ 2368550 w 2463800"/>
                <a:gd name="connsiteY4" fmla="*/ 381000 h 381000"/>
                <a:gd name="connsiteX5" fmla="*/ 2463800 w 2463800"/>
                <a:gd name="connsiteY5" fmla="*/ 346075 h 381000"/>
                <a:gd name="connsiteX6" fmla="*/ 2463800 w 2463800"/>
                <a:gd name="connsiteY6" fmla="*/ 266700 h 381000"/>
                <a:gd name="connsiteX7" fmla="*/ 2251075 w 2463800"/>
                <a:gd name="connsiteY7" fmla="*/ 244475 h 381000"/>
                <a:gd name="connsiteX8" fmla="*/ 1209675 w 2463800"/>
                <a:gd name="connsiteY8" fmla="*/ 92075 h 381000"/>
                <a:gd name="connsiteX9" fmla="*/ 1022350 w 2463800"/>
                <a:gd name="connsiteY9" fmla="*/ 25400 h 381000"/>
                <a:gd name="connsiteX10" fmla="*/ 0 w 2463800"/>
                <a:gd name="connsiteY10" fmla="*/ 0 h 381000"/>
                <a:gd name="connsiteX0" fmla="*/ 0 w 2463800"/>
                <a:gd name="connsiteY0" fmla="*/ 0 h 381000"/>
                <a:gd name="connsiteX1" fmla="*/ 28575 w 2463800"/>
                <a:gd name="connsiteY1" fmla="*/ 174625 h 381000"/>
                <a:gd name="connsiteX2" fmla="*/ 1047750 w 2463800"/>
                <a:gd name="connsiteY2" fmla="*/ 317500 h 381000"/>
                <a:gd name="connsiteX3" fmla="*/ 1232694 w 2463800"/>
                <a:gd name="connsiteY3" fmla="*/ 367506 h 381000"/>
                <a:gd name="connsiteX4" fmla="*/ 2368550 w 2463800"/>
                <a:gd name="connsiteY4" fmla="*/ 381000 h 381000"/>
                <a:gd name="connsiteX5" fmla="*/ 2463800 w 2463800"/>
                <a:gd name="connsiteY5" fmla="*/ 346075 h 381000"/>
                <a:gd name="connsiteX6" fmla="*/ 2463800 w 2463800"/>
                <a:gd name="connsiteY6" fmla="*/ 266700 h 381000"/>
                <a:gd name="connsiteX7" fmla="*/ 2251075 w 2463800"/>
                <a:gd name="connsiteY7" fmla="*/ 244475 h 381000"/>
                <a:gd name="connsiteX8" fmla="*/ 1209675 w 2463800"/>
                <a:gd name="connsiteY8" fmla="*/ 92075 h 381000"/>
                <a:gd name="connsiteX9" fmla="*/ 1022350 w 2463800"/>
                <a:gd name="connsiteY9" fmla="*/ 25400 h 381000"/>
                <a:gd name="connsiteX10" fmla="*/ 0 w 2463800"/>
                <a:gd name="connsiteY10" fmla="*/ 0 h 38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63800" h="381000">
                  <a:moveTo>
                    <a:pt x="0" y="0"/>
                  </a:moveTo>
                  <a:lnTo>
                    <a:pt x="28575" y="174625"/>
                  </a:lnTo>
                  <a:lnTo>
                    <a:pt x="1047750" y="317500"/>
                  </a:lnTo>
                  <a:lnTo>
                    <a:pt x="1232694" y="367506"/>
                  </a:lnTo>
                  <a:lnTo>
                    <a:pt x="2368550" y="381000"/>
                  </a:lnTo>
                  <a:lnTo>
                    <a:pt x="2463800" y="346075"/>
                  </a:lnTo>
                  <a:lnTo>
                    <a:pt x="2463800" y="266700"/>
                  </a:lnTo>
                  <a:lnTo>
                    <a:pt x="2251075" y="244475"/>
                  </a:lnTo>
                  <a:lnTo>
                    <a:pt x="1209675" y="92075"/>
                  </a:lnTo>
                  <a:lnTo>
                    <a:pt x="1022350" y="25400"/>
                  </a:lnTo>
                  <a:lnTo>
                    <a:pt x="0" y="0"/>
                  </a:lnTo>
                  <a:close/>
                </a:path>
              </a:pathLst>
            </a:custGeom>
            <a:solidFill>
              <a:srgbClr val="BED4ED"/>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latin typeface="Comic Sans MS" pitchFamily="66" charset="0"/>
              </a:endParaRPr>
            </a:p>
          </p:txBody>
        </p:sp>
        <p:sp>
          <p:nvSpPr>
            <p:cNvPr id="63" name="CasellaDiTesto 62"/>
            <p:cNvSpPr txBox="1"/>
            <p:nvPr/>
          </p:nvSpPr>
          <p:spPr>
            <a:xfrm>
              <a:off x="1714047" y="1355720"/>
              <a:ext cx="1910898" cy="307777"/>
            </a:xfrm>
            <a:prstGeom prst="rect">
              <a:avLst/>
            </a:prstGeom>
            <a:noFill/>
          </p:spPr>
          <p:txBody>
            <a:bodyPr wrap="square" rtlCol="0">
              <a:spAutoFit/>
            </a:bodyPr>
            <a:lstStyle/>
            <a:p>
              <a:pPr algn="ctr"/>
              <a:r>
                <a:rPr lang="it-IT" sz="1400" dirty="0">
                  <a:solidFill>
                    <a:schemeClr val="tx1"/>
                  </a:solidFill>
                  <a:effectLst/>
                  <a:latin typeface="Calibri" panose="020F0502020204030204" pitchFamily="34" charset="0"/>
                  <a:cs typeface="Calibri" panose="020F0502020204030204" pitchFamily="34" charset="0"/>
                </a:rPr>
                <a:t>pl  Al-</a:t>
              </a:r>
              <a:r>
                <a:rPr lang="it-IT" sz="1400" dirty="0" err="1">
                  <a:solidFill>
                    <a:schemeClr val="tx1"/>
                  </a:solidFill>
                  <a:effectLst/>
                  <a:latin typeface="Calibri" panose="020F0502020204030204" pitchFamily="34" charset="0"/>
                  <a:cs typeface="Calibri" panose="020F0502020204030204" pitchFamily="34" charset="0"/>
                </a:rPr>
                <a:t>rich</a:t>
              </a:r>
              <a:r>
                <a:rPr lang="it-IT" sz="1400" dirty="0">
                  <a:solidFill>
                    <a:schemeClr val="tx1"/>
                  </a:solidFill>
                  <a:effectLst/>
                  <a:latin typeface="Calibri" panose="020F0502020204030204" pitchFamily="34" charset="0"/>
                  <a:cs typeface="Calibri" panose="020F0502020204030204" pitchFamily="34" charset="0"/>
                </a:rPr>
                <a:t> sp cpx opx ol</a:t>
              </a:r>
            </a:p>
          </p:txBody>
        </p:sp>
        <p:sp>
          <p:nvSpPr>
            <p:cNvPr id="23" name="Figura a mano libera 22"/>
            <p:cNvSpPr/>
            <p:nvPr/>
          </p:nvSpPr>
          <p:spPr bwMode="auto">
            <a:xfrm>
              <a:off x="1879600" y="2222500"/>
              <a:ext cx="1108075" cy="393700"/>
            </a:xfrm>
            <a:custGeom>
              <a:avLst/>
              <a:gdLst>
                <a:gd name="connsiteX0" fmla="*/ 73025 w 1108075"/>
                <a:gd name="connsiteY0" fmla="*/ 209550 h 393700"/>
                <a:gd name="connsiteX1" fmla="*/ 1060450 w 1108075"/>
                <a:gd name="connsiteY1" fmla="*/ 393700 h 393700"/>
                <a:gd name="connsiteX2" fmla="*/ 1108075 w 1108075"/>
                <a:gd name="connsiteY2" fmla="*/ 174625 h 393700"/>
                <a:gd name="connsiteX3" fmla="*/ 31750 w 1108075"/>
                <a:gd name="connsiteY3" fmla="*/ 0 h 393700"/>
                <a:gd name="connsiteX4" fmla="*/ 0 w 1108075"/>
                <a:gd name="connsiteY4" fmla="*/ 0 h 393700"/>
                <a:gd name="connsiteX5" fmla="*/ 0 w 1108075"/>
                <a:gd name="connsiteY5" fmla="*/ 38100 h 393700"/>
                <a:gd name="connsiteX6" fmla="*/ 73025 w 1108075"/>
                <a:gd name="connsiteY6" fmla="*/ 209550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08075" h="393700">
                  <a:moveTo>
                    <a:pt x="73025" y="209550"/>
                  </a:moveTo>
                  <a:lnTo>
                    <a:pt x="1060450" y="393700"/>
                  </a:lnTo>
                  <a:lnTo>
                    <a:pt x="1108075" y="174625"/>
                  </a:lnTo>
                  <a:lnTo>
                    <a:pt x="31750" y="0"/>
                  </a:lnTo>
                  <a:lnTo>
                    <a:pt x="0" y="0"/>
                  </a:lnTo>
                  <a:lnTo>
                    <a:pt x="0" y="38100"/>
                  </a:lnTo>
                  <a:lnTo>
                    <a:pt x="73025" y="209550"/>
                  </a:lnTo>
                  <a:close/>
                </a:path>
              </a:pathLst>
            </a:custGeom>
            <a:solidFill>
              <a:srgbClr val="9BC5E6"/>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latin typeface="Comic Sans MS" pitchFamily="66" charset="0"/>
              </a:endParaRPr>
            </a:p>
          </p:txBody>
        </p:sp>
        <p:sp>
          <p:nvSpPr>
            <p:cNvPr id="64" name="CasellaDiTesto 63"/>
            <p:cNvSpPr txBox="1"/>
            <p:nvPr/>
          </p:nvSpPr>
          <p:spPr>
            <a:xfrm>
              <a:off x="1838322" y="2409820"/>
              <a:ext cx="1349378" cy="307777"/>
            </a:xfrm>
            <a:prstGeom prst="rect">
              <a:avLst/>
            </a:prstGeom>
            <a:noFill/>
          </p:spPr>
          <p:txBody>
            <a:bodyPr wrap="square" rtlCol="0">
              <a:spAutoFit/>
            </a:bodyPr>
            <a:lstStyle/>
            <a:p>
              <a:pPr algn="ctr"/>
              <a:r>
                <a:rPr lang="it-IT" sz="1400" dirty="0">
                  <a:solidFill>
                    <a:schemeClr val="tx1"/>
                  </a:solidFill>
                  <a:effectLst/>
                  <a:latin typeface="Calibri" panose="020F0502020204030204" pitchFamily="34" charset="0"/>
                  <a:cs typeface="Calibri" panose="020F0502020204030204" pitchFamily="34" charset="0"/>
                </a:rPr>
                <a:t>g sp cpx opx ol</a:t>
              </a:r>
            </a:p>
          </p:txBody>
        </p:sp>
        <p:cxnSp>
          <p:nvCxnSpPr>
            <p:cNvPr id="65" name="Connettore 1 64"/>
            <p:cNvCxnSpPr/>
            <p:nvPr/>
          </p:nvCxnSpPr>
          <p:spPr bwMode="auto">
            <a:xfrm flipH="1" flipV="1">
              <a:off x="1882776" y="2178051"/>
              <a:ext cx="184149" cy="228599"/>
            </a:xfrm>
            <a:prstGeom prst="line">
              <a:avLst/>
            </a:prstGeom>
            <a:noFill/>
            <a:ln w="9525" cap="flat" cmpd="sng" algn="ctr">
              <a:solidFill>
                <a:schemeClr val="tx1"/>
              </a:solidFill>
              <a:prstDash val="solid"/>
              <a:round/>
              <a:headEnd type="none" w="med" len="med"/>
              <a:tailEnd type="triangle" w="med" len="med"/>
            </a:ln>
            <a:effectLst/>
          </p:spPr>
        </p:cxnSp>
        <p:sp>
          <p:nvSpPr>
            <p:cNvPr id="68" name="Rettangolo 67"/>
            <p:cNvSpPr/>
            <p:nvPr/>
          </p:nvSpPr>
          <p:spPr bwMode="auto">
            <a:xfrm>
              <a:off x="2790825" y="4733925"/>
              <a:ext cx="1000125" cy="414338"/>
            </a:xfrm>
            <a:prstGeom prst="rect">
              <a:avLst/>
            </a:prstGeom>
            <a:solidFill>
              <a:srgbClr val="9BC5E6"/>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latin typeface="Comic Sans MS" pitchFamily="66" charset="0"/>
              </a:endParaRPr>
            </a:p>
          </p:txBody>
        </p:sp>
        <p:sp>
          <p:nvSpPr>
            <p:cNvPr id="69" name="CasellaDiTesto 68"/>
            <p:cNvSpPr txBox="1"/>
            <p:nvPr/>
          </p:nvSpPr>
          <p:spPr>
            <a:xfrm>
              <a:off x="1937195" y="3186560"/>
              <a:ext cx="1889129" cy="1815882"/>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wrap="square" rtlCol="0">
              <a:spAutoFit/>
            </a:bodyPr>
            <a:lstStyle/>
            <a:p>
              <a:pPr defTabSz="447675"/>
              <a:r>
                <a:rPr lang="en-GB" sz="1600" dirty="0">
                  <a:solidFill>
                    <a:schemeClr val="tx1"/>
                  </a:solidFill>
                  <a:effectLst/>
                  <a:latin typeface="Calibri" panose="020F0502020204030204" pitchFamily="34" charset="0"/>
                  <a:cs typeface="Calibri" panose="020F0502020204030204" pitchFamily="34" charset="0"/>
                </a:rPr>
                <a:t>g	garnet</a:t>
              </a:r>
            </a:p>
            <a:p>
              <a:pPr defTabSz="447675"/>
              <a:r>
                <a:rPr lang="en-GB" sz="1600" dirty="0">
                  <a:solidFill>
                    <a:schemeClr val="tx1"/>
                  </a:solidFill>
                  <a:effectLst/>
                  <a:latin typeface="Calibri" panose="020F0502020204030204" pitchFamily="34" charset="0"/>
                  <a:cs typeface="Calibri" panose="020F0502020204030204" pitchFamily="34" charset="0"/>
                </a:rPr>
                <a:t>sp	spinel</a:t>
              </a:r>
            </a:p>
            <a:p>
              <a:pPr defTabSz="447675"/>
              <a:r>
                <a:rPr lang="en-GB" sz="1600" dirty="0">
                  <a:solidFill>
                    <a:schemeClr val="tx1"/>
                  </a:solidFill>
                  <a:effectLst/>
                  <a:latin typeface="Calibri" panose="020F0502020204030204" pitchFamily="34" charset="0"/>
                  <a:cs typeface="Calibri" panose="020F0502020204030204" pitchFamily="34" charset="0"/>
                </a:rPr>
                <a:t>pl	plagioclase</a:t>
              </a:r>
            </a:p>
            <a:p>
              <a:pPr defTabSz="447675"/>
              <a:r>
                <a:rPr lang="en-GB" sz="1600" dirty="0">
                  <a:solidFill>
                    <a:schemeClr val="tx1"/>
                  </a:solidFill>
                  <a:effectLst/>
                  <a:latin typeface="Calibri" panose="020F0502020204030204" pitchFamily="34" charset="0"/>
                  <a:cs typeface="Calibri" panose="020F0502020204030204" pitchFamily="34" charset="0"/>
                </a:rPr>
                <a:t>ol	olivine</a:t>
              </a:r>
            </a:p>
            <a:p>
              <a:pPr defTabSz="447675"/>
              <a:r>
                <a:rPr lang="en-GB" sz="1600" dirty="0">
                  <a:solidFill>
                    <a:schemeClr val="tx1"/>
                  </a:solidFill>
                  <a:effectLst/>
                  <a:latin typeface="Calibri" panose="020F0502020204030204" pitchFamily="34" charset="0"/>
                  <a:cs typeface="Calibri" panose="020F0502020204030204" pitchFamily="34" charset="0"/>
                </a:rPr>
                <a:t>cpx	clinopyroxene</a:t>
              </a:r>
            </a:p>
            <a:p>
              <a:pPr defTabSz="447675"/>
              <a:r>
                <a:rPr lang="en-GB" sz="1600" dirty="0">
                  <a:solidFill>
                    <a:schemeClr val="tx1"/>
                  </a:solidFill>
                  <a:effectLst/>
                  <a:latin typeface="Calibri" panose="020F0502020204030204" pitchFamily="34" charset="0"/>
                  <a:cs typeface="Calibri" panose="020F0502020204030204" pitchFamily="34" charset="0"/>
                </a:rPr>
                <a:t>opx	orthopyroxene</a:t>
              </a:r>
            </a:p>
            <a:p>
              <a:pPr defTabSz="447675"/>
              <a:r>
                <a:rPr lang="en-GB" sz="1600" dirty="0">
                  <a:solidFill>
                    <a:schemeClr val="tx1"/>
                  </a:solidFill>
                  <a:effectLst/>
                  <a:latin typeface="Calibri" panose="020F0502020204030204" pitchFamily="34" charset="0"/>
                  <a:cs typeface="Calibri" panose="020F0502020204030204" pitchFamily="34" charset="0"/>
                </a:rPr>
                <a:t>liq	liquid</a:t>
              </a:r>
            </a:p>
          </p:txBody>
        </p:sp>
        <p:sp>
          <p:nvSpPr>
            <p:cNvPr id="70" name="Figura a mano libera 69"/>
            <p:cNvSpPr/>
            <p:nvPr/>
          </p:nvSpPr>
          <p:spPr bwMode="auto">
            <a:xfrm>
              <a:off x="4460875" y="3165475"/>
              <a:ext cx="1254125" cy="346075"/>
            </a:xfrm>
            <a:custGeom>
              <a:avLst/>
              <a:gdLst>
                <a:gd name="connsiteX0" fmla="*/ 15875 w 1254125"/>
                <a:gd name="connsiteY0" fmla="*/ 101600 h 346075"/>
                <a:gd name="connsiteX1" fmla="*/ 0 w 1254125"/>
                <a:gd name="connsiteY1" fmla="*/ 346075 h 346075"/>
                <a:gd name="connsiteX2" fmla="*/ 1254125 w 1254125"/>
                <a:gd name="connsiteY2" fmla="*/ 336550 h 346075"/>
                <a:gd name="connsiteX3" fmla="*/ 1231900 w 1254125"/>
                <a:gd name="connsiteY3" fmla="*/ 165100 h 346075"/>
                <a:gd name="connsiteX4" fmla="*/ 1136650 w 1254125"/>
                <a:gd name="connsiteY4" fmla="*/ 19050 h 346075"/>
                <a:gd name="connsiteX5" fmla="*/ 1073150 w 1254125"/>
                <a:gd name="connsiteY5" fmla="*/ 0 h 346075"/>
                <a:gd name="connsiteX6" fmla="*/ 711200 w 1254125"/>
                <a:gd name="connsiteY6" fmla="*/ 25400 h 346075"/>
                <a:gd name="connsiteX7" fmla="*/ 15875 w 1254125"/>
                <a:gd name="connsiteY7" fmla="*/ 101600 h 346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4125" h="346075">
                  <a:moveTo>
                    <a:pt x="15875" y="101600"/>
                  </a:moveTo>
                  <a:lnTo>
                    <a:pt x="0" y="346075"/>
                  </a:lnTo>
                  <a:lnTo>
                    <a:pt x="1254125" y="336550"/>
                  </a:lnTo>
                  <a:lnTo>
                    <a:pt x="1231900" y="165100"/>
                  </a:lnTo>
                  <a:lnTo>
                    <a:pt x="1136650" y="19050"/>
                  </a:lnTo>
                  <a:lnTo>
                    <a:pt x="1073150" y="0"/>
                  </a:lnTo>
                  <a:lnTo>
                    <a:pt x="711200" y="25400"/>
                  </a:lnTo>
                  <a:lnTo>
                    <a:pt x="15875" y="101600"/>
                  </a:lnTo>
                  <a:close/>
                </a:path>
              </a:pathLst>
            </a:custGeom>
            <a:solidFill>
              <a:srgbClr val="9BC5E6"/>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latin typeface="Comic Sans MS" pitchFamily="66" charset="0"/>
              </a:endParaRPr>
            </a:p>
          </p:txBody>
        </p:sp>
        <p:sp>
          <p:nvSpPr>
            <p:cNvPr id="71" name="CasellaDiTesto 70"/>
            <p:cNvSpPr txBox="1"/>
            <p:nvPr/>
          </p:nvSpPr>
          <p:spPr>
            <a:xfrm>
              <a:off x="4076700" y="3298820"/>
              <a:ext cx="1504950" cy="307777"/>
            </a:xfrm>
            <a:prstGeom prst="rect">
              <a:avLst/>
            </a:prstGeom>
            <a:noFill/>
          </p:spPr>
          <p:txBody>
            <a:bodyPr wrap="square" rtlCol="0">
              <a:spAutoFit/>
            </a:bodyPr>
            <a:lstStyle/>
            <a:p>
              <a:pPr algn="ctr"/>
              <a:r>
                <a:rPr lang="it-IT" sz="1400" dirty="0">
                  <a:solidFill>
                    <a:schemeClr val="tx1"/>
                  </a:solidFill>
                  <a:effectLst/>
                  <a:latin typeface="Calibri" panose="020F0502020204030204" pitchFamily="34" charset="0"/>
                  <a:cs typeface="Calibri" panose="020F0502020204030204" pitchFamily="34" charset="0"/>
                </a:rPr>
                <a:t>g sp cpx opx ol liq</a:t>
              </a:r>
            </a:p>
          </p:txBody>
        </p:sp>
        <p:cxnSp>
          <p:nvCxnSpPr>
            <p:cNvPr id="72" name="Connettore 1 71"/>
            <p:cNvCxnSpPr/>
            <p:nvPr/>
          </p:nvCxnSpPr>
          <p:spPr bwMode="auto">
            <a:xfrm flipV="1">
              <a:off x="5432426" y="3164681"/>
              <a:ext cx="192087" cy="181770"/>
            </a:xfrm>
            <a:prstGeom prst="line">
              <a:avLst/>
            </a:prstGeom>
            <a:noFill/>
            <a:ln w="9525" cap="flat" cmpd="sng" algn="ctr">
              <a:solidFill>
                <a:schemeClr val="tx1"/>
              </a:solidFill>
              <a:prstDash val="solid"/>
              <a:round/>
              <a:headEnd type="none" w="med" len="med"/>
              <a:tailEnd type="triangle" w="med" len="med"/>
            </a:ln>
            <a:effectLst/>
          </p:spPr>
        </p:cxnSp>
        <p:sp>
          <p:nvSpPr>
            <p:cNvPr id="74" name="Figura a mano libera 73"/>
            <p:cNvSpPr/>
            <p:nvPr/>
          </p:nvSpPr>
          <p:spPr bwMode="auto">
            <a:xfrm>
              <a:off x="4378325" y="1724025"/>
              <a:ext cx="793750" cy="850900"/>
            </a:xfrm>
            <a:custGeom>
              <a:avLst/>
              <a:gdLst>
                <a:gd name="connsiteX0" fmla="*/ 22225 w 793750"/>
                <a:gd name="connsiteY0" fmla="*/ 0 h 850900"/>
                <a:gd name="connsiteX1" fmla="*/ 0 w 793750"/>
                <a:gd name="connsiteY1" fmla="*/ 111125 h 850900"/>
                <a:gd name="connsiteX2" fmla="*/ 120650 w 793750"/>
                <a:gd name="connsiteY2" fmla="*/ 247650 h 850900"/>
                <a:gd name="connsiteX3" fmla="*/ 314325 w 793750"/>
                <a:gd name="connsiteY3" fmla="*/ 428625 h 850900"/>
                <a:gd name="connsiteX4" fmla="*/ 482600 w 793750"/>
                <a:gd name="connsiteY4" fmla="*/ 600075 h 850900"/>
                <a:gd name="connsiteX5" fmla="*/ 584200 w 793750"/>
                <a:gd name="connsiteY5" fmla="*/ 695325 h 850900"/>
                <a:gd name="connsiteX6" fmla="*/ 669925 w 793750"/>
                <a:gd name="connsiteY6" fmla="*/ 790575 h 850900"/>
                <a:gd name="connsiteX7" fmla="*/ 758825 w 793750"/>
                <a:gd name="connsiteY7" fmla="*/ 850900 h 850900"/>
                <a:gd name="connsiteX8" fmla="*/ 793750 w 793750"/>
                <a:gd name="connsiteY8" fmla="*/ 752475 h 850900"/>
                <a:gd name="connsiteX9" fmla="*/ 752475 w 793750"/>
                <a:gd name="connsiteY9" fmla="*/ 701675 h 850900"/>
                <a:gd name="connsiteX10" fmla="*/ 504825 w 793750"/>
                <a:gd name="connsiteY10" fmla="*/ 425450 h 850900"/>
                <a:gd name="connsiteX11" fmla="*/ 317500 w 793750"/>
                <a:gd name="connsiteY11" fmla="*/ 234950 h 850900"/>
                <a:gd name="connsiteX12" fmla="*/ 101600 w 793750"/>
                <a:gd name="connsiteY12" fmla="*/ 0 h 850900"/>
                <a:gd name="connsiteX13" fmla="*/ 22225 w 793750"/>
                <a:gd name="connsiteY13" fmla="*/ 0 h 850900"/>
                <a:gd name="connsiteX0" fmla="*/ 22225 w 793750"/>
                <a:gd name="connsiteY0" fmla="*/ 0 h 850900"/>
                <a:gd name="connsiteX1" fmla="*/ 0 w 793750"/>
                <a:gd name="connsiteY1" fmla="*/ 111125 h 850900"/>
                <a:gd name="connsiteX2" fmla="*/ 120650 w 793750"/>
                <a:gd name="connsiteY2" fmla="*/ 247650 h 850900"/>
                <a:gd name="connsiteX3" fmla="*/ 314325 w 793750"/>
                <a:gd name="connsiteY3" fmla="*/ 428625 h 850900"/>
                <a:gd name="connsiteX4" fmla="*/ 482600 w 793750"/>
                <a:gd name="connsiteY4" fmla="*/ 600075 h 850900"/>
                <a:gd name="connsiteX5" fmla="*/ 581025 w 793750"/>
                <a:gd name="connsiteY5" fmla="*/ 708025 h 850900"/>
                <a:gd name="connsiteX6" fmla="*/ 669925 w 793750"/>
                <a:gd name="connsiteY6" fmla="*/ 790575 h 850900"/>
                <a:gd name="connsiteX7" fmla="*/ 758825 w 793750"/>
                <a:gd name="connsiteY7" fmla="*/ 850900 h 850900"/>
                <a:gd name="connsiteX8" fmla="*/ 793750 w 793750"/>
                <a:gd name="connsiteY8" fmla="*/ 752475 h 850900"/>
                <a:gd name="connsiteX9" fmla="*/ 752475 w 793750"/>
                <a:gd name="connsiteY9" fmla="*/ 701675 h 850900"/>
                <a:gd name="connsiteX10" fmla="*/ 504825 w 793750"/>
                <a:gd name="connsiteY10" fmla="*/ 425450 h 850900"/>
                <a:gd name="connsiteX11" fmla="*/ 317500 w 793750"/>
                <a:gd name="connsiteY11" fmla="*/ 234950 h 850900"/>
                <a:gd name="connsiteX12" fmla="*/ 101600 w 793750"/>
                <a:gd name="connsiteY12" fmla="*/ 0 h 850900"/>
                <a:gd name="connsiteX13" fmla="*/ 22225 w 793750"/>
                <a:gd name="connsiteY13" fmla="*/ 0 h 850900"/>
                <a:gd name="connsiteX0" fmla="*/ 22225 w 793750"/>
                <a:gd name="connsiteY0" fmla="*/ 0 h 850900"/>
                <a:gd name="connsiteX1" fmla="*/ 0 w 793750"/>
                <a:gd name="connsiteY1" fmla="*/ 111125 h 850900"/>
                <a:gd name="connsiteX2" fmla="*/ 120650 w 793750"/>
                <a:gd name="connsiteY2" fmla="*/ 247650 h 850900"/>
                <a:gd name="connsiteX3" fmla="*/ 314325 w 793750"/>
                <a:gd name="connsiteY3" fmla="*/ 428625 h 850900"/>
                <a:gd name="connsiteX4" fmla="*/ 482600 w 793750"/>
                <a:gd name="connsiteY4" fmla="*/ 600075 h 850900"/>
                <a:gd name="connsiteX5" fmla="*/ 581025 w 793750"/>
                <a:gd name="connsiteY5" fmla="*/ 708025 h 850900"/>
                <a:gd name="connsiteX6" fmla="*/ 679450 w 793750"/>
                <a:gd name="connsiteY6" fmla="*/ 803275 h 850900"/>
                <a:gd name="connsiteX7" fmla="*/ 758825 w 793750"/>
                <a:gd name="connsiteY7" fmla="*/ 850900 h 850900"/>
                <a:gd name="connsiteX8" fmla="*/ 793750 w 793750"/>
                <a:gd name="connsiteY8" fmla="*/ 752475 h 850900"/>
                <a:gd name="connsiteX9" fmla="*/ 752475 w 793750"/>
                <a:gd name="connsiteY9" fmla="*/ 701675 h 850900"/>
                <a:gd name="connsiteX10" fmla="*/ 504825 w 793750"/>
                <a:gd name="connsiteY10" fmla="*/ 425450 h 850900"/>
                <a:gd name="connsiteX11" fmla="*/ 317500 w 793750"/>
                <a:gd name="connsiteY11" fmla="*/ 234950 h 850900"/>
                <a:gd name="connsiteX12" fmla="*/ 101600 w 793750"/>
                <a:gd name="connsiteY12" fmla="*/ 0 h 850900"/>
                <a:gd name="connsiteX13" fmla="*/ 22225 w 793750"/>
                <a:gd name="connsiteY13" fmla="*/ 0 h 850900"/>
                <a:gd name="connsiteX0" fmla="*/ 22225 w 793750"/>
                <a:gd name="connsiteY0" fmla="*/ 0 h 850900"/>
                <a:gd name="connsiteX1" fmla="*/ 0 w 793750"/>
                <a:gd name="connsiteY1" fmla="*/ 111125 h 850900"/>
                <a:gd name="connsiteX2" fmla="*/ 120650 w 793750"/>
                <a:gd name="connsiteY2" fmla="*/ 247650 h 850900"/>
                <a:gd name="connsiteX3" fmla="*/ 314325 w 793750"/>
                <a:gd name="connsiteY3" fmla="*/ 428625 h 850900"/>
                <a:gd name="connsiteX4" fmla="*/ 482600 w 793750"/>
                <a:gd name="connsiteY4" fmla="*/ 600075 h 850900"/>
                <a:gd name="connsiteX5" fmla="*/ 581025 w 793750"/>
                <a:gd name="connsiteY5" fmla="*/ 708025 h 850900"/>
                <a:gd name="connsiteX6" fmla="*/ 679450 w 793750"/>
                <a:gd name="connsiteY6" fmla="*/ 803275 h 850900"/>
                <a:gd name="connsiteX7" fmla="*/ 758825 w 793750"/>
                <a:gd name="connsiteY7" fmla="*/ 850900 h 850900"/>
                <a:gd name="connsiteX8" fmla="*/ 793750 w 793750"/>
                <a:gd name="connsiteY8" fmla="*/ 752475 h 850900"/>
                <a:gd name="connsiteX9" fmla="*/ 774700 w 793750"/>
                <a:gd name="connsiteY9" fmla="*/ 720725 h 850900"/>
                <a:gd name="connsiteX10" fmla="*/ 504825 w 793750"/>
                <a:gd name="connsiteY10" fmla="*/ 425450 h 850900"/>
                <a:gd name="connsiteX11" fmla="*/ 317500 w 793750"/>
                <a:gd name="connsiteY11" fmla="*/ 234950 h 850900"/>
                <a:gd name="connsiteX12" fmla="*/ 101600 w 793750"/>
                <a:gd name="connsiteY12" fmla="*/ 0 h 850900"/>
                <a:gd name="connsiteX13" fmla="*/ 22225 w 793750"/>
                <a:gd name="connsiteY13" fmla="*/ 0 h 850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93750" h="850900">
                  <a:moveTo>
                    <a:pt x="22225" y="0"/>
                  </a:moveTo>
                  <a:lnTo>
                    <a:pt x="0" y="111125"/>
                  </a:lnTo>
                  <a:lnTo>
                    <a:pt x="120650" y="247650"/>
                  </a:lnTo>
                  <a:lnTo>
                    <a:pt x="314325" y="428625"/>
                  </a:lnTo>
                  <a:lnTo>
                    <a:pt x="482600" y="600075"/>
                  </a:lnTo>
                  <a:lnTo>
                    <a:pt x="581025" y="708025"/>
                  </a:lnTo>
                  <a:lnTo>
                    <a:pt x="679450" y="803275"/>
                  </a:lnTo>
                  <a:lnTo>
                    <a:pt x="758825" y="850900"/>
                  </a:lnTo>
                  <a:lnTo>
                    <a:pt x="793750" y="752475"/>
                  </a:lnTo>
                  <a:lnTo>
                    <a:pt x="774700" y="720725"/>
                  </a:lnTo>
                  <a:lnTo>
                    <a:pt x="504825" y="425450"/>
                  </a:lnTo>
                  <a:lnTo>
                    <a:pt x="317500" y="234950"/>
                  </a:lnTo>
                  <a:lnTo>
                    <a:pt x="101600" y="0"/>
                  </a:lnTo>
                  <a:lnTo>
                    <a:pt x="22225" y="0"/>
                  </a:lnTo>
                  <a:close/>
                </a:path>
              </a:pathLst>
            </a:custGeom>
            <a:solidFill>
              <a:srgbClr val="BED4ED"/>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latin typeface="Comic Sans MS" pitchFamily="66" charset="0"/>
              </a:endParaRPr>
            </a:p>
          </p:txBody>
        </p:sp>
        <p:sp>
          <p:nvSpPr>
            <p:cNvPr id="75" name="CasellaDiTesto 74"/>
            <p:cNvSpPr txBox="1"/>
            <p:nvPr/>
          </p:nvSpPr>
          <p:spPr>
            <a:xfrm rot="2744980">
              <a:off x="4104774" y="2028793"/>
              <a:ext cx="1452072" cy="307777"/>
            </a:xfrm>
            <a:prstGeom prst="rect">
              <a:avLst/>
            </a:prstGeom>
            <a:noFill/>
          </p:spPr>
          <p:txBody>
            <a:bodyPr wrap="square" rtlCol="0">
              <a:spAutoFit/>
            </a:bodyPr>
            <a:lstStyle/>
            <a:p>
              <a:pPr algn="ctr"/>
              <a:r>
                <a:rPr lang="it-IT" sz="1400" dirty="0">
                  <a:solidFill>
                    <a:schemeClr val="tx1"/>
                  </a:solidFill>
                  <a:effectLst/>
                  <a:latin typeface="Calibri" panose="020F0502020204030204" pitchFamily="34" charset="0"/>
                  <a:cs typeface="Calibri" panose="020F0502020204030204" pitchFamily="34" charset="0"/>
                </a:rPr>
                <a:t>sp cpx opx ol liq</a:t>
              </a:r>
            </a:p>
          </p:txBody>
        </p:sp>
        <p:sp>
          <p:nvSpPr>
            <p:cNvPr id="76" name="Rettangolo 75"/>
            <p:cNvSpPr/>
            <p:nvPr/>
          </p:nvSpPr>
          <p:spPr bwMode="auto">
            <a:xfrm>
              <a:off x="6453188" y="1095375"/>
              <a:ext cx="709612" cy="352425"/>
            </a:xfrm>
            <a:prstGeom prst="rect">
              <a:avLst/>
            </a:prstGeom>
            <a:solidFill>
              <a:srgbClr val="7DB5E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latin typeface="Comic Sans MS" pitchFamily="66" charset="0"/>
              </a:endParaRPr>
            </a:p>
          </p:txBody>
        </p:sp>
        <p:sp>
          <p:nvSpPr>
            <p:cNvPr id="77" name="CasellaDiTesto 76"/>
            <p:cNvSpPr txBox="1"/>
            <p:nvPr/>
          </p:nvSpPr>
          <p:spPr>
            <a:xfrm>
              <a:off x="6557958" y="1220782"/>
              <a:ext cx="858841" cy="307777"/>
            </a:xfrm>
            <a:prstGeom prst="rect">
              <a:avLst/>
            </a:prstGeom>
            <a:noFill/>
          </p:spPr>
          <p:txBody>
            <a:bodyPr wrap="square" rtlCol="0">
              <a:spAutoFit/>
            </a:bodyPr>
            <a:lstStyle/>
            <a:p>
              <a:pPr algn="ctr"/>
              <a:r>
                <a:rPr lang="it-IT" sz="1400" dirty="0">
                  <a:solidFill>
                    <a:schemeClr val="tx1"/>
                  </a:solidFill>
                  <a:effectLst/>
                  <a:latin typeface="Calibri" panose="020F0502020204030204" pitchFamily="34" charset="0"/>
                  <a:cs typeface="Calibri" panose="020F0502020204030204" pitchFamily="34" charset="0"/>
                </a:rPr>
                <a:t>ol sp liq</a:t>
              </a:r>
            </a:p>
          </p:txBody>
        </p:sp>
        <p:sp>
          <p:nvSpPr>
            <p:cNvPr id="78" name="Figura a mano libera 77"/>
            <p:cNvSpPr/>
            <p:nvPr/>
          </p:nvSpPr>
          <p:spPr bwMode="auto">
            <a:xfrm>
              <a:off x="4769644" y="797719"/>
              <a:ext cx="871537" cy="454819"/>
            </a:xfrm>
            <a:custGeom>
              <a:avLst/>
              <a:gdLst>
                <a:gd name="connsiteX0" fmla="*/ 0 w 871537"/>
                <a:gd name="connsiteY0" fmla="*/ 85725 h 454819"/>
                <a:gd name="connsiteX1" fmla="*/ 350044 w 871537"/>
                <a:gd name="connsiteY1" fmla="*/ 261937 h 454819"/>
                <a:gd name="connsiteX2" fmla="*/ 671512 w 871537"/>
                <a:gd name="connsiteY2" fmla="*/ 421481 h 454819"/>
                <a:gd name="connsiteX3" fmla="*/ 723900 w 871537"/>
                <a:gd name="connsiteY3" fmla="*/ 454819 h 454819"/>
                <a:gd name="connsiteX4" fmla="*/ 871537 w 871537"/>
                <a:gd name="connsiteY4" fmla="*/ 392906 h 454819"/>
                <a:gd name="connsiteX5" fmla="*/ 871537 w 871537"/>
                <a:gd name="connsiteY5" fmla="*/ 361950 h 454819"/>
                <a:gd name="connsiteX6" fmla="*/ 773906 w 871537"/>
                <a:gd name="connsiteY6" fmla="*/ 0 h 454819"/>
                <a:gd name="connsiteX7" fmla="*/ 0 w 871537"/>
                <a:gd name="connsiteY7" fmla="*/ 85725 h 454819"/>
                <a:gd name="connsiteX0" fmla="*/ 0 w 871537"/>
                <a:gd name="connsiteY0" fmla="*/ 85725 h 454819"/>
                <a:gd name="connsiteX1" fmla="*/ 350044 w 871537"/>
                <a:gd name="connsiteY1" fmla="*/ 261937 h 454819"/>
                <a:gd name="connsiteX2" fmla="*/ 671512 w 871537"/>
                <a:gd name="connsiteY2" fmla="*/ 431006 h 454819"/>
                <a:gd name="connsiteX3" fmla="*/ 723900 w 871537"/>
                <a:gd name="connsiteY3" fmla="*/ 454819 h 454819"/>
                <a:gd name="connsiteX4" fmla="*/ 871537 w 871537"/>
                <a:gd name="connsiteY4" fmla="*/ 392906 h 454819"/>
                <a:gd name="connsiteX5" fmla="*/ 871537 w 871537"/>
                <a:gd name="connsiteY5" fmla="*/ 361950 h 454819"/>
                <a:gd name="connsiteX6" fmla="*/ 773906 w 871537"/>
                <a:gd name="connsiteY6" fmla="*/ 0 h 454819"/>
                <a:gd name="connsiteX7" fmla="*/ 0 w 871537"/>
                <a:gd name="connsiteY7" fmla="*/ 85725 h 454819"/>
                <a:gd name="connsiteX0" fmla="*/ 0 w 871537"/>
                <a:gd name="connsiteY0" fmla="*/ 85725 h 454819"/>
                <a:gd name="connsiteX1" fmla="*/ 140494 w 871537"/>
                <a:gd name="connsiteY1" fmla="*/ 157162 h 454819"/>
                <a:gd name="connsiteX2" fmla="*/ 350044 w 871537"/>
                <a:gd name="connsiteY2" fmla="*/ 261937 h 454819"/>
                <a:gd name="connsiteX3" fmla="*/ 671512 w 871537"/>
                <a:gd name="connsiteY3" fmla="*/ 431006 h 454819"/>
                <a:gd name="connsiteX4" fmla="*/ 723900 w 871537"/>
                <a:gd name="connsiteY4" fmla="*/ 454819 h 454819"/>
                <a:gd name="connsiteX5" fmla="*/ 871537 w 871537"/>
                <a:gd name="connsiteY5" fmla="*/ 392906 h 454819"/>
                <a:gd name="connsiteX6" fmla="*/ 871537 w 871537"/>
                <a:gd name="connsiteY6" fmla="*/ 361950 h 454819"/>
                <a:gd name="connsiteX7" fmla="*/ 773906 w 871537"/>
                <a:gd name="connsiteY7" fmla="*/ 0 h 454819"/>
                <a:gd name="connsiteX8" fmla="*/ 0 w 871537"/>
                <a:gd name="connsiteY8" fmla="*/ 85725 h 454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537" h="454819">
                  <a:moveTo>
                    <a:pt x="0" y="85725"/>
                  </a:moveTo>
                  <a:cubicBezTo>
                    <a:pt x="49212" y="109537"/>
                    <a:pt x="91282" y="133350"/>
                    <a:pt x="140494" y="157162"/>
                  </a:cubicBezTo>
                  <a:cubicBezTo>
                    <a:pt x="210344" y="192087"/>
                    <a:pt x="261541" y="216296"/>
                    <a:pt x="350044" y="261937"/>
                  </a:cubicBezTo>
                  <a:cubicBezTo>
                    <a:pt x="438547" y="307578"/>
                    <a:pt x="564356" y="374650"/>
                    <a:pt x="671512" y="431006"/>
                  </a:cubicBezTo>
                  <a:lnTo>
                    <a:pt x="723900" y="454819"/>
                  </a:lnTo>
                  <a:lnTo>
                    <a:pt x="871537" y="392906"/>
                  </a:lnTo>
                  <a:lnTo>
                    <a:pt x="871537" y="361950"/>
                  </a:lnTo>
                  <a:lnTo>
                    <a:pt x="773906" y="0"/>
                  </a:lnTo>
                  <a:lnTo>
                    <a:pt x="0" y="85725"/>
                  </a:lnTo>
                  <a:close/>
                </a:path>
              </a:pathLst>
            </a:custGeom>
            <a:solidFill>
              <a:srgbClr val="7DB5E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latin typeface="Comic Sans MS" pitchFamily="66" charset="0"/>
              </a:endParaRPr>
            </a:p>
          </p:txBody>
        </p:sp>
        <p:sp>
          <p:nvSpPr>
            <p:cNvPr id="79" name="Figura a mano libera 78"/>
            <p:cNvSpPr/>
            <p:nvPr/>
          </p:nvSpPr>
          <p:spPr bwMode="auto">
            <a:xfrm>
              <a:off x="4333875" y="869156"/>
              <a:ext cx="1131094" cy="464344"/>
            </a:xfrm>
            <a:custGeom>
              <a:avLst/>
              <a:gdLst>
                <a:gd name="connsiteX0" fmla="*/ 419100 w 1131094"/>
                <a:gd name="connsiteY0" fmla="*/ 33338 h 464344"/>
                <a:gd name="connsiteX1" fmla="*/ 666750 w 1131094"/>
                <a:gd name="connsiteY1" fmla="*/ 154782 h 464344"/>
                <a:gd name="connsiteX2" fmla="*/ 992981 w 1131094"/>
                <a:gd name="connsiteY2" fmla="*/ 319088 h 464344"/>
                <a:gd name="connsiteX3" fmla="*/ 1131094 w 1131094"/>
                <a:gd name="connsiteY3" fmla="*/ 400050 h 464344"/>
                <a:gd name="connsiteX4" fmla="*/ 716756 w 1131094"/>
                <a:gd name="connsiteY4" fmla="*/ 464344 h 464344"/>
                <a:gd name="connsiteX5" fmla="*/ 304800 w 1131094"/>
                <a:gd name="connsiteY5" fmla="*/ 409575 h 464344"/>
                <a:gd name="connsiteX6" fmla="*/ 207169 w 1131094"/>
                <a:gd name="connsiteY6" fmla="*/ 347663 h 464344"/>
                <a:gd name="connsiteX7" fmla="*/ 164306 w 1131094"/>
                <a:gd name="connsiteY7" fmla="*/ 309563 h 464344"/>
                <a:gd name="connsiteX8" fmla="*/ 0 w 1131094"/>
                <a:gd name="connsiteY8" fmla="*/ 116682 h 464344"/>
                <a:gd name="connsiteX9" fmla="*/ 4763 w 1131094"/>
                <a:gd name="connsiteY9" fmla="*/ 64294 h 464344"/>
                <a:gd name="connsiteX10" fmla="*/ 230981 w 1131094"/>
                <a:gd name="connsiteY10" fmla="*/ 0 h 464344"/>
                <a:gd name="connsiteX11" fmla="*/ 419100 w 1131094"/>
                <a:gd name="connsiteY11" fmla="*/ 33338 h 464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31094" h="464344">
                  <a:moveTo>
                    <a:pt x="419100" y="33338"/>
                  </a:moveTo>
                  <a:lnTo>
                    <a:pt x="666750" y="154782"/>
                  </a:lnTo>
                  <a:lnTo>
                    <a:pt x="992981" y="319088"/>
                  </a:lnTo>
                  <a:lnTo>
                    <a:pt x="1131094" y="400050"/>
                  </a:lnTo>
                  <a:lnTo>
                    <a:pt x="716756" y="464344"/>
                  </a:lnTo>
                  <a:lnTo>
                    <a:pt x="304800" y="409575"/>
                  </a:lnTo>
                  <a:lnTo>
                    <a:pt x="207169" y="347663"/>
                  </a:lnTo>
                  <a:lnTo>
                    <a:pt x="164306" y="309563"/>
                  </a:lnTo>
                  <a:lnTo>
                    <a:pt x="0" y="116682"/>
                  </a:lnTo>
                  <a:lnTo>
                    <a:pt x="4763" y="64294"/>
                  </a:lnTo>
                  <a:lnTo>
                    <a:pt x="230981" y="0"/>
                  </a:lnTo>
                  <a:lnTo>
                    <a:pt x="419100" y="33338"/>
                  </a:lnTo>
                  <a:close/>
                </a:path>
              </a:pathLst>
            </a:custGeom>
            <a:solidFill>
              <a:srgbClr val="9BC5E6"/>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latin typeface="Comic Sans MS" pitchFamily="66" charset="0"/>
              </a:endParaRPr>
            </a:p>
          </p:txBody>
        </p:sp>
        <p:sp>
          <p:nvSpPr>
            <p:cNvPr id="80" name="Figura a mano libera 79"/>
            <p:cNvSpPr/>
            <p:nvPr/>
          </p:nvSpPr>
          <p:spPr bwMode="auto">
            <a:xfrm>
              <a:off x="4291013" y="1140619"/>
              <a:ext cx="161925" cy="100012"/>
            </a:xfrm>
            <a:custGeom>
              <a:avLst/>
              <a:gdLst>
                <a:gd name="connsiteX0" fmla="*/ 0 w 161925"/>
                <a:gd name="connsiteY0" fmla="*/ 0 h 100012"/>
                <a:gd name="connsiteX1" fmla="*/ 40481 w 161925"/>
                <a:gd name="connsiteY1" fmla="*/ 100012 h 100012"/>
                <a:gd name="connsiteX2" fmla="*/ 161925 w 161925"/>
                <a:gd name="connsiteY2" fmla="*/ 73819 h 100012"/>
                <a:gd name="connsiteX3" fmla="*/ 0 w 161925"/>
                <a:gd name="connsiteY3" fmla="*/ 0 h 100012"/>
                <a:gd name="connsiteX0" fmla="*/ 0 w 161925"/>
                <a:gd name="connsiteY0" fmla="*/ 0 h 100012"/>
                <a:gd name="connsiteX1" fmla="*/ 40481 w 161925"/>
                <a:gd name="connsiteY1" fmla="*/ 100012 h 100012"/>
                <a:gd name="connsiteX2" fmla="*/ 161925 w 161925"/>
                <a:gd name="connsiteY2" fmla="*/ 73819 h 100012"/>
                <a:gd name="connsiteX3" fmla="*/ 97631 w 161925"/>
                <a:gd name="connsiteY3" fmla="*/ 26194 h 100012"/>
                <a:gd name="connsiteX4" fmla="*/ 0 w 161925"/>
                <a:gd name="connsiteY4" fmla="*/ 0 h 100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925" h="100012">
                  <a:moveTo>
                    <a:pt x="0" y="0"/>
                  </a:moveTo>
                  <a:lnTo>
                    <a:pt x="40481" y="100012"/>
                  </a:lnTo>
                  <a:lnTo>
                    <a:pt x="161925" y="73819"/>
                  </a:lnTo>
                  <a:cubicBezTo>
                    <a:pt x="134937" y="61913"/>
                    <a:pt x="124619" y="38100"/>
                    <a:pt x="97631" y="26194"/>
                  </a:cubicBezTo>
                  <a:lnTo>
                    <a:pt x="0" y="0"/>
                  </a:lnTo>
                  <a:close/>
                </a:path>
              </a:pathLst>
            </a:custGeom>
            <a:solidFill>
              <a:srgbClr val="9BC5E6"/>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latin typeface="Comic Sans MS" pitchFamily="66" charset="0"/>
              </a:endParaRPr>
            </a:p>
          </p:txBody>
        </p:sp>
        <p:sp>
          <p:nvSpPr>
            <p:cNvPr id="81" name="Figura a mano libera 80"/>
            <p:cNvSpPr/>
            <p:nvPr/>
          </p:nvSpPr>
          <p:spPr bwMode="auto">
            <a:xfrm>
              <a:off x="4249404" y="976312"/>
              <a:ext cx="260684" cy="250031"/>
            </a:xfrm>
            <a:custGeom>
              <a:avLst/>
              <a:gdLst>
                <a:gd name="connsiteX0" fmla="*/ 0 w 259557"/>
                <a:gd name="connsiteY0" fmla="*/ 0 h 228600"/>
                <a:gd name="connsiteX1" fmla="*/ 211932 w 259557"/>
                <a:gd name="connsiteY1" fmla="*/ 209550 h 228600"/>
                <a:gd name="connsiteX2" fmla="*/ 259557 w 259557"/>
                <a:gd name="connsiteY2" fmla="*/ 228600 h 228600"/>
                <a:gd name="connsiteX3" fmla="*/ 209550 w 259557"/>
                <a:gd name="connsiteY3" fmla="*/ 152400 h 228600"/>
                <a:gd name="connsiteX4" fmla="*/ 0 w 259557"/>
                <a:gd name="connsiteY4" fmla="*/ 0 h 228600"/>
                <a:gd name="connsiteX0" fmla="*/ 0 w 259557"/>
                <a:gd name="connsiteY0" fmla="*/ 21431 h 250031"/>
                <a:gd name="connsiteX1" fmla="*/ 211932 w 259557"/>
                <a:gd name="connsiteY1" fmla="*/ 230981 h 250031"/>
                <a:gd name="connsiteX2" fmla="*/ 259557 w 259557"/>
                <a:gd name="connsiteY2" fmla="*/ 250031 h 250031"/>
                <a:gd name="connsiteX3" fmla="*/ 209550 w 259557"/>
                <a:gd name="connsiteY3" fmla="*/ 173831 h 250031"/>
                <a:gd name="connsiteX4" fmla="*/ 33338 w 259557"/>
                <a:gd name="connsiteY4" fmla="*/ 0 h 250031"/>
                <a:gd name="connsiteX5" fmla="*/ 0 w 259557"/>
                <a:gd name="connsiteY5" fmla="*/ 21431 h 250031"/>
                <a:gd name="connsiteX0" fmla="*/ 1127 w 260684"/>
                <a:gd name="connsiteY0" fmla="*/ 21431 h 250031"/>
                <a:gd name="connsiteX1" fmla="*/ 3509 w 260684"/>
                <a:gd name="connsiteY1" fmla="*/ 50007 h 250031"/>
                <a:gd name="connsiteX2" fmla="*/ 213059 w 260684"/>
                <a:gd name="connsiteY2" fmla="*/ 230981 h 250031"/>
                <a:gd name="connsiteX3" fmla="*/ 260684 w 260684"/>
                <a:gd name="connsiteY3" fmla="*/ 250031 h 250031"/>
                <a:gd name="connsiteX4" fmla="*/ 210677 w 260684"/>
                <a:gd name="connsiteY4" fmla="*/ 173831 h 250031"/>
                <a:gd name="connsiteX5" fmla="*/ 34465 w 260684"/>
                <a:gd name="connsiteY5" fmla="*/ 0 h 250031"/>
                <a:gd name="connsiteX6" fmla="*/ 1127 w 260684"/>
                <a:gd name="connsiteY6" fmla="*/ 21431 h 250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0684" h="250031">
                  <a:moveTo>
                    <a:pt x="1127" y="21431"/>
                  </a:moveTo>
                  <a:cubicBezTo>
                    <a:pt x="12240" y="30163"/>
                    <a:pt x="-7604" y="41275"/>
                    <a:pt x="3509" y="50007"/>
                  </a:cubicBezTo>
                  <a:lnTo>
                    <a:pt x="213059" y="230981"/>
                  </a:lnTo>
                  <a:lnTo>
                    <a:pt x="260684" y="250031"/>
                  </a:lnTo>
                  <a:lnTo>
                    <a:pt x="210677" y="173831"/>
                  </a:lnTo>
                  <a:cubicBezTo>
                    <a:pt x="169402" y="142875"/>
                    <a:pt x="75740" y="30956"/>
                    <a:pt x="34465" y="0"/>
                  </a:cubicBezTo>
                  <a:lnTo>
                    <a:pt x="1127" y="21431"/>
                  </a:lnTo>
                  <a:close/>
                </a:path>
              </a:pathLst>
            </a:custGeom>
            <a:solidFill>
              <a:srgbClr val="BED4ED"/>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latin typeface="Comic Sans MS" pitchFamily="66" charset="0"/>
              </a:endParaRPr>
            </a:p>
          </p:txBody>
        </p:sp>
        <p:sp>
          <p:nvSpPr>
            <p:cNvPr id="82" name="Figura a mano libera 81"/>
            <p:cNvSpPr/>
            <p:nvPr/>
          </p:nvSpPr>
          <p:spPr bwMode="auto">
            <a:xfrm>
              <a:off x="4226719" y="1071563"/>
              <a:ext cx="66675" cy="190500"/>
            </a:xfrm>
            <a:custGeom>
              <a:avLst/>
              <a:gdLst>
                <a:gd name="connsiteX0" fmla="*/ 0 w 66675"/>
                <a:gd name="connsiteY0" fmla="*/ 57150 h 190500"/>
                <a:gd name="connsiteX1" fmla="*/ 64294 w 66675"/>
                <a:gd name="connsiteY1" fmla="*/ 190500 h 190500"/>
                <a:gd name="connsiteX2" fmla="*/ 66675 w 66675"/>
                <a:gd name="connsiteY2" fmla="*/ 116681 h 190500"/>
                <a:gd name="connsiteX3" fmla="*/ 11906 w 66675"/>
                <a:gd name="connsiteY3" fmla="*/ 0 h 190500"/>
                <a:gd name="connsiteX4" fmla="*/ 0 w 66675"/>
                <a:gd name="connsiteY4" fmla="*/ 57150 h 190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190500">
                  <a:moveTo>
                    <a:pt x="0" y="57150"/>
                  </a:moveTo>
                  <a:lnTo>
                    <a:pt x="64294" y="190500"/>
                  </a:lnTo>
                  <a:cubicBezTo>
                    <a:pt x="65088" y="165894"/>
                    <a:pt x="65881" y="141287"/>
                    <a:pt x="66675" y="116681"/>
                  </a:cubicBezTo>
                  <a:lnTo>
                    <a:pt x="11906" y="0"/>
                  </a:lnTo>
                  <a:lnTo>
                    <a:pt x="0" y="57150"/>
                  </a:lnTo>
                  <a:close/>
                </a:path>
              </a:pathLst>
            </a:custGeom>
            <a:solidFill>
              <a:srgbClr val="BED4ED"/>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latin typeface="Comic Sans MS" pitchFamily="66" charset="0"/>
              </a:endParaRPr>
            </a:p>
          </p:txBody>
        </p:sp>
        <p:sp>
          <p:nvSpPr>
            <p:cNvPr id="83" name="Figura a mano libera 82"/>
            <p:cNvSpPr/>
            <p:nvPr/>
          </p:nvSpPr>
          <p:spPr bwMode="auto">
            <a:xfrm>
              <a:off x="5893594" y="1745456"/>
              <a:ext cx="802481" cy="652463"/>
            </a:xfrm>
            <a:custGeom>
              <a:avLst/>
              <a:gdLst>
                <a:gd name="connsiteX0" fmla="*/ 0 w 802481"/>
                <a:gd name="connsiteY0" fmla="*/ 61913 h 652463"/>
                <a:gd name="connsiteX1" fmla="*/ 183356 w 802481"/>
                <a:gd name="connsiteY1" fmla="*/ 292894 h 652463"/>
                <a:gd name="connsiteX2" fmla="*/ 197644 w 802481"/>
                <a:gd name="connsiteY2" fmla="*/ 309563 h 652463"/>
                <a:gd name="connsiteX3" fmla="*/ 647700 w 802481"/>
                <a:gd name="connsiteY3" fmla="*/ 652463 h 652463"/>
                <a:gd name="connsiteX4" fmla="*/ 802481 w 802481"/>
                <a:gd name="connsiteY4" fmla="*/ 550069 h 652463"/>
                <a:gd name="connsiteX5" fmla="*/ 711994 w 802481"/>
                <a:gd name="connsiteY5" fmla="*/ 431007 h 652463"/>
                <a:gd name="connsiteX6" fmla="*/ 214312 w 802481"/>
                <a:gd name="connsiteY6" fmla="*/ 0 h 652463"/>
                <a:gd name="connsiteX7" fmla="*/ 0 w 802481"/>
                <a:gd name="connsiteY7" fmla="*/ 61913 h 652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2481" h="652463">
                  <a:moveTo>
                    <a:pt x="0" y="61913"/>
                  </a:moveTo>
                  <a:lnTo>
                    <a:pt x="183356" y="292894"/>
                  </a:lnTo>
                  <a:lnTo>
                    <a:pt x="197644" y="309563"/>
                  </a:lnTo>
                  <a:lnTo>
                    <a:pt x="647700" y="652463"/>
                  </a:lnTo>
                  <a:lnTo>
                    <a:pt x="802481" y="550069"/>
                  </a:lnTo>
                  <a:lnTo>
                    <a:pt x="711994" y="431007"/>
                  </a:lnTo>
                  <a:lnTo>
                    <a:pt x="214312" y="0"/>
                  </a:lnTo>
                  <a:lnTo>
                    <a:pt x="0" y="61913"/>
                  </a:lnTo>
                  <a:close/>
                </a:path>
              </a:pathLst>
            </a:custGeom>
            <a:solidFill>
              <a:srgbClr val="9BC5E6"/>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latin typeface="Comic Sans MS" pitchFamily="66" charset="0"/>
              </a:endParaRPr>
            </a:p>
          </p:txBody>
        </p:sp>
        <p:sp>
          <p:nvSpPr>
            <p:cNvPr id="84" name="CasellaDiTesto 83"/>
            <p:cNvSpPr txBox="1"/>
            <p:nvPr/>
          </p:nvSpPr>
          <p:spPr>
            <a:xfrm rot="1939358">
              <a:off x="5463283" y="1750149"/>
              <a:ext cx="1236856" cy="307777"/>
            </a:xfrm>
            <a:prstGeom prst="rect">
              <a:avLst/>
            </a:prstGeom>
            <a:noFill/>
          </p:spPr>
          <p:txBody>
            <a:bodyPr wrap="square" rtlCol="0">
              <a:spAutoFit/>
            </a:bodyPr>
            <a:lstStyle/>
            <a:p>
              <a:pPr algn="ctr"/>
              <a:r>
                <a:rPr lang="it-IT" sz="1400" dirty="0">
                  <a:solidFill>
                    <a:schemeClr val="tx1"/>
                  </a:solidFill>
                  <a:effectLst/>
                  <a:latin typeface="Calibri" panose="020F0502020204030204" pitchFamily="34" charset="0"/>
                  <a:cs typeface="Calibri" panose="020F0502020204030204" pitchFamily="34" charset="0"/>
                </a:rPr>
                <a:t>ol opx sp liq</a:t>
              </a:r>
            </a:p>
          </p:txBody>
        </p:sp>
        <p:sp>
          <p:nvSpPr>
            <p:cNvPr id="85" name="Rettangolo 84"/>
            <p:cNvSpPr/>
            <p:nvPr/>
          </p:nvSpPr>
          <p:spPr bwMode="auto">
            <a:xfrm>
              <a:off x="6124576" y="2943225"/>
              <a:ext cx="709612" cy="352425"/>
            </a:xfrm>
            <a:prstGeom prst="rect">
              <a:avLst/>
            </a:prstGeom>
            <a:solidFill>
              <a:srgbClr val="7DB5E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latin typeface="Comic Sans MS" pitchFamily="66" charset="0"/>
              </a:endParaRPr>
            </a:p>
          </p:txBody>
        </p:sp>
        <p:sp>
          <p:nvSpPr>
            <p:cNvPr id="86" name="CasellaDiTesto 85"/>
            <p:cNvSpPr txBox="1"/>
            <p:nvPr/>
          </p:nvSpPr>
          <p:spPr>
            <a:xfrm>
              <a:off x="6091234" y="2940044"/>
              <a:ext cx="893766" cy="307777"/>
            </a:xfrm>
            <a:prstGeom prst="rect">
              <a:avLst/>
            </a:prstGeom>
            <a:noFill/>
          </p:spPr>
          <p:txBody>
            <a:bodyPr wrap="square" rtlCol="0">
              <a:spAutoFit/>
            </a:bodyPr>
            <a:lstStyle/>
            <a:p>
              <a:pPr algn="ctr"/>
              <a:r>
                <a:rPr lang="it-IT" sz="1400" dirty="0">
                  <a:solidFill>
                    <a:schemeClr val="tx1"/>
                  </a:solidFill>
                  <a:effectLst/>
                  <a:latin typeface="Calibri" panose="020F0502020204030204" pitchFamily="34" charset="0"/>
                  <a:cs typeface="Calibri" panose="020F0502020204030204" pitchFamily="34" charset="0"/>
                </a:rPr>
                <a:t>opx ol liq</a:t>
              </a:r>
            </a:p>
          </p:txBody>
        </p:sp>
        <p:sp>
          <p:nvSpPr>
            <p:cNvPr id="87" name="Figura a mano libera 86"/>
            <p:cNvSpPr/>
            <p:nvPr/>
          </p:nvSpPr>
          <p:spPr bwMode="auto">
            <a:xfrm>
              <a:off x="5053013" y="2166938"/>
              <a:ext cx="733425" cy="833437"/>
            </a:xfrm>
            <a:custGeom>
              <a:avLst/>
              <a:gdLst>
                <a:gd name="connsiteX0" fmla="*/ 0 w 733425"/>
                <a:gd name="connsiteY0" fmla="*/ 61912 h 833437"/>
                <a:gd name="connsiteX1" fmla="*/ 595312 w 733425"/>
                <a:gd name="connsiteY1" fmla="*/ 833437 h 833437"/>
                <a:gd name="connsiteX2" fmla="*/ 733425 w 733425"/>
                <a:gd name="connsiteY2" fmla="*/ 762000 h 833437"/>
                <a:gd name="connsiteX3" fmla="*/ 661987 w 733425"/>
                <a:gd name="connsiteY3" fmla="*/ 633412 h 833437"/>
                <a:gd name="connsiteX4" fmla="*/ 385762 w 733425"/>
                <a:gd name="connsiteY4" fmla="*/ 252412 h 833437"/>
                <a:gd name="connsiteX5" fmla="*/ 152400 w 733425"/>
                <a:gd name="connsiteY5" fmla="*/ 0 h 833437"/>
                <a:gd name="connsiteX6" fmla="*/ 0 w 733425"/>
                <a:gd name="connsiteY6" fmla="*/ 61912 h 83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3425" h="833437">
                  <a:moveTo>
                    <a:pt x="0" y="61912"/>
                  </a:moveTo>
                  <a:lnTo>
                    <a:pt x="595312" y="833437"/>
                  </a:lnTo>
                  <a:lnTo>
                    <a:pt x="733425" y="762000"/>
                  </a:lnTo>
                  <a:lnTo>
                    <a:pt x="661987" y="633412"/>
                  </a:lnTo>
                  <a:lnTo>
                    <a:pt x="385762" y="252412"/>
                  </a:lnTo>
                  <a:lnTo>
                    <a:pt x="152400" y="0"/>
                  </a:lnTo>
                  <a:lnTo>
                    <a:pt x="0" y="61912"/>
                  </a:lnTo>
                  <a:close/>
                </a:path>
              </a:pathLst>
            </a:custGeom>
            <a:solidFill>
              <a:srgbClr val="9BC5E6"/>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latin typeface="Comic Sans MS" pitchFamily="66" charset="0"/>
              </a:endParaRPr>
            </a:p>
          </p:txBody>
        </p:sp>
        <p:sp>
          <p:nvSpPr>
            <p:cNvPr id="88" name="CasellaDiTesto 87"/>
            <p:cNvSpPr txBox="1"/>
            <p:nvPr/>
          </p:nvSpPr>
          <p:spPr>
            <a:xfrm>
              <a:off x="4875212" y="698495"/>
              <a:ext cx="1347788" cy="307777"/>
            </a:xfrm>
            <a:prstGeom prst="rect">
              <a:avLst/>
            </a:prstGeom>
            <a:noFill/>
          </p:spPr>
          <p:txBody>
            <a:bodyPr wrap="square" rtlCol="0">
              <a:spAutoFit/>
            </a:bodyPr>
            <a:lstStyle/>
            <a:p>
              <a:r>
                <a:rPr lang="it-IT" sz="1400" dirty="0">
                  <a:solidFill>
                    <a:schemeClr val="tx1"/>
                  </a:solidFill>
                  <a:effectLst/>
                  <a:latin typeface="Calibri" panose="020F0502020204030204" pitchFamily="34" charset="0"/>
                  <a:cs typeface="Calibri" panose="020F0502020204030204" pitchFamily="34" charset="0"/>
                </a:rPr>
                <a:t>sp cpx opx ol liq</a:t>
              </a:r>
            </a:p>
          </p:txBody>
        </p:sp>
        <p:cxnSp>
          <p:nvCxnSpPr>
            <p:cNvPr id="89" name="Connettore 1 88"/>
            <p:cNvCxnSpPr/>
            <p:nvPr/>
          </p:nvCxnSpPr>
          <p:spPr bwMode="auto">
            <a:xfrm flipH="1">
              <a:off x="4333879" y="866775"/>
              <a:ext cx="542921" cy="200025"/>
            </a:xfrm>
            <a:prstGeom prst="line">
              <a:avLst/>
            </a:prstGeom>
            <a:noFill/>
            <a:ln w="9525" cap="flat" cmpd="sng" algn="ctr">
              <a:solidFill>
                <a:schemeClr val="tx1"/>
              </a:solidFill>
              <a:prstDash val="solid"/>
              <a:round/>
              <a:headEnd type="none" w="med" len="med"/>
              <a:tailEnd type="triangle" w="med" len="med"/>
            </a:ln>
            <a:effectLst/>
          </p:spPr>
        </p:cxnSp>
        <p:cxnSp>
          <p:nvCxnSpPr>
            <p:cNvPr id="95" name="Connettore 1 94"/>
            <p:cNvCxnSpPr/>
            <p:nvPr/>
          </p:nvCxnSpPr>
          <p:spPr bwMode="auto">
            <a:xfrm flipH="1">
              <a:off x="4276730" y="1171575"/>
              <a:ext cx="442908" cy="90488"/>
            </a:xfrm>
            <a:prstGeom prst="line">
              <a:avLst/>
            </a:prstGeom>
            <a:noFill/>
            <a:ln w="9525" cap="flat" cmpd="sng" algn="ctr">
              <a:solidFill>
                <a:schemeClr val="tx1"/>
              </a:solidFill>
              <a:prstDash val="solid"/>
              <a:round/>
              <a:headEnd type="none" w="med" len="med"/>
              <a:tailEnd type="triangle" w="med" len="med"/>
            </a:ln>
            <a:effectLst/>
          </p:spPr>
        </p:cxnSp>
        <p:sp>
          <p:nvSpPr>
            <p:cNvPr id="97" name="CasellaDiTesto 96"/>
            <p:cNvSpPr txBox="1"/>
            <p:nvPr/>
          </p:nvSpPr>
          <p:spPr>
            <a:xfrm>
              <a:off x="4641846" y="1012817"/>
              <a:ext cx="1352554" cy="307777"/>
            </a:xfrm>
            <a:prstGeom prst="rect">
              <a:avLst/>
            </a:prstGeom>
            <a:noFill/>
          </p:spPr>
          <p:txBody>
            <a:bodyPr wrap="square" rtlCol="0">
              <a:spAutoFit/>
            </a:bodyPr>
            <a:lstStyle/>
            <a:p>
              <a:r>
                <a:rPr lang="it-IT" sz="1400" dirty="0">
                  <a:solidFill>
                    <a:schemeClr val="tx1"/>
                  </a:solidFill>
                  <a:effectLst/>
                  <a:latin typeface="Calibri" panose="020F0502020204030204" pitchFamily="34" charset="0"/>
                  <a:cs typeface="Calibri" panose="020F0502020204030204" pitchFamily="34" charset="0"/>
                </a:rPr>
                <a:t>pl cpx opx ol liq</a:t>
              </a:r>
            </a:p>
          </p:txBody>
        </p:sp>
        <p:cxnSp>
          <p:nvCxnSpPr>
            <p:cNvPr id="98" name="Connettore 1 97"/>
            <p:cNvCxnSpPr/>
            <p:nvPr/>
          </p:nvCxnSpPr>
          <p:spPr bwMode="auto">
            <a:xfrm flipV="1">
              <a:off x="4235450" y="1660526"/>
              <a:ext cx="146050" cy="34924"/>
            </a:xfrm>
            <a:prstGeom prst="line">
              <a:avLst/>
            </a:prstGeom>
            <a:noFill/>
            <a:ln w="9525" cap="flat" cmpd="sng" algn="ctr">
              <a:solidFill>
                <a:schemeClr val="tx1"/>
              </a:solidFill>
              <a:prstDash val="solid"/>
              <a:round/>
              <a:headEnd type="none" w="med" len="med"/>
              <a:tailEnd type="triangle" w="med" len="med"/>
            </a:ln>
            <a:effectLst/>
          </p:spPr>
        </p:cxnSp>
        <p:sp>
          <p:nvSpPr>
            <p:cNvPr id="101" name="CasellaDiTesto 100"/>
            <p:cNvSpPr txBox="1"/>
            <p:nvPr/>
          </p:nvSpPr>
          <p:spPr>
            <a:xfrm>
              <a:off x="2737758" y="1546220"/>
              <a:ext cx="1622425" cy="307777"/>
            </a:xfrm>
            <a:prstGeom prst="rect">
              <a:avLst/>
            </a:prstGeom>
            <a:noFill/>
          </p:spPr>
          <p:txBody>
            <a:bodyPr wrap="square" rtlCol="0">
              <a:spAutoFit/>
            </a:bodyPr>
            <a:lstStyle/>
            <a:p>
              <a:pPr algn="ctr"/>
              <a:r>
                <a:rPr lang="it-IT" sz="1400" dirty="0">
                  <a:solidFill>
                    <a:schemeClr val="tx1"/>
                  </a:solidFill>
                  <a:effectLst/>
                  <a:latin typeface="Calibri" panose="020F0502020204030204" pitchFamily="34" charset="0"/>
                  <a:cs typeface="Calibri" panose="020F0502020204030204" pitchFamily="34" charset="0"/>
                </a:rPr>
                <a:t>pl  sp cpx opx ol liq</a:t>
              </a:r>
            </a:p>
          </p:txBody>
        </p:sp>
        <p:sp>
          <p:nvSpPr>
            <p:cNvPr id="102" name="CasellaDiTesto 101"/>
            <p:cNvSpPr txBox="1"/>
            <p:nvPr/>
          </p:nvSpPr>
          <p:spPr>
            <a:xfrm rot="2744980">
              <a:off x="4094513" y="1569053"/>
              <a:ext cx="1325276" cy="307777"/>
            </a:xfrm>
            <a:prstGeom prst="rect">
              <a:avLst/>
            </a:prstGeom>
            <a:noFill/>
          </p:spPr>
          <p:txBody>
            <a:bodyPr wrap="square" rtlCol="0">
              <a:spAutoFit/>
            </a:bodyPr>
            <a:lstStyle/>
            <a:p>
              <a:pPr algn="ctr"/>
              <a:r>
                <a:rPr lang="it-IT" sz="1400" dirty="0">
                  <a:solidFill>
                    <a:schemeClr val="tx1"/>
                  </a:solidFill>
                  <a:effectLst/>
                  <a:latin typeface="Calibri" panose="020F0502020204030204" pitchFamily="34" charset="0"/>
                  <a:cs typeface="Calibri" panose="020F0502020204030204" pitchFamily="34" charset="0"/>
                </a:rPr>
                <a:t>cpx opx ol liq</a:t>
              </a:r>
            </a:p>
          </p:txBody>
        </p:sp>
        <p:sp>
          <p:nvSpPr>
            <p:cNvPr id="103" name="Figura a mano libera 102"/>
            <p:cNvSpPr/>
            <p:nvPr/>
          </p:nvSpPr>
          <p:spPr bwMode="auto">
            <a:xfrm>
              <a:off x="5889625" y="3743325"/>
              <a:ext cx="758825" cy="917575"/>
            </a:xfrm>
            <a:custGeom>
              <a:avLst/>
              <a:gdLst>
                <a:gd name="connsiteX0" fmla="*/ 0 w 758825"/>
                <a:gd name="connsiteY0" fmla="*/ 101600 h 917575"/>
                <a:gd name="connsiteX1" fmla="*/ 561975 w 758825"/>
                <a:gd name="connsiteY1" fmla="*/ 898525 h 917575"/>
                <a:gd name="connsiteX2" fmla="*/ 730250 w 758825"/>
                <a:gd name="connsiteY2" fmla="*/ 917575 h 917575"/>
                <a:gd name="connsiteX3" fmla="*/ 758825 w 758825"/>
                <a:gd name="connsiteY3" fmla="*/ 822325 h 917575"/>
                <a:gd name="connsiteX4" fmla="*/ 447675 w 758825"/>
                <a:gd name="connsiteY4" fmla="*/ 327025 h 917575"/>
                <a:gd name="connsiteX5" fmla="*/ 260350 w 758825"/>
                <a:gd name="connsiteY5" fmla="*/ 98425 h 917575"/>
                <a:gd name="connsiteX6" fmla="*/ 130175 w 758825"/>
                <a:gd name="connsiteY6" fmla="*/ 0 h 917575"/>
                <a:gd name="connsiteX7" fmla="*/ 0 w 758825"/>
                <a:gd name="connsiteY7" fmla="*/ 101600 h 917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825" h="917575">
                  <a:moveTo>
                    <a:pt x="0" y="101600"/>
                  </a:moveTo>
                  <a:lnTo>
                    <a:pt x="561975" y="898525"/>
                  </a:lnTo>
                  <a:lnTo>
                    <a:pt x="730250" y="917575"/>
                  </a:lnTo>
                  <a:lnTo>
                    <a:pt x="758825" y="822325"/>
                  </a:lnTo>
                  <a:lnTo>
                    <a:pt x="447675" y="327025"/>
                  </a:lnTo>
                  <a:lnTo>
                    <a:pt x="260350" y="98425"/>
                  </a:lnTo>
                  <a:lnTo>
                    <a:pt x="130175" y="0"/>
                  </a:lnTo>
                  <a:lnTo>
                    <a:pt x="0" y="101600"/>
                  </a:lnTo>
                  <a:close/>
                </a:path>
              </a:pathLst>
            </a:custGeom>
            <a:solidFill>
              <a:srgbClr val="9BC5E6"/>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latin typeface="Comic Sans MS" pitchFamily="66" charset="0"/>
              </a:endParaRPr>
            </a:p>
          </p:txBody>
        </p:sp>
        <p:sp>
          <p:nvSpPr>
            <p:cNvPr id="104" name="Figura a mano libera 103"/>
            <p:cNvSpPr/>
            <p:nvPr/>
          </p:nvSpPr>
          <p:spPr bwMode="auto">
            <a:xfrm>
              <a:off x="6315075" y="3924300"/>
              <a:ext cx="158750" cy="203200"/>
            </a:xfrm>
            <a:custGeom>
              <a:avLst/>
              <a:gdLst>
                <a:gd name="connsiteX0" fmla="*/ 0 w 158750"/>
                <a:gd name="connsiteY0" fmla="*/ 66675 h 209550"/>
                <a:gd name="connsiteX1" fmla="*/ 98425 w 158750"/>
                <a:gd name="connsiteY1" fmla="*/ 209550 h 209550"/>
                <a:gd name="connsiteX2" fmla="*/ 158750 w 158750"/>
                <a:gd name="connsiteY2" fmla="*/ 123825 h 209550"/>
                <a:gd name="connsiteX3" fmla="*/ 53975 w 158750"/>
                <a:gd name="connsiteY3" fmla="*/ 0 h 209550"/>
                <a:gd name="connsiteX4" fmla="*/ 0 w 158750"/>
                <a:gd name="connsiteY4" fmla="*/ 66675 h 209550"/>
                <a:gd name="connsiteX0" fmla="*/ 0 w 158750"/>
                <a:gd name="connsiteY0" fmla="*/ 66675 h 203200"/>
                <a:gd name="connsiteX1" fmla="*/ 104775 w 158750"/>
                <a:gd name="connsiteY1" fmla="*/ 203200 h 203200"/>
                <a:gd name="connsiteX2" fmla="*/ 158750 w 158750"/>
                <a:gd name="connsiteY2" fmla="*/ 123825 h 203200"/>
                <a:gd name="connsiteX3" fmla="*/ 53975 w 158750"/>
                <a:gd name="connsiteY3" fmla="*/ 0 h 203200"/>
                <a:gd name="connsiteX4" fmla="*/ 0 w 158750"/>
                <a:gd name="connsiteY4" fmla="*/ 66675 h 203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750" h="203200">
                  <a:moveTo>
                    <a:pt x="0" y="66675"/>
                  </a:moveTo>
                  <a:lnTo>
                    <a:pt x="104775" y="203200"/>
                  </a:lnTo>
                  <a:lnTo>
                    <a:pt x="158750" y="123825"/>
                  </a:lnTo>
                  <a:lnTo>
                    <a:pt x="53975" y="0"/>
                  </a:lnTo>
                  <a:lnTo>
                    <a:pt x="0" y="66675"/>
                  </a:lnTo>
                  <a:close/>
                </a:path>
              </a:pathLst>
            </a:custGeom>
            <a:solidFill>
              <a:srgbClr val="BED4ED"/>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latin typeface="Comic Sans MS" pitchFamily="66" charset="0"/>
              </a:endParaRPr>
            </a:p>
          </p:txBody>
        </p:sp>
        <p:cxnSp>
          <p:nvCxnSpPr>
            <p:cNvPr id="105" name="Connettore 1 104"/>
            <p:cNvCxnSpPr/>
            <p:nvPr/>
          </p:nvCxnSpPr>
          <p:spPr bwMode="auto">
            <a:xfrm flipV="1">
              <a:off x="6232526" y="3990181"/>
              <a:ext cx="192087" cy="181770"/>
            </a:xfrm>
            <a:prstGeom prst="line">
              <a:avLst/>
            </a:prstGeom>
            <a:noFill/>
            <a:ln w="9525" cap="flat" cmpd="sng" algn="ctr">
              <a:solidFill>
                <a:schemeClr val="tx1"/>
              </a:solidFill>
              <a:prstDash val="solid"/>
              <a:round/>
              <a:headEnd type="none" w="med" len="med"/>
              <a:tailEnd type="triangle" w="med" len="med"/>
            </a:ln>
            <a:effectLst/>
          </p:spPr>
        </p:cxnSp>
        <p:sp>
          <p:nvSpPr>
            <p:cNvPr id="106" name="CasellaDiTesto 105"/>
            <p:cNvSpPr txBox="1"/>
            <p:nvPr/>
          </p:nvSpPr>
          <p:spPr>
            <a:xfrm>
              <a:off x="5003801" y="4086220"/>
              <a:ext cx="1292224" cy="307777"/>
            </a:xfrm>
            <a:prstGeom prst="rect">
              <a:avLst/>
            </a:prstGeom>
            <a:noFill/>
          </p:spPr>
          <p:txBody>
            <a:bodyPr wrap="square" rtlCol="0">
              <a:spAutoFit/>
            </a:bodyPr>
            <a:lstStyle/>
            <a:p>
              <a:pPr algn="ctr"/>
              <a:r>
                <a:rPr lang="it-IT" sz="1400" dirty="0">
                  <a:solidFill>
                    <a:schemeClr val="tx1"/>
                  </a:solidFill>
                  <a:effectLst/>
                  <a:latin typeface="Calibri" panose="020F0502020204030204" pitchFamily="34" charset="0"/>
                  <a:cs typeface="Calibri" panose="020F0502020204030204" pitchFamily="34" charset="0"/>
                </a:rPr>
                <a:t>g cpx opx ol liq</a:t>
              </a:r>
            </a:p>
          </p:txBody>
        </p:sp>
        <p:sp>
          <p:nvSpPr>
            <p:cNvPr id="107" name="Figura a mano libera 106"/>
            <p:cNvSpPr/>
            <p:nvPr/>
          </p:nvSpPr>
          <p:spPr bwMode="auto">
            <a:xfrm>
              <a:off x="7024688" y="4657725"/>
              <a:ext cx="623887" cy="800100"/>
            </a:xfrm>
            <a:custGeom>
              <a:avLst/>
              <a:gdLst>
                <a:gd name="connsiteX0" fmla="*/ 0 w 623887"/>
                <a:gd name="connsiteY0" fmla="*/ 90488 h 800100"/>
                <a:gd name="connsiteX1" fmla="*/ 180975 w 623887"/>
                <a:gd name="connsiteY1" fmla="*/ 419100 h 800100"/>
                <a:gd name="connsiteX2" fmla="*/ 547687 w 623887"/>
                <a:gd name="connsiteY2" fmla="*/ 800100 h 800100"/>
                <a:gd name="connsiteX3" fmla="*/ 623887 w 623887"/>
                <a:gd name="connsiteY3" fmla="*/ 609600 h 800100"/>
                <a:gd name="connsiteX4" fmla="*/ 538162 w 623887"/>
                <a:gd name="connsiteY4" fmla="*/ 314325 h 800100"/>
                <a:gd name="connsiteX5" fmla="*/ 85725 w 623887"/>
                <a:gd name="connsiteY5" fmla="*/ 0 h 800100"/>
                <a:gd name="connsiteX6" fmla="*/ 0 w 623887"/>
                <a:gd name="connsiteY6" fmla="*/ 90488 h 80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3887" h="800100">
                  <a:moveTo>
                    <a:pt x="0" y="90488"/>
                  </a:moveTo>
                  <a:lnTo>
                    <a:pt x="180975" y="419100"/>
                  </a:lnTo>
                  <a:lnTo>
                    <a:pt x="547687" y="800100"/>
                  </a:lnTo>
                  <a:lnTo>
                    <a:pt x="623887" y="609600"/>
                  </a:lnTo>
                  <a:lnTo>
                    <a:pt x="538162" y="314325"/>
                  </a:lnTo>
                  <a:lnTo>
                    <a:pt x="85725" y="0"/>
                  </a:lnTo>
                  <a:lnTo>
                    <a:pt x="0" y="90488"/>
                  </a:lnTo>
                  <a:close/>
                </a:path>
              </a:pathLst>
            </a:custGeom>
            <a:solidFill>
              <a:srgbClr val="9BC5E6"/>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latin typeface="Comic Sans MS" pitchFamily="66" charset="0"/>
              </a:endParaRPr>
            </a:p>
          </p:txBody>
        </p:sp>
        <p:sp>
          <p:nvSpPr>
            <p:cNvPr id="108" name="CasellaDiTesto 107"/>
            <p:cNvSpPr txBox="1"/>
            <p:nvPr/>
          </p:nvSpPr>
          <p:spPr>
            <a:xfrm rot="3049363">
              <a:off x="6702073" y="4727604"/>
              <a:ext cx="1075671" cy="307777"/>
            </a:xfrm>
            <a:prstGeom prst="rect">
              <a:avLst/>
            </a:prstGeom>
            <a:noFill/>
          </p:spPr>
          <p:txBody>
            <a:bodyPr wrap="square" rtlCol="0">
              <a:spAutoFit/>
            </a:bodyPr>
            <a:lstStyle/>
            <a:p>
              <a:pPr algn="ctr"/>
              <a:r>
                <a:rPr lang="it-IT" sz="1400" dirty="0">
                  <a:solidFill>
                    <a:schemeClr val="tx1"/>
                  </a:solidFill>
                  <a:effectLst/>
                  <a:latin typeface="Calibri" panose="020F0502020204030204" pitchFamily="34" charset="0"/>
                  <a:cs typeface="Calibri" panose="020F0502020204030204" pitchFamily="34" charset="0"/>
                </a:rPr>
                <a:t>g opx ol liq</a:t>
              </a:r>
            </a:p>
          </p:txBody>
        </p:sp>
        <p:sp>
          <p:nvSpPr>
            <p:cNvPr id="109" name="Rettangolo 108"/>
            <p:cNvSpPr/>
            <p:nvPr/>
          </p:nvSpPr>
          <p:spPr bwMode="auto">
            <a:xfrm>
              <a:off x="1955800" y="6013450"/>
              <a:ext cx="812800" cy="400050"/>
            </a:xfrm>
            <a:prstGeom prst="rect">
              <a:avLst/>
            </a:prstGeom>
            <a:solidFill>
              <a:srgbClr val="9BC5E6"/>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latin typeface="Comic Sans MS" pitchFamily="66" charset="0"/>
              </a:endParaRPr>
            </a:p>
          </p:txBody>
        </p:sp>
        <p:sp>
          <p:nvSpPr>
            <p:cNvPr id="111" name="Figura a mano libera 110"/>
            <p:cNvSpPr/>
            <p:nvPr/>
          </p:nvSpPr>
          <p:spPr bwMode="auto">
            <a:xfrm>
              <a:off x="6817519" y="5917406"/>
              <a:ext cx="831056" cy="554832"/>
            </a:xfrm>
            <a:custGeom>
              <a:avLst/>
              <a:gdLst>
                <a:gd name="connsiteX0" fmla="*/ 50006 w 831056"/>
                <a:gd name="connsiteY0" fmla="*/ 104775 h 554832"/>
                <a:gd name="connsiteX1" fmla="*/ 0 w 831056"/>
                <a:gd name="connsiteY1" fmla="*/ 485775 h 554832"/>
                <a:gd name="connsiteX2" fmla="*/ 59531 w 831056"/>
                <a:gd name="connsiteY2" fmla="*/ 538163 h 554832"/>
                <a:gd name="connsiteX3" fmla="*/ 488156 w 831056"/>
                <a:gd name="connsiteY3" fmla="*/ 554832 h 554832"/>
                <a:gd name="connsiteX4" fmla="*/ 747712 w 831056"/>
                <a:gd name="connsiteY4" fmla="*/ 552450 h 554832"/>
                <a:gd name="connsiteX5" fmla="*/ 831056 w 831056"/>
                <a:gd name="connsiteY5" fmla="*/ 471488 h 554832"/>
                <a:gd name="connsiteX6" fmla="*/ 785812 w 831056"/>
                <a:gd name="connsiteY6" fmla="*/ 335757 h 554832"/>
                <a:gd name="connsiteX7" fmla="*/ 550069 w 831056"/>
                <a:gd name="connsiteY7" fmla="*/ 0 h 554832"/>
                <a:gd name="connsiteX8" fmla="*/ 228600 w 831056"/>
                <a:gd name="connsiteY8" fmla="*/ 9525 h 554832"/>
                <a:gd name="connsiteX9" fmla="*/ 50006 w 831056"/>
                <a:gd name="connsiteY9" fmla="*/ 104775 h 554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1056" h="554832">
                  <a:moveTo>
                    <a:pt x="50006" y="104775"/>
                  </a:moveTo>
                  <a:lnTo>
                    <a:pt x="0" y="485775"/>
                  </a:lnTo>
                  <a:lnTo>
                    <a:pt x="59531" y="538163"/>
                  </a:lnTo>
                  <a:lnTo>
                    <a:pt x="488156" y="554832"/>
                  </a:lnTo>
                  <a:lnTo>
                    <a:pt x="747712" y="552450"/>
                  </a:lnTo>
                  <a:lnTo>
                    <a:pt x="831056" y="471488"/>
                  </a:lnTo>
                  <a:lnTo>
                    <a:pt x="785812" y="335757"/>
                  </a:lnTo>
                  <a:lnTo>
                    <a:pt x="550069" y="0"/>
                  </a:lnTo>
                  <a:lnTo>
                    <a:pt x="228600" y="9525"/>
                  </a:lnTo>
                  <a:lnTo>
                    <a:pt x="50006" y="104775"/>
                  </a:lnTo>
                  <a:close/>
                </a:path>
              </a:pathLst>
            </a:custGeom>
            <a:solidFill>
              <a:srgbClr val="7DB5E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latin typeface="Comic Sans MS" pitchFamily="66" charset="0"/>
              </a:endParaRPr>
            </a:p>
          </p:txBody>
        </p:sp>
        <p:sp>
          <p:nvSpPr>
            <p:cNvPr id="112" name="CasellaDiTesto 111"/>
            <p:cNvSpPr txBox="1"/>
            <p:nvPr/>
          </p:nvSpPr>
          <p:spPr>
            <a:xfrm>
              <a:off x="6781800" y="5876920"/>
              <a:ext cx="762000" cy="307777"/>
            </a:xfrm>
            <a:prstGeom prst="rect">
              <a:avLst/>
            </a:prstGeom>
            <a:noFill/>
          </p:spPr>
          <p:txBody>
            <a:bodyPr wrap="square" rtlCol="0">
              <a:spAutoFit/>
            </a:bodyPr>
            <a:lstStyle/>
            <a:p>
              <a:pPr algn="ctr"/>
              <a:r>
                <a:rPr lang="it-IT" sz="1400" dirty="0">
                  <a:solidFill>
                    <a:schemeClr val="tx1"/>
                  </a:solidFill>
                  <a:effectLst/>
                  <a:latin typeface="Calibri" panose="020F0502020204030204" pitchFamily="34" charset="0"/>
                  <a:cs typeface="Calibri" panose="020F0502020204030204" pitchFamily="34" charset="0"/>
                </a:rPr>
                <a:t>g cpx ol</a:t>
              </a:r>
            </a:p>
          </p:txBody>
        </p:sp>
        <p:sp>
          <p:nvSpPr>
            <p:cNvPr id="113" name="CasellaDiTesto 112"/>
            <p:cNvSpPr txBox="1"/>
            <p:nvPr/>
          </p:nvSpPr>
          <p:spPr>
            <a:xfrm>
              <a:off x="6548434" y="6211089"/>
              <a:ext cx="982666" cy="307777"/>
            </a:xfrm>
            <a:prstGeom prst="rect">
              <a:avLst/>
            </a:prstGeom>
            <a:noFill/>
          </p:spPr>
          <p:txBody>
            <a:bodyPr wrap="square" rtlCol="0">
              <a:spAutoFit/>
            </a:bodyPr>
            <a:lstStyle/>
            <a:p>
              <a:pPr algn="ctr"/>
              <a:r>
                <a:rPr lang="it-IT" sz="1400" dirty="0">
                  <a:solidFill>
                    <a:schemeClr val="tx1"/>
                  </a:solidFill>
                  <a:effectLst/>
                  <a:latin typeface="Calibri" panose="020F0502020204030204" pitchFamily="34" charset="0"/>
                  <a:cs typeface="Calibri" panose="020F0502020204030204" pitchFamily="34" charset="0"/>
                </a:rPr>
                <a:t>g cpx ol liq</a:t>
              </a:r>
            </a:p>
          </p:txBody>
        </p:sp>
        <p:cxnSp>
          <p:nvCxnSpPr>
            <p:cNvPr id="114" name="Connettore 1 113"/>
            <p:cNvCxnSpPr/>
            <p:nvPr/>
          </p:nvCxnSpPr>
          <p:spPr bwMode="auto">
            <a:xfrm flipV="1">
              <a:off x="7446169" y="6247606"/>
              <a:ext cx="203198" cy="100807"/>
            </a:xfrm>
            <a:prstGeom prst="line">
              <a:avLst/>
            </a:prstGeom>
            <a:noFill/>
            <a:ln w="9525" cap="flat" cmpd="sng" algn="ctr">
              <a:solidFill>
                <a:schemeClr val="tx1"/>
              </a:solidFill>
              <a:prstDash val="solid"/>
              <a:round/>
              <a:headEnd type="none" w="med" len="med"/>
              <a:tailEnd type="triangle" w="med" len="med"/>
            </a:ln>
            <a:effectLst/>
          </p:spPr>
        </p:cxnSp>
        <p:sp>
          <p:nvSpPr>
            <p:cNvPr id="119" name="CasellaDiTesto 118"/>
            <p:cNvSpPr txBox="1"/>
            <p:nvPr/>
          </p:nvSpPr>
          <p:spPr>
            <a:xfrm>
              <a:off x="3982127" y="4703077"/>
              <a:ext cx="1028704" cy="307777"/>
            </a:xfrm>
            <a:prstGeom prst="rect">
              <a:avLst/>
            </a:prstGeom>
            <a:noFill/>
          </p:spPr>
          <p:txBody>
            <a:bodyPr wrap="square" rtlCol="0">
              <a:spAutoFit/>
            </a:bodyPr>
            <a:lstStyle/>
            <a:p>
              <a:pPr algn="ctr"/>
              <a:r>
                <a:rPr lang="it-IT" sz="1400" dirty="0">
                  <a:solidFill>
                    <a:schemeClr val="tx1"/>
                  </a:solidFill>
                  <a:effectLst/>
                  <a:latin typeface="Calibri" panose="020F0502020204030204" pitchFamily="34" charset="0"/>
                  <a:cs typeface="Calibri" panose="020F0502020204030204" pitchFamily="34" charset="0"/>
                </a:rPr>
                <a:t>g cpx opx ol</a:t>
              </a:r>
            </a:p>
          </p:txBody>
        </p:sp>
      </p:grpSp>
      <p:sp>
        <p:nvSpPr>
          <p:cNvPr id="118" name="CasellaDiTesto 117"/>
          <p:cNvSpPr txBox="1"/>
          <p:nvPr/>
        </p:nvSpPr>
        <p:spPr>
          <a:xfrm>
            <a:off x="1835150" y="5161641"/>
            <a:ext cx="5067300" cy="646331"/>
          </a:xfrm>
          <a:prstGeom prst="rect">
            <a:avLst/>
          </a:prstGeom>
          <a:noFill/>
        </p:spPr>
        <p:txBody>
          <a:bodyPr wrap="square" rtlCol="0">
            <a:spAutoFit/>
          </a:bodyPr>
          <a:lstStyle/>
          <a:p>
            <a:pPr algn="ctr"/>
            <a:r>
              <a:rPr lang="en-GB" dirty="0">
                <a:solidFill>
                  <a:schemeClr val="tx1"/>
                </a:solidFill>
                <a:effectLst/>
                <a:latin typeface="Calibri" panose="020F0502020204030204" pitchFamily="34" charset="0"/>
                <a:cs typeface="Calibri" panose="020F0502020204030204" pitchFamily="34" charset="0"/>
              </a:rPr>
              <a:t>P–T pseudo-section calculated for KLB-1 in the </a:t>
            </a:r>
            <a:r>
              <a:rPr lang="en-GB" dirty="0" err="1">
                <a:solidFill>
                  <a:schemeClr val="tx1"/>
                </a:solidFill>
                <a:effectLst/>
                <a:latin typeface="Calibri" panose="020F0502020204030204" pitchFamily="34" charset="0"/>
                <a:cs typeface="Calibri" panose="020F0502020204030204" pitchFamily="34" charset="0"/>
              </a:rPr>
              <a:t>NCFMASOCr</a:t>
            </a:r>
            <a:r>
              <a:rPr lang="en-GB" dirty="0">
                <a:solidFill>
                  <a:schemeClr val="tx1"/>
                </a:solidFill>
                <a:effectLst/>
                <a:latin typeface="Calibri" panose="020F0502020204030204" pitchFamily="34" charset="0"/>
                <a:cs typeface="Calibri" panose="020F0502020204030204" pitchFamily="34" charset="0"/>
              </a:rPr>
              <a:t> system</a:t>
            </a:r>
          </a:p>
        </p:txBody>
      </p:sp>
      <p:sp>
        <p:nvSpPr>
          <p:cNvPr id="122" name="CasellaDiTesto 121"/>
          <p:cNvSpPr txBox="1"/>
          <p:nvPr/>
        </p:nvSpPr>
        <p:spPr>
          <a:xfrm>
            <a:off x="2144485" y="6191251"/>
            <a:ext cx="4136572" cy="307777"/>
          </a:xfrm>
          <a:prstGeom prst="rect">
            <a:avLst/>
          </a:prstGeom>
          <a:noFill/>
        </p:spPr>
        <p:txBody>
          <a:bodyPr wrap="square" rtlCol="0">
            <a:spAutoFit/>
          </a:bodyPr>
          <a:lstStyle/>
          <a:p>
            <a:pPr algn="ctr"/>
            <a:r>
              <a:rPr lang="en-US" sz="1400" dirty="0">
                <a:solidFill>
                  <a:schemeClr val="tx1"/>
                </a:solidFill>
                <a:effectLst/>
                <a:latin typeface="Calibri" pitchFamily="34" charset="0"/>
              </a:rPr>
              <a:t>Jennings and Holland, 2015 (J. Petrol., 56, 869-892)</a:t>
            </a:r>
            <a:endParaRPr lang="it-IT" sz="1400" dirty="0">
              <a:solidFill>
                <a:schemeClr val="tx1"/>
              </a:solidFill>
              <a:effectLst/>
              <a:latin typeface="Calibri" pitchFamily="34" charset="0"/>
            </a:endParaRPr>
          </a:p>
        </p:txBody>
      </p:sp>
      <p:sp>
        <p:nvSpPr>
          <p:cNvPr id="123" name="Figura a mano libera 122"/>
          <p:cNvSpPr/>
          <p:nvPr/>
        </p:nvSpPr>
        <p:spPr bwMode="auto">
          <a:xfrm>
            <a:off x="3877310" y="645159"/>
            <a:ext cx="3782060" cy="5705317"/>
          </a:xfrm>
          <a:custGeom>
            <a:avLst/>
            <a:gdLst>
              <a:gd name="connsiteX0" fmla="*/ 0 w 3223260"/>
              <a:gd name="connsiteY0" fmla="*/ 0 h 4556760"/>
              <a:gd name="connsiteX1" fmla="*/ 457200 w 3223260"/>
              <a:gd name="connsiteY1" fmla="*/ 1264920 h 4556760"/>
              <a:gd name="connsiteX2" fmla="*/ 2727960 w 3223260"/>
              <a:gd name="connsiteY2" fmla="*/ 3756660 h 4556760"/>
              <a:gd name="connsiteX3" fmla="*/ 3223260 w 3223260"/>
              <a:gd name="connsiteY3" fmla="*/ 4556760 h 4556760"/>
              <a:gd name="connsiteX0" fmla="*/ 0 w 3223260"/>
              <a:gd name="connsiteY0" fmla="*/ 0 h 4556760"/>
              <a:gd name="connsiteX1" fmla="*/ 457200 w 3223260"/>
              <a:gd name="connsiteY1" fmla="*/ 1264920 h 4556760"/>
              <a:gd name="connsiteX2" fmla="*/ 2727960 w 3223260"/>
              <a:gd name="connsiteY2" fmla="*/ 3756660 h 4556760"/>
              <a:gd name="connsiteX3" fmla="*/ 3223260 w 3223260"/>
              <a:gd name="connsiteY3" fmla="*/ 4556760 h 4556760"/>
              <a:gd name="connsiteX0" fmla="*/ 0 w 3223260"/>
              <a:gd name="connsiteY0" fmla="*/ 0 h 4556760"/>
              <a:gd name="connsiteX1" fmla="*/ 457200 w 3223260"/>
              <a:gd name="connsiteY1" fmla="*/ 1264920 h 4556760"/>
              <a:gd name="connsiteX2" fmla="*/ 2727960 w 3223260"/>
              <a:gd name="connsiteY2" fmla="*/ 3756660 h 4556760"/>
              <a:gd name="connsiteX3" fmla="*/ 3223260 w 3223260"/>
              <a:gd name="connsiteY3" fmla="*/ 4556760 h 4556760"/>
              <a:gd name="connsiteX0" fmla="*/ 0 w 3223260"/>
              <a:gd name="connsiteY0" fmla="*/ 0 h 4556760"/>
              <a:gd name="connsiteX1" fmla="*/ 457200 w 3223260"/>
              <a:gd name="connsiteY1" fmla="*/ 1264920 h 4556760"/>
              <a:gd name="connsiteX2" fmla="*/ 2727960 w 3223260"/>
              <a:gd name="connsiteY2" fmla="*/ 3756660 h 4556760"/>
              <a:gd name="connsiteX3" fmla="*/ 3223260 w 3223260"/>
              <a:gd name="connsiteY3" fmla="*/ 4556760 h 4556760"/>
              <a:gd name="connsiteX0" fmla="*/ 0 w 3223260"/>
              <a:gd name="connsiteY0" fmla="*/ 0 h 4556760"/>
              <a:gd name="connsiteX1" fmla="*/ 457200 w 3223260"/>
              <a:gd name="connsiteY1" fmla="*/ 1264920 h 4556760"/>
              <a:gd name="connsiteX2" fmla="*/ 2727960 w 3223260"/>
              <a:gd name="connsiteY2" fmla="*/ 3756660 h 4556760"/>
              <a:gd name="connsiteX3" fmla="*/ 3223260 w 3223260"/>
              <a:gd name="connsiteY3" fmla="*/ 4556760 h 4556760"/>
              <a:gd name="connsiteX0" fmla="*/ 0 w 3223260"/>
              <a:gd name="connsiteY0" fmla="*/ 0 h 4556760"/>
              <a:gd name="connsiteX1" fmla="*/ 457200 w 3223260"/>
              <a:gd name="connsiteY1" fmla="*/ 1264920 h 4556760"/>
              <a:gd name="connsiteX2" fmla="*/ 2727960 w 3223260"/>
              <a:gd name="connsiteY2" fmla="*/ 3756660 h 4556760"/>
              <a:gd name="connsiteX3" fmla="*/ 3223260 w 3223260"/>
              <a:gd name="connsiteY3" fmla="*/ 4556760 h 4556760"/>
              <a:gd name="connsiteX0" fmla="*/ 0 w 3223260"/>
              <a:gd name="connsiteY0" fmla="*/ 0 h 4556760"/>
              <a:gd name="connsiteX1" fmla="*/ 457200 w 3223260"/>
              <a:gd name="connsiteY1" fmla="*/ 1264920 h 4556760"/>
              <a:gd name="connsiteX2" fmla="*/ 2727960 w 3223260"/>
              <a:gd name="connsiteY2" fmla="*/ 3756660 h 4556760"/>
              <a:gd name="connsiteX3" fmla="*/ 3223260 w 3223260"/>
              <a:gd name="connsiteY3" fmla="*/ 4556760 h 4556760"/>
              <a:gd name="connsiteX0" fmla="*/ 0 w 3216910"/>
              <a:gd name="connsiteY0" fmla="*/ 0 h 4544060"/>
              <a:gd name="connsiteX1" fmla="*/ 450850 w 3216910"/>
              <a:gd name="connsiteY1" fmla="*/ 1252220 h 4544060"/>
              <a:gd name="connsiteX2" fmla="*/ 2721610 w 3216910"/>
              <a:gd name="connsiteY2" fmla="*/ 3743960 h 4544060"/>
              <a:gd name="connsiteX3" fmla="*/ 3216910 w 3216910"/>
              <a:gd name="connsiteY3" fmla="*/ 4544060 h 4544060"/>
              <a:gd name="connsiteX0" fmla="*/ 0 w 3216910"/>
              <a:gd name="connsiteY0" fmla="*/ 0 h 4544060"/>
              <a:gd name="connsiteX1" fmla="*/ 450850 w 3216910"/>
              <a:gd name="connsiteY1" fmla="*/ 1252220 h 4544060"/>
              <a:gd name="connsiteX2" fmla="*/ 2721610 w 3216910"/>
              <a:gd name="connsiteY2" fmla="*/ 3743960 h 4544060"/>
              <a:gd name="connsiteX3" fmla="*/ 3216910 w 3216910"/>
              <a:gd name="connsiteY3" fmla="*/ 4544060 h 4544060"/>
              <a:gd name="connsiteX0" fmla="*/ 0 w 3216910"/>
              <a:gd name="connsiteY0" fmla="*/ 0 h 4544060"/>
              <a:gd name="connsiteX1" fmla="*/ 450850 w 3216910"/>
              <a:gd name="connsiteY1" fmla="*/ 1252220 h 4544060"/>
              <a:gd name="connsiteX2" fmla="*/ 2721610 w 3216910"/>
              <a:gd name="connsiteY2" fmla="*/ 3743960 h 4544060"/>
              <a:gd name="connsiteX3" fmla="*/ 3216910 w 3216910"/>
              <a:gd name="connsiteY3" fmla="*/ 4544060 h 4544060"/>
              <a:gd name="connsiteX0" fmla="*/ 0 w 3801110"/>
              <a:gd name="connsiteY0" fmla="*/ 0 h 5712460"/>
              <a:gd name="connsiteX1" fmla="*/ 450850 w 3801110"/>
              <a:gd name="connsiteY1" fmla="*/ 1252220 h 5712460"/>
              <a:gd name="connsiteX2" fmla="*/ 2721610 w 3801110"/>
              <a:gd name="connsiteY2" fmla="*/ 3743960 h 5712460"/>
              <a:gd name="connsiteX3" fmla="*/ 3801110 w 3801110"/>
              <a:gd name="connsiteY3" fmla="*/ 5712460 h 5712460"/>
              <a:gd name="connsiteX0" fmla="*/ 0 w 3801110"/>
              <a:gd name="connsiteY0" fmla="*/ 0 h 5712460"/>
              <a:gd name="connsiteX1" fmla="*/ 450850 w 3801110"/>
              <a:gd name="connsiteY1" fmla="*/ 1252220 h 5712460"/>
              <a:gd name="connsiteX2" fmla="*/ 2721610 w 3801110"/>
              <a:gd name="connsiteY2" fmla="*/ 3743960 h 5712460"/>
              <a:gd name="connsiteX3" fmla="*/ 3801110 w 3801110"/>
              <a:gd name="connsiteY3" fmla="*/ 5712460 h 5712460"/>
              <a:gd name="connsiteX0" fmla="*/ 0 w 3801110"/>
              <a:gd name="connsiteY0" fmla="*/ 0 h 5712460"/>
              <a:gd name="connsiteX1" fmla="*/ 450850 w 3801110"/>
              <a:gd name="connsiteY1" fmla="*/ 1252220 h 5712460"/>
              <a:gd name="connsiteX2" fmla="*/ 2721610 w 3801110"/>
              <a:gd name="connsiteY2" fmla="*/ 3743960 h 5712460"/>
              <a:gd name="connsiteX3" fmla="*/ 3801110 w 3801110"/>
              <a:gd name="connsiteY3" fmla="*/ 5712460 h 5712460"/>
              <a:gd name="connsiteX0" fmla="*/ 0 w 3801110"/>
              <a:gd name="connsiteY0" fmla="*/ 0 h 5712460"/>
              <a:gd name="connsiteX1" fmla="*/ 450850 w 3801110"/>
              <a:gd name="connsiteY1" fmla="*/ 1252220 h 5712460"/>
              <a:gd name="connsiteX2" fmla="*/ 1724660 w 3801110"/>
              <a:gd name="connsiteY2" fmla="*/ 2505710 h 5712460"/>
              <a:gd name="connsiteX3" fmla="*/ 3801110 w 3801110"/>
              <a:gd name="connsiteY3" fmla="*/ 5712460 h 5712460"/>
              <a:gd name="connsiteX0" fmla="*/ 0 w 3801110"/>
              <a:gd name="connsiteY0" fmla="*/ 0 h 5712460"/>
              <a:gd name="connsiteX1" fmla="*/ 450850 w 3801110"/>
              <a:gd name="connsiteY1" fmla="*/ 1252220 h 5712460"/>
              <a:gd name="connsiteX2" fmla="*/ 1724660 w 3801110"/>
              <a:gd name="connsiteY2" fmla="*/ 2505710 h 5712460"/>
              <a:gd name="connsiteX3" fmla="*/ 3801110 w 3801110"/>
              <a:gd name="connsiteY3" fmla="*/ 5712460 h 5712460"/>
              <a:gd name="connsiteX0" fmla="*/ 0 w 3801110"/>
              <a:gd name="connsiteY0" fmla="*/ 0 h 5712460"/>
              <a:gd name="connsiteX1" fmla="*/ 450850 w 3801110"/>
              <a:gd name="connsiteY1" fmla="*/ 1252220 h 5712460"/>
              <a:gd name="connsiteX2" fmla="*/ 1724660 w 3801110"/>
              <a:gd name="connsiteY2" fmla="*/ 2505710 h 5712460"/>
              <a:gd name="connsiteX3" fmla="*/ 3801110 w 3801110"/>
              <a:gd name="connsiteY3" fmla="*/ 5712460 h 5712460"/>
              <a:gd name="connsiteX0" fmla="*/ 0 w 3801110"/>
              <a:gd name="connsiteY0" fmla="*/ 0 h 5712460"/>
              <a:gd name="connsiteX1" fmla="*/ 450850 w 3801110"/>
              <a:gd name="connsiteY1" fmla="*/ 1252220 h 5712460"/>
              <a:gd name="connsiteX2" fmla="*/ 1724660 w 3801110"/>
              <a:gd name="connsiteY2" fmla="*/ 2505710 h 5712460"/>
              <a:gd name="connsiteX3" fmla="*/ 3801110 w 3801110"/>
              <a:gd name="connsiteY3" fmla="*/ 5712460 h 5712460"/>
              <a:gd name="connsiteX0" fmla="*/ 0 w 3801110"/>
              <a:gd name="connsiteY0" fmla="*/ 0 h 5712460"/>
              <a:gd name="connsiteX1" fmla="*/ 448469 w 3801110"/>
              <a:gd name="connsiteY1" fmla="*/ 1247457 h 5712460"/>
              <a:gd name="connsiteX2" fmla="*/ 1724660 w 3801110"/>
              <a:gd name="connsiteY2" fmla="*/ 2505710 h 5712460"/>
              <a:gd name="connsiteX3" fmla="*/ 3801110 w 3801110"/>
              <a:gd name="connsiteY3" fmla="*/ 5712460 h 5712460"/>
              <a:gd name="connsiteX0" fmla="*/ 0 w 3801110"/>
              <a:gd name="connsiteY0" fmla="*/ 0 h 5712460"/>
              <a:gd name="connsiteX1" fmla="*/ 448469 w 3801110"/>
              <a:gd name="connsiteY1" fmla="*/ 1247457 h 5712460"/>
              <a:gd name="connsiteX2" fmla="*/ 1724660 w 3801110"/>
              <a:gd name="connsiteY2" fmla="*/ 2505710 h 5712460"/>
              <a:gd name="connsiteX3" fmla="*/ 3801110 w 3801110"/>
              <a:gd name="connsiteY3" fmla="*/ 5712460 h 5712460"/>
              <a:gd name="connsiteX0" fmla="*/ 0 w 3801110"/>
              <a:gd name="connsiteY0" fmla="*/ 0 h 5712460"/>
              <a:gd name="connsiteX1" fmla="*/ 448469 w 3801110"/>
              <a:gd name="connsiteY1" fmla="*/ 1247457 h 5712460"/>
              <a:gd name="connsiteX2" fmla="*/ 1724660 w 3801110"/>
              <a:gd name="connsiteY2" fmla="*/ 2505710 h 5712460"/>
              <a:gd name="connsiteX3" fmla="*/ 3801110 w 3801110"/>
              <a:gd name="connsiteY3" fmla="*/ 5712460 h 5712460"/>
              <a:gd name="connsiteX0" fmla="*/ 0 w 3782060"/>
              <a:gd name="connsiteY0" fmla="*/ 0 h 5705317"/>
              <a:gd name="connsiteX1" fmla="*/ 448469 w 3782060"/>
              <a:gd name="connsiteY1" fmla="*/ 1247457 h 5705317"/>
              <a:gd name="connsiteX2" fmla="*/ 1724660 w 3782060"/>
              <a:gd name="connsiteY2" fmla="*/ 2505710 h 5705317"/>
              <a:gd name="connsiteX3" fmla="*/ 3782060 w 3782060"/>
              <a:gd name="connsiteY3" fmla="*/ 5705317 h 5705317"/>
              <a:gd name="connsiteX0" fmla="*/ 0 w 3782060"/>
              <a:gd name="connsiteY0" fmla="*/ 0 h 5705317"/>
              <a:gd name="connsiteX1" fmla="*/ 448469 w 3782060"/>
              <a:gd name="connsiteY1" fmla="*/ 1247457 h 5705317"/>
              <a:gd name="connsiteX2" fmla="*/ 1724660 w 3782060"/>
              <a:gd name="connsiteY2" fmla="*/ 2505710 h 5705317"/>
              <a:gd name="connsiteX3" fmla="*/ 3782060 w 3782060"/>
              <a:gd name="connsiteY3" fmla="*/ 5705317 h 5705317"/>
              <a:gd name="connsiteX0" fmla="*/ 0 w 3782060"/>
              <a:gd name="connsiteY0" fmla="*/ 0 h 5705317"/>
              <a:gd name="connsiteX1" fmla="*/ 448469 w 3782060"/>
              <a:gd name="connsiteY1" fmla="*/ 1247457 h 5705317"/>
              <a:gd name="connsiteX2" fmla="*/ 1724660 w 3782060"/>
              <a:gd name="connsiteY2" fmla="*/ 2505710 h 5705317"/>
              <a:gd name="connsiteX3" fmla="*/ 3782060 w 3782060"/>
              <a:gd name="connsiteY3" fmla="*/ 5705317 h 5705317"/>
              <a:gd name="connsiteX0" fmla="*/ 0 w 3782060"/>
              <a:gd name="connsiteY0" fmla="*/ 0 h 5705317"/>
              <a:gd name="connsiteX1" fmla="*/ 448469 w 3782060"/>
              <a:gd name="connsiteY1" fmla="*/ 1247457 h 5705317"/>
              <a:gd name="connsiteX2" fmla="*/ 1724660 w 3782060"/>
              <a:gd name="connsiteY2" fmla="*/ 2529523 h 5705317"/>
              <a:gd name="connsiteX3" fmla="*/ 3782060 w 3782060"/>
              <a:gd name="connsiteY3" fmla="*/ 5705317 h 5705317"/>
              <a:gd name="connsiteX0" fmla="*/ 0 w 3782060"/>
              <a:gd name="connsiteY0" fmla="*/ 0 h 5705317"/>
              <a:gd name="connsiteX1" fmla="*/ 448469 w 3782060"/>
              <a:gd name="connsiteY1" fmla="*/ 1247457 h 5705317"/>
              <a:gd name="connsiteX2" fmla="*/ 1724660 w 3782060"/>
              <a:gd name="connsiteY2" fmla="*/ 2529523 h 5705317"/>
              <a:gd name="connsiteX3" fmla="*/ 3782060 w 3782060"/>
              <a:gd name="connsiteY3" fmla="*/ 5705317 h 5705317"/>
            </a:gdLst>
            <a:ahLst/>
            <a:cxnLst>
              <a:cxn ang="0">
                <a:pos x="connsiteX0" y="connsiteY0"/>
              </a:cxn>
              <a:cxn ang="0">
                <a:pos x="connsiteX1" y="connsiteY1"/>
              </a:cxn>
              <a:cxn ang="0">
                <a:pos x="connsiteX2" y="connsiteY2"/>
              </a:cxn>
              <a:cxn ang="0">
                <a:pos x="connsiteX3" y="connsiteY3"/>
              </a:cxn>
            </a:cxnLst>
            <a:rect l="l" t="t" r="r" b="b"/>
            <a:pathLst>
              <a:path w="3782060" h="5705317">
                <a:moveTo>
                  <a:pt x="0" y="0"/>
                </a:moveTo>
                <a:cubicBezTo>
                  <a:pt x="117475" y="140335"/>
                  <a:pt x="571024" y="707707"/>
                  <a:pt x="448469" y="1247457"/>
                </a:cubicBezTo>
                <a:cubicBezTo>
                  <a:pt x="1119029" y="1788477"/>
                  <a:pt x="1193270" y="1902037"/>
                  <a:pt x="1724660" y="2529523"/>
                </a:cubicBezTo>
                <a:cubicBezTo>
                  <a:pt x="2456074" y="3261784"/>
                  <a:pt x="3433762" y="4799490"/>
                  <a:pt x="3782060" y="5705317"/>
                </a:cubicBezTo>
              </a:path>
            </a:pathLst>
          </a:custGeom>
          <a:noFill/>
          <a:ln w="28575" cap="flat" cmpd="sng" algn="ctr">
            <a:solidFill>
              <a:srgbClr val="FF0000"/>
            </a:solidFill>
            <a:prstDash val="solid"/>
            <a:round/>
            <a:headEnd type="none" w="med" len="med"/>
            <a:tailEnd type="none" w="med" len="med"/>
          </a:ln>
          <a:effectLst>
            <a:outerShdw blurRad="50800" dist="38100" dir="5400000" algn="t"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90" name="CasellaDiTesto 89"/>
          <p:cNvSpPr txBox="1"/>
          <p:nvPr/>
        </p:nvSpPr>
        <p:spPr>
          <a:xfrm rot="3354392">
            <a:off x="5857875" y="4466315"/>
            <a:ext cx="1368425" cy="400110"/>
          </a:xfrm>
          <a:prstGeom prst="rect">
            <a:avLst/>
          </a:prstGeom>
          <a:noFill/>
        </p:spPr>
        <p:txBody>
          <a:bodyPr wrap="square" rtlCol="0">
            <a:spAutoFit/>
          </a:bodyPr>
          <a:lstStyle/>
          <a:p>
            <a:pPr algn="ctr"/>
            <a:r>
              <a:rPr lang="en-GB" sz="2000" b="1" dirty="0">
                <a:solidFill>
                  <a:srgbClr val="FF0000"/>
                </a:solidFill>
                <a:effectLst/>
                <a:latin typeface="Calibri" panose="020F0502020204030204" pitchFamily="34" charset="0"/>
                <a:cs typeface="Calibri" panose="020F0502020204030204" pitchFamily="34" charset="0"/>
              </a:rPr>
              <a:t>Solidus</a:t>
            </a:r>
          </a:p>
        </p:txBody>
      </p:sp>
      <p:sp>
        <p:nvSpPr>
          <p:cNvPr id="91" name="CasellaDiTesto 90"/>
          <p:cNvSpPr txBox="1"/>
          <p:nvPr/>
        </p:nvSpPr>
        <p:spPr>
          <a:xfrm>
            <a:off x="1736725" y="5771241"/>
            <a:ext cx="5264150" cy="307777"/>
          </a:xfrm>
          <a:prstGeom prst="rect">
            <a:avLst/>
          </a:prstGeom>
          <a:noFill/>
        </p:spPr>
        <p:txBody>
          <a:bodyPr wrap="square" rtlCol="0">
            <a:spAutoFit/>
          </a:bodyPr>
          <a:lstStyle/>
          <a:p>
            <a:pPr algn="ctr"/>
            <a:r>
              <a:rPr lang="en-GB" sz="1400" i="1" dirty="0">
                <a:solidFill>
                  <a:srgbClr val="FF0000"/>
                </a:solidFill>
                <a:effectLst/>
                <a:latin typeface="Calibri" panose="020F0502020204030204" pitchFamily="34" charset="0"/>
                <a:cs typeface="Calibri" panose="020F0502020204030204" pitchFamily="34" charset="0"/>
              </a:rPr>
              <a:t>Simplified system with Na</a:t>
            </a:r>
            <a:r>
              <a:rPr lang="en-GB" sz="1400" i="1" baseline="-25000" dirty="0">
                <a:solidFill>
                  <a:srgbClr val="FF0000"/>
                </a:solidFill>
                <a:effectLst/>
                <a:latin typeface="Calibri" panose="020F0502020204030204" pitchFamily="34" charset="0"/>
                <a:cs typeface="Calibri" panose="020F0502020204030204" pitchFamily="34" charset="0"/>
              </a:rPr>
              <a:t>2</a:t>
            </a:r>
            <a:r>
              <a:rPr lang="en-GB" sz="1400" i="1" dirty="0">
                <a:solidFill>
                  <a:srgbClr val="FF0000"/>
                </a:solidFill>
                <a:effectLst/>
                <a:latin typeface="Calibri" panose="020F0502020204030204" pitchFamily="34" charset="0"/>
                <a:cs typeface="Calibri" panose="020F0502020204030204" pitchFamily="34" charset="0"/>
              </a:rPr>
              <a:t>O-CaO-FeO</a:t>
            </a:r>
            <a:r>
              <a:rPr lang="en-GB" sz="1400" i="1" baseline="-25000" dirty="0">
                <a:solidFill>
                  <a:srgbClr val="FF0000"/>
                </a:solidFill>
                <a:effectLst/>
                <a:latin typeface="Calibri" panose="020F0502020204030204" pitchFamily="34" charset="0"/>
                <a:cs typeface="Calibri" panose="020F0502020204030204" pitchFamily="34" charset="0"/>
              </a:rPr>
              <a:t>tot</a:t>
            </a:r>
            <a:r>
              <a:rPr lang="en-GB" sz="1400" i="1" dirty="0">
                <a:solidFill>
                  <a:srgbClr val="FF0000"/>
                </a:solidFill>
                <a:effectLst/>
                <a:latin typeface="Calibri" panose="020F0502020204030204" pitchFamily="34" charset="0"/>
                <a:cs typeface="Calibri" panose="020F0502020204030204" pitchFamily="34" charset="0"/>
              </a:rPr>
              <a:t>-MgO-Al</a:t>
            </a:r>
            <a:r>
              <a:rPr lang="en-GB" sz="1400" i="1" baseline="-25000" dirty="0">
                <a:solidFill>
                  <a:srgbClr val="FF0000"/>
                </a:solidFill>
                <a:effectLst/>
                <a:latin typeface="Calibri" panose="020F0502020204030204" pitchFamily="34" charset="0"/>
                <a:cs typeface="Calibri" panose="020F0502020204030204" pitchFamily="34" charset="0"/>
              </a:rPr>
              <a:t>2</a:t>
            </a:r>
            <a:r>
              <a:rPr lang="en-GB" sz="1400" i="1" dirty="0">
                <a:solidFill>
                  <a:srgbClr val="FF0000"/>
                </a:solidFill>
                <a:effectLst/>
                <a:latin typeface="Calibri" panose="020F0502020204030204" pitchFamily="34" charset="0"/>
                <a:cs typeface="Calibri" panose="020F0502020204030204" pitchFamily="34" charset="0"/>
              </a:rPr>
              <a:t>O</a:t>
            </a:r>
            <a:r>
              <a:rPr lang="en-GB" sz="1400" i="1" baseline="-25000" dirty="0">
                <a:solidFill>
                  <a:srgbClr val="FF0000"/>
                </a:solidFill>
                <a:effectLst/>
                <a:latin typeface="Calibri" panose="020F0502020204030204" pitchFamily="34" charset="0"/>
                <a:cs typeface="Calibri" panose="020F0502020204030204" pitchFamily="34" charset="0"/>
              </a:rPr>
              <a:t>3</a:t>
            </a:r>
            <a:r>
              <a:rPr lang="en-GB" sz="1400" i="1" dirty="0">
                <a:solidFill>
                  <a:srgbClr val="FF0000"/>
                </a:solidFill>
                <a:effectLst/>
                <a:latin typeface="Calibri" panose="020F0502020204030204" pitchFamily="34" charset="0"/>
                <a:cs typeface="Calibri" panose="020F0502020204030204" pitchFamily="34" charset="0"/>
              </a:rPr>
              <a:t>-SiO</a:t>
            </a:r>
            <a:r>
              <a:rPr lang="en-GB" sz="1400" i="1" baseline="-25000" dirty="0">
                <a:solidFill>
                  <a:srgbClr val="FF0000"/>
                </a:solidFill>
                <a:effectLst/>
                <a:latin typeface="Calibri" panose="020F0502020204030204" pitchFamily="34" charset="0"/>
                <a:cs typeface="Calibri" panose="020F0502020204030204" pitchFamily="34" charset="0"/>
              </a:rPr>
              <a:t>2</a:t>
            </a:r>
            <a:r>
              <a:rPr lang="en-GB" sz="1400" i="1" dirty="0">
                <a:solidFill>
                  <a:srgbClr val="FF0000"/>
                </a:solidFill>
                <a:effectLst/>
                <a:latin typeface="Calibri" panose="020F0502020204030204" pitchFamily="34" charset="0"/>
                <a:cs typeface="Calibri" panose="020F0502020204030204" pitchFamily="34" charset="0"/>
              </a:rPr>
              <a:t>-Cr</a:t>
            </a:r>
          </a:p>
        </p:txBody>
      </p:sp>
    </p:spTree>
    <p:extLst>
      <p:ext uri="{BB962C8B-B14F-4D97-AF65-F5344CB8AC3E}">
        <p14:creationId xmlns:p14="http://schemas.microsoft.com/office/powerpoint/2010/main" val="3537791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2"/>
                                        </p:tgtEl>
                                        <p:attrNameLst>
                                          <p:attrName>style.visibility</p:attrName>
                                        </p:attrNameLst>
                                      </p:cBhvr>
                                      <p:to>
                                        <p:strVal val="visible"/>
                                      </p:to>
                                    </p:set>
                                    <p:animEffect transition="in" filter="fade">
                                      <p:cBhvr>
                                        <p:cTn id="10" dur="500"/>
                                        <p:tgtEl>
                                          <p:spTgt spid="12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1"/>
                                        </p:tgtEl>
                                        <p:attrNameLst>
                                          <p:attrName>style.visibility</p:attrName>
                                        </p:attrNameLst>
                                      </p:cBhvr>
                                      <p:to>
                                        <p:strVal val="visible"/>
                                      </p:to>
                                    </p:set>
                                    <p:animEffect transition="in" filter="fade">
                                      <p:cBhvr>
                                        <p:cTn id="15" dur="1000"/>
                                        <p:tgtEl>
                                          <p:spTgt spid="91"/>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123"/>
                                        </p:tgtEl>
                                        <p:attrNameLst>
                                          <p:attrName>style.visibility</p:attrName>
                                        </p:attrNameLst>
                                      </p:cBhvr>
                                      <p:to>
                                        <p:strVal val="visible"/>
                                      </p:to>
                                    </p:set>
                                    <p:animEffect transition="in" filter="wipe(up)">
                                      <p:cBhvr>
                                        <p:cTn id="20" dur="1500"/>
                                        <p:tgtEl>
                                          <p:spTgt spid="123"/>
                                        </p:tgtEl>
                                      </p:cBhvr>
                                    </p:animEffect>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90"/>
                                        </p:tgtEl>
                                        <p:attrNameLst>
                                          <p:attrName>style.visibility</p:attrName>
                                        </p:attrNameLst>
                                      </p:cBhvr>
                                      <p:to>
                                        <p:strVal val="visible"/>
                                      </p:to>
                                    </p:set>
                                    <p:animEffect transition="in" filter="fade">
                                      <p:cBhvr>
                                        <p:cTn id="24" dur="5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 grpId="0"/>
      <p:bldP spid="123" grpId="0" animBg="1"/>
      <p:bldP spid="90" grpId="0"/>
      <p:bldP spid="91"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ChangeArrowheads="1"/>
          </p:cNvSpPr>
          <p:nvPr/>
        </p:nvSpPr>
        <p:spPr bwMode="auto">
          <a:xfrm>
            <a:off x="0" y="6302375"/>
            <a:ext cx="9144000" cy="555625"/>
          </a:xfrm>
          <a:prstGeom prst="rect">
            <a:avLst/>
          </a:prstGeom>
          <a:solidFill>
            <a:schemeClr val="tx1"/>
          </a:solidFill>
          <a:ln w="9525" algn="ctr">
            <a:noFill/>
            <a:miter lim="800000"/>
            <a:headEnd/>
            <a:tailEnd/>
          </a:ln>
          <a:effectLst/>
        </p:spPr>
        <p:txBody>
          <a:bodyPr wrap="none" anchor="ctr"/>
          <a:lstStyle/>
          <a:p>
            <a:pPr>
              <a:defRPr/>
            </a:pPr>
            <a:endParaRPr lang="it-IT">
              <a:latin typeface="Calibri" pitchFamily="34" charset="0"/>
            </a:endParaRPr>
          </a:p>
        </p:txBody>
      </p:sp>
      <p:sp>
        <p:nvSpPr>
          <p:cNvPr id="797699" name="Text Box 3"/>
          <p:cNvSpPr txBox="1">
            <a:spLocks noChangeArrowheads="1"/>
          </p:cNvSpPr>
          <p:nvPr/>
        </p:nvSpPr>
        <p:spPr bwMode="auto">
          <a:xfrm>
            <a:off x="0" y="88900"/>
            <a:ext cx="9144000" cy="579438"/>
          </a:xfrm>
          <a:prstGeom prst="rect">
            <a:avLst/>
          </a:prstGeom>
          <a:noFill/>
          <a:ln w="9525" algn="ctr">
            <a:noFill/>
            <a:miter lim="800000"/>
            <a:headEnd/>
            <a:tailEnd/>
          </a:ln>
          <a:effectLst/>
        </p:spPr>
        <p:txBody>
          <a:bodyPr>
            <a:spAutoFit/>
          </a:bodyPr>
          <a:lstStyle/>
          <a:p>
            <a:pPr algn="ctr">
              <a:defRPr/>
            </a:pPr>
            <a:r>
              <a:rPr lang="it-IT" sz="3200">
                <a:solidFill>
                  <a:schemeClr val="bg1"/>
                </a:solidFill>
                <a:effectLst>
                  <a:outerShdw blurRad="38100" dist="38100" dir="2700000" algn="tl">
                    <a:srgbClr val="000000"/>
                  </a:outerShdw>
                </a:effectLst>
                <a:latin typeface="Calibri" pitchFamily="34" charset="0"/>
              </a:rPr>
              <a:t>How a simple mantle melts</a:t>
            </a:r>
          </a:p>
        </p:txBody>
      </p:sp>
      <p:sp>
        <p:nvSpPr>
          <p:cNvPr id="797700" name="Text Box 4"/>
          <p:cNvSpPr txBox="1">
            <a:spLocks noChangeArrowheads="1"/>
          </p:cNvSpPr>
          <p:nvPr/>
        </p:nvSpPr>
        <p:spPr bwMode="auto">
          <a:xfrm>
            <a:off x="0" y="677863"/>
            <a:ext cx="9142413" cy="579437"/>
          </a:xfrm>
          <a:prstGeom prst="rect">
            <a:avLst/>
          </a:prstGeom>
          <a:noFill/>
          <a:ln w="9525" algn="ctr">
            <a:noFill/>
            <a:miter lim="800000"/>
            <a:headEnd/>
            <a:tailEnd/>
          </a:ln>
          <a:effectLst/>
        </p:spPr>
        <p:txBody>
          <a:bodyPr>
            <a:spAutoFit/>
          </a:bodyPr>
          <a:lstStyle/>
          <a:p>
            <a:pPr algn="ctr">
              <a:spcBef>
                <a:spcPct val="50000"/>
              </a:spcBef>
              <a:defRPr/>
            </a:pPr>
            <a:r>
              <a:rPr lang="en-GB" sz="3200">
                <a:solidFill>
                  <a:schemeClr val="bg1"/>
                </a:solidFill>
                <a:effectLst>
                  <a:outerShdw blurRad="38100" dist="38100" dir="2700000" algn="tl">
                    <a:srgbClr val="000000"/>
                  </a:outerShdw>
                </a:effectLst>
                <a:latin typeface="Calibri" pitchFamily="34" charset="0"/>
              </a:rPr>
              <a:t>Polybaric, near-fractional melting of lherzolite</a:t>
            </a:r>
          </a:p>
        </p:txBody>
      </p:sp>
      <p:sp>
        <p:nvSpPr>
          <p:cNvPr id="797701" name="Text Box 5"/>
          <p:cNvSpPr txBox="1">
            <a:spLocks noChangeArrowheads="1"/>
          </p:cNvSpPr>
          <p:nvPr/>
        </p:nvSpPr>
        <p:spPr bwMode="auto">
          <a:xfrm>
            <a:off x="1588" y="1301750"/>
            <a:ext cx="9140825" cy="585788"/>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a:solidFill>
                  <a:srgbClr val="FFFF00"/>
                </a:solidFill>
                <a:effectLst>
                  <a:outerShdw blurRad="38100" dist="38100" dir="2700000" algn="tl">
                    <a:srgbClr val="000000"/>
                  </a:outerShdw>
                </a:effectLst>
                <a:latin typeface="Calibri" pitchFamily="34" charset="0"/>
              </a:rPr>
              <a:t>Some natural examples from Italy</a:t>
            </a:r>
          </a:p>
        </p:txBody>
      </p:sp>
      <p:pic>
        <p:nvPicPr>
          <p:cNvPr id="797705" name="Picture 9" descr="gel11r (2"/>
          <p:cNvPicPr>
            <a:picLocks noChangeAspect="1" noChangeArrowheads="1"/>
          </p:cNvPicPr>
          <p:nvPr/>
        </p:nvPicPr>
        <p:blipFill>
          <a:blip r:embed="rId3" cstate="print"/>
          <a:srcRect/>
          <a:stretch>
            <a:fillRect/>
          </a:stretch>
        </p:blipFill>
        <p:spPr bwMode="auto">
          <a:xfrm>
            <a:off x="3667125" y="1843088"/>
            <a:ext cx="5437188" cy="5003800"/>
          </a:xfrm>
          <a:prstGeom prst="rect">
            <a:avLst/>
          </a:prstGeom>
          <a:noFill/>
          <a:ln w="9525">
            <a:noFill/>
            <a:miter lim="800000"/>
            <a:headEnd/>
            <a:tailEnd/>
          </a:ln>
        </p:spPr>
      </p:pic>
      <p:sp>
        <p:nvSpPr>
          <p:cNvPr id="797706" name="Text Box 10"/>
          <p:cNvSpPr txBox="1">
            <a:spLocks noChangeArrowheads="1"/>
          </p:cNvSpPr>
          <p:nvPr/>
        </p:nvSpPr>
        <p:spPr bwMode="auto">
          <a:xfrm>
            <a:off x="346075" y="1944688"/>
            <a:ext cx="3365500" cy="860425"/>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2800">
                <a:solidFill>
                  <a:schemeClr val="bg1"/>
                </a:solidFill>
                <a:effectLst>
                  <a:outerShdw blurRad="38100" dist="38100" dir="2700000" algn="tl">
                    <a:srgbClr val="000000"/>
                  </a:outerShdw>
                </a:effectLst>
                <a:latin typeface="Calibri" pitchFamily="34" charset="0"/>
              </a:rPr>
              <a:t>In this case the cpx is completely spongy.</a:t>
            </a:r>
          </a:p>
        </p:txBody>
      </p:sp>
      <p:sp>
        <p:nvSpPr>
          <p:cNvPr id="797707" name="Text Box 11"/>
          <p:cNvSpPr txBox="1">
            <a:spLocks noChangeArrowheads="1"/>
          </p:cNvSpPr>
          <p:nvPr/>
        </p:nvSpPr>
        <p:spPr bwMode="auto">
          <a:xfrm>
            <a:off x="8110538" y="2395538"/>
            <a:ext cx="503664" cy="523220"/>
          </a:xfrm>
          <a:prstGeom prst="rect">
            <a:avLst/>
          </a:prstGeom>
          <a:noFill/>
          <a:ln w="9525" algn="ctr">
            <a:noFill/>
            <a:miter lim="800000"/>
            <a:headEnd/>
            <a:tailEnd/>
          </a:ln>
          <a:effectLst/>
        </p:spPr>
        <p:txBody>
          <a:bodyPr wrap="none">
            <a:spAutoFit/>
          </a:bodyPr>
          <a:lstStyle/>
          <a:p>
            <a:pPr>
              <a:defRPr/>
            </a:pPr>
            <a:r>
              <a:rPr lang="it-IT" sz="2800">
                <a:solidFill>
                  <a:srgbClr val="0000FF"/>
                </a:solidFill>
                <a:effectLst>
                  <a:outerShdw blurRad="38100" dist="38100" dir="2700000" algn="tl">
                    <a:srgbClr val="000000"/>
                  </a:outerShdw>
                </a:effectLst>
                <a:latin typeface="Calibri" pitchFamily="34" charset="0"/>
              </a:rPr>
              <a:t>Ol</a:t>
            </a:r>
          </a:p>
        </p:txBody>
      </p:sp>
      <p:sp>
        <p:nvSpPr>
          <p:cNvPr id="797708" name="Text Box 12"/>
          <p:cNvSpPr txBox="1">
            <a:spLocks noChangeArrowheads="1"/>
          </p:cNvSpPr>
          <p:nvPr/>
        </p:nvSpPr>
        <p:spPr bwMode="auto">
          <a:xfrm>
            <a:off x="6640513" y="3644900"/>
            <a:ext cx="712887" cy="523220"/>
          </a:xfrm>
          <a:prstGeom prst="rect">
            <a:avLst/>
          </a:prstGeom>
          <a:noFill/>
          <a:ln w="9525" algn="ctr">
            <a:noFill/>
            <a:miter lim="800000"/>
            <a:headEnd/>
            <a:tailEnd/>
          </a:ln>
          <a:effectLst/>
        </p:spPr>
        <p:txBody>
          <a:bodyPr wrap="none">
            <a:spAutoFit/>
          </a:bodyPr>
          <a:lstStyle/>
          <a:p>
            <a:pPr>
              <a:defRPr/>
            </a:pPr>
            <a:r>
              <a:rPr lang="it-IT" sz="2800">
                <a:solidFill>
                  <a:srgbClr val="FF0000"/>
                </a:solidFill>
                <a:effectLst>
                  <a:outerShdw blurRad="38100" dist="38100" dir="2700000" algn="tl">
                    <a:srgbClr val="000000"/>
                  </a:outerShdw>
                </a:effectLst>
                <a:latin typeface="Calibri" pitchFamily="34" charset="0"/>
              </a:rPr>
              <a:t>Cpx</a:t>
            </a:r>
          </a:p>
        </p:txBody>
      </p:sp>
      <p:sp>
        <p:nvSpPr>
          <p:cNvPr id="797709" name="Text Box 13"/>
          <p:cNvSpPr txBox="1">
            <a:spLocks noChangeArrowheads="1"/>
          </p:cNvSpPr>
          <p:nvPr/>
        </p:nvSpPr>
        <p:spPr bwMode="auto">
          <a:xfrm>
            <a:off x="6981825" y="2081213"/>
            <a:ext cx="503664" cy="523220"/>
          </a:xfrm>
          <a:prstGeom prst="rect">
            <a:avLst/>
          </a:prstGeom>
          <a:noFill/>
          <a:ln w="9525" algn="ctr">
            <a:noFill/>
            <a:miter lim="800000"/>
            <a:headEnd/>
            <a:tailEnd/>
          </a:ln>
          <a:effectLst/>
        </p:spPr>
        <p:txBody>
          <a:bodyPr wrap="none">
            <a:spAutoFit/>
          </a:bodyPr>
          <a:lstStyle/>
          <a:p>
            <a:pPr>
              <a:defRPr/>
            </a:pPr>
            <a:r>
              <a:rPr lang="it-IT" sz="2800" dirty="0" err="1">
                <a:solidFill>
                  <a:srgbClr val="0000FF"/>
                </a:solidFill>
                <a:effectLst>
                  <a:outerShdw blurRad="38100" dist="38100" dir="2700000" algn="tl">
                    <a:srgbClr val="000000"/>
                  </a:outerShdw>
                </a:effectLst>
                <a:latin typeface="Calibri" pitchFamily="34" charset="0"/>
              </a:rPr>
              <a:t>Ol</a:t>
            </a:r>
            <a:endParaRPr lang="it-IT" sz="2800" dirty="0">
              <a:solidFill>
                <a:srgbClr val="0000FF"/>
              </a:solidFill>
              <a:effectLst>
                <a:outerShdw blurRad="38100" dist="38100" dir="2700000" algn="tl">
                  <a:srgbClr val="000000"/>
                </a:outerShdw>
              </a:effectLst>
              <a:latin typeface="Calibri" pitchFamily="34" charset="0"/>
            </a:endParaRPr>
          </a:p>
        </p:txBody>
      </p:sp>
      <p:sp>
        <p:nvSpPr>
          <p:cNvPr id="797710" name="Text Box 14"/>
          <p:cNvSpPr txBox="1">
            <a:spLocks noChangeArrowheads="1"/>
          </p:cNvSpPr>
          <p:nvPr/>
        </p:nvSpPr>
        <p:spPr bwMode="auto">
          <a:xfrm>
            <a:off x="4625975" y="2081213"/>
            <a:ext cx="503664" cy="523220"/>
          </a:xfrm>
          <a:prstGeom prst="rect">
            <a:avLst/>
          </a:prstGeom>
          <a:noFill/>
          <a:ln w="9525" algn="ctr">
            <a:noFill/>
            <a:miter lim="800000"/>
            <a:headEnd/>
            <a:tailEnd/>
          </a:ln>
          <a:effectLst/>
        </p:spPr>
        <p:txBody>
          <a:bodyPr wrap="none">
            <a:spAutoFit/>
          </a:bodyPr>
          <a:lstStyle/>
          <a:p>
            <a:pPr>
              <a:defRPr/>
            </a:pPr>
            <a:r>
              <a:rPr lang="it-IT" sz="2800">
                <a:solidFill>
                  <a:srgbClr val="0000FF"/>
                </a:solidFill>
                <a:effectLst>
                  <a:outerShdw blurRad="38100" dist="38100" dir="2700000" algn="tl">
                    <a:srgbClr val="000000"/>
                  </a:outerShdw>
                </a:effectLst>
                <a:latin typeface="Calibri" pitchFamily="34" charset="0"/>
              </a:rPr>
              <a:t>Ol</a:t>
            </a:r>
          </a:p>
        </p:txBody>
      </p:sp>
      <p:sp>
        <p:nvSpPr>
          <p:cNvPr id="797711" name="Text Box 15"/>
          <p:cNvSpPr txBox="1">
            <a:spLocks noChangeArrowheads="1"/>
          </p:cNvSpPr>
          <p:nvPr/>
        </p:nvSpPr>
        <p:spPr bwMode="auto">
          <a:xfrm>
            <a:off x="3884613" y="3254375"/>
            <a:ext cx="503664" cy="523220"/>
          </a:xfrm>
          <a:prstGeom prst="rect">
            <a:avLst/>
          </a:prstGeom>
          <a:noFill/>
          <a:ln w="9525" algn="ctr">
            <a:noFill/>
            <a:miter lim="800000"/>
            <a:headEnd/>
            <a:tailEnd/>
          </a:ln>
          <a:effectLst/>
        </p:spPr>
        <p:txBody>
          <a:bodyPr wrap="none">
            <a:spAutoFit/>
          </a:bodyPr>
          <a:lstStyle/>
          <a:p>
            <a:pPr>
              <a:defRPr/>
            </a:pPr>
            <a:r>
              <a:rPr lang="it-IT" sz="2800">
                <a:solidFill>
                  <a:srgbClr val="0000FF"/>
                </a:solidFill>
                <a:effectLst>
                  <a:outerShdw blurRad="38100" dist="38100" dir="2700000" algn="tl">
                    <a:srgbClr val="000000"/>
                  </a:outerShdw>
                </a:effectLst>
                <a:latin typeface="Calibri" pitchFamily="34" charset="0"/>
              </a:rPr>
              <a:t>Ol</a:t>
            </a:r>
          </a:p>
        </p:txBody>
      </p:sp>
      <p:sp>
        <p:nvSpPr>
          <p:cNvPr id="797712" name="Text Box 16"/>
          <p:cNvSpPr txBox="1">
            <a:spLocks noChangeArrowheads="1"/>
          </p:cNvSpPr>
          <p:nvPr/>
        </p:nvSpPr>
        <p:spPr bwMode="auto">
          <a:xfrm>
            <a:off x="5751513" y="6338888"/>
            <a:ext cx="503664" cy="523220"/>
          </a:xfrm>
          <a:prstGeom prst="rect">
            <a:avLst/>
          </a:prstGeom>
          <a:noFill/>
          <a:ln w="9525" algn="ctr">
            <a:noFill/>
            <a:miter lim="800000"/>
            <a:headEnd/>
            <a:tailEnd/>
          </a:ln>
          <a:effectLst/>
        </p:spPr>
        <p:txBody>
          <a:bodyPr wrap="none">
            <a:spAutoFit/>
          </a:bodyPr>
          <a:lstStyle/>
          <a:p>
            <a:pPr>
              <a:defRPr/>
            </a:pPr>
            <a:r>
              <a:rPr lang="it-IT" sz="2800">
                <a:solidFill>
                  <a:srgbClr val="0000FF"/>
                </a:solidFill>
                <a:effectLst>
                  <a:outerShdw blurRad="38100" dist="38100" dir="2700000" algn="tl">
                    <a:srgbClr val="000000"/>
                  </a:outerShdw>
                </a:effectLst>
                <a:latin typeface="Calibri" pitchFamily="34" charset="0"/>
              </a:rPr>
              <a:t>Ol</a:t>
            </a:r>
          </a:p>
        </p:txBody>
      </p:sp>
      <p:sp>
        <p:nvSpPr>
          <p:cNvPr id="797713" name="Text Box 17"/>
          <p:cNvSpPr txBox="1">
            <a:spLocks noChangeArrowheads="1"/>
          </p:cNvSpPr>
          <p:nvPr/>
        </p:nvSpPr>
        <p:spPr bwMode="auto">
          <a:xfrm>
            <a:off x="8258175" y="5983288"/>
            <a:ext cx="503664" cy="523220"/>
          </a:xfrm>
          <a:prstGeom prst="rect">
            <a:avLst/>
          </a:prstGeom>
          <a:noFill/>
          <a:ln w="9525" algn="ctr">
            <a:noFill/>
            <a:miter lim="800000"/>
            <a:headEnd/>
            <a:tailEnd/>
          </a:ln>
          <a:effectLst/>
        </p:spPr>
        <p:txBody>
          <a:bodyPr wrap="none">
            <a:spAutoFit/>
          </a:bodyPr>
          <a:lstStyle/>
          <a:p>
            <a:pPr>
              <a:defRPr/>
            </a:pPr>
            <a:r>
              <a:rPr lang="it-IT" sz="2800">
                <a:solidFill>
                  <a:srgbClr val="0000FF"/>
                </a:solidFill>
                <a:effectLst>
                  <a:outerShdw blurRad="38100" dist="38100" dir="2700000" algn="tl">
                    <a:srgbClr val="000000"/>
                  </a:outerShdw>
                </a:effectLst>
                <a:latin typeface="Calibri" pitchFamily="34" charset="0"/>
              </a:rPr>
              <a:t>Ol</a:t>
            </a:r>
          </a:p>
        </p:txBody>
      </p:sp>
      <p:sp>
        <p:nvSpPr>
          <p:cNvPr id="797714" name="Text Box 18"/>
          <p:cNvSpPr txBox="1">
            <a:spLocks noChangeArrowheads="1"/>
          </p:cNvSpPr>
          <p:nvPr/>
        </p:nvSpPr>
        <p:spPr bwMode="auto">
          <a:xfrm>
            <a:off x="4192588" y="6338888"/>
            <a:ext cx="759375" cy="523220"/>
          </a:xfrm>
          <a:prstGeom prst="rect">
            <a:avLst/>
          </a:prstGeom>
          <a:noFill/>
          <a:ln w="9525" algn="ctr">
            <a:noFill/>
            <a:miter lim="800000"/>
            <a:headEnd/>
            <a:tailEnd/>
          </a:ln>
          <a:effectLst/>
        </p:spPr>
        <p:txBody>
          <a:bodyPr wrap="none">
            <a:spAutoFit/>
          </a:bodyPr>
          <a:lstStyle/>
          <a:p>
            <a:pPr>
              <a:defRPr/>
            </a:pPr>
            <a:r>
              <a:rPr lang="it-IT" sz="2800" dirty="0">
                <a:solidFill>
                  <a:srgbClr val="996600"/>
                </a:solidFill>
                <a:effectLst>
                  <a:outerShdw blurRad="38100" dist="38100" dir="2700000" algn="tl">
                    <a:srgbClr val="000000"/>
                  </a:outerShdw>
                </a:effectLst>
                <a:latin typeface="Calibri" pitchFamily="34" charset="0"/>
              </a:rPr>
              <a:t>Opx</a:t>
            </a:r>
          </a:p>
        </p:txBody>
      </p:sp>
      <p:sp>
        <p:nvSpPr>
          <p:cNvPr id="797715" name="Text Box 19"/>
          <p:cNvSpPr txBox="1">
            <a:spLocks noChangeArrowheads="1"/>
          </p:cNvSpPr>
          <p:nvPr/>
        </p:nvSpPr>
        <p:spPr bwMode="auto">
          <a:xfrm>
            <a:off x="3567113" y="5200650"/>
            <a:ext cx="759375" cy="523220"/>
          </a:xfrm>
          <a:prstGeom prst="rect">
            <a:avLst/>
          </a:prstGeom>
          <a:noFill/>
          <a:ln w="9525" algn="ctr">
            <a:noFill/>
            <a:miter lim="800000"/>
            <a:headEnd/>
            <a:tailEnd/>
          </a:ln>
          <a:effectLst/>
        </p:spPr>
        <p:txBody>
          <a:bodyPr wrap="none">
            <a:spAutoFit/>
          </a:bodyPr>
          <a:lstStyle/>
          <a:p>
            <a:pPr>
              <a:defRPr/>
            </a:pPr>
            <a:r>
              <a:rPr lang="it-IT" sz="2800" dirty="0">
                <a:solidFill>
                  <a:srgbClr val="996600"/>
                </a:solidFill>
                <a:effectLst>
                  <a:outerShdw blurRad="38100" dist="38100" dir="2700000" algn="tl">
                    <a:srgbClr val="000000"/>
                  </a:outerShdw>
                </a:effectLst>
                <a:latin typeface="Calibri" pitchFamily="34" charset="0"/>
              </a:rPr>
              <a:t>Opx</a:t>
            </a:r>
          </a:p>
        </p:txBody>
      </p:sp>
      <p:sp>
        <p:nvSpPr>
          <p:cNvPr id="797716" name="Freeform 20"/>
          <p:cNvSpPr>
            <a:spLocks/>
          </p:cNvSpPr>
          <p:nvPr/>
        </p:nvSpPr>
        <p:spPr bwMode="auto">
          <a:xfrm>
            <a:off x="3946525" y="2130425"/>
            <a:ext cx="5211763" cy="4660900"/>
          </a:xfrm>
          <a:custGeom>
            <a:avLst/>
            <a:gdLst/>
            <a:ahLst/>
            <a:cxnLst>
              <a:cxn ang="0">
                <a:pos x="2427" y="2351"/>
              </a:cxn>
              <a:cxn ang="0">
                <a:pos x="2549" y="2216"/>
              </a:cxn>
              <a:cxn ang="0">
                <a:pos x="2637" y="2155"/>
              </a:cxn>
              <a:cxn ang="0">
                <a:pos x="2779" y="1985"/>
              </a:cxn>
              <a:cxn ang="0">
                <a:pos x="2928" y="1877"/>
              </a:cxn>
              <a:cxn ang="0">
                <a:pos x="3030" y="1741"/>
              </a:cxn>
              <a:cxn ang="0">
                <a:pos x="3159" y="1626"/>
              </a:cxn>
              <a:cxn ang="0">
                <a:pos x="3267" y="1443"/>
              </a:cxn>
              <a:cxn ang="0">
                <a:pos x="3152" y="1179"/>
              </a:cxn>
              <a:cxn ang="0">
                <a:pos x="3037" y="921"/>
              </a:cxn>
              <a:cxn ang="0">
                <a:pos x="2867" y="847"/>
              </a:cxn>
              <a:cxn ang="0">
                <a:pos x="2820" y="793"/>
              </a:cxn>
              <a:cxn ang="0">
                <a:pos x="2678" y="691"/>
              </a:cxn>
              <a:cxn ang="0">
                <a:pos x="2549" y="569"/>
              </a:cxn>
              <a:cxn ang="0">
                <a:pos x="2400" y="447"/>
              </a:cxn>
              <a:cxn ang="0">
                <a:pos x="2122" y="366"/>
              </a:cxn>
              <a:cxn ang="0">
                <a:pos x="1797" y="203"/>
              </a:cxn>
              <a:cxn ang="0">
                <a:pos x="1641" y="156"/>
              </a:cxn>
              <a:cxn ang="0">
                <a:pos x="1600" y="108"/>
              </a:cxn>
              <a:cxn ang="0">
                <a:pos x="1383" y="115"/>
              </a:cxn>
              <a:cxn ang="0">
                <a:pos x="1187" y="108"/>
              </a:cxn>
              <a:cxn ang="0">
                <a:pos x="1139" y="7"/>
              </a:cxn>
              <a:cxn ang="0">
                <a:pos x="1031" y="13"/>
              </a:cxn>
              <a:cxn ang="0">
                <a:pos x="902" y="176"/>
              </a:cxn>
              <a:cxn ang="0">
                <a:pos x="699" y="345"/>
              </a:cxn>
              <a:cxn ang="0">
                <a:pos x="679" y="522"/>
              </a:cxn>
              <a:cxn ang="0">
                <a:pos x="767" y="596"/>
              </a:cxn>
              <a:cxn ang="0">
                <a:pos x="719" y="793"/>
              </a:cxn>
              <a:cxn ang="0">
                <a:pos x="482" y="867"/>
              </a:cxn>
              <a:cxn ang="0">
                <a:pos x="496" y="1043"/>
              </a:cxn>
              <a:cxn ang="0">
                <a:pos x="462" y="1260"/>
              </a:cxn>
              <a:cxn ang="0">
                <a:pos x="367" y="1504"/>
              </a:cxn>
              <a:cxn ang="0">
                <a:pos x="150" y="1599"/>
              </a:cxn>
              <a:cxn ang="0">
                <a:pos x="15" y="1687"/>
              </a:cxn>
              <a:cxn ang="0">
                <a:pos x="55" y="1809"/>
              </a:cxn>
              <a:cxn ang="0">
                <a:pos x="130" y="1870"/>
              </a:cxn>
              <a:cxn ang="0">
                <a:pos x="197" y="1924"/>
              </a:cxn>
              <a:cxn ang="0">
                <a:pos x="245" y="1999"/>
              </a:cxn>
              <a:cxn ang="0">
                <a:pos x="279" y="2107"/>
              </a:cxn>
              <a:cxn ang="0">
                <a:pos x="401" y="2195"/>
              </a:cxn>
              <a:cxn ang="0">
                <a:pos x="516" y="2385"/>
              </a:cxn>
              <a:cxn ang="0">
                <a:pos x="597" y="2595"/>
              </a:cxn>
              <a:cxn ang="0">
                <a:pos x="733" y="2798"/>
              </a:cxn>
              <a:cxn ang="0">
                <a:pos x="814" y="2920"/>
              </a:cxn>
              <a:cxn ang="0">
                <a:pos x="1031" y="2649"/>
              </a:cxn>
              <a:cxn ang="0">
                <a:pos x="1316" y="2575"/>
              </a:cxn>
              <a:cxn ang="0">
                <a:pos x="1519" y="2670"/>
              </a:cxn>
              <a:cxn ang="0">
                <a:pos x="1695" y="2737"/>
              </a:cxn>
              <a:cxn ang="0">
                <a:pos x="1851" y="2643"/>
              </a:cxn>
              <a:cxn ang="0">
                <a:pos x="1851" y="2426"/>
              </a:cxn>
              <a:cxn ang="0">
                <a:pos x="2041" y="2311"/>
              </a:cxn>
              <a:cxn ang="0">
                <a:pos x="2183" y="2358"/>
              </a:cxn>
              <a:cxn ang="0">
                <a:pos x="2298" y="2385"/>
              </a:cxn>
            </a:cxnLst>
            <a:rect l="0" t="0" r="r" b="b"/>
            <a:pathLst>
              <a:path w="3283" h="2936">
                <a:moveTo>
                  <a:pt x="2305" y="2392"/>
                </a:moveTo>
                <a:cubicBezTo>
                  <a:pt x="2422" y="2383"/>
                  <a:pt x="2367" y="2393"/>
                  <a:pt x="2427" y="2351"/>
                </a:cubicBezTo>
                <a:cubicBezTo>
                  <a:pt x="2457" y="2307"/>
                  <a:pt x="2493" y="2273"/>
                  <a:pt x="2522" y="2229"/>
                </a:cubicBezTo>
                <a:cubicBezTo>
                  <a:pt x="2527" y="2221"/>
                  <a:pt x="2541" y="2221"/>
                  <a:pt x="2549" y="2216"/>
                </a:cubicBezTo>
                <a:cubicBezTo>
                  <a:pt x="2572" y="2201"/>
                  <a:pt x="2594" y="2183"/>
                  <a:pt x="2617" y="2168"/>
                </a:cubicBezTo>
                <a:cubicBezTo>
                  <a:pt x="2624" y="2164"/>
                  <a:pt x="2637" y="2155"/>
                  <a:pt x="2637" y="2155"/>
                </a:cubicBezTo>
                <a:cubicBezTo>
                  <a:pt x="2659" y="2102"/>
                  <a:pt x="2691" y="2060"/>
                  <a:pt x="2739" y="2026"/>
                </a:cubicBezTo>
                <a:cubicBezTo>
                  <a:pt x="2755" y="2015"/>
                  <a:pt x="2763" y="1995"/>
                  <a:pt x="2779" y="1985"/>
                </a:cubicBezTo>
                <a:cubicBezTo>
                  <a:pt x="2791" y="1977"/>
                  <a:pt x="2820" y="1972"/>
                  <a:pt x="2820" y="1972"/>
                </a:cubicBezTo>
                <a:cubicBezTo>
                  <a:pt x="2854" y="1938"/>
                  <a:pt x="2889" y="1906"/>
                  <a:pt x="2928" y="1877"/>
                </a:cubicBezTo>
                <a:cubicBezTo>
                  <a:pt x="2968" y="1821"/>
                  <a:pt x="2948" y="1843"/>
                  <a:pt x="2983" y="1809"/>
                </a:cubicBezTo>
                <a:cubicBezTo>
                  <a:pt x="2995" y="1784"/>
                  <a:pt x="3007" y="1759"/>
                  <a:pt x="3030" y="1741"/>
                </a:cubicBezTo>
                <a:cubicBezTo>
                  <a:pt x="3043" y="1731"/>
                  <a:pt x="3071" y="1714"/>
                  <a:pt x="3071" y="1714"/>
                </a:cubicBezTo>
                <a:cubicBezTo>
                  <a:pt x="3091" y="1684"/>
                  <a:pt x="3130" y="1648"/>
                  <a:pt x="3159" y="1626"/>
                </a:cubicBezTo>
                <a:cubicBezTo>
                  <a:pt x="3141" y="1576"/>
                  <a:pt x="3189" y="1526"/>
                  <a:pt x="3227" y="1497"/>
                </a:cubicBezTo>
                <a:cubicBezTo>
                  <a:pt x="3241" y="1475"/>
                  <a:pt x="3258" y="1468"/>
                  <a:pt x="3267" y="1443"/>
                </a:cubicBezTo>
                <a:cubicBezTo>
                  <a:pt x="3261" y="1376"/>
                  <a:pt x="3283" y="1299"/>
                  <a:pt x="3227" y="1260"/>
                </a:cubicBezTo>
                <a:cubicBezTo>
                  <a:pt x="3206" y="1231"/>
                  <a:pt x="3182" y="1198"/>
                  <a:pt x="3152" y="1179"/>
                </a:cubicBezTo>
                <a:cubicBezTo>
                  <a:pt x="3115" y="1108"/>
                  <a:pt x="3162" y="991"/>
                  <a:pt x="3091" y="935"/>
                </a:cubicBezTo>
                <a:cubicBezTo>
                  <a:pt x="3083" y="929"/>
                  <a:pt x="3040" y="922"/>
                  <a:pt x="3037" y="921"/>
                </a:cubicBezTo>
                <a:cubicBezTo>
                  <a:pt x="3005" y="897"/>
                  <a:pt x="2972" y="892"/>
                  <a:pt x="2935" y="881"/>
                </a:cubicBezTo>
                <a:cubicBezTo>
                  <a:pt x="2887" y="849"/>
                  <a:pt x="2911" y="858"/>
                  <a:pt x="2867" y="847"/>
                </a:cubicBezTo>
                <a:cubicBezTo>
                  <a:pt x="2837" y="784"/>
                  <a:pt x="2874" y="844"/>
                  <a:pt x="2834" y="813"/>
                </a:cubicBezTo>
                <a:cubicBezTo>
                  <a:pt x="2828" y="808"/>
                  <a:pt x="2826" y="798"/>
                  <a:pt x="2820" y="793"/>
                </a:cubicBezTo>
                <a:cubicBezTo>
                  <a:pt x="2810" y="784"/>
                  <a:pt x="2797" y="779"/>
                  <a:pt x="2786" y="772"/>
                </a:cubicBezTo>
                <a:cubicBezTo>
                  <a:pt x="2766" y="745"/>
                  <a:pt x="2711" y="703"/>
                  <a:pt x="2678" y="691"/>
                </a:cubicBezTo>
                <a:cubicBezTo>
                  <a:pt x="2648" y="662"/>
                  <a:pt x="2653" y="645"/>
                  <a:pt x="2630" y="616"/>
                </a:cubicBezTo>
                <a:cubicBezTo>
                  <a:pt x="2610" y="591"/>
                  <a:pt x="2579" y="577"/>
                  <a:pt x="2549" y="569"/>
                </a:cubicBezTo>
                <a:cubicBezTo>
                  <a:pt x="2530" y="556"/>
                  <a:pt x="2504" y="544"/>
                  <a:pt x="2488" y="528"/>
                </a:cubicBezTo>
                <a:cubicBezTo>
                  <a:pt x="2457" y="496"/>
                  <a:pt x="2438" y="473"/>
                  <a:pt x="2400" y="447"/>
                </a:cubicBezTo>
                <a:cubicBezTo>
                  <a:pt x="2374" y="430"/>
                  <a:pt x="2333" y="423"/>
                  <a:pt x="2305" y="413"/>
                </a:cubicBezTo>
                <a:cubicBezTo>
                  <a:pt x="2244" y="391"/>
                  <a:pt x="2187" y="374"/>
                  <a:pt x="2122" y="366"/>
                </a:cubicBezTo>
                <a:cubicBezTo>
                  <a:pt x="2055" y="343"/>
                  <a:pt x="1988" y="315"/>
                  <a:pt x="1925" y="284"/>
                </a:cubicBezTo>
                <a:cubicBezTo>
                  <a:pt x="1883" y="264"/>
                  <a:pt x="1847" y="209"/>
                  <a:pt x="1797" y="203"/>
                </a:cubicBezTo>
                <a:cubicBezTo>
                  <a:pt x="1754" y="197"/>
                  <a:pt x="1711" y="198"/>
                  <a:pt x="1668" y="196"/>
                </a:cubicBezTo>
                <a:cubicBezTo>
                  <a:pt x="1659" y="183"/>
                  <a:pt x="1650" y="169"/>
                  <a:pt x="1641" y="156"/>
                </a:cubicBezTo>
                <a:cubicBezTo>
                  <a:pt x="1628" y="136"/>
                  <a:pt x="1642" y="132"/>
                  <a:pt x="1621" y="115"/>
                </a:cubicBezTo>
                <a:cubicBezTo>
                  <a:pt x="1615" y="110"/>
                  <a:pt x="1606" y="112"/>
                  <a:pt x="1600" y="108"/>
                </a:cubicBezTo>
                <a:cubicBezTo>
                  <a:pt x="1534" y="71"/>
                  <a:pt x="1587" y="88"/>
                  <a:pt x="1532" y="74"/>
                </a:cubicBezTo>
                <a:cubicBezTo>
                  <a:pt x="1410" y="83"/>
                  <a:pt x="1460" y="68"/>
                  <a:pt x="1383" y="115"/>
                </a:cubicBezTo>
                <a:cubicBezTo>
                  <a:pt x="1366" y="126"/>
                  <a:pt x="1329" y="142"/>
                  <a:pt x="1329" y="142"/>
                </a:cubicBezTo>
                <a:cubicBezTo>
                  <a:pt x="1239" y="136"/>
                  <a:pt x="1242" y="146"/>
                  <a:pt x="1187" y="108"/>
                </a:cubicBezTo>
                <a:cubicBezTo>
                  <a:pt x="1162" y="72"/>
                  <a:pt x="1179" y="55"/>
                  <a:pt x="1160" y="13"/>
                </a:cubicBezTo>
                <a:cubicBezTo>
                  <a:pt x="1157" y="6"/>
                  <a:pt x="1146" y="8"/>
                  <a:pt x="1139" y="7"/>
                </a:cubicBezTo>
                <a:cubicBezTo>
                  <a:pt x="1114" y="4"/>
                  <a:pt x="1090" y="2"/>
                  <a:pt x="1065" y="0"/>
                </a:cubicBezTo>
                <a:cubicBezTo>
                  <a:pt x="1054" y="4"/>
                  <a:pt x="1040" y="5"/>
                  <a:pt x="1031" y="13"/>
                </a:cubicBezTo>
                <a:cubicBezTo>
                  <a:pt x="1022" y="21"/>
                  <a:pt x="1015" y="68"/>
                  <a:pt x="1011" y="81"/>
                </a:cubicBezTo>
                <a:cubicBezTo>
                  <a:pt x="1024" y="194"/>
                  <a:pt x="1034" y="168"/>
                  <a:pt x="902" y="176"/>
                </a:cubicBezTo>
                <a:cubicBezTo>
                  <a:pt x="860" y="191"/>
                  <a:pt x="817" y="197"/>
                  <a:pt x="773" y="203"/>
                </a:cubicBezTo>
                <a:cubicBezTo>
                  <a:pt x="740" y="248"/>
                  <a:pt x="723" y="295"/>
                  <a:pt x="699" y="345"/>
                </a:cubicBezTo>
                <a:cubicBezTo>
                  <a:pt x="689" y="394"/>
                  <a:pt x="655" y="449"/>
                  <a:pt x="631" y="494"/>
                </a:cubicBezTo>
                <a:cubicBezTo>
                  <a:pt x="682" y="534"/>
                  <a:pt x="635" y="502"/>
                  <a:pt x="679" y="522"/>
                </a:cubicBezTo>
                <a:cubicBezTo>
                  <a:pt x="697" y="530"/>
                  <a:pt x="733" y="549"/>
                  <a:pt x="733" y="549"/>
                </a:cubicBezTo>
                <a:cubicBezTo>
                  <a:pt x="757" y="600"/>
                  <a:pt x="732" y="555"/>
                  <a:pt x="767" y="596"/>
                </a:cubicBezTo>
                <a:cubicBezTo>
                  <a:pt x="783" y="614"/>
                  <a:pt x="787" y="637"/>
                  <a:pt x="801" y="657"/>
                </a:cubicBezTo>
                <a:cubicBezTo>
                  <a:pt x="814" y="702"/>
                  <a:pt x="757" y="774"/>
                  <a:pt x="719" y="793"/>
                </a:cubicBezTo>
                <a:cubicBezTo>
                  <a:pt x="684" y="810"/>
                  <a:pt x="642" y="803"/>
                  <a:pt x="604" y="806"/>
                </a:cubicBezTo>
                <a:cubicBezTo>
                  <a:pt x="548" y="822"/>
                  <a:pt x="522" y="827"/>
                  <a:pt x="482" y="867"/>
                </a:cubicBezTo>
                <a:cubicBezTo>
                  <a:pt x="474" y="889"/>
                  <a:pt x="463" y="906"/>
                  <a:pt x="455" y="928"/>
                </a:cubicBezTo>
                <a:cubicBezTo>
                  <a:pt x="462" y="975"/>
                  <a:pt x="469" y="1005"/>
                  <a:pt x="496" y="1043"/>
                </a:cubicBezTo>
                <a:cubicBezTo>
                  <a:pt x="511" y="1097"/>
                  <a:pt x="513" y="1154"/>
                  <a:pt x="489" y="1206"/>
                </a:cubicBezTo>
                <a:cubicBezTo>
                  <a:pt x="481" y="1224"/>
                  <a:pt x="471" y="1242"/>
                  <a:pt x="462" y="1260"/>
                </a:cubicBezTo>
                <a:cubicBezTo>
                  <a:pt x="457" y="1269"/>
                  <a:pt x="448" y="1287"/>
                  <a:pt x="448" y="1287"/>
                </a:cubicBezTo>
                <a:cubicBezTo>
                  <a:pt x="429" y="1377"/>
                  <a:pt x="408" y="1423"/>
                  <a:pt x="367" y="1504"/>
                </a:cubicBezTo>
                <a:cubicBezTo>
                  <a:pt x="342" y="1554"/>
                  <a:pt x="369" y="1545"/>
                  <a:pt x="313" y="1565"/>
                </a:cubicBezTo>
                <a:cubicBezTo>
                  <a:pt x="258" y="1551"/>
                  <a:pt x="198" y="1570"/>
                  <a:pt x="150" y="1599"/>
                </a:cubicBezTo>
                <a:cubicBezTo>
                  <a:pt x="78" y="1643"/>
                  <a:pt x="130" y="1626"/>
                  <a:pt x="76" y="1640"/>
                </a:cubicBezTo>
                <a:cubicBezTo>
                  <a:pt x="53" y="1654"/>
                  <a:pt x="34" y="1668"/>
                  <a:pt x="15" y="1687"/>
                </a:cubicBezTo>
                <a:cubicBezTo>
                  <a:pt x="0" y="1745"/>
                  <a:pt x="21" y="1720"/>
                  <a:pt x="42" y="1775"/>
                </a:cubicBezTo>
                <a:cubicBezTo>
                  <a:pt x="46" y="1786"/>
                  <a:pt x="48" y="1799"/>
                  <a:pt x="55" y="1809"/>
                </a:cubicBezTo>
                <a:cubicBezTo>
                  <a:pt x="64" y="1821"/>
                  <a:pt x="83" y="1825"/>
                  <a:pt x="96" y="1829"/>
                </a:cubicBezTo>
                <a:cubicBezTo>
                  <a:pt x="168" y="1880"/>
                  <a:pt x="57" y="1797"/>
                  <a:pt x="130" y="1870"/>
                </a:cubicBezTo>
                <a:cubicBezTo>
                  <a:pt x="145" y="1885"/>
                  <a:pt x="167" y="1891"/>
                  <a:pt x="184" y="1904"/>
                </a:cubicBezTo>
                <a:cubicBezTo>
                  <a:pt x="188" y="1911"/>
                  <a:pt x="192" y="1918"/>
                  <a:pt x="197" y="1924"/>
                </a:cubicBezTo>
                <a:cubicBezTo>
                  <a:pt x="206" y="1934"/>
                  <a:pt x="218" y="1940"/>
                  <a:pt x="225" y="1951"/>
                </a:cubicBezTo>
                <a:cubicBezTo>
                  <a:pt x="235" y="1965"/>
                  <a:pt x="237" y="1984"/>
                  <a:pt x="245" y="1999"/>
                </a:cubicBezTo>
                <a:cubicBezTo>
                  <a:pt x="251" y="2030"/>
                  <a:pt x="247" y="2064"/>
                  <a:pt x="258" y="2094"/>
                </a:cubicBezTo>
                <a:cubicBezTo>
                  <a:pt x="261" y="2102"/>
                  <a:pt x="272" y="2102"/>
                  <a:pt x="279" y="2107"/>
                </a:cubicBezTo>
                <a:cubicBezTo>
                  <a:pt x="337" y="2147"/>
                  <a:pt x="306" y="2134"/>
                  <a:pt x="347" y="2148"/>
                </a:cubicBezTo>
                <a:cubicBezTo>
                  <a:pt x="365" y="2163"/>
                  <a:pt x="390" y="2174"/>
                  <a:pt x="401" y="2195"/>
                </a:cubicBezTo>
                <a:cubicBezTo>
                  <a:pt x="415" y="2224"/>
                  <a:pt x="412" y="2262"/>
                  <a:pt x="428" y="2290"/>
                </a:cubicBezTo>
                <a:cubicBezTo>
                  <a:pt x="451" y="2329"/>
                  <a:pt x="481" y="2357"/>
                  <a:pt x="516" y="2385"/>
                </a:cubicBezTo>
                <a:cubicBezTo>
                  <a:pt x="526" y="2425"/>
                  <a:pt x="534" y="2437"/>
                  <a:pt x="509" y="2473"/>
                </a:cubicBezTo>
                <a:cubicBezTo>
                  <a:pt x="518" y="2528"/>
                  <a:pt x="550" y="2564"/>
                  <a:pt x="597" y="2595"/>
                </a:cubicBezTo>
                <a:cubicBezTo>
                  <a:pt x="620" y="2663"/>
                  <a:pt x="651" y="2716"/>
                  <a:pt x="712" y="2758"/>
                </a:cubicBezTo>
                <a:cubicBezTo>
                  <a:pt x="731" y="2812"/>
                  <a:pt x="704" y="2742"/>
                  <a:pt x="733" y="2798"/>
                </a:cubicBezTo>
                <a:cubicBezTo>
                  <a:pt x="739" y="2810"/>
                  <a:pt x="741" y="2826"/>
                  <a:pt x="746" y="2839"/>
                </a:cubicBezTo>
                <a:cubicBezTo>
                  <a:pt x="759" y="2871"/>
                  <a:pt x="786" y="2902"/>
                  <a:pt x="814" y="2920"/>
                </a:cubicBezTo>
                <a:cubicBezTo>
                  <a:pt x="924" y="2914"/>
                  <a:pt x="929" y="2936"/>
                  <a:pt x="956" y="2846"/>
                </a:cubicBezTo>
                <a:cubicBezTo>
                  <a:pt x="962" y="2781"/>
                  <a:pt x="953" y="2669"/>
                  <a:pt x="1031" y="2649"/>
                </a:cubicBezTo>
                <a:cubicBezTo>
                  <a:pt x="1070" y="2626"/>
                  <a:pt x="1116" y="2594"/>
                  <a:pt x="1160" y="2582"/>
                </a:cubicBezTo>
                <a:cubicBezTo>
                  <a:pt x="1211" y="2607"/>
                  <a:pt x="1264" y="2592"/>
                  <a:pt x="1316" y="2575"/>
                </a:cubicBezTo>
                <a:cubicBezTo>
                  <a:pt x="1375" y="2580"/>
                  <a:pt x="1434" y="2583"/>
                  <a:pt x="1492" y="2595"/>
                </a:cubicBezTo>
                <a:cubicBezTo>
                  <a:pt x="1497" y="2608"/>
                  <a:pt x="1513" y="2663"/>
                  <a:pt x="1519" y="2670"/>
                </a:cubicBezTo>
                <a:cubicBezTo>
                  <a:pt x="1528" y="2681"/>
                  <a:pt x="1546" y="2678"/>
                  <a:pt x="1560" y="2683"/>
                </a:cubicBezTo>
                <a:cubicBezTo>
                  <a:pt x="1604" y="2713"/>
                  <a:pt x="1643" y="2725"/>
                  <a:pt x="1695" y="2737"/>
                </a:cubicBezTo>
                <a:cubicBezTo>
                  <a:pt x="1729" y="2735"/>
                  <a:pt x="1764" y="2738"/>
                  <a:pt x="1797" y="2731"/>
                </a:cubicBezTo>
                <a:cubicBezTo>
                  <a:pt x="1820" y="2726"/>
                  <a:pt x="1839" y="2660"/>
                  <a:pt x="1851" y="2643"/>
                </a:cubicBezTo>
                <a:cubicBezTo>
                  <a:pt x="1862" y="2592"/>
                  <a:pt x="1850" y="2549"/>
                  <a:pt x="1837" y="2500"/>
                </a:cubicBezTo>
                <a:cubicBezTo>
                  <a:pt x="1842" y="2475"/>
                  <a:pt x="1842" y="2449"/>
                  <a:pt x="1851" y="2426"/>
                </a:cubicBezTo>
                <a:cubicBezTo>
                  <a:pt x="1856" y="2412"/>
                  <a:pt x="1915" y="2377"/>
                  <a:pt x="1932" y="2372"/>
                </a:cubicBezTo>
                <a:cubicBezTo>
                  <a:pt x="1971" y="2345"/>
                  <a:pt x="2000" y="2331"/>
                  <a:pt x="2041" y="2311"/>
                </a:cubicBezTo>
                <a:cubicBezTo>
                  <a:pt x="2061" y="2313"/>
                  <a:pt x="2082" y="2312"/>
                  <a:pt x="2102" y="2317"/>
                </a:cubicBezTo>
                <a:cubicBezTo>
                  <a:pt x="2130" y="2324"/>
                  <a:pt x="2153" y="2353"/>
                  <a:pt x="2183" y="2358"/>
                </a:cubicBezTo>
                <a:cubicBezTo>
                  <a:pt x="2206" y="2362"/>
                  <a:pt x="2228" y="2363"/>
                  <a:pt x="2251" y="2365"/>
                </a:cubicBezTo>
                <a:cubicBezTo>
                  <a:pt x="2270" y="2395"/>
                  <a:pt x="2256" y="2385"/>
                  <a:pt x="2298" y="2385"/>
                </a:cubicBezTo>
                <a:cubicBezTo>
                  <a:pt x="2298" y="2385"/>
                  <a:pt x="2305" y="2392"/>
                  <a:pt x="2305" y="2392"/>
                </a:cubicBezTo>
                <a:close/>
              </a:path>
            </a:pathLst>
          </a:custGeom>
          <a:noFill/>
          <a:ln w="57150" cap="flat" cmpd="sng">
            <a:solidFill>
              <a:srgbClr val="66FF33"/>
            </a:solidFill>
            <a:prstDash val="solid"/>
            <a:round/>
            <a:headEnd/>
            <a:tailEnd/>
          </a:ln>
          <a:effectLst/>
        </p:spPr>
        <p:txBody>
          <a:bodyPr anchor="ctr"/>
          <a:lstStyle/>
          <a:p>
            <a:pPr>
              <a:defRPr/>
            </a:pPr>
            <a:endParaRPr lang="it-IT">
              <a:latin typeface="Calibri" pitchFamily="34" charset="0"/>
            </a:endParaRPr>
          </a:p>
        </p:txBody>
      </p:sp>
      <p:sp>
        <p:nvSpPr>
          <p:cNvPr id="797717" name="Text Box 21"/>
          <p:cNvSpPr txBox="1">
            <a:spLocks noChangeArrowheads="1"/>
          </p:cNvSpPr>
          <p:nvPr/>
        </p:nvSpPr>
        <p:spPr bwMode="auto">
          <a:xfrm>
            <a:off x="346075" y="2871788"/>
            <a:ext cx="3365500" cy="3797963"/>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2800" dirty="0">
                <a:solidFill>
                  <a:srgbClr val="FFFF00"/>
                </a:solidFill>
                <a:effectLst>
                  <a:outerShdw blurRad="38100" dist="38100" dir="2700000" algn="tl">
                    <a:srgbClr val="000000"/>
                  </a:outerShdw>
                </a:effectLst>
                <a:latin typeface="Calibri" pitchFamily="34" charset="0"/>
              </a:rPr>
              <a:t>This type of microstructure is called “pyrometamorphic”.</a:t>
            </a:r>
          </a:p>
          <a:p>
            <a:pPr>
              <a:lnSpc>
                <a:spcPct val="90000"/>
              </a:lnSpc>
              <a:spcBef>
                <a:spcPct val="50000"/>
              </a:spcBef>
              <a:defRPr/>
            </a:pPr>
            <a:r>
              <a:rPr lang="en-GB" sz="2800" dirty="0">
                <a:solidFill>
                  <a:schemeClr val="bg1"/>
                </a:solidFill>
                <a:effectLst>
                  <a:outerShdw blurRad="38100" dist="38100" dir="2700000" algn="tl">
                    <a:srgbClr val="000000"/>
                  </a:outerShdw>
                </a:effectLst>
                <a:latin typeface="Calibri" pitchFamily="34" charset="0"/>
              </a:rPr>
              <a:t>Cpx is nearly completely transformed to brown glass, spinel and euhedral olivine.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97706">
                                            <p:txEl>
                                              <p:pRg st="0" end="0"/>
                                            </p:txEl>
                                          </p:spTgt>
                                        </p:tgtEl>
                                        <p:attrNameLst>
                                          <p:attrName>style.visibility</p:attrName>
                                        </p:attrNameLst>
                                      </p:cBhvr>
                                      <p:to>
                                        <p:strVal val="visible"/>
                                      </p:to>
                                    </p:set>
                                    <p:animEffect transition="in" filter="fade">
                                      <p:cBhvr>
                                        <p:cTn id="7" dur="500"/>
                                        <p:tgtEl>
                                          <p:spTgt spid="797706">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97705"/>
                                        </p:tgtEl>
                                        <p:attrNameLst>
                                          <p:attrName>style.visibility</p:attrName>
                                        </p:attrNameLst>
                                      </p:cBhvr>
                                      <p:to>
                                        <p:strVal val="visible"/>
                                      </p:to>
                                    </p:set>
                                    <p:animEffect transition="in" filter="fade">
                                      <p:cBhvr>
                                        <p:cTn id="11" dur="500"/>
                                        <p:tgtEl>
                                          <p:spTgt spid="79770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797717">
                                            <p:txEl>
                                              <p:pRg st="0" end="0"/>
                                            </p:txEl>
                                          </p:spTgt>
                                        </p:tgtEl>
                                        <p:attrNameLst>
                                          <p:attrName>style.visibility</p:attrName>
                                        </p:attrNameLst>
                                      </p:cBhvr>
                                      <p:to>
                                        <p:strVal val="visible"/>
                                      </p:to>
                                    </p:set>
                                    <p:animEffect transition="in" filter="fade">
                                      <p:cBhvr>
                                        <p:cTn id="16" dur="500"/>
                                        <p:tgtEl>
                                          <p:spTgt spid="797717">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797717">
                                            <p:txEl>
                                              <p:pRg st="1" end="1"/>
                                            </p:txEl>
                                          </p:spTgt>
                                        </p:tgtEl>
                                        <p:attrNameLst>
                                          <p:attrName>style.visibility</p:attrName>
                                        </p:attrNameLst>
                                      </p:cBhvr>
                                      <p:to>
                                        <p:strVal val="visible"/>
                                      </p:to>
                                    </p:set>
                                    <p:animEffect transition="in" filter="fade">
                                      <p:cBhvr>
                                        <p:cTn id="21" dur="500"/>
                                        <p:tgtEl>
                                          <p:spTgt spid="797717">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797707"/>
                                        </p:tgtEl>
                                        <p:attrNameLst>
                                          <p:attrName>style.visibility</p:attrName>
                                        </p:attrNameLst>
                                      </p:cBhvr>
                                      <p:to>
                                        <p:strVal val="visible"/>
                                      </p:to>
                                    </p:set>
                                    <p:animEffect transition="in" filter="fade">
                                      <p:cBhvr>
                                        <p:cTn id="26" dur="500"/>
                                        <p:tgtEl>
                                          <p:spTgt spid="797707"/>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797709"/>
                                        </p:tgtEl>
                                        <p:attrNameLst>
                                          <p:attrName>style.visibility</p:attrName>
                                        </p:attrNameLst>
                                      </p:cBhvr>
                                      <p:to>
                                        <p:strVal val="visible"/>
                                      </p:to>
                                    </p:set>
                                    <p:animEffect transition="in" filter="fade">
                                      <p:cBhvr>
                                        <p:cTn id="29" dur="500"/>
                                        <p:tgtEl>
                                          <p:spTgt spid="797709"/>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797710"/>
                                        </p:tgtEl>
                                        <p:attrNameLst>
                                          <p:attrName>style.visibility</p:attrName>
                                        </p:attrNameLst>
                                      </p:cBhvr>
                                      <p:to>
                                        <p:strVal val="visible"/>
                                      </p:to>
                                    </p:set>
                                    <p:animEffect transition="in" filter="fade">
                                      <p:cBhvr>
                                        <p:cTn id="32" dur="500"/>
                                        <p:tgtEl>
                                          <p:spTgt spid="797710"/>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797711"/>
                                        </p:tgtEl>
                                        <p:attrNameLst>
                                          <p:attrName>style.visibility</p:attrName>
                                        </p:attrNameLst>
                                      </p:cBhvr>
                                      <p:to>
                                        <p:strVal val="visible"/>
                                      </p:to>
                                    </p:set>
                                    <p:animEffect transition="in" filter="fade">
                                      <p:cBhvr>
                                        <p:cTn id="35" dur="500"/>
                                        <p:tgtEl>
                                          <p:spTgt spid="797711"/>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797712"/>
                                        </p:tgtEl>
                                        <p:attrNameLst>
                                          <p:attrName>style.visibility</p:attrName>
                                        </p:attrNameLst>
                                      </p:cBhvr>
                                      <p:to>
                                        <p:strVal val="visible"/>
                                      </p:to>
                                    </p:set>
                                    <p:animEffect transition="in" filter="fade">
                                      <p:cBhvr>
                                        <p:cTn id="38" dur="500"/>
                                        <p:tgtEl>
                                          <p:spTgt spid="797712"/>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797713"/>
                                        </p:tgtEl>
                                        <p:attrNameLst>
                                          <p:attrName>style.visibility</p:attrName>
                                        </p:attrNameLst>
                                      </p:cBhvr>
                                      <p:to>
                                        <p:strVal val="visible"/>
                                      </p:to>
                                    </p:set>
                                    <p:animEffect transition="in" filter="fade">
                                      <p:cBhvr>
                                        <p:cTn id="41" dur="500"/>
                                        <p:tgtEl>
                                          <p:spTgt spid="797713"/>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797714"/>
                                        </p:tgtEl>
                                        <p:attrNameLst>
                                          <p:attrName>style.visibility</p:attrName>
                                        </p:attrNameLst>
                                      </p:cBhvr>
                                      <p:to>
                                        <p:strVal val="visible"/>
                                      </p:to>
                                    </p:set>
                                    <p:animEffect transition="in" filter="fade">
                                      <p:cBhvr>
                                        <p:cTn id="46" dur="500"/>
                                        <p:tgtEl>
                                          <p:spTgt spid="797714"/>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797715"/>
                                        </p:tgtEl>
                                        <p:attrNameLst>
                                          <p:attrName>style.visibility</p:attrName>
                                        </p:attrNameLst>
                                      </p:cBhvr>
                                      <p:to>
                                        <p:strVal val="visible"/>
                                      </p:to>
                                    </p:set>
                                    <p:animEffect transition="in" filter="fade">
                                      <p:cBhvr>
                                        <p:cTn id="49" dur="500"/>
                                        <p:tgtEl>
                                          <p:spTgt spid="797715"/>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797708"/>
                                        </p:tgtEl>
                                        <p:attrNameLst>
                                          <p:attrName>style.visibility</p:attrName>
                                        </p:attrNameLst>
                                      </p:cBhvr>
                                      <p:to>
                                        <p:strVal val="visible"/>
                                      </p:to>
                                    </p:set>
                                    <p:animEffect transition="in" filter="fade">
                                      <p:cBhvr>
                                        <p:cTn id="54" dur="500"/>
                                        <p:tgtEl>
                                          <p:spTgt spid="797708"/>
                                        </p:tgtEl>
                                      </p:cBhvr>
                                    </p:animEffect>
                                  </p:childTnLst>
                                </p:cTn>
                              </p:par>
                            </p:childTnLst>
                          </p:cTn>
                        </p:par>
                        <p:par>
                          <p:cTn id="55" fill="hold">
                            <p:stCondLst>
                              <p:cond delay="500"/>
                            </p:stCondLst>
                            <p:childTnLst>
                              <p:par>
                                <p:cTn id="56" presetID="22" presetClass="entr" presetSubtype="2" fill="hold" grpId="0" nodeType="afterEffect">
                                  <p:stCondLst>
                                    <p:cond delay="0"/>
                                  </p:stCondLst>
                                  <p:childTnLst>
                                    <p:set>
                                      <p:cBhvr>
                                        <p:cTn id="57" dur="1" fill="hold">
                                          <p:stCondLst>
                                            <p:cond delay="0"/>
                                          </p:stCondLst>
                                        </p:cTn>
                                        <p:tgtEl>
                                          <p:spTgt spid="797716"/>
                                        </p:tgtEl>
                                        <p:attrNameLst>
                                          <p:attrName>style.visibility</p:attrName>
                                        </p:attrNameLst>
                                      </p:cBhvr>
                                      <p:to>
                                        <p:strVal val="visible"/>
                                      </p:to>
                                    </p:set>
                                    <p:animEffect transition="in" filter="wipe(right)">
                                      <p:cBhvr>
                                        <p:cTn id="58" dur="2000"/>
                                        <p:tgtEl>
                                          <p:spTgt spid="7977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7706" grpId="0" build="p"/>
      <p:bldP spid="797707" grpId="0"/>
      <p:bldP spid="797708" grpId="0"/>
      <p:bldP spid="797709" grpId="0"/>
      <p:bldP spid="797710" grpId="0"/>
      <p:bldP spid="797711" grpId="0"/>
      <p:bldP spid="797712" grpId="0"/>
      <p:bldP spid="797713" grpId="0"/>
      <p:bldP spid="797714" grpId="0"/>
      <p:bldP spid="797715" grpId="0"/>
      <p:bldP spid="797716" grpId="0" animBg="1"/>
      <p:bldP spid="797717"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3" cstate="print"/>
          <a:srcRect/>
          <a:stretch>
            <a:fillRect/>
          </a:stretch>
        </p:blipFill>
        <p:spPr bwMode="auto">
          <a:xfrm>
            <a:off x="0" y="-15876"/>
            <a:ext cx="9159876" cy="6873876"/>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fade">
                                      <p:cBhvr>
                                        <p:cTn id="7" dur="500"/>
                                        <p:tgtEl>
                                          <p:spTgt spid="133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cstate="print"/>
          <a:srcRect/>
          <a:stretch>
            <a:fillRect/>
          </a:stretch>
        </p:blipFill>
        <p:spPr bwMode="auto">
          <a:xfrm>
            <a:off x="0" y="0"/>
            <a:ext cx="9159876" cy="6873876"/>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a:blip r:embed="rId3" cstate="print"/>
          <a:srcRect/>
          <a:stretch>
            <a:fillRect/>
          </a:stretch>
        </p:blipFill>
        <p:spPr bwMode="auto">
          <a:xfrm>
            <a:off x="0" y="-15876"/>
            <a:ext cx="9159876" cy="6873876"/>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052"/>
                                        </p:tgtEl>
                                        <p:attrNameLst>
                                          <p:attrName>style.visibility</p:attrName>
                                        </p:attrNameLst>
                                      </p:cBhvr>
                                      <p:to>
                                        <p:strVal val="visible"/>
                                      </p:to>
                                    </p:set>
                                    <p:animEffect transition="in" filter="fade">
                                      <p:cBhvr>
                                        <p:cTn id="7" dur="5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3" cstate="print"/>
          <a:srcRect/>
          <a:stretch>
            <a:fillRect/>
          </a:stretch>
        </p:blipFill>
        <p:spPr bwMode="auto">
          <a:xfrm>
            <a:off x="-15876" y="0"/>
            <a:ext cx="9159876" cy="6873876"/>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075"/>
                                        </p:tgtEl>
                                        <p:attrNameLst>
                                          <p:attrName>style.visibility</p:attrName>
                                        </p:attrNameLst>
                                      </p:cBhvr>
                                      <p:to>
                                        <p:strVal val="visible"/>
                                      </p:to>
                                    </p:set>
                                    <p:animEffect transition="in" filter="fade">
                                      <p:cBhvr>
                                        <p:cTn id="7" dur="500"/>
                                        <p:tgtEl>
                                          <p:spTgt spid="3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3" cstate="print"/>
          <a:srcRect/>
          <a:stretch>
            <a:fillRect/>
          </a:stretch>
        </p:blipFill>
        <p:spPr bwMode="auto">
          <a:xfrm>
            <a:off x="0" y="0"/>
            <a:ext cx="9159876" cy="6873876"/>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099"/>
                                        </p:tgtEl>
                                        <p:attrNameLst>
                                          <p:attrName>style.visibility</p:attrName>
                                        </p:attrNameLst>
                                      </p:cBhvr>
                                      <p:to>
                                        <p:strVal val="visible"/>
                                      </p:to>
                                    </p:set>
                                    <p:animEffect transition="in" filter="fade">
                                      <p:cBhvr>
                                        <p:cTn id="7" dur="500"/>
                                        <p:tgtEl>
                                          <p:spTgt spid="4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3" cstate="print"/>
          <a:srcRect/>
          <a:stretch>
            <a:fillRect/>
          </a:stretch>
        </p:blipFill>
        <p:spPr bwMode="auto">
          <a:xfrm>
            <a:off x="0" y="-15876"/>
            <a:ext cx="9159876" cy="6873876"/>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123"/>
                                        </p:tgtEl>
                                        <p:attrNameLst>
                                          <p:attrName>style.visibility</p:attrName>
                                        </p:attrNameLst>
                                      </p:cBhvr>
                                      <p:to>
                                        <p:strVal val="visible"/>
                                      </p:to>
                                    </p:set>
                                    <p:animEffect transition="in" filter="fade">
                                      <p:cBhvr>
                                        <p:cTn id="7" dur="500"/>
                                        <p:tgtEl>
                                          <p:spTgt spid="5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3" cstate="print"/>
          <a:srcRect/>
          <a:stretch>
            <a:fillRect/>
          </a:stretch>
        </p:blipFill>
        <p:spPr bwMode="auto">
          <a:xfrm>
            <a:off x="-15876" y="-15876"/>
            <a:ext cx="9159876" cy="6873876"/>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147"/>
                                        </p:tgtEl>
                                        <p:attrNameLst>
                                          <p:attrName>style.visibility</p:attrName>
                                        </p:attrNameLst>
                                      </p:cBhvr>
                                      <p:to>
                                        <p:strVal val="visible"/>
                                      </p:to>
                                    </p:set>
                                    <p:animEffect transition="in" filter="fade">
                                      <p:cBhvr>
                                        <p:cTn id="7" dur="500"/>
                                        <p:tgtEl>
                                          <p:spTgt spid="6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p:cNvPicPr>
            <a:picLocks noChangeAspect="1" noChangeArrowheads="1"/>
          </p:cNvPicPr>
          <p:nvPr/>
        </p:nvPicPr>
        <p:blipFill>
          <a:blip r:embed="rId3" cstate="print"/>
          <a:srcRect/>
          <a:stretch>
            <a:fillRect/>
          </a:stretch>
        </p:blipFill>
        <p:spPr bwMode="auto">
          <a:xfrm>
            <a:off x="0" y="0"/>
            <a:ext cx="9159876" cy="6873876"/>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171"/>
                                        </p:tgtEl>
                                        <p:attrNameLst>
                                          <p:attrName>style.visibility</p:attrName>
                                        </p:attrNameLst>
                                      </p:cBhvr>
                                      <p:to>
                                        <p:strVal val="visible"/>
                                      </p:to>
                                    </p:set>
                                    <p:animEffect transition="in" filter="fade">
                                      <p:cBhvr>
                                        <p:cTn id="7" dur="500"/>
                                        <p:tgtEl>
                                          <p:spTgt spid="7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p:cNvPicPr>
            <a:picLocks noChangeAspect="1" noChangeArrowheads="1"/>
          </p:cNvPicPr>
          <p:nvPr/>
        </p:nvPicPr>
        <p:blipFill>
          <a:blip r:embed="rId3" cstate="print"/>
          <a:srcRect/>
          <a:stretch>
            <a:fillRect/>
          </a:stretch>
        </p:blipFill>
        <p:spPr bwMode="auto">
          <a:xfrm>
            <a:off x="-15876" y="-15876"/>
            <a:ext cx="9159876" cy="6873876"/>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243"/>
                                        </p:tgtEl>
                                        <p:attrNameLst>
                                          <p:attrName>style.visibility</p:attrName>
                                        </p:attrNameLst>
                                      </p:cBhvr>
                                      <p:to>
                                        <p:strVal val="visible"/>
                                      </p:to>
                                    </p:set>
                                    <p:animEffect transition="in" filter="fade">
                                      <p:cBhvr>
                                        <p:cTn id="7" dur="500"/>
                                        <p:tgtEl>
                                          <p:spTgt spid="102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1586" name="Text Box 2"/>
          <p:cNvSpPr txBox="1">
            <a:spLocks noChangeArrowheads="1"/>
          </p:cNvSpPr>
          <p:nvPr/>
        </p:nvSpPr>
        <p:spPr bwMode="auto">
          <a:xfrm>
            <a:off x="0" y="704850"/>
            <a:ext cx="9144000" cy="2876941"/>
          </a:xfrm>
          <a:prstGeom prst="rect">
            <a:avLst/>
          </a:prstGeom>
          <a:noFill/>
          <a:ln w="9525">
            <a:noFill/>
            <a:miter lim="800000"/>
            <a:headEnd/>
            <a:tailEnd/>
          </a:ln>
          <a:effectLst/>
        </p:spPr>
        <p:txBody>
          <a:bodyPr wrap="square">
            <a:spAutoFit/>
          </a:bodyPr>
          <a:lstStyle/>
          <a:p>
            <a:pPr>
              <a:lnSpc>
                <a:spcPct val="110000"/>
              </a:lnSpc>
              <a:defRPr/>
            </a:pPr>
            <a:r>
              <a:rPr lang="en-GB" sz="2000" dirty="0">
                <a:solidFill>
                  <a:srgbClr val="FFFF00"/>
                </a:solidFill>
                <a:effectLst>
                  <a:outerShdw blurRad="38100" dist="38100" dir="2700000" algn="tl">
                    <a:srgbClr val="000000"/>
                  </a:outerShdw>
                </a:effectLst>
                <a:latin typeface="Calibri" pitchFamily="34" charset="0"/>
                <a:sym typeface="Wingdings" pitchFamily="2" charset="2"/>
              </a:rPr>
              <a:t>The </a:t>
            </a:r>
            <a:r>
              <a:rPr lang="en-GB" sz="2000" u="sng" dirty="0">
                <a:solidFill>
                  <a:srgbClr val="FFFF00"/>
                </a:solidFill>
                <a:effectLst>
                  <a:outerShdw blurRad="38100" dist="38100" dir="2700000" algn="tl">
                    <a:srgbClr val="000000"/>
                  </a:outerShdw>
                </a:effectLst>
                <a:latin typeface="Calibri" pitchFamily="34" charset="0"/>
                <a:sym typeface="Wingdings" pitchFamily="2" charset="2"/>
              </a:rPr>
              <a:t>few things</a:t>
            </a:r>
            <a:r>
              <a:rPr lang="en-GB" sz="2000" dirty="0">
                <a:solidFill>
                  <a:srgbClr val="FFFF00"/>
                </a:solidFill>
                <a:effectLst>
                  <a:outerShdw blurRad="38100" dist="38100" dir="2700000" algn="tl">
                    <a:srgbClr val="000000"/>
                  </a:outerShdw>
                </a:effectLst>
                <a:latin typeface="Calibri" pitchFamily="34" charset="0"/>
                <a:sym typeface="Wingdings" pitchFamily="2" charset="2"/>
              </a:rPr>
              <a:t> we know about the mechanisms acting in the upper mantle come from </a:t>
            </a:r>
            <a:r>
              <a:rPr lang="en-GB" sz="2000" dirty="0">
                <a:solidFill>
                  <a:schemeClr val="bg1"/>
                </a:solidFill>
                <a:effectLst>
                  <a:outerShdw blurRad="38100" dist="38100" dir="2700000" algn="tl">
                    <a:srgbClr val="000000"/>
                  </a:outerShdw>
                </a:effectLst>
                <a:latin typeface="Calibri" pitchFamily="34" charset="0"/>
                <a:sym typeface="Wingdings" pitchFamily="2" charset="2"/>
              </a:rPr>
              <a:t>experimental petrology</a:t>
            </a:r>
            <a:r>
              <a:rPr lang="en-GB" sz="2000" dirty="0">
                <a:solidFill>
                  <a:srgbClr val="FFFF00"/>
                </a:solidFill>
                <a:effectLst>
                  <a:outerShdw blurRad="38100" dist="38100" dir="2700000" algn="tl">
                    <a:srgbClr val="000000"/>
                  </a:outerShdw>
                </a:effectLst>
                <a:latin typeface="Calibri" pitchFamily="34" charset="0"/>
                <a:sym typeface="Wingdings" pitchFamily="2" charset="2"/>
              </a:rPr>
              <a:t> and </a:t>
            </a:r>
            <a:r>
              <a:rPr lang="en-GB" sz="2000" dirty="0">
                <a:solidFill>
                  <a:schemeClr val="bg1"/>
                </a:solidFill>
                <a:effectLst>
                  <a:outerShdw blurRad="38100" dist="38100" dir="2700000" algn="tl">
                    <a:srgbClr val="000000"/>
                  </a:outerShdw>
                </a:effectLst>
                <a:latin typeface="Calibri" pitchFamily="34" charset="0"/>
                <a:sym typeface="Wingdings" pitchFamily="2" charset="2"/>
              </a:rPr>
              <a:t>observation of natural phenomena.</a:t>
            </a:r>
          </a:p>
          <a:p>
            <a:pPr>
              <a:lnSpc>
                <a:spcPct val="110000"/>
              </a:lnSpc>
              <a:defRPr/>
            </a:pPr>
            <a:endParaRPr lang="en-GB" sz="700" dirty="0">
              <a:solidFill>
                <a:srgbClr val="FFFF00"/>
              </a:solidFill>
              <a:effectLst>
                <a:outerShdw blurRad="38100" dist="38100" dir="2700000" algn="tl">
                  <a:srgbClr val="000000"/>
                </a:outerShdw>
              </a:effectLst>
              <a:latin typeface="Calibri" pitchFamily="34" charset="0"/>
              <a:sym typeface="Wingdings" pitchFamily="2" charset="2"/>
            </a:endParaRPr>
          </a:p>
          <a:p>
            <a:pPr algn="ctr">
              <a:lnSpc>
                <a:spcPct val="110000"/>
              </a:lnSpc>
              <a:defRPr/>
            </a:pPr>
            <a:r>
              <a:rPr lang="en-GB" sz="2800" b="1" dirty="0">
                <a:solidFill>
                  <a:schemeClr val="bg1"/>
                </a:solidFill>
                <a:effectLst>
                  <a:outerShdw blurRad="38100" dist="38100" dir="2700000" algn="tl">
                    <a:srgbClr val="000000"/>
                  </a:outerShdw>
                </a:effectLst>
                <a:latin typeface="Calibri" pitchFamily="34" charset="0"/>
                <a:sym typeface="Wingdings" pitchFamily="2" charset="2"/>
              </a:rPr>
              <a:t>EXPERIMENTAL PETROLOGY</a:t>
            </a:r>
          </a:p>
          <a:p>
            <a:pPr>
              <a:lnSpc>
                <a:spcPct val="110000"/>
              </a:lnSpc>
              <a:defRPr/>
            </a:pPr>
            <a:endParaRPr lang="en-GB" sz="1050" dirty="0">
              <a:solidFill>
                <a:srgbClr val="FFFF00"/>
              </a:solidFill>
              <a:effectLst>
                <a:outerShdw blurRad="38100" dist="38100" dir="2700000" algn="tl">
                  <a:srgbClr val="000000"/>
                </a:outerShdw>
              </a:effectLst>
              <a:latin typeface="Calibri" pitchFamily="34" charset="0"/>
              <a:sym typeface="Wingdings" pitchFamily="2" charset="2"/>
            </a:endParaRPr>
          </a:p>
          <a:p>
            <a:pPr>
              <a:lnSpc>
                <a:spcPct val="110000"/>
              </a:lnSpc>
              <a:defRPr/>
            </a:pPr>
            <a:r>
              <a:rPr lang="en-GB" sz="2000" dirty="0">
                <a:solidFill>
                  <a:schemeClr val="bg1"/>
                </a:solidFill>
                <a:effectLst>
                  <a:outerShdw blurRad="38100" dist="38100" dir="2700000" algn="tl">
                    <a:srgbClr val="000000"/>
                  </a:outerShdw>
                </a:effectLst>
                <a:latin typeface="Calibri" pitchFamily="34" charset="0"/>
                <a:sym typeface="Wingdings" pitchFamily="2" charset="2"/>
              </a:rPr>
              <a:t>The materials used in experimental petrology studies are either </a:t>
            </a:r>
            <a:r>
              <a:rPr lang="en-GB" sz="2000" dirty="0">
                <a:solidFill>
                  <a:srgbClr val="FFFF00"/>
                </a:solidFill>
                <a:effectLst>
                  <a:outerShdw blurRad="38100" dist="38100" dir="2700000" algn="tl">
                    <a:srgbClr val="000000"/>
                  </a:outerShdw>
                </a:effectLst>
                <a:latin typeface="Calibri" pitchFamily="34" charset="0"/>
                <a:sym typeface="Wingdings" pitchFamily="2" charset="2"/>
              </a:rPr>
              <a:t>natural upper mantle rocks</a:t>
            </a:r>
            <a:r>
              <a:rPr lang="en-GB" sz="2000" dirty="0">
                <a:solidFill>
                  <a:schemeClr val="bg1"/>
                </a:solidFill>
                <a:effectLst>
                  <a:outerShdw blurRad="38100" dist="38100" dir="2700000" algn="tl">
                    <a:srgbClr val="000000"/>
                  </a:outerShdw>
                </a:effectLst>
                <a:latin typeface="Calibri" pitchFamily="34" charset="0"/>
                <a:sym typeface="Wingdings" pitchFamily="2" charset="2"/>
              </a:rPr>
              <a:t> (i.e., “real” peridotites, pyroxenites and eclogites, sometime “doped” with particular elements) or </a:t>
            </a:r>
            <a:r>
              <a:rPr lang="en-GB" sz="2000" dirty="0">
                <a:solidFill>
                  <a:srgbClr val="FFFF00"/>
                </a:solidFill>
                <a:effectLst>
                  <a:outerShdw blurRad="38100" dist="38100" dir="2700000" algn="tl">
                    <a:srgbClr val="000000"/>
                  </a:outerShdw>
                </a:effectLst>
                <a:latin typeface="Calibri" pitchFamily="34" charset="0"/>
                <a:sym typeface="Wingdings" pitchFamily="2" charset="2"/>
              </a:rPr>
              <a:t>simplified laboratory systems</a:t>
            </a:r>
            <a:r>
              <a:rPr lang="en-GB" sz="2000" dirty="0">
                <a:solidFill>
                  <a:schemeClr val="bg1"/>
                </a:solidFill>
                <a:effectLst>
                  <a:outerShdw blurRad="38100" dist="38100" dir="2700000" algn="tl">
                    <a:srgbClr val="000000"/>
                  </a:outerShdw>
                </a:effectLst>
                <a:latin typeface="Calibri" pitchFamily="34" charset="0"/>
                <a:sym typeface="Wingdings" pitchFamily="2" charset="2"/>
              </a:rPr>
              <a:t> (i.e., mixtures of synthetic oxides: CMAS, CMASF, CMASFN, CMASFNH, and so on – see previous slide).</a:t>
            </a:r>
          </a:p>
        </p:txBody>
      </p:sp>
      <p:sp>
        <p:nvSpPr>
          <p:cNvPr id="451589" name="Text Box 5"/>
          <p:cNvSpPr txBox="1">
            <a:spLocks noChangeArrowheads="1"/>
          </p:cNvSpPr>
          <p:nvPr/>
        </p:nvSpPr>
        <p:spPr bwMode="auto">
          <a:xfrm>
            <a:off x="0" y="88900"/>
            <a:ext cx="9144000" cy="461665"/>
          </a:xfrm>
          <a:prstGeom prst="rect">
            <a:avLst/>
          </a:prstGeom>
          <a:noFill/>
          <a:ln w="9525" algn="ctr">
            <a:noFill/>
            <a:miter lim="800000"/>
            <a:headEnd/>
            <a:tailEnd/>
          </a:ln>
          <a:effectLst/>
        </p:spPr>
        <p:txBody>
          <a:bodyPr>
            <a:spAutoFit/>
          </a:bodyPr>
          <a:lstStyle/>
          <a:p>
            <a:pPr algn="ctr">
              <a:defRPr/>
            </a:pPr>
            <a:r>
              <a:rPr lang="en-GB" sz="2400">
                <a:solidFill>
                  <a:schemeClr val="bg1"/>
                </a:solidFill>
                <a:effectLst>
                  <a:outerShdw blurRad="38100" dist="38100" dir="2700000" algn="tl">
                    <a:srgbClr val="000000"/>
                  </a:outerShdw>
                </a:effectLst>
                <a:latin typeface="Calibri" pitchFamily="34" charset="0"/>
              </a:rPr>
              <a:t>What we think we know about mantle processes</a:t>
            </a:r>
          </a:p>
        </p:txBody>
      </p:sp>
      <p:sp>
        <p:nvSpPr>
          <p:cNvPr id="2" name="Text Box 2">
            <a:extLst>
              <a:ext uri="{FF2B5EF4-FFF2-40B4-BE49-F238E27FC236}">
                <a16:creationId xmlns:a16="http://schemas.microsoft.com/office/drawing/2014/main" id="{F89336B9-E316-FD51-CB3F-B8117331D1F6}"/>
              </a:ext>
            </a:extLst>
          </p:cNvPr>
          <p:cNvSpPr txBox="1">
            <a:spLocks noChangeArrowheads="1"/>
          </p:cNvSpPr>
          <p:nvPr/>
        </p:nvSpPr>
        <p:spPr bwMode="auto">
          <a:xfrm>
            <a:off x="0" y="3820912"/>
            <a:ext cx="9143999" cy="2538387"/>
          </a:xfrm>
          <a:prstGeom prst="rect">
            <a:avLst/>
          </a:prstGeom>
          <a:noFill/>
          <a:ln w="9525">
            <a:noFill/>
            <a:miter lim="800000"/>
            <a:headEnd/>
            <a:tailEnd/>
          </a:ln>
          <a:effectLst/>
        </p:spPr>
        <p:txBody>
          <a:bodyPr wrap="square">
            <a:spAutoFit/>
          </a:bodyPr>
          <a:lstStyle/>
          <a:p>
            <a:pPr>
              <a:lnSpc>
                <a:spcPct val="110000"/>
              </a:lnSpc>
              <a:defRPr/>
            </a:pPr>
            <a:endParaRPr lang="en-GB" sz="700" dirty="0">
              <a:solidFill>
                <a:srgbClr val="FFFF00"/>
              </a:solidFill>
              <a:effectLst>
                <a:outerShdw blurRad="38100" dist="38100" dir="2700000" algn="tl">
                  <a:srgbClr val="000000"/>
                </a:outerShdw>
              </a:effectLst>
              <a:latin typeface="Calibri" pitchFamily="34" charset="0"/>
              <a:sym typeface="Wingdings" pitchFamily="2" charset="2"/>
            </a:endParaRPr>
          </a:p>
          <a:p>
            <a:pPr algn="ctr">
              <a:lnSpc>
                <a:spcPct val="110000"/>
              </a:lnSpc>
              <a:defRPr/>
            </a:pPr>
            <a:r>
              <a:rPr lang="en-GB" sz="2800" b="1" dirty="0">
                <a:solidFill>
                  <a:schemeClr val="bg1"/>
                </a:solidFill>
                <a:effectLst>
                  <a:outerShdw blurRad="38100" dist="38100" dir="2700000" algn="tl">
                    <a:srgbClr val="000000"/>
                  </a:outerShdw>
                </a:effectLst>
                <a:latin typeface="Calibri" pitchFamily="34" charset="0"/>
                <a:sym typeface="Wingdings" pitchFamily="2" charset="2"/>
              </a:rPr>
              <a:t>NATURAL PHENOMENA</a:t>
            </a:r>
          </a:p>
          <a:p>
            <a:pPr>
              <a:lnSpc>
                <a:spcPct val="110000"/>
              </a:lnSpc>
              <a:defRPr/>
            </a:pPr>
            <a:endParaRPr lang="en-GB" sz="1050" dirty="0">
              <a:solidFill>
                <a:schemeClr val="bg1"/>
              </a:solidFill>
              <a:effectLst>
                <a:outerShdw blurRad="38100" dist="38100" dir="2700000" algn="tl">
                  <a:srgbClr val="000000"/>
                </a:outerShdw>
              </a:effectLst>
              <a:latin typeface="Calibri" pitchFamily="34" charset="0"/>
              <a:sym typeface="Wingdings" pitchFamily="2" charset="2"/>
            </a:endParaRPr>
          </a:p>
          <a:p>
            <a:pPr>
              <a:lnSpc>
                <a:spcPct val="110000"/>
              </a:lnSpc>
              <a:defRPr/>
            </a:pPr>
            <a:r>
              <a:rPr lang="en-GB" sz="2000" dirty="0">
                <a:solidFill>
                  <a:schemeClr val="bg1"/>
                </a:solidFill>
                <a:effectLst>
                  <a:outerShdw blurRad="38100" dist="38100" dir="2700000" algn="tl">
                    <a:srgbClr val="000000"/>
                  </a:outerShdw>
                </a:effectLst>
                <a:latin typeface="Calibri" pitchFamily="34" charset="0"/>
                <a:sym typeface="Wingdings" pitchFamily="2" charset="2"/>
              </a:rPr>
              <a:t>The materials investigated are either </a:t>
            </a:r>
            <a:r>
              <a:rPr lang="en-GB" sz="2000" dirty="0">
                <a:solidFill>
                  <a:srgbClr val="FFFF00"/>
                </a:solidFill>
                <a:effectLst>
                  <a:outerShdw blurRad="38100" dist="38100" dir="2700000" algn="tl">
                    <a:srgbClr val="000000"/>
                  </a:outerShdw>
                </a:effectLst>
                <a:latin typeface="Calibri" pitchFamily="34" charset="0"/>
                <a:sym typeface="Wingdings" pitchFamily="2" charset="2"/>
              </a:rPr>
              <a:t>partial melts</a:t>
            </a:r>
            <a:r>
              <a:rPr lang="en-GB" sz="2000" dirty="0">
                <a:solidFill>
                  <a:schemeClr val="bg1"/>
                </a:solidFill>
                <a:effectLst>
                  <a:outerShdw blurRad="38100" dist="38100" dir="2700000" algn="tl">
                    <a:srgbClr val="000000"/>
                  </a:outerShdw>
                </a:effectLst>
                <a:latin typeface="Calibri" pitchFamily="34" charset="0"/>
                <a:sym typeface="Wingdings" pitchFamily="2" charset="2"/>
              </a:rPr>
              <a:t>  (e.g., natural MORB glasses or natural igneous rocks) or </a:t>
            </a:r>
            <a:r>
              <a:rPr lang="en-GB" sz="2000" dirty="0">
                <a:solidFill>
                  <a:srgbClr val="FFFF00"/>
                </a:solidFill>
                <a:effectLst>
                  <a:outerShdw blurRad="38100" dist="38100" dir="2700000" algn="tl">
                    <a:srgbClr val="000000"/>
                  </a:outerShdw>
                </a:effectLst>
                <a:latin typeface="Calibri" pitchFamily="34" charset="0"/>
                <a:sym typeface="Wingdings" pitchFamily="2" charset="2"/>
              </a:rPr>
              <a:t>upper mantle residua</a:t>
            </a:r>
            <a:r>
              <a:rPr lang="en-GB" sz="2000" dirty="0">
                <a:solidFill>
                  <a:schemeClr val="bg1"/>
                </a:solidFill>
                <a:effectLst>
                  <a:outerShdw blurRad="38100" dist="38100" dir="2700000" algn="tl">
                    <a:srgbClr val="000000"/>
                  </a:outerShdw>
                </a:effectLst>
                <a:latin typeface="Calibri" pitchFamily="34" charset="0"/>
                <a:sym typeface="Wingdings" pitchFamily="2" charset="2"/>
              </a:rPr>
              <a:t> (e.g., mantle xenoliths, abyssal peridotites or tectonized – also known as Alpine – peridotites).</a:t>
            </a:r>
          </a:p>
          <a:p>
            <a:pPr>
              <a:lnSpc>
                <a:spcPct val="110000"/>
              </a:lnSpc>
              <a:defRPr/>
            </a:pPr>
            <a:r>
              <a:rPr lang="en-GB" sz="2000" dirty="0">
                <a:solidFill>
                  <a:schemeClr val="bg1"/>
                </a:solidFill>
                <a:effectLst>
                  <a:outerShdw blurRad="38100" dist="38100" dir="2700000" algn="tl">
                    <a:srgbClr val="000000"/>
                  </a:outerShdw>
                </a:effectLst>
                <a:latin typeface="Calibri" pitchFamily="34" charset="0"/>
                <a:sym typeface="Wingdings" pitchFamily="2" charset="2"/>
              </a:rPr>
              <a:t>All of  these show evidence for heavy modifications towards refractory compositions  or depletion + refertilization processes.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51589"/>
                                        </p:tgtEl>
                                        <p:attrNameLst>
                                          <p:attrName>style.visibility</p:attrName>
                                        </p:attrNameLst>
                                      </p:cBhvr>
                                      <p:to>
                                        <p:strVal val="visible"/>
                                      </p:to>
                                    </p:set>
                                    <p:animEffect transition="in" filter="fade">
                                      <p:cBhvr>
                                        <p:cTn id="7" dur="500"/>
                                        <p:tgtEl>
                                          <p:spTgt spid="45158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51586">
                                            <p:txEl>
                                              <p:pRg st="0" end="0"/>
                                            </p:txEl>
                                          </p:spTgt>
                                        </p:tgtEl>
                                        <p:attrNameLst>
                                          <p:attrName>style.visibility</p:attrName>
                                        </p:attrNameLst>
                                      </p:cBhvr>
                                      <p:to>
                                        <p:strVal val="visible"/>
                                      </p:to>
                                    </p:set>
                                    <p:animEffect transition="in" filter="fade">
                                      <p:cBhvr>
                                        <p:cTn id="12" dur="500"/>
                                        <p:tgtEl>
                                          <p:spTgt spid="45158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51586">
                                            <p:txEl>
                                              <p:pRg st="2" end="2"/>
                                            </p:txEl>
                                          </p:spTgt>
                                        </p:tgtEl>
                                        <p:attrNameLst>
                                          <p:attrName>style.visibility</p:attrName>
                                        </p:attrNameLst>
                                      </p:cBhvr>
                                      <p:to>
                                        <p:strVal val="visible"/>
                                      </p:to>
                                    </p:set>
                                    <p:animEffect transition="in" filter="fade">
                                      <p:cBhvr>
                                        <p:cTn id="17" dur="500"/>
                                        <p:tgtEl>
                                          <p:spTgt spid="45158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51586">
                                            <p:txEl>
                                              <p:pRg st="4" end="4"/>
                                            </p:txEl>
                                          </p:spTgt>
                                        </p:tgtEl>
                                        <p:attrNameLst>
                                          <p:attrName>style.visibility</p:attrName>
                                        </p:attrNameLst>
                                      </p:cBhvr>
                                      <p:to>
                                        <p:strVal val="visible"/>
                                      </p:to>
                                    </p:set>
                                    <p:animEffect transition="in" filter="fade">
                                      <p:cBhvr>
                                        <p:cTn id="22" dur="500"/>
                                        <p:tgtEl>
                                          <p:spTgt spid="45158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xEl>
                                              <p:pRg st="1" end="1"/>
                                            </p:txEl>
                                          </p:spTgt>
                                        </p:tgtEl>
                                        <p:attrNameLst>
                                          <p:attrName>style.visibility</p:attrName>
                                        </p:attrNameLst>
                                      </p:cBhvr>
                                      <p:to>
                                        <p:strVal val="visible"/>
                                      </p:to>
                                    </p:set>
                                    <p:animEffect transition="in" filter="fade">
                                      <p:cBhvr>
                                        <p:cTn id="27" dur="500"/>
                                        <p:tgtEl>
                                          <p:spTgt spid="2">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
                                            <p:txEl>
                                              <p:pRg st="3" end="3"/>
                                            </p:txEl>
                                          </p:spTgt>
                                        </p:tgtEl>
                                        <p:attrNameLst>
                                          <p:attrName>style.visibility</p:attrName>
                                        </p:attrNameLst>
                                      </p:cBhvr>
                                      <p:to>
                                        <p:strVal val="visible"/>
                                      </p:to>
                                    </p:set>
                                    <p:animEffect transition="in" filter="fade">
                                      <p:cBhvr>
                                        <p:cTn id="32" dur="500"/>
                                        <p:tgtEl>
                                          <p:spTgt spid="2">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
                                            <p:txEl>
                                              <p:pRg st="4" end="4"/>
                                            </p:txEl>
                                          </p:spTgt>
                                        </p:tgtEl>
                                        <p:attrNameLst>
                                          <p:attrName>style.visibility</p:attrName>
                                        </p:attrNameLst>
                                      </p:cBhvr>
                                      <p:to>
                                        <p:strVal val="visible"/>
                                      </p:to>
                                    </p:set>
                                    <p:animEffect transition="in" filter="fade">
                                      <p:cBhvr>
                                        <p:cTn id="3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1586" grpId="0" build="p" autoUpdateAnimBg="0"/>
      <p:bldP spid="451589" grpId="0"/>
      <p:bldP spid="2" grpId="0" uiExpand="1" build="p" autoUpdateAnimBg="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3"/>
          <p:cNvPicPr>
            <a:picLocks noChangeAspect="1" noChangeArrowheads="1"/>
          </p:cNvPicPr>
          <p:nvPr/>
        </p:nvPicPr>
        <p:blipFill>
          <a:blip r:embed="rId3" cstate="print"/>
          <a:srcRect/>
          <a:stretch>
            <a:fillRect/>
          </a:stretch>
        </p:blipFill>
        <p:spPr bwMode="auto">
          <a:xfrm>
            <a:off x="0" y="-15876"/>
            <a:ext cx="9159876" cy="6873876"/>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267"/>
                                        </p:tgtEl>
                                        <p:attrNameLst>
                                          <p:attrName>style.visibility</p:attrName>
                                        </p:attrNameLst>
                                      </p:cBhvr>
                                      <p:to>
                                        <p:strVal val="visible"/>
                                      </p:to>
                                    </p:set>
                                    <p:animEffect transition="in" filter="fade">
                                      <p:cBhvr>
                                        <p:cTn id="7" dur="500"/>
                                        <p:tgtEl>
                                          <p:spTgt spid="112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1" name="Picture 3"/>
          <p:cNvPicPr>
            <a:picLocks noChangeAspect="1" noChangeArrowheads="1"/>
          </p:cNvPicPr>
          <p:nvPr/>
        </p:nvPicPr>
        <p:blipFill>
          <a:blip r:embed="rId3" cstate="print"/>
          <a:srcRect/>
          <a:stretch>
            <a:fillRect/>
          </a:stretch>
        </p:blipFill>
        <p:spPr bwMode="auto">
          <a:xfrm>
            <a:off x="0" y="-15876"/>
            <a:ext cx="9159876" cy="6873876"/>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2291"/>
                                        </p:tgtEl>
                                        <p:attrNameLst>
                                          <p:attrName>style.visibility</p:attrName>
                                        </p:attrNameLst>
                                      </p:cBhvr>
                                      <p:to>
                                        <p:strVal val="visible"/>
                                      </p:to>
                                    </p:set>
                                    <p:animEffect transition="in" filter="fade">
                                      <p:cBhvr>
                                        <p:cTn id="7" dur="500"/>
                                        <p:tgtEl>
                                          <p:spTgt spid="122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a:blip r:embed="rId3" cstate="print"/>
          <a:srcRect t="14313" b="7219"/>
          <a:stretch>
            <a:fillRect/>
          </a:stretch>
        </p:blipFill>
        <p:spPr bwMode="auto">
          <a:xfrm>
            <a:off x="0" y="0"/>
            <a:ext cx="9159876" cy="5393803"/>
          </a:xfrm>
          <a:prstGeom prst="rect">
            <a:avLst/>
          </a:prstGeom>
          <a:noFill/>
          <a:ln w="9525">
            <a:noFill/>
            <a:miter lim="800000"/>
            <a:headEnd/>
            <a:tailEnd/>
          </a:ln>
          <a:effectLst/>
        </p:spPr>
      </p:pic>
      <p:sp>
        <p:nvSpPr>
          <p:cNvPr id="20" name="Rectangle 48"/>
          <p:cNvSpPr>
            <a:spLocks noChangeArrowheads="1"/>
          </p:cNvSpPr>
          <p:nvPr/>
        </p:nvSpPr>
        <p:spPr bwMode="auto">
          <a:xfrm>
            <a:off x="0" y="-1"/>
            <a:ext cx="9144000" cy="714375"/>
          </a:xfrm>
          <a:prstGeom prst="rect">
            <a:avLst/>
          </a:prstGeom>
          <a:noFill/>
          <a:ln w="9525">
            <a:noFill/>
            <a:miter lim="800000"/>
            <a:headEnd/>
            <a:tailEnd/>
          </a:ln>
          <a:effectLst/>
        </p:spPr>
        <p:txBody>
          <a:bodyPr lIns="92075" tIns="46038" rIns="92075" bIns="46038"/>
          <a:lstStyle/>
          <a:p>
            <a:pPr algn="ctr" eaLnBrk="0" hangingPunct="0">
              <a:lnSpc>
                <a:spcPct val="90000"/>
              </a:lnSpc>
              <a:spcBef>
                <a:spcPct val="20000"/>
              </a:spcBef>
              <a:defRPr/>
            </a:pPr>
            <a:r>
              <a:rPr lang="en-US" sz="4400" dirty="0">
                <a:solidFill>
                  <a:schemeClr val="bg1"/>
                </a:solidFill>
                <a:effectLst>
                  <a:outerShdw blurRad="38100" dist="38100" dir="2700000" algn="tl">
                    <a:srgbClr val="000000"/>
                  </a:outerShdw>
                </a:effectLst>
                <a:latin typeface="Calibri" pitchFamily="34" charset="0"/>
              </a:rPr>
              <a:t>Here we see sp + </a:t>
            </a:r>
            <a:r>
              <a:rPr lang="en-US" sz="4400" dirty="0" err="1">
                <a:solidFill>
                  <a:schemeClr val="bg1"/>
                </a:solidFill>
                <a:effectLst>
                  <a:outerShdw blurRad="38100" dist="38100" dir="2700000" algn="tl">
                    <a:srgbClr val="000000"/>
                  </a:outerShdw>
                </a:effectLst>
                <a:latin typeface="Calibri" pitchFamily="34" charset="0"/>
              </a:rPr>
              <a:t>opx</a:t>
            </a:r>
            <a:r>
              <a:rPr lang="en-US" sz="4400" dirty="0">
                <a:solidFill>
                  <a:schemeClr val="bg1"/>
                </a:solidFill>
                <a:effectLst>
                  <a:outerShdw blurRad="38100" dist="38100" dir="2700000" algn="tl">
                    <a:srgbClr val="000000"/>
                  </a:outerShdw>
                </a:effectLst>
                <a:latin typeface="Calibri" pitchFamily="34" charset="0"/>
              </a:rPr>
              <a:t> after garnet</a:t>
            </a:r>
            <a:endParaRPr lang="en-US" sz="4400" baseline="-25000" dirty="0">
              <a:solidFill>
                <a:schemeClr val="bg1"/>
              </a:solidFill>
              <a:effectLst>
                <a:outerShdw blurRad="38100" dist="38100" dir="2700000" algn="tl">
                  <a:srgbClr val="000000"/>
                </a:outerShdw>
              </a:effectLst>
              <a:latin typeface="Calibri" pitchFamily="34" charset="0"/>
            </a:endParaRPr>
          </a:p>
        </p:txBody>
      </p:sp>
      <p:sp>
        <p:nvSpPr>
          <p:cNvPr id="21" name="Rectangle 48"/>
          <p:cNvSpPr>
            <a:spLocks noChangeArrowheads="1"/>
          </p:cNvSpPr>
          <p:nvPr/>
        </p:nvSpPr>
        <p:spPr bwMode="auto">
          <a:xfrm>
            <a:off x="7153162" y="772250"/>
            <a:ext cx="706049" cy="530770"/>
          </a:xfrm>
          <a:prstGeom prst="rect">
            <a:avLst/>
          </a:prstGeom>
          <a:noFill/>
          <a:ln w="9525">
            <a:noFill/>
            <a:miter lim="800000"/>
            <a:headEnd/>
            <a:tailEnd/>
          </a:ln>
          <a:effectLst/>
        </p:spPr>
        <p:txBody>
          <a:bodyPr lIns="92075" tIns="46038" rIns="92075" bIns="46038"/>
          <a:lstStyle/>
          <a:p>
            <a:pPr eaLnBrk="0" hangingPunct="0">
              <a:lnSpc>
                <a:spcPct val="90000"/>
              </a:lnSpc>
              <a:spcBef>
                <a:spcPct val="20000"/>
              </a:spcBef>
              <a:defRPr/>
            </a:pPr>
            <a:r>
              <a:rPr lang="en-US" sz="3200" b="1" dirty="0" err="1">
                <a:solidFill>
                  <a:srgbClr val="FF0000"/>
                </a:solidFill>
                <a:effectLst/>
                <a:latin typeface="Calibri" pitchFamily="34" charset="0"/>
              </a:rPr>
              <a:t>Ol</a:t>
            </a:r>
            <a:endParaRPr lang="en-US" sz="3200" b="1" baseline="-25000" dirty="0">
              <a:solidFill>
                <a:srgbClr val="FF0000"/>
              </a:solidFill>
              <a:effectLst/>
              <a:latin typeface="Calibri" pitchFamily="34" charset="0"/>
            </a:endParaRPr>
          </a:p>
        </p:txBody>
      </p:sp>
      <p:sp>
        <p:nvSpPr>
          <p:cNvPr id="22" name="Rectangle 48"/>
          <p:cNvSpPr>
            <a:spLocks noChangeArrowheads="1"/>
          </p:cNvSpPr>
          <p:nvPr/>
        </p:nvSpPr>
        <p:spPr bwMode="auto">
          <a:xfrm>
            <a:off x="6276862" y="2258150"/>
            <a:ext cx="706049" cy="530770"/>
          </a:xfrm>
          <a:prstGeom prst="rect">
            <a:avLst/>
          </a:prstGeom>
          <a:noFill/>
          <a:ln w="9525">
            <a:noFill/>
            <a:miter lim="800000"/>
            <a:headEnd/>
            <a:tailEnd/>
          </a:ln>
          <a:effectLst/>
        </p:spPr>
        <p:txBody>
          <a:bodyPr lIns="92075" tIns="46038" rIns="92075" bIns="46038"/>
          <a:lstStyle/>
          <a:p>
            <a:pPr eaLnBrk="0" hangingPunct="0">
              <a:lnSpc>
                <a:spcPct val="90000"/>
              </a:lnSpc>
              <a:spcBef>
                <a:spcPct val="20000"/>
              </a:spcBef>
              <a:defRPr/>
            </a:pPr>
            <a:r>
              <a:rPr lang="en-US" sz="3200" b="1" dirty="0" err="1">
                <a:solidFill>
                  <a:srgbClr val="FF0000"/>
                </a:solidFill>
                <a:effectLst/>
                <a:latin typeface="Calibri" pitchFamily="34" charset="0"/>
              </a:rPr>
              <a:t>Ol</a:t>
            </a:r>
            <a:endParaRPr lang="en-US" sz="3200" b="1" baseline="-25000" dirty="0">
              <a:solidFill>
                <a:srgbClr val="FF0000"/>
              </a:solidFill>
              <a:effectLst/>
              <a:latin typeface="Calibri" pitchFamily="34" charset="0"/>
            </a:endParaRPr>
          </a:p>
        </p:txBody>
      </p:sp>
      <p:sp>
        <p:nvSpPr>
          <p:cNvPr id="23" name="Rectangle 48"/>
          <p:cNvSpPr>
            <a:spLocks noChangeArrowheads="1"/>
          </p:cNvSpPr>
          <p:nvPr/>
        </p:nvSpPr>
        <p:spPr bwMode="auto">
          <a:xfrm>
            <a:off x="8037082" y="2166710"/>
            <a:ext cx="706049" cy="530770"/>
          </a:xfrm>
          <a:prstGeom prst="rect">
            <a:avLst/>
          </a:prstGeom>
          <a:noFill/>
          <a:ln w="9525">
            <a:noFill/>
            <a:miter lim="800000"/>
            <a:headEnd/>
            <a:tailEnd/>
          </a:ln>
          <a:effectLst/>
        </p:spPr>
        <p:txBody>
          <a:bodyPr lIns="92075" tIns="46038" rIns="92075" bIns="46038"/>
          <a:lstStyle/>
          <a:p>
            <a:pPr eaLnBrk="0" hangingPunct="0">
              <a:lnSpc>
                <a:spcPct val="90000"/>
              </a:lnSpc>
              <a:spcBef>
                <a:spcPct val="20000"/>
              </a:spcBef>
              <a:defRPr/>
            </a:pPr>
            <a:r>
              <a:rPr lang="en-US" sz="3200" b="1" dirty="0" err="1">
                <a:solidFill>
                  <a:srgbClr val="FF0000"/>
                </a:solidFill>
                <a:effectLst/>
                <a:latin typeface="Calibri" pitchFamily="34" charset="0"/>
              </a:rPr>
              <a:t>Ol</a:t>
            </a:r>
            <a:endParaRPr lang="en-US" sz="3200" b="1" baseline="-25000" dirty="0">
              <a:solidFill>
                <a:srgbClr val="FF0000"/>
              </a:solidFill>
              <a:effectLst/>
              <a:latin typeface="Calibri" pitchFamily="34" charset="0"/>
            </a:endParaRPr>
          </a:p>
        </p:txBody>
      </p:sp>
      <p:sp>
        <p:nvSpPr>
          <p:cNvPr id="24" name="Rectangle 48"/>
          <p:cNvSpPr>
            <a:spLocks noChangeArrowheads="1"/>
          </p:cNvSpPr>
          <p:nvPr/>
        </p:nvSpPr>
        <p:spPr bwMode="auto">
          <a:xfrm>
            <a:off x="1026682" y="3955505"/>
            <a:ext cx="706049" cy="530770"/>
          </a:xfrm>
          <a:prstGeom prst="rect">
            <a:avLst/>
          </a:prstGeom>
          <a:noFill/>
          <a:ln w="9525">
            <a:noFill/>
            <a:miter lim="800000"/>
            <a:headEnd/>
            <a:tailEnd/>
          </a:ln>
          <a:effectLst/>
        </p:spPr>
        <p:txBody>
          <a:bodyPr lIns="92075" tIns="46038" rIns="92075" bIns="46038"/>
          <a:lstStyle/>
          <a:p>
            <a:pPr eaLnBrk="0" hangingPunct="0">
              <a:lnSpc>
                <a:spcPct val="90000"/>
              </a:lnSpc>
              <a:spcBef>
                <a:spcPct val="20000"/>
              </a:spcBef>
              <a:defRPr/>
            </a:pPr>
            <a:r>
              <a:rPr lang="en-US" sz="3200" b="1" dirty="0" err="1">
                <a:solidFill>
                  <a:srgbClr val="FF0000"/>
                </a:solidFill>
                <a:effectLst/>
                <a:latin typeface="Calibri" pitchFamily="34" charset="0"/>
              </a:rPr>
              <a:t>Ol</a:t>
            </a:r>
            <a:endParaRPr lang="en-US" sz="3200" b="1" baseline="-25000" dirty="0">
              <a:solidFill>
                <a:srgbClr val="FF0000"/>
              </a:solidFill>
              <a:effectLst/>
              <a:latin typeface="Calibri" pitchFamily="34" charset="0"/>
            </a:endParaRPr>
          </a:p>
        </p:txBody>
      </p:sp>
      <p:sp>
        <p:nvSpPr>
          <p:cNvPr id="25" name="Rectangle 48"/>
          <p:cNvSpPr>
            <a:spLocks noChangeArrowheads="1"/>
          </p:cNvSpPr>
          <p:nvPr/>
        </p:nvSpPr>
        <p:spPr bwMode="auto">
          <a:xfrm>
            <a:off x="3322842" y="3741510"/>
            <a:ext cx="706049" cy="530770"/>
          </a:xfrm>
          <a:prstGeom prst="rect">
            <a:avLst/>
          </a:prstGeom>
          <a:noFill/>
          <a:ln w="9525">
            <a:noFill/>
            <a:miter lim="800000"/>
            <a:headEnd/>
            <a:tailEnd/>
          </a:ln>
          <a:effectLst/>
        </p:spPr>
        <p:txBody>
          <a:bodyPr lIns="92075" tIns="46038" rIns="92075" bIns="46038"/>
          <a:lstStyle/>
          <a:p>
            <a:pPr eaLnBrk="0" hangingPunct="0">
              <a:lnSpc>
                <a:spcPct val="90000"/>
              </a:lnSpc>
              <a:spcBef>
                <a:spcPct val="20000"/>
              </a:spcBef>
              <a:defRPr/>
            </a:pPr>
            <a:r>
              <a:rPr lang="en-US" sz="3200" b="1" dirty="0" err="1">
                <a:solidFill>
                  <a:srgbClr val="FF0000"/>
                </a:solidFill>
                <a:effectLst/>
                <a:latin typeface="Calibri" pitchFamily="34" charset="0"/>
              </a:rPr>
              <a:t>Ol</a:t>
            </a:r>
            <a:endParaRPr lang="en-US" sz="3200" b="1" baseline="-25000" dirty="0">
              <a:solidFill>
                <a:srgbClr val="FF0000"/>
              </a:solidFill>
              <a:effectLst/>
              <a:latin typeface="Calibri" pitchFamily="34" charset="0"/>
            </a:endParaRPr>
          </a:p>
        </p:txBody>
      </p:sp>
      <p:sp>
        <p:nvSpPr>
          <p:cNvPr id="26" name="Rectangle 48"/>
          <p:cNvSpPr>
            <a:spLocks noChangeArrowheads="1"/>
          </p:cNvSpPr>
          <p:nvPr/>
        </p:nvSpPr>
        <p:spPr bwMode="auto">
          <a:xfrm>
            <a:off x="1748042" y="1597750"/>
            <a:ext cx="706049" cy="530770"/>
          </a:xfrm>
          <a:prstGeom prst="rect">
            <a:avLst/>
          </a:prstGeom>
          <a:noFill/>
          <a:ln w="9525">
            <a:noFill/>
            <a:miter lim="800000"/>
            <a:headEnd/>
            <a:tailEnd/>
          </a:ln>
          <a:effectLst/>
        </p:spPr>
        <p:txBody>
          <a:bodyPr lIns="92075" tIns="46038" rIns="92075" bIns="46038"/>
          <a:lstStyle/>
          <a:p>
            <a:pPr eaLnBrk="0" hangingPunct="0">
              <a:lnSpc>
                <a:spcPct val="90000"/>
              </a:lnSpc>
              <a:spcBef>
                <a:spcPct val="20000"/>
              </a:spcBef>
              <a:defRPr/>
            </a:pPr>
            <a:r>
              <a:rPr lang="en-US" sz="3200" b="1" dirty="0" err="1">
                <a:solidFill>
                  <a:srgbClr val="FF0000"/>
                </a:solidFill>
                <a:effectLst/>
                <a:latin typeface="Calibri" pitchFamily="34" charset="0"/>
              </a:rPr>
              <a:t>Ol</a:t>
            </a:r>
            <a:endParaRPr lang="en-US" sz="3200" b="1" baseline="-25000" dirty="0">
              <a:solidFill>
                <a:srgbClr val="FF0000"/>
              </a:solidFill>
              <a:effectLst/>
              <a:latin typeface="Calibri" pitchFamily="34" charset="0"/>
            </a:endParaRPr>
          </a:p>
        </p:txBody>
      </p:sp>
      <p:sp>
        <p:nvSpPr>
          <p:cNvPr id="27" name="Rectangle 48"/>
          <p:cNvSpPr>
            <a:spLocks noChangeArrowheads="1"/>
          </p:cNvSpPr>
          <p:nvPr/>
        </p:nvSpPr>
        <p:spPr bwMode="auto">
          <a:xfrm>
            <a:off x="4059626" y="694055"/>
            <a:ext cx="706049" cy="530770"/>
          </a:xfrm>
          <a:prstGeom prst="rect">
            <a:avLst/>
          </a:prstGeom>
          <a:noFill/>
          <a:ln w="9525">
            <a:noFill/>
            <a:miter lim="800000"/>
            <a:headEnd/>
            <a:tailEnd/>
          </a:ln>
          <a:effectLst/>
        </p:spPr>
        <p:txBody>
          <a:bodyPr lIns="92075" tIns="46038" rIns="92075" bIns="46038"/>
          <a:lstStyle/>
          <a:p>
            <a:pPr eaLnBrk="0" hangingPunct="0">
              <a:lnSpc>
                <a:spcPct val="90000"/>
              </a:lnSpc>
              <a:spcBef>
                <a:spcPct val="20000"/>
              </a:spcBef>
              <a:defRPr/>
            </a:pPr>
            <a:r>
              <a:rPr lang="en-US" sz="3200" b="1" dirty="0" err="1">
                <a:solidFill>
                  <a:srgbClr val="FF0000"/>
                </a:solidFill>
                <a:effectLst/>
                <a:latin typeface="Calibri" pitchFamily="34" charset="0"/>
              </a:rPr>
              <a:t>Ol</a:t>
            </a:r>
            <a:endParaRPr lang="en-US" sz="3200" b="1" baseline="-25000" dirty="0">
              <a:solidFill>
                <a:srgbClr val="FF0000"/>
              </a:solidFill>
              <a:effectLst/>
              <a:latin typeface="Calibri" pitchFamily="34" charset="0"/>
            </a:endParaRPr>
          </a:p>
        </p:txBody>
      </p:sp>
      <p:sp>
        <p:nvSpPr>
          <p:cNvPr id="28" name="Rectangle 48"/>
          <p:cNvSpPr>
            <a:spLocks noChangeArrowheads="1"/>
          </p:cNvSpPr>
          <p:nvPr/>
        </p:nvSpPr>
        <p:spPr bwMode="auto">
          <a:xfrm>
            <a:off x="6787402" y="3109050"/>
            <a:ext cx="1005318" cy="530770"/>
          </a:xfrm>
          <a:prstGeom prst="rect">
            <a:avLst/>
          </a:prstGeom>
          <a:noFill/>
          <a:ln w="9525">
            <a:noFill/>
            <a:miter lim="800000"/>
            <a:headEnd/>
            <a:tailEnd/>
          </a:ln>
          <a:effectLst/>
        </p:spPr>
        <p:txBody>
          <a:bodyPr lIns="92075" tIns="46038" rIns="92075" bIns="46038"/>
          <a:lstStyle/>
          <a:p>
            <a:pPr eaLnBrk="0" hangingPunct="0">
              <a:lnSpc>
                <a:spcPct val="90000"/>
              </a:lnSpc>
              <a:spcBef>
                <a:spcPct val="20000"/>
              </a:spcBef>
              <a:defRPr/>
            </a:pPr>
            <a:r>
              <a:rPr lang="en-US" sz="3200" b="1" dirty="0" err="1">
                <a:solidFill>
                  <a:srgbClr val="0000FF"/>
                </a:solidFill>
                <a:effectLst/>
                <a:latin typeface="Calibri" pitchFamily="34" charset="0"/>
              </a:rPr>
              <a:t>Opx</a:t>
            </a:r>
            <a:endParaRPr lang="en-US" sz="3200" b="1" baseline="-25000" dirty="0">
              <a:solidFill>
                <a:srgbClr val="0000FF"/>
              </a:solidFill>
              <a:effectLst/>
              <a:latin typeface="Calibri" pitchFamily="34" charset="0"/>
            </a:endParaRPr>
          </a:p>
        </p:txBody>
      </p:sp>
      <p:sp>
        <p:nvSpPr>
          <p:cNvPr id="29" name="Rectangle 48"/>
          <p:cNvSpPr>
            <a:spLocks noChangeArrowheads="1"/>
          </p:cNvSpPr>
          <p:nvPr/>
        </p:nvSpPr>
        <p:spPr bwMode="auto">
          <a:xfrm>
            <a:off x="2479562" y="3291930"/>
            <a:ext cx="1005318" cy="530770"/>
          </a:xfrm>
          <a:prstGeom prst="rect">
            <a:avLst/>
          </a:prstGeom>
          <a:noFill/>
          <a:ln w="9525">
            <a:noFill/>
            <a:miter lim="800000"/>
            <a:headEnd/>
            <a:tailEnd/>
          </a:ln>
          <a:effectLst/>
        </p:spPr>
        <p:txBody>
          <a:bodyPr lIns="92075" tIns="46038" rIns="92075" bIns="46038"/>
          <a:lstStyle/>
          <a:p>
            <a:pPr eaLnBrk="0" hangingPunct="0">
              <a:lnSpc>
                <a:spcPct val="90000"/>
              </a:lnSpc>
              <a:spcBef>
                <a:spcPct val="20000"/>
              </a:spcBef>
              <a:defRPr/>
            </a:pPr>
            <a:r>
              <a:rPr lang="en-US" sz="3200" b="1" dirty="0" err="1">
                <a:solidFill>
                  <a:srgbClr val="0000FF"/>
                </a:solidFill>
                <a:effectLst/>
                <a:latin typeface="Calibri" pitchFamily="34" charset="0"/>
              </a:rPr>
              <a:t>Opx</a:t>
            </a:r>
            <a:endParaRPr lang="en-US" sz="3200" b="1" baseline="-25000" dirty="0">
              <a:solidFill>
                <a:srgbClr val="0000FF"/>
              </a:solidFill>
              <a:effectLst/>
              <a:latin typeface="Calibri" pitchFamily="34" charset="0"/>
            </a:endParaRPr>
          </a:p>
        </p:txBody>
      </p:sp>
      <p:sp>
        <p:nvSpPr>
          <p:cNvPr id="30" name="Rectangle 48"/>
          <p:cNvSpPr>
            <a:spLocks noChangeArrowheads="1"/>
          </p:cNvSpPr>
          <p:nvPr/>
        </p:nvSpPr>
        <p:spPr bwMode="auto">
          <a:xfrm>
            <a:off x="2276362" y="1544410"/>
            <a:ext cx="1005318" cy="530770"/>
          </a:xfrm>
          <a:prstGeom prst="rect">
            <a:avLst/>
          </a:prstGeom>
          <a:noFill/>
          <a:ln w="9525">
            <a:noFill/>
            <a:miter lim="800000"/>
            <a:headEnd/>
            <a:tailEnd/>
          </a:ln>
          <a:effectLst/>
        </p:spPr>
        <p:txBody>
          <a:bodyPr lIns="92075" tIns="46038" rIns="92075" bIns="46038"/>
          <a:lstStyle/>
          <a:p>
            <a:pPr eaLnBrk="0" hangingPunct="0">
              <a:lnSpc>
                <a:spcPct val="90000"/>
              </a:lnSpc>
              <a:spcBef>
                <a:spcPct val="20000"/>
              </a:spcBef>
              <a:defRPr/>
            </a:pPr>
            <a:r>
              <a:rPr lang="en-US" sz="3200" b="1" dirty="0" err="1">
                <a:solidFill>
                  <a:srgbClr val="0000FF"/>
                </a:solidFill>
                <a:effectLst/>
                <a:latin typeface="Calibri" pitchFamily="34" charset="0"/>
              </a:rPr>
              <a:t>Opx</a:t>
            </a:r>
            <a:endParaRPr lang="en-US" sz="3200" b="1" baseline="-25000" dirty="0">
              <a:solidFill>
                <a:srgbClr val="0000FF"/>
              </a:solidFill>
              <a:effectLst/>
              <a:latin typeface="Calibri" pitchFamily="34" charset="0"/>
            </a:endParaRPr>
          </a:p>
        </p:txBody>
      </p:sp>
      <p:sp>
        <p:nvSpPr>
          <p:cNvPr id="31" name="Rectangle 48"/>
          <p:cNvSpPr>
            <a:spLocks noChangeArrowheads="1"/>
          </p:cNvSpPr>
          <p:nvPr/>
        </p:nvSpPr>
        <p:spPr bwMode="auto">
          <a:xfrm>
            <a:off x="3901962" y="3617050"/>
            <a:ext cx="1005318" cy="530770"/>
          </a:xfrm>
          <a:prstGeom prst="rect">
            <a:avLst/>
          </a:prstGeom>
          <a:noFill/>
          <a:ln w="9525">
            <a:noFill/>
            <a:miter lim="800000"/>
            <a:headEnd/>
            <a:tailEnd/>
          </a:ln>
          <a:effectLst/>
        </p:spPr>
        <p:txBody>
          <a:bodyPr lIns="92075" tIns="46038" rIns="92075" bIns="46038"/>
          <a:lstStyle/>
          <a:p>
            <a:pPr eaLnBrk="0" hangingPunct="0">
              <a:lnSpc>
                <a:spcPct val="90000"/>
              </a:lnSpc>
              <a:spcBef>
                <a:spcPct val="20000"/>
              </a:spcBef>
              <a:defRPr/>
            </a:pPr>
            <a:r>
              <a:rPr lang="en-US" sz="3200" b="1" dirty="0" err="1">
                <a:solidFill>
                  <a:srgbClr val="0000FF"/>
                </a:solidFill>
                <a:effectLst/>
                <a:latin typeface="Calibri" pitchFamily="34" charset="0"/>
              </a:rPr>
              <a:t>Opx</a:t>
            </a:r>
            <a:endParaRPr lang="en-US" sz="3200" b="1" baseline="-25000" dirty="0">
              <a:solidFill>
                <a:srgbClr val="0000FF"/>
              </a:solidFill>
              <a:effectLst/>
              <a:latin typeface="Calibri" pitchFamily="34" charset="0"/>
            </a:endParaRPr>
          </a:p>
        </p:txBody>
      </p:sp>
      <p:sp>
        <p:nvSpPr>
          <p:cNvPr id="33" name="Rectangle 48"/>
          <p:cNvSpPr>
            <a:spLocks noChangeArrowheads="1"/>
          </p:cNvSpPr>
          <p:nvPr/>
        </p:nvSpPr>
        <p:spPr bwMode="auto">
          <a:xfrm>
            <a:off x="4592842" y="2408010"/>
            <a:ext cx="730998" cy="375830"/>
          </a:xfrm>
          <a:prstGeom prst="rect">
            <a:avLst/>
          </a:prstGeom>
          <a:noFill/>
          <a:ln w="9525">
            <a:noFill/>
            <a:miter lim="800000"/>
            <a:headEnd/>
            <a:tailEnd/>
          </a:ln>
          <a:effectLst/>
        </p:spPr>
        <p:txBody>
          <a:bodyPr lIns="92075" tIns="46038" rIns="92075" bIns="46038"/>
          <a:lstStyle/>
          <a:p>
            <a:pPr eaLnBrk="0" hangingPunct="0">
              <a:lnSpc>
                <a:spcPct val="90000"/>
              </a:lnSpc>
              <a:spcBef>
                <a:spcPct val="20000"/>
              </a:spcBef>
              <a:defRPr/>
            </a:pPr>
            <a:r>
              <a:rPr lang="en-US" sz="2000" b="1" dirty="0" err="1">
                <a:solidFill>
                  <a:schemeClr val="bg1"/>
                </a:solidFill>
                <a:latin typeface="Calibri" pitchFamily="34" charset="0"/>
              </a:rPr>
              <a:t>Opx</a:t>
            </a:r>
            <a:endParaRPr lang="en-US" sz="2000" b="1" baseline="-25000" dirty="0">
              <a:solidFill>
                <a:schemeClr val="bg1"/>
              </a:solidFill>
              <a:latin typeface="Calibri" pitchFamily="34" charset="0"/>
            </a:endParaRPr>
          </a:p>
        </p:txBody>
      </p:sp>
      <p:sp>
        <p:nvSpPr>
          <p:cNvPr id="34" name="Rectangle 48"/>
          <p:cNvSpPr>
            <a:spLocks noChangeArrowheads="1"/>
          </p:cNvSpPr>
          <p:nvPr/>
        </p:nvSpPr>
        <p:spPr bwMode="auto">
          <a:xfrm>
            <a:off x="3211082" y="1188810"/>
            <a:ext cx="730998" cy="375830"/>
          </a:xfrm>
          <a:prstGeom prst="rect">
            <a:avLst/>
          </a:prstGeom>
          <a:noFill/>
          <a:ln w="9525">
            <a:noFill/>
            <a:miter lim="800000"/>
            <a:headEnd/>
            <a:tailEnd/>
          </a:ln>
          <a:effectLst/>
        </p:spPr>
        <p:txBody>
          <a:bodyPr lIns="92075" tIns="46038" rIns="92075" bIns="46038"/>
          <a:lstStyle/>
          <a:p>
            <a:pPr eaLnBrk="0" hangingPunct="0">
              <a:lnSpc>
                <a:spcPct val="90000"/>
              </a:lnSpc>
              <a:spcBef>
                <a:spcPct val="20000"/>
              </a:spcBef>
              <a:defRPr/>
            </a:pPr>
            <a:r>
              <a:rPr lang="en-US" sz="2000" b="1" dirty="0" err="1">
                <a:solidFill>
                  <a:srgbClr val="0000FF"/>
                </a:solidFill>
                <a:effectLst/>
                <a:latin typeface="Calibri" pitchFamily="34" charset="0"/>
              </a:rPr>
              <a:t>Opx</a:t>
            </a:r>
            <a:endParaRPr lang="en-US" sz="2000" b="1" baseline="-25000" dirty="0">
              <a:solidFill>
                <a:srgbClr val="0000FF"/>
              </a:solidFill>
              <a:effectLst/>
              <a:latin typeface="Calibri" pitchFamily="34" charset="0"/>
            </a:endParaRPr>
          </a:p>
        </p:txBody>
      </p:sp>
      <p:sp>
        <p:nvSpPr>
          <p:cNvPr id="35" name="Rectangle 48"/>
          <p:cNvSpPr>
            <a:spLocks noChangeArrowheads="1"/>
          </p:cNvSpPr>
          <p:nvPr/>
        </p:nvSpPr>
        <p:spPr bwMode="auto">
          <a:xfrm>
            <a:off x="3211082" y="2885530"/>
            <a:ext cx="730998" cy="375830"/>
          </a:xfrm>
          <a:prstGeom prst="rect">
            <a:avLst/>
          </a:prstGeom>
          <a:noFill/>
          <a:ln w="9525">
            <a:noFill/>
            <a:miter lim="800000"/>
            <a:headEnd/>
            <a:tailEnd/>
          </a:ln>
          <a:effectLst/>
        </p:spPr>
        <p:txBody>
          <a:bodyPr lIns="92075" tIns="46038" rIns="92075" bIns="46038"/>
          <a:lstStyle/>
          <a:p>
            <a:pPr eaLnBrk="0" hangingPunct="0">
              <a:lnSpc>
                <a:spcPct val="90000"/>
              </a:lnSpc>
              <a:spcBef>
                <a:spcPct val="20000"/>
              </a:spcBef>
              <a:defRPr/>
            </a:pPr>
            <a:r>
              <a:rPr lang="en-US" sz="2000" b="1" dirty="0" err="1">
                <a:solidFill>
                  <a:srgbClr val="0000FF"/>
                </a:solidFill>
                <a:effectLst/>
                <a:latin typeface="Calibri" pitchFamily="34" charset="0"/>
              </a:rPr>
              <a:t>Opx</a:t>
            </a:r>
            <a:endParaRPr lang="en-US" sz="2000" b="1" baseline="-25000" dirty="0">
              <a:solidFill>
                <a:srgbClr val="0000FF"/>
              </a:solidFill>
              <a:effectLst/>
              <a:latin typeface="Calibri" pitchFamily="34" charset="0"/>
            </a:endParaRPr>
          </a:p>
        </p:txBody>
      </p:sp>
      <p:sp>
        <p:nvSpPr>
          <p:cNvPr id="36" name="Rectangle 48"/>
          <p:cNvSpPr>
            <a:spLocks noChangeArrowheads="1"/>
          </p:cNvSpPr>
          <p:nvPr/>
        </p:nvSpPr>
        <p:spPr bwMode="auto">
          <a:xfrm>
            <a:off x="5476762" y="2855050"/>
            <a:ext cx="730998" cy="375830"/>
          </a:xfrm>
          <a:prstGeom prst="rect">
            <a:avLst/>
          </a:prstGeom>
          <a:noFill/>
          <a:ln w="9525">
            <a:noFill/>
            <a:miter lim="800000"/>
            <a:headEnd/>
            <a:tailEnd/>
          </a:ln>
          <a:effectLst/>
        </p:spPr>
        <p:txBody>
          <a:bodyPr lIns="92075" tIns="46038" rIns="92075" bIns="46038"/>
          <a:lstStyle/>
          <a:p>
            <a:pPr eaLnBrk="0" hangingPunct="0">
              <a:lnSpc>
                <a:spcPct val="90000"/>
              </a:lnSpc>
              <a:spcBef>
                <a:spcPct val="20000"/>
              </a:spcBef>
              <a:defRPr/>
            </a:pPr>
            <a:r>
              <a:rPr lang="en-US" sz="2000" b="1" dirty="0" err="1">
                <a:solidFill>
                  <a:srgbClr val="0000FF"/>
                </a:solidFill>
                <a:effectLst/>
                <a:latin typeface="Calibri" pitchFamily="34" charset="0"/>
              </a:rPr>
              <a:t>Opx</a:t>
            </a:r>
            <a:endParaRPr lang="en-US" sz="2000" b="1" baseline="-25000" dirty="0">
              <a:solidFill>
                <a:srgbClr val="0000FF"/>
              </a:solidFill>
              <a:effectLst/>
              <a:latin typeface="Calibri" pitchFamily="34" charset="0"/>
            </a:endParaRPr>
          </a:p>
        </p:txBody>
      </p:sp>
      <p:sp>
        <p:nvSpPr>
          <p:cNvPr id="37" name="Rectangle 48"/>
          <p:cNvSpPr>
            <a:spLocks noChangeArrowheads="1"/>
          </p:cNvSpPr>
          <p:nvPr/>
        </p:nvSpPr>
        <p:spPr bwMode="auto">
          <a:xfrm>
            <a:off x="3190762" y="1803490"/>
            <a:ext cx="532878" cy="375830"/>
          </a:xfrm>
          <a:prstGeom prst="rect">
            <a:avLst/>
          </a:prstGeom>
          <a:noFill/>
          <a:ln w="9525">
            <a:noFill/>
            <a:miter lim="800000"/>
            <a:headEnd/>
            <a:tailEnd/>
          </a:ln>
          <a:effectLst/>
        </p:spPr>
        <p:txBody>
          <a:bodyPr lIns="92075" tIns="46038" rIns="92075" bIns="46038"/>
          <a:lstStyle/>
          <a:p>
            <a:pPr eaLnBrk="0" hangingPunct="0">
              <a:lnSpc>
                <a:spcPct val="90000"/>
              </a:lnSpc>
              <a:spcBef>
                <a:spcPct val="20000"/>
              </a:spcBef>
              <a:defRPr/>
            </a:pPr>
            <a:r>
              <a:rPr lang="en-US" sz="2000" b="1" dirty="0">
                <a:solidFill>
                  <a:schemeClr val="bg1"/>
                </a:solidFill>
                <a:latin typeface="Calibri" pitchFamily="34" charset="0"/>
              </a:rPr>
              <a:t>Sp</a:t>
            </a:r>
            <a:endParaRPr lang="en-US" sz="2000" b="1" baseline="-25000" dirty="0">
              <a:solidFill>
                <a:schemeClr val="bg1"/>
              </a:solidFill>
              <a:latin typeface="Calibri" pitchFamily="34" charset="0"/>
            </a:endParaRPr>
          </a:p>
        </p:txBody>
      </p:sp>
      <p:sp>
        <p:nvSpPr>
          <p:cNvPr id="38" name="Rectangle 48"/>
          <p:cNvSpPr>
            <a:spLocks noChangeArrowheads="1"/>
          </p:cNvSpPr>
          <p:nvPr/>
        </p:nvSpPr>
        <p:spPr bwMode="auto">
          <a:xfrm>
            <a:off x="3998482" y="3053170"/>
            <a:ext cx="532878" cy="375830"/>
          </a:xfrm>
          <a:prstGeom prst="rect">
            <a:avLst/>
          </a:prstGeom>
          <a:noFill/>
          <a:ln w="9525">
            <a:noFill/>
            <a:miter lim="800000"/>
            <a:headEnd/>
            <a:tailEnd/>
          </a:ln>
          <a:effectLst/>
        </p:spPr>
        <p:txBody>
          <a:bodyPr lIns="92075" tIns="46038" rIns="92075" bIns="46038"/>
          <a:lstStyle/>
          <a:p>
            <a:pPr eaLnBrk="0" hangingPunct="0">
              <a:lnSpc>
                <a:spcPct val="90000"/>
              </a:lnSpc>
              <a:spcBef>
                <a:spcPct val="20000"/>
              </a:spcBef>
              <a:defRPr/>
            </a:pPr>
            <a:r>
              <a:rPr lang="en-US" sz="2000" b="1" dirty="0">
                <a:solidFill>
                  <a:schemeClr val="bg1"/>
                </a:solidFill>
                <a:latin typeface="Calibri" pitchFamily="34" charset="0"/>
              </a:rPr>
              <a:t>Sp</a:t>
            </a:r>
            <a:endParaRPr lang="en-US" sz="2000" b="1" baseline="-25000" dirty="0">
              <a:solidFill>
                <a:schemeClr val="bg1"/>
              </a:solidFill>
              <a:latin typeface="Calibri" pitchFamily="34" charset="0"/>
            </a:endParaRPr>
          </a:p>
        </p:txBody>
      </p:sp>
      <p:sp>
        <p:nvSpPr>
          <p:cNvPr id="39" name="Rectangle 48"/>
          <p:cNvSpPr>
            <a:spLocks noChangeArrowheads="1"/>
          </p:cNvSpPr>
          <p:nvPr/>
        </p:nvSpPr>
        <p:spPr bwMode="auto">
          <a:xfrm>
            <a:off x="4859542" y="3678010"/>
            <a:ext cx="532878" cy="375830"/>
          </a:xfrm>
          <a:prstGeom prst="rect">
            <a:avLst/>
          </a:prstGeom>
          <a:noFill/>
          <a:ln w="9525">
            <a:noFill/>
            <a:miter lim="800000"/>
            <a:headEnd/>
            <a:tailEnd/>
          </a:ln>
          <a:effectLst/>
        </p:spPr>
        <p:txBody>
          <a:bodyPr lIns="92075" tIns="46038" rIns="92075" bIns="46038"/>
          <a:lstStyle/>
          <a:p>
            <a:pPr eaLnBrk="0" hangingPunct="0">
              <a:lnSpc>
                <a:spcPct val="90000"/>
              </a:lnSpc>
              <a:spcBef>
                <a:spcPct val="20000"/>
              </a:spcBef>
              <a:defRPr/>
            </a:pPr>
            <a:r>
              <a:rPr lang="en-US" sz="2000" b="1" dirty="0">
                <a:solidFill>
                  <a:schemeClr val="bg1"/>
                </a:solidFill>
                <a:latin typeface="Calibri" pitchFamily="34" charset="0"/>
              </a:rPr>
              <a:t>Sp</a:t>
            </a:r>
            <a:endParaRPr lang="en-US" sz="2000" b="1" baseline="-25000" dirty="0">
              <a:solidFill>
                <a:schemeClr val="bg1"/>
              </a:solidFill>
              <a:latin typeface="Calibri" pitchFamily="34" charset="0"/>
            </a:endParaRPr>
          </a:p>
        </p:txBody>
      </p:sp>
      <p:sp>
        <p:nvSpPr>
          <p:cNvPr id="40" name="Rectangle 48"/>
          <p:cNvSpPr>
            <a:spLocks noChangeArrowheads="1"/>
          </p:cNvSpPr>
          <p:nvPr/>
        </p:nvSpPr>
        <p:spPr bwMode="auto">
          <a:xfrm>
            <a:off x="4202317" y="2039710"/>
            <a:ext cx="532878" cy="375830"/>
          </a:xfrm>
          <a:prstGeom prst="rect">
            <a:avLst/>
          </a:prstGeom>
          <a:noFill/>
          <a:ln w="9525">
            <a:noFill/>
            <a:miter lim="800000"/>
            <a:headEnd/>
            <a:tailEnd/>
          </a:ln>
          <a:effectLst/>
        </p:spPr>
        <p:txBody>
          <a:bodyPr lIns="92075" tIns="46038" rIns="92075" bIns="46038"/>
          <a:lstStyle/>
          <a:p>
            <a:pPr eaLnBrk="0" hangingPunct="0">
              <a:lnSpc>
                <a:spcPct val="90000"/>
              </a:lnSpc>
              <a:spcBef>
                <a:spcPct val="20000"/>
              </a:spcBef>
              <a:defRPr/>
            </a:pPr>
            <a:r>
              <a:rPr lang="en-US" sz="2000" b="1" dirty="0">
                <a:solidFill>
                  <a:schemeClr val="bg1"/>
                </a:solidFill>
                <a:latin typeface="Calibri" pitchFamily="34" charset="0"/>
              </a:rPr>
              <a:t>Sp</a:t>
            </a:r>
            <a:endParaRPr lang="en-US" sz="2000" b="1" baseline="-25000" dirty="0">
              <a:solidFill>
                <a:schemeClr val="bg1"/>
              </a:solidFill>
              <a:latin typeface="Calibri" pitchFamily="34" charset="0"/>
            </a:endParaRPr>
          </a:p>
        </p:txBody>
      </p:sp>
      <p:sp>
        <p:nvSpPr>
          <p:cNvPr id="41" name="Rectangle 48"/>
          <p:cNvSpPr>
            <a:spLocks noChangeArrowheads="1"/>
          </p:cNvSpPr>
          <p:nvPr/>
        </p:nvSpPr>
        <p:spPr bwMode="auto">
          <a:xfrm>
            <a:off x="1204482" y="3225890"/>
            <a:ext cx="924038" cy="530770"/>
          </a:xfrm>
          <a:prstGeom prst="rect">
            <a:avLst/>
          </a:prstGeom>
          <a:noFill/>
          <a:ln w="9525">
            <a:noFill/>
            <a:miter lim="800000"/>
            <a:headEnd/>
            <a:tailEnd/>
          </a:ln>
          <a:effectLst/>
        </p:spPr>
        <p:txBody>
          <a:bodyPr lIns="92075" tIns="46038" rIns="92075" bIns="46038"/>
          <a:lstStyle/>
          <a:p>
            <a:pPr eaLnBrk="0" hangingPunct="0">
              <a:lnSpc>
                <a:spcPct val="90000"/>
              </a:lnSpc>
              <a:spcBef>
                <a:spcPct val="20000"/>
              </a:spcBef>
              <a:defRPr/>
            </a:pPr>
            <a:r>
              <a:rPr lang="en-US" sz="2400" b="1" dirty="0" err="1">
                <a:solidFill>
                  <a:srgbClr val="FFFF00"/>
                </a:solidFill>
                <a:effectLst/>
                <a:latin typeface="Calibri" pitchFamily="34" charset="0"/>
              </a:rPr>
              <a:t>Cpx</a:t>
            </a:r>
            <a:endParaRPr lang="en-US" sz="2400" b="1" baseline="-25000" dirty="0">
              <a:solidFill>
                <a:srgbClr val="FFFF00"/>
              </a:solidFill>
              <a:effectLst/>
              <a:latin typeface="Calibri" pitchFamily="34" charset="0"/>
            </a:endParaRPr>
          </a:p>
        </p:txBody>
      </p:sp>
      <p:sp>
        <p:nvSpPr>
          <p:cNvPr id="42" name="Rectangle 48"/>
          <p:cNvSpPr>
            <a:spLocks noChangeArrowheads="1"/>
          </p:cNvSpPr>
          <p:nvPr/>
        </p:nvSpPr>
        <p:spPr bwMode="auto">
          <a:xfrm>
            <a:off x="2662442" y="2214970"/>
            <a:ext cx="924038" cy="530770"/>
          </a:xfrm>
          <a:prstGeom prst="rect">
            <a:avLst/>
          </a:prstGeom>
          <a:noFill/>
          <a:ln w="9525">
            <a:noFill/>
            <a:miter lim="800000"/>
            <a:headEnd/>
            <a:tailEnd/>
          </a:ln>
          <a:effectLst/>
        </p:spPr>
        <p:txBody>
          <a:bodyPr lIns="92075" tIns="46038" rIns="92075" bIns="46038"/>
          <a:lstStyle/>
          <a:p>
            <a:pPr eaLnBrk="0" hangingPunct="0">
              <a:lnSpc>
                <a:spcPct val="90000"/>
              </a:lnSpc>
              <a:spcBef>
                <a:spcPct val="20000"/>
              </a:spcBef>
              <a:defRPr/>
            </a:pPr>
            <a:r>
              <a:rPr lang="en-US" sz="2400" b="1" dirty="0" err="1">
                <a:solidFill>
                  <a:srgbClr val="FFFF00"/>
                </a:solidFill>
                <a:effectLst/>
                <a:latin typeface="Calibri" pitchFamily="34" charset="0"/>
              </a:rPr>
              <a:t>Cpx</a:t>
            </a:r>
            <a:endParaRPr lang="en-US" sz="2400" b="1" baseline="-25000" dirty="0">
              <a:solidFill>
                <a:srgbClr val="FFFF00"/>
              </a:solidFill>
              <a:effectLst/>
              <a:latin typeface="Calibri" pitchFamily="34" charset="0"/>
            </a:endParaRPr>
          </a:p>
        </p:txBody>
      </p:sp>
      <p:sp>
        <p:nvSpPr>
          <p:cNvPr id="43" name="Rectangle 48"/>
          <p:cNvSpPr>
            <a:spLocks noChangeArrowheads="1"/>
          </p:cNvSpPr>
          <p:nvPr/>
        </p:nvSpPr>
        <p:spPr bwMode="auto">
          <a:xfrm>
            <a:off x="5039882" y="849466"/>
            <a:ext cx="924038" cy="530770"/>
          </a:xfrm>
          <a:prstGeom prst="rect">
            <a:avLst/>
          </a:prstGeom>
          <a:noFill/>
          <a:ln w="9525">
            <a:noFill/>
            <a:miter lim="800000"/>
            <a:headEnd/>
            <a:tailEnd/>
          </a:ln>
          <a:effectLst/>
        </p:spPr>
        <p:txBody>
          <a:bodyPr lIns="92075" tIns="46038" rIns="92075" bIns="46038"/>
          <a:lstStyle/>
          <a:p>
            <a:pPr eaLnBrk="0" hangingPunct="0">
              <a:lnSpc>
                <a:spcPct val="90000"/>
              </a:lnSpc>
              <a:spcBef>
                <a:spcPct val="20000"/>
              </a:spcBef>
              <a:defRPr/>
            </a:pPr>
            <a:r>
              <a:rPr lang="en-US" sz="2400" b="1" dirty="0" err="1">
                <a:solidFill>
                  <a:srgbClr val="FFFF00"/>
                </a:solidFill>
                <a:effectLst/>
                <a:latin typeface="Calibri" pitchFamily="34" charset="0"/>
              </a:rPr>
              <a:t>Cpx</a:t>
            </a:r>
            <a:endParaRPr lang="en-US" sz="2400" b="1" baseline="-25000" dirty="0">
              <a:solidFill>
                <a:srgbClr val="FFFF00"/>
              </a:solidFill>
              <a:effectLst/>
              <a:latin typeface="Calibri" pitchFamily="34" charset="0"/>
            </a:endParaRPr>
          </a:p>
        </p:txBody>
      </p:sp>
      <p:sp>
        <p:nvSpPr>
          <p:cNvPr id="44" name="Figura a mano libera 43"/>
          <p:cNvSpPr/>
          <p:nvPr/>
        </p:nvSpPr>
        <p:spPr bwMode="auto">
          <a:xfrm>
            <a:off x="2139950" y="594360"/>
            <a:ext cx="3991610" cy="3732530"/>
          </a:xfrm>
          <a:custGeom>
            <a:avLst/>
            <a:gdLst>
              <a:gd name="connsiteX0" fmla="*/ 3940810 w 3991610"/>
              <a:gd name="connsiteY0" fmla="*/ 2354580 h 3732530"/>
              <a:gd name="connsiteX1" fmla="*/ 3834130 w 3991610"/>
              <a:gd name="connsiteY1" fmla="*/ 1981200 h 3732530"/>
              <a:gd name="connsiteX2" fmla="*/ 3826510 w 3991610"/>
              <a:gd name="connsiteY2" fmla="*/ 1516380 h 3732530"/>
              <a:gd name="connsiteX3" fmla="*/ 3582670 w 3991610"/>
              <a:gd name="connsiteY3" fmla="*/ 1348740 h 3732530"/>
              <a:gd name="connsiteX4" fmla="*/ 3338830 w 3991610"/>
              <a:gd name="connsiteY4" fmla="*/ 1242060 h 3732530"/>
              <a:gd name="connsiteX5" fmla="*/ 3255010 w 3991610"/>
              <a:gd name="connsiteY5" fmla="*/ 1021080 h 3732530"/>
              <a:gd name="connsiteX6" fmla="*/ 2980690 w 3991610"/>
              <a:gd name="connsiteY6" fmla="*/ 937260 h 3732530"/>
              <a:gd name="connsiteX7" fmla="*/ 2729230 w 3991610"/>
              <a:gd name="connsiteY7" fmla="*/ 998220 h 3732530"/>
              <a:gd name="connsiteX8" fmla="*/ 2493010 w 3991610"/>
              <a:gd name="connsiteY8" fmla="*/ 998220 h 3732530"/>
              <a:gd name="connsiteX9" fmla="*/ 2150110 w 3991610"/>
              <a:gd name="connsiteY9" fmla="*/ 723900 h 3732530"/>
              <a:gd name="connsiteX10" fmla="*/ 1982470 w 3991610"/>
              <a:gd name="connsiteY10" fmla="*/ 419100 h 3732530"/>
              <a:gd name="connsiteX11" fmla="*/ 1647190 w 3991610"/>
              <a:gd name="connsiteY11" fmla="*/ 175260 h 3732530"/>
              <a:gd name="connsiteX12" fmla="*/ 1548130 w 3991610"/>
              <a:gd name="connsiteY12" fmla="*/ 38100 h 3732530"/>
              <a:gd name="connsiteX13" fmla="*/ 1365250 w 3991610"/>
              <a:gd name="connsiteY13" fmla="*/ 53340 h 3732530"/>
              <a:gd name="connsiteX14" fmla="*/ 1365250 w 3991610"/>
              <a:gd name="connsiteY14" fmla="*/ 358140 h 3732530"/>
              <a:gd name="connsiteX15" fmla="*/ 1205230 w 3991610"/>
              <a:gd name="connsiteY15" fmla="*/ 678180 h 3732530"/>
              <a:gd name="connsiteX16" fmla="*/ 885190 w 3991610"/>
              <a:gd name="connsiteY16" fmla="*/ 746760 h 3732530"/>
              <a:gd name="connsiteX17" fmla="*/ 687070 w 3991610"/>
              <a:gd name="connsiteY17" fmla="*/ 853440 h 3732530"/>
              <a:gd name="connsiteX18" fmla="*/ 450850 w 3991610"/>
              <a:gd name="connsiteY18" fmla="*/ 967740 h 3732530"/>
              <a:gd name="connsiteX19" fmla="*/ 191770 w 3991610"/>
              <a:gd name="connsiteY19" fmla="*/ 1272540 h 3732530"/>
              <a:gd name="connsiteX20" fmla="*/ 184150 w 3991610"/>
              <a:gd name="connsiteY20" fmla="*/ 1623060 h 3732530"/>
              <a:gd name="connsiteX21" fmla="*/ 8890 w 3991610"/>
              <a:gd name="connsiteY21" fmla="*/ 1950720 h 3732530"/>
              <a:gd name="connsiteX22" fmla="*/ 130810 w 3991610"/>
              <a:gd name="connsiteY22" fmla="*/ 2095500 h 3732530"/>
              <a:gd name="connsiteX23" fmla="*/ 328930 w 3991610"/>
              <a:gd name="connsiteY23" fmla="*/ 2072640 h 3732530"/>
              <a:gd name="connsiteX24" fmla="*/ 671830 w 3991610"/>
              <a:gd name="connsiteY24" fmla="*/ 2141220 h 3732530"/>
              <a:gd name="connsiteX25" fmla="*/ 816610 w 3991610"/>
              <a:gd name="connsiteY25" fmla="*/ 2316480 h 3732530"/>
              <a:gd name="connsiteX26" fmla="*/ 740410 w 3991610"/>
              <a:gd name="connsiteY26" fmla="*/ 2522220 h 3732530"/>
              <a:gd name="connsiteX27" fmla="*/ 1022350 w 3991610"/>
              <a:gd name="connsiteY27" fmla="*/ 2682240 h 3732530"/>
              <a:gd name="connsiteX28" fmla="*/ 1220470 w 3991610"/>
              <a:gd name="connsiteY28" fmla="*/ 2903220 h 3732530"/>
              <a:gd name="connsiteX29" fmla="*/ 1365250 w 3991610"/>
              <a:gd name="connsiteY29" fmla="*/ 3093720 h 3732530"/>
              <a:gd name="connsiteX30" fmla="*/ 1746250 w 3991610"/>
              <a:gd name="connsiteY30" fmla="*/ 3154680 h 3732530"/>
              <a:gd name="connsiteX31" fmla="*/ 1906270 w 3991610"/>
              <a:gd name="connsiteY31" fmla="*/ 3444240 h 3732530"/>
              <a:gd name="connsiteX32" fmla="*/ 2127250 w 3991610"/>
              <a:gd name="connsiteY32" fmla="*/ 3695700 h 3732530"/>
              <a:gd name="connsiteX33" fmla="*/ 2424430 w 3991610"/>
              <a:gd name="connsiteY33" fmla="*/ 3665220 h 3732530"/>
              <a:gd name="connsiteX34" fmla="*/ 2736850 w 3991610"/>
              <a:gd name="connsiteY34" fmla="*/ 3589020 h 3732530"/>
              <a:gd name="connsiteX35" fmla="*/ 3087370 w 3991610"/>
              <a:gd name="connsiteY35" fmla="*/ 3520440 h 3732530"/>
              <a:gd name="connsiteX36" fmla="*/ 3483610 w 3991610"/>
              <a:gd name="connsiteY36" fmla="*/ 3489960 h 3732530"/>
              <a:gd name="connsiteX37" fmla="*/ 3514090 w 3991610"/>
              <a:gd name="connsiteY37" fmla="*/ 3322320 h 3732530"/>
              <a:gd name="connsiteX38" fmla="*/ 3437890 w 3991610"/>
              <a:gd name="connsiteY38" fmla="*/ 3116580 h 3732530"/>
              <a:gd name="connsiteX39" fmla="*/ 3567430 w 3991610"/>
              <a:gd name="connsiteY39" fmla="*/ 2872740 h 3732530"/>
              <a:gd name="connsiteX40" fmla="*/ 3917950 w 3991610"/>
              <a:gd name="connsiteY40" fmla="*/ 2689860 h 3732530"/>
              <a:gd name="connsiteX41" fmla="*/ 3986530 w 3991610"/>
              <a:gd name="connsiteY41" fmla="*/ 2491740 h 3732530"/>
              <a:gd name="connsiteX42" fmla="*/ 3940810 w 3991610"/>
              <a:gd name="connsiteY42" fmla="*/ 2354580 h 3732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991610" h="3732530">
                <a:moveTo>
                  <a:pt x="3940810" y="2354580"/>
                </a:moveTo>
                <a:cubicBezTo>
                  <a:pt x="3915410" y="2269490"/>
                  <a:pt x="3853180" y="2120900"/>
                  <a:pt x="3834130" y="1981200"/>
                </a:cubicBezTo>
                <a:cubicBezTo>
                  <a:pt x="3815080" y="1841500"/>
                  <a:pt x="3868420" y="1621790"/>
                  <a:pt x="3826510" y="1516380"/>
                </a:cubicBezTo>
                <a:cubicBezTo>
                  <a:pt x="3784600" y="1410970"/>
                  <a:pt x="3663950" y="1394460"/>
                  <a:pt x="3582670" y="1348740"/>
                </a:cubicBezTo>
                <a:cubicBezTo>
                  <a:pt x="3501390" y="1303020"/>
                  <a:pt x="3393440" y="1296670"/>
                  <a:pt x="3338830" y="1242060"/>
                </a:cubicBezTo>
                <a:cubicBezTo>
                  <a:pt x="3284220" y="1187450"/>
                  <a:pt x="3314700" y="1071880"/>
                  <a:pt x="3255010" y="1021080"/>
                </a:cubicBezTo>
                <a:cubicBezTo>
                  <a:pt x="3195320" y="970280"/>
                  <a:pt x="3068320" y="941070"/>
                  <a:pt x="2980690" y="937260"/>
                </a:cubicBezTo>
                <a:cubicBezTo>
                  <a:pt x="2893060" y="933450"/>
                  <a:pt x="2810510" y="988060"/>
                  <a:pt x="2729230" y="998220"/>
                </a:cubicBezTo>
                <a:cubicBezTo>
                  <a:pt x="2647950" y="1008380"/>
                  <a:pt x="2589530" y="1043940"/>
                  <a:pt x="2493010" y="998220"/>
                </a:cubicBezTo>
                <a:cubicBezTo>
                  <a:pt x="2396490" y="952500"/>
                  <a:pt x="2235200" y="820420"/>
                  <a:pt x="2150110" y="723900"/>
                </a:cubicBezTo>
                <a:cubicBezTo>
                  <a:pt x="2065020" y="627380"/>
                  <a:pt x="2066290" y="510540"/>
                  <a:pt x="1982470" y="419100"/>
                </a:cubicBezTo>
                <a:cubicBezTo>
                  <a:pt x="1898650" y="327660"/>
                  <a:pt x="1719580" y="238760"/>
                  <a:pt x="1647190" y="175260"/>
                </a:cubicBezTo>
                <a:cubicBezTo>
                  <a:pt x="1574800" y="111760"/>
                  <a:pt x="1595120" y="58420"/>
                  <a:pt x="1548130" y="38100"/>
                </a:cubicBezTo>
                <a:cubicBezTo>
                  <a:pt x="1501140" y="17780"/>
                  <a:pt x="1395730" y="0"/>
                  <a:pt x="1365250" y="53340"/>
                </a:cubicBezTo>
                <a:cubicBezTo>
                  <a:pt x="1334770" y="106680"/>
                  <a:pt x="1391920" y="254000"/>
                  <a:pt x="1365250" y="358140"/>
                </a:cubicBezTo>
                <a:cubicBezTo>
                  <a:pt x="1338580" y="462280"/>
                  <a:pt x="1285240" y="613410"/>
                  <a:pt x="1205230" y="678180"/>
                </a:cubicBezTo>
                <a:cubicBezTo>
                  <a:pt x="1125220" y="742950"/>
                  <a:pt x="971550" y="717550"/>
                  <a:pt x="885190" y="746760"/>
                </a:cubicBezTo>
                <a:cubicBezTo>
                  <a:pt x="798830" y="775970"/>
                  <a:pt x="759460" y="816610"/>
                  <a:pt x="687070" y="853440"/>
                </a:cubicBezTo>
                <a:cubicBezTo>
                  <a:pt x="614680" y="890270"/>
                  <a:pt x="533400" y="897890"/>
                  <a:pt x="450850" y="967740"/>
                </a:cubicBezTo>
                <a:cubicBezTo>
                  <a:pt x="368300" y="1037590"/>
                  <a:pt x="236220" y="1163320"/>
                  <a:pt x="191770" y="1272540"/>
                </a:cubicBezTo>
                <a:cubicBezTo>
                  <a:pt x="147320" y="1381760"/>
                  <a:pt x="214630" y="1510030"/>
                  <a:pt x="184150" y="1623060"/>
                </a:cubicBezTo>
                <a:cubicBezTo>
                  <a:pt x="153670" y="1736090"/>
                  <a:pt x="17780" y="1871980"/>
                  <a:pt x="8890" y="1950720"/>
                </a:cubicBezTo>
                <a:cubicBezTo>
                  <a:pt x="0" y="2029460"/>
                  <a:pt x="77470" y="2075180"/>
                  <a:pt x="130810" y="2095500"/>
                </a:cubicBezTo>
                <a:cubicBezTo>
                  <a:pt x="184150" y="2115820"/>
                  <a:pt x="238760" y="2065020"/>
                  <a:pt x="328930" y="2072640"/>
                </a:cubicBezTo>
                <a:cubicBezTo>
                  <a:pt x="419100" y="2080260"/>
                  <a:pt x="590550" y="2100580"/>
                  <a:pt x="671830" y="2141220"/>
                </a:cubicBezTo>
                <a:cubicBezTo>
                  <a:pt x="753110" y="2181860"/>
                  <a:pt x="805180" y="2252980"/>
                  <a:pt x="816610" y="2316480"/>
                </a:cubicBezTo>
                <a:cubicBezTo>
                  <a:pt x="828040" y="2379980"/>
                  <a:pt x="706120" y="2461260"/>
                  <a:pt x="740410" y="2522220"/>
                </a:cubicBezTo>
                <a:cubicBezTo>
                  <a:pt x="774700" y="2583180"/>
                  <a:pt x="942340" y="2618740"/>
                  <a:pt x="1022350" y="2682240"/>
                </a:cubicBezTo>
                <a:cubicBezTo>
                  <a:pt x="1102360" y="2745740"/>
                  <a:pt x="1163320" y="2834640"/>
                  <a:pt x="1220470" y="2903220"/>
                </a:cubicBezTo>
                <a:cubicBezTo>
                  <a:pt x="1277620" y="2971800"/>
                  <a:pt x="1277620" y="3051810"/>
                  <a:pt x="1365250" y="3093720"/>
                </a:cubicBezTo>
                <a:cubicBezTo>
                  <a:pt x="1452880" y="3135630"/>
                  <a:pt x="1656080" y="3096260"/>
                  <a:pt x="1746250" y="3154680"/>
                </a:cubicBezTo>
                <a:cubicBezTo>
                  <a:pt x="1836420" y="3213100"/>
                  <a:pt x="1842770" y="3354070"/>
                  <a:pt x="1906270" y="3444240"/>
                </a:cubicBezTo>
                <a:cubicBezTo>
                  <a:pt x="1969770" y="3534410"/>
                  <a:pt x="2040890" y="3658870"/>
                  <a:pt x="2127250" y="3695700"/>
                </a:cubicBezTo>
                <a:cubicBezTo>
                  <a:pt x="2213610" y="3732530"/>
                  <a:pt x="2322830" y="3683000"/>
                  <a:pt x="2424430" y="3665220"/>
                </a:cubicBezTo>
                <a:cubicBezTo>
                  <a:pt x="2526030" y="3647440"/>
                  <a:pt x="2626360" y="3613150"/>
                  <a:pt x="2736850" y="3589020"/>
                </a:cubicBezTo>
                <a:cubicBezTo>
                  <a:pt x="2847340" y="3564890"/>
                  <a:pt x="2962910" y="3536950"/>
                  <a:pt x="3087370" y="3520440"/>
                </a:cubicBezTo>
                <a:cubicBezTo>
                  <a:pt x="3211830" y="3503930"/>
                  <a:pt x="3412490" y="3522980"/>
                  <a:pt x="3483610" y="3489960"/>
                </a:cubicBezTo>
                <a:cubicBezTo>
                  <a:pt x="3554730" y="3456940"/>
                  <a:pt x="3521710" y="3384550"/>
                  <a:pt x="3514090" y="3322320"/>
                </a:cubicBezTo>
                <a:cubicBezTo>
                  <a:pt x="3506470" y="3260090"/>
                  <a:pt x="3429000" y="3191510"/>
                  <a:pt x="3437890" y="3116580"/>
                </a:cubicBezTo>
                <a:cubicBezTo>
                  <a:pt x="3446780" y="3041650"/>
                  <a:pt x="3487420" y="2943860"/>
                  <a:pt x="3567430" y="2872740"/>
                </a:cubicBezTo>
                <a:cubicBezTo>
                  <a:pt x="3647440" y="2801620"/>
                  <a:pt x="3848100" y="2753360"/>
                  <a:pt x="3917950" y="2689860"/>
                </a:cubicBezTo>
                <a:cubicBezTo>
                  <a:pt x="3987800" y="2626360"/>
                  <a:pt x="3981450" y="2550160"/>
                  <a:pt x="3986530" y="2491740"/>
                </a:cubicBezTo>
                <a:cubicBezTo>
                  <a:pt x="3991610" y="2433320"/>
                  <a:pt x="3966210" y="2439670"/>
                  <a:pt x="3940810" y="2354580"/>
                </a:cubicBezTo>
                <a:close/>
              </a:path>
            </a:pathLst>
          </a:custGeom>
          <a:noFill/>
          <a:ln w="57150" cap="flat" cmpd="sng" algn="ctr">
            <a:solidFill>
              <a:srgbClr val="66FF33"/>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45" name="Rectangle 48"/>
          <p:cNvSpPr>
            <a:spLocks noChangeArrowheads="1"/>
          </p:cNvSpPr>
          <p:nvPr/>
        </p:nvSpPr>
        <p:spPr bwMode="auto">
          <a:xfrm>
            <a:off x="427355" y="714375"/>
            <a:ext cx="2640965" cy="714375"/>
          </a:xfrm>
          <a:prstGeom prst="rect">
            <a:avLst/>
          </a:prstGeom>
          <a:noFill/>
          <a:ln w="9525">
            <a:noFill/>
            <a:miter lim="800000"/>
            <a:headEnd/>
            <a:tailEnd/>
          </a:ln>
          <a:effectLst/>
        </p:spPr>
        <p:txBody>
          <a:bodyPr lIns="92075" tIns="46038" rIns="92075" bIns="46038"/>
          <a:lstStyle/>
          <a:p>
            <a:pPr algn="ctr" eaLnBrk="0" hangingPunct="0">
              <a:lnSpc>
                <a:spcPct val="90000"/>
              </a:lnSpc>
              <a:spcBef>
                <a:spcPct val="20000"/>
              </a:spcBef>
              <a:defRPr/>
            </a:pPr>
            <a:r>
              <a:rPr lang="en-US" sz="3600" dirty="0">
                <a:solidFill>
                  <a:srgbClr val="66FF33"/>
                </a:solidFill>
                <a:effectLst>
                  <a:outerShdw blurRad="38100" dist="38100" dir="2700000" algn="tl">
                    <a:srgbClr val="000000"/>
                  </a:outerShdw>
                </a:effectLst>
                <a:latin typeface="Calibri" pitchFamily="34" charset="0"/>
              </a:rPr>
              <a:t>Former </a:t>
            </a:r>
            <a:r>
              <a:rPr lang="en-US" sz="3600" dirty="0" err="1">
                <a:solidFill>
                  <a:srgbClr val="66FF33"/>
                </a:solidFill>
                <a:effectLst>
                  <a:outerShdw blurRad="38100" dist="38100" dir="2700000" algn="tl">
                    <a:srgbClr val="000000"/>
                  </a:outerShdw>
                </a:effectLst>
                <a:latin typeface="Calibri" pitchFamily="34" charset="0"/>
              </a:rPr>
              <a:t>gt</a:t>
            </a:r>
            <a:endParaRPr lang="en-US" sz="3600" baseline="-25000" dirty="0">
              <a:solidFill>
                <a:srgbClr val="66FF33"/>
              </a:solidFill>
              <a:effectLst>
                <a:outerShdw blurRad="38100" dist="38100" dir="2700000" algn="tl">
                  <a:srgbClr val="000000"/>
                </a:outerShdw>
              </a:effectLst>
              <a:latin typeface="Calibri" pitchFamily="34" charset="0"/>
            </a:endParaRPr>
          </a:p>
        </p:txBody>
      </p:sp>
      <p:sp>
        <p:nvSpPr>
          <p:cNvPr id="46" name="Rectangle 48"/>
          <p:cNvSpPr>
            <a:spLocks noChangeArrowheads="1"/>
          </p:cNvSpPr>
          <p:nvPr/>
        </p:nvSpPr>
        <p:spPr bwMode="auto">
          <a:xfrm>
            <a:off x="3213426" y="4827017"/>
            <a:ext cx="924038" cy="530770"/>
          </a:xfrm>
          <a:prstGeom prst="rect">
            <a:avLst/>
          </a:prstGeom>
          <a:noFill/>
          <a:ln w="9525">
            <a:noFill/>
            <a:miter lim="800000"/>
            <a:headEnd/>
            <a:tailEnd/>
          </a:ln>
          <a:effectLst/>
        </p:spPr>
        <p:txBody>
          <a:bodyPr lIns="92075" tIns="46038" rIns="92075" bIns="46038"/>
          <a:lstStyle/>
          <a:p>
            <a:pPr eaLnBrk="0" hangingPunct="0">
              <a:lnSpc>
                <a:spcPct val="90000"/>
              </a:lnSpc>
              <a:spcBef>
                <a:spcPct val="20000"/>
              </a:spcBef>
              <a:defRPr/>
            </a:pPr>
            <a:r>
              <a:rPr lang="en-US" sz="2400" b="1" dirty="0" err="1">
                <a:solidFill>
                  <a:srgbClr val="FFFF00"/>
                </a:solidFill>
                <a:effectLst/>
                <a:latin typeface="Calibri" pitchFamily="34" charset="0"/>
              </a:rPr>
              <a:t>Cpx</a:t>
            </a:r>
            <a:endParaRPr lang="en-US" sz="2400" b="1" baseline="-25000" dirty="0">
              <a:solidFill>
                <a:srgbClr val="FFFF00"/>
              </a:solidFill>
              <a:effectLst/>
              <a:latin typeface="Calibri" pitchFamily="34" charset="0"/>
            </a:endParaRPr>
          </a:p>
        </p:txBody>
      </p:sp>
      <p:sp>
        <p:nvSpPr>
          <p:cNvPr id="32" name="Rectangle 48"/>
          <p:cNvSpPr>
            <a:spLocks noChangeArrowheads="1"/>
          </p:cNvSpPr>
          <p:nvPr/>
        </p:nvSpPr>
        <p:spPr bwMode="auto">
          <a:xfrm>
            <a:off x="7343857" y="4718385"/>
            <a:ext cx="1005318" cy="530770"/>
          </a:xfrm>
          <a:prstGeom prst="rect">
            <a:avLst/>
          </a:prstGeom>
          <a:noFill/>
          <a:ln w="9525">
            <a:noFill/>
            <a:miter lim="800000"/>
            <a:headEnd/>
            <a:tailEnd/>
          </a:ln>
          <a:effectLst/>
        </p:spPr>
        <p:txBody>
          <a:bodyPr lIns="92075" tIns="46038" rIns="92075" bIns="46038"/>
          <a:lstStyle/>
          <a:p>
            <a:pPr eaLnBrk="0" hangingPunct="0">
              <a:lnSpc>
                <a:spcPct val="90000"/>
              </a:lnSpc>
              <a:spcBef>
                <a:spcPct val="20000"/>
              </a:spcBef>
              <a:defRPr/>
            </a:pPr>
            <a:r>
              <a:rPr lang="en-US" sz="3200" b="1" dirty="0" err="1">
                <a:solidFill>
                  <a:srgbClr val="0000FF"/>
                </a:solidFill>
                <a:effectLst/>
                <a:latin typeface="Calibri" pitchFamily="34" charset="0"/>
              </a:rPr>
              <a:t>Opx</a:t>
            </a:r>
            <a:endParaRPr lang="en-US" sz="3200" b="1" baseline="-25000" dirty="0">
              <a:solidFill>
                <a:srgbClr val="0000FF"/>
              </a:solidFill>
              <a:effectLst/>
              <a:latin typeface="Calibri" pitchFamily="34" charset="0"/>
            </a:endParaRPr>
          </a:p>
        </p:txBody>
      </p:sp>
      <p:sp>
        <p:nvSpPr>
          <p:cNvPr id="47" name="Rectangle 48"/>
          <p:cNvSpPr>
            <a:spLocks noChangeArrowheads="1"/>
          </p:cNvSpPr>
          <p:nvPr/>
        </p:nvSpPr>
        <p:spPr bwMode="auto">
          <a:xfrm>
            <a:off x="4263016" y="4577708"/>
            <a:ext cx="1005318" cy="530770"/>
          </a:xfrm>
          <a:prstGeom prst="rect">
            <a:avLst/>
          </a:prstGeom>
          <a:noFill/>
          <a:ln w="9525">
            <a:noFill/>
            <a:miter lim="800000"/>
            <a:headEnd/>
            <a:tailEnd/>
          </a:ln>
          <a:effectLst/>
        </p:spPr>
        <p:txBody>
          <a:bodyPr lIns="92075" tIns="46038" rIns="92075" bIns="46038"/>
          <a:lstStyle/>
          <a:p>
            <a:pPr eaLnBrk="0" hangingPunct="0">
              <a:lnSpc>
                <a:spcPct val="90000"/>
              </a:lnSpc>
              <a:spcBef>
                <a:spcPct val="20000"/>
              </a:spcBef>
              <a:defRPr/>
            </a:pPr>
            <a:r>
              <a:rPr lang="en-US" sz="3200" b="1" dirty="0" err="1">
                <a:solidFill>
                  <a:srgbClr val="0000FF"/>
                </a:solidFill>
                <a:effectLst/>
                <a:latin typeface="Calibri" pitchFamily="34" charset="0"/>
              </a:rPr>
              <a:t>Opx</a:t>
            </a:r>
            <a:endParaRPr lang="en-US" sz="3200" b="1" baseline="-25000" dirty="0">
              <a:solidFill>
                <a:srgbClr val="0000FF"/>
              </a:solidFill>
              <a:effectLst/>
              <a:latin typeface="Calibri" pitchFamily="34" charset="0"/>
            </a:endParaRPr>
          </a:p>
        </p:txBody>
      </p:sp>
      <p:sp>
        <p:nvSpPr>
          <p:cNvPr id="19" name="Rettangolo 18"/>
          <p:cNvSpPr/>
          <p:nvPr/>
        </p:nvSpPr>
        <p:spPr bwMode="auto">
          <a:xfrm>
            <a:off x="0" y="4514127"/>
            <a:ext cx="9144000" cy="1850161"/>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5" name="Rectangle 48"/>
          <p:cNvSpPr>
            <a:spLocks noChangeArrowheads="1"/>
          </p:cNvSpPr>
          <p:nvPr/>
        </p:nvSpPr>
        <p:spPr bwMode="auto">
          <a:xfrm>
            <a:off x="804333" y="5122738"/>
            <a:ext cx="7535334" cy="571500"/>
          </a:xfrm>
          <a:prstGeom prst="rect">
            <a:avLst/>
          </a:prstGeom>
          <a:noFill/>
          <a:ln w="9525">
            <a:noFill/>
            <a:miter lim="800000"/>
            <a:headEnd/>
            <a:tailEnd/>
          </a:ln>
          <a:effectLst/>
        </p:spPr>
        <p:txBody>
          <a:bodyPr lIns="92075" tIns="46038" rIns="92075" bIns="46038"/>
          <a:lstStyle/>
          <a:p>
            <a:pPr algn="ctr" eaLnBrk="0" hangingPunct="0">
              <a:lnSpc>
                <a:spcPct val="90000"/>
              </a:lnSpc>
              <a:spcBef>
                <a:spcPct val="20000"/>
              </a:spcBef>
              <a:defRPr/>
            </a:pPr>
            <a:r>
              <a:rPr lang="en-US" sz="2500" dirty="0">
                <a:solidFill>
                  <a:schemeClr val="bg1"/>
                </a:solidFill>
                <a:effectLst>
                  <a:outerShdw blurRad="38100" dist="38100" dir="2700000" algn="tl">
                    <a:srgbClr val="000000"/>
                  </a:outerShdw>
                </a:effectLst>
                <a:latin typeface="Calibri" pitchFamily="34" charset="0"/>
              </a:rPr>
              <a:t>MgAl</a:t>
            </a:r>
            <a:r>
              <a:rPr lang="en-US" sz="2500" baseline="-25000" dirty="0">
                <a:solidFill>
                  <a:schemeClr val="bg1"/>
                </a:solidFill>
                <a:effectLst>
                  <a:outerShdw blurRad="38100" dist="38100" dir="2700000" algn="tl">
                    <a:srgbClr val="000000"/>
                  </a:outerShdw>
                </a:effectLst>
                <a:latin typeface="Calibri" pitchFamily="34" charset="0"/>
              </a:rPr>
              <a:t>2</a:t>
            </a:r>
            <a:r>
              <a:rPr lang="en-US" sz="2500" dirty="0">
                <a:solidFill>
                  <a:schemeClr val="bg1"/>
                </a:solidFill>
                <a:effectLst>
                  <a:outerShdw blurRad="38100" dist="38100" dir="2700000" algn="tl">
                    <a:srgbClr val="000000"/>
                  </a:outerShdw>
                </a:effectLst>
                <a:latin typeface="Calibri" pitchFamily="34" charset="0"/>
              </a:rPr>
              <a:t>O</a:t>
            </a:r>
            <a:r>
              <a:rPr lang="en-US" sz="2500" baseline="-25000" dirty="0">
                <a:solidFill>
                  <a:schemeClr val="bg1"/>
                </a:solidFill>
                <a:effectLst>
                  <a:outerShdw blurRad="38100" dist="38100" dir="2700000" algn="tl">
                    <a:srgbClr val="000000"/>
                  </a:outerShdw>
                </a:effectLst>
                <a:latin typeface="Calibri" pitchFamily="34" charset="0"/>
              </a:rPr>
              <a:t>4</a:t>
            </a:r>
            <a:r>
              <a:rPr lang="en-US" sz="2500" dirty="0">
                <a:solidFill>
                  <a:schemeClr val="bg1"/>
                </a:solidFill>
                <a:effectLst>
                  <a:outerShdw blurRad="38100" dist="38100" dir="2700000" algn="tl">
                    <a:srgbClr val="000000"/>
                  </a:outerShdw>
                </a:effectLst>
                <a:latin typeface="Calibri" pitchFamily="34" charset="0"/>
              </a:rPr>
              <a:t>   +   2Mg</a:t>
            </a:r>
            <a:r>
              <a:rPr lang="en-US" sz="2500" baseline="-25000" dirty="0">
                <a:solidFill>
                  <a:schemeClr val="bg1"/>
                </a:solidFill>
                <a:effectLst>
                  <a:outerShdw blurRad="38100" dist="38100" dir="2700000" algn="tl">
                    <a:srgbClr val="000000"/>
                  </a:outerShdw>
                </a:effectLst>
                <a:latin typeface="Calibri" pitchFamily="34" charset="0"/>
              </a:rPr>
              <a:t>2</a:t>
            </a:r>
            <a:r>
              <a:rPr lang="en-US" sz="2500" dirty="0">
                <a:solidFill>
                  <a:schemeClr val="bg1"/>
                </a:solidFill>
                <a:effectLst>
                  <a:outerShdw blurRad="38100" dist="38100" dir="2700000" algn="tl">
                    <a:srgbClr val="000000"/>
                  </a:outerShdw>
                </a:effectLst>
                <a:latin typeface="Calibri" pitchFamily="34" charset="0"/>
              </a:rPr>
              <a:t>Si</a:t>
            </a:r>
            <a:r>
              <a:rPr lang="en-US" sz="2500" baseline="-25000" dirty="0">
                <a:solidFill>
                  <a:schemeClr val="bg1"/>
                </a:solidFill>
                <a:effectLst>
                  <a:outerShdw blurRad="38100" dist="38100" dir="2700000" algn="tl">
                    <a:srgbClr val="000000"/>
                  </a:outerShdw>
                </a:effectLst>
                <a:latin typeface="Calibri" pitchFamily="34" charset="0"/>
              </a:rPr>
              <a:t>2</a:t>
            </a:r>
            <a:r>
              <a:rPr lang="en-US" sz="2500" dirty="0">
                <a:solidFill>
                  <a:schemeClr val="bg1"/>
                </a:solidFill>
                <a:effectLst>
                  <a:outerShdw blurRad="38100" dist="38100" dir="2700000" algn="tl">
                    <a:srgbClr val="000000"/>
                  </a:outerShdw>
                </a:effectLst>
                <a:latin typeface="Calibri" pitchFamily="34" charset="0"/>
              </a:rPr>
              <a:t>O</a:t>
            </a:r>
            <a:r>
              <a:rPr lang="en-US" sz="2500" baseline="-25000" dirty="0">
                <a:solidFill>
                  <a:schemeClr val="bg1"/>
                </a:solidFill>
                <a:effectLst>
                  <a:outerShdw blurRad="38100" dist="38100" dir="2700000" algn="tl">
                    <a:srgbClr val="000000"/>
                  </a:outerShdw>
                </a:effectLst>
                <a:latin typeface="Calibri" pitchFamily="34" charset="0"/>
              </a:rPr>
              <a:t>6</a:t>
            </a:r>
            <a:r>
              <a:rPr lang="en-US" sz="2500" dirty="0">
                <a:solidFill>
                  <a:schemeClr val="bg1"/>
                </a:solidFill>
                <a:effectLst>
                  <a:outerShdw blurRad="38100" dist="38100" dir="2700000" algn="tl">
                    <a:srgbClr val="000000"/>
                  </a:outerShdw>
                </a:effectLst>
                <a:latin typeface="Calibri" pitchFamily="34" charset="0"/>
              </a:rPr>
              <a:t>   =   Mg</a:t>
            </a:r>
            <a:r>
              <a:rPr lang="en-US" sz="2500" baseline="-25000" dirty="0">
                <a:solidFill>
                  <a:schemeClr val="bg1"/>
                </a:solidFill>
                <a:effectLst>
                  <a:outerShdw blurRad="38100" dist="38100" dir="2700000" algn="tl">
                    <a:srgbClr val="000000"/>
                  </a:outerShdw>
                </a:effectLst>
                <a:latin typeface="Calibri" pitchFamily="34" charset="0"/>
              </a:rPr>
              <a:t>2</a:t>
            </a:r>
            <a:r>
              <a:rPr lang="en-US" sz="2500" dirty="0">
                <a:solidFill>
                  <a:schemeClr val="bg1"/>
                </a:solidFill>
                <a:effectLst>
                  <a:outerShdw blurRad="38100" dist="38100" dir="2700000" algn="tl">
                    <a:srgbClr val="000000"/>
                  </a:outerShdw>
                </a:effectLst>
                <a:latin typeface="Calibri" pitchFamily="34" charset="0"/>
              </a:rPr>
              <a:t>SiO</a:t>
            </a:r>
            <a:r>
              <a:rPr lang="en-US" sz="2500" baseline="-25000" dirty="0">
                <a:solidFill>
                  <a:schemeClr val="bg1"/>
                </a:solidFill>
                <a:effectLst>
                  <a:outerShdw blurRad="38100" dist="38100" dir="2700000" algn="tl">
                    <a:srgbClr val="000000"/>
                  </a:outerShdw>
                </a:effectLst>
                <a:latin typeface="Calibri" pitchFamily="34" charset="0"/>
              </a:rPr>
              <a:t>4</a:t>
            </a:r>
            <a:r>
              <a:rPr lang="en-US" sz="2500" dirty="0">
                <a:solidFill>
                  <a:schemeClr val="bg1"/>
                </a:solidFill>
                <a:effectLst>
                  <a:outerShdw blurRad="38100" dist="38100" dir="2700000" algn="tl">
                    <a:srgbClr val="000000"/>
                  </a:outerShdw>
                </a:effectLst>
                <a:latin typeface="Calibri" pitchFamily="34" charset="0"/>
              </a:rPr>
              <a:t>   +   Mg</a:t>
            </a:r>
            <a:r>
              <a:rPr lang="en-US" sz="2500" baseline="-25000" dirty="0">
                <a:solidFill>
                  <a:schemeClr val="bg1"/>
                </a:solidFill>
                <a:effectLst>
                  <a:outerShdw blurRad="38100" dist="38100" dir="2700000" algn="tl">
                    <a:srgbClr val="000000"/>
                  </a:outerShdw>
                </a:effectLst>
                <a:latin typeface="Calibri" pitchFamily="34" charset="0"/>
              </a:rPr>
              <a:t>3</a:t>
            </a:r>
            <a:r>
              <a:rPr lang="en-US" sz="2500" dirty="0">
                <a:solidFill>
                  <a:schemeClr val="bg1"/>
                </a:solidFill>
                <a:effectLst>
                  <a:outerShdw blurRad="38100" dist="38100" dir="2700000" algn="tl">
                    <a:srgbClr val="000000"/>
                  </a:outerShdw>
                </a:effectLst>
                <a:latin typeface="Calibri" pitchFamily="34" charset="0"/>
              </a:rPr>
              <a:t>Al</a:t>
            </a:r>
            <a:r>
              <a:rPr lang="en-US" sz="2500" baseline="-25000" dirty="0">
                <a:solidFill>
                  <a:schemeClr val="bg1"/>
                </a:solidFill>
                <a:effectLst>
                  <a:outerShdw blurRad="38100" dist="38100" dir="2700000" algn="tl">
                    <a:srgbClr val="000000"/>
                  </a:outerShdw>
                </a:effectLst>
                <a:latin typeface="Calibri" pitchFamily="34" charset="0"/>
              </a:rPr>
              <a:t>2</a:t>
            </a:r>
            <a:r>
              <a:rPr lang="en-US" sz="2500" dirty="0">
                <a:solidFill>
                  <a:schemeClr val="bg1"/>
                </a:solidFill>
                <a:effectLst>
                  <a:outerShdw blurRad="38100" dist="38100" dir="2700000" algn="tl">
                    <a:srgbClr val="000000"/>
                  </a:outerShdw>
                </a:effectLst>
                <a:latin typeface="Calibri" pitchFamily="34" charset="0"/>
              </a:rPr>
              <a:t>Si</a:t>
            </a:r>
            <a:r>
              <a:rPr lang="en-US" sz="2500" baseline="-25000" dirty="0">
                <a:solidFill>
                  <a:schemeClr val="bg1"/>
                </a:solidFill>
                <a:effectLst>
                  <a:outerShdw blurRad="38100" dist="38100" dir="2700000" algn="tl">
                    <a:srgbClr val="000000"/>
                  </a:outerShdw>
                </a:effectLst>
                <a:latin typeface="Calibri" pitchFamily="34" charset="0"/>
              </a:rPr>
              <a:t>3</a:t>
            </a:r>
            <a:r>
              <a:rPr lang="en-US" sz="2500" dirty="0">
                <a:solidFill>
                  <a:schemeClr val="bg1"/>
                </a:solidFill>
                <a:effectLst>
                  <a:outerShdw blurRad="38100" dist="38100" dir="2700000" algn="tl">
                    <a:srgbClr val="000000"/>
                  </a:outerShdw>
                </a:effectLst>
                <a:latin typeface="Calibri" pitchFamily="34" charset="0"/>
              </a:rPr>
              <a:t>O</a:t>
            </a:r>
            <a:r>
              <a:rPr lang="en-US" sz="2500" baseline="-25000" dirty="0">
                <a:solidFill>
                  <a:schemeClr val="bg1"/>
                </a:solidFill>
                <a:effectLst>
                  <a:outerShdw blurRad="38100" dist="38100" dir="2700000" algn="tl">
                    <a:srgbClr val="000000"/>
                  </a:outerShdw>
                </a:effectLst>
                <a:latin typeface="Calibri" pitchFamily="34" charset="0"/>
              </a:rPr>
              <a:t>12</a:t>
            </a:r>
          </a:p>
        </p:txBody>
      </p:sp>
      <p:sp>
        <p:nvSpPr>
          <p:cNvPr id="6" name="Freccia in giù 5"/>
          <p:cNvSpPr/>
          <p:nvPr/>
        </p:nvSpPr>
        <p:spPr bwMode="auto">
          <a:xfrm>
            <a:off x="1500188" y="5553075"/>
            <a:ext cx="357187" cy="388813"/>
          </a:xfrm>
          <a:prstGeom prst="downArrow">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a:lstStyle/>
          <a:p>
            <a:pPr eaLnBrk="0" hangingPunct="0">
              <a:defRPr/>
            </a:pPr>
            <a:endParaRPr lang="it-IT" dirty="0">
              <a:effectLst>
                <a:outerShdw blurRad="38100" dist="38100" dir="2700000" algn="tl">
                  <a:srgbClr val="000000">
                    <a:alpha val="43137"/>
                  </a:srgbClr>
                </a:outerShdw>
              </a:effectLst>
              <a:latin typeface="Calibri" pitchFamily="34" charset="0"/>
              <a:cs typeface="Arial" pitchFamily="34" charset="0"/>
            </a:endParaRPr>
          </a:p>
        </p:txBody>
      </p:sp>
      <p:sp>
        <p:nvSpPr>
          <p:cNvPr id="7" name="Rectangle 48"/>
          <p:cNvSpPr>
            <a:spLocks noChangeArrowheads="1"/>
          </p:cNvSpPr>
          <p:nvPr/>
        </p:nvSpPr>
        <p:spPr bwMode="auto">
          <a:xfrm>
            <a:off x="694488" y="5860925"/>
            <a:ext cx="2072051" cy="642938"/>
          </a:xfrm>
          <a:prstGeom prst="rect">
            <a:avLst/>
          </a:prstGeom>
          <a:noFill/>
          <a:ln w="9525">
            <a:noFill/>
            <a:miter lim="800000"/>
            <a:headEnd/>
            <a:tailEnd/>
          </a:ln>
          <a:effectLst/>
        </p:spPr>
        <p:txBody>
          <a:bodyPr lIns="92075" tIns="46038" rIns="92075" bIns="46038"/>
          <a:lstStyle/>
          <a:p>
            <a:pPr algn="ctr" eaLnBrk="0" hangingPunct="0">
              <a:lnSpc>
                <a:spcPct val="90000"/>
              </a:lnSpc>
              <a:spcBef>
                <a:spcPct val="20000"/>
              </a:spcBef>
              <a:defRPr/>
            </a:pPr>
            <a:r>
              <a:rPr lang="en-US" sz="2000" dirty="0">
                <a:solidFill>
                  <a:schemeClr val="bg1"/>
                </a:solidFill>
                <a:effectLst>
                  <a:outerShdw blurRad="38100" dist="38100" dir="2700000" algn="tl">
                    <a:srgbClr val="000000"/>
                  </a:outerShdw>
                </a:effectLst>
                <a:latin typeface="Calibri" pitchFamily="34" charset="0"/>
              </a:rPr>
              <a:t>Noble Spinel</a:t>
            </a:r>
            <a:endParaRPr lang="en-US" sz="2000" baseline="-25000" dirty="0">
              <a:solidFill>
                <a:schemeClr val="bg1"/>
              </a:solidFill>
              <a:effectLst>
                <a:outerShdw blurRad="38100" dist="38100" dir="2700000" algn="tl">
                  <a:srgbClr val="000000"/>
                </a:outerShdw>
              </a:effectLst>
              <a:latin typeface="Calibri" pitchFamily="34" charset="0"/>
            </a:endParaRPr>
          </a:p>
        </p:txBody>
      </p:sp>
      <p:sp>
        <p:nvSpPr>
          <p:cNvPr id="8" name="Freccia in giù 7"/>
          <p:cNvSpPr/>
          <p:nvPr/>
        </p:nvSpPr>
        <p:spPr bwMode="auto">
          <a:xfrm>
            <a:off x="3357563" y="5553075"/>
            <a:ext cx="357187" cy="388813"/>
          </a:xfrm>
          <a:prstGeom prst="downArrow">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a:lstStyle/>
          <a:p>
            <a:pPr eaLnBrk="0" hangingPunct="0">
              <a:defRPr/>
            </a:pPr>
            <a:endParaRPr lang="it-IT">
              <a:effectLst>
                <a:outerShdw blurRad="38100" dist="38100" dir="2700000" algn="tl">
                  <a:srgbClr val="000000">
                    <a:alpha val="43137"/>
                  </a:srgbClr>
                </a:outerShdw>
              </a:effectLst>
              <a:latin typeface="Calibri" pitchFamily="34" charset="0"/>
              <a:cs typeface="Arial" pitchFamily="34" charset="0"/>
            </a:endParaRPr>
          </a:p>
        </p:txBody>
      </p:sp>
      <p:sp>
        <p:nvSpPr>
          <p:cNvPr id="9" name="Rectangle 48"/>
          <p:cNvSpPr>
            <a:spLocks noChangeArrowheads="1"/>
          </p:cNvSpPr>
          <p:nvPr/>
        </p:nvSpPr>
        <p:spPr bwMode="auto">
          <a:xfrm>
            <a:off x="2702188" y="5860925"/>
            <a:ext cx="1701800" cy="642938"/>
          </a:xfrm>
          <a:prstGeom prst="rect">
            <a:avLst/>
          </a:prstGeom>
          <a:noFill/>
          <a:ln w="9525">
            <a:noFill/>
            <a:miter lim="800000"/>
            <a:headEnd/>
            <a:tailEnd/>
          </a:ln>
          <a:effectLst/>
        </p:spPr>
        <p:txBody>
          <a:bodyPr lIns="92075" tIns="46038" rIns="92075" bIns="46038"/>
          <a:lstStyle/>
          <a:p>
            <a:pPr algn="ctr" eaLnBrk="0" hangingPunct="0">
              <a:lnSpc>
                <a:spcPct val="90000"/>
              </a:lnSpc>
              <a:spcBef>
                <a:spcPct val="20000"/>
              </a:spcBef>
              <a:defRPr/>
            </a:pPr>
            <a:r>
              <a:rPr lang="en-US" sz="2000" dirty="0">
                <a:solidFill>
                  <a:schemeClr val="bg1"/>
                </a:solidFill>
                <a:effectLst>
                  <a:outerShdw blurRad="38100" dist="38100" dir="2700000" algn="tl">
                    <a:srgbClr val="000000"/>
                  </a:outerShdw>
                </a:effectLst>
                <a:latin typeface="Calibri" pitchFamily="34" charset="0"/>
              </a:rPr>
              <a:t>Enstatite</a:t>
            </a:r>
            <a:endParaRPr lang="en-US" sz="2000" baseline="-25000" dirty="0">
              <a:solidFill>
                <a:schemeClr val="bg1"/>
              </a:solidFill>
              <a:effectLst>
                <a:outerShdw blurRad="38100" dist="38100" dir="2700000" algn="tl">
                  <a:srgbClr val="000000"/>
                </a:outerShdw>
              </a:effectLst>
              <a:latin typeface="Calibri" pitchFamily="34" charset="0"/>
            </a:endParaRPr>
          </a:p>
        </p:txBody>
      </p:sp>
      <p:sp>
        <p:nvSpPr>
          <p:cNvPr id="10" name="Freccia in giù 9"/>
          <p:cNvSpPr/>
          <p:nvPr/>
        </p:nvSpPr>
        <p:spPr bwMode="auto">
          <a:xfrm>
            <a:off x="5053013" y="5553075"/>
            <a:ext cx="357187" cy="388813"/>
          </a:xfrm>
          <a:prstGeom prst="downArrow">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a:lstStyle/>
          <a:p>
            <a:pPr eaLnBrk="0" hangingPunct="0">
              <a:defRPr/>
            </a:pPr>
            <a:endParaRPr lang="it-IT">
              <a:effectLst>
                <a:outerShdw blurRad="38100" dist="38100" dir="2700000" algn="tl">
                  <a:srgbClr val="000000">
                    <a:alpha val="43137"/>
                  </a:srgbClr>
                </a:outerShdw>
              </a:effectLst>
              <a:latin typeface="Calibri" pitchFamily="34" charset="0"/>
              <a:cs typeface="Arial" pitchFamily="34" charset="0"/>
            </a:endParaRPr>
          </a:p>
        </p:txBody>
      </p:sp>
      <p:sp>
        <p:nvSpPr>
          <p:cNvPr id="11" name="Rectangle 48"/>
          <p:cNvSpPr>
            <a:spLocks noChangeArrowheads="1"/>
          </p:cNvSpPr>
          <p:nvPr/>
        </p:nvSpPr>
        <p:spPr bwMode="auto">
          <a:xfrm>
            <a:off x="4353588" y="5860925"/>
            <a:ext cx="1792287" cy="642938"/>
          </a:xfrm>
          <a:prstGeom prst="rect">
            <a:avLst/>
          </a:prstGeom>
          <a:noFill/>
          <a:ln w="9525">
            <a:noFill/>
            <a:miter lim="800000"/>
            <a:headEnd/>
            <a:tailEnd/>
          </a:ln>
          <a:effectLst/>
        </p:spPr>
        <p:txBody>
          <a:bodyPr lIns="92075" tIns="46038" rIns="92075" bIns="46038"/>
          <a:lstStyle/>
          <a:p>
            <a:pPr algn="ctr" eaLnBrk="0" hangingPunct="0">
              <a:lnSpc>
                <a:spcPct val="90000"/>
              </a:lnSpc>
              <a:spcBef>
                <a:spcPct val="20000"/>
              </a:spcBef>
              <a:defRPr/>
            </a:pPr>
            <a:r>
              <a:rPr lang="en-US" sz="2000" dirty="0">
                <a:solidFill>
                  <a:schemeClr val="bg1"/>
                </a:solidFill>
                <a:effectLst>
                  <a:outerShdw blurRad="38100" dist="38100" dir="2700000" algn="tl">
                    <a:srgbClr val="000000"/>
                  </a:outerShdw>
                </a:effectLst>
                <a:latin typeface="Calibri" pitchFamily="34" charset="0"/>
              </a:rPr>
              <a:t>Forsterite</a:t>
            </a:r>
            <a:endParaRPr lang="en-US" sz="2000" baseline="-25000" dirty="0">
              <a:solidFill>
                <a:schemeClr val="bg1"/>
              </a:solidFill>
              <a:effectLst>
                <a:outerShdw blurRad="38100" dist="38100" dir="2700000" algn="tl">
                  <a:srgbClr val="000000"/>
                </a:outerShdw>
              </a:effectLst>
              <a:latin typeface="Calibri" pitchFamily="34" charset="0"/>
            </a:endParaRPr>
          </a:p>
        </p:txBody>
      </p:sp>
      <p:sp>
        <p:nvSpPr>
          <p:cNvPr id="12" name="Freccia in giù 11"/>
          <p:cNvSpPr/>
          <p:nvPr/>
        </p:nvSpPr>
        <p:spPr bwMode="auto">
          <a:xfrm>
            <a:off x="6910388" y="5553075"/>
            <a:ext cx="357187" cy="388813"/>
          </a:xfrm>
          <a:prstGeom prst="downArrow">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a:lstStyle/>
          <a:p>
            <a:pPr eaLnBrk="0" hangingPunct="0">
              <a:defRPr/>
            </a:pPr>
            <a:endParaRPr lang="it-IT">
              <a:effectLst>
                <a:outerShdw blurRad="38100" dist="38100" dir="2700000" algn="tl">
                  <a:srgbClr val="000000">
                    <a:alpha val="43137"/>
                  </a:srgbClr>
                </a:outerShdw>
              </a:effectLst>
              <a:latin typeface="Calibri" pitchFamily="34" charset="0"/>
              <a:cs typeface="Arial" pitchFamily="34" charset="0"/>
            </a:endParaRPr>
          </a:p>
        </p:txBody>
      </p:sp>
      <p:sp>
        <p:nvSpPr>
          <p:cNvPr id="13" name="Rectangle 48"/>
          <p:cNvSpPr>
            <a:spLocks noChangeArrowheads="1"/>
          </p:cNvSpPr>
          <p:nvPr/>
        </p:nvSpPr>
        <p:spPr bwMode="auto">
          <a:xfrm>
            <a:off x="6502800" y="5860925"/>
            <a:ext cx="1220788" cy="642938"/>
          </a:xfrm>
          <a:prstGeom prst="rect">
            <a:avLst/>
          </a:prstGeom>
          <a:noFill/>
          <a:ln w="9525">
            <a:noFill/>
            <a:miter lim="800000"/>
            <a:headEnd/>
            <a:tailEnd/>
          </a:ln>
          <a:effectLst/>
        </p:spPr>
        <p:txBody>
          <a:bodyPr lIns="92075" tIns="46038" rIns="92075" bIns="46038"/>
          <a:lstStyle/>
          <a:p>
            <a:pPr algn="ctr" eaLnBrk="0" hangingPunct="0">
              <a:lnSpc>
                <a:spcPct val="90000"/>
              </a:lnSpc>
              <a:spcBef>
                <a:spcPct val="20000"/>
              </a:spcBef>
              <a:defRPr/>
            </a:pPr>
            <a:r>
              <a:rPr lang="en-US" sz="2000" dirty="0">
                <a:solidFill>
                  <a:schemeClr val="bg1"/>
                </a:solidFill>
                <a:effectLst>
                  <a:outerShdw blurRad="38100" dist="38100" dir="2700000" algn="tl">
                    <a:srgbClr val="000000"/>
                  </a:outerShdw>
                </a:effectLst>
                <a:latin typeface="Calibri" pitchFamily="34" charset="0"/>
              </a:rPr>
              <a:t>Pyrope</a:t>
            </a:r>
            <a:endParaRPr lang="en-US" sz="2000" baseline="-25000" dirty="0">
              <a:solidFill>
                <a:schemeClr val="bg1"/>
              </a:solidFill>
              <a:effectLst>
                <a:outerShdw blurRad="38100" dist="38100" dir="2700000" algn="tl">
                  <a:srgbClr val="000000"/>
                </a:outerShdw>
              </a:effectLst>
              <a:latin typeface="Calibri" pitchFamily="34" charset="0"/>
            </a:endParaRPr>
          </a:p>
        </p:txBody>
      </p:sp>
      <p:sp>
        <p:nvSpPr>
          <p:cNvPr id="14" name="Rectangle 48"/>
          <p:cNvSpPr>
            <a:spLocks noChangeArrowheads="1"/>
          </p:cNvSpPr>
          <p:nvPr/>
        </p:nvSpPr>
        <p:spPr bwMode="auto">
          <a:xfrm>
            <a:off x="978963" y="6167314"/>
            <a:ext cx="1428750" cy="319212"/>
          </a:xfrm>
          <a:prstGeom prst="rect">
            <a:avLst/>
          </a:prstGeom>
          <a:noFill/>
          <a:ln w="9525">
            <a:noFill/>
            <a:miter lim="800000"/>
            <a:headEnd/>
            <a:tailEnd/>
          </a:ln>
          <a:effectLst/>
        </p:spPr>
        <p:txBody>
          <a:bodyPr lIns="92075" tIns="46038" rIns="92075" bIns="46038"/>
          <a:lstStyle/>
          <a:p>
            <a:pPr algn="ctr" eaLnBrk="0" hangingPunct="0">
              <a:lnSpc>
                <a:spcPct val="90000"/>
              </a:lnSpc>
              <a:spcBef>
                <a:spcPct val="20000"/>
              </a:spcBef>
              <a:defRPr/>
            </a:pPr>
            <a:r>
              <a:rPr lang="en-US" sz="2000" i="1" dirty="0">
                <a:solidFill>
                  <a:schemeClr val="bg1"/>
                </a:solidFill>
                <a:effectLst>
                  <a:outerShdw blurRad="38100" dist="38100" dir="2700000" algn="tl">
                    <a:srgbClr val="000000"/>
                  </a:outerShdw>
                </a:effectLst>
                <a:latin typeface="Calibri" pitchFamily="34" charset="0"/>
              </a:rPr>
              <a:t>Spinel</a:t>
            </a:r>
            <a:endParaRPr lang="en-US" sz="2000" i="1" baseline="-25000" dirty="0">
              <a:solidFill>
                <a:schemeClr val="bg1"/>
              </a:solidFill>
              <a:effectLst>
                <a:outerShdw blurRad="38100" dist="38100" dir="2700000" algn="tl">
                  <a:srgbClr val="000000"/>
                </a:outerShdw>
              </a:effectLst>
              <a:latin typeface="Calibri" pitchFamily="34" charset="0"/>
            </a:endParaRPr>
          </a:p>
        </p:txBody>
      </p:sp>
      <p:sp>
        <p:nvSpPr>
          <p:cNvPr id="15" name="Rectangle 48"/>
          <p:cNvSpPr>
            <a:spLocks noChangeArrowheads="1"/>
          </p:cNvSpPr>
          <p:nvPr/>
        </p:nvSpPr>
        <p:spPr bwMode="auto">
          <a:xfrm>
            <a:off x="3127575" y="6167313"/>
            <a:ext cx="838200" cy="366837"/>
          </a:xfrm>
          <a:prstGeom prst="rect">
            <a:avLst/>
          </a:prstGeom>
          <a:noFill/>
          <a:ln w="9525">
            <a:noFill/>
            <a:miter lim="800000"/>
            <a:headEnd/>
            <a:tailEnd/>
          </a:ln>
          <a:effectLst/>
        </p:spPr>
        <p:txBody>
          <a:bodyPr lIns="92075" tIns="46038" rIns="92075" bIns="46038"/>
          <a:lstStyle/>
          <a:p>
            <a:pPr algn="ctr" eaLnBrk="0" hangingPunct="0">
              <a:lnSpc>
                <a:spcPct val="90000"/>
              </a:lnSpc>
              <a:spcBef>
                <a:spcPct val="20000"/>
              </a:spcBef>
              <a:defRPr/>
            </a:pPr>
            <a:r>
              <a:rPr lang="en-US" sz="2000" i="1" dirty="0">
                <a:solidFill>
                  <a:schemeClr val="bg1"/>
                </a:solidFill>
                <a:effectLst>
                  <a:outerShdw blurRad="38100" dist="38100" dir="2700000" algn="tl">
                    <a:srgbClr val="000000"/>
                  </a:outerShdw>
                </a:effectLst>
                <a:latin typeface="Calibri" pitchFamily="34" charset="0"/>
              </a:rPr>
              <a:t>Opx</a:t>
            </a:r>
            <a:endParaRPr lang="en-US" sz="2000" i="1" baseline="-25000" dirty="0">
              <a:solidFill>
                <a:schemeClr val="bg1"/>
              </a:solidFill>
              <a:effectLst>
                <a:outerShdw blurRad="38100" dist="38100" dir="2700000" algn="tl">
                  <a:srgbClr val="000000"/>
                </a:outerShdw>
              </a:effectLst>
              <a:latin typeface="Calibri" pitchFamily="34" charset="0"/>
            </a:endParaRPr>
          </a:p>
        </p:txBody>
      </p:sp>
      <p:sp>
        <p:nvSpPr>
          <p:cNvPr id="16" name="Rectangle 48"/>
          <p:cNvSpPr>
            <a:spLocks noChangeArrowheads="1"/>
          </p:cNvSpPr>
          <p:nvPr/>
        </p:nvSpPr>
        <p:spPr bwMode="auto">
          <a:xfrm>
            <a:off x="4657000" y="6167314"/>
            <a:ext cx="1214438" cy="338262"/>
          </a:xfrm>
          <a:prstGeom prst="rect">
            <a:avLst/>
          </a:prstGeom>
          <a:noFill/>
          <a:ln w="9525">
            <a:noFill/>
            <a:miter lim="800000"/>
            <a:headEnd/>
            <a:tailEnd/>
          </a:ln>
          <a:effectLst/>
        </p:spPr>
        <p:txBody>
          <a:bodyPr lIns="92075" tIns="46038" rIns="92075" bIns="46038"/>
          <a:lstStyle/>
          <a:p>
            <a:pPr algn="ctr" eaLnBrk="0" hangingPunct="0">
              <a:lnSpc>
                <a:spcPct val="90000"/>
              </a:lnSpc>
              <a:spcBef>
                <a:spcPct val="20000"/>
              </a:spcBef>
              <a:defRPr/>
            </a:pPr>
            <a:r>
              <a:rPr lang="en-US" sz="2000" i="1" dirty="0">
                <a:solidFill>
                  <a:schemeClr val="bg1"/>
                </a:solidFill>
                <a:effectLst>
                  <a:outerShdw blurRad="38100" dist="38100" dir="2700000" algn="tl">
                    <a:srgbClr val="000000"/>
                  </a:outerShdw>
                </a:effectLst>
                <a:latin typeface="Calibri" pitchFamily="34" charset="0"/>
              </a:rPr>
              <a:t>Olivine</a:t>
            </a:r>
            <a:endParaRPr lang="en-US" sz="2000" i="1" baseline="-25000" dirty="0">
              <a:solidFill>
                <a:schemeClr val="bg1"/>
              </a:solidFill>
              <a:effectLst>
                <a:outerShdw blurRad="38100" dist="38100" dir="2700000" algn="tl">
                  <a:srgbClr val="000000"/>
                </a:outerShdw>
              </a:effectLst>
              <a:latin typeface="Calibri" pitchFamily="34" charset="0"/>
            </a:endParaRPr>
          </a:p>
        </p:txBody>
      </p:sp>
      <p:sp>
        <p:nvSpPr>
          <p:cNvPr id="17" name="Rectangle 48"/>
          <p:cNvSpPr>
            <a:spLocks noChangeArrowheads="1"/>
          </p:cNvSpPr>
          <p:nvPr/>
        </p:nvSpPr>
        <p:spPr bwMode="auto">
          <a:xfrm>
            <a:off x="6360588" y="6167314"/>
            <a:ext cx="1506537" cy="357312"/>
          </a:xfrm>
          <a:prstGeom prst="rect">
            <a:avLst/>
          </a:prstGeom>
          <a:noFill/>
          <a:ln w="9525">
            <a:noFill/>
            <a:miter lim="800000"/>
            <a:headEnd/>
            <a:tailEnd/>
          </a:ln>
          <a:effectLst/>
        </p:spPr>
        <p:txBody>
          <a:bodyPr lIns="92075" tIns="46038" rIns="92075" bIns="46038"/>
          <a:lstStyle/>
          <a:p>
            <a:pPr algn="ctr" eaLnBrk="0" hangingPunct="0">
              <a:lnSpc>
                <a:spcPct val="90000"/>
              </a:lnSpc>
              <a:spcBef>
                <a:spcPct val="20000"/>
              </a:spcBef>
              <a:defRPr/>
            </a:pPr>
            <a:r>
              <a:rPr lang="en-US" sz="2000" i="1" dirty="0">
                <a:solidFill>
                  <a:schemeClr val="bg1"/>
                </a:solidFill>
                <a:effectLst>
                  <a:outerShdw blurRad="38100" dist="38100" dir="2700000" algn="tl">
                    <a:srgbClr val="000000"/>
                  </a:outerShdw>
                </a:effectLst>
                <a:latin typeface="Calibri" pitchFamily="34" charset="0"/>
              </a:rPr>
              <a:t>Garnet</a:t>
            </a:r>
            <a:endParaRPr lang="en-US" sz="2000" i="1" baseline="-25000" dirty="0">
              <a:solidFill>
                <a:schemeClr val="bg1"/>
              </a:solidFill>
              <a:effectLst>
                <a:outerShdw blurRad="38100" dist="38100" dir="2700000" algn="tl">
                  <a:srgbClr val="000000"/>
                </a:outerShdw>
              </a:effectLst>
              <a:latin typeface="Calibri" pitchFamily="34" charset="0"/>
            </a:endParaRPr>
          </a:p>
        </p:txBody>
      </p:sp>
      <p:sp>
        <p:nvSpPr>
          <p:cNvPr id="48" name="Freccia a destra 47"/>
          <p:cNvSpPr/>
          <p:nvPr/>
        </p:nvSpPr>
        <p:spPr bwMode="auto">
          <a:xfrm rot="10800000">
            <a:off x="1114425" y="4686300"/>
            <a:ext cx="6858000" cy="428624"/>
          </a:xfrm>
          <a:prstGeom prst="rightArrow">
            <a:avLst>
              <a:gd name="adj1" fmla="val 50000"/>
              <a:gd name="adj2" fmla="val 121111"/>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fade">
                                      <p:cBhvr>
                                        <p:cTn id="7" dur="500"/>
                                        <p:tgtEl>
                                          <p:spTgt spid="819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fade">
                                      <p:cBhvr>
                                        <p:cTn id="23" dur="500"/>
                                        <p:tgtEl>
                                          <p:spTgt spid="23"/>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fade">
                                      <p:cBhvr>
                                        <p:cTn id="26" dur="500"/>
                                        <p:tgtEl>
                                          <p:spTgt spid="24"/>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fade">
                                      <p:cBhvr>
                                        <p:cTn id="29" dur="500"/>
                                        <p:tgtEl>
                                          <p:spTgt spid="25"/>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500"/>
                                        <p:tgtEl>
                                          <p:spTgt spid="26"/>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fade">
                                      <p:cBhvr>
                                        <p:cTn id="35" dur="500"/>
                                        <p:tgtEl>
                                          <p:spTgt spid="27"/>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41"/>
                                        </p:tgtEl>
                                        <p:attrNameLst>
                                          <p:attrName>style.visibility</p:attrName>
                                        </p:attrNameLst>
                                      </p:cBhvr>
                                      <p:to>
                                        <p:strVal val="visible"/>
                                      </p:to>
                                    </p:set>
                                    <p:animEffect transition="in" filter="fade">
                                      <p:cBhvr>
                                        <p:cTn id="40" dur="500"/>
                                        <p:tgtEl>
                                          <p:spTgt spid="41"/>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42"/>
                                        </p:tgtEl>
                                        <p:attrNameLst>
                                          <p:attrName>style.visibility</p:attrName>
                                        </p:attrNameLst>
                                      </p:cBhvr>
                                      <p:to>
                                        <p:strVal val="visible"/>
                                      </p:to>
                                    </p:set>
                                    <p:animEffect transition="in" filter="fade">
                                      <p:cBhvr>
                                        <p:cTn id="43" dur="500"/>
                                        <p:tgtEl>
                                          <p:spTgt spid="42"/>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43"/>
                                        </p:tgtEl>
                                        <p:attrNameLst>
                                          <p:attrName>style.visibility</p:attrName>
                                        </p:attrNameLst>
                                      </p:cBhvr>
                                      <p:to>
                                        <p:strVal val="visible"/>
                                      </p:to>
                                    </p:set>
                                    <p:animEffect transition="in" filter="fade">
                                      <p:cBhvr>
                                        <p:cTn id="46" dur="500"/>
                                        <p:tgtEl>
                                          <p:spTgt spid="43"/>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46"/>
                                        </p:tgtEl>
                                        <p:attrNameLst>
                                          <p:attrName>style.visibility</p:attrName>
                                        </p:attrNameLst>
                                      </p:cBhvr>
                                      <p:to>
                                        <p:strVal val="visible"/>
                                      </p:to>
                                    </p:set>
                                    <p:animEffect transition="in" filter="fade">
                                      <p:cBhvr>
                                        <p:cTn id="49" dur="500"/>
                                        <p:tgtEl>
                                          <p:spTgt spid="46"/>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28"/>
                                        </p:tgtEl>
                                        <p:attrNameLst>
                                          <p:attrName>style.visibility</p:attrName>
                                        </p:attrNameLst>
                                      </p:cBhvr>
                                      <p:to>
                                        <p:strVal val="visible"/>
                                      </p:to>
                                    </p:set>
                                    <p:animEffect transition="in" filter="fade">
                                      <p:cBhvr>
                                        <p:cTn id="54" dur="500"/>
                                        <p:tgtEl>
                                          <p:spTgt spid="28"/>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29"/>
                                        </p:tgtEl>
                                        <p:attrNameLst>
                                          <p:attrName>style.visibility</p:attrName>
                                        </p:attrNameLst>
                                      </p:cBhvr>
                                      <p:to>
                                        <p:strVal val="visible"/>
                                      </p:to>
                                    </p:set>
                                    <p:animEffect transition="in" filter="fade">
                                      <p:cBhvr>
                                        <p:cTn id="57" dur="500"/>
                                        <p:tgtEl>
                                          <p:spTgt spid="29"/>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30"/>
                                        </p:tgtEl>
                                        <p:attrNameLst>
                                          <p:attrName>style.visibility</p:attrName>
                                        </p:attrNameLst>
                                      </p:cBhvr>
                                      <p:to>
                                        <p:strVal val="visible"/>
                                      </p:to>
                                    </p:set>
                                    <p:animEffect transition="in" filter="fade">
                                      <p:cBhvr>
                                        <p:cTn id="60" dur="500"/>
                                        <p:tgtEl>
                                          <p:spTgt spid="30"/>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31"/>
                                        </p:tgtEl>
                                        <p:attrNameLst>
                                          <p:attrName>style.visibility</p:attrName>
                                        </p:attrNameLst>
                                      </p:cBhvr>
                                      <p:to>
                                        <p:strVal val="visible"/>
                                      </p:to>
                                    </p:set>
                                    <p:animEffect transition="in" filter="fade">
                                      <p:cBhvr>
                                        <p:cTn id="63" dur="500"/>
                                        <p:tgtEl>
                                          <p:spTgt spid="31"/>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32"/>
                                        </p:tgtEl>
                                        <p:attrNameLst>
                                          <p:attrName>style.visibility</p:attrName>
                                        </p:attrNameLst>
                                      </p:cBhvr>
                                      <p:to>
                                        <p:strVal val="visible"/>
                                      </p:to>
                                    </p:set>
                                    <p:animEffect transition="in" filter="fade">
                                      <p:cBhvr>
                                        <p:cTn id="66" dur="500"/>
                                        <p:tgtEl>
                                          <p:spTgt spid="32"/>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33"/>
                                        </p:tgtEl>
                                        <p:attrNameLst>
                                          <p:attrName>style.visibility</p:attrName>
                                        </p:attrNameLst>
                                      </p:cBhvr>
                                      <p:to>
                                        <p:strVal val="visible"/>
                                      </p:to>
                                    </p:set>
                                    <p:animEffect transition="in" filter="fade">
                                      <p:cBhvr>
                                        <p:cTn id="69" dur="500"/>
                                        <p:tgtEl>
                                          <p:spTgt spid="33"/>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34"/>
                                        </p:tgtEl>
                                        <p:attrNameLst>
                                          <p:attrName>style.visibility</p:attrName>
                                        </p:attrNameLst>
                                      </p:cBhvr>
                                      <p:to>
                                        <p:strVal val="visible"/>
                                      </p:to>
                                    </p:set>
                                    <p:animEffect transition="in" filter="fade">
                                      <p:cBhvr>
                                        <p:cTn id="72" dur="500"/>
                                        <p:tgtEl>
                                          <p:spTgt spid="34"/>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35"/>
                                        </p:tgtEl>
                                        <p:attrNameLst>
                                          <p:attrName>style.visibility</p:attrName>
                                        </p:attrNameLst>
                                      </p:cBhvr>
                                      <p:to>
                                        <p:strVal val="visible"/>
                                      </p:to>
                                    </p:set>
                                    <p:animEffect transition="in" filter="fade">
                                      <p:cBhvr>
                                        <p:cTn id="75" dur="500"/>
                                        <p:tgtEl>
                                          <p:spTgt spid="35"/>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47"/>
                                        </p:tgtEl>
                                        <p:attrNameLst>
                                          <p:attrName>style.visibility</p:attrName>
                                        </p:attrNameLst>
                                      </p:cBhvr>
                                      <p:to>
                                        <p:strVal val="visible"/>
                                      </p:to>
                                    </p:set>
                                    <p:animEffect transition="in" filter="fade">
                                      <p:cBhvr>
                                        <p:cTn id="78" dur="500"/>
                                        <p:tgtEl>
                                          <p:spTgt spid="47"/>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36"/>
                                        </p:tgtEl>
                                        <p:attrNameLst>
                                          <p:attrName>style.visibility</p:attrName>
                                        </p:attrNameLst>
                                      </p:cBhvr>
                                      <p:to>
                                        <p:strVal val="visible"/>
                                      </p:to>
                                    </p:set>
                                    <p:animEffect transition="in" filter="fade">
                                      <p:cBhvr>
                                        <p:cTn id="81" dur="500"/>
                                        <p:tgtEl>
                                          <p:spTgt spid="36"/>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grpId="0" nodeType="clickEffect">
                                  <p:stCondLst>
                                    <p:cond delay="0"/>
                                  </p:stCondLst>
                                  <p:childTnLst>
                                    <p:set>
                                      <p:cBhvr>
                                        <p:cTn id="85" dur="1" fill="hold">
                                          <p:stCondLst>
                                            <p:cond delay="0"/>
                                          </p:stCondLst>
                                        </p:cTn>
                                        <p:tgtEl>
                                          <p:spTgt spid="37"/>
                                        </p:tgtEl>
                                        <p:attrNameLst>
                                          <p:attrName>style.visibility</p:attrName>
                                        </p:attrNameLst>
                                      </p:cBhvr>
                                      <p:to>
                                        <p:strVal val="visible"/>
                                      </p:to>
                                    </p:set>
                                    <p:animEffect transition="in" filter="fade">
                                      <p:cBhvr>
                                        <p:cTn id="86" dur="500"/>
                                        <p:tgtEl>
                                          <p:spTgt spid="37"/>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38"/>
                                        </p:tgtEl>
                                        <p:attrNameLst>
                                          <p:attrName>style.visibility</p:attrName>
                                        </p:attrNameLst>
                                      </p:cBhvr>
                                      <p:to>
                                        <p:strVal val="visible"/>
                                      </p:to>
                                    </p:set>
                                    <p:animEffect transition="in" filter="fade">
                                      <p:cBhvr>
                                        <p:cTn id="89" dur="500"/>
                                        <p:tgtEl>
                                          <p:spTgt spid="38"/>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39"/>
                                        </p:tgtEl>
                                        <p:attrNameLst>
                                          <p:attrName>style.visibility</p:attrName>
                                        </p:attrNameLst>
                                      </p:cBhvr>
                                      <p:to>
                                        <p:strVal val="visible"/>
                                      </p:to>
                                    </p:set>
                                    <p:animEffect transition="in" filter="fade">
                                      <p:cBhvr>
                                        <p:cTn id="92" dur="500"/>
                                        <p:tgtEl>
                                          <p:spTgt spid="39"/>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40"/>
                                        </p:tgtEl>
                                        <p:attrNameLst>
                                          <p:attrName>style.visibility</p:attrName>
                                        </p:attrNameLst>
                                      </p:cBhvr>
                                      <p:to>
                                        <p:strVal val="visible"/>
                                      </p:to>
                                    </p:set>
                                    <p:animEffect transition="in" filter="fade">
                                      <p:cBhvr>
                                        <p:cTn id="95" dur="500"/>
                                        <p:tgtEl>
                                          <p:spTgt spid="40"/>
                                        </p:tgtEl>
                                      </p:cBhvr>
                                    </p:animEffect>
                                  </p:childTnLst>
                                </p:cTn>
                              </p:par>
                            </p:childTnLst>
                          </p:cTn>
                        </p:par>
                      </p:childTnLst>
                    </p:cTn>
                  </p:par>
                  <p:par>
                    <p:cTn id="96" fill="hold">
                      <p:stCondLst>
                        <p:cond delay="indefinite"/>
                      </p:stCondLst>
                      <p:childTnLst>
                        <p:par>
                          <p:cTn id="97" fill="hold">
                            <p:stCondLst>
                              <p:cond delay="0"/>
                            </p:stCondLst>
                            <p:childTnLst>
                              <p:par>
                                <p:cTn id="98" presetID="10" presetClass="entr" presetSubtype="0" fill="hold" grpId="0" nodeType="clickEffect">
                                  <p:stCondLst>
                                    <p:cond delay="0"/>
                                  </p:stCondLst>
                                  <p:childTnLst>
                                    <p:set>
                                      <p:cBhvr>
                                        <p:cTn id="99" dur="1" fill="hold">
                                          <p:stCondLst>
                                            <p:cond delay="0"/>
                                          </p:stCondLst>
                                        </p:cTn>
                                        <p:tgtEl>
                                          <p:spTgt spid="19"/>
                                        </p:tgtEl>
                                        <p:attrNameLst>
                                          <p:attrName>style.visibility</p:attrName>
                                        </p:attrNameLst>
                                      </p:cBhvr>
                                      <p:to>
                                        <p:strVal val="visible"/>
                                      </p:to>
                                    </p:set>
                                    <p:animEffect transition="in" filter="fade">
                                      <p:cBhvr>
                                        <p:cTn id="100" dur="500"/>
                                        <p:tgtEl>
                                          <p:spTgt spid="19"/>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5"/>
                                        </p:tgtEl>
                                        <p:attrNameLst>
                                          <p:attrName>style.visibility</p:attrName>
                                        </p:attrNameLst>
                                      </p:cBhvr>
                                      <p:to>
                                        <p:strVal val="visible"/>
                                      </p:to>
                                    </p:set>
                                    <p:animEffect transition="in" filter="fade">
                                      <p:cBhvr>
                                        <p:cTn id="103" dur="500"/>
                                        <p:tgtEl>
                                          <p:spTgt spid="5"/>
                                        </p:tgtEl>
                                      </p:cBhvr>
                                    </p:animEffect>
                                  </p:childTnLst>
                                </p:cTn>
                              </p:par>
                            </p:childTnLst>
                          </p:cTn>
                        </p:par>
                      </p:childTnLst>
                    </p:cTn>
                  </p:par>
                  <p:par>
                    <p:cTn id="104" fill="hold">
                      <p:stCondLst>
                        <p:cond delay="indefinite"/>
                      </p:stCondLst>
                      <p:childTnLst>
                        <p:par>
                          <p:cTn id="105" fill="hold">
                            <p:stCondLst>
                              <p:cond delay="0"/>
                            </p:stCondLst>
                            <p:childTnLst>
                              <p:par>
                                <p:cTn id="106" presetID="22" presetClass="entr" presetSubtype="1" fill="hold" grpId="0" nodeType="clickEffect">
                                  <p:stCondLst>
                                    <p:cond delay="0"/>
                                  </p:stCondLst>
                                  <p:childTnLst>
                                    <p:set>
                                      <p:cBhvr>
                                        <p:cTn id="107" dur="1" fill="hold">
                                          <p:stCondLst>
                                            <p:cond delay="0"/>
                                          </p:stCondLst>
                                        </p:cTn>
                                        <p:tgtEl>
                                          <p:spTgt spid="6"/>
                                        </p:tgtEl>
                                        <p:attrNameLst>
                                          <p:attrName>style.visibility</p:attrName>
                                        </p:attrNameLst>
                                      </p:cBhvr>
                                      <p:to>
                                        <p:strVal val="visible"/>
                                      </p:to>
                                    </p:set>
                                    <p:animEffect transition="in" filter="wipe(up)">
                                      <p:cBhvr>
                                        <p:cTn id="108" dur="500"/>
                                        <p:tgtEl>
                                          <p:spTgt spid="6"/>
                                        </p:tgtEl>
                                      </p:cBhvr>
                                    </p:animEffect>
                                  </p:childTnLst>
                                </p:cTn>
                              </p:par>
                            </p:childTnLst>
                          </p:cTn>
                        </p:par>
                      </p:childTnLst>
                    </p:cTn>
                  </p:par>
                  <p:par>
                    <p:cTn id="109" fill="hold">
                      <p:stCondLst>
                        <p:cond delay="indefinite"/>
                      </p:stCondLst>
                      <p:childTnLst>
                        <p:par>
                          <p:cTn id="110" fill="hold">
                            <p:stCondLst>
                              <p:cond delay="0"/>
                            </p:stCondLst>
                            <p:childTnLst>
                              <p:par>
                                <p:cTn id="111" presetID="10" presetClass="entr" presetSubtype="0" fill="hold" grpId="0" nodeType="clickEffect">
                                  <p:stCondLst>
                                    <p:cond delay="0"/>
                                  </p:stCondLst>
                                  <p:childTnLst>
                                    <p:set>
                                      <p:cBhvr>
                                        <p:cTn id="112" dur="1" fill="hold">
                                          <p:stCondLst>
                                            <p:cond delay="0"/>
                                          </p:stCondLst>
                                        </p:cTn>
                                        <p:tgtEl>
                                          <p:spTgt spid="7"/>
                                        </p:tgtEl>
                                        <p:attrNameLst>
                                          <p:attrName>style.visibility</p:attrName>
                                        </p:attrNameLst>
                                      </p:cBhvr>
                                      <p:to>
                                        <p:strVal val="visible"/>
                                      </p:to>
                                    </p:set>
                                    <p:animEffect transition="in" filter="fade">
                                      <p:cBhvr>
                                        <p:cTn id="113" dur="500"/>
                                        <p:tgtEl>
                                          <p:spTgt spid="7"/>
                                        </p:tgtEl>
                                      </p:cBhvr>
                                    </p:animEffect>
                                  </p:childTnLst>
                                </p:cTn>
                              </p:par>
                            </p:childTnLst>
                          </p:cTn>
                        </p:par>
                        <p:par>
                          <p:cTn id="114" fill="hold">
                            <p:stCondLst>
                              <p:cond delay="500"/>
                            </p:stCondLst>
                            <p:childTnLst>
                              <p:par>
                                <p:cTn id="115" presetID="10" presetClass="entr" presetSubtype="0" fill="hold" grpId="0" nodeType="afterEffect">
                                  <p:stCondLst>
                                    <p:cond delay="0"/>
                                  </p:stCondLst>
                                  <p:childTnLst>
                                    <p:set>
                                      <p:cBhvr>
                                        <p:cTn id="116" dur="1" fill="hold">
                                          <p:stCondLst>
                                            <p:cond delay="0"/>
                                          </p:stCondLst>
                                        </p:cTn>
                                        <p:tgtEl>
                                          <p:spTgt spid="14"/>
                                        </p:tgtEl>
                                        <p:attrNameLst>
                                          <p:attrName>style.visibility</p:attrName>
                                        </p:attrNameLst>
                                      </p:cBhvr>
                                      <p:to>
                                        <p:strVal val="visible"/>
                                      </p:to>
                                    </p:set>
                                    <p:animEffect transition="in" filter="fade">
                                      <p:cBhvr>
                                        <p:cTn id="117" dur="500"/>
                                        <p:tgtEl>
                                          <p:spTgt spid="14"/>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1" fill="hold" grpId="0" nodeType="clickEffect">
                                  <p:stCondLst>
                                    <p:cond delay="0"/>
                                  </p:stCondLst>
                                  <p:childTnLst>
                                    <p:set>
                                      <p:cBhvr>
                                        <p:cTn id="121" dur="1" fill="hold">
                                          <p:stCondLst>
                                            <p:cond delay="0"/>
                                          </p:stCondLst>
                                        </p:cTn>
                                        <p:tgtEl>
                                          <p:spTgt spid="8"/>
                                        </p:tgtEl>
                                        <p:attrNameLst>
                                          <p:attrName>style.visibility</p:attrName>
                                        </p:attrNameLst>
                                      </p:cBhvr>
                                      <p:to>
                                        <p:strVal val="visible"/>
                                      </p:to>
                                    </p:set>
                                    <p:animEffect transition="in" filter="wipe(up)">
                                      <p:cBhvr>
                                        <p:cTn id="122" dur="500"/>
                                        <p:tgtEl>
                                          <p:spTgt spid="8"/>
                                        </p:tgtEl>
                                      </p:cBhvr>
                                    </p:animEffect>
                                  </p:childTnLst>
                                </p:cTn>
                              </p:par>
                            </p:childTnLst>
                          </p:cTn>
                        </p:par>
                      </p:childTnLst>
                    </p:cTn>
                  </p:par>
                  <p:par>
                    <p:cTn id="123" fill="hold">
                      <p:stCondLst>
                        <p:cond delay="indefinite"/>
                      </p:stCondLst>
                      <p:childTnLst>
                        <p:par>
                          <p:cTn id="124" fill="hold">
                            <p:stCondLst>
                              <p:cond delay="0"/>
                            </p:stCondLst>
                            <p:childTnLst>
                              <p:par>
                                <p:cTn id="125" presetID="10" presetClass="entr" presetSubtype="0" fill="hold" grpId="0" nodeType="clickEffect">
                                  <p:stCondLst>
                                    <p:cond delay="0"/>
                                  </p:stCondLst>
                                  <p:childTnLst>
                                    <p:set>
                                      <p:cBhvr>
                                        <p:cTn id="126" dur="1" fill="hold">
                                          <p:stCondLst>
                                            <p:cond delay="0"/>
                                          </p:stCondLst>
                                        </p:cTn>
                                        <p:tgtEl>
                                          <p:spTgt spid="9"/>
                                        </p:tgtEl>
                                        <p:attrNameLst>
                                          <p:attrName>style.visibility</p:attrName>
                                        </p:attrNameLst>
                                      </p:cBhvr>
                                      <p:to>
                                        <p:strVal val="visible"/>
                                      </p:to>
                                    </p:set>
                                    <p:animEffect transition="in" filter="fade">
                                      <p:cBhvr>
                                        <p:cTn id="127" dur="500"/>
                                        <p:tgtEl>
                                          <p:spTgt spid="9"/>
                                        </p:tgtEl>
                                      </p:cBhvr>
                                    </p:animEffect>
                                  </p:childTnLst>
                                </p:cTn>
                              </p:par>
                            </p:childTnLst>
                          </p:cTn>
                        </p:par>
                        <p:par>
                          <p:cTn id="128" fill="hold">
                            <p:stCondLst>
                              <p:cond delay="500"/>
                            </p:stCondLst>
                            <p:childTnLst>
                              <p:par>
                                <p:cTn id="129" presetID="10" presetClass="entr" presetSubtype="0" fill="hold" grpId="0" nodeType="afterEffect">
                                  <p:stCondLst>
                                    <p:cond delay="0"/>
                                  </p:stCondLst>
                                  <p:childTnLst>
                                    <p:set>
                                      <p:cBhvr>
                                        <p:cTn id="130" dur="1" fill="hold">
                                          <p:stCondLst>
                                            <p:cond delay="0"/>
                                          </p:stCondLst>
                                        </p:cTn>
                                        <p:tgtEl>
                                          <p:spTgt spid="15"/>
                                        </p:tgtEl>
                                        <p:attrNameLst>
                                          <p:attrName>style.visibility</p:attrName>
                                        </p:attrNameLst>
                                      </p:cBhvr>
                                      <p:to>
                                        <p:strVal val="visible"/>
                                      </p:to>
                                    </p:set>
                                    <p:animEffect transition="in" filter="fade">
                                      <p:cBhvr>
                                        <p:cTn id="131" dur="500"/>
                                        <p:tgtEl>
                                          <p:spTgt spid="15"/>
                                        </p:tgtEl>
                                      </p:cBhvr>
                                    </p:animEffect>
                                  </p:childTnLst>
                                </p:cTn>
                              </p:par>
                            </p:childTnLst>
                          </p:cTn>
                        </p:par>
                      </p:childTnLst>
                    </p:cTn>
                  </p:par>
                  <p:par>
                    <p:cTn id="132" fill="hold">
                      <p:stCondLst>
                        <p:cond delay="indefinite"/>
                      </p:stCondLst>
                      <p:childTnLst>
                        <p:par>
                          <p:cTn id="133" fill="hold">
                            <p:stCondLst>
                              <p:cond delay="0"/>
                            </p:stCondLst>
                            <p:childTnLst>
                              <p:par>
                                <p:cTn id="134" presetID="22" presetClass="entr" presetSubtype="1" fill="hold" grpId="0" nodeType="clickEffect">
                                  <p:stCondLst>
                                    <p:cond delay="0"/>
                                  </p:stCondLst>
                                  <p:childTnLst>
                                    <p:set>
                                      <p:cBhvr>
                                        <p:cTn id="135" dur="1" fill="hold">
                                          <p:stCondLst>
                                            <p:cond delay="0"/>
                                          </p:stCondLst>
                                        </p:cTn>
                                        <p:tgtEl>
                                          <p:spTgt spid="10"/>
                                        </p:tgtEl>
                                        <p:attrNameLst>
                                          <p:attrName>style.visibility</p:attrName>
                                        </p:attrNameLst>
                                      </p:cBhvr>
                                      <p:to>
                                        <p:strVal val="visible"/>
                                      </p:to>
                                    </p:set>
                                    <p:animEffect transition="in" filter="wipe(up)">
                                      <p:cBhvr>
                                        <p:cTn id="136" dur="500"/>
                                        <p:tgtEl>
                                          <p:spTgt spid="10"/>
                                        </p:tgtEl>
                                      </p:cBhvr>
                                    </p:animEffect>
                                  </p:childTnLst>
                                </p:cTn>
                              </p:par>
                            </p:childTnLst>
                          </p:cTn>
                        </p:par>
                      </p:childTnLst>
                    </p:cTn>
                  </p:par>
                  <p:par>
                    <p:cTn id="137" fill="hold">
                      <p:stCondLst>
                        <p:cond delay="indefinite"/>
                      </p:stCondLst>
                      <p:childTnLst>
                        <p:par>
                          <p:cTn id="138" fill="hold">
                            <p:stCondLst>
                              <p:cond delay="0"/>
                            </p:stCondLst>
                            <p:childTnLst>
                              <p:par>
                                <p:cTn id="139" presetID="10" presetClass="entr" presetSubtype="0" fill="hold" grpId="0" nodeType="clickEffect">
                                  <p:stCondLst>
                                    <p:cond delay="0"/>
                                  </p:stCondLst>
                                  <p:childTnLst>
                                    <p:set>
                                      <p:cBhvr>
                                        <p:cTn id="140" dur="1" fill="hold">
                                          <p:stCondLst>
                                            <p:cond delay="0"/>
                                          </p:stCondLst>
                                        </p:cTn>
                                        <p:tgtEl>
                                          <p:spTgt spid="11"/>
                                        </p:tgtEl>
                                        <p:attrNameLst>
                                          <p:attrName>style.visibility</p:attrName>
                                        </p:attrNameLst>
                                      </p:cBhvr>
                                      <p:to>
                                        <p:strVal val="visible"/>
                                      </p:to>
                                    </p:set>
                                    <p:animEffect transition="in" filter="fade">
                                      <p:cBhvr>
                                        <p:cTn id="141" dur="500"/>
                                        <p:tgtEl>
                                          <p:spTgt spid="11"/>
                                        </p:tgtEl>
                                      </p:cBhvr>
                                    </p:animEffect>
                                  </p:childTnLst>
                                </p:cTn>
                              </p:par>
                            </p:childTnLst>
                          </p:cTn>
                        </p:par>
                        <p:par>
                          <p:cTn id="142" fill="hold">
                            <p:stCondLst>
                              <p:cond delay="500"/>
                            </p:stCondLst>
                            <p:childTnLst>
                              <p:par>
                                <p:cTn id="143" presetID="10" presetClass="entr" presetSubtype="0" fill="hold" grpId="0" nodeType="afterEffect">
                                  <p:stCondLst>
                                    <p:cond delay="0"/>
                                  </p:stCondLst>
                                  <p:childTnLst>
                                    <p:set>
                                      <p:cBhvr>
                                        <p:cTn id="144" dur="1" fill="hold">
                                          <p:stCondLst>
                                            <p:cond delay="0"/>
                                          </p:stCondLst>
                                        </p:cTn>
                                        <p:tgtEl>
                                          <p:spTgt spid="16"/>
                                        </p:tgtEl>
                                        <p:attrNameLst>
                                          <p:attrName>style.visibility</p:attrName>
                                        </p:attrNameLst>
                                      </p:cBhvr>
                                      <p:to>
                                        <p:strVal val="visible"/>
                                      </p:to>
                                    </p:set>
                                    <p:animEffect transition="in" filter="fade">
                                      <p:cBhvr>
                                        <p:cTn id="145" dur="500"/>
                                        <p:tgtEl>
                                          <p:spTgt spid="16"/>
                                        </p:tgtEl>
                                      </p:cBhvr>
                                    </p:animEffect>
                                  </p:childTnLst>
                                </p:cTn>
                              </p:par>
                            </p:childTnLst>
                          </p:cTn>
                        </p:par>
                      </p:childTnLst>
                    </p:cTn>
                  </p:par>
                  <p:par>
                    <p:cTn id="146" fill="hold">
                      <p:stCondLst>
                        <p:cond delay="indefinite"/>
                      </p:stCondLst>
                      <p:childTnLst>
                        <p:par>
                          <p:cTn id="147" fill="hold">
                            <p:stCondLst>
                              <p:cond delay="0"/>
                            </p:stCondLst>
                            <p:childTnLst>
                              <p:par>
                                <p:cTn id="148" presetID="22" presetClass="entr" presetSubtype="1" fill="hold" grpId="0" nodeType="clickEffect">
                                  <p:stCondLst>
                                    <p:cond delay="0"/>
                                  </p:stCondLst>
                                  <p:childTnLst>
                                    <p:set>
                                      <p:cBhvr>
                                        <p:cTn id="149" dur="1" fill="hold">
                                          <p:stCondLst>
                                            <p:cond delay="0"/>
                                          </p:stCondLst>
                                        </p:cTn>
                                        <p:tgtEl>
                                          <p:spTgt spid="12"/>
                                        </p:tgtEl>
                                        <p:attrNameLst>
                                          <p:attrName>style.visibility</p:attrName>
                                        </p:attrNameLst>
                                      </p:cBhvr>
                                      <p:to>
                                        <p:strVal val="visible"/>
                                      </p:to>
                                    </p:set>
                                    <p:animEffect transition="in" filter="wipe(up)">
                                      <p:cBhvr>
                                        <p:cTn id="150" dur="500"/>
                                        <p:tgtEl>
                                          <p:spTgt spid="12"/>
                                        </p:tgtEl>
                                      </p:cBhvr>
                                    </p:animEffect>
                                  </p:childTnLst>
                                </p:cTn>
                              </p:par>
                            </p:childTnLst>
                          </p:cTn>
                        </p:par>
                      </p:childTnLst>
                    </p:cTn>
                  </p:par>
                  <p:par>
                    <p:cTn id="151" fill="hold">
                      <p:stCondLst>
                        <p:cond delay="indefinite"/>
                      </p:stCondLst>
                      <p:childTnLst>
                        <p:par>
                          <p:cTn id="152" fill="hold">
                            <p:stCondLst>
                              <p:cond delay="0"/>
                            </p:stCondLst>
                            <p:childTnLst>
                              <p:par>
                                <p:cTn id="153" presetID="10" presetClass="entr" presetSubtype="0" fill="hold" grpId="0" nodeType="clickEffect">
                                  <p:stCondLst>
                                    <p:cond delay="0"/>
                                  </p:stCondLst>
                                  <p:childTnLst>
                                    <p:set>
                                      <p:cBhvr>
                                        <p:cTn id="154" dur="1" fill="hold">
                                          <p:stCondLst>
                                            <p:cond delay="0"/>
                                          </p:stCondLst>
                                        </p:cTn>
                                        <p:tgtEl>
                                          <p:spTgt spid="13"/>
                                        </p:tgtEl>
                                        <p:attrNameLst>
                                          <p:attrName>style.visibility</p:attrName>
                                        </p:attrNameLst>
                                      </p:cBhvr>
                                      <p:to>
                                        <p:strVal val="visible"/>
                                      </p:to>
                                    </p:set>
                                    <p:animEffect transition="in" filter="fade">
                                      <p:cBhvr>
                                        <p:cTn id="155" dur="500"/>
                                        <p:tgtEl>
                                          <p:spTgt spid="13"/>
                                        </p:tgtEl>
                                      </p:cBhvr>
                                    </p:animEffect>
                                  </p:childTnLst>
                                </p:cTn>
                              </p:par>
                            </p:childTnLst>
                          </p:cTn>
                        </p:par>
                        <p:par>
                          <p:cTn id="156" fill="hold">
                            <p:stCondLst>
                              <p:cond delay="500"/>
                            </p:stCondLst>
                            <p:childTnLst>
                              <p:par>
                                <p:cTn id="157" presetID="10" presetClass="entr" presetSubtype="0" fill="hold" grpId="0" nodeType="afterEffect">
                                  <p:stCondLst>
                                    <p:cond delay="0"/>
                                  </p:stCondLst>
                                  <p:childTnLst>
                                    <p:set>
                                      <p:cBhvr>
                                        <p:cTn id="158" dur="1" fill="hold">
                                          <p:stCondLst>
                                            <p:cond delay="0"/>
                                          </p:stCondLst>
                                        </p:cTn>
                                        <p:tgtEl>
                                          <p:spTgt spid="17"/>
                                        </p:tgtEl>
                                        <p:attrNameLst>
                                          <p:attrName>style.visibility</p:attrName>
                                        </p:attrNameLst>
                                      </p:cBhvr>
                                      <p:to>
                                        <p:strVal val="visible"/>
                                      </p:to>
                                    </p:set>
                                    <p:animEffect transition="in" filter="fade">
                                      <p:cBhvr>
                                        <p:cTn id="159" dur="500"/>
                                        <p:tgtEl>
                                          <p:spTgt spid="17"/>
                                        </p:tgtEl>
                                      </p:cBhvr>
                                    </p:animEffect>
                                  </p:childTnLst>
                                </p:cTn>
                              </p:par>
                            </p:childTnLst>
                          </p:cTn>
                        </p:par>
                      </p:childTnLst>
                    </p:cTn>
                  </p:par>
                  <p:par>
                    <p:cTn id="160" fill="hold">
                      <p:stCondLst>
                        <p:cond delay="indefinite"/>
                      </p:stCondLst>
                      <p:childTnLst>
                        <p:par>
                          <p:cTn id="161" fill="hold">
                            <p:stCondLst>
                              <p:cond delay="0"/>
                            </p:stCondLst>
                            <p:childTnLst>
                              <p:par>
                                <p:cTn id="162" presetID="22" presetClass="entr" presetSubtype="4" fill="hold" grpId="0" nodeType="clickEffect">
                                  <p:stCondLst>
                                    <p:cond delay="0"/>
                                  </p:stCondLst>
                                  <p:childTnLst>
                                    <p:set>
                                      <p:cBhvr>
                                        <p:cTn id="163" dur="1" fill="hold">
                                          <p:stCondLst>
                                            <p:cond delay="0"/>
                                          </p:stCondLst>
                                        </p:cTn>
                                        <p:tgtEl>
                                          <p:spTgt spid="44"/>
                                        </p:tgtEl>
                                        <p:attrNameLst>
                                          <p:attrName>style.visibility</p:attrName>
                                        </p:attrNameLst>
                                      </p:cBhvr>
                                      <p:to>
                                        <p:strVal val="visible"/>
                                      </p:to>
                                    </p:set>
                                    <p:animEffect transition="in" filter="wipe(down)">
                                      <p:cBhvr>
                                        <p:cTn id="164" dur="500"/>
                                        <p:tgtEl>
                                          <p:spTgt spid="44"/>
                                        </p:tgtEl>
                                      </p:cBhvr>
                                    </p:animEffect>
                                  </p:childTnLst>
                                </p:cTn>
                              </p:par>
                            </p:childTnLst>
                          </p:cTn>
                        </p:par>
                        <p:par>
                          <p:cTn id="165" fill="hold">
                            <p:stCondLst>
                              <p:cond delay="500"/>
                            </p:stCondLst>
                            <p:childTnLst>
                              <p:par>
                                <p:cTn id="166" presetID="10" presetClass="entr" presetSubtype="0" fill="hold" grpId="0" nodeType="afterEffect">
                                  <p:stCondLst>
                                    <p:cond delay="0"/>
                                  </p:stCondLst>
                                  <p:childTnLst>
                                    <p:set>
                                      <p:cBhvr>
                                        <p:cTn id="167" dur="1" fill="hold">
                                          <p:stCondLst>
                                            <p:cond delay="0"/>
                                          </p:stCondLst>
                                        </p:cTn>
                                        <p:tgtEl>
                                          <p:spTgt spid="45"/>
                                        </p:tgtEl>
                                        <p:attrNameLst>
                                          <p:attrName>style.visibility</p:attrName>
                                        </p:attrNameLst>
                                      </p:cBhvr>
                                      <p:to>
                                        <p:strVal val="visible"/>
                                      </p:to>
                                    </p:set>
                                    <p:animEffect transition="in" filter="fade">
                                      <p:cBhvr>
                                        <p:cTn id="168" dur="500"/>
                                        <p:tgtEl>
                                          <p:spTgt spid="45"/>
                                        </p:tgtEl>
                                      </p:cBhvr>
                                    </p:animEffect>
                                  </p:childTnLst>
                                </p:cTn>
                              </p:par>
                            </p:childTnLst>
                          </p:cTn>
                        </p:par>
                      </p:childTnLst>
                    </p:cTn>
                  </p:par>
                  <p:par>
                    <p:cTn id="169" fill="hold">
                      <p:stCondLst>
                        <p:cond delay="indefinite"/>
                      </p:stCondLst>
                      <p:childTnLst>
                        <p:par>
                          <p:cTn id="170" fill="hold">
                            <p:stCondLst>
                              <p:cond delay="0"/>
                            </p:stCondLst>
                            <p:childTnLst>
                              <p:par>
                                <p:cTn id="171" presetID="22" presetClass="entr" presetSubtype="2" fill="hold" grpId="0" nodeType="clickEffect">
                                  <p:stCondLst>
                                    <p:cond delay="0"/>
                                  </p:stCondLst>
                                  <p:childTnLst>
                                    <p:set>
                                      <p:cBhvr>
                                        <p:cTn id="172" dur="1" fill="hold">
                                          <p:stCondLst>
                                            <p:cond delay="0"/>
                                          </p:stCondLst>
                                        </p:cTn>
                                        <p:tgtEl>
                                          <p:spTgt spid="48"/>
                                        </p:tgtEl>
                                        <p:attrNameLst>
                                          <p:attrName>style.visibility</p:attrName>
                                        </p:attrNameLst>
                                      </p:cBhvr>
                                      <p:to>
                                        <p:strVal val="visible"/>
                                      </p:to>
                                    </p:set>
                                    <p:animEffect transition="in" filter="wipe(right)">
                                      <p:cBhvr>
                                        <p:cTn id="173"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ldLvl="2"/>
      <p:bldP spid="21" grpId="0" bldLvl="2"/>
      <p:bldP spid="22" grpId="0" bldLvl="2"/>
      <p:bldP spid="23" grpId="0" bldLvl="2"/>
      <p:bldP spid="24" grpId="0" bldLvl="2"/>
      <p:bldP spid="25" grpId="0" bldLvl="2"/>
      <p:bldP spid="26" grpId="0" bldLvl="2"/>
      <p:bldP spid="27" grpId="0" bldLvl="2"/>
      <p:bldP spid="28" grpId="0" bldLvl="2"/>
      <p:bldP spid="29" grpId="0" bldLvl="2"/>
      <p:bldP spid="30" grpId="0" bldLvl="2"/>
      <p:bldP spid="31" grpId="0" bldLvl="2"/>
      <p:bldP spid="33" grpId="0" bldLvl="2"/>
      <p:bldP spid="34" grpId="0" bldLvl="2"/>
      <p:bldP spid="35" grpId="0" bldLvl="2"/>
      <p:bldP spid="36" grpId="0" bldLvl="2"/>
      <p:bldP spid="37" grpId="0" bldLvl="2"/>
      <p:bldP spid="38" grpId="0" bldLvl="2"/>
      <p:bldP spid="39" grpId="0" bldLvl="2"/>
      <p:bldP spid="40" grpId="0" bldLvl="2"/>
      <p:bldP spid="41" grpId="0" bldLvl="2"/>
      <p:bldP spid="42" grpId="0" bldLvl="2"/>
      <p:bldP spid="43" grpId="0" bldLvl="2"/>
      <p:bldP spid="44" grpId="0" animBg="1"/>
      <p:bldP spid="45" grpId="0" bldLvl="2"/>
      <p:bldP spid="46" grpId="0" bldLvl="2"/>
      <p:bldP spid="32" grpId="0" bldLvl="2"/>
      <p:bldP spid="47" grpId="0" bldLvl="2"/>
      <p:bldP spid="19" grpId="0" animBg="1"/>
      <p:bldP spid="5" grpId="0" bldLvl="2"/>
      <p:bldP spid="6" grpId="0" animBg="1"/>
      <p:bldP spid="7" grpId="0" bldLvl="2"/>
      <p:bldP spid="8" grpId="0" animBg="1"/>
      <p:bldP spid="9" grpId="0" bldLvl="2"/>
      <p:bldP spid="10" grpId="0" animBg="1"/>
      <p:bldP spid="11" grpId="0" bldLvl="2"/>
      <p:bldP spid="12" grpId="0" animBg="1"/>
      <p:bldP spid="13" grpId="0" bldLvl="2"/>
      <p:bldP spid="14" grpId="0" bldLvl="2"/>
      <p:bldP spid="15" grpId="0" bldLvl="2"/>
      <p:bldP spid="16" grpId="0" bldLvl="2"/>
      <p:bldP spid="17" grpId="0" bldLvl="2"/>
      <p:bldP spid="48"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4"/>
          <p:cNvPicPr>
            <a:picLocks noChangeAspect="1" noChangeArrowheads="1"/>
          </p:cNvPicPr>
          <p:nvPr/>
        </p:nvPicPr>
        <p:blipFill>
          <a:blip r:embed="rId3" cstate="print"/>
          <a:srcRect/>
          <a:stretch>
            <a:fillRect/>
          </a:stretch>
        </p:blipFill>
        <p:spPr bwMode="auto">
          <a:xfrm>
            <a:off x="-15876" y="0"/>
            <a:ext cx="9159876" cy="6873876"/>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220"/>
                                        </p:tgtEl>
                                        <p:attrNameLst>
                                          <p:attrName>style.visibility</p:attrName>
                                        </p:attrNameLst>
                                      </p:cBhvr>
                                      <p:to>
                                        <p:strVal val="visible"/>
                                      </p:to>
                                    </p:set>
                                    <p:animEffect transition="in" filter="fade">
                                      <p:cBhvr>
                                        <p:cTn id="7" dur="500"/>
                                        <p:tgtEl>
                                          <p:spTgt spid="92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4306" name="Rectangle 2"/>
          <p:cNvSpPr>
            <a:spLocks noChangeArrowheads="1"/>
          </p:cNvSpPr>
          <p:nvPr/>
        </p:nvSpPr>
        <p:spPr bwMode="auto">
          <a:xfrm>
            <a:off x="815975" y="6302375"/>
            <a:ext cx="8328025" cy="555625"/>
          </a:xfrm>
          <a:prstGeom prst="rect">
            <a:avLst/>
          </a:prstGeom>
          <a:solidFill>
            <a:schemeClr val="tx1"/>
          </a:solidFill>
          <a:ln w="9525" algn="ctr">
            <a:noFill/>
            <a:miter lim="800000"/>
            <a:headEnd/>
            <a:tailEnd/>
          </a:ln>
          <a:effectLst/>
        </p:spPr>
        <p:txBody>
          <a:bodyPr wrap="none" anchor="ctr"/>
          <a:lstStyle/>
          <a:p>
            <a:pPr>
              <a:defRPr/>
            </a:pPr>
            <a:endParaRPr lang="it-IT">
              <a:latin typeface="Calibri" pitchFamily="34" charset="0"/>
            </a:endParaRPr>
          </a:p>
        </p:txBody>
      </p:sp>
      <p:sp>
        <p:nvSpPr>
          <p:cNvPr id="994307" name="Text Box 3"/>
          <p:cNvSpPr txBox="1">
            <a:spLocks noChangeArrowheads="1"/>
          </p:cNvSpPr>
          <p:nvPr/>
        </p:nvSpPr>
        <p:spPr bwMode="auto">
          <a:xfrm>
            <a:off x="0" y="88900"/>
            <a:ext cx="9144000" cy="579438"/>
          </a:xfrm>
          <a:prstGeom prst="rect">
            <a:avLst/>
          </a:prstGeom>
          <a:noFill/>
          <a:ln w="9525" algn="ctr">
            <a:noFill/>
            <a:miter lim="800000"/>
            <a:headEnd/>
            <a:tailEnd/>
          </a:ln>
          <a:effectLst/>
        </p:spPr>
        <p:txBody>
          <a:bodyPr>
            <a:spAutoFit/>
          </a:bodyPr>
          <a:lstStyle/>
          <a:p>
            <a:pPr algn="ctr">
              <a:defRPr/>
            </a:pPr>
            <a:r>
              <a:rPr lang="it-IT" sz="3200">
                <a:solidFill>
                  <a:schemeClr val="bg1"/>
                </a:solidFill>
                <a:effectLst>
                  <a:outerShdw blurRad="38100" dist="38100" dir="2700000" algn="tl">
                    <a:srgbClr val="000000"/>
                  </a:outerShdw>
                </a:effectLst>
                <a:latin typeface="Calibri" pitchFamily="34" charset="0"/>
              </a:rPr>
              <a:t>How a simple mantle melts</a:t>
            </a:r>
          </a:p>
        </p:txBody>
      </p:sp>
      <p:sp>
        <p:nvSpPr>
          <p:cNvPr id="994308" name="Text Box 4"/>
          <p:cNvSpPr txBox="1">
            <a:spLocks noChangeArrowheads="1"/>
          </p:cNvSpPr>
          <p:nvPr/>
        </p:nvSpPr>
        <p:spPr bwMode="auto">
          <a:xfrm>
            <a:off x="0" y="677863"/>
            <a:ext cx="9142413" cy="579437"/>
          </a:xfrm>
          <a:prstGeom prst="rect">
            <a:avLst/>
          </a:prstGeom>
          <a:noFill/>
          <a:ln w="9525" algn="ctr">
            <a:noFill/>
            <a:miter lim="800000"/>
            <a:headEnd/>
            <a:tailEnd/>
          </a:ln>
          <a:effectLst/>
        </p:spPr>
        <p:txBody>
          <a:bodyPr>
            <a:spAutoFit/>
          </a:bodyPr>
          <a:lstStyle/>
          <a:p>
            <a:pPr algn="ctr">
              <a:spcBef>
                <a:spcPct val="50000"/>
              </a:spcBef>
              <a:defRPr/>
            </a:pPr>
            <a:r>
              <a:rPr lang="en-GB" sz="3200">
                <a:solidFill>
                  <a:schemeClr val="bg1"/>
                </a:solidFill>
                <a:effectLst>
                  <a:outerShdw blurRad="38100" dist="38100" dir="2700000" algn="tl">
                    <a:srgbClr val="000000"/>
                  </a:outerShdw>
                </a:effectLst>
                <a:latin typeface="Calibri" pitchFamily="34" charset="0"/>
              </a:rPr>
              <a:t>Polybaric, near-fractional melting of lherzolite</a:t>
            </a:r>
          </a:p>
        </p:txBody>
      </p:sp>
      <p:sp>
        <p:nvSpPr>
          <p:cNvPr id="994309" name="Text Box 5"/>
          <p:cNvSpPr txBox="1">
            <a:spLocks noChangeArrowheads="1"/>
          </p:cNvSpPr>
          <p:nvPr/>
        </p:nvSpPr>
        <p:spPr bwMode="auto">
          <a:xfrm>
            <a:off x="1588" y="1301750"/>
            <a:ext cx="9140825" cy="585788"/>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a:solidFill>
                  <a:srgbClr val="FFFF00"/>
                </a:solidFill>
                <a:effectLst>
                  <a:outerShdw blurRad="38100" dist="38100" dir="2700000" algn="tl">
                    <a:srgbClr val="000000"/>
                  </a:outerShdw>
                </a:effectLst>
                <a:latin typeface="Calibri" pitchFamily="34" charset="0"/>
              </a:rPr>
              <a:t>Some natural examples from Italy</a:t>
            </a:r>
          </a:p>
        </p:txBody>
      </p:sp>
      <p:sp>
        <p:nvSpPr>
          <p:cNvPr id="994310" name="Text Box 6"/>
          <p:cNvSpPr txBox="1">
            <a:spLocks noChangeArrowheads="1"/>
          </p:cNvSpPr>
          <p:nvPr/>
        </p:nvSpPr>
        <p:spPr bwMode="auto">
          <a:xfrm>
            <a:off x="346075" y="2082800"/>
            <a:ext cx="2471738" cy="4093428"/>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2600" dirty="0">
                <a:solidFill>
                  <a:schemeClr val="bg1"/>
                </a:solidFill>
                <a:effectLst>
                  <a:outerShdw blurRad="38100" dist="38100" dir="2700000" algn="tl">
                    <a:srgbClr val="000000"/>
                  </a:outerShdw>
                </a:effectLst>
                <a:latin typeface="Calibri" pitchFamily="34" charset="0"/>
              </a:rPr>
              <a:t>This is a spinel in a spinel-facies mantle xenolith in a Pliocene hawaiite from Sardinia.</a:t>
            </a:r>
          </a:p>
          <a:p>
            <a:pPr>
              <a:lnSpc>
                <a:spcPct val="90000"/>
              </a:lnSpc>
              <a:spcBef>
                <a:spcPct val="50000"/>
              </a:spcBef>
              <a:defRPr/>
            </a:pPr>
            <a:r>
              <a:rPr lang="en-GB" sz="2600" dirty="0">
                <a:solidFill>
                  <a:srgbClr val="FFFF00"/>
                </a:solidFill>
                <a:effectLst>
                  <a:outerShdw blurRad="38100" dist="38100" dir="2700000" algn="tl">
                    <a:srgbClr val="000000"/>
                  </a:outerShdw>
                </a:effectLst>
                <a:latin typeface="Calibri" pitchFamily="34" charset="0"/>
              </a:rPr>
              <a:t>It is characterized by a spongy rim.</a:t>
            </a:r>
          </a:p>
          <a:p>
            <a:pPr>
              <a:lnSpc>
                <a:spcPct val="90000"/>
              </a:lnSpc>
              <a:spcBef>
                <a:spcPct val="50000"/>
              </a:spcBef>
              <a:defRPr/>
            </a:pPr>
            <a:r>
              <a:rPr lang="en-GB" sz="2600" dirty="0">
                <a:solidFill>
                  <a:schemeClr val="bg1"/>
                </a:solidFill>
                <a:effectLst>
                  <a:outerShdw blurRad="38100" dist="38100" dir="2700000" algn="tl">
                    <a:srgbClr val="000000"/>
                  </a:outerShdw>
                </a:effectLst>
                <a:latin typeface="Calibri" pitchFamily="34" charset="0"/>
              </a:rPr>
              <a:t>Zoom in.</a:t>
            </a:r>
          </a:p>
        </p:txBody>
      </p:sp>
      <p:pic>
        <p:nvPicPr>
          <p:cNvPr id="994362" name="Picture 58" descr="img005"/>
          <p:cNvPicPr>
            <a:picLocks noChangeAspect="1" noChangeArrowheads="1"/>
          </p:cNvPicPr>
          <p:nvPr/>
        </p:nvPicPr>
        <p:blipFill>
          <a:blip r:embed="rId3" cstate="print"/>
          <a:srcRect/>
          <a:stretch>
            <a:fillRect/>
          </a:stretch>
        </p:blipFill>
        <p:spPr bwMode="auto">
          <a:xfrm>
            <a:off x="2820988" y="1954213"/>
            <a:ext cx="6323012" cy="4903787"/>
          </a:xfrm>
          <a:prstGeom prst="rect">
            <a:avLst/>
          </a:prstGeom>
          <a:noFill/>
          <a:ln w="9525">
            <a:noFill/>
            <a:miter lim="800000"/>
            <a:headEnd/>
            <a:tailEnd/>
          </a:ln>
        </p:spPr>
      </p:pic>
      <p:sp>
        <p:nvSpPr>
          <p:cNvPr id="994363" name="Text Box 59"/>
          <p:cNvSpPr txBox="1">
            <a:spLocks noChangeArrowheads="1"/>
          </p:cNvSpPr>
          <p:nvPr/>
        </p:nvSpPr>
        <p:spPr bwMode="auto">
          <a:xfrm>
            <a:off x="5118100" y="4090988"/>
            <a:ext cx="1069524" cy="523220"/>
          </a:xfrm>
          <a:prstGeom prst="rect">
            <a:avLst/>
          </a:prstGeom>
          <a:noFill/>
          <a:ln w="9525" algn="ctr">
            <a:noFill/>
            <a:miter lim="800000"/>
            <a:headEnd/>
            <a:tailEnd/>
          </a:ln>
          <a:effectLst/>
        </p:spPr>
        <p:txBody>
          <a:bodyPr wrap="none">
            <a:spAutoFit/>
          </a:bodyPr>
          <a:lstStyle/>
          <a:p>
            <a:pPr>
              <a:defRPr/>
            </a:pPr>
            <a:r>
              <a:rPr lang="it-IT" sz="2800">
                <a:solidFill>
                  <a:srgbClr val="FFFF00"/>
                </a:solidFill>
                <a:effectLst>
                  <a:outerShdw blurRad="38100" dist="38100" dir="2700000" algn="tl">
                    <a:srgbClr val="000000"/>
                  </a:outerShdw>
                </a:effectLst>
                <a:latin typeface="Calibri" pitchFamily="34" charset="0"/>
              </a:rPr>
              <a:t>Spinel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94362"/>
                                        </p:tgtEl>
                                        <p:attrNameLst>
                                          <p:attrName>style.visibility</p:attrName>
                                        </p:attrNameLst>
                                      </p:cBhvr>
                                      <p:to>
                                        <p:strVal val="visible"/>
                                      </p:to>
                                    </p:set>
                                    <p:animEffect transition="in" filter="fade">
                                      <p:cBhvr>
                                        <p:cTn id="7" dur="500"/>
                                        <p:tgtEl>
                                          <p:spTgt spid="99436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94363"/>
                                        </p:tgtEl>
                                        <p:attrNameLst>
                                          <p:attrName>style.visibility</p:attrName>
                                        </p:attrNameLst>
                                      </p:cBhvr>
                                      <p:to>
                                        <p:strVal val="visible"/>
                                      </p:to>
                                    </p:set>
                                    <p:animEffect transition="in" filter="fade">
                                      <p:cBhvr>
                                        <p:cTn id="11" dur="500"/>
                                        <p:tgtEl>
                                          <p:spTgt spid="99436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994310">
                                            <p:txEl>
                                              <p:pRg st="0" end="0"/>
                                            </p:txEl>
                                          </p:spTgt>
                                        </p:tgtEl>
                                        <p:attrNameLst>
                                          <p:attrName>style.visibility</p:attrName>
                                        </p:attrNameLst>
                                      </p:cBhvr>
                                      <p:to>
                                        <p:strVal val="visible"/>
                                      </p:to>
                                    </p:set>
                                    <p:animEffect transition="in" filter="fade">
                                      <p:cBhvr>
                                        <p:cTn id="15" dur="500"/>
                                        <p:tgtEl>
                                          <p:spTgt spid="994310">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994310">
                                            <p:txEl>
                                              <p:pRg st="1" end="1"/>
                                            </p:txEl>
                                          </p:spTgt>
                                        </p:tgtEl>
                                        <p:attrNameLst>
                                          <p:attrName>style.visibility</p:attrName>
                                        </p:attrNameLst>
                                      </p:cBhvr>
                                      <p:to>
                                        <p:strVal val="visible"/>
                                      </p:to>
                                    </p:set>
                                    <p:animEffect transition="in" filter="fade">
                                      <p:cBhvr>
                                        <p:cTn id="20" dur="500"/>
                                        <p:tgtEl>
                                          <p:spTgt spid="994310">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94310">
                                            <p:txEl>
                                              <p:pRg st="2" end="2"/>
                                            </p:txEl>
                                          </p:spTgt>
                                        </p:tgtEl>
                                        <p:attrNameLst>
                                          <p:attrName>style.visibility</p:attrName>
                                        </p:attrNameLst>
                                      </p:cBhvr>
                                      <p:to>
                                        <p:strVal val="visible"/>
                                      </p:to>
                                    </p:set>
                                    <p:animEffect transition="in" filter="fade">
                                      <p:cBhvr>
                                        <p:cTn id="25" dur="500"/>
                                        <p:tgtEl>
                                          <p:spTgt spid="9943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4310" grpId="0" build="p"/>
      <p:bldP spid="994363"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6354" name="Rectangle 2"/>
          <p:cNvSpPr>
            <a:spLocks noChangeArrowheads="1"/>
          </p:cNvSpPr>
          <p:nvPr/>
        </p:nvSpPr>
        <p:spPr bwMode="auto">
          <a:xfrm>
            <a:off x="801688" y="6302375"/>
            <a:ext cx="8342312" cy="555625"/>
          </a:xfrm>
          <a:prstGeom prst="rect">
            <a:avLst/>
          </a:prstGeom>
          <a:solidFill>
            <a:schemeClr val="tx1"/>
          </a:solidFill>
          <a:ln w="9525" algn="ctr">
            <a:noFill/>
            <a:miter lim="800000"/>
            <a:headEnd/>
            <a:tailEnd/>
          </a:ln>
          <a:effectLst/>
        </p:spPr>
        <p:txBody>
          <a:bodyPr wrap="none" anchor="ctr"/>
          <a:lstStyle/>
          <a:p>
            <a:pPr>
              <a:defRPr/>
            </a:pPr>
            <a:endParaRPr lang="it-IT">
              <a:latin typeface="Calibri" pitchFamily="34" charset="0"/>
            </a:endParaRPr>
          </a:p>
        </p:txBody>
      </p:sp>
      <p:sp>
        <p:nvSpPr>
          <p:cNvPr id="996355" name="Text Box 3"/>
          <p:cNvSpPr txBox="1">
            <a:spLocks noChangeArrowheads="1"/>
          </p:cNvSpPr>
          <p:nvPr/>
        </p:nvSpPr>
        <p:spPr bwMode="auto">
          <a:xfrm>
            <a:off x="0" y="88900"/>
            <a:ext cx="9144000" cy="579438"/>
          </a:xfrm>
          <a:prstGeom prst="rect">
            <a:avLst/>
          </a:prstGeom>
          <a:noFill/>
          <a:ln w="9525" algn="ctr">
            <a:noFill/>
            <a:miter lim="800000"/>
            <a:headEnd/>
            <a:tailEnd/>
          </a:ln>
          <a:effectLst/>
        </p:spPr>
        <p:txBody>
          <a:bodyPr>
            <a:spAutoFit/>
          </a:bodyPr>
          <a:lstStyle/>
          <a:p>
            <a:pPr algn="ctr">
              <a:defRPr/>
            </a:pPr>
            <a:r>
              <a:rPr lang="it-IT" sz="3200">
                <a:solidFill>
                  <a:schemeClr val="bg1"/>
                </a:solidFill>
                <a:effectLst>
                  <a:outerShdw blurRad="38100" dist="38100" dir="2700000" algn="tl">
                    <a:srgbClr val="000000"/>
                  </a:outerShdw>
                </a:effectLst>
                <a:latin typeface="Calibri" pitchFamily="34" charset="0"/>
              </a:rPr>
              <a:t>How a simple mantle melts</a:t>
            </a:r>
          </a:p>
        </p:txBody>
      </p:sp>
      <p:sp>
        <p:nvSpPr>
          <p:cNvPr id="996356" name="Text Box 4"/>
          <p:cNvSpPr txBox="1">
            <a:spLocks noChangeArrowheads="1"/>
          </p:cNvSpPr>
          <p:nvPr/>
        </p:nvSpPr>
        <p:spPr bwMode="auto">
          <a:xfrm>
            <a:off x="0" y="677863"/>
            <a:ext cx="9142413" cy="579437"/>
          </a:xfrm>
          <a:prstGeom prst="rect">
            <a:avLst/>
          </a:prstGeom>
          <a:noFill/>
          <a:ln w="9525" algn="ctr">
            <a:noFill/>
            <a:miter lim="800000"/>
            <a:headEnd/>
            <a:tailEnd/>
          </a:ln>
          <a:effectLst/>
        </p:spPr>
        <p:txBody>
          <a:bodyPr>
            <a:spAutoFit/>
          </a:bodyPr>
          <a:lstStyle/>
          <a:p>
            <a:pPr algn="ctr">
              <a:spcBef>
                <a:spcPct val="50000"/>
              </a:spcBef>
              <a:defRPr/>
            </a:pPr>
            <a:r>
              <a:rPr lang="en-GB" sz="3200">
                <a:solidFill>
                  <a:schemeClr val="bg1"/>
                </a:solidFill>
                <a:effectLst>
                  <a:outerShdw blurRad="38100" dist="38100" dir="2700000" algn="tl">
                    <a:srgbClr val="000000"/>
                  </a:outerShdw>
                </a:effectLst>
                <a:latin typeface="Calibri" pitchFamily="34" charset="0"/>
              </a:rPr>
              <a:t>Polybaric, near-fractional melting of lherzolite</a:t>
            </a:r>
          </a:p>
        </p:txBody>
      </p:sp>
      <p:sp>
        <p:nvSpPr>
          <p:cNvPr id="996357" name="Text Box 5"/>
          <p:cNvSpPr txBox="1">
            <a:spLocks noChangeArrowheads="1"/>
          </p:cNvSpPr>
          <p:nvPr/>
        </p:nvSpPr>
        <p:spPr bwMode="auto">
          <a:xfrm>
            <a:off x="1588" y="1301750"/>
            <a:ext cx="9140825" cy="585788"/>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a:solidFill>
                  <a:srgbClr val="FFFF00"/>
                </a:solidFill>
                <a:effectLst>
                  <a:outerShdw blurRad="38100" dist="38100" dir="2700000" algn="tl">
                    <a:srgbClr val="000000"/>
                  </a:outerShdw>
                </a:effectLst>
                <a:latin typeface="Calibri" pitchFamily="34" charset="0"/>
              </a:rPr>
              <a:t>Some natural examples from Italy</a:t>
            </a:r>
          </a:p>
        </p:txBody>
      </p:sp>
      <p:sp>
        <p:nvSpPr>
          <p:cNvPr id="996358" name="Text Box 6"/>
          <p:cNvSpPr txBox="1">
            <a:spLocks noChangeArrowheads="1"/>
          </p:cNvSpPr>
          <p:nvPr/>
        </p:nvSpPr>
        <p:spPr bwMode="auto">
          <a:xfrm>
            <a:off x="346075" y="2273300"/>
            <a:ext cx="2649538" cy="2613023"/>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2600" dirty="0">
                <a:solidFill>
                  <a:schemeClr val="bg1"/>
                </a:solidFill>
                <a:effectLst>
                  <a:outerShdw blurRad="38100" dist="38100" dir="2700000" algn="tl">
                    <a:srgbClr val="000000"/>
                  </a:outerShdw>
                </a:effectLst>
                <a:latin typeface="Calibri" pitchFamily="34" charset="0"/>
              </a:rPr>
              <a:t>This is a clear petrographic  evidence that spinel is participating in the melting assemblage.</a:t>
            </a:r>
          </a:p>
        </p:txBody>
      </p:sp>
      <p:pic>
        <p:nvPicPr>
          <p:cNvPr id="996360" name="Picture 8" descr="img004"/>
          <p:cNvPicPr>
            <a:picLocks noChangeAspect="1" noChangeArrowheads="1"/>
          </p:cNvPicPr>
          <p:nvPr/>
        </p:nvPicPr>
        <p:blipFill>
          <a:blip r:embed="rId3" cstate="print"/>
          <a:srcRect/>
          <a:stretch>
            <a:fillRect/>
          </a:stretch>
        </p:blipFill>
        <p:spPr bwMode="auto">
          <a:xfrm>
            <a:off x="2454275" y="1914525"/>
            <a:ext cx="6689725" cy="4941888"/>
          </a:xfrm>
          <a:prstGeom prst="rect">
            <a:avLst/>
          </a:prstGeom>
          <a:noFill/>
          <a:ln w="9525">
            <a:noFill/>
            <a:miter lim="800000"/>
            <a:headEnd/>
            <a:tailEnd/>
          </a:ln>
        </p:spPr>
      </p:pic>
      <p:sp>
        <p:nvSpPr>
          <p:cNvPr id="996361" name="Text Box 9"/>
          <p:cNvSpPr txBox="1">
            <a:spLocks noChangeArrowheads="1"/>
          </p:cNvSpPr>
          <p:nvPr/>
        </p:nvSpPr>
        <p:spPr bwMode="auto">
          <a:xfrm>
            <a:off x="4076700" y="4497388"/>
            <a:ext cx="1477963" cy="946150"/>
          </a:xfrm>
          <a:prstGeom prst="rect">
            <a:avLst/>
          </a:prstGeom>
          <a:noFill/>
          <a:ln w="9525" algn="ctr">
            <a:noFill/>
            <a:miter lim="800000"/>
            <a:headEnd/>
            <a:tailEnd/>
          </a:ln>
          <a:effectLst/>
        </p:spPr>
        <p:txBody>
          <a:bodyPr>
            <a:spAutoFit/>
          </a:bodyPr>
          <a:lstStyle/>
          <a:p>
            <a:pPr algn="ctr">
              <a:defRPr/>
            </a:pPr>
            <a:r>
              <a:rPr lang="it-IT" sz="2800">
                <a:solidFill>
                  <a:schemeClr val="bg1"/>
                </a:solidFill>
                <a:effectLst>
                  <a:outerShdw blurRad="38100" dist="38100" dir="2700000" algn="tl">
                    <a:srgbClr val="000000"/>
                  </a:outerShdw>
                </a:effectLst>
                <a:latin typeface="Calibri" pitchFamily="34" charset="0"/>
              </a:rPr>
              <a:t>Spinel relict</a:t>
            </a:r>
          </a:p>
        </p:txBody>
      </p:sp>
      <p:sp>
        <p:nvSpPr>
          <p:cNvPr id="996362" name="Text Box 10"/>
          <p:cNvSpPr txBox="1">
            <a:spLocks noChangeArrowheads="1"/>
          </p:cNvSpPr>
          <p:nvPr/>
        </p:nvSpPr>
        <p:spPr bwMode="auto">
          <a:xfrm>
            <a:off x="6316663" y="2986088"/>
            <a:ext cx="2181225" cy="946150"/>
          </a:xfrm>
          <a:prstGeom prst="rect">
            <a:avLst/>
          </a:prstGeom>
          <a:noFill/>
          <a:ln w="9525" algn="ctr">
            <a:noFill/>
            <a:miter lim="800000"/>
            <a:headEnd/>
            <a:tailEnd/>
          </a:ln>
          <a:effectLst/>
        </p:spPr>
        <p:txBody>
          <a:bodyPr>
            <a:spAutoFit/>
          </a:bodyPr>
          <a:lstStyle/>
          <a:p>
            <a:pPr algn="ctr">
              <a:defRPr/>
            </a:pPr>
            <a:r>
              <a:rPr lang="it-IT" sz="2800" dirty="0" err="1">
                <a:solidFill>
                  <a:schemeClr val="bg1"/>
                </a:solidFill>
                <a:effectLst>
                  <a:outerShdw blurRad="38100" dist="38100" dir="2700000" algn="tl">
                    <a:srgbClr val="000000"/>
                  </a:outerShdw>
                </a:effectLst>
                <a:latin typeface="Calibri" pitchFamily="34" charset="0"/>
              </a:rPr>
              <a:t>Spongy</a:t>
            </a:r>
            <a:r>
              <a:rPr lang="it-IT" sz="2800" dirty="0">
                <a:solidFill>
                  <a:schemeClr val="bg1"/>
                </a:solidFill>
                <a:effectLst>
                  <a:outerShdw blurRad="38100" dist="38100" dir="2700000" algn="tl">
                    <a:srgbClr val="000000"/>
                  </a:outerShdw>
                </a:effectLst>
                <a:latin typeface="Calibri" pitchFamily="34" charset="0"/>
              </a:rPr>
              <a:t> </a:t>
            </a:r>
            <a:r>
              <a:rPr lang="it-IT" sz="2800" dirty="0" err="1">
                <a:solidFill>
                  <a:schemeClr val="bg1"/>
                </a:solidFill>
                <a:effectLst>
                  <a:outerShdw blurRad="38100" dist="38100" dir="2700000" algn="tl">
                    <a:srgbClr val="000000"/>
                  </a:outerShdw>
                </a:effectLst>
                <a:latin typeface="Calibri" pitchFamily="34" charset="0"/>
              </a:rPr>
              <a:t>rim</a:t>
            </a:r>
            <a:r>
              <a:rPr lang="it-IT" sz="2800" dirty="0">
                <a:solidFill>
                  <a:schemeClr val="bg1"/>
                </a:solidFill>
                <a:effectLst>
                  <a:outerShdw blurRad="38100" dist="38100" dir="2700000" algn="tl">
                    <a:srgbClr val="000000"/>
                  </a:outerShdw>
                </a:effectLst>
                <a:latin typeface="Calibri" pitchFamily="34" charset="0"/>
              </a:rPr>
              <a:t> </a:t>
            </a:r>
            <a:r>
              <a:rPr lang="it-IT" sz="2800" dirty="0" err="1">
                <a:solidFill>
                  <a:schemeClr val="bg1"/>
                </a:solidFill>
                <a:effectLst>
                  <a:outerShdw blurRad="38100" dist="38100" dir="2700000" algn="tl">
                    <a:srgbClr val="000000"/>
                  </a:outerShdw>
                </a:effectLst>
                <a:latin typeface="Calibri" pitchFamily="34" charset="0"/>
              </a:rPr>
              <a:t>of</a:t>
            </a:r>
            <a:r>
              <a:rPr lang="it-IT" sz="2800" dirty="0">
                <a:solidFill>
                  <a:schemeClr val="bg1"/>
                </a:solidFill>
                <a:effectLst>
                  <a:outerShdw blurRad="38100" dist="38100" dir="2700000" algn="tl">
                    <a:srgbClr val="000000"/>
                  </a:outerShdw>
                </a:effectLst>
                <a:latin typeface="Calibri" pitchFamily="34" charset="0"/>
              </a:rPr>
              <a:t> spinel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96360"/>
                                        </p:tgtEl>
                                        <p:attrNameLst>
                                          <p:attrName>style.visibility</p:attrName>
                                        </p:attrNameLst>
                                      </p:cBhvr>
                                      <p:to>
                                        <p:strVal val="visible"/>
                                      </p:to>
                                    </p:set>
                                    <p:animEffect transition="in" filter="fade">
                                      <p:cBhvr>
                                        <p:cTn id="7" dur="500"/>
                                        <p:tgtEl>
                                          <p:spTgt spid="99636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96361"/>
                                        </p:tgtEl>
                                        <p:attrNameLst>
                                          <p:attrName>style.visibility</p:attrName>
                                        </p:attrNameLst>
                                      </p:cBhvr>
                                      <p:to>
                                        <p:strVal val="visible"/>
                                      </p:to>
                                    </p:set>
                                    <p:animEffect transition="in" filter="fade">
                                      <p:cBhvr>
                                        <p:cTn id="11" dur="500"/>
                                        <p:tgtEl>
                                          <p:spTgt spid="996361"/>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996362"/>
                                        </p:tgtEl>
                                        <p:attrNameLst>
                                          <p:attrName>style.visibility</p:attrName>
                                        </p:attrNameLst>
                                      </p:cBhvr>
                                      <p:to>
                                        <p:strVal val="visible"/>
                                      </p:to>
                                    </p:set>
                                    <p:animEffect transition="in" filter="fade">
                                      <p:cBhvr>
                                        <p:cTn id="15" dur="500"/>
                                        <p:tgtEl>
                                          <p:spTgt spid="996362"/>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996358">
                                            <p:txEl>
                                              <p:pRg st="0" end="0"/>
                                            </p:txEl>
                                          </p:spTgt>
                                        </p:tgtEl>
                                        <p:attrNameLst>
                                          <p:attrName>style.visibility</p:attrName>
                                        </p:attrNameLst>
                                      </p:cBhvr>
                                      <p:to>
                                        <p:strVal val="visible"/>
                                      </p:to>
                                    </p:set>
                                    <p:animEffect transition="in" filter="fade">
                                      <p:cBhvr>
                                        <p:cTn id="19" dur="500"/>
                                        <p:tgtEl>
                                          <p:spTgt spid="9963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6358" grpId="0" build="p"/>
      <p:bldP spid="996361" grpId="0"/>
      <p:bldP spid="996362"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8402" name="Rectangle 2"/>
          <p:cNvSpPr>
            <a:spLocks noChangeArrowheads="1"/>
          </p:cNvSpPr>
          <p:nvPr/>
        </p:nvSpPr>
        <p:spPr bwMode="auto">
          <a:xfrm>
            <a:off x="731838" y="6302375"/>
            <a:ext cx="8412162" cy="555625"/>
          </a:xfrm>
          <a:prstGeom prst="rect">
            <a:avLst/>
          </a:prstGeom>
          <a:solidFill>
            <a:schemeClr val="tx1"/>
          </a:solidFill>
          <a:ln w="9525" algn="ctr">
            <a:noFill/>
            <a:miter lim="800000"/>
            <a:headEnd/>
            <a:tailEnd/>
          </a:ln>
          <a:effectLst/>
        </p:spPr>
        <p:txBody>
          <a:bodyPr wrap="none" anchor="ctr"/>
          <a:lstStyle/>
          <a:p>
            <a:pPr>
              <a:defRPr/>
            </a:pPr>
            <a:endParaRPr lang="it-IT">
              <a:latin typeface="Calibri" pitchFamily="34" charset="0"/>
            </a:endParaRPr>
          </a:p>
        </p:txBody>
      </p:sp>
      <p:sp>
        <p:nvSpPr>
          <p:cNvPr id="998403" name="Text Box 3"/>
          <p:cNvSpPr txBox="1">
            <a:spLocks noChangeArrowheads="1"/>
          </p:cNvSpPr>
          <p:nvPr/>
        </p:nvSpPr>
        <p:spPr bwMode="auto">
          <a:xfrm>
            <a:off x="0" y="88900"/>
            <a:ext cx="9144000" cy="579438"/>
          </a:xfrm>
          <a:prstGeom prst="rect">
            <a:avLst/>
          </a:prstGeom>
          <a:noFill/>
          <a:ln w="9525" algn="ctr">
            <a:noFill/>
            <a:miter lim="800000"/>
            <a:headEnd/>
            <a:tailEnd/>
          </a:ln>
          <a:effectLst/>
        </p:spPr>
        <p:txBody>
          <a:bodyPr>
            <a:spAutoFit/>
          </a:bodyPr>
          <a:lstStyle/>
          <a:p>
            <a:pPr algn="ctr">
              <a:defRPr/>
            </a:pPr>
            <a:r>
              <a:rPr lang="it-IT" sz="3200">
                <a:solidFill>
                  <a:schemeClr val="bg1"/>
                </a:solidFill>
                <a:effectLst>
                  <a:outerShdw blurRad="38100" dist="38100" dir="2700000" algn="tl">
                    <a:srgbClr val="000000"/>
                  </a:outerShdw>
                </a:effectLst>
                <a:latin typeface="Calibri" pitchFamily="34" charset="0"/>
              </a:rPr>
              <a:t>How a simple mantle melts</a:t>
            </a:r>
          </a:p>
        </p:txBody>
      </p:sp>
      <p:sp>
        <p:nvSpPr>
          <p:cNvPr id="998404" name="Text Box 4"/>
          <p:cNvSpPr txBox="1">
            <a:spLocks noChangeArrowheads="1"/>
          </p:cNvSpPr>
          <p:nvPr/>
        </p:nvSpPr>
        <p:spPr bwMode="auto">
          <a:xfrm>
            <a:off x="0" y="677863"/>
            <a:ext cx="9142413" cy="579437"/>
          </a:xfrm>
          <a:prstGeom prst="rect">
            <a:avLst/>
          </a:prstGeom>
          <a:noFill/>
          <a:ln w="9525" algn="ctr">
            <a:noFill/>
            <a:miter lim="800000"/>
            <a:headEnd/>
            <a:tailEnd/>
          </a:ln>
          <a:effectLst/>
        </p:spPr>
        <p:txBody>
          <a:bodyPr>
            <a:spAutoFit/>
          </a:bodyPr>
          <a:lstStyle/>
          <a:p>
            <a:pPr algn="ctr">
              <a:spcBef>
                <a:spcPct val="50000"/>
              </a:spcBef>
              <a:defRPr/>
            </a:pPr>
            <a:r>
              <a:rPr lang="en-GB" sz="3200">
                <a:solidFill>
                  <a:schemeClr val="bg1"/>
                </a:solidFill>
                <a:effectLst>
                  <a:outerShdw blurRad="38100" dist="38100" dir="2700000" algn="tl">
                    <a:srgbClr val="000000"/>
                  </a:outerShdw>
                </a:effectLst>
                <a:latin typeface="Calibri" pitchFamily="34" charset="0"/>
              </a:rPr>
              <a:t>Polybaric, near-fractional melting of lherzolite</a:t>
            </a:r>
          </a:p>
        </p:txBody>
      </p:sp>
      <p:sp>
        <p:nvSpPr>
          <p:cNvPr id="998405" name="Text Box 5"/>
          <p:cNvSpPr txBox="1">
            <a:spLocks noChangeArrowheads="1"/>
          </p:cNvSpPr>
          <p:nvPr/>
        </p:nvSpPr>
        <p:spPr bwMode="auto">
          <a:xfrm>
            <a:off x="1588" y="1301750"/>
            <a:ext cx="9140825" cy="585788"/>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a:solidFill>
                  <a:srgbClr val="FFFF00"/>
                </a:solidFill>
                <a:effectLst>
                  <a:outerShdw blurRad="38100" dist="38100" dir="2700000" algn="tl">
                    <a:srgbClr val="000000"/>
                  </a:outerShdw>
                </a:effectLst>
                <a:latin typeface="Calibri" pitchFamily="34" charset="0"/>
              </a:rPr>
              <a:t>Some natural examples from Italy</a:t>
            </a:r>
          </a:p>
        </p:txBody>
      </p:sp>
      <p:sp>
        <p:nvSpPr>
          <p:cNvPr id="998406" name="Text Box 6"/>
          <p:cNvSpPr txBox="1">
            <a:spLocks noChangeArrowheads="1"/>
          </p:cNvSpPr>
          <p:nvPr/>
        </p:nvSpPr>
        <p:spPr bwMode="auto">
          <a:xfrm>
            <a:off x="346075" y="2082800"/>
            <a:ext cx="2471738" cy="3333220"/>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2600" dirty="0">
                <a:solidFill>
                  <a:schemeClr val="bg1"/>
                </a:solidFill>
                <a:effectLst>
                  <a:outerShdw blurRad="38100" dist="38100" dir="2700000" algn="tl">
                    <a:srgbClr val="000000"/>
                  </a:outerShdw>
                </a:effectLst>
                <a:latin typeface="Calibri" pitchFamily="34" charset="0"/>
              </a:rPr>
              <a:t>This is a back-scattered image showing a relict spinel core rimmed by a spongy border experiencing incipient melting.</a:t>
            </a:r>
          </a:p>
        </p:txBody>
      </p:sp>
      <p:pic>
        <p:nvPicPr>
          <p:cNvPr id="998408" name="Picture 8" descr="img013"/>
          <p:cNvPicPr>
            <a:picLocks noChangeAspect="1" noChangeArrowheads="1"/>
          </p:cNvPicPr>
          <p:nvPr/>
        </p:nvPicPr>
        <p:blipFill>
          <a:blip r:embed="rId3" cstate="print"/>
          <a:srcRect/>
          <a:stretch>
            <a:fillRect/>
          </a:stretch>
        </p:blipFill>
        <p:spPr bwMode="auto">
          <a:xfrm>
            <a:off x="2836863" y="1901825"/>
            <a:ext cx="6307137" cy="4956175"/>
          </a:xfrm>
          <a:prstGeom prst="rect">
            <a:avLst/>
          </a:prstGeom>
          <a:noFill/>
          <a:ln w="9525">
            <a:noFill/>
            <a:miter lim="800000"/>
            <a:headEnd/>
            <a:tailEnd/>
          </a:ln>
        </p:spPr>
      </p:pic>
      <p:sp>
        <p:nvSpPr>
          <p:cNvPr id="998409" name="Text Box 9"/>
          <p:cNvSpPr txBox="1">
            <a:spLocks noChangeArrowheads="1"/>
          </p:cNvSpPr>
          <p:nvPr/>
        </p:nvSpPr>
        <p:spPr bwMode="auto">
          <a:xfrm>
            <a:off x="4838700" y="4205288"/>
            <a:ext cx="1477963" cy="946150"/>
          </a:xfrm>
          <a:prstGeom prst="rect">
            <a:avLst/>
          </a:prstGeom>
          <a:noFill/>
          <a:ln w="9525" algn="ctr">
            <a:noFill/>
            <a:miter lim="800000"/>
            <a:headEnd/>
            <a:tailEnd/>
          </a:ln>
          <a:effectLst/>
        </p:spPr>
        <p:txBody>
          <a:bodyPr>
            <a:spAutoFit/>
          </a:bodyPr>
          <a:lstStyle/>
          <a:p>
            <a:pPr algn="ctr">
              <a:defRPr/>
            </a:pPr>
            <a:r>
              <a:rPr lang="it-IT" sz="2800">
                <a:solidFill>
                  <a:srgbClr val="FFFF00"/>
                </a:solidFill>
                <a:effectLst>
                  <a:outerShdw blurRad="38100" dist="38100" dir="2700000" algn="tl">
                    <a:srgbClr val="000000"/>
                  </a:outerShdw>
                </a:effectLst>
                <a:latin typeface="Calibri" pitchFamily="34" charset="0"/>
              </a:rPr>
              <a:t>Spinel relict</a:t>
            </a:r>
          </a:p>
        </p:txBody>
      </p:sp>
      <p:sp>
        <p:nvSpPr>
          <p:cNvPr id="998410" name="Text Box 10"/>
          <p:cNvSpPr txBox="1">
            <a:spLocks noChangeArrowheads="1"/>
          </p:cNvSpPr>
          <p:nvPr/>
        </p:nvSpPr>
        <p:spPr bwMode="auto">
          <a:xfrm>
            <a:off x="6316663" y="2986088"/>
            <a:ext cx="2181225" cy="946150"/>
          </a:xfrm>
          <a:prstGeom prst="rect">
            <a:avLst/>
          </a:prstGeom>
          <a:noFill/>
          <a:ln w="9525" algn="ctr">
            <a:noFill/>
            <a:miter lim="800000"/>
            <a:headEnd/>
            <a:tailEnd/>
          </a:ln>
          <a:effectLst/>
        </p:spPr>
        <p:txBody>
          <a:bodyPr>
            <a:spAutoFit/>
          </a:bodyPr>
          <a:lstStyle/>
          <a:p>
            <a:pPr algn="ctr">
              <a:defRPr/>
            </a:pPr>
            <a:r>
              <a:rPr lang="it-IT" sz="2800">
                <a:solidFill>
                  <a:srgbClr val="FFFF00"/>
                </a:solidFill>
                <a:effectLst>
                  <a:outerShdw blurRad="38100" dist="38100" dir="2700000" algn="tl">
                    <a:srgbClr val="000000"/>
                  </a:outerShdw>
                </a:effectLst>
                <a:latin typeface="Calibri" pitchFamily="34" charset="0"/>
              </a:rPr>
              <a:t>Spongy rim of spinel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98408"/>
                                        </p:tgtEl>
                                        <p:attrNameLst>
                                          <p:attrName>style.visibility</p:attrName>
                                        </p:attrNameLst>
                                      </p:cBhvr>
                                      <p:to>
                                        <p:strVal val="visible"/>
                                      </p:to>
                                    </p:set>
                                    <p:animEffect transition="in" filter="fade">
                                      <p:cBhvr>
                                        <p:cTn id="7" dur="500"/>
                                        <p:tgtEl>
                                          <p:spTgt spid="99840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98409"/>
                                        </p:tgtEl>
                                        <p:attrNameLst>
                                          <p:attrName>style.visibility</p:attrName>
                                        </p:attrNameLst>
                                      </p:cBhvr>
                                      <p:to>
                                        <p:strVal val="visible"/>
                                      </p:to>
                                    </p:set>
                                    <p:animEffect transition="in" filter="fade">
                                      <p:cBhvr>
                                        <p:cTn id="11" dur="500"/>
                                        <p:tgtEl>
                                          <p:spTgt spid="998409"/>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998410"/>
                                        </p:tgtEl>
                                        <p:attrNameLst>
                                          <p:attrName>style.visibility</p:attrName>
                                        </p:attrNameLst>
                                      </p:cBhvr>
                                      <p:to>
                                        <p:strVal val="visible"/>
                                      </p:to>
                                    </p:set>
                                    <p:animEffect transition="in" filter="fade">
                                      <p:cBhvr>
                                        <p:cTn id="15" dur="500"/>
                                        <p:tgtEl>
                                          <p:spTgt spid="998410"/>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998406">
                                            <p:txEl>
                                              <p:pRg st="0" end="0"/>
                                            </p:txEl>
                                          </p:spTgt>
                                        </p:tgtEl>
                                        <p:attrNameLst>
                                          <p:attrName>style.visibility</p:attrName>
                                        </p:attrNameLst>
                                      </p:cBhvr>
                                      <p:to>
                                        <p:strVal val="visible"/>
                                      </p:to>
                                    </p:set>
                                    <p:animEffect transition="in" filter="fade">
                                      <p:cBhvr>
                                        <p:cTn id="19" dur="500"/>
                                        <p:tgtEl>
                                          <p:spTgt spid="99840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8406" grpId="0" build="p"/>
      <p:bldP spid="998409" grpId="0"/>
      <p:bldP spid="998410"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0450" name="Rectangle 2"/>
          <p:cNvSpPr>
            <a:spLocks noChangeArrowheads="1"/>
          </p:cNvSpPr>
          <p:nvPr/>
        </p:nvSpPr>
        <p:spPr bwMode="auto">
          <a:xfrm>
            <a:off x="773113" y="6302375"/>
            <a:ext cx="8370887" cy="555625"/>
          </a:xfrm>
          <a:prstGeom prst="rect">
            <a:avLst/>
          </a:prstGeom>
          <a:solidFill>
            <a:schemeClr val="tx1"/>
          </a:solidFill>
          <a:ln w="9525" algn="ctr">
            <a:noFill/>
            <a:miter lim="800000"/>
            <a:headEnd/>
            <a:tailEnd/>
          </a:ln>
          <a:effectLst/>
        </p:spPr>
        <p:txBody>
          <a:bodyPr wrap="none" anchor="ctr"/>
          <a:lstStyle/>
          <a:p>
            <a:pPr>
              <a:defRPr/>
            </a:pPr>
            <a:endParaRPr lang="it-IT">
              <a:latin typeface="Calibri" pitchFamily="34" charset="0"/>
            </a:endParaRPr>
          </a:p>
        </p:txBody>
      </p:sp>
      <p:sp>
        <p:nvSpPr>
          <p:cNvPr id="1000451" name="Text Box 3"/>
          <p:cNvSpPr txBox="1">
            <a:spLocks noChangeArrowheads="1"/>
          </p:cNvSpPr>
          <p:nvPr/>
        </p:nvSpPr>
        <p:spPr bwMode="auto">
          <a:xfrm>
            <a:off x="0" y="88900"/>
            <a:ext cx="9144000" cy="579438"/>
          </a:xfrm>
          <a:prstGeom prst="rect">
            <a:avLst/>
          </a:prstGeom>
          <a:noFill/>
          <a:ln w="9525" algn="ctr">
            <a:noFill/>
            <a:miter lim="800000"/>
            <a:headEnd/>
            <a:tailEnd/>
          </a:ln>
          <a:effectLst/>
        </p:spPr>
        <p:txBody>
          <a:bodyPr>
            <a:spAutoFit/>
          </a:bodyPr>
          <a:lstStyle/>
          <a:p>
            <a:pPr algn="ctr">
              <a:defRPr/>
            </a:pPr>
            <a:r>
              <a:rPr lang="it-IT" sz="3200">
                <a:solidFill>
                  <a:schemeClr val="bg1"/>
                </a:solidFill>
                <a:effectLst>
                  <a:outerShdw blurRad="38100" dist="38100" dir="2700000" algn="tl">
                    <a:srgbClr val="000000"/>
                  </a:outerShdw>
                </a:effectLst>
                <a:latin typeface="Calibri" pitchFamily="34" charset="0"/>
              </a:rPr>
              <a:t>How a simple mantle melts</a:t>
            </a:r>
          </a:p>
        </p:txBody>
      </p:sp>
      <p:sp>
        <p:nvSpPr>
          <p:cNvPr id="1000452" name="Text Box 4"/>
          <p:cNvSpPr txBox="1">
            <a:spLocks noChangeArrowheads="1"/>
          </p:cNvSpPr>
          <p:nvPr/>
        </p:nvSpPr>
        <p:spPr bwMode="auto">
          <a:xfrm>
            <a:off x="0" y="677863"/>
            <a:ext cx="9142413" cy="579437"/>
          </a:xfrm>
          <a:prstGeom prst="rect">
            <a:avLst/>
          </a:prstGeom>
          <a:noFill/>
          <a:ln w="9525" algn="ctr">
            <a:noFill/>
            <a:miter lim="800000"/>
            <a:headEnd/>
            <a:tailEnd/>
          </a:ln>
          <a:effectLst/>
        </p:spPr>
        <p:txBody>
          <a:bodyPr>
            <a:spAutoFit/>
          </a:bodyPr>
          <a:lstStyle/>
          <a:p>
            <a:pPr algn="ctr">
              <a:spcBef>
                <a:spcPct val="50000"/>
              </a:spcBef>
              <a:defRPr/>
            </a:pPr>
            <a:r>
              <a:rPr lang="en-GB" sz="3200">
                <a:solidFill>
                  <a:schemeClr val="bg1"/>
                </a:solidFill>
                <a:effectLst>
                  <a:outerShdw blurRad="38100" dist="38100" dir="2700000" algn="tl">
                    <a:srgbClr val="000000"/>
                  </a:outerShdw>
                </a:effectLst>
                <a:latin typeface="Calibri" pitchFamily="34" charset="0"/>
              </a:rPr>
              <a:t>Polybaric, near-fractional melting of lherzolite</a:t>
            </a:r>
          </a:p>
        </p:txBody>
      </p:sp>
      <p:sp>
        <p:nvSpPr>
          <p:cNvPr id="1000453" name="Text Box 5"/>
          <p:cNvSpPr txBox="1">
            <a:spLocks noChangeArrowheads="1"/>
          </p:cNvSpPr>
          <p:nvPr/>
        </p:nvSpPr>
        <p:spPr bwMode="auto">
          <a:xfrm>
            <a:off x="1588" y="1301750"/>
            <a:ext cx="9140825" cy="585788"/>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a:solidFill>
                  <a:srgbClr val="FFFF00"/>
                </a:solidFill>
                <a:effectLst>
                  <a:outerShdw blurRad="38100" dist="38100" dir="2700000" algn="tl">
                    <a:srgbClr val="000000"/>
                  </a:outerShdw>
                </a:effectLst>
                <a:latin typeface="Calibri" pitchFamily="34" charset="0"/>
              </a:rPr>
              <a:t>Some natural examples from Italy</a:t>
            </a:r>
          </a:p>
        </p:txBody>
      </p:sp>
      <p:sp>
        <p:nvSpPr>
          <p:cNvPr id="1000454" name="Text Box 6"/>
          <p:cNvSpPr txBox="1">
            <a:spLocks noChangeArrowheads="1"/>
          </p:cNvSpPr>
          <p:nvPr/>
        </p:nvSpPr>
        <p:spPr bwMode="auto">
          <a:xfrm>
            <a:off x="346075" y="2108200"/>
            <a:ext cx="2763838" cy="4093428"/>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2600" dirty="0">
                <a:solidFill>
                  <a:schemeClr val="bg1"/>
                </a:solidFill>
                <a:effectLst>
                  <a:outerShdw blurRad="38100" dist="38100" dir="2700000" algn="tl">
                    <a:srgbClr val="000000"/>
                  </a:outerShdw>
                </a:effectLst>
                <a:latin typeface="Calibri" pitchFamily="34" charset="0"/>
              </a:rPr>
              <a:t>This is a zoom of the glassy pocket developing around cpx and spinel.</a:t>
            </a:r>
          </a:p>
          <a:p>
            <a:pPr>
              <a:lnSpc>
                <a:spcPct val="90000"/>
              </a:lnSpc>
              <a:spcBef>
                <a:spcPct val="50000"/>
              </a:spcBef>
              <a:defRPr/>
            </a:pPr>
            <a:r>
              <a:rPr lang="en-GB" sz="2600" dirty="0">
                <a:solidFill>
                  <a:srgbClr val="FFFF00"/>
                </a:solidFill>
                <a:effectLst>
                  <a:outerShdw blurRad="38100" dist="38100" dir="2700000" algn="tl">
                    <a:srgbClr val="000000"/>
                  </a:outerShdw>
                </a:effectLst>
                <a:latin typeface="Calibri" pitchFamily="34" charset="0"/>
              </a:rPr>
              <a:t>What do you see?</a:t>
            </a:r>
          </a:p>
          <a:p>
            <a:pPr>
              <a:lnSpc>
                <a:spcPct val="90000"/>
              </a:lnSpc>
              <a:spcBef>
                <a:spcPct val="50000"/>
              </a:spcBef>
              <a:defRPr/>
            </a:pPr>
            <a:r>
              <a:rPr lang="en-GB" sz="2600" dirty="0">
                <a:solidFill>
                  <a:schemeClr val="bg1"/>
                </a:solidFill>
                <a:effectLst>
                  <a:outerShdw blurRad="38100" dist="38100" dir="2700000" algn="tl">
                    <a:srgbClr val="000000"/>
                  </a:outerShdw>
                </a:effectLst>
                <a:latin typeface="Calibri" pitchFamily="34" charset="0"/>
              </a:rPr>
              <a:t>Brown glass + euhedral new cpx + euhedral new olivine + euhedral new sp.</a:t>
            </a:r>
          </a:p>
        </p:txBody>
      </p:sp>
      <p:pic>
        <p:nvPicPr>
          <p:cNvPr id="1000456" name="Picture 8" descr="img007"/>
          <p:cNvPicPr>
            <a:picLocks noChangeAspect="1" noChangeArrowheads="1"/>
          </p:cNvPicPr>
          <p:nvPr/>
        </p:nvPicPr>
        <p:blipFill>
          <a:blip r:embed="rId3" cstate="print"/>
          <a:srcRect/>
          <a:stretch>
            <a:fillRect/>
          </a:stretch>
        </p:blipFill>
        <p:spPr bwMode="auto">
          <a:xfrm>
            <a:off x="3038475" y="1985963"/>
            <a:ext cx="6105525" cy="4872037"/>
          </a:xfrm>
          <a:prstGeom prst="rect">
            <a:avLst/>
          </a:prstGeom>
          <a:noFill/>
          <a:ln w="9525">
            <a:noFill/>
            <a:miter lim="800000"/>
            <a:headEnd/>
            <a:tailEnd/>
          </a:ln>
        </p:spPr>
      </p:pic>
      <p:sp>
        <p:nvSpPr>
          <p:cNvPr id="1000459" name="Text Box 11"/>
          <p:cNvSpPr txBox="1">
            <a:spLocks noChangeArrowheads="1"/>
          </p:cNvSpPr>
          <p:nvPr/>
        </p:nvSpPr>
        <p:spPr bwMode="auto">
          <a:xfrm>
            <a:off x="5576888" y="4662488"/>
            <a:ext cx="1477962" cy="519112"/>
          </a:xfrm>
          <a:prstGeom prst="rect">
            <a:avLst/>
          </a:prstGeom>
          <a:noFill/>
          <a:ln w="9525" algn="ctr">
            <a:noFill/>
            <a:miter lim="800000"/>
            <a:headEnd/>
            <a:tailEnd/>
          </a:ln>
          <a:effectLst/>
        </p:spPr>
        <p:txBody>
          <a:bodyPr>
            <a:spAutoFit/>
          </a:bodyPr>
          <a:lstStyle/>
          <a:p>
            <a:pPr algn="ctr">
              <a:defRPr/>
            </a:pPr>
            <a:r>
              <a:rPr lang="it-IT" sz="2800">
                <a:solidFill>
                  <a:srgbClr val="0000FF"/>
                </a:solidFill>
                <a:effectLst>
                  <a:outerShdw blurRad="38100" dist="38100" dir="2700000" algn="tl">
                    <a:srgbClr val="000000"/>
                  </a:outerShdw>
                </a:effectLst>
                <a:latin typeface="Calibri" pitchFamily="34" charset="0"/>
              </a:rPr>
              <a:t>Glass</a:t>
            </a:r>
          </a:p>
        </p:txBody>
      </p:sp>
      <p:sp>
        <p:nvSpPr>
          <p:cNvPr id="1000460" name="Text Box 12"/>
          <p:cNvSpPr txBox="1">
            <a:spLocks noChangeArrowheads="1"/>
          </p:cNvSpPr>
          <p:nvPr/>
        </p:nvSpPr>
        <p:spPr bwMode="auto">
          <a:xfrm>
            <a:off x="4635500" y="5691188"/>
            <a:ext cx="1477963" cy="519112"/>
          </a:xfrm>
          <a:prstGeom prst="rect">
            <a:avLst/>
          </a:prstGeom>
          <a:noFill/>
          <a:ln w="9525" algn="ctr">
            <a:noFill/>
            <a:miter lim="800000"/>
            <a:headEnd/>
            <a:tailEnd/>
          </a:ln>
          <a:effectLst/>
        </p:spPr>
        <p:txBody>
          <a:bodyPr>
            <a:spAutoFit/>
          </a:bodyPr>
          <a:lstStyle/>
          <a:p>
            <a:pPr algn="ctr">
              <a:defRPr/>
            </a:pPr>
            <a:r>
              <a:rPr lang="it-IT" sz="2800">
                <a:solidFill>
                  <a:srgbClr val="0000FF"/>
                </a:solidFill>
                <a:effectLst>
                  <a:outerShdw blurRad="38100" dist="38100" dir="2700000" algn="tl">
                    <a:srgbClr val="000000"/>
                  </a:outerShdw>
                </a:effectLst>
                <a:latin typeface="Calibri" pitchFamily="34" charset="0"/>
              </a:rPr>
              <a:t>Glass</a:t>
            </a:r>
          </a:p>
        </p:txBody>
      </p:sp>
      <p:sp>
        <p:nvSpPr>
          <p:cNvPr id="1000461" name="Text Box 13"/>
          <p:cNvSpPr txBox="1">
            <a:spLocks noChangeArrowheads="1"/>
          </p:cNvSpPr>
          <p:nvPr/>
        </p:nvSpPr>
        <p:spPr bwMode="auto">
          <a:xfrm rot="-1797433">
            <a:off x="7226300" y="4052888"/>
            <a:ext cx="1477963" cy="519112"/>
          </a:xfrm>
          <a:prstGeom prst="rect">
            <a:avLst/>
          </a:prstGeom>
          <a:noFill/>
          <a:ln w="9525" algn="ctr">
            <a:noFill/>
            <a:miter lim="800000"/>
            <a:headEnd/>
            <a:tailEnd/>
          </a:ln>
          <a:effectLst/>
        </p:spPr>
        <p:txBody>
          <a:bodyPr>
            <a:spAutoFit/>
          </a:bodyPr>
          <a:lstStyle/>
          <a:p>
            <a:pPr algn="ctr">
              <a:defRPr/>
            </a:pPr>
            <a:r>
              <a:rPr lang="it-IT" sz="2800">
                <a:solidFill>
                  <a:srgbClr val="0000FF"/>
                </a:solidFill>
                <a:effectLst>
                  <a:outerShdw blurRad="38100" dist="38100" dir="2700000" algn="tl">
                    <a:srgbClr val="000000"/>
                  </a:outerShdw>
                </a:effectLst>
                <a:latin typeface="Calibri" pitchFamily="34" charset="0"/>
              </a:rPr>
              <a:t>Glass</a:t>
            </a:r>
          </a:p>
        </p:txBody>
      </p:sp>
      <p:sp>
        <p:nvSpPr>
          <p:cNvPr id="1000462" name="Oval 14"/>
          <p:cNvSpPr>
            <a:spLocks noChangeArrowheads="1"/>
          </p:cNvSpPr>
          <p:nvPr/>
        </p:nvSpPr>
        <p:spPr bwMode="auto">
          <a:xfrm rot="-1822375">
            <a:off x="4319588" y="3590925"/>
            <a:ext cx="371475" cy="785813"/>
          </a:xfrm>
          <a:prstGeom prst="ellipse">
            <a:avLst/>
          </a:prstGeom>
          <a:noFill/>
          <a:ln w="28575" algn="ctr">
            <a:solidFill>
              <a:srgbClr val="FF0000"/>
            </a:solidFill>
            <a:round/>
            <a:headEnd/>
            <a:tailEnd/>
          </a:ln>
          <a:effectLst/>
        </p:spPr>
        <p:txBody>
          <a:bodyPr wrap="none" anchor="ctr"/>
          <a:lstStyle/>
          <a:p>
            <a:pPr>
              <a:defRPr/>
            </a:pPr>
            <a:endParaRPr lang="it-IT">
              <a:latin typeface="Calibri" pitchFamily="34" charset="0"/>
            </a:endParaRPr>
          </a:p>
        </p:txBody>
      </p:sp>
      <p:sp>
        <p:nvSpPr>
          <p:cNvPr id="1000463" name="Oval 15"/>
          <p:cNvSpPr>
            <a:spLocks noChangeArrowheads="1"/>
          </p:cNvSpPr>
          <p:nvPr/>
        </p:nvSpPr>
        <p:spPr bwMode="auto">
          <a:xfrm rot="-370600">
            <a:off x="5557838" y="4414838"/>
            <a:ext cx="304800" cy="752475"/>
          </a:xfrm>
          <a:prstGeom prst="ellipse">
            <a:avLst/>
          </a:prstGeom>
          <a:noFill/>
          <a:ln w="28575" algn="ctr">
            <a:solidFill>
              <a:srgbClr val="FF0000"/>
            </a:solidFill>
            <a:round/>
            <a:headEnd/>
            <a:tailEnd/>
          </a:ln>
          <a:effectLst/>
        </p:spPr>
        <p:txBody>
          <a:bodyPr wrap="none" anchor="ctr"/>
          <a:lstStyle/>
          <a:p>
            <a:pPr>
              <a:defRPr/>
            </a:pPr>
            <a:endParaRPr lang="it-IT">
              <a:latin typeface="Calibri" pitchFamily="34" charset="0"/>
            </a:endParaRPr>
          </a:p>
        </p:txBody>
      </p:sp>
      <p:sp>
        <p:nvSpPr>
          <p:cNvPr id="1000464" name="Oval 16"/>
          <p:cNvSpPr>
            <a:spLocks noChangeArrowheads="1"/>
          </p:cNvSpPr>
          <p:nvPr/>
        </p:nvSpPr>
        <p:spPr bwMode="auto">
          <a:xfrm rot="538353">
            <a:off x="4122738" y="5272088"/>
            <a:ext cx="304800" cy="752475"/>
          </a:xfrm>
          <a:prstGeom prst="ellipse">
            <a:avLst/>
          </a:prstGeom>
          <a:noFill/>
          <a:ln w="28575" algn="ctr">
            <a:solidFill>
              <a:srgbClr val="FF0000"/>
            </a:solidFill>
            <a:round/>
            <a:headEnd/>
            <a:tailEnd/>
          </a:ln>
          <a:effectLst/>
        </p:spPr>
        <p:txBody>
          <a:bodyPr wrap="none" anchor="ctr"/>
          <a:lstStyle/>
          <a:p>
            <a:pPr>
              <a:defRPr/>
            </a:pPr>
            <a:endParaRPr lang="it-IT">
              <a:latin typeface="Calibri" pitchFamily="34" charset="0"/>
            </a:endParaRPr>
          </a:p>
        </p:txBody>
      </p:sp>
      <p:sp>
        <p:nvSpPr>
          <p:cNvPr id="1000465" name="Oval 17"/>
          <p:cNvSpPr>
            <a:spLocks noChangeArrowheads="1"/>
          </p:cNvSpPr>
          <p:nvPr/>
        </p:nvSpPr>
        <p:spPr bwMode="auto">
          <a:xfrm rot="1003610">
            <a:off x="6445250" y="6146800"/>
            <a:ext cx="304800" cy="617538"/>
          </a:xfrm>
          <a:prstGeom prst="ellipse">
            <a:avLst/>
          </a:prstGeom>
          <a:noFill/>
          <a:ln w="28575" algn="ctr">
            <a:solidFill>
              <a:srgbClr val="FF0000"/>
            </a:solidFill>
            <a:round/>
            <a:headEnd/>
            <a:tailEnd/>
          </a:ln>
          <a:effectLst/>
        </p:spPr>
        <p:txBody>
          <a:bodyPr wrap="none" anchor="ctr"/>
          <a:lstStyle/>
          <a:p>
            <a:pPr>
              <a:defRPr/>
            </a:pPr>
            <a:endParaRPr lang="it-IT">
              <a:latin typeface="Calibri" pitchFamily="34" charset="0"/>
            </a:endParaRPr>
          </a:p>
        </p:txBody>
      </p:sp>
      <p:sp>
        <p:nvSpPr>
          <p:cNvPr id="1000466" name="Oval 18"/>
          <p:cNvSpPr>
            <a:spLocks noChangeArrowheads="1"/>
          </p:cNvSpPr>
          <p:nvPr/>
        </p:nvSpPr>
        <p:spPr bwMode="auto">
          <a:xfrm rot="1630479">
            <a:off x="6316663" y="5343525"/>
            <a:ext cx="247650" cy="454025"/>
          </a:xfrm>
          <a:prstGeom prst="ellipse">
            <a:avLst/>
          </a:prstGeom>
          <a:noFill/>
          <a:ln w="28575" algn="ctr">
            <a:solidFill>
              <a:srgbClr val="FF0000"/>
            </a:solidFill>
            <a:round/>
            <a:headEnd/>
            <a:tailEnd/>
          </a:ln>
          <a:effectLst/>
        </p:spPr>
        <p:txBody>
          <a:bodyPr wrap="none" anchor="ctr"/>
          <a:lstStyle/>
          <a:p>
            <a:pPr>
              <a:defRPr/>
            </a:pPr>
            <a:endParaRPr lang="it-IT">
              <a:latin typeface="Calibri" pitchFamily="34" charset="0"/>
            </a:endParaRPr>
          </a:p>
        </p:txBody>
      </p:sp>
      <p:sp>
        <p:nvSpPr>
          <p:cNvPr id="1000467" name="Oval 19"/>
          <p:cNvSpPr>
            <a:spLocks noChangeArrowheads="1"/>
          </p:cNvSpPr>
          <p:nvPr/>
        </p:nvSpPr>
        <p:spPr bwMode="auto">
          <a:xfrm rot="2998406">
            <a:off x="6734175" y="3979863"/>
            <a:ext cx="719137" cy="973138"/>
          </a:xfrm>
          <a:prstGeom prst="ellipse">
            <a:avLst/>
          </a:prstGeom>
          <a:noFill/>
          <a:ln w="38100" algn="ctr">
            <a:solidFill>
              <a:srgbClr val="FFFF00"/>
            </a:solidFill>
            <a:round/>
            <a:headEnd/>
            <a:tailEnd/>
          </a:ln>
          <a:effectLst/>
        </p:spPr>
        <p:txBody>
          <a:bodyPr wrap="none" anchor="ctr"/>
          <a:lstStyle/>
          <a:p>
            <a:pPr>
              <a:defRPr/>
            </a:pPr>
            <a:endParaRPr lang="it-IT">
              <a:latin typeface="Calibri" pitchFamily="34" charset="0"/>
            </a:endParaRPr>
          </a:p>
        </p:txBody>
      </p:sp>
      <p:sp>
        <p:nvSpPr>
          <p:cNvPr id="1000468" name="Oval 20"/>
          <p:cNvSpPr>
            <a:spLocks noChangeArrowheads="1"/>
          </p:cNvSpPr>
          <p:nvPr/>
        </p:nvSpPr>
        <p:spPr bwMode="auto">
          <a:xfrm rot="-630729">
            <a:off x="7262813" y="4897438"/>
            <a:ext cx="1257300" cy="1690687"/>
          </a:xfrm>
          <a:prstGeom prst="ellipse">
            <a:avLst/>
          </a:prstGeom>
          <a:noFill/>
          <a:ln w="38100" algn="ctr">
            <a:solidFill>
              <a:srgbClr val="FFFF00"/>
            </a:solidFill>
            <a:round/>
            <a:headEnd/>
            <a:tailEnd/>
          </a:ln>
          <a:effectLst/>
        </p:spPr>
        <p:txBody>
          <a:bodyPr wrap="none" anchor="ctr"/>
          <a:lstStyle/>
          <a:p>
            <a:pPr>
              <a:defRPr/>
            </a:pPr>
            <a:endParaRPr lang="it-IT">
              <a:latin typeface="Calibri" pitchFamily="34" charset="0"/>
            </a:endParaRPr>
          </a:p>
        </p:txBody>
      </p:sp>
      <p:sp>
        <p:nvSpPr>
          <p:cNvPr id="1000469" name="Oval 21"/>
          <p:cNvSpPr>
            <a:spLocks noChangeArrowheads="1"/>
          </p:cNvSpPr>
          <p:nvPr/>
        </p:nvSpPr>
        <p:spPr bwMode="auto">
          <a:xfrm rot="3619887">
            <a:off x="7458075" y="3370263"/>
            <a:ext cx="719137" cy="973138"/>
          </a:xfrm>
          <a:prstGeom prst="ellipse">
            <a:avLst/>
          </a:prstGeom>
          <a:noFill/>
          <a:ln w="38100" algn="ctr">
            <a:solidFill>
              <a:srgbClr val="FFFF00"/>
            </a:solidFill>
            <a:round/>
            <a:headEnd/>
            <a:tailEnd/>
          </a:ln>
          <a:effectLst/>
        </p:spPr>
        <p:txBody>
          <a:bodyPr wrap="none" anchor="ctr"/>
          <a:lstStyle/>
          <a:p>
            <a:pPr>
              <a:defRPr/>
            </a:pPr>
            <a:endParaRPr lang="it-IT">
              <a:latin typeface="Calibri" pitchFamily="34" charset="0"/>
            </a:endParaRPr>
          </a:p>
        </p:txBody>
      </p:sp>
      <p:sp>
        <p:nvSpPr>
          <p:cNvPr id="1000470" name="Oval 22"/>
          <p:cNvSpPr>
            <a:spLocks noChangeArrowheads="1"/>
          </p:cNvSpPr>
          <p:nvPr/>
        </p:nvSpPr>
        <p:spPr bwMode="auto">
          <a:xfrm rot="1722098">
            <a:off x="5386388" y="2778125"/>
            <a:ext cx="984250" cy="1795463"/>
          </a:xfrm>
          <a:prstGeom prst="ellipse">
            <a:avLst/>
          </a:prstGeom>
          <a:noFill/>
          <a:ln w="38100" algn="ctr">
            <a:solidFill>
              <a:srgbClr val="FFFF00"/>
            </a:solidFill>
            <a:round/>
            <a:headEnd/>
            <a:tailEnd/>
          </a:ln>
          <a:effectLst/>
        </p:spPr>
        <p:txBody>
          <a:bodyPr wrap="none" anchor="ctr"/>
          <a:lstStyle/>
          <a:p>
            <a:pPr>
              <a:defRPr/>
            </a:pPr>
            <a:endParaRPr lang="it-IT">
              <a:latin typeface="Calibri" pitchFamily="34" charset="0"/>
            </a:endParaRPr>
          </a:p>
        </p:txBody>
      </p:sp>
      <p:sp>
        <p:nvSpPr>
          <p:cNvPr id="1000457" name="Text Box 9"/>
          <p:cNvSpPr txBox="1">
            <a:spLocks noChangeArrowheads="1"/>
          </p:cNvSpPr>
          <p:nvPr/>
        </p:nvSpPr>
        <p:spPr bwMode="auto">
          <a:xfrm>
            <a:off x="4343400" y="3608388"/>
            <a:ext cx="1477963" cy="519112"/>
          </a:xfrm>
          <a:prstGeom prst="rect">
            <a:avLst/>
          </a:prstGeom>
          <a:noFill/>
          <a:ln w="9525" algn="ctr">
            <a:noFill/>
            <a:miter lim="800000"/>
            <a:headEnd/>
            <a:tailEnd/>
          </a:ln>
          <a:effectLst/>
        </p:spPr>
        <p:txBody>
          <a:bodyPr>
            <a:spAutoFit/>
          </a:bodyPr>
          <a:lstStyle/>
          <a:p>
            <a:pPr algn="ctr">
              <a:defRPr/>
            </a:pPr>
            <a:r>
              <a:rPr lang="it-IT" sz="2800">
                <a:solidFill>
                  <a:srgbClr val="0000FF"/>
                </a:solidFill>
                <a:effectLst>
                  <a:outerShdw blurRad="38100" dist="38100" dir="2700000" algn="tl">
                    <a:srgbClr val="000000"/>
                  </a:outerShdw>
                </a:effectLst>
                <a:latin typeface="Calibri" pitchFamily="34" charset="0"/>
              </a:rPr>
              <a:t>Glass</a:t>
            </a:r>
          </a:p>
        </p:txBody>
      </p:sp>
      <p:sp>
        <p:nvSpPr>
          <p:cNvPr id="1000471" name="Line 23"/>
          <p:cNvSpPr>
            <a:spLocks noChangeAspect="1" noChangeShapeType="1"/>
          </p:cNvSpPr>
          <p:nvPr/>
        </p:nvSpPr>
        <p:spPr bwMode="auto">
          <a:xfrm>
            <a:off x="7118350" y="6696075"/>
            <a:ext cx="958850" cy="0"/>
          </a:xfrm>
          <a:prstGeom prst="line">
            <a:avLst/>
          </a:prstGeom>
          <a:noFill/>
          <a:ln w="38100">
            <a:solidFill>
              <a:srgbClr val="FF0000"/>
            </a:solidFill>
            <a:round/>
            <a:headEnd/>
            <a:tailEnd/>
          </a:ln>
          <a:effectLst/>
        </p:spPr>
        <p:txBody>
          <a:bodyPr anchor="ctr"/>
          <a:lstStyle/>
          <a:p>
            <a:pPr>
              <a:defRPr/>
            </a:pPr>
            <a:endParaRPr lang="it-IT">
              <a:latin typeface="Calibri" pitchFamily="34" charset="0"/>
            </a:endParaRPr>
          </a:p>
        </p:txBody>
      </p:sp>
      <p:sp>
        <p:nvSpPr>
          <p:cNvPr id="1000472" name="Text Box 24"/>
          <p:cNvSpPr txBox="1">
            <a:spLocks noChangeArrowheads="1"/>
          </p:cNvSpPr>
          <p:nvPr/>
        </p:nvSpPr>
        <p:spPr bwMode="auto">
          <a:xfrm>
            <a:off x="6808788" y="6119813"/>
            <a:ext cx="1494320" cy="646331"/>
          </a:xfrm>
          <a:prstGeom prst="rect">
            <a:avLst/>
          </a:prstGeom>
          <a:noFill/>
          <a:ln w="9525" algn="ctr">
            <a:noFill/>
            <a:miter lim="800000"/>
            <a:headEnd/>
            <a:tailEnd/>
          </a:ln>
          <a:effectLst/>
        </p:spPr>
        <p:txBody>
          <a:bodyPr wrap="none">
            <a:spAutoFit/>
          </a:bodyPr>
          <a:lstStyle/>
          <a:p>
            <a:pPr>
              <a:defRPr/>
            </a:pPr>
            <a:r>
              <a:rPr lang="en-GB" sz="3600">
                <a:solidFill>
                  <a:schemeClr val="bg1"/>
                </a:solidFill>
                <a:effectLst>
                  <a:outerShdw blurRad="38100" dist="38100" dir="2700000" algn="tl">
                    <a:srgbClr val="000000"/>
                  </a:outerShdw>
                </a:effectLst>
                <a:latin typeface="Calibri" pitchFamily="34" charset="0"/>
              </a:rPr>
              <a:t>10 mm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00456"/>
                                        </p:tgtEl>
                                        <p:attrNameLst>
                                          <p:attrName>style.visibility</p:attrName>
                                        </p:attrNameLst>
                                      </p:cBhvr>
                                      <p:to>
                                        <p:strVal val="visible"/>
                                      </p:to>
                                    </p:set>
                                    <p:animEffect transition="in" filter="fade">
                                      <p:cBhvr>
                                        <p:cTn id="7" dur="500"/>
                                        <p:tgtEl>
                                          <p:spTgt spid="1000456"/>
                                        </p:tgtEl>
                                      </p:cBhvr>
                                    </p:animEffect>
                                  </p:childTnLst>
                                </p:cTn>
                              </p:par>
                              <p:par>
                                <p:cTn id="8" presetID="10" presetClass="entr" presetSubtype="0" fill="hold" nodeType="withEffect">
                                  <p:stCondLst>
                                    <p:cond delay="0"/>
                                  </p:stCondLst>
                                  <p:childTnLst>
                                    <p:set>
                                      <p:cBhvr>
                                        <p:cTn id="9" dur="1" fill="hold">
                                          <p:stCondLst>
                                            <p:cond delay="0"/>
                                          </p:stCondLst>
                                        </p:cTn>
                                        <p:tgtEl>
                                          <p:spTgt spid="1000471"/>
                                        </p:tgtEl>
                                        <p:attrNameLst>
                                          <p:attrName>style.visibility</p:attrName>
                                        </p:attrNameLst>
                                      </p:cBhvr>
                                      <p:to>
                                        <p:strVal val="visible"/>
                                      </p:to>
                                    </p:set>
                                    <p:animEffect transition="in" filter="fade">
                                      <p:cBhvr>
                                        <p:cTn id="10" dur="500"/>
                                        <p:tgtEl>
                                          <p:spTgt spid="100047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00472"/>
                                        </p:tgtEl>
                                        <p:attrNameLst>
                                          <p:attrName>style.visibility</p:attrName>
                                        </p:attrNameLst>
                                      </p:cBhvr>
                                      <p:to>
                                        <p:strVal val="visible"/>
                                      </p:to>
                                    </p:set>
                                    <p:animEffect transition="in" filter="fade">
                                      <p:cBhvr>
                                        <p:cTn id="13" dur="500"/>
                                        <p:tgtEl>
                                          <p:spTgt spid="1000472"/>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1000454">
                                            <p:txEl>
                                              <p:pRg st="0" end="0"/>
                                            </p:txEl>
                                          </p:spTgt>
                                        </p:tgtEl>
                                        <p:attrNameLst>
                                          <p:attrName>style.visibility</p:attrName>
                                        </p:attrNameLst>
                                      </p:cBhvr>
                                      <p:to>
                                        <p:strVal val="visible"/>
                                      </p:to>
                                    </p:set>
                                    <p:animEffect transition="in" filter="fade">
                                      <p:cBhvr>
                                        <p:cTn id="17" dur="500"/>
                                        <p:tgtEl>
                                          <p:spTgt spid="100045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00454">
                                            <p:txEl>
                                              <p:pRg st="1" end="1"/>
                                            </p:txEl>
                                          </p:spTgt>
                                        </p:tgtEl>
                                        <p:attrNameLst>
                                          <p:attrName>style.visibility</p:attrName>
                                        </p:attrNameLst>
                                      </p:cBhvr>
                                      <p:to>
                                        <p:strVal val="visible"/>
                                      </p:to>
                                    </p:set>
                                    <p:animEffect transition="in" filter="fade">
                                      <p:cBhvr>
                                        <p:cTn id="22" dur="500"/>
                                        <p:tgtEl>
                                          <p:spTgt spid="100045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00454">
                                            <p:txEl>
                                              <p:pRg st="2" end="2"/>
                                            </p:txEl>
                                          </p:spTgt>
                                        </p:tgtEl>
                                        <p:attrNameLst>
                                          <p:attrName>style.visibility</p:attrName>
                                        </p:attrNameLst>
                                      </p:cBhvr>
                                      <p:to>
                                        <p:strVal val="visible"/>
                                      </p:to>
                                    </p:set>
                                    <p:animEffect transition="in" filter="fade">
                                      <p:cBhvr>
                                        <p:cTn id="27" dur="500"/>
                                        <p:tgtEl>
                                          <p:spTgt spid="100045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00457"/>
                                        </p:tgtEl>
                                        <p:attrNameLst>
                                          <p:attrName>style.visibility</p:attrName>
                                        </p:attrNameLst>
                                      </p:cBhvr>
                                      <p:to>
                                        <p:strVal val="visible"/>
                                      </p:to>
                                    </p:set>
                                    <p:animEffect transition="in" filter="fade">
                                      <p:cBhvr>
                                        <p:cTn id="32" dur="500"/>
                                        <p:tgtEl>
                                          <p:spTgt spid="1000457"/>
                                        </p:tgtEl>
                                      </p:cBhvr>
                                    </p:animEffect>
                                  </p:childTnLst>
                                </p:cTn>
                              </p:par>
                            </p:childTnLst>
                          </p:cTn>
                        </p:par>
                        <p:par>
                          <p:cTn id="33" fill="hold">
                            <p:stCondLst>
                              <p:cond delay="500"/>
                            </p:stCondLst>
                            <p:childTnLst>
                              <p:par>
                                <p:cTn id="34" presetID="10" presetClass="entr" presetSubtype="0" fill="hold" grpId="0" nodeType="afterEffect">
                                  <p:stCondLst>
                                    <p:cond delay="0"/>
                                  </p:stCondLst>
                                  <p:childTnLst>
                                    <p:set>
                                      <p:cBhvr>
                                        <p:cTn id="35" dur="1" fill="hold">
                                          <p:stCondLst>
                                            <p:cond delay="0"/>
                                          </p:stCondLst>
                                        </p:cTn>
                                        <p:tgtEl>
                                          <p:spTgt spid="1000459"/>
                                        </p:tgtEl>
                                        <p:attrNameLst>
                                          <p:attrName>style.visibility</p:attrName>
                                        </p:attrNameLst>
                                      </p:cBhvr>
                                      <p:to>
                                        <p:strVal val="visible"/>
                                      </p:to>
                                    </p:set>
                                    <p:animEffect transition="in" filter="fade">
                                      <p:cBhvr>
                                        <p:cTn id="36" dur="500"/>
                                        <p:tgtEl>
                                          <p:spTgt spid="1000459"/>
                                        </p:tgtEl>
                                      </p:cBhvr>
                                    </p:animEffect>
                                  </p:childTnLst>
                                </p:cTn>
                              </p:par>
                            </p:childTnLst>
                          </p:cTn>
                        </p:par>
                        <p:par>
                          <p:cTn id="37" fill="hold">
                            <p:stCondLst>
                              <p:cond delay="1000"/>
                            </p:stCondLst>
                            <p:childTnLst>
                              <p:par>
                                <p:cTn id="38" presetID="10" presetClass="entr" presetSubtype="0" fill="hold" grpId="0" nodeType="afterEffect">
                                  <p:stCondLst>
                                    <p:cond delay="0"/>
                                  </p:stCondLst>
                                  <p:childTnLst>
                                    <p:set>
                                      <p:cBhvr>
                                        <p:cTn id="39" dur="1" fill="hold">
                                          <p:stCondLst>
                                            <p:cond delay="0"/>
                                          </p:stCondLst>
                                        </p:cTn>
                                        <p:tgtEl>
                                          <p:spTgt spid="1000460"/>
                                        </p:tgtEl>
                                        <p:attrNameLst>
                                          <p:attrName>style.visibility</p:attrName>
                                        </p:attrNameLst>
                                      </p:cBhvr>
                                      <p:to>
                                        <p:strVal val="visible"/>
                                      </p:to>
                                    </p:set>
                                    <p:animEffect transition="in" filter="fade">
                                      <p:cBhvr>
                                        <p:cTn id="40" dur="500"/>
                                        <p:tgtEl>
                                          <p:spTgt spid="1000460"/>
                                        </p:tgtEl>
                                      </p:cBhvr>
                                    </p:animEffect>
                                  </p:childTnLst>
                                </p:cTn>
                              </p:par>
                            </p:childTnLst>
                          </p:cTn>
                        </p:par>
                        <p:par>
                          <p:cTn id="41" fill="hold">
                            <p:stCondLst>
                              <p:cond delay="1500"/>
                            </p:stCondLst>
                            <p:childTnLst>
                              <p:par>
                                <p:cTn id="42" presetID="10" presetClass="entr" presetSubtype="0" fill="hold" grpId="0" nodeType="afterEffect">
                                  <p:stCondLst>
                                    <p:cond delay="0"/>
                                  </p:stCondLst>
                                  <p:childTnLst>
                                    <p:set>
                                      <p:cBhvr>
                                        <p:cTn id="43" dur="1" fill="hold">
                                          <p:stCondLst>
                                            <p:cond delay="0"/>
                                          </p:stCondLst>
                                        </p:cTn>
                                        <p:tgtEl>
                                          <p:spTgt spid="1000461"/>
                                        </p:tgtEl>
                                        <p:attrNameLst>
                                          <p:attrName>style.visibility</p:attrName>
                                        </p:attrNameLst>
                                      </p:cBhvr>
                                      <p:to>
                                        <p:strVal val="visible"/>
                                      </p:to>
                                    </p:set>
                                    <p:animEffect transition="in" filter="fade">
                                      <p:cBhvr>
                                        <p:cTn id="44" dur="500"/>
                                        <p:tgtEl>
                                          <p:spTgt spid="1000461"/>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000462"/>
                                        </p:tgtEl>
                                        <p:attrNameLst>
                                          <p:attrName>style.visibility</p:attrName>
                                        </p:attrNameLst>
                                      </p:cBhvr>
                                      <p:to>
                                        <p:strVal val="visible"/>
                                      </p:to>
                                    </p:set>
                                    <p:animEffect transition="in" filter="fade">
                                      <p:cBhvr>
                                        <p:cTn id="49" dur="500"/>
                                        <p:tgtEl>
                                          <p:spTgt spid="1000462"/>
                                        </p:tgtEl>
                                      </p:cBhvr>
                                    </p:animEffect>
                                  </p:childTnLst>
                                </p:cTn>
                              </p:par>
                            </p:childTnLst>
                          </p:cTn>
                        </p:par>
                        <p:par>
                          <p:cTn id="50" fill="hold">
                            <p:stCondLst>
                              <p:cond delay="500"/>
                            </p:stCondLst>
                            <p:childTnLst>
                              <p:par>
                                <p:cTn id="51" presetID="10" presetClass="entr" presetSubtype="0" fill="hold" grpId="0" nodeType="afterEffect">
                                  <p:stCondLst>
                                    <p:cond delay="0"/>
                                  </p:stCondLst>
                                  <p:childTnLst>
                                    <p:set>
                                      <p:cBhvr>
                                        <p:cTn id="52" dur="1" fill="hold">
                                          <p:stCondLst>
                                            <p:cond delay="0"/>
                                          </p:stCondLst>
                                        </p:cTn>
                                        <p:tgtEl>
                                          <p:spTgt spid="1000463"/>
                                        </p:tgtEl>
                                        <p:attrNameLst>
                                          <p:attrName>style.visibility</p:attrName>
                                        </p:attrNameLst>
                                      </p:cBhvr>
                                      <p:to>
                                        <p:strVal val="visible"/>
                                      </p:to>
                                    </p:set>
                                    <p:animEffect transition="in" filter="fade">
                                      <p:cBhvr>
                                        <p:cTn id="53" dur="500"/>
                                        <p:tgtEl>
                                          <p:spTgt spid="1000463"/>
                                        </p:tgtEl>
                                      </p:cBhvr>
                                    </p:animEffect>
                                  </p:childTnLst>
                                </p:cTn>
                              </p:par>
                            </p:childTnLst>
                          </p:cTn>
                        </p:par>
                        <p:par>
                          <p:cTn id="54" fill="hold">
                            <p:stCondLst>
                              <p:cond delay="1000"/>
                            </p:stCondLst>
                            <p:childTnLst>
                              <p:par>
                                <p:cTn id="55" presetID="10" presetClass="entr" presetSubtype="0" fill="hold" grpId="0" nodeType="afterEffect">
                                  <p:stCondLst>
                                    <p:cond delay="0"/>
                                  </p:stCondLst>
                                  <p:childTnLst>
                                    <p:set>
                                      <p:cBhvr>
                                        <p:cTn id="56" dur="1" fill="hold">
                                          <p:stCondLst>
                                            <p:cond delay="0"/>
                                          </p:stCondLst>
                                        </p:cTn>
                                        <p:tgtEl>
                                          <p:spTgt spid="1000464"/>
                                        </p:tgtEl>
                                        <p:attrNameLst>
                                          <p:attrName>style.visibility</p:attrName>
                                        </p:attrNameLst>
                                      </p:cBhvr>
                                      <p:to>
                                        <p:strVal val="visible"/>
                                      </p:to>
                                    </p:set>
                                    <p:animEffect transition="in" filter="fade">
                                      <p:cBhvr>
                                        <p:cTn id="57" dur="500"/>
                                        <p:tgtEl>
                                          <p:spTgt spid="1000464"/>
                                        </p:tgtEl>
                                      </p:cBhvr>
                                    </p:animEffect>
                                  </p:childTnLst>
                                </p:cTn>
                              </p:par>
                            </p:childTnLst>
                          </p:cTn>
                        </p:par>
                        <p:par>
                          <p:cTn id="58" fill="hold">
                            <p:stCondLst>
                              <p:cond delay="1500"/>
                            </p:stCondLst>
                            <p:childTnLst>
                              <p:par>
                                <p:cTn id="59" presetID="10" presetClass="entr" presetSubtype="0" fill="hold" grpId="0" nodeType="afterEffect">
                                  <p:stCondLst>
                                    <p:cond delay="0"/>
                                  </p:stCondLst>
                                  <p:childTnLst>
                                    <p:set>
                                      <p:cBhvr>
                                        <p:cTn id="60" dur="1" fill="hold">
                                          <p:stCondLst>
                                            <p:cond delay="0"/>
                                          </p:stCondLst>
                                        </p:cTn>
                                        <p:tgtEl>
                                          <p:spTgt spid="1000466"/>
                                        </p:tgtEl>
                                        <p:attrNameLst>
                                          <p:attrName>style.visibility</p:attrName>
                                        </p:attrNameLst>
                                      </p:cBhvr>
                                      <p:to>
                                        <p:strVal val="visible"/>
                                      </p:to>
                                    </p:set>
                                    <p:animEffect transition="in" filter="fade">
                                      <p:cBhvr>
                                        <p:cTn id="61" dur="500"/>
                                        <p:tgtEl>
                                          <p:spTgt spid="1000466"/>
                                        </p:tgtEl>
                                      </p:cBhvr>
                                    </p:animEffect>
                                  </p:childTnLst>
                                </p:cTn>
                              </p:par>
                            </p:childTnLst>
                          </p:cTn>
                        </p:par>
                        <p:par>
                          <p:cTn id="62" fill="hold">
                            <p:stCondLst>
                              <p:cond delay="2000"/>
                            </p:stCondLst>
                            <p:childTnLst>
                              <p:par>
                                <p:cTn id="63" presetID="10" presetClass="entr" presetSubtype="0" fill="hold" grpId="0" nodeType="afterEffect">
                                  <p:stCondLst>
                                    <p:cond delay="0"/>
                                  </p:stCondLst>
                                  <p:childTnLst>
                                    <p:set>
                                      <p:cBhvr>
                                        <p:cTn id="64" dur="1" fill="hold">
                                          <p:stCondLst>
                                            <p:cond delay="0"/>
                                          </p:stCondLst>
                                        </p:cTn>
                                        <p:tgtEl>
                                          <p:spTgt spid="1000465"/>
                                        </p:tgtEl>
                                        <p:attrNameLst>
                                          <p:attrName>style.visibility</p:attrName>
                                        </p:attrNameLst>
                                      </p:cBhvr>
                                      <p:to>
                                        <p:strVal val="visible"/>
                                      </p:to>
                                    </p:set>
                                    <p:animEffect transition="in" filter="fade">
                                      <p:cBhvr>
                                        <p:cTn id="65" dur="500"/>
                                        <p:tgtEl>
                                          <p:spTgt spid="1000465"/>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1000470"/>
                                        </p:tgtEl>
                                        <p:attrNameLst>
                                          <p:attrName>style.visibility</p:attrName>
                                        </p:attrNameLst>
                                      </p:cBhvr>
                                      <p:to>
                                        <p:strVal val="visible"/>
                                      </p:to>
                                    </p:set>
                                    <p:animEffect transition="in" filter="fade">
                                      <p:cBhvr>
                                        <p:cTn id="70" dur="500"/>
                                        <p:tgtEl>
                                          <p:spTgt spid="1000470"/>
                                        </p:tgtEl>
                                      </p:cBhvr>
                                    </p:animEffect>
                                  </p:childTnLst>
                                </p:cTn>
                              </p:par>
                            </p:childTnLst>
                          </p:cTn>
                        </p:par>
                        <p:par>
                          <p:cTn id="71" fill="hold">
                            <p:stCondLst>
                              <p:cond delay="500"/>
                            </p:stCondLst>
                            <p:childTnLst>
                              <p:par>
                                <p:cTn id="72" presetID="10" presetClass="entr" presetSubtype="0" fill="hold" grpId="0" nodeType="afterEffect">
                                  <p:stCondLst>
                                    <p:cond delay="0"/>
                                  </p:stCondLst>
                                  <p:childTnLst>
                                    <p:set>
                                      <p:cBhvr>
                                        <p:cTn id="73" dur="1" fill="hold">
                                          <p:stCondLst>
                                            <p:cond delay="0"/>
                                          </p:stCondLst>
                                        </p:cTn>
                                        <p:tgtEl>
                                          <p:spTgt spid="1000467"/>
                                        </p:tgtEl>
                                        <p:attrNameLst>
                                          <p:attrName>style.visibility</p:attrName>
                                        </p:attrNameLst>
                                      </p:cBhvr>
                                      <p:to>
                                        <p:strVal val="visible"/>
                                      </p:to>
                                    </p:set>
                                    <p:animEffect transition="in" filter="fade">
                                      <p:cBhvr>
                                        <p:cTn id="74" dur="500"/>
                                        <p:tgtEl>
                                          <p:spTgt spid="1000467"/>
                                        </p:tgtEl>
                                      </p:cBhvr>
                                    </p:animEffect>
                                  </p:childTnLst>
                                </p:cTn>
                              </p:par>
                            </p:childTnLst>
                          </p:cTn>
                        </p:par>
                        <p:par>
                          <p:cTn id="75" fill="hold">
                            <p:stCondLst>
                              <p:cond delay="1000"/>
                            </p:stCondLst>
                            <p:childTnLst>
                              <p:par>
                                <p:cTn id="76" presetID="10" presetClass="entr" presetSubtype="0" fill="hold" grpId="0" nodeType="afterEffect">
                                  <p:stCondLst>
                                    <p:cond delay="0"/>
                                  </p:stCondLst>
                                  <p:childTnLst>
                                    <p:set>
                                      <p:cBhvr>
                                        <p:cTn id="77" dur="1" fill="hold">
                                          <p:stCondLst>
                                            <p:cond delay="0"/>
                                          </p:stCondLst>
                                        </p:cTn>
                                        <p:tgtEl>
                                          <p:spTgt spid="1000469"/>
                                        </p:tgtEl>
                                        <p:attrNameLst>
                                          <p:attrName>style.visibility</p:attrName>
                                        </p:attrNameLst>
                                      </p:cBhvr>
                                      <p:to>
                                        <p:strVal val="visible"/>
                                      </p:to>
                                    </p:set>
                                    <p:animEffect transition="in" filter="fade">
                                      <p:cBhvr>
                                        <p:cTn id="78" dur="500"/>
                                        <p:tgtEl>
                                          <p:spTgt spid="1000469"/>
                                        </p:tgtEl>
                                      </p:cBhvr>
                                    </p:animEffect>
                                  </p:childTnLst>
                                </p:cTn>
                              </p:par>
                            </p:childTnLst>
                          </p:cTn>
                        </p:par>
                        <p:par>
                          <p:cTn id="79" fill="hold">
                            <p:stCondLst>
                              <p:cond delay="1500"/>
                            </p:stCondLst>
                            <p:childTnLst>
                              <p:par>
                                <p:cTn id="80" presetID="10" presetClass="entr" presetSubtype="0" fill="hold" grpId="0" nodeType="afterEffect">
                                  <p:stCondLst>
                                    <p:cond delay="0"/>
                                  </p:stCondLst>
                                  <p:childTnLst>
                                    <p:set>
                                      <p:cBhvr>
                                        <p:cTn id="81" dur="1" fill="hold">
                                          <p:stCondLst>
                                            <p:cond delay="0"/>
                                          </p:stCondLst>
                                        </p:cTn>
                                        <p:tgtEl>
                                          <p:spTgt spid="1000468"/>
                                        </p:tgtEl>
                                        <p:attrNameLst>
                                          <p:attrName>style.visibility</p:attrName>
                                        </p:attrNameLst>
                                      </p:cBhvr>
                                      <p:to>
                                        <p:strVal val="visible"/>
                                      </p:to>
                                    </p:set>
                                    <p:animEffect transition="in" filter="fade">
                                      <p:cBhvr>
                                        <p:cTn id="82" dur="500"/>
                                        <p:tgtEl>
                                          <p:spTgt spid="10004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0454" grpId="0" build="p"/>
      <p:bldP spid="1000459" grpId="0"/>
      <p:bldP spid="1000460" grpId="0"/>
      <p:bldP spid="1000461" grpId="0"/>
      <p:bldP spid="1000462" grpId="0" animBg="1"/>
      <p:bldP spid="1000463" grpId="0" animBg="1"/>
      <p:bldP spid="1000464" grpId="0" animBg="1"/>
      <p:bldP spid="1000465" grpId="0" animBg="1"/>
      <p:bldP spid="1000466" grpId="0" animBg="1"/>
      <p:bldP spid="1000467" grpId="0" animBg="1"/>
      <p:bldP spid="1000468" grpId="0" animBg="1"/>
      <p:bldP spid="1000469" grpId="0" animBg="1"/>
      <p:bldP spid="1000470" grpId="0" animBg="1"/>
      <p:bldP spid="1000457" grpId="0"/>
      <p:bldP spid="1000472"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2498" name="Rectangle 2"/>
          <p:cNvSpPr>
            <a:spLocks noChangeArrowheads="1"/>
          </p:cNvSpPr>
          <p:nvPr/>
        </p:nvSpPr>
        <p:spPr bwMode="auto">
          <a:xfrm>
            <a:off x="942975" y="6302375"/>
            <a:ext cx="8201025" cy="555625"/>
          </a:xfrm>
          <a:prstGeom prst="rect">
            <a:avLst/>
          </a:prstGeom>
          <a:solidFill>
            <a:schemeClr val="tx1"/>
          </a:solidFill>
          <a:ln w="9525" algn="ctr">
            <a:noFill/>
            <a:miter lim="800000"/>
            <a:headEnd/>
            <a:tailEnd/>
          </a:ln>
          <a:effectLst/>
        </p:spPr>
        <p:txBody>
          <a:bodyPr wrap="none" anchor="ctr"/>
          <a:lstStyle/>
          <a:p>
            <a:pPr>
              <a:defRPr/>
            </a:pPr>
            <a:endParaRPr lang="it-IT">
              <a:latin typeface="Calibri" pitchFamily="34" charset="0"/>
            </a:endParaRPr>
          </a:p>
        </p:txBody>
      </p:sp>
      <p:sp>
        <p:nvSpPr>
          <p:cNvPr id="1002499" name="Text Box 3"/>
          <p:cNvSpPr txBox="1">
            <a:spLocks noChangeArrowheads="1"/>
          </p:cNvSpPr>
          <p:nvPr/>
        </p:nvSpPr>
        <p:spPr bwMode="auto">
          <a:xfrm>
            <a:off x="0" y="88900"/>
            <a:ext cx="9144000" cy="579438"/>
          </a:xfrm>
          <a:prstGeom prst="rect">
            <a:avLst/>
          </a:prstGeom>
          <a:noFill/>
          <a:ln w="9525" algn="ctr">
            <a:noFill/>
            <a:miter lim="800000"/>
            <a:headEnd/>
            <a:tailEnd/>
          </a:ln>
          <a:effectLst/>
        </p:spPr>
        <p:txBody>
          <a:bodyPr>
            <a:spAutoFit/>
          </a:bodyPr>
          <a:lstStyle/>
          <a:p>
            <a:pPr algn="ctr">
              <a:defRPr/>
            </a:pPr>
            <a:r>
              <a:rPr lang="it-IT" sz="3200">
                <a:solidFill>
                  <a:schemeClr val="bg1"/>
                </a:solidFill>
                <a:effectLst>
                  <a:outerShdw blurRad="38100" dist="38100" dir="2700000" algn="tl">
                    <a:srgbClr val="000000"/>
                  </a:outerShdw>
                </a:effectLst>
                <a:latin typeface="Calibri" pitchFamily="34" charset="0"/>
              </a:rPr>
              <a:t>How a simple mantle melts</a:t>
            </a:r>
          </a:p>
        </p:txBody>
      </p:sp>
      <p:sp>
        <p:nvSpPr>
          <p:cNvPr id="1002500" name="Text Box 4"/>
          <p:cNvSpPr txBox="1">
            <a:spLocks noChangeArrowheads="1"/>
          </p:cNvSpPr>
          <p:nvPr/>
        </p:nvSpPr>
        <p:spPr bwMode="auto">
          <a:xfrm>
            <a:off x="0" y="677863"/>
            <a:ext cx="9142413" cy="579437"/>
          </a:xfrm>
          <a:prstGeom prst="rect">
            <a:avLst/>
          </a:prstGeom>
          <a:noFill/>
          <a:ln w="9525" algn="ctr">
            <a:noFill/>
            <a:miter lim="800000"/>
            <a:headEnd/>
            <a:tailEnd/>
          </a:ln>
          <a:effectLst/>
        </p:spPr>
        <p:txBody>
          <a:bodyPr>
            <a:spAutoFit/>
          </a:bodyPr>
          <a:lstStyle/>
          <a:p>
            <a:pPr algn="ctr">
              <a:spcBef>
                <a:spcPct val="50000"/>
              </a:spcBef>
              <a:defRPr/>
            </a:pPr>
            <a:r>
              <a:rPr lang="en-GB" sz="3200">
                <a:solidFill>
                  <a:schemeClr val="bg1"/>
                </a:solidFill>
                <a:effectLst>
                  <a:outerShdw blurRad="38100" dist="38100" dir="2700000" algn="tl">
                    <a:srgbClr val="000000"/>
                  </a:outerShdw>
                </a:effectLst>
                <a:latin typeface="Calibri" pitchFamily="34" charset="0"/>
              </a:rPr>
              <a:t>Polybaric, near-fractional melting of lherzolite</a:t>
            </a:r>
          </a:p>
        </p:txBody>
      </p:sp>
      <p:sp>
        <p:nvSpPr>
          <p:cNvPr id="1002501" name="Text Box 5"/>
          <p:cNvSpPr txBox="1">
            <a:spLocks noChangeArrowheads="1"/>
          </p:cNvSpPr>
          <p:nvPr/>
        </p:nvSpPr>
        <p:spPr bwMode="auto">
          <a:xfrm>
            <a:off x="1588" y="1301750"/>
            <a:ext cx="9140825" cy="585788"/>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a:solidFill>
                  <a:srgbClr val="FFFF00"/>
                </a:solidFill>
                <a:effectLst>
                  <a:outerShdw blurRad="38100" dist="38100" dir="2700000" algn="tl">
                    <a:srgbClr val="000000"/>
                  </a:outerShdw>
                </a:effectLst>
                <a:latin typeface="Calibri" pitchFamily="34" charset="0"/>
              </a:rPr>
              <a:t>Some natural examples from Italy</a:t>
            </a:r>
          </a:p>
        </p:txBody>
      </p:sp>
      <p:sp>
        <p:nvSpPr>
          <p:cNvPr id="1002502" name="Text Box 6"/>
          <p:cNvSpPr txBox="1">
            <a:spLocks noChangeArrowheads="1"/>
          </p:cNvSpPr>
          <p:nvPr/>
        </p:nvSpPr>
        <p:spPr bwMode="auto">
          <a:xfrm>
            <a:off x="346075" y="2108200"/>
            <a:ext cx="2763838" cy="2989263"/>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2600" dirty="0">
                <a:solidFill>
                  <a:srgbClr val="FFFF00"/>
                </a:solidFill>
                <a:effectLst>
                  <a:outerShdw blurRad="38100" dist="38100" dir="2700000" algn="tl">
                    <a:srgbClr val="000000"/>
                  </a:outerShdw>
                </a:effectLst>
                <a:latin typeface="Calibri" pitchFamily="34" charset="0"/>
              </a:rPr>
              <a:t>Again:</a:t>
            </a:r>
          </a:p>
          <a:p>
            <a:pPr>
              <a:lnSpc>
                <a:spcPct val="90000"/>
              </a:lnSpc>
              <a:spcBef>
                <a:spcPct val="50000"/>
              </a:spcBef>
              <a:defRPr/>
            </a:pPr>
            <a:r>
              <a:rPr lang="en-GB" sz="2600" dirty="0">
                <a:solidFill>
                  <a:schemeClr val="bg1"/>
                </a:solidFill>
                <a:effectLst>
                  <a:outerShdw blurRad="38100" dist="38100" dir="2700000" algn="tl">
                    <a:srgbClr val="000000"/>
                  </a:outerShdw>
                </a:effectLst>
                <a:latin typeface="Calibri" pitchFamily="34" charset="0"/>
              </a:rPr>
              <a:t>Glassy pocket</a:t>
            </a:r>
            <a:r>
              <a:rPr lang="en-GB" sz="2600" dirty="0">
                <a:solidFill>
                  <a:srgbClr val="FFFF00"/>
                </a:solidFill>
                <a:effectLst>
                  <a:outerShdw blurRad="38100" dist="38100" dir="2700000" algn="tl">
                    <a:srgbClr val="000000"/>
                  </a:outerShdw>
                </a:effectLst>
                <a:latin typeface="Calibri" pitchFamily="34" charset="0"/>
              </a:rPr>
              <a:t> with</a:t>
            </a:r>
          </a:p>
          <a:p>
            <a:pPr>
              <a:lnSpc>
                <a:spcPct val="90000"/>
              </a:lnSpc>
              <a:spcBef>
                <a:spcPct val="50000"/>
              </a:spcBef>
              <a:defRPr/>
            </a:pPr>
            <a:r>
              <a:rPr lang="en-GB" sz="2600" dirty="0">
                <a:solidFill>
                  <a:schemeClr val="bg1"/>
                </a:solidFill>
                <a:effectLst>
                  <a:outerShdw blurRad="38100" dist="38100" dir="2700000" algn="tl">
                    <a:srgbClr val="000000"/>
                  </a:outerShdw>
                </a:effectLst>
                <a:latin typeface="Calibri" pitchFamily="34" charset="0"/>
              </a:rPr>
              <a:t>Brown glass</a:t>
            </a:r>
            <a:r>
              <a:rPr lang="en-GB" sz="2600" dirty="0">
                <a:solidFill>
                  <a:srgbClr val="FFFF00"/>
                </a:solidFill>
                <a:effectLst>
                  <a:outerShdw blurRad="38100" dist="38100" dir="2700000" algn="tl">
                    <a:srgbClr val="000000"/>
                  </a:outerShdw>
                </a:effectLst>
                <a:latin typeface="Calibri" pitchFamily="34" charset="0"/>
              </a:rPr>
              <a:t> + </a:t>
            </a:r>
            <a:r>
              <a:rPr lang="en-GB" sz="2600" dirty="0">
                <a:solidFill>
                  <a:schemeClr val="bg1"/>
                </a:solidFill>
                <a:effectLst>
                  <a:outerShdw blurRad="38100" dist="38100" dir="2700000" algn="tl">
                    <a:srgbClr val="000000"/>
                  </a:outerShdw>
                </a:effectLst>
                <a:latin typeface="Calibri" pitchFamily="34" charset="0"/>
              </a:rPr>
              <a:t>euhedral new cpx</a:t>
            </a:r>
            <a:r>
              <a:rPr lang="en-GB" sz="2600" dirty="0">
                <a:solidFill>
                  <a:srgbClr val="FFFF00"/>
                </a:solidFill>
                <a:effectLst>
                  <a:outerShdw blurRad="38100" dist="38100" dir="2700000" algn="tl">
                    <a:srgbClr val="000000"/>
                  </a:outerShdw>
                </a:effectLst>
                <a:latin typeface="Calibri" pitchFamily="34" charset="0"/>
              </a:rPr>
              <a:t> + </a:t>
            </a:r>
            <a:r>
              <a:rPr lang="en-GB" sz="2600" dirty="0">
                <a:solidFill>
                  <a:schemeClr val="bg1"/>
                </a:solidFill>
                <a:effectLst>
                  <a:outerShdw blurRad="38100" dist="38100" dir="2700000" algn="tl">
                    <a:srgbClr val="000000"/>
                  </a:outerShdw>
                </a:effectLst>
                <a:latin typeface="Calibri" pitchFamily="34" charset="0"/>
              </a:rPr>
              <a:t>euhedral new olivine</a:t>
            </a:r>
            <a:r>
              <a:rPr lang="en-GB" sz="2600" dirty="0">
                <a:solidFill>
                  <a:srgbClr val="FFFF00"/>
                </a:solidFill>
                <a:effectLst>
                  <a:outerShdw blurRad="38100" dist="38100" dir="2700000" algn="tl">
                    <a:srgbClr val="000000"/>
                  </a:outerShdw>
                </a:effectLst>
                <a:latin typeface="Calibri" pitchFamily="34" charset="0"/>
              </a:rPr>
              <a:t> + </a:t>
            </a:r>
            <a:r>
              <a:rPr lang="en-GB" sz="2600" dirty="0">
                <a:solidFill>
                  <a:schemeClr val="bg1"/>
                </a:solidFill>
                <a:effectLst>
                  <a:outerShdw blurRad="38100" dist="38100" dir="2700000" algn="tl">
                    <a:srgbClr val="000000"/>
                  </a:outerShdw>
                </a:effectLst>
                <a:latin typeface="Calibri" pitchFamily="34" charset="0"/>
              </a:rPr>
              <a:t>euhedral new spinel</a:t>
            </a:r>
            <a:r>
              <a:rPr lang="en-GB" sz="2600" dirty="0">
                <a:solidFill>
                  <a:srgbClr val="FFFF00"/>
                </a:solidFill>
                <a:effectLst>
                  <a:outerShdw blurRad="38100" dist="38100" dir="2700000" algn="tl">
                    <a:srgbClr val="000000"/>
                  </a:outerShdw>
                </a:effectLst>
                <a:latin typeface="Calibri" pitchFamily="34" charset="0"/>
              </a:rPr>
              <a:t>.</a:t>
            </a:r>
          </a:p>
        </p:txBody>
      </p:sp>
      <p:pic>
        <p:nvPicPr>
          <p:cNvPr id="1002504" name="Picture 8" descr="img008"/>
          <p:cNvPicPr>
            <a:picLocks noChangeAspect="1" noChangeArrowheads="1"/>
          </p:cNvPicPr>
          <p:nvPr/>
        </p:nvPicPr>
        <p:blipFill>
          <a:blip r:embed="rId3" cstate="print"/>
          <a:srcRect/>
          <a:stretch>
            <a:fillRect/>
          </a:stretch>
        </p:blipFill>
        <p:spPr bwMode="auto">
          <a:xfrm>
            <a:off x="3113088" y="1887538"/>
            <a:ext cx="6034087" cy="4970462"/>
          </a:xfrm>
          <a:prstGeom prst="rect">
            <a:avLst/>
          </a:prstGeom>
          <a:noFill/>
          <a:ln w="9525">
            <a:noFill/>
            <a:miter lim="800000"/>
            <a:headEnd/>
            <a:tailEnd/>
          </a:ln>
        </p:spPr>
      </p:pic>
      <p:sp>
        <p:nvSpPr>
          <p:cNvPr id="1002505" name="Oval 9"/>
          <p:cNvSpPr>
            <a:spLocks noChangeArrowheads="1"/>
          </p:cNvSpPr>
          <p:nvPr/>
        </p:nvSpPr>
        <p:spPr bwMode="auto">
          <a:xfrm rot="484560">
            <a:off x="6719888" y="4633913"/>
            <a:ext cx="719137" cy="1130300"/>
          </a:xfrm>
          <a:prstGeom prst="ellipse">
            <a:avLst/>
          </a:prstGeom>
          <a:noFill/>
          <a:ln w="38100" algn="ctr">
            <a:solidFill>
              <a:srgbClr val="FFFF00"/>
            </a:solidFill>
            <a:round/>
            <a:headEnd/>
            <a:tailEnd/>
          </a:ln>
          <a:effectLst/>
        </p:spPr>
        <p:txBody>
          <a:bodyPr wrap="none" anchor="ctr"/>
          <a:lstStyle/>
          <a:p>
            <a:pPr>
              <a:defRPr/>
            </a:pPr>
            <a:endParaRPr lang="it-IT">
              <a:latin typeface="Calibri" pitchFamily="34" charset="0"/>
            </a:endParaRPr>
          </a:p>
        </p:txBody>
      </p:sp>
      <p:sp>
        <p:nvSpPr>
          <p:cNvPr id="1002506" name="Oval 10"/>
          <p:cNvSpPr>
            <a:spLocks noChangeArrowheads="1"/>
          </p:cNvSpPr>
          <p:nvPr/>
        </p:nvSpPr>
        <p:spPr bwMode="auto">
          <a:xfrm rot="752741">
            <a:off x="5907088" y="1971675"/>
            <a:ext cx="787400" cy="1384300"/>
          </a:xfrm>
          <a:prstGeom prst="ellipse">
            <a:avLst/>
          </a:prstGeom>
          <a:noFill/>
          <a:ln w="38100" algn="ctr">
            <a:solidFill>
              <a:srgbClr val="FFFF00"/>
            </a:solidFill>
            <a:round/>
            <a:headEnd/>
            <a:tailEnd/>
          </a:ln>
          <a:effectLst/>
        </p:spPr>
        <p:txBody>
          <a:bodyPr wrap="none" anchor="ctr"/>
          <a:lstStyle/>
          <a:p>
            <a:pPr>
              <a:defRPr/>
            </a:pPr>
            <a:endParaRPr lang="it-IT">
              <a:latin typeface="Calibri" pitchFamily="34" charset="0"/>
            </a:endParaRPr>
          </a:p>
        </p:txBody>
      </p:sp>
      <p:sp>
        <p:nvSpPr>
          <p:cNvPr id="1002507" name="Oval 11"/>
          <p:cNvSpPr>
            <a:spLocks noChangeArrowheads="1"/>
          </p:cNvSpPr>
          <p:nvPr/>
        </p:nvSpPr>
        <p:spPr bwMode="auto">
          <a:xfrm rot="3452741">
            <a:off x="4746626" y="2063750"/>
            <a:ext cx="527050" cy="1057275"/>
          </a:xfrm>
          <a:prstGeom prst="ellipse">
            <a:avLst/>
          </a:prstGeom>
          <a:noFill/>
          <a:ln w="38100" algn="ctr">
            <a:solidFill>
              <a:srgbClr val="FFFF00"/>
            </a:solidFill>
            <a:round/>
            <a:headEnd/>
            <a:tailEnd/>
          </a:ln>
          <a:effectLst/>
        </p:spPr>
        <p:txBody>
          <a:bodyPr wrap="none" anchor="ctr"/>
          <a:lstStyle/>
          <a:p>
            <a:pPr>
              <a:defRPr/>
            </a:pPr>
            <a:endParaRPr lang="it-IT">
              <a:latin typeface="Calibri" pitchFamily="34" charset="0"/>
            </a:endParaRPr>
          </a:p>
        </p:txBody>
      </p:sp>
      <p:sp>
        <p:nvSpPr>
          <p:cNvPr id="1002508" name="Oval 12"/>
          <p:cNvSpPr>
            <a:spLocks noChangeArrowheads="1"/>
          </p:cNvSpPr>
          <p:nvPr/>
        </p:nvSpPr>
        <p:spPr bwMode="auto">
          <a:xfrm rot="401380">
            <a:off x="7481888" y="2162175"/>
            <a:ext cx="949325" cy="1314450"/>
          </a:xfrm>
          <a:prstGeom prst="ellipse">
            <a:avLst/>
          </a:prstGeom>
          <a:noFill/>
          <a:ln w="38100" algn="ctr">
            <a:solidFill>
              <a:srgbClr val="FFFF00"/>
            </a:solidFill>
            <a:round/>
            <a:headEnd/>
            <a:tailEnd/>
          </a:ln>
          <a:effectLst/>
        </p:spPr>
        <p:txBody>
          <a:bodyPr wrap="none" anchor="ctr"/>
          <a:lstStyle/>
          <a:p>
            <a:pPr>
              <a:defRPr/>
            </a:pPr>
            <a:endParaRPr lang="it-IT">
              <a:latin typeface="Calibri" pitchFamily="34" charset="0"/>
            </a:endParaRPr>
          </a:p>
        </p:txBody>
      </p:sp>
      <p:sp>
        <p:nvSpPr>
          <p:cNvPr id="1002509" name="Oval 13"/>
          <p:cNvSpPr>
            <a:spLocks noChangeArrowheads="1"/>
          </p:cNvSpPr>
          <p:nvPr/>
        </p:nvSpPr>
        <p:spPr bwMode="auto">
          <a:xfrm rot="6633462">
            <a:off x="3848894" y="4793457"/>
            <a:ext cx="909637" cy="1206500"/>
          </a:xfrm>
          <a:prstGeom prst="ellipse">
            <a:avLst/>
          </a:prstGeom>
          <a:noFill/>
          <a:ln w="38100" algn="ctr">
            <a:solidFill>
              <a:srgbClr val="FFFF00"/>
            </a:solidFill>
            <a:round/>
            <a:headEnd/>
            <a:tailEnd/>
          </a:ln>
          <a:effectLst/>
        </p:spPr>
        <p:txBody>
          <a:bodyPr wrap="none" anchor="ctr"/>
          <a:lstStyle/>
          <a:p>
            <a:pPr>
              <a:defRPr/>
            </a:pPr>
            <a:endParaRPr lang="it-IT">
              <a:latin typeface="Calibri" pitchFamily="34" charset="0"/>
            </a:endParaRPr>
          </a:p>
        </p:txBody>
      </p:sp>
      <p:sp>
        <p:nvSpPr>
          <p:cNvPr id="1002510" name="Oval 14"/>
          <p:cNvSpPr>
            <a:spLocks noChangeArrowheads="1"/>
          </p:cNvSpPr>
          <p:nvPr/>
        </p:nvSpPr>
        <p:spPr bwMode="auto">
          <a:xfrm rot="817245">
            <a:off x="4597400" y="3536950"/>
            <a:ext cx="909638" cy="1206500"/>
          </a:xfrm>
          <a:prstGeom prst="ellipse">
            <a:avLst/>
          </a:prstGeom>
          <a:noFill/>
          <a:ln w="38100" algn="ctr">
            <a:solidFill>
              <a:srgbClr val="FFFF00"/>
            </a:solidFill>
            <a:round/>
            <a:headEnd/>
            <a:tailEnd/>
          </a:ln>
          <a:effectLst/>
        </p:spPr>
        <p:txBody>
          <a:bodyPr wrap="none" anchor="ctr"/>
          <a:lstStyle/>
          <a:p>
            <a:pPr>
              <a:defRPr/>
            </a:pPr>
            <a:endParaRPr lang="it-IT">
              <a:latin typeface="Calibri" pitchFamily="34" charset="0"/>
            </a:endParaRPr>
          </a:p>
        </p:txBody>
      </p:sp>
      <p:sp>
        <p:nvSpPr>
          <p:cNvPr id="1002511" name="Text Box 15"/>
          <p:cNvSpPr txBox="1">
            <a:spLocks noChangeArrowheads="1"/>
          </p:cNvSpPr>
          <p:nvPr/>
        </p:nvSpPr>
        <p:spPr bwMode="auto">
          <a:xfrm rot="928947">
            <a:off x="6169025" y="3963988"/>
            <a:ext cx="1477963" cy="519112"/>
          </a:xfrm>
          <a:prstGeom prst="rect">
            <a:avLst/>
          </a:prstGeom>
          <a:noFill/>
          <a:ln w="9525" algn="ctr">
            <a:noFill/>
            <a:miter lim="800000"/>
            <a:headEnd/>
            <a:tailEnd/>
          </a:ln>
          <a:effectLst/>
        </p:spPr>
        <p:txBody>
          <a:bodyPr>
            <a:spAutoFit/>
          </a:bodyPr>
          <a:lstStyle/>
          <a:p>
            <a:pPr algn="ctr">
              <a:defRPr/>
            </a:pPr>
            <a:r>
              <a:rPr lang="it-IT" sz="2800">
                <a:solidFill>
                  <a:srgbClr val="0000FF"/>
                </a:solidFill>
                <a:effectLst>
                  <a:outerShdw blurRad="38100" dist="38100" dir="2700000" algn="tl">
                    <a:srgbClr val="000000"/>
                  </a:outerShdw>
                </a:effectLst>
                <a:latin typeface="Calibri" pitchFamily="34" charset="0"/>
              </a:rPr>
              <a:t>Glass</a:t>
            </a:r>
          </a:p>
        </p:txBody>
      </p:sp>
      <p:sp>
        <p:nvSpPr>
          <p:cNvPr id="1002512" name="Text Box 16"/>
          <p:cNvSpPr txBox="1">
            <a:spLocks noChangeArrowheads="1"/>
          </p:cNvSpPr>
          <p:nvPr/>
        </p:nvSpPr>
        <p:spPr bwMode="auto">
          <a:xfrm>
            <a:off x="6346825" y="2566988"/>
            <a:ext cx="1477963" cy="519112"/>
          </a:xfrm>
          <a:prstGeom prst="rect">
            <a:avLst/>
          </a:prstGeom>
          <a:noFill/>
          <a:ln w="9525" algn="ctr">
            <a:noFill/>
            <a:miter lim="800000"/>
            <a:headEnd/>
            <a:tailEnd/>
          </a:ln>
          <a:effectLst/>
        </p:spPr>
        <p:txBody>
          <a:bodyPr>
            <a:spAutoFit/>
          </a:bodyPr>
          <a:lstStyle/>
          <a:p>
            <a:pPr algn="ctr">
              <a:defRPr/>
            </a:pPr>
            <a:r>
              <a:rPr lang="it-IT" sz="2800">
                <a:solidFill>
                  <a:srgbClr val="0000FF"/>
                </a:solidFill>
                <a:effectLst>
                  <a:outerShdw blurRad="38100" dist="38100" dir="2700000" algn="tl">
                    <a:srgbClr val="000000"/>
                  </a:outerShdw>
                </a:effectLst>
                <a:latin typeface="Calibri" pitchFamily="34" charset="0"/>
              </a:rPr>
              <a:t>Glass</a:t>
            </a:r>
          </a:p>
        </p:txBody>
      </p:sp>
      <p:sp>
        <p:nvSpPr>
          <p:cNvPr id="1002513" name="Oval 17"/>
          <p:cNvSpPr>
            <a:spLocks noChangeArrowheads="1"/>
          </p:cNvSpPr>
          <p:nvPr/>
        </p:nvSpPr>
        <p:spPr bwMode="auto">
          <a:xfrm rot="-6454120">
            <a:off x="6829426" y="3503612"/>
            <a:ext cx="323850" cy="625475"/>
          </a:xfrm>
          <a:prstGeom prst="ellipse">
            <a:avLst/>
          </a:prstGeom>
          <a:noFill/>
          <a:ln w="28575" algn="ctr">
            <a:solidFill>
              <a:srgbClr val="FF0000"/>
            </a:solidFill>
            <a:round/>
            <a:headEnd/>
            <a:tailEnd/>
          </a:ln>
          <a:effectLst/>
        </p:spPr>
        <p:txBody>
          <a:bodyPr wrap="none" anchor="ctr"/>
          <a:lstStyle/>
          <a:p>
            <a:pPr>
              <a:defRPr/>
            </a:pPr>
            <a:endParaRPr lang="it-IT">
              <a:latin typeface="Calibri" pitchFamily="34" charset="0"/>
            </a:endParaRPr>
          </a:p>
        </p:txBody>
      </p:sp>
      <p:sp>
        <p:nvSpPr>
          <p:cNvPr id="1002514" name="Oval 18"/>
          <p:cNvSpPr>
            <a:spLocks noChangeArrowheads="1"/>
          </p:cNvSpPr>
          <p:nvPr/>
        </p:nvSpPr>
        <p:spPr bwMode="auto">
          <a:xfrm rot="-6454120">
            <a:off x="5368926" y="3097212"/>
            <a:ext cx="323850" cy="625475"/>
          </a:xfrm>
          <a:prstGeom prst="ellipse">
            <a:avLst/>
          </a:prstGeom>
          <a:noFill/>
          <a:ln w="28575" algn="ctr">
            <a:solidFill>
              <a:srgbClr val="FF0000"/>
            </a:solidFill>
            <a:round/>
            <a:headEnd/>
            <a:tailEnd/>
          </a:ln>
          <a:effectLst/>
        </p:spPr>
        <p:txBody>
          <a:bodyPr wrap="none" anchor="ctr"/>
          <a:lstStyle/>
          <a:p>
            <a:pPr>
              <a:defRPr/>
            </a:pPr>
            <a:endParaRPr lang="it-IT">
              <a:latin typeface="Calibri" pitchFamily="34" charset="0"/>
            </a:endParaRPr>
          </a:p>
        </p:txBody>
      </p:sp>
      <p:sp>
        <p:nvSpPr>
          <p:cNvPr id="1002515" name="Oval 19"/>
          <p:cNvSpPr>
            <a:spLocks noChangeArrowheads="1"/>
          </p:cNvSpPr>
          <p:nvPr/>
        </p:nvSpPr>
        <p:spPr bwMode="auto">
          <a:xfrm rot="-23826319">
            <a:off x="6118225" y="3313113"/>
            <a:ext cx="323850" cy="625475"/>
          </a:xfrm>
          <a:prstGeom prst="ellipse">
            <a:avLst/>
          </a:prstGeom>
          <a:noFill/>
          <a:ln w="28575" algn="ctr">
            <a:solidFill>
              <a:srgbClr val="FF0000"/>
            </a:solidFill>
            <a:round/>
            <a:headEnd/>
            <a:tailEnd/>
          </a:ln>
          <a:effectLst/>
        </p:spPr>
        <p:txBody>
          <a:bodyPr wrap="none" anchor="ctr"/>
          <a:lstStyle/>
          <a:p>
            <a:pPr>
              <a:defRPr/>
            </a:pPr>
            <a:endParaRPr lang="it-IT">
              <a:latin typeface="Calibri" pitchFamily="34" charset="0"/>
            </a:endParaRPr>
          </a:p>
        </p:txBody>
      </p:sp>
      <p:sp>
        <p:nvSpPr>
          <p:cNvPr id="1002516" name="Line 20"/>
          <p:cNvSpPr>
            <a:spLocks noChangeAspect="1" noChangeShapeType="1"/>
          </p:cNvSpPr>
          <p:nvPr/>
        </p:nvSpPr>
        <p:spPr bwMode="auto">
          <a:xfrm>
            <a:off x="7532688" y="6696075"/>
            <a:ext cx="958850" cy="0"/>
          </a:xfrm>
          <a:prstGeom prst="line">
            <a:avLst/>
          </a:prstGeom>
          <a:noFill/>
          <a:ln w="38100">
            <a:solidFill>
              <a:srgbClr val="FF0000"/>
            </a:solidFill>
            <a:round/>
            <a:headEnd/>
            <a:tailEnd/>
          </a:ln>
          <a:effectLst/>
        </p:spPr>
        <p:txBody>
          <a:bodyPr anchor="ctr"/>
          <a:lstStyle/>
          <a:p>
            <a:pPr>
              <a:defRPr/>
            </a:pPr>
            <a:endParaRPr lang="it-IT">
              <a:latin typeface="Calibri" pitchFamily="34" charset="0"/>
            </a:endParaRPr>
          </a:p>
        </p:txBody>
      </p:sp>
      <p:sp>
        <p:nvSpPr>
          <p:cNvPr id="1002517" name="Text Box 21"/>
          <p:cNvSpPr txBox="1">
            <a:spLocks noChangeArrowheads="1"/>
          </p:cNvSpPr>
          <p:nvPr/>
        </p:nvSpPr>
        <p:spPr bwMode="auto">
          <a:xfrm>
            <a:off x="7223125" y="6119813"/>
            <a:ext cx="1498600" cy="641350"/>
          </a:xfrm>
          <a:prstGeom prst="rect">
            <a:avLst/>
          </a:prstGeom>
          <a:noFill/>
          <a:ln w="9525" algn="ctr">
            <a:noFill/>
            <a:miter lim="800000"/>
            <a:headEnd/>
            <a:tailEnd/>
          </a:ln>
          <a:effectLst/>
        </p:spPr>
        <p:txBody>
          <a:bodyPr wrap="none">
            <a:spAutoFit/>
          </a:bodyPr>
          <a:lstStyle/>
          <a:p>
            <a:pPr>
              <a:defRPr/>
            </a:pPr>
            <a:r>
              <a:rPr lang="en-GB" sz="3600">
                <a:solidFill>
                  <a:schemeClr val="tx1"/>
                </a:solidFill>
                <a:effectLst>
                  <a:outerShdw blurRad="38100" dist="38100" dir="2700000" algn="tl">
                    <a:srgbClr val="FFFFFF"/>
                  </a:outerShdw>
                </a:effectLst>
                <a:latin typeface="Calibri" pitchFamily="34" charset="0"/>
              </a:rPr>
              <a:t>50 mm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02504"/>
                                        </p:tgtEl>
                                        <p:attrNameLst>
                                          <p:attrName>style.visibility</p:attrName>
                                        </p:attrNameLst>
                                      </p:cBhvr>
                                      <p:to>
                                        <p:strVal val="visible"/>
                                      </p:to>
                                    </p:set>
                                    <p:animEffect transition="in" filter="fade">
                                      <p:cBhvr>
                                        <p:cTn id="7" dur="500"/>
                                        <p:tgtEl>
                                          <p:spTgt spid="1002504"/>
                                        </p:tgtEl>
                                      </p:cBhvr>
                                    </p:animEffect>
                                  </p:childTnLst>
                                </p:cTn>
                              </p:par>
                              <p:par>
                                <p:cTn id="8" presetID="10" presetClass="entr" presetSubtype="0" fill="hold" nodeType="withEffect">
                                  <p:stCondLst>
                                    <p:cond delay="0"/>
                                  </p:stCondLst>
                                  <p:childTnLst>
                                    <p:set>
                                      <p:cBhvr>
                                        <p:cTn id="9" dur="1" fill="hold">
                                          <p:stCondLst>
                                            <p:cond delay="0"/>
                                          </p:stCondLst>
                                        </p:cTn>
                                        <p:tgtEl>
                                          <p:spTgt spid="1002516"/>
                                        </p:tgtEl>
                                        <p:attrNameLst>
                                          <p:attrName>style.visibility</p:attrName>
                                        </p:attrNameLst>
                                      </p:cBhvr>
                                      <p:to>
                                        <p:strVal val="visible"/>
                                      </p:to>
                                    </p:set>
                                    <p:animEffect transition="in" filter="fade">
                                      <p:cBhvr>
                                        <p:cTn id="10" dur="500"/>
                                        <p:tgtEl>
                                          <p:spTgt spid="100251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02517"/>
                                        </p:tgtEl>
                                        <p:attrNameLst>
                                          <p:attrName>style.visibility</p:attrName>
                                        </p:attrNameLst>
                                      </p:cBhvr>
                                      <p:to>
                                        <p:strVal val="visible"/>
                                      </p:to>
                                    </p:set>
                                    <p:animEffect transition="in" filter="fade">
                                      <p:cBhvr>
                                        <p:cTn id="13" dur="500"/>
                                        <p:tgtEl>
                                          <p:spTgt spid="1002517"/>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1002502">
                                            <p:txEl>
                                              <p:pRg st="0" end="0"/>
                                            </p:txEl>
                                          </p:spTgt>
                                        </p:tgtEl>
                                        <p:attrNameLst>
                                          <p:attrName>style.visibility</p:attrName>
                                        </p:attrNameLst>
                                      </p:cBhvr>
                                      <p:to>
                                        <p:strVal val="visible"/>
                                      </p:to>
                                    </p:set>
                                    <p:animEffect transition="in" filter="fade">
                                      <p:cBhvr>
                                        <p:cTn id="17" dur="500"/>
                                        <p:tgtEl>
                                          <p:spTgt spid="1002502">
                                            <p:txEl>
                                              <p:pRg st="0" end="0"/>
                                            </p:txEl>
                                          </p:spTgt>
                                        </p:tgtEl>
                                      </p:cBhvr>
                                    </p:animEffect>
                                  </p:childTnLst>
                                </p:cTn>
                              </p:par>
                            </p:childTnLst>
                          </p:cTn>
                        </p:par>
                        <p:par>
                          <p:cTn id="18" fill="hold">
                            <p:stCondLst>
                              <p:cond delay="1000"/>
                            </p:stCondLst>
                            <p:childTnLst>
                              <p:par>
                                <p:cTn id="19" presetID="10" presetClass="entr" presetSubtype="0" fill="hold" grpId="0" nodeType="afterEffect">
                                  <p:stCondLst>
                                    <p:cond delay="0"/>
                                  </p:stCondLst>
                                  <p:childTnLst>
                                    <p:set>
                                      <p:cBhvr>
                                        <p:cTn id="20" dur="1" fill="hold">
                                          <p:stCondLst>
                                            <p:cond delay="0"/>
                                          </p:stCondLst>
                                        </p:cTn>
                                        <p:tgtEl>
                                          <p:spTgt spid="1002502">
                                            <p:txEl>
                                              <p:pRg st="1" end="1"/>
                                            </p:txEl>
                                          </p:spTgt>
                                        </p:tgtEl>
                                        <p:attrNameLst>
                                          <p:attrName>style.visibility</p:attrName>
                                        </p:attrNameLst>
                                      </p:cBhvr>
                                      <p:to>
                                        <p:strVal val="visible"/>
                                      </p:to>
                                    </p:set>
                                    <p:animEffect transition="in" filter="fade">
                                      <p:cBhvr>
                                        <p:cTn id="21" dur="500"/>
                                        <p:tgtEl>
                                          <p:spTgt spid="1002502">
                                            <p:txEl>
                                              <p:pRg st="1" end="1"/>
                                            </p:txEl>
                                          </p:spTgt>
                                        </p:tgtEl>
                                      </p:cBhvr>
                                    </p:animEffect>
                                  </p:childTnLst>
                                </p:cTn>
                              </p:par>
                            </p:childTnLst>
                          </p:cTn>
                        </p:par>
                        <p:par>
                          <p:cTn id="22" fill="hold">
                            <p:stCondLst>
                              <p:cond delay="1500"/>
                            </p:stCondLst>
                            <p:childTnLst>
                              <p:par>
                                <p:cTn id="23" presetID="10" presetClass="entr" presetSubtype="0" fill="hold" grpId="0" nodeType="afterEffect">
                                  <p:stCondLst>
                                    <p:cond delay="0"/>
                                  </p:stCondLst>
                                  <p:childTnLst>
                                    <p:set>
                                      <p:cBhvr>
                                        <p:cTn id="24" dur="1" fill="hold">
                                          <p:stCondLst>
                                            <p:cond delay="0"/>
                                          </p:stCondLst>
                                        </p:cTn>
                                        <p:tgtEl>
                                          <p:spTgt spid="1002502">
                                            <p:txEl>
                                              <p:pRg st="2" end="2"/>
                                            </p:txEl>
                                          </p:spTgt>
                                        </p:tgtEl>
                                        <p:attrNameLst>
                                          <p:attrName>style.visibility</p:attrName>
                                        </p:attrNameLst>
                                      </p:cBhvr>
                                      <p:to>
                                        <p:strVal val="visible"/>
                                      </p:to>
                                    </p:set>
                                    <p:animEffect transition="in" filter="fade">
                                      <p:cBhvr>
                                        <p:cTn id="25" dur="500"/>
                                        <p:tgtEl>
                                          <p:spTgt spid="1002502">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002511"/>
                                        </p:tgtEl>
                                        <p:attrNameLst>
                                          <p:attrName>style.visibility</p:attrName>
                                        </p:attrNameLst>
                                      </p:cBhvr>
                                      <p:to>
                                        <p:strVal val="visible"/>
                                      </p:to>
                                    </p:set>
                                    <p:animEffect transition="in" filter="fade">
                                      <p:cBhvr>
                                        <p:cTn id="30" dur="500"/>
                                        <p:tgtEl>
                                          <p:spTgt spid="1002511"/>
                                        </p:tgtEl>
                                      </p:cBhvr>
                                    </p:animEffect>
                                  </p:childTnLst>
                                </p:cTn>
                              </p:par>
                            </p:childTnLst>
                          </p:cTn>
                        </p:par>
                        <p:par>
                          <p:cTn id="31" fill="hold">
                            <p:stCondLst>
                              <p:cond delay="500"/>
                            </p:stCondLst>
                            <p:childTnLst>
                              <p:par>
                                <p:cTn id="32" presetID="10" presetClass="entr" presetSubtype="0" fill="hold" grpId="0" nodeType="afterEffect">
                                  <p:stCondLst>
                                    <p:cond delay="0"/>
                                  </p:stCondLst>
                                  <p:childTnLst>
                                    <p:set>
                                      <p:cBhvr>
                                        <p:cTn id="33" dur="1" fill="hold">
                                          <p:stCondLst>
                                            <p:cond delay="0"/>
                                          </p:stCondLst>
                                        </p:cTn>
                                        <p:tgtEl>
                                          <p:spTgt spid="1002512"/>
                                        </p:tgtEl>
                                        <p:attrNameLst>
                                          <p:attrName>style.visibility</p:attrName>
                                        </p:attrNameLst>
                                      </p:cBhvr>
                                      <p:to>
                                        <p:strVal val="visible"/>
                                      </p:to>
                                    </p:set>
                                    <p:animEffect transition="in" filter="fade">
                                      <p:cBhvr>
                                        <p:cTn id="34" dur="500"/>
                                        <p:tgtEl>
                                          <p:spTgt spid="1002512"/>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002514"/>
                                        </p:tgtEl>
                                        <p:attrNameLst>
                                          <p:attrName>style.visibility</p:attrName>
                                        </p:attrNameLst>
                                      </p:cBhvr>
                                      <p:to>
                                        <p:strVal val="visible"/>
                                      </p:to>
                                    </p:set>
                                    <p:animEffect transition="in" filter="fade">
                                      <p:cBhvr>
                                        <p:cTn id="39" dur="500"/>
                                        <p:tgtEl>
                                          <p:spTgt spid="1002514"/>
                                        </p:tgtEl>
                                      </p:cBhvr>
                                    </p:animEffect>
                                  </p:childTnLst>
                                </p:cTn>
                              </p:par>
                            </p:childTnLst>
                          </p:cTn>
                        </p:par>
                        <p:par>
                          <p:cTn id="40" fill="hold">
                            <p:stCondLst>
                              <p:cond delay="500"/>
                            </p:stCondLst>
                            <p:childTnLst>
                              <p:par>
                                <p:cTn id="41" presetID="10" presetClass="entr" presetSubtype="0" fill="hold" grpId="0" nodeType="afterEffect">
                                  <p:stCondLst>
                                    <p:cond delay="0"/>
                                  </p:stCondLst>
                                  <p:childTnLst>
                                    <p:set>
                                      <p:cBhvr>
                                        <p:cTn id="42" dur="1" fill="hold">
                                          <p:stCondLst>
                                            <p:cond delay="0"/>
                                          </p:stCondLst>
                                        </p:cTn>
                                        <p:tgtEl>
                                          <p:spTgt spid="1002515"/>
                                        </p:tgtEl>
                                        <p:attrNameLst>
                                          <p:attrName>style.visibility</p:attrName>
                                        </p:attrNameLst>
                                      </p:cBhvr>
                                      <p:to>
                                        <p:strVal val="visible"/>
                                      </p:to>
                                    </p:set>
                                    <p:animEffect transition="in" filter="fade">
                                      <p:cBhvr>
                                        <p:cTn id="43" dur="500"/>
                                        <p:tgtEl>
                                          <p:spTgt spid="1002515"/>
                                        </p:tgtEl>
                                      </p:cBhvr>
                                    </p:animEffect>
                                  </p:childTnLst>
                                </p:cTn>
                              </p:par>
                            </p:childTnLst>
                          </p:cTn>
                        </p:par>
                        <p:par>
                          <p:cTn id="44" fill="hold">
                            <p:stCondLst>
                              <p:cond delay="1000"/>
                            </p:stCondLst>
                            <p:childTnLst>
                              <p:par>
                                <p:cTn id="45" presetID="10" presetClass="entr" presetSubtype="0" fill="hold" grpId="0" nodeType="afterEffect">
                                  <p:stCondLst>
                                    <p:cond delay="0"/>
                                  </p:stCondLst>
                                  <p:childTnLst>
                                    <p:set>
                                      <p:cBhvr>
                                        <p:cTn id="46" dur="1" fill="hold">
                                          <p:stCondLst>
                                            <p:cond delay="0"/>
                                          </p:stCondLst>
                                        </p:cTn>
                                        <p:tgtEl>
                                          <p:spTgt spid="1002513"/>
                                        </p:tgtEl>
                                        <p:attrNameLst>
                                          <p:attrName>style.visibility</p:attrName>
                                        </p:attrNameLst>
                                      </p:cBhvr>
                                      <p:to>
                                        <p:strVal val="visible"/>
                                      </p:to>
                                    </p:set>
                                    <p:animEffect transition="in" filter="fade">
                                      <p:cBhvr>
                                        <p:cTn id="47" dur="500"/>
                                        <p:tgtEl>
                                          <p:spTgt spid="100251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002508"/>
                                        </p:tgtEl>
                                        <p:attrNameLst>
                                          <p:attrName>style.visibility</p:attrName>
                                        </p:attrNameLst>
                                      </p:cBhvr>
                                      <p:to>
                                        <p:strVal val="visible"/>
                                      </p:to>
                                    </p:set>
                                    <p:animEffect transition="in" filter="fade">
                                      <p:cBhvr>
                                        <p:cTn id="52" dur="500"/>
                                        <p:tgtEl>
                                          <p:spTgt spid="1002508"/>
                                        </p:tgtEl>
                                      </p:cBhvr>
                                    </p:animEffect>
                                  </p:childTnLst>
                                </p:cTn>
                              </p:par>
                            </p:childTnLst>
                          </p:cTn>
                        </p:par>
                        <p:par>
                          <p:cTn id="53" fill="hold">
                            <p:stCondLst>
                              <p:cond delay="500"/>
                            </p:stCondLst>
                            <p:childTnLst>
                              <p:par>
                                <p:cTn id="54" presetID="10" presetClass="entr" presetSubtype="0" fill="hold" grpId="0" nodeType="afterEffect">
                                  <p:stCondLst>
                                    <p:cond delay="0"/>
                                  </p:stCondLst>
                                  <p:childTnLst>
                                    <p:set>
                                      <p:cBhvr>
                                        <p:cTn id="55" dur="1" fill="hold">
                                          <p:stCondLst>
                                            <p:cond delay="0"/>
                                          </p:stCondLst>
                                        </p:cTn>
                                        <p:tgtEl>
                                          <p:spTgt spid="1002506"/>
                                        </p:tgtEl>
                                        <p:attrNameLst>
                                          <p:attrName>style.visibility</p:attrName>
                                        </p:attrNameLst>
                                      </p:cBhvr>
                                      <p:to>
                                        <p:strVal val="visible"/>
                                      </p:to>
                                    </p:set>
                                    <p:animEffect transition="in" filter="fade">
                                      <p:cBhvr>
                                        <p:cTn id="56" dur="500"/>
                                        <p:tgtEl>
                                          <p:spTgt spid="1002506"/>
                                        </p:tgtEl>
                                      </p:cBhvr>
                                    </p:animEffect>
                                  </p:childTnLst>
                                </p:cTn>
                              </p:par>
                            </p:childTnLst>
                          </p:cTn>
                        </p:par>
                        <p:par>
                          <p:cTn id="57" fill="hold">
                            <p:stCondLst>
                              <p:cond delay="1000"/>
                            </p:stCondLst>
                            <p:childTnLst>
                              <p:par>
                                <p:cTn id="58" presetID="10" presetClass="entr" presetSubtype="0" fill="hold" grpId="0" nodeType="afterEffect">
                                  <p:stCondLst>
                                    <p:cond delay="0"/>
                                  </p:stCondLst>
                                  <p:childTnLst>
                                    <p:set>
                                      <p:cBhvr>
                                        <p:cTn id="59" dur="1" fill="hold">
                                          <p:stCondLst>
                                            <p:cond delay="0"/>
                                          </p:stCondLst>
                                        </p:cTn>
                                        <p:tgtEl>
                                          <p:spTgt spid="1002507"/>
                                        </p:tgtEl>
                                        <p:attrNameLst>
                                          <p:attrName>style.visibility</p:attrName>
                                        </p:attrNameLst>
                                      </p:cBhvr>
                                      <p:to>
                                        <p:strVal val="visible"/>
                                      </p:to>
                                    </p:set>
                                    <p:animEffect transition="in" filter="fade">
                                      <p:cBhvr>
                                        <p:cTn id="60" dur="500"/>
                                        <p:tgtEl>
                                          <p:spTgt spid="1002507"/>
                                        </p:tgtEl>
                                      </p:cBhvr>
                                    </p:animEffect>
                                  </p:childTnLst>
                                </p:cTn>
                              </p:par>
                            </p:childTnLst>
                          </p:cTn>
                        </p:par>
                        <p:par>
                          <p:cTn id="61" fill="hold">
                            <p:stCondLst>
                              <p:cond delay="1500"/>
                            </p:stCondLst>
                            <p:childTnLst>
                              <p:par>
                                <p:cTn id="62" presetID="10" presetClass="entr" presetSubtype="0" fill="hold" grpId="0" nodeType="afterEffect">
                                  <p:stCondLst>
                                    <p:cond delay="0"/>
                                  </p:stCondLst>
                                  <p:childTnLst>
                                    <p:set>
                                      <p:cBhvr>
                                        <p:cTn id="63" dur="1" fill="hold">
                                          <p:stCondLst>
                                            <p:cond delay="0"/>
                                          </p:stCondLst>
                                        </p:cTn>
                                        <p:tgtEl>
                                          <p:spTgt spid="1002510"/>
                                        </p:tgtEl>
                                        <p:attrNameLst>
                                          <p:attrName>style.visibility</p:attrName>
                                        </p:attrNameLst>
                                      </p:cBhvr>
                                      <p:to>
                                        <p:strVal val="visible"/>
                                      </p:to>
                                    </p:set>
                                    <p:animEffect transition="in" filter="fade">
                                      <p:cBhvr>
                                        <p:cTn id="64" dur="500"/>
                                        <p:tgtEl>
                                          <p:spTgt spid="1002510"/>
                                        </p:tgtEl>
                                      </p:cBhvr>
                                    </p:animEffect>
                                  </p:childTnLst>
                                </p:cTn>
                              </p:par>
                            </p:childTnLst>
                          </p:cTn>
                        </p:par>
                        <p:par>
                          <p:cTn id="65" fill="hold">
                            <p:stCondLst>
                              <p:cond delay="2000"/>
                            </p:stCondLst>
                            <p:childTnLst>
                              <p:par>
                                <p:cTn id="66" presetID="10" presetClass="entr" presetSubtype="0" fill="hold" grpId="0" nodeType="afterEffect">
                                  <p:stCondLst>
                                    <p:cond delay="0"/>
                                  </p:stCondLst>
                                  <p:childTnLst>
                                    <p:set>
                                      <p:cBhvr>
                                        <p:cTn id="67" dur="1" fill="hold">
                                          <p:stCondLst>
                                            <p:cond delay="0"/>
                                          </p:stCondLst>
                                        </p:cTn>
                                        <p:tgtEl>
                                          <p:spTgt spid="1002509"/>
                                        </p:tgtEl>
                                        <p:attrNameLst>
                                          <p:attrName>style.visibility</p:attrName>
                                        </p:attrNameLst>
                                      </p:cBhvr>
                                      <p:to>
                                        <p:strVal val="visible"/>
                                      </p:to>
                                    </p:set>
                                    <p:animEffect transition="in" filter="fade">
                                      <p:cBhvr>
                                        <p:cTn id="68" dur="500"/>
                                        <p:tgtEl>
                                          <p:spTgt spid="1002509"/>
                                        </p:tgtEl>
                                      </p:cBhvr>
                                    </p:animEffect>
                                  </p:childTnLst>
                                </p:cTn>
                              </p:par>
                            </p:childTnLst>
                          </p:cTn>
                        </p:par>
                        <p:par>
                          <p:cTn id="69" fill="hold">
                            <p:stCondLst>
                              <p:cond delay="2500"/>
                            </p:stCondLst>
                            <p:childTnLst>
                              <p:par>
                                <p:cTn id="70" presetID="10" presetClass="entr" presetSubtype="0" fill="hold" grpId="0" nodeType="afterEffect">
                                  <p:stCondLst>
                                    <p:cond delay="0"/>
                                  </p:stCondLst>
                                  <p:childTnLst>
                                    <p:set>
                                      <p:cBhvr>
                                        <p:cTn id="71" dur="1" fill="hold">
                                          <p:stCondLst>
                                            <p:cond delay="0"/>
                                          </p:stCondLst>
                                        </p:cTn>
                                        <p:tgtEl>
                                          <p:spTgt spid="1002505"/>
                                        </p:tgtEl>
                                        <p:attrNameLst>
                                          <p:attrName>style.visibility</p:attrName>
                                        </p:attrNameLst>
                                      </p:cBhvr>
                                      <p:to>
                                        <p:strVal val="visible"/>
                                      </p:to>
                                    </p:set>
                                    <p:animEffect transition="in" filter="fade">
                                      <p:cBhvr>
                                        <p:cTn id="72" dur="500"/>
                                        <p:tgtEl>
                                          <p:spTgt spid="10025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2502" grpId="0" build="p"/>
      <p:bldP spid="1002505" grpId="0" animBg="1"/>
      <p:bldP spid="1002506" grpId="0" animBg="1"/>
      <p:bldP spid="1002507" grpId="0" animBg="1"/>
      <p:bldP spid="1002508" grpId="0" animBg="1"/>
      <p:bldP spid="1002509" grpId="0" animBg="1"/>
      <p:bldP spid="1002510" grpId="0" animBg="1"/>
      <p:bldP spid="1002511" grpId="0"/>
      <p:bldP spid="1002512" grpId="0"/>
      <p:bldP spid="1002513" grpId="0" animBg="1"/>
      <p:bldP spid="1002514" grpId="0" animBg="1"/>
      <p:bldP spid="1002515" grpId="0" animBg="1"/>
      <p:bldP spid="1002517"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4546" name="Rectangle 2"/>
          <p:cNvSpPr>
            <a:spLocks noChangeArrowheads="1"/>
          </p:cNvSpPr>
          <p:nvPr/>
        </p:nvSpPr>
        <p:spPr bwMode="auto">
          <a:xfrm>
            <a:off x="871538" y="6302375"/>
            <a:ext cx="8272462" cy="555625"/>
          </a:xfrm>
          <a:prstGeom prst="rect">
            <a:avLst/>
          </a:prstGeom>
          <a:solidFill>
            <a:schemeClr val="tx1"/>
          </a:solidFill>
          <a:ln w="9525" algn="ctr">
            <a:noFill/>
            <a:miter lim="800000"/>
            <a:headEnd/>
            <a:tailEnd/>
          </a:ln>
          <a:effectLst/>
        </p:spPr>
        <p:txBody>
          <a:bodyPr wrap="none" anchor="ctr"/>
          <a:lstStyle/>
          <a:p>
            <a:pPr>
              <a:defRPr/>
            </a:pPr>
            <a:endParaRPr lang="it-IT">
              <a:latin typeface="Calibri" pitchFamily="34" charset="0"/>
            </a:endParaRPr>
          </a:p>
        </p:txBody>
      </p:sp>
      <p:sp>
        <p:nvSpPr>
          <p:cNvPr id="1004547" name="Text Box 3"/>
          <p:cNvSpPr txBox="1">
            <a:spLocks noChangeArrowheads="1"/>
          </p:cNvSpPr>
          <p:nvPr/>
        </p:nvSpPr>
        <p:spPr bwMode="auto">
          <a:xfrm>
            <a:off x="0" y="88900"/>
            <a:ext cx="9144000" cy="579438"/>
          </a:xfrm>
          <a:prstGeom prst="rect">
            <a:avLst/>
          </a:prstGeom>
          <a:noFill/>
          <a:ln w="9525" algn="ctr">
            <a:noFill/>
            <a:miter lim="800000"/>
            <a:headEnd/>
            <a:tailEnd/>
          </a:ln>
          <a:effectLst/>
        </p:spPr>
        <p:txBody>
          <a:bodyPr>
            <a:spAutoFit/>
          </a:bodyPr>
          <a:lstStyle/>
          <a:p>
            <a:pPr algn="ctr">
              <a:defRPr/>
            </a:pPr>
            <a:r>
              <a:rPr lang="it-IT" sz="3200">
                <a:solidFill>
                  <a:schemeClr val="bg1"/>
                </a:solidFill>
                <a:effectLst>
                  <a:outerShdw blurRad="38100" dist="38100" dir="2700000" algn="tl">
                    <a:srgbClr val="000000"/>
                  </a:outerShdw>
                </a:effectLst>
                <a:latin typeface="Calibri" pitchFamily="34" charset="0"/>
              </a:rPr>
              <a:t>How a simple mantle melts</a:t>
            </a:r>
          </a:p>
        </p:txBody>
      </p:sp>
      <p:sp>
        <p:nvSpPr>
          <p:cNvPr id="1004548" name="Text Box 4"/>
          <p:cNvSpPr txBox="1">
            <a:spLocks noChangeArrowheads="1"/>
          </p:cNvSpPr>
          <p:nvPr/>
        </p:nvSpPr>
        <p:spPr bwMode="auto">
          <a:xfrm>
            <a:off x="0" y="677863"/>
            <a:ext cx="9142413" cy="579437"/>
          </a:xfrm>
          <a:prstGeom prst="rect">
            <a:avLst/>
          </a:prstGeom>
          <a:noFill/>
          <a:ln w="9525" algn="ctr">
            <a:noFill/>
            <a:miter lim="800000"/>
            <a:headEnd/>
            <a:tailEnd/>
          </a:ln>
          <a:effectLst/>
        </p:spPr>
        <p:txBody>
          <a:bodyPr>
            <a:spAutoFit/>
          </a:bodyPr>
          <a:lstStyle/>
          <a:p>
            <a:pPr algn="ctr">
              <a:spcBef>
                <a:spcPct val="50000"/>
              </a:spcBef>
              <a:defRPr/>
            </a:pPr>
            <a:r>
              <a:rPr lang="en-GB" sz="3200">
                <a:solidFill>
                  <a:schemeClr val="bg1"/>
                </a:solidFill>
                <a:effectLst>
                  <a:outerShdw blurRad="38100" dist="38100" dir="2700000" algn="tl">
                    <a:srgbClr val="000000"/>
                  </a:outerShdw>
                </a:effectLst>
                <a:latin typeface="Calibri" pitchFamily="34" charset="0"/>
              </a:rPr>
              <a:t>Polybaric, near-fractional melting of lherzolite</a:t>
            </a:r>
          </a:p>
        </p:txBody>
      </p:sp>
      <p:sp>
        <p:nvSpPr>
          <p:cNvPr id="1004549" name="Text Box 5"/>
          <p:cNvSpPr txBox="1">
            <a:spLocks noChangeArrowheads="1"/>
          </p:cNvSpPr>
          <p:nvPr/>
        </p:nvSpPr>
        <p:spPr bwMode="auto">
          <a:xfrm>
            <a:off x="1588" y="1301750"/>
            <a:ext cx="9140825" cy="585788"/>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a:solidFill>
                  <a:srgbClr val="FFFF00"/>
                </a:solidFill>
                <a:effectLst>
                  <a:outerShdw blurRad="38100" dist="38100" dir="2700000" algn="tl">
                    <a:srgbClr val="000000"/>
                  </a:outerShdw>
                </a:effectLst>
                <a:latin typeface="Calibri" pitchFamily="34" charset="0"/>
              </a:rPr>
              <a:t>Some natural examples from Italy</a:t>
            </a:r>
          </a:p>
        </p:txBody>
      </p:sp>
      <p:sp>
        <p:nvSpPr>
          <p:cNvPr id="1004550" name="Text Box 6"/>
          <p:cNvSpPr txBox="1">
            <a:spLocks noChangeArrowheads="1"/>
          </p:cNvSpPr>
          <p:nvPr/>
        </p:nvSpPr>
        <p:spPr bwMode="auto">
          <a:xfrm>
            <a:off x="346075" y="2108200"/>
            <a:ext cx="2763838" cy="2613023"/>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2600" dirty="0">
                <a:solidFill>
                  <a:schemeClr val="bg1"/>
                </a:solidFill>
                <a:effectLst>
                  <a:outerShdw blurRad="38100" dist="38100" dir="2700000" algn="tl">
                    <a:srgbClr val="000000"/>
                  </a:outerShdw>
                </a:effectLst>
                <a:latin typeface="Calibri" pitchFamily="34" charset="0"/>
              </a:rPr>
              <a:t>Euhedral skeletal spinel crystallizing from a basaltic melt derived by the decompression melting of cpx + spinel.</a:t>
            </a:r>
          </a:p>
        </p:txBody>
      </p:sp>
      <p:pic>
        <p:nvPicPr>
          <p:cNvPr id="1004563" name="Picture 19" descr="img012"/>
          <p:cNvPicPr>
            <a:picLocks noChangeAspect="1" noChangeArrowheads="1"/>
          </p:cNvPicPr>
          <p:nvPr/>
        </p:nvPicPr>
        <p:blipFill>
          <a:blip r:embed="rId3" cstate="print"/>
          <a:srcRect/>
          <a:stretch>
            <a:fillRect/>
          </a:stretch>
        </p:blipFill>
        <p:spPr bwMode="auto">
          <a:xfrm>
            <a:off x="3062288" y="2089150"/>
            <a:ext cx="6081712" cy="4768850"/>
          </a:xfrm>
          <a:prstGeom prst="rect">
            <a:avLst/>
          </a:prstGeom>
          <a:noFill/>
          <a:ln w="9525">
            <a:noFill/>
            <a:miter lim="800000"/>
            <a:headEnd/>
            <a:tailEnd/>
          </a:ln>
        </p:spPr>
      </p:pic>
      <p:sp>
        <p:nvSpPr>
          <p:cNvPr id="1004564" name="Oval 20"/>
          <p:cNvSpPr>
            <a:spLocks noChangeArrowheads="1"/>
          </p:cNvSpPr>
          <p:nvPr/>
        </p:nvSpPr>
        <p:spPr bwMode="auto">
          <a:xfrm>
            <a:off x="6527800" y="6021388"/>
            <a:ext cx="1152525" cy="720725"/>
          </a:xfrm>
          <a:prstGeom prst="ellipse">
            <a:avLst/>
          </a:prstGeom>
          <a:noFill/>
          <a:ln w="38100" algn="ctr">
            <a:solidFill>
              <a:srgbClr val="0000FF"/>
            </a:solidFill>
            <a:round/>
            <a:headEnd/>
            <a:tailEnd/>
          </a:ln>
          <a:effectLst/>
        </p:spPr>
        <p:txBody>
          <a:bodyPr wrap="none" anchor="ctr"/>
          <a:lstStyle/>
          <a:p>
            <a:pPr>
              <a:defRPr/>
            </a:pPr>
            <a:endParaRPr lang="it-IT">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04563"/>
                                        </p:tgtEl>
                                        <p:attrNameLst>
                                          <p:attrName>style.visibility</p:attrName>
                                        </p:attrNameLst>
                                      </p:cBhvr>
                                      <p:to>
                                        <p:strVal val="visible"/>
                                      </p:to>
                                    </p:set>
                                    <p:animEffect transition="in" filter="fade">
                                      <p:cBhvr>
                                        <p:cTn id="7" dur="500"/>
                                        <p:tgtEl>
                                          <p:spTgt spid="100456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04550">
                                            <p:txEl>
                                              <p:pRg st="0" end="0"/>
                                            </p:txEl>
                                          </p:spTgt>
                                        </p:tgtEl>
                                        <p:attrNameLst>
                                          <p:attrName>style.visibility</p:attrName>
                                        </p:attrNameLst>
                                      </p:cBhvr>
                                      <p:to>
                                        <p:strVal val="visible"/>
                                      </p:to>
                                    </p:set>
                                    <p:animEffect transition="in" filter="fade">
                                      <p:cBhvr>
                                        <p:cTn id="11" dur="500"/>
                                        <p:tgtEl>
                                          <p:spTgt spid="1004550">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004564"/>
                                        </p:tgtEl>
                                        <p:attrNameLst>
                                          <p:attrName>style.visibility</p:attrName>
                                        </p:attrNameLst>
                                      </p:cBhvr>
                                      <p:to>
                                        <p:strVal val="visible"/>
                                      </p:to>
                                    </p:set>
                                    <p:animEffect transition="in" filter="fade">
                                      <p:cBhvr>
                                        <p:cTn id="15" dur="2000"/>
                                        <p:tgtEl>
                                          <p:spTgt spid="10045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4550" grpId="0" build="p"/>
      <p:bldP spid="100456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FEAD91-BA7F-B01D-14A6-DD25412CBD73}"/>
            </a:ext>
          </a:extLst>
        </p:cNvPr>
        <p:cNvGrpSpPr/>
        <p:nvPr/>
      </p:nvGrpSpPr>
      <p:grpSpPr>
        <a:xfrm>
          <a:off x="0" y="0"/>
          <a:ext cx="0" cy="0"/>
          <a:chOff x="0" y="0"/>
          <a:chExt cx="0" cy="0"/>
        </a:xfrm>
      </p:grpSpPr>
      <p:sp>
        <p:nvSpPr>
          <p:cNvPr id="3" name="Text Box 2">
            <a:extLst>
              <a:ext uri="{FF2B5EF4-FFF2-40B4-BE49-F238E27FC236}">
                <a16:creationId xmlns:a16="http://schemas.microsoft.com/office/drawing/2014/main" id="{CDB0B8EA-61E0-8CBB-A351-6371B8C6FDA3}"/>
              </a:ext>
            </a:extLst>
          </p:cNvPr>
          <p:cNvSpPr txBox="1">
            <a:spLocks noChangeArrowheads="1"/>
          </p:cNvSpPr>
          <p:nvPr/>
        </p:nvSpPr>
        <p:spPr bwMode="auto">
          <a:xfrm>
            <a:off x="9180" y="21269"/>
            <a:ext cx="9125640" cy="2277547"/>
          </a:xfrm>
          <a:prstGeom prst="rect">
            <a:avLst/>
          </a:prstGeom>
          <a:noFill/>
          <a:ln w="9525">
            <a:noFill/>
            <a:miter lim="800000"/>
            <a:headEnd/>
            <a:tailEnd/>
          </a:ln>
          <a:effectLst/>
        </p:spPr>
        <p:txBody>
          <a:bodyPr wrap="square">
            <a:spAutoFit/>
          </a:bodyPr>
          <a:lstStyle/>
          <a:p>
            <a:pPr>
              <a:defRPr/>
            </a:pPr>
            <a:r>
              <a:rPr lang="en-GB" sz="2200" dirty="0">
                <a:solidFill>
                  <a:schemeClr val="bg1"/>
                </a:solidFill>
                <a:effectLst>
                  <a:outerShdw blurRad="38100" dist="38100" dir="2700000" algn="tl">
                    <a:srgbClr val="000000"/>
                  </a:outerShdw>
                </a:effectLst>
                <a:latin typeface="Calibri" pitchFamily="34" charset="0"/>
                <a:sym typeface="Wingdings" pitchFamily="2" charset="2"/>
              </a:rPr>
              <a:t>Researchers have presented four basic</a:t>
            </a:r>
          </a:p>
          <a:p>
            <a:pPr algn="ctr">
              <a:spcAft>
                <a:spcPts val="1200"/>
              </a:spcAft>
              <a:defRPr/>
            </a:pPr>
            <a:r>
              <a:rPr lang="en-GB" sz="2200" dirty="0">
                <a:solidFill>
                  <a:srgbClr val="FFFF00"/>
                </a:solidFill>
                <a:effectLst>
                  <a:outerShdw blurRad="38100" dist="38100" dir="2700000" algn="tl">
                    <a:srgbClr val="000000"/>
                  </a:outerShdw>
                </a:effectLst>
                <a:latin typeface="Calibri" pitchFamily="34" charset="0"/>
                <a:sym typeface="Wingdings" pitchFamily="2" charset="2"/>
              </a:rPr>
              <a:t>Model Mantle Compositions</a:t>
            </a:r>
            <a:r>
              <a:rPr lang="en-GB" sz="2200" dirty="0">
                <a:solidFill>
                  <a:schemeClr val="bg1"/>
                </a:solidFill>
                <a:effectLst>
                  <a:outerShdw blurRad="38100" dist="38100" dir="2700000" algn="tl">
                    <a:srgbClr val="000000"/>
                  </a:outerShdw>
                </a:effectLst>
                <a:latin typeface="Calibri" pitchFamily="34" charset="0"/>
                <a:sym typeface="Wingdings" pitchFamily="2" charset="2"/>
              </a:rPr>
              <a:t>:</a:t>
            </a:r>
          </a:p>
          <a:p>
            <a:pPr>
              <a:defRPr/>
            </a:pPr>
            <a:r>
              <a:rPr lang="en-GB" sz="2200" dirty="0">
                <a:solidFill>
                  <a:srgbClr val="FFFF00"/>
                </a:solidFill>
                <a:effectLst>
                  <a:outerShdw blurRad="38100" dist="38100" dir="2700000" algn="tl">
                    <a:srgbClr val="000000"/>
                  </a:outerShdw>
                </a:effectLst>
                <a:latin typeface="Calibri" pitchFamily="34" charset="0"/>
                <a:sym typeface="Wingdings" pitchFamily="2" charset="2"/>
              </a:rPr>
              <a:t>HZ</a:t>
            </a:r>
            <a:r>
              <a:rPr lang="en-GB" sz="2200" dirty="0">
                <a:solidFill>
                  <a:schemeClr val="bg1"/>
                </a:solidFill>
                <a:effectLst>
                  <a:outerShdw blurRad="38100" dist="38100" dir="2700000" algn="tl">
                    <a:srgbClr val="000000"/>
                  </a:outerShdw>
                </a:effectLst>
                <a:latin typeface="Calibri" pitchFamily="34" charset="0"/>
                <a:sym typeface="Wingdings" pitchFamily="2" charset="2"/>
              </a:rPr>
              <a:t> (Hart &amp; Zindler 1986),</a:t>
            </a:r>
          </a:p>
          <a:p>
            <a:pPr>
              <a:defRPr/>
            </a:pPr>
            <a:r>
              <a:rPr lang="en-GB" sz="2200" dirty="0">
                <a:solidFill>
                  <a:srgbClr val="FFFF00"/>
                </a:solidFill>
                <a:effectLst>
                  <a:outerShdw blurRad="38100" dist="38100" dir="2700000" algn="tl">
                    <a:srgbClr val="000000"/>
                  </a:outerShdw>
                </a:effectLst>
                <a:latin typeface="Calibri" pitchFamily="34" charset="0"/>
                <a:sym typeface="Wingdings" pitchFamily="2" charset="2"/>
              </a:rPr>
              <a:t>HPY</a:t>
            </a:r>
            <a:r>
              <a:rPr lang="en-GB" sz="2200" dirty="0">
                <a:solidFill>
                  <a:schemeClr val="bg1"/>
                </a:solidFill>
                <a:effectLst>
                  <a:outerShdw blurRad="38100" dist="38100" dir="2700000" algn="tl">
                    <a:srgbClr val="000000"/>
                  </a:outerShdw>
                </a:effectLst>
                <a:latin typeface="Calibri" pitchFamily="34" charset="0"/>
                <a:sym typeface="Wingdings" pitchFamily="2" charset="2"/>
              </a:rPr>
              <a:t> (Hawaiian Pyrolite - enriched),</a:t>
            </a:r>
          </a:p>
          <a:p>
            <a:pPr>
              <a:defRPr/>
            </a:pPr>
            <a:r>
              <a:rPr lang="en-GB" sz="2200" dirty="0">
                <a:solidFill>
                  <a:srgbClr val="FFFF00"/>
                </a:solidFill>
                <a:effectLst>
                  <a:outerShdw blurRad="38100" dist="38100" dir="2700000" algn="tl">
                    <a:srgbClr val="000000"/>
                  </a:outerShdw>
                </a:effectLst>
                <a:latin typeface="Calibri" pitchFamily="34" charset="0"/>
                <a:sym typeface="Wingdings" pitchFamily="2" charset="2"/>
              </a:rPr>
              <a:t>MPY </a:t>
            </a:r>
            <a:r>
              <a:rPr lang="en-GB" sz="2200" dirty="0">
                <a:solidFill>
                  <a:schemeClr val="bg1"/>
                </a:solidFill>
                <a:effectLst>
                  <a:outerShdw blurRad="38100" dist="38100" dir="2700000" algn="tl">
                    <a:srgbClr val="000000"/>
                  </a:outerShdw>
                </a:effectLst>
                <a:latin typeface="Calibri" pitchFamily="34" charset="0"/>
                <a:sym typeface="Wingdings" pitchFamily="2" charset="2"/>
              </a:rPr>
              <a:t>(MORB Pyrolite - fertile),</a:t>
            </a:r>
          </a:p>
          <a:p>
            <a:pPr>
              <a:defRPr/>
            </a:pPr>
            <a:r>
              <a:rPr lang="en-GB" sz="2200" dirty="0">
                <a:solidFill>
                  <a:srgbClr val="FFFF00"/>
                </a:solidFill>
                <a:effectLst>
                  <a:outerShdw blurRad="38100" dist="38100" dir="2700000" algn="tl">
                    <a:srgbClr val="000000"/>
                  </a:outerShdw>
                </a:effectLst>
                <a:latin typeface="Calibri" pitchFamily="34" charset="0"/>
                <a:sym typeface="Wingdings" pitchFamily="2" charset="2"/>
              </a:rPr>
              <a:t>Tinaquillo lherzolite</a:t>
            </a:r>
            <a:r>
              <a:rPr lang="en-GB" sz="2200" dirty="0">
                <a:solidFill>
                  <a:schemeClr val="bg1"/>
                </a:solidFill>
                <a:effectLst>
                  <a:outerShdw blurRad="38100" dist="38100" dir="2700000" algn="tl">
                    <a:srgbClr val="000000"/>
                  </a:outerShdw>
                </a:effectLst>
                <a:latin typeface="Calibri" pitchFamily="34" charset="0"/>
                <a:sym typeface="Wingdings" pitchFamily="2" charset="2"/>
              </a:rPr>
              <a:t> (depleted Pyrolite; Green and Falloon 1998).</a:t>
            </a:r>
          </a:p>
        </p:txBody>
      </p:sp>
      <p:sp>
        <p:nvSpPr>
          <p:cNvPr id="4" name="Text Box 2">
            <a:extLst>
              <a:ext uri="{FF2B5EF4-FFF2-40B4-BE49-F238E27FC236}">
                <a16:creationId xmlns:a16="http://schemas.microsoft.com/office/drawing/2014/main" id="{EACF8241-ACAD-7753-DD5A-7435DEEEA2E5}"/>
              </a:ext>
            </a:extLst>
          </p:cNvPr>
          <p:cNvSpPr txBox="1">
            <a:spLocks noChangeArrowheads="1"/>
          </p:cNvSpPr>
          <p:nvPr/>
        </p:nvSpPr>
        <p:spPr bwMode="auto">
          <a:xfrm>
            <a:off x="0" y="2427118"/>
            <a:ext cx="9144000" cy="2539157"/>
          </a:xfrm>
          <a:prstGeom prst="rect">
            <a:avLst/>
          </a:prstGeom>
          <a:noFill/>
          <a:ln w="9525">
            <a:noFill/>
            <a:miter lim="800000"/>
            <a:headEnd/>
            <a:tailEnd/>
          </a:ln>
          <a:effectLst/>
        </p:spPr>
        <p:txBody>
          <a:bodyPr wrap="square">
            <a:spAutoFit/>
          </a:bodyPr>
          <a:lstStyle/>
          <a:p>
            <a:pPr>
              <a:spcAft>
                <a:spcPts val="600"/>
              </a:spcAft>
              <a:defRPr/>
            </a:pPr>
            <a:r>
              <a:rPr lang="en-GB" sz="2200" dirty="0">
                <a:solidFill>
                  <a:schemeClr val="bg1"/>
                </a:solidFill>
                <a:effectLst>
                  <a:outerShdw blurRad="38100" dist="38100" dir="2700000" algn="tl">
                    <a:srgbClr val="000000"/>
                  </a:outerShdw>
                </a:effectLst>
                <a:latin typeface="Calibri" pitchFamily="34" charset="0"/>
                <a:sym typeface="Wingdings" pitchFamily="2" charset="2"/>
              </a:rPr>
              <a:t>These model “parental” or “primitive” or “modern well mixed” mantle  concur in Lherzolite characterized by    [Ol &gt; Opx &gt; Cpx &gt; (</a:t>
            </a:r>
            <a:r>
              <a:rPr lang="en-GB" sz="2200" dirty="0" err="1">
                <a:solidFill>
                  <a:schemeClr val="bg1"/>
                </a:solidFill>
                <a:effectLst>
                  <a:outerShdw blurRad="38100" dist="38100" dir="2700000" algn="tl">
                    <a:srgbClr val="000000"/>
                  </a:outerShdw>
                </a:effectLst>
                <a:latin typeface="Calibri" pitchFamily="34" charset="0"/>
                <a:sym typeface="Wingdings" pitchFamily="2" charset="2"/>
              </a:rPr>
              <a:t>Plag</a:t>
            </a:r>
            <a:r>
              <a:rPr lang="en-GB" sz="2200" dirty="0">
                <a:solidFill>
                  <a:schemeClr val="bg1"/>
                </a:solidFill>
                <a:effectLst>
                  <a:outerShdw blurRad="38100" dist="38100" dir="2700000" algn="tl">
                    <a:srgbClr val="000000"/>
                  </a:outerShdw>
                </a:effectLst>
                <a:latin typeface="Calibri" pitchFamily="34" charset="0"/>
                <a:sym typeface="Wingdings" pitchFamily="2" charset="2"/>
              </a:rPr>
              <a:t>/Sp/Gt)] with:</a:t>
            </a:r>
          </a:p>
          <a:p>
            <a:pPr>
              <a:defRPr/>
            </a:pPr>
            <a:r>
              <a:rPr lang="en-GB" sz="2200" dirty="0">
                <a:solidFill>
                  <a:schemeClr val="bg1"/>
                </a:solidFill>
                <a:effectLst>
                  <a:outerShdw blurRad="38100" dist="38100" dir="2700000" algn="tl">
                    <a:srgbClr val="000000"/>
                  </a:outerShdw>
                </a:effectLst>
                <a:latin typeface="Calibri" pitchFamily="34" charset="0"/>
                <a:sym typeface="Wingdings" pitchFamily="2" charset="2"/>
              </a:rPr>
              <a:t>~45 wt% </a:t>
            </a:r>
            <a:r>
              <a:rPr lang="en-GB" sz="2200" dirty="0">
                <a:solidFill>
                  <a:srgbClr val="FFFF00"/>
                </a:solidFill>
                <a:effectLst>
                  <a:outerShdw blurRad="38100" dist="38100" dir="2700000" algn="tl">
                    <a:srgbClr val="000000"/>
                  </a:outerShdw>
                </a:effectLst>
                <a:latin typeface="Calibri" pitchFamily="34" charset="0"/>
                <a:sym typeface="Wingdings" pitchFamily="2" charset="2"/>
              </a:rPr>
              <a:t>SiO</a:t>
            </a:r>
            <a:r>
              <a:rPr lang="en-GB" sz="2200" baseline="-25000" dirty="0">
                <a:solidFill>
                  <a:srgbClr val="FFFF00"/>
                </a:solidFill>
                <a:effectLst>
                  <a:outerShdw blurRad="38100" dist="38100" dir="2700000" algn="tl">
                    <a:srgbClr val="000000"/>
                  </a:outerShdw>
                </a:effectLst>
                <a:latin typeface="Calibri" pitchFamily="34" charset="0"/>
                <a:sym typeface="Wingdings" pitchFamily="2" charset="2"/>
              </a:rPr>
              <a:t>2</a:t>
            </a:r>
            <a:r>
              <a:rPr lang="en-GB" sz="2200" dirty="0">
                <a:solidFill>
                  <a:schemeClr val="bg1"/>
                </a:solidFill>
                <a:effectLst>
                  <a:outerShdw blurRad="38100" dist="38100" dir="2700000" algn="tl">
                    <a:srgbClr val="000000"/>
                  </a:outerShdw>
                </a:effectLst>
                <a:latin typeface="Calibri" pitchFamily="34" charset="0"/>
                <a:sym typeface="Wingdings" pitchFamily="2" charset="2"/>
              </a:rPr>
              <a:t>,</a:t>
            </a:r>
          </a:p>
          <a:p>
            <a:pPr>
              <a:defRPr/>
            </a:pPr>
            <a:r>
              <a:rPr lang="en-GB" sz="2200" dirty="0">
                <a:solidFill>
                  <a:schemeClr val="bg1"/>
                </a:solidFill>
                <a:effectLst>
                  <a:outerShdw blurRad="38100" dist="38100" dir="2700000" algn="tl">
                    <a:srgbClr val="000000"/>
                  </a:outerShdw>
                </a:effectLst>
                <a:latin typeface="Calibri" pitchFamily="34" charset="0"/>
                <a:sym typeface="Wingdings" pitchFamily="2" charset="2"/>
              </a:rPr>
              <a:t>~37-40 wt% </a:t>
            </a:r>
            <a:r>
              <a:rPr lang="en-GB" sz="2200" dirty="0">
                <a:solidFill>
                  <a:srgbClr val="FFFF00"/>
                </a:solidFill>
                <a:effectLst>
                  <a:outerShdw blurRad="38100" dist="38100" dir="2700000" algn="tl">
                    <a:srgbClr val="000000"/>
                  </a:outerShdw>
                </a:effectLst>
                <a:latin typeface="Calibri" pitchFamily="34" charset="0"/>
                <a:sym typeface="Wingdings" pitchFamily="2" charset="2"/>
              </a:rPr>
              <a:t>MgO</a:t>
            </a:r>
            <a:r>
              <a:rPr lang="en-GB" sz="2200" dirty="0">
                <a:solidFill>
                  <a:schemeClr val="bg1"/>
                </a:solidFill>
                <a:effectLst>
                  <a:outerShdw blurRad="38100" dist="38100" dir="2700000" algn="tl">
                    <a:srgbClr val="000000"/>
                  </a:outerShdw>
                </a:effectLst>
                <a:latin typeface="Calibri" pitchFamily="34" charset="0"/>
                <a:sym typeface="Wingdings" pitchFamily="2" charset="2"/>
              </a:rPr>
              <a:t>,</a:t>
            </a:r>
          </a:p>
          <a:p>
            <a:pPr>
              <a:defRPr/>
            </a:pPr>
            <a:r>
              <a:rPr lang="en-GB" sz="2200" dirty="0">
                <a:solidFill>
                  <a:schemeClr val="bg1"/>
                </a:solidFill>
                <a:effectLst>
                  <a:outerShdw blurRad="38100" dist="38100" dir="2700000" algn="tl">
                    <a:srgbClr val="000000"/>
                  </a:outerShdw>
                </a:effectLst>
                <a:latin typeface="Calibri" pitchFamily="34" charset="0"/>
                <a:sym typeface="Wingdings" pitchFamily="2" charset="2"/>
              </a:rPr>
              <a:t>~8 wt% </a:t>
            </a:r>
            <a:r>
              <a:rPr lang="en-GB" sz="2200" dirty="0">
                <a:solidFill>
                  <a:srgbClr val="FFFF00"/>
                </a:solidFill>
                <a:effectLst>
                  <a:outerShdw blurRad="38100" dist="38100" dir="2700000" algn="tl">
                    <a:srgbClr val="000000"/>
                  </a:outerShdw>
                </a:effectLst>
                <a:latin typeface="Calibri" pitchFamily="34" charset="0"/>
                <a:sym typeface="Wingdings" pitchFamily="2" charset="2"/>
              </a:rPr>
              <a:t>FeO</a:t>
            </a:r>
            <a:r>
              <a:rPr lang="en-GB" sz="2200" baseline="-25000" dirty="0">
                <a:solidFill>
                  <a:srgbClr val="FFFF00"/>
                </a:solidFill>
                <a:effectLst>
                  <a:outerShdw blurRad="38100" dist="38100" dir="2700000" algn="tl">
                    <a:srgbClr val="000000"/>
                  </a:outerShdw>
                </a:effectLst>
                <a:latin typeface="Calibri" pitchFamily="34" charset="0"/>
                <a:sym typeface="Wingdings" pitchFamily="2" charset="2"/>
              </a:rPr>
              <a:t>tot</a:t>
            </a:r>
            <a:r>
              <a:rPr lang="en-GB" sz="2200" dirty="0">
                <a:solidFill>
                  <a:schemeClr val="bg1"/>
                </a:solidFill>
                <a:effectLst>
                  <a:outerShdw blurRad="38100" dist="38100" dir="2700000" algn="tl">
                    <a:srgbClr val="000000"/>
                  </a:outerShdw>
                </a:effectLst>
                <a:latin typeface="Calibri" pitchFamily="34" charset="0"/>
                <a:sym typeface="Wingdings" pitchFamily="2" charset="2"/>
              </a:rPr>
              <a:t>,</a:t>
            </a:r>
          </a:p>
          <a:p>
            <a:pPr>
              <a:defRPr/>
            </a:pPr>
            <a:r>
              <a:rPr lang="en-GB" sz="2200" dirty="0">
                <a:solidFill>
                  <a:schemeClr val="bg1"/>
                </a:solidFill>
                <a:effectLst>
                  <a:outerShdw blurRad="38100" dist="38100" dir="2700000" algn="tl">
                    <a:srgbClr val="000000"/>
                  </a:outerShdw>
                </a:effectLst>
                <a:latin typeface="Calibri" pitchFamily="34" charset="0"/>
                <a:sym typeface="Wingdings" pitchFamily="2" charset="2"/>
              </a:rPr>
              <a:t>~3-4 wt% </a:t>
            </a:r>
            <a:r>
              <a:rPr lang="en-GB" sz="2200" dirty="0">
                <a:solidFill>
                  <a:srgbClr val="FFFF00"/>
                </a:solidFill>
                <a:effectLst>
                  <a:outerShdw blurRad="38100" dist="38100" dir="2700000" algn="tl">
                    <a:srgbClr val="000000"/>
                  </a:outerShdw>
                </a:effectLst>
                <a:latin typeface="Calibri" pitchFamily="34" charset="0"/>
                <a:sym typeface="Wingdings" pitchFamily="2" charset="2"/>
              </a:rPr>
              <a:t>Al</a:t>
            </a:r>
            <a:r>
              <a:rPr lang="en-GB" sz="2200" baseline="-25000" dirty="0">
                <a:solidFill>
                  <a:srgbClr val="FFFF00"/>
                </a:solidFill>
                <a:effectLst>
                  <a:outerShdw blurRad="38100" dist="38100" dir="2700000" algn="tl">
                    <a:srgbClr val="000000"/>
                  </a:outerShdw>
                </a:effectLst>
                <a:latin typeface="Calibri" pitchFamily="34" charset="0"/>
                <a:sym typeface="Wingdings" pitchFamily="2" charset="2"/>
              </a:rPr>
              <a:t>2</a:t>
            </a:r>
            <a:r>
              <a:rPr lang="en-GB" sz="2200" dirty="0">
                <a:solidFill>
                  <a:srgbClr val="FFFF00"/>
                </a:solidFill>
                <a:effectLst>
                  <a:outerShdw blurRad="38100" dist="38100" dir="2700000" algn="tl">
                    <a:srgbClr val="000000"/>
                  </a:outerShdw>
                </a:effectLst>
                <a:latin typeface="Calibri" pitchFamily="34" charset="0"/>
                <a:sym typeface="Wingdings" pitchFamily="2" charset="2"/>
              </a:rPr>
              <a:t>O</a:t>
            </a:r>
            <a:r>
              <a:rPr lang="en-GB" sz="2200" baseline="-25000" dirty="0">
                <a:solidFill>
                  <a:srgbClr val="FFFF00"/>
                </a:solidFill>
                <a:effectLst>
                  <a:outerShdw blurRad="38100" dist="38100" dir="2700000" algn="tl">
                    <a:srgbClr val="000000"/>
                  </a:outerShdw>
                </a:effectLst>
                <a:latin typeface="Calibri" pitchFamily="34" charset="0"/>
                <a:sym typeface="Wingdings" pitchFamily="2" charset="2"/>
              </a:rPr>
              <a:t>3</a:t>
            </a:r>
            <a:r>
              <a:rPr lang="en-GB" sz="2200" dirty="0">
                <a:solidFill>
                  <a:schemeClr val="bg1"/>
                </a:solidFill>
                <a:effectLst>
                  <a:outerShdw blurRad="38100" dist="38100" dir="2700000" algn="tl">
                    <a:srgbClr val="000000"/>
                  </a:outerShdw>
                </a:effectLst>
                <a:latin typeface="Calibri" pitchFamily="34" charset="0"/>
                <a:sym typeface="Wingdings" pitchFamily="2" charset="2"/>
              </a:rPr>
              <a:t> and </a:t>
            </a:r>
            <a:r>
              <a:rPr lang="en-GB" sz="2200" dirty="0">
                <a:solidFill>
                  <a:srgbClr val="FFFF00"/>
                </a:solidFill>
                <a:effectLst>
                  <a:outerShdw blurRad="38100" dist="38100" dir="2700000" algn="tl">
                    <a:srgbClr val="000000"/>
                  </a:outerShdw>
                </a:effectLst>
                <a:latin typeface="Calibri" pitchFamily="34" charset="0"/>
                <a:sym typeface="Wingdings" pitchFamily="2" charset="2"/>
              </a:rPr>
              <a:t>CaO</a:t>
            </a:r>
            <a:r>
              <a:rPr lang="en-GB" sz="2200" dirty="0">
                <a:solidFill>
                  <a:schemeClr val="bg1"/>
                </a:solidFill>
                <a:effectLst>
                  <a:outerShdw blurRad="38100" dist="38100" dir="2700000" algn="tl">
                    <a:srgbClr val="000000"/>
                  </a:outerShdw>
                </a:effectLst>
                <a:latin typeface="Calibri" pitchFamily="34" charset="0"/>
                <a:sym typeface="Wingdings" pitchFamily="2" charset="2"/>
              </a:rPr>
              <a:t>,</a:t>
            </a:r>
          </a:p>
          <a:p>
            <a:pPr>
              <a:defRPr/>
            </a:pPr>
            <a:r>
              <a:rPr lang="en-GB" sz="2200" dirty="0">
                <a:solidFill>
                  <a:schemeClr val="bg1"/>
                </a:solidFill>
                <a:effectLst>
                  <a:outerShdw blurRad="38100" dist="38100" dir="2700000" algn="tl">
                    <a:srgbClr val="000000"/>
                  </a:outerShdw>
                </a:effectLst>
                <a:latin typeface="Calibri" pitchFamily="34" charset="0"/>
                <a:sym typeface="Wingdings" pitchFamily="2" charset="2"/>
              </a:rPr>
              <a:t>&lt;1 wt% </a:t>
            </a:r>
            <a:r>
              <a:rPr lang="en-GB" sz="2200" dirty="0">
                <a:solidFill>
                  <a:srgbClr val="FFFF00"/>
                </a:solidFill>
                <a:effectLst>
                  <a:outerShdw blurRad="38100" dist="38100" dir="2700000" algn="tl">
                    <a:srgbClr val="000000"/>
                  </a:outerShdw>
                </a:effectLst>
                <a:latin typeface="Calibri" pitchFamily="34" charset="0"/>
                <a:sym typeface="Wingdings" pitchFamily="2" charset="2"/>
              </a:rPr>
              <a:t>Na</a:t>
            </a:r>
            <a:r>
              <a:rPr lang="en-GB" sz="2200" baseline="-25000" dirty="0">
                <a:solidFill>
                  <a:srgbClr val="FFFF00"/>
                </a:solidFill>
                <a:effectLst>
                  <a:outerShdw blurRad="38100" dist="38100" dir="2700000" algn="tl">
                    <a:srgbClr val="000000"/>
                  </a:outerShdw>
                </a:effectLst>
                <a:latin typeface="Calibri" pitchFamily="34" charset="0"/>
                <a:sym typeface="Wingdings" pitchFamily="2" charset="2"/>
              </a:rPr>
              <a:t>2</a:t>
            </a:r>
            <a:r>
              <a:rPr lang="en-GB" sz="2200" dirty="0">
                <a:solidFill>
                  <a:srgbClr val="FFFF00"/>
                </a:solidFill>
                <a:effectLst>
                  <a:outerShdw blurRad="38100" dist="38100" dir="2700000" algn="tl">
                    <a:srgbClr val="000000"/>
                  </a:outerShdw>
                </a:effectLst>
                <a:latin typeface="Calibri" pitchFamily="34" charset="0"/>
                <a:sym typeface="Wingdings" pitchFamily="2" charset="2"/>
              </a:rPr>
              <a:t>O</a:t>
            </a:r>
            <a:r>
              <a:rPr lang="en-GB" sz="2200" dirty="0">
                <a:solidFill>
                  <a:schemeClr val="bg1"/>
                </a:solidFill>
                <a:effectLst>
                  <a:outerShdw blurRad="38100" dist="38100" dir="2700000" algn="tl">
                    <a:srgbClr val="000000"/>
                  </a:outerShdw>
                </a:effectLst>
                <a:latin typeface="Calibri" pitchFamily="34" charset="0"/>
                <a:sym typeface="Wingdings" pitchFamily="2" charset="2"/>
              </a:rPr>
              <a:t>, </a:t>
            </a:r>
            <a:r>
              <a:rPr lang="en-GB" sz="2200" dirty="0">
                <a:solidFill>
                  <a:srgbClr val="FFFF00"/>
                </a:solidFill>
                <a:effectLst>
                  <a:outerShdw blurRad="38100" dist="38100" dir="2700000" algn="tl">
                    <a:srgbClr val="000000"/>
                  </a:outerShdw>
                </a:effectLst>
                <a:latin typeface="Calibri" pitchFamily="34" charset="0"/>
                <a:sym typeface="Wingdings" pitchFamily="2" charset="2"/>
              </a:rPr>
              <a:t>K</a:t>
            </a:r>
            <a:r>
              <a:rPr lang="en-GB" sz="2200" baseline="-25000" dirty="0">
                <a:solidFill>
                  <a:srgbClr val="FFFF00"/>
                </a:solidFill>
                <a:effectLst>
                  <a:outerShdw blurRad="38100" dist="38100" dir="2700000" algn="tl">
                    <a:srgbClr val="000000"/>
                  </a:outerShdw>
                </a:effectLst>
                <a:latin typeface="Calibri" pitchFamily="34" charset="0"/>
                <a:sym typeface="Wingdings" pitchFamily="2" charset="2"/>
              </a:rPr>
              <a:t>2</a:t>
            </a:r>
            <a:r>
              <a:rPr lang="en-GB" sz="2200" dirty="0">
                <a:solidFill>
                  <a:srgbClr val="FFFF00"/>
                </a:solidFill>
                <a:effectLst>
                  <a:outerShdw blurRad="38100" dist="38100" dir="2700000" algn="tl">
                    <a:srgbClr val="000000"/>
                  </a:outerShdw>
                </a:effectLst>
                <a:latin typeface="Calibri" pitchFamily="34" charset="0"/>
                <a:sym typeface="Wingdings" pitchFamily="2" charset="2"/>
              </a:rPr>
              <a:t>O</a:t>
            </a:r>
            <a:r>
              <a:rPr lang="en-GB" sz="2200" dirty="0">
                <a:solidFill>
                  <a:schemeClr val="bg1"/>
                </a:solidFill>
                <a:effectLst>
                  <a:outerShdw blurRad="38100" dist="38100" dir="2700000" algn="tl">
                    <a:srgbClr val="000000"/>
                  </a:outerShdw>
                </a:effectLst>
                <a:latin typeface="Calibri" pitchFamily="34" charset="0"/>
                <a:sym typeface="Wingdings" pitchFamily="2" charset="2"/>
              </a:rPr>
              <a:t>, </a:t>
            </a:r>
            <a:r>
              <a:rPr lang="en-GB" sz="2200" dirty="0">
                <a:solidFill>
                  <a:srgbClr val="FFFF00"/>
                </a:solidFill>
                <a:effectLst>
                  <a:outerShdw blurRad="38100" dist="38100" dir="2700000" algn="tl">
                    <a:srgbClr val="000000"/>
                  </a:outerShdw>
                </a:effectLst>
                <a:latin typeface="Calibri" pitchFamily="34" charset="0"/>
                <a:sym typeface="Wingdings" pitchFamily="2" charset="2"/>
              </a:rPr>
              <a:t>TiO</a:t>
            </a:r>
            <a:r>
              <a:rPr lang="en-GB" sz="2200" baseline="-25000" dirty="0">
                <a:solidFill>
                  <a:srgbClr val="FFFF00"/>
                </a:solidFill>
                <a:effectLst>
                  <a:outerShdw blurRad="38100" dist="38100" dir="2700000" algn="tl">
                    <a:srgbClr val="000000"/>
                  </a:outerShdw>
                </a:effectLst>
                <a:latin typeface="Calibri" pitchFamily="34" charset="0"/>
                <a:sym typeface="Wingdings" pitchFamily="2" charset="2"/>
              </a:rPr>
              <a:t>2</a:t>
            </a:r>
            <a:r>
              <a:rPr lang="en-GB" sz="2200" dirty="0">
                <a:solidFill>
                  <a:schemeClr val="bg1"/>
                </a:solidFill>
                <a:effectLst>
                  <a:outerShdw blurRad="38100" dist="38100" dir="2700000" algn="tl">
                    <a:srgbClr val="000000"/>
                  </a:outerShdw>
                </a:effectLst>
                <a:latin typeface="Calibri" pitchFamily="34" charset="0"/>
                <a:sym typeface="Wingdings" pitchFamily="2" charset="2"/>
              </a:rPr>
              <a:t> and </a:t>
            </a:r>
            <a:r>
              <a:rPr lang="en-GB" sz="2200" dirty="0">
                <a:solidFill>
                  <a:srgbClr val="FFFF00"/>
                </a:solidFill>
                <a:effectLst>
                  <a:outerShdw blurRad="38100" dist="38100" dir="2700000" algn="tl">
                    <a:srgbClr val="000000"/>
                  </a:outerShdw>
                </a:effectLst>
                <a:latin typeface="Calibri" pitchFamily="34" charset="0"/>
                <a:sym typeface="Wingdings" pitchFamily="2" charset="2"/>
              </a:rPr>
              <a:t>P</a:t>
            </a:r>
            <a:r>
              <a:rPr lang="en-GB" sz="2200" baseline="-25000" dirty="0">
                <a:solidFill>
                  <a:srgbClr val="FFFF00"/>
                </a:solidFill>
                <a:effectLst>
                  <a:outerShdw blurRad="38100" dist="38100" dir="2700000" algn="tl">
                    <a:srgbClr val="000000"/>
                  </a:outerShdw>
                </a:effectLst>
                <a:latin typeface="Calibri" pitchFamily="34" charset="0"/>
                <a:sym typeface="Wingdings" pitchFamily="2" charset="2"/>
              </a:rPr>
              <a:t>2</a:t>
            </a:r>
            <a:r>
              <a:rPr lang="en-GB" sz="2200" dirty="0">
                <a:solidFill>
                  <a:srgbClr val="FFFF00"/>
                </a:solidFill>
                <a:effectLst>
                  <a:outerShdw blurRad="38100" dist="38100" dir="2700000" algn="tl">
                    <a:srgbClr val="000000"/>
                  </a:outerShdw>
                </a:effectLst>
                <a:latin typeface="Calibri" pitchFamily="34" charset="0"/>
                <a:sym typeface="Wingdings" pitchFamily="2" charset="2"/>
              </a:rPr>
              <a:t>O</a:t>
            </a:r>
            <a:r>
              <a:rPr lang="en-GB" sz="2200" baseline="-25000" dirty="0">
                <a:solidFill>
                  <a:srgbClr val="FFFF00"/>
                </a:solidFill>
                <a:effectLst>
                  <a:outerShdw blurRad="38100" dist="38100" dir="2700000" algn="tl">
                    <a:srgbClr val="000000"/>
                  </a:outerShdw>
                </a:effectLst>
                <a:latin typeface="Calibri" pitchFamily="34" charset="0"/>
                <a:sym typeface="Wingdings" pitchFamily="2" charset="2"/>
              </a:rPr>
              <a:t>5</a:t>
            </a:r>
            <a:endParaRPr lang="en-GB" sz="2200" dirty="0">
              <a:solidFill>
                <a:schemeClr val="bg1"/>
              </a:solidFill>
              <a:effectLst>
                <a:outerShdw blurRad="38100" dist="38100" dir="2700000" algn="tl">
                  <a:srgbClr val="000000"/>
                </a:outerShdw>
              </a:effectLst>
              <a:latin typeface="Calibri" pitchFamily="34" charset="0"/>
              <a:sym typeface="Wingdings" pitchFamily="2" charset="2"/>
            </a:endParaRPr>
          </a:p>
        </p:txBody>
      </p:sp>
      <p:sp>
        <p:nvSpPr>
          <p:cNvPr id="5" name="Text Box 2">
            <a:extLst>
              <a:ext uri="{FF2B5EF4-FFF2-40B4-BE49-F238E27FC236}">
                <a16:creationId xmlns:a16="http://schemas.microsoft.com/office/drawing/2014/main" id="{6FE2C84F-0B30-1179-2449-C62317DA04B5}"/>
              </a:ext>
            </a:extLst>
          </p:cNvPr>
          <p:cNvSpPr txBox="1">
            <a:spLocks noChangeArrowheads="1"/>
          </p:cNvSpPr>
          <p:nvPr/>
        </p:nvSpPr>
        <p:spPr bwMode="auto">
          <a:xfrm>
            <a:off x="0" y="4921744"/>
            <a:ext cx="9144000" cy="1935786"/>
          </a:xfrm>
          <a:prstGeom prst="rect">
            <a:avLst/>
          </a:prstGeom>
          <a:solidFill>
            <a:schemeClr val="tx1"/>
          </a:solidFill>
          <a:ln w="9525">
            <a:noFill/>
            <a:miter lim="800000"/>
            <a:headEnd/>
            <a:tailEnd/>
          </a:ln>
          <a:effectLst/>
        </p:spPr>
        <p:txBody>
          <a:bodyPr wrap="square">
            <a:spAutoFit/>
          </a:bodyPr>
          <a:lstStyle/>
          <a:p>
            <a:pPr algn="ctr">
              <a:lnSpc>
                <a:spcPct val="110000"/>
              </a:lnSpc>
              <a:defRPr/>
            </a:pPr>
            <a:r>
              <a:rPr lang="en-GB" sz="2200" dirty="0">
                <a:solidFill>
                  <a:srgbClr val="FFFF00"/>
                </a:solidFill>
                <a:effectLst>
                  <a:outerShdw blurRad="38100" dist="38100" dir="2700000" algn="tl">
                    <a:srgbClr val="000000"/>
                  </a:outerShdw>
                </a:effectLst>
                <a:latin typeface="Calibri" pitchFamily="34" charset="0"/>
                <a:sym typeface="Wingdings" pitchFamily="2" charset="2"/>
              </a:rPr>
              <a:t>A LOT OF PROBLEMS…</a:t>
            </a:r>
          </a:p>
          <a:p>
            <a:pPr>
              <a:lnSpc>
                <a:spcPct val="110000"/>
              </a:lnSpc>
              <a:defRPr/>
            </a:pPr>
            <a:r>
              <a:rPr lang="en-GB" sz="2200" dirty="0">
                <a:solidFill>
                  <a:schemeClr val="bg1"/>
                </a:solidFill>
                <a:effectLst>
                  <a:outerShdw blurRad="38100" dist="38100" dir="2700000" algn="tl">
                    <a:srgbClr val="000000"/>
                  </a:outerShdw>
                </a:effectLst>
                <a:latin typeface="Calibri" pitchFamily="34" charset="0"/>
                <a:sym typeface="Wingdings" pitchFamily="2" charset="2"/>
              </a:rPr>
              <a:t>The main problem is that from these four different approaches the results obtained are very different.</a:t>
            </a:r>
          </a:p>
          <a:p>
            <a:pPr algn="ctr">
              <a:lnSpc>
                <a:spcPct val="110000"/>
              </a:lnSpc>
              <a:defRPr/>
            </a:pPr>
            <a:r>
              <a:rPr lang="en-GB" sz="2200" dirty="0">
                <a:solidFill>
                  <a:srgbClr val="FFFF00"/>
                </a:solidFill>
                <a:effectLst>
                  <a:outerShdw blurRad="38100" dist="38100" dir="2700000" algn="tl">
                    <a:srgbClr val="000000"/>
                  </a:outerShdw>
                </a:effectLst>
                <a:latin typeface="Calibri" pitchFamily="34" charset="0"/>
                <a:sym typeface="Wingdings" pitchFamily="2" charset="2"/>
              </a:rPr>
              <a:t>In some cases, the results are</a:t>
            </a:r>
          </a:p>
          <a:p>
            <a:pPr algn="ctr">
              <a:lnSpc>
                <a:spcPct val="110000"/>
              </a:lnSpc>
              <a:defRPr/>
            </a:pPr>
            <a:r>
              <a:rPr lang="en-GB" sz="2200" dirty="0">
                <a:solidFill>
                  <a:schemeClr val="bg1"/>
                </a:solidFill>
                <a:effectLst>
                  <a:outerShdw blurRad="38100" dist="38100" dir="2700000" algn="tl">
                    <a:srgbClr val="000000"/>
                  </a:outerShdw>
                </a:effectLst>
                <a:latin typeface="Calibri" pitchFamily="34" charset="0"/>
                <a:sym typeface="Wingdings" pitchFamily="2" charset="2"/>
              </a:rPr>
              <a:t>COMPLETELY DIFFERENT</a:t>
            </a:r>
            <a:endParaRPr lang="en-GB" sz="2200" dirty="0">
              <a:solidFill>
                <a:srgbClr val="FFFF00"/>
              </a:solidFill>
              <a:effectLst>
                <a:outerShdw blurRad="38100" dist="38100" dir="2700000" algn="tl">
                  <a:srgbClr val="000000"/>
                </a:outerShdw>
              </a:effectLst>
              <a:latin typeface="Calibri" pitchFamily="34" charset="0"/>
              <a:sym typeface="Wingdings" pitchFamily="2" charset="2"/>
            </a:endParaRPr>
          </a:p>
        </p:txBody>
      </p:sp>
      <p:sp>
        <p:nvSpPr>
          <p:cNvPr id="6" name="Parentesi quadra chiusa 5">
            <a:extLst>
              <a:ext uri="{FF2B5EF4-FFF2-40B4-BE49-F238E27FC236}">
                <a16:creationId xmlns:a16="http://schemas.microsoft.com/office/drawing/2014/main" id="{2CC5B425-657A-29D3-514B-82CF56C0EBEC}"/>
              </a:ext>
            </a:extLst>
          </p:cNvPr>
          <p:cNvSpPr/>
          <p:nvPr/>
        </p:nvSpPr>
        <p:spPr bwMode="auto">
          <a:xfrm>
            <a:off x="3941685" y="3213717"/>
            <a:ext cx="177554" cy="1722267"/>
          </a:xfrm>
          <a:prstGeom prst="rightBracket">
            <a:avLst/>
          </a:pr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 name="CasellaDiTesto 7">
            <a:extLst>
              <a:ext uri="{FF2B5EF4-FFF2-40B4-BE49-F238E27FC236}">
                <a16:creationId xmlns:a16="http://schemas.microsoft.com/office/drawing/2014/main" id="{2E3EC40D-8370-433B-F885-C63481E08F69}"/>
              </a:ext>
            </a:extLst>
          </p:cNvPr>
          <p:cNvSpPr txBox="1"/>
          <p:nvPr/>
        </p:nvSpPr>
        <p:spPr>
          <a:xfrm>
            <a:off x="4367814" y="3506680"/>
            <a:ext cx="4465468" cy="1015663"/>
          </a:xfrm>
          <a:prstGeom prst="rect">
            <a:avLst/>
          </a:prstGeom>
          <a:noFill/>
        </p:spPr>
        <p:txBody>
          <a:bodyPr wrap="square" rtlCol="0">
            <a:spAutoFit/>
          </a:bodyPr>
          <a:lstStyle/>
          <a:p>
            <a:r>
              <a:rPr lang="en-GB" sz="2000" i="1" noProof="0" dirty="0">
                <a:solidFill>
                  <a:schemeClr val="bg1"/>
                </a:solidFill>
                <a:latin typeface="Calibri" panose="020F0502020204030204" pitchFamily="34" charset="0"/>
                <a:cs typeface="Calibri" panose="020F0502020204030204" pitchFamily="34" charset="0"/>
              </a:rPr>
              <a:t>Average upper mantle composition used in experimental petrology studies to infer the origin of “normal” silicate magma.</a:t>
            </a:r>
          </a:p>
        </p:txBody>
      </p:sp>
    </p:spTree>
    <p:extLst>
      <p:ext uri="{BB962C8B-B14F-4D97-AF65-F5344CB8AC3E}">
        <p14:creationId xmlns:p14="http://schemas.microsoft.com/office/powerpoint/2010/main" val="205265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5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500"/>
                                        <p:tgtEl>
                                          <p:spTgt spid="3">
                                            <p:txEl>
                                              <p:pRg st="3" end="3"/>
                                            </p:txEl>
                                          </p:spTgt>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childTnLst>
                                </p:cTn>
                              </p:par>
                            </p:childTnLst>
                          </p:cTn>
                        </p:par>
                        <p:par>
                          <p:cTn id="26" fill="hold">
                            <p:stCondLst>
                              <p:cond delay="1000"/>
                            </p:stCondLst>
                            <p:childTnLst>
                              <p:par>
                                <p:cTn id="27" presetID="10" presetClass="entr" presetSubtype="0" fill="hold" grpId="0" nodeType="after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fade">
                                      <p:cBhvr>
                                        <p:cTn id="29" dur="500"/>
                                        <p:tgtEl>
                                          <p:spTgt spid="3">
                                            <p:txEl>
                                              <p:pRg st="5" end="5"/>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4">
                                            <p:txEl>
                                              <p:pRg st="0" end="0"/>
                                            </p:txEl>
                                          </p:spTgt>
                                        </p:tgtEl>
                                        <p:attrNameLst>
                                          <p:attrName>style.visibility</p:attrName>
                                        </p:attrNameLst>
                                      </p:cBhvr>
                                      <p:to>
                                        <p:strVal val="visible"/>
                                      </p:to>
                                    </p:set>
                                    <p:animEffect transition="in" filter="fade">
                                      <p:cBhvr>
                                        <p:cTn id="34" dur="500"/>
                                        <p:tgtEl>
                                          <p:spTgt spid="4">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4">
                                            <p:txEl>
                                              <p:pRg st="1" end="1"/>
                                            </p:txEl>
                                          </p:spTgt>
                                        </p:tgtEl>
                                        <p:attrNameLst>
                                          <p:attrName>style.visibility</p:attrName>
                                        </p:attrNameLst>
                                      </p:cBhvr>
                                      <p:to>
                                        <p:strVal val="visible"/>
                                      </p:to>
                                    </p:set>
                                    <p:animEffect transition="in" filter="fade">
                                      <p:cBhvr>
                                        <p:cTn id="39" dur="500"/>
                                        <p:tgtEl>
                                          <p:spTgt spid="4">
                                            <p:txEl>
                                              <p:pRg st="1" end="1"/>
                                            </p:txEl>
                                          </p:spTgt>
                                        </p:tgtEl>
                                      </p:cBhvr>
                                    </p:animEffect>
                                  </p:childTnLst>
                                </p:cTn>
                              </p:par>
                            </p:childTnLst>
                          </p:cTn>
                        </p:par>
                        <p:par>
                          <p:cTn id="40" fill="hold">
                            <p:stCondLst>
                              <p:cond delay="500"/>
                            </p:stCondLst>
                            <p:childTnLst>
                              <p:par>
                                <p:cTn id="41" presetID="10" presetClass="entr" presetSubtype="0" fill="hold" grpId="0" nodeType="afterEffect">
                                  <p:stCondLst>
                                    <p:cond delay="0"/>
                                  </p:stCondLst>
                                  <p:childTnLst>
                                    <p:set>
                                      <p:cBhvr>
                                        <p:cTn id="42" dur="1" fill="hold">
                                          <p:stCondLst>
                                            <p:cond delay="0"/>
                                          </p:stCondLst>
                                        </p:cTn>
                                        <p:tgtEl>
                                          <p:spTgt spid="4">
                                            <p:txEl>
                                              <p:pRg st="2" end="2"/>
                                            </p:txEl>
                                          </p:spTgt>
                                        </p:tgtEl>
                                        <p:attrNameLst>
                                          <p:attrName>style.visibility</p:attrName>
                                        </p:attrNameLst>
                                      </p:cBhvr>
                                      <p:to>
                                        <p:strVal val="visible"/>
                                      </p:to>
                                    </p:set>
                                    <p:animEffect transition="in" filter="fade">
                                      <p:cBhvr>
                                        <p:cTn id="43" dur="500"/>
                                        <p:tgtEl>
                                          <p:spTgt spid="4">
                                            <p:txEl>
                                              <p:pRg st="2" end="2"/>
                                            </p:txEl>
                                          </p:spTgt>
                                        </p:tgtEl>
                                      </p:cBhvr>
                                    </p:animEffect>
                                  </p:childTnLst>
                                </p:cTn>
                              </p:par>
                            </p:childTnLst>
                          </p:cTn>
                        </p:par>
                        <p:par>
                          <p:cTn id="44" fill="hold">
                            <p:stCondLst>
                              <p:cond delay="1000"/>
                            </p:stCondLst>
                            <p:childTnLst>
                              <p:par>
                                <p:cTn id="45" presetID="10" presetClass="entr" presetSubtype="0" fill="hold" grpId="0" nodeType="afterEffect">
                                  <p:stCondLst>
                                    <p:cond delay="0"/>
                                  </p:stCondLst>
                                  <p:childTnLst>
                                    <p:set>
                                      <p:cBhvr>
                                        <p:cTn id="46" dur="1" fill="hold">
                                          <p:stCondLst>
                                            <p:cond delay="0"/>
                                          </p:stCondLst>
                                        </p:cTn>
                                        <p:tgtEl>
                                          <p:spTgt spid="4">
                                            <p:txEl>
                                              <p:pRg st="3" end="3"/>
                                            </p:txEl>
                                          </p:spTgt>
                                        </p:tgtEl>
                                        <p:attrNameLst>
                                          <p:attrName>style.visibility</p:attrName>
                                        </p:attrNameLst>
                                      </p:cBhvr>
                                      <p:to>
                                        <p:strVal val="visible"/>
                                      </p:to>
                                    </p:set>
                                    <p:animEffect transition="in" filter="fade">
                                      <p:cBhvr>
                                        <p:cTn id="47" dur="500"/>
                                        <p:tgtEl>
                                          <p:spTgt spid="4">
                                            <p:txEl>
                                              <p:pRg st="3" end="3"/>
                                            </p:txEl>
                                          </p:spTgt>
                                        </p:tgtEl>
                                      </p:cBhvr>
                                    </p:animEffect>
                                  </p:childTnLst>
                                </p:cTn>
                              </p:par>
                            </p:childTnLst>
                          </p:cTn>
                        </p:par>
                        <p:par>
                          <p:cTn id="48" fill="hold">
                            <p:stCondLst>
                              <p:cond delay="1500"/>
                            </p:stCondLst>
                            <p:childTnLst>
                              <p:par>
                                <p:cTn id="49" presetID="10" presetClass="entr" presetSubtype="0" fill="hold" grpId="0" nodeType="afterEffect">
                                  <p:stCondLst>
                                    <p:cond delay="0"/>
                                  </p:stCondLst>
                                  <p:childTnLst>
                                    <p:set>
                                      <p:cBhvr>
                                        <p:cTn id="50" dur="1" fill="hold">
                                          <p:stCondLst>
                                            <p:cond delay="0"/>
                                          </p:stCondLst>
                                        </p:cTn>
                                        <p:tgtEl>
                                          <p:spTgt spid="4">
                                            <p:txEl>
                                              <p:pRg st="4" end="4"/>
                                            </p:txEl>
                                          </p:spTgt>
                                        </p:tgtEl>
                                        <p:attrNameLst>
                                          <p:attrName>style.visibility</p:attrName>
                                        </p:attrNameLst>
                                      </p:cBhvr>
                                      <p:to>
                                        <p:strVal val="visible"/>
                                      </p:to>
                                    </p:set>
                                    <p:animEffect transition="in" filter="fade">
                                      <p:cBhvr>
                                        <p:cTn id="51" dur="500"/>
                                        <p:tgtEl>
                                          <p:spTgt spid="4">
                                            <p:txEl>
                                              <p:pRg st="4" end="4"/>
                                            </p:txEl>
                                          </p:spTgt>
                                        </p:tgtEl>
                                      </p:cBhvr>
                                    </p:animEffect>
                                  </p:childTnLst>
                                </p:cTn>
                              </p:par>
                            </p:childTnLst>
                          </p:cTn>
                        </p:par>
                        <p:par>
                          <p:cTn id="52" fill="hold">
                            <p:stCondLst>
                              <p:cond delay="2000"/>
                            </p:stCondLst>
                            <p:childTnLst>
                              <p:par>
                                <p:cTn id="53" presetID="10" presetClass="entr" presetSubtype="0" fill="hold" grpId="0" nodeType="afterEffect">
                                  <p:stCondLst>
                                    <p:cond delay="0"/>
                                  </p:stCondLst>
                                  <p:childTnLst>
                                    <p:set>
                                      <p:cBhvr>
                                        <p:cTn id="54" dur="1" fill="hold">
                                          <p:stCondLst>
                                            <p:cond delay="0"/>
                                          </p:stCondLst>
                                        </p:cTn>
                                        <p:tgtEl>
                                          <p:spTgt spid="4">
                                            <p:txEl>
                                              <p:pRg st="5" end="5"/>
                                            </p:txEl>
                                          </p:spTgt>
                                        </p:tgtEl>
                                        <p:attrNameLst>
                                          <p:attrName>style.visibility</p:attrName>
                                        </p:attrNameLst>
                                      </p:cBhvr>
                                      <p:to>
                                        <p:strVal val="visible"/>
                                      </p:to>
                                    </p:set>
                                    <p:animEffect transition="in" filter="fade">
                                      <p:cBhvr>
                                        <p:cTn id="55" dur="500"/>
                                        <p:tgtEl>
                                          <p:spTgt spid="4">
                                            <p:txEl>
                                              <p:pRg st="5" end="5"/>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1" fill="hold" grpId="0" nodeType="clickEffect">
                                  <p:stCondLst>
                                    <p:cond delay="0"/>
                                  </p:stCondLst>
                                  <p:childTnLst>
                                    <p:set>
                                      <p:cBhvr>
                                        <p:cTn id="59" dur="1" fill="hold">
                                          <p:stCondLst>
                                            <p:cond delay="0"/>
                                          </p:stCondLst>
                                        </p:cTn>
                                        <p:tgtEl>
                                          <p:spTgt spid="6"/>
                                        </p:tgtEl>
                                        <p:attrNameLst>
                                          <p:attrName>style.visibility</p:attrName>
                                        </p:attrNameLst>
                                      </p:cBhvr>
                                      <p:to>
                                        <p:strVal val="visible"/>
                                      </p:to>
                                    </p:set>
                                    <p:animEffect transition="in" filter="wipe(up)">
                                      <p:cBhvr>
                                        <p:cTn id="60" dur="500"/>
                                        <p:tgtEl>
                                          <p:spTgt spid="6"/>
                                        </p:tgtEl>
                                      </p:cBhvr>
                                    </p:animEffect>
                                  </p:childTnLst>
                                </p:cTn>
                              </p:par>
                            </p:childTnLst>
                          </p:cTn>
                        </p:par>
                        <p:par>
                          <p:cTn id="61" fill="hold">
                            <p:stCondLst>
                              <p:cond delay="500"/>
                            </p:stCondLst>
                            <p:childTnLst>
                              <p:par>
                                <p:cTn id="62" presetID="10" presetClass="entr" presetSubtype="0" fill="hold" grpId="0" nodeType="afterEffect">
                                  <p:stCondLst>
                                    <p:cond delay="0"/>
                                  </p:stCondLst>
                                  <p:childTnLst>
                                    <p:set>
                                      <p:cBhvr>
                                        <p:cTn id="63" dur="1" fill="hold">
                                          <p:stCondLst>
                                            <p:cond delay="0"/>
                                          </p:stCondLst>
                                        </p:cTn>
                                        <p:tgtEl>
                                          <p:spTgt spid="8"/>
                                        </p:tgtEl>
                                        <p:attrNameLst>
                                          <p:attrName>style.visibility</p:attrName>
                                        </p:attrNameLst>
                                      </p:cBhvr>
                                      <p:to>
                                        <p:strVal val="visible"/>
                                      </p:to>
                                    </p:set>
                                    <p:animEffect transition="in" filter="fade">
                                      <p:cBhvr>
                                        <p:cTn id="64" dur="500"/>
                                        <p:tgtEl>
                                          <p:spTgt spid="8"/>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5">
                                            <p:txEl>
                                              <p:pRg st="0" end="0"/>
                                            </p:txEl>
                                          </p:spTgt>
                                        </p:tgtEl>
                                        <p:attrNameLst>
                                          <p:attrName>style.visibility</p:attrName>
                                        </p:attrNameLst>
                                      </p:cBhvr>
                                      <p:to>
                                        <p:strVal val="visible"/>
                                      </p:to>
                                    </p:set>
                                    <p:animEffect transition="in" filter="fade">
                                      <p:cBhvr>
                                        <p:cTn id="69" dur="500"/>
                                        <p:tgtEl>
                                          <p:spTgt spid="5">
                                            <p:txEl>
                                              <p:pRg st="0" end="0"/>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5">
                                            <p:txEl>
                                              <p:pRg st="1" end="1"/>
                                            </p:txEl>
                                          </p:spTgt>
                                        </p:tgtEl>
                                        <p:attrNameLst>
                                          <p:attrName>style.visibility</p:attrName>
                                        </p:attrNameLst>
                                      </p:cBhvr>
                                      <p:to>
                                        <p:strVal val="visible"/>
                                      </p:to>
                                    </p:set>
                                    <p:animEffect transition="in" filter="fade">
                                      <p:cBhvr>
                                        <p:cTn id="74" dur="500"/>
                                        <p:tgtEl>
                                          <p:spTgt spid="5">
                                            <p:txEl>
                                              <p:pRg st="1" end="1"/>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5">
                                            <p:txEl>
                                              <p:pRg st="2" end="2"/>
                                            </p:txEl>
                                          </p:spTgt>
                                        </p:tgtEl>
                                        <p:attrNameLst>
                                          <p:attrName>style.visibility</p:attrName>
                                        </p:attrNameLst>
                                      </p:cBhvr>
                                      <p:to>
                                        <p:strVal val="visible"/>
                                      </p:to>
                                    </p:set>
                                    <p:animEffect transition="in" filter="fade">
                                      <p:cBhvr>
                                        <p:cTn id="79" dur="500"/>
                                        <p:tgtEl>
                                          <p:spTgt spid="5">
                                            <p:txEl>
                                              <p:pRg st="2" end="2"/>
                                            </p:txEl>
                                          </p:spTgt>
                                        </p:tgtEl>
                                      </p:cBhvr>
                                    </p:animEffect>
                                  </p:childTnLst>
                                </p:cTn>
                              </p:par>
                            </p:childTnLst>
                          </p:cTn>
                        </p:par>
                        <p:par>
                          <p:cTn id="80" fill="hold">
                            <p:stCondLst>
                              <p:cond delay="500"/>
                            </p:stCondLst>
                            <p:childTnLst>
                              <p:par>
                                <p:cTn id="81" presetID="10" presetClass="entr" presetSubtype="0" fill="hold" grpId="0" nodeType="afterEffect">
                                  <p:stCondLst>
                                    <p:cond delay="0"/>
                                  </p:stCondLst>
                                  <p:childTnLst>
                                    <p:set>
                                      <p:cBhvr>
                                        <p:cTn id="82" dur="1" fill="hold">
                                          <p:stCondLst>
                                            <p:cond delay="0"/>
                                          </p:stCondLst>
                                        </p:cTn>
                                        <p:tgtEl>
                                          <p:spTgt spid="5">
                                            <p:txEl>
                                              <p:pRg st="3" end="3"/>
                                            </p:txEl>
                                          </p:spTgt>
                                        </p:tgtEl>
                                        <p:attrNameLst>
                                          <p:attrName>style.visibility</p:attrName>
                                        </p:attrNameLst>
                                      </p:cBhvr>
                                      <p:to>
                                        <p:strVal val="visible"/>
                                      </p:to>
                                    </p:set>
                                    <p:animEffect transition="in" filter="fade">
                                      <p:cBhvr>
                                        <p:cTn id="83"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utoUpdateAnimBg="0"/>
      <p:bldP spid="4" grpId="0" uiExpand="1" build="p" autoUpdateAnimBg="0"/>
      <p:bldP spid="5" grpId="0" uiExpand="1" build="p" autoUpdateAnimBg="0"/>
      <p:bldP spid="6" grpId="0" animBg="1"/>
      <p:bldP spid="8"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6595" name="Text Box 3"/>
          <p:cNvSpPr txBox="1">
            <a:spLocks noChangeArrowheads="1"/>
          </p:cNvSpPr>
          <p:nvPr/>
        </p:nvSpPr>
        <p:spPr bwMode="auto">
          <a:xfrm>
            <a:off x="0" y="88900"/>
            <a:ext cx="9144000" cy="579438"/>
          </a:xfrm>
          <a:prstGeom prst="rect">
            <a:avLst/>
          </a:prstGeom>
          <a:noFill/>
          <a:ln w="9525" algn="ctr">
            <a:noFill/>
            <a:miter lim="800000"/>
            <a:headEnd/>
            <a:tailEnd/>
          </a:ln>
          <a:effectLst/>
        </p:spPr>
        <p:txBody>
          <a:bodyPr>
            <a:spAutoFit/>
          </a:bodyPr>
          <a:lstStyle/>
          <a:p>
            <a:pPr algn="ctr">
              <a:defRPr/>
            </a:pPr>
            <a:r>
              <a:rPr lang="it-IT" sz="3200">
                <a:solidFill>
                  <a:schemeClr val="bg1"/>
                </a:solidFill>
                <a:effectLst>
                  <a:outerShdw blurRad="38100" dist="38100" dir="2700000" algn="tl">
                    <a:srgbClr val="000000"/>
                  </a:outerShdw>
                </a:effectLst>
                <a:latin typeface="Calibri" pitchFamily="34" charset="0"/>
              </a:rPr>
              <a:t>How a simple mantle melts</a:t>
            </a:r>
          </a:p>
        </p:txBody>
      </p:sp>
      <p:sp>
        <p:nvSpPr>
          <p:cNvPr id="1006596" name="Text Box 4"/>
          <p:cNvSpPr txBox="1">
            <a:spLocks noChangeArrowheads="1"/>
          </p:cNvSpPr>
          <p:nvPr/>
        </p:nvSpPr>
        <p:spPr bwMode="auto">
          <a:xfrm>
            <a:off x="0" y="677863"/>
            <a:ext cx="9142413" cy="579437"/>
          </a:xfrm>
          <a:prstGeom prst="rect">
            <a:avLst/>
          </a:prstGeom>
          <a:noFill/>
          <a:ln w="9525" algn="ctr">
            <a:noFill/>
            <a:miter lim="800000"/>
            <a:headEnd/>
            <a:tailEnd/>
          </a:ln>
          <a:effectLst/>
        </p:spPr>
        <p:txBody>
          <a:bodyPr>
            <a:spAutoFit/>
          </a:bodyPr>
          <a:lstStyle/>
          <a:p>
            <a:pPr algn="ctr">
              <a:spcBef>
                <a:spcPct val="50000"/>
              </a:spcBef>
              <a:defRPr/>
            </a:pPr>
            <a:r>
              <a:rPr lang="en-GB" sz="3200">
                <a:solidFill>
                  <a:schemeClr val="bg1"/>
                </a:solidFill>
                <a:effectLst>
                  <a:outerShdw blurRad="38100" dist="38100" dir="2700000" algn="tl">
                    <a:srgbClr val="000000"/>
                  </a:outerShdw>
                </a:effectLst>
                <a:latin typeface="Calibri" pitchFamily="34" charset="0"/>
              </a:rPr>
              <a:t>Polybaric, near-fractional melting of lherzolite</a:t>
            </a:r>
          </a:p>
        </p:txBody>
      </p:sp>
      <p:sp>
        <p:nvSpPr>
          <p:cNvPr id="1006597" name="Text Box 5"/>
          <p:cNvSpPr txBox="1">
            <a:spLocks noChangeArrowheads="1"/>
          </p:cNvSpPr>
          <p:nvPr/>
        </p:nvSpPr>
        <p:spPr bwMode="auto">
          <a:xfrm>
            <a:off x="1588" y="1301750"/>
            <a:ext cx="9140825" cy="585788"/>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a:solidFill>
                  <a:srgbClr val="FFFF00"/>
                </a:solidFill>
                <a:effectLst>
                  <a:outerShdw blurRad="38100" dist="38100" dir="2700000" algn="tl">
                    <a:srgbClr val="000000"/>
                  </a:outerShdw>
                </a:effectLst>
                <a:latin typeface="Calibri" pitchFamily="34" charset="0"/>
              </a:rPr>
              <a:t>Some natural examples from Italy</a:t>
            </a:r>
          </a:p>
        </p:txBody>
      </p:sp>
      <p:sp>
        <p:nvSpPr>
          <p:cNvPr id="1006598" name="Text Box 6"/>
          <p:cNvSpPr txBox="1">
            <a:spLocks noChangeArrowheads="1"/>
          </p:cNvSpPr>
          <p:nvPr/>
        </p:nvSpPr>
        <p:spPr bwMode="auto">
          <a:xfrm>
            <a:off x="0" y="2008188"/>
            <a:ext cx="9144000" cy="1505027"/>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400">
                <a:solidFill>
                  <a:schemeClr val="bg1"/>
                </a:solidFill>
                <a:effectLst>
                  <a:outerShdw blurRad="38100" dist="38100" dir="2700000" algn="tl">
                    <a:srgbClr val="000000"/>
                  </a:outerShdw>
                </a:effectLst>
                <a:latin typeface="Calibri" pitchFamily="34" charset="0"/>
              </a:rPr>
              <a:t>These petrographic characteristics were geochemically mass-balanced to obtain a melting equation of the type:</a:t>
            </a:r>
          </a:p>
        </p:txBody>
      </p:sp>
      <p:sp>
        <p:nvSpPr>
          <p:cNvPr id="1006601" name="Text Box 9"/>
          <p:cNvSpPr txBox="1">
            <a:spLocks noChangeArrowheads="1"/>
          </p:cNvSpPr>
          <p:nvPr/>
        </p:nvSpPr>
        <p:spPr bwMode="auto">
          <a:xfrm>
            <a:off x="0" y="3668713"/>
            <a:ext cx="9144000" cy="1349472"/>
          </a:xfrm>
          <a:prstGeom prst="rect">
            <a:avLst/>
          </a:prstGeom>
          <a:noFill/>
          <a:ln w="9525" algn="ctr">
            <a:noFill/>
            <a:miter lim="800000"/>
            <a:headEnd/>
            <a:tailEnd/>
          </a:ln>
          <a:effectLst/>
        </p:spPr>
        <p:txBody>
          <a:bodyPr>
            <a:spAutoFit/>
          </a:bodyPr>
          <a:lstStyle/>
          <a:p>
            <a:pPr algn="ctr">
              <a:lnSpc>
                <a:spcPct val="70000"/>
              </a:lnSpc>
              <a:spcBef>
                <a:spcPct val="50000"/>
              </a:spcBef>
              <a:defRPr/>
            </a:pPr>
            <a:r>
              <a:rPr lang="en-GB" sz="4200">
                <a:solidFill>
                  <a:schemeClr val="bg1"/>
                </a:solidFill>
                <a:effectLst>
                  <a:outerShdw blurRad="38100" dist="38100" dir="2700000" algn="tl">
                    <a:srgbClr val="000000"/>
                  </a:outerShdw>
                </a:effectLst>
                <a:latin typeface="Calibri" pitchFamily="34" charset="0"/>
              </a:rPr>
              <a:t>6.9</a:t>
            </a:r>
            <a:r>
              <a:rPr lang="en-GB" sz="4200">
                <a:solidFill>
                  <a:srgbClr val="FFFF00"/>
                </a:solidFill>
                <a:effectLst>
                  <a:outerShdw blurRad="38100" dist="38100" dir="2700000" algn="tl">
                    <a:srgbClr val="000000"/>
                  </a:outerShdw>
                </a:effectLst>
                <a:latin typeface="Calibri" pitchFamily="34" charset="0"/>
              </a:rPr>
              <a:t>Cpx</a:t>
            </a:r>
            <a:r>
              <a:rPr lang="en-GB" sz="4200" baseline="-25000">
                <a:solidFill>
                  <a:srgbClr val="FFFF00"/>
                </a:solidFill>
                <a:effectLst>
                  <a:outerShdw blurRad="38100" dist="38100" dir="2700000" algn="tl">
                    <a:srgbClr val="000000"/>
                  </a:outerShdw>
                </a:effectLst>
                <a:latin typeface="Calibri" pitchFamily="34" charset="0"/>
              </a:rPr>
              <a:t>(1)</a:t>
            </a:r>
            <a:r>
              <a:rPr lang="en-GB" sz="4200">
                <a:solidFill>
                  <a:srgbClr val="FFFF00"/>
                </a:solidFill>
                <a:effectLst>
                  <a:outerShdw blurRad="38100" dist="38100" dir="2700000" algn="tl">
                    <a:srgbClr val="000000"/>
                  </a:outerShdw>
                </a:effectLst>
                <a:latin typeface="Calibri" pitchFamily="34" charset="0"/>
              </a:rPr>
              <a:t> + </a:t>
            </a:r>
            <a:r>
              <a:rPr lang="en-GB" sz="4200">
                <a:solidFill>
                  <a:schemeClr val="bg1"/>
                </a:solidFill>
                <a:effectLst>
                  <a:outerShdw blurRad="38100" dist="38100" dir="2700000" algn="tl">
                    <a:srgbClr val="000000"/>
                  </a:outerShdw>
                </a:effectLst>
                <a:latin typeface="Calibri" pitchFamily="34" charset="0"/>
              </a:rPr>
              <a:t>0.6</a:t>
            </a:r>
            <a:r>
              <a:rPr lang="en-GB" sz="4200">
                <a:solidFill>
                  <a:srgbClr val="FFFF00"/>
                </a:solidFill>
                <a:effectLst>
                  <a:outerShdw blurRad="38100" dist="38100" dir="2700000" algn="tl">
                    <a:srgbClr val="000000"/>
                  </a:outerShdw>
                </a:effectLst>
                <a:latin typeface="Calibri" pitchFamily="34" charset="0"/>
              </a:rPr>
              <a:t>Sp</a:t>
            </a:r>
            <a:r>
              <a:rPr lang="en-GB" sz="4200" baseline="-25000">
                <a:solidFill>
                  <a:srgbClr val="FFFF00"/>
                </a:solidFill>
                <a:effectLst>
                  <a:outerShdw blurRad="38100" dist="38100" dir="2700000" algn="tl">
                    <a:srgbClr val="000000"/>
                  </a:outerShdw>
                </a:effectLst>
                <a:latin typeface="Calibri" pitchFamily="34" charset="0"/>
              </a:rPr>
              <a:t>(1)</a:t>
            </a:r>
            <a:r>
              <a:rPr lang="en-GB" sz="4200">
                <a:solidFill>
                  <a:srgbClr val="FFFF00"/>
                </a:solidFill>
                <a:effectLst>
                  <a:outerShdw blurRad="38100" dist="38100" dir="2700000" algn="tl">
                    <a:srgbClr val="000000"/>
                  </a:outerShdw>
                </a:effectLst>
                <a:latin typeface="Calibri" pitchFamily="34" charset="0"/>
              </a:rPr>
              <a:t> =</a:t>
            </a:r>
          </a:p>
          <a:p>
            <a:pPr algn="ctr">
              <a:lnSpc>
                <a:spcPct val="70000"/>
              </a:lnSpc>
              <a:spcBef>
                <a:spcPct val="50000"/>
              </a:spcBef>
              <a:defRPr/>
            </a:pPr>
            <a:r>
              <a:rPr lang="en-GB" sz="4200">
                <a:solidFill>
                  <a:schemeClr val="bg1"/>
                </a:solidFill>
                <a:effectLst>
                  <a:outerShdw blurRad="38100" dist="38100" dir="2700000" algn="tl">
                    <a:srgbClr val="000000"/>
                  </a:outerShdw>
                </a:effectLst>
                <a:latin typeface="Calibri" pitchFamily="34" charset="0"/>
              </a:rPr>
              <a:t>3.5</a:t>
            </a:r>
            <a:r>
              <a:rPr lang="en-GB" sz="4200">
                <a:solidFill>
                  <a:srgbClr val="FFFF00"/>
                </a:solidFill>
                <a:effectLst>
                  <a:outerShdw blurRad="38100" dist="38100" dir="2700000" algn="tl">
                    <a:srgbClr val="000000"/>
                  </a:outerShdw>
                </a:effectLst>
                <a:latin typeface="Calibri" pitchFamily="34" charset="0"/>
              </a:rPr>
              <a:t>Cpx</a:t>
            </a:r>
            <a:r>
              <a:rPr lang="en-GB" sz="4200" baseline="-25000">
                <a:solidFill>
                  <a:srgbClr val="FFFF00"/>
                </a:solidFill>
                <a:effectLst>
                  <a:outerShdw blurRad="38100" dist="38100" dir="2700000" algn="tl">
                    <a:srgbClr val="000000"/>
                  </a:outerShdw>
                </a:effectLst>
                <a:latin typeface="Calibri" pitchFamily="34" charset="0"/>
              </a:rPr>
              <a:t>(2)</a:t>
            </a:r>
            <a:r>
              <a:rPr lang="en-GB" sz="4200">
                <a:solidFill>
                  <a:srgbClr val="FFFF00"/>
                </a:solidFill>
                <a:effectLst>
                  <a:outerShdw blurRad="38100" dist="38100" dir="2700000" algn="tl">
                    <a:srgbClr val="000000"/>
                  </a:outerShdw>
                </a:effectLst>
                <a:latin typeface="Calibri" pitchFamily="34" charset="0"/>
              </a:rPr>
              <a:t> + </a:t>
            </a:r>
            <a:r>
              <a:rPr lang="en-GB" sz="4200">
                <a:solidFill>
                  <a:schemeClr val="bg1"/>
                </a:solidFill>
                <a:effectLst>
                  <a:outerShdw blurRad="38100" dist="38100" dir="2700000" algn="tl">
                    <a:srgbClr val="000000"/>
                  </a:outerShdw>
                </a:effectLst>
                <a:latin typeface="Calibri" pitchFamily="34" charset="0"/>
              </a:rPr>
              <a:t>0.6</a:t>
            </a:r>
            <a:r>
              <a:rPr lang="en-GB" sz="4200">
                <a:solidFill>
                  <a:srgbClr val="FFFF00"/>
                </a:solidFill>
                <a:effectLst>
                  <a:outerShdw blurRad="38100" dist="38100" dir="2700000" algn="tl">
                    <a:srgbClr val="000000"/>
                  </a:outerShdw>
                </a:effectLst>
                <a:latin typeface="Calibri" pitchFamily="34" charset="0"/>
              </a:rPr>
              <a:t>Sp + </a:t>
            </a:r>
            <a:r>
              <a:rPr lang="en-GB" sz="4200">
                <a:solidFill>
                  <a:schemeClr val="bg1"/>
                </a:solidFill>
                <a:effectLst>
                  <a:outerShdw blurRad="38100" dist="38100" dir="2700000" algn="tl">
                    <a:srgbClr val="000000"/>
                  </a:outerShdw>
                </a:effectLst>
                <a:latin typeface="Calibri" pitchFamily="34" charset="0"/>
              </a:rPr>
              <a:t>0.1</a:t>
            </a:r>
            <a:r>
              <a:rPr lang="en-GB" sz="4200">
                <a:solidFill>
                  <a:srgbClr val="FFFF00"/>
                </a:solidFill>
                <a:effectLst>
                  <a:outerShdw blurRad="38100" dist="38100" dir="2700000" algn="tl">
                    <a:srgbClr val="000000"/>
                  </a:outerShdw>
                </a:effectLst>
                <a:latin typeface="Calibri" pitchFamily="34" charset="0"/>
              </a:rPr>
              <a:t>Ol + </a:t>
            </a:r>
            <a:r>
              <a:rPr lang="en-GB" sz="4200">
                <a:solidFill>
                  <a:schemeClr val="bg1"/>
                </a:solidFill>
                <a:effectLst>
                  <a:outerShdw blurRad="38100" dist="38100" dir="2700000" algn="tl">
                    <a:srgbClr val="000000"/>
                  </a:outerShdw>
                </a:effectLst>
                <a:latin typeface="Calibri" pitchFamily="34" charset="0"/>
              </a:rPr>
              <a:t>1.0</a:t>
            </a:r>
            <a:r>
              <a:rPr lang="en-GB" sz="4200">
                <a:solidFill>
                  <a:srgbClr val="FFFF00"/>
                </a:solidFill>
                <a:effectLst>
                  <a:outerShdw blurRad="38100" dist="38100" dir="2700000" algn="tl">
                    <a:srgbClr val="000000"/>
                  </a:outerShdw>
                </a:effectLst>
                <a:latin typeface="Calibri" pitchFamily="34" charset="0"/>
              </a:rPr>
              <a:t>Glass</a:t>
            </a:r>
          </a:p>
        </p:txBody>
      </p:sp>
      <p:sp>
        <p:nvSpPr>
          <p:cNvPr id="1006602" name="Text Box 10"/>
          <p:cNvSpPr txBox="1">
            <a:spLocks noChangeArrowheads="1"/>
          </p:cNvSpPr>
          <p:nvPr/>
        </p:nvSpPr>
        <p:spPr bwMode="auto">
          <a:xfrm>
            <a:off x="0" y="5270500"/>
            <a:ext cx="9144000" cy="1034129"/>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400" dirty="0">
                <a:solidFill>
                  <a:schemeClr val="bg1"/>
                </a:solidFill>
                <a:effectLst>
                  <a:outerShdw blurRad="38100" dist="38100" dir="2700000" algn="tl">
                    <a:srgbClr val="000000"/>
                  </a:outerShdw>
                </a:effectLst>
                <a:latin typeface="Calibri" pitchFamily="34" charset="0"/>
              </a:rPr>
              <a:t>In this case </a:t>
            </a:r>
            <a:r>
              <a:rPr lang="en-GB" sz="3400" dirty="0" err="1">
                <a:solidFill>
                  <a:schemeClr val="bg1"/>
                </a:solidFill>
                <a:effectLst>
                  <a:outerShdw blurRad="38100" dist="38100" dir="2700000" algn="tl">
                    <a:srgbClr val="000000"/>
                  </a:outerShdw>
                </a:effectLst>
                <a:latin typeface="Calibri" pitchFamily="34" charset="0"/>
              </a:rPr>
              <a:t>opx</a:t>
            </a:r>
            <a:r>
              <a:rPr lang="en-GB" sz="3400" dirty="0">
                <a:solidFill>
                  <a:schemeClr val="bg1"/>
                </a:solidFill>
                <a:effectLst>
                  <a:outerShdw blurRad="38100" dist="38100" dir="2700000" algn="tl">
                    <a:srgbClr val="000000"/>
                  </a:outerShdw>
                </a:effectLst>
                <a:latin typeface="Calibri" pitchFamily="34" charset="0"/>
              </a:rPr>
              <a:t> seems not to participate in the melting assemblage.</a:t>
            </a:r>
          </a:p>
        </p:txBody>
      </p:sp>
      <p:sp>
        <p:nvSpPr>
          <p:cNvPr id="1006603" name="Text Box 11"/>
          <p:cNvSpPr txBox="1">
            <a:spLocks noChangeArrowheads="1"/>
          </p:cNvSpPr>
          <p:nvPr/>
        </p:nvSpPr>
        <p:spPr bwMode="auto">
          <a:xfrm>
            <a:off x="4452938" y="6280150"/>
            <a:ext cx="4691062" cy="284163"/>
          </a:xfrm>
          <a:prstGeom prst="rect">
            <a:avLst/>
          </a:prstGeom>
          <a:noFill/>
          <a:ln w="9525" algn="ctr">
            <a:noFill/>
            <a:miter lim="800000"/>
            <a:headEnd/>
            <a:tailEnd/>
          </a:ln>
          <a:effectLst/>
        </p:spPr>
        <p:txBody>
          <a:bodyPr>
            <a:spAutoFit/>
          </a:bodyPr>
          <a:lstStyle/>
          <a:p>
            <a:pPr algn="r">
              <a:lnSpc>
                <a:spcPct val="90000"/>
              </a:lnSpc>
              <a:spcBef>
                <a:spcPct val="50000"/>
              </a:spcBef>
              <a:defRPr/>
            </a:pPr>
            <a:r>
              <a:rPr lang="en-GB" sz="1400" dirty="0">
                <a:solidFill>
                  <a:schemeClr val="bg1"/>
                </a:solidFill>
                <a:effectLst>
                  <a:outerShdw blurRad="38100" dist="38100" dir="2700000" algn="tl">
                    <a:srgbClr val="000000"/>
                  </a:outerShdw>
                </a:effectLst>
                <a:latin typeface="Calibri" pitchFamily="34" charset="0"/>
              </a:rPr>
              <a:t>Lustrino et al., 1999 (Per. Mineral., 68, 13-42)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06598">
                                            <p:txEl>
                                              <p:pRg st="0" end="0"/>
                                            </p:txEl>
                                          </p:spTgt>
                                        </p:tgtEl>
                                        <p:attrNameLst>
                                          <p:attrName>style.visibility</p:attrName>
                                        </p:attrNameLst>
                                      </p:cBhvr>
                                      <p:to>
                                        <p:strVal val="visible"/>
                                      </p:to>
                                    </p:set>
                                    <p:animEffect transition="in" filter="fade">
                                      <p:cBhvr>
                                        <p:cTn id="7" dur="500"/>
                                        <p:tgtEl>
                                          <p:spTgt spid="100659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06601"/>
                                        </p:tgtEl>
                                        <p:attrNameLst>
                                          <p:attrName>style.visibility</p:attrName>
                                        </p:attrNameLst>
                                      </p:cBhvr>
                                      <p:to>
                                        <p:strVal val="visible"/>
                                      </p:to>
                                    </p:set>
                                    <p:animEffect transition="in" filter="fade">
                                      <p:cBhvr>
                                        <p:cTn id="12" dur="500"/>
                                        <p:tgtEl>
                                          <p:spTgt spid="1006601"/>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1006603">
                                            <p:txEl>
                                              <p:pRg st="0" end="0"/>
                                            </p:txEl>
                                          </p:spTgt>
                                        </p:tgtEl>
                                        <p:attrNameLst>
                                          <p:attrName>style.visibility</p:attrName>
                                        </p:attrNameLst>
                                      </p:cBhvr>
                                      <p:to>
                                        <p:strVal val="visible"/>
                                      </p:to>
                                    </p:set>
                                    <p:animEffect transition="in" filter="fade">
                                      <p:cBhvr>
                                        <p:cTn id="16" dur="500"/>
                                        <p:tgtEl>
                                          <p:spTgt spid="100660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06602">
                                            <p:txEl>
                                              <p:pRg st="0" end="0"/>
                                            </p:txEl>
                                          </p:spTgt>
                                        </p:tgtEl>
                                        <p:attrNameLst>
                                          <p:attrName>style.visibility</p:attrName>
                                        </p:attrNameLst>
                                      </p:cBhvr>
                                      <p:to>
                                        <p:strVal val="visible"/>
                                      </p:to>
                                    </p:set>
                                    <p:animEffect transition="in" filter="fade">
                                      <p:cBhvr>
                                        <p:cTn id="21" dur="500"/>
                                        <p:tgtEl>
                                          <p:spTgt spid="10066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6598" grpId="0" build="p"/>
      <p:bldP spid="1006601" grpId="0"/>
      <p:bldP spid="1006602"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9763" name="Text Box 3"/>
          <p:cNvSpPr txBox="1">
            <a:spLocks noChangeArrowheads="1"/>
          </p:cNvSpPr>
          <p:nvPr/>
        </p:nvSpPr>
        <p:spPr bwMode="auto">
          <a:xfrm>
            <a:off x="0" y="88900"/>
            <a:ext cx="9144000" cy="1066800"/>
          </a:xfrm>
          <a:prstGeom prst="rect">
            <a:avLst/>
          </a:prstGeom>
          <a:noFill/>
          <a:ln w="9525" algn="ctr">
            <a:noFill/>
            <a:miter lim="800000"/>
            <a:headEnd/>
            <a:tailEnd/>
          </a:ln>
          <a:effectLst/>
        </p:spPr>
        <p:txBody>
          <a:bodyPr>
            <a:spAutoFit/>
          </a:bodyPr>
          <a:lstStyle/>
          <a:p>
            <a:pPr algn="ctr">
              <a:defRPr/>
            </a:pPr>
            <a:r>
              <a:rPr lang="en-GB" sz="3200" dirty="0">
                <a:solidFill>
                  <a:schemeClr val="bg1"/>
                </a:solidFill>
                <a:effectLst>
                  <a:outerShdw blurRad="38100" dist="38100" dir="2700000" algn="tl">
                    <a:srgbClr val="000000"/>
                  </a:outerShdw>
                </a:effectLst>
                <a:latin typeface="Calibri" pitchFamily="34" charset="0"/>
              </a:rPr>
              <a:t>Mantle melting, melt extraction and post-melting processes beneath mid-ocean ridges</a:t>
            </a:r>
          </a:p>
        </p:txBody>
      </p:sp>
      <p:sp>
        <p:nvSpPr>
          <p:cNvPr id="629771" name="Text Box 11"/>
          <p:cNvSpPr txBox="1">
            <a:spLocks noChangeArrowheads="1"/>
          </p:cNvSpPr>
          <p:nvPr/>
        </p:nvSpPr>
        <p:spPr bwMode="auto">
          <a:xfrm>
            <a:off x="762000" y="1173163"/>
            <a:ext cx="7620000" cy="1384995"/>
          </a:xfrm>
          <a:prstGeom prst="rect">
            <a:avLst/>
          </a:prstGeom>
          <a:noFill/>
          <a:ln w="9525">
            <a:noFill/>
            <a:miter lim="800000"/>
            <a:headEnd/>
            <a:tailEnd/>
          </a:ln>
          <a:effectLst/>
        </p:spPr>
        <p:txBody>
          <a:bodyPr wrap="square">
            <a:spAutoFit/>
          </a:bodyPr>
          <a:lstStyle/>
          <a:p>
            <a:pPr algn="ct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Among all the residual phases (ol, </a:t>
            </a:r>
            <a:r>
              <a:rPr lang="en-GB" sz="2800" dirty="0" err="1">
                <a:solidFill>
                  <a:schemeClr val="bg1"/>
                </a:solidFill>
                <a:effectLst>
                  <a:outerShdw blurRad="38100" dist="38100" dir="2700000" algn="tl">
                    <a:srgbClr val="000000"/>
                  </a:outerShdw>
                </a:effectLst>
                <a:latin typeface="Calibri" pitchFamily="34" charset="0"/>
                <a:sym typeface="Wingdings" pitchFamily="2" charset="2"/>
              </a:rPr>
              <a:t>opx</a:t>
            </a:r>
            <a:r>
              <a:rPr lang="en-GB" sz="2800" dirty="0">
                <a:solidFill>
                  <a:schemeClr val="bg1"/>
                </a:solidFill>
                <a:effectLst>
                  <a:outerShdw blurRad="38100" dist="38100" dir="2700000" algn="tl">
                    <a:srgbClr val="000000"/>
                  </a:outerShdw>
                </a:effectLst>
                <a:latin typeface="Calibri" pitchFamily="34" charset="0"/>
                <a:sym typeface="Wingdings" pitchFamily="2" charset="2"/>
              </a:rPr>
              <a:t>, cpx and sp), cpx has the highest incompatible element mineral/melt partition coefficients.</a:t>
            </a:r>
          </a:p>
        </p:txBody>
      </p:sp>
      <p:grpSp>
        <p:nvGrpSpPr>
          <p:cNvPr id="2" name="Group 32"/>
          <p:cNvGrpSpPr>
            <a:grpSpLocks/>
          </p:cNvGrpSpPr>
          <p:nvPr/>
        </p:nvGrpSpPr>
        <p:grpSpPr bwMode="auto">
          <a:xfrm>
            <a:off x="323850" y="2608263"/>
            <a:ext cx="8505825" cy="3543299"/>
            <a:chOff x="204" y="1949"/>
            <a:chExt cx="5358" cy="2232"/>
          </a:xfrm>
        </p:grpSpPr>
        <p:sp>
          <p:nvSpPr>
            <p:cNvPr id="629775" name="Rectangle 15"/>
            <p:cNvSpPr>
              <a:spLocks noChangeArrowheads="1"/>
            </p:cNvSpPr>
            <p:nvPr/>
          </p:nvSpPr>
          <p:spPr bwMode="auto">
            <a:xfrm>
              <a:off x="894" y="3148"/>
              <a:ext cx="4128" cy="1033"/>
            </a:xfrm>
            <a:prstGeom prst="rect">
              <a:avLst/>
            </a:prstGeom>
            <a:noFill/>
            <a:ln w="9525">
              <a:noFill/>
              <a:miter lim="800000"/>
              <a:headEnd/>
              <a:tailEnd/>
            </a:ln>
            <a:effectLst/>
          </p:spPr>
          <p:txBody>
            <a:bodyPr/>
            <a:lstStyle/>
            <a:p>
              <a:pPr marL="669925" indent="-669925">
                <a:spcBef>
                  <a:spcPct val="20000"/>
                </a:spcBef>
                <a:defRPr/>
              </a:pPr>
              <a:r>
                <a:rPr lang="en-GB" sz="2800" dirty="0">
                  <a:solidFill>
                    <a:schemeClr val="bg1"/>
                  </a:solidFill>
                  <a:effectLst>
                    <a:outerShdw blurRad="38100" dist="38100" dir="2700000" algn="tl">
                      <a:srgbClr val="000000"/>
                    </a:outerShdw>
                  </a:effectLst>
                  <a:latin typeface="Calibri" pitchFamily="34" charset="0"/>
                </a:rPr>
                <a:t>= Concentration of element </a:t>
              </a:r>
              <a:r>
                <a:rPr lang="en-GB" sz="2800" i="1" dirty="0" err="1">
                  <a:solidFill>
                    <a:schemeClr val="bg1"/>
                  </a:solidFill>
                  <a:effectLst>
                    <a:outerShdw blurRad="38100" dist="38100" dir="2700000" algn="tl">
                      <a:srgbClr val="000000"/>
                    </a:outerShdw>
                  </a:effectLst>
                  <a:latin typeface="Calibri" pitchFamily="34" charset="0"/>
                </a:rPr>
                <a:t>i</a:t>
              </a:r>
              <a:r>
                <a:rPr lang="en-GB" sz="2800" dirty="0">
                  <a:solidFill>
                    <a:schemeClr val="bg1"/>
                  </a:solidFill>
                  <a:effectLst>
                    <a:outerShdw blurRad="38100" dist="38100" dir="2700000" algn="tl">
                      <a:srgbClr val="000000"/>
                    </a:outerShdw>
                  </a:effectLst>
                  <a:latin typeface="Calibri" pitchFamily="34" charset="0"/>
                </a:rPr>
                <a:t> in the mineral.</a:t>
              </a:r>
              <a:endParaRPr lang="en-GB" sz="1000" dirty="0">
                <a:solidFill>
                  <a:schemeClr val="bg1"/>
                </a:solidFill>
                <a:effectLst>
                  <a:outerShdw blurRad="38100" dist="38100" dir="2700000" algn="tl">
                    <a:srgbClr val="000000"/>
                  </a:outerShdw>
                </a:effectLst>
                <a:latin typeface="Calibri" pitchFamily="34" charset="0"/>
              </a:endParaRPr>
            </a:p>
            <a:p>
              <a:pPr marL="669925" indent="-669925">
                <a:spcBef>
                  <a:spcPct val="20000"/>
                </a:spcBef>
                <a:defRPr/>
              </a:pPr>
              <a:endParaRPr lang="en-GB" sz="1000" dirty="0">
                <a:solidFill>
                  <a:srgbClr val="FFFF00"/>
                </a:solidFill>
                <a:effectLst>
                  <a:outerShdw blurRad="38100" dist="38100" dir="2700000" algn="tl">
                    <a:srgbClr val="000000"/>
                  </a:outerShdw>
                </a:effectLst>
                <a:latin typeface="Calibri" pitchFamily="34" charset="0"/>
              </a:endParaRPr>
            </a:p>
            <a:p>
              <a:pPr marL="669925" indent="-669925">
                <a:spcBef>
                  <a:spcPct val="20000"/>
                </a:spcBef>
                <a:defRPr/>
              </a:pPr>
              <a:r>
                <a:rPr lang="en-GB" sz="2800" dirty="0">
                  <a:solidFill>
                    <a:schemeClr val="bg1"/>
                  </a:solidFill>
                  <a:effectLst>
                    <a:outerShdw blurRad="38100" dist="38100" dir="2700000" algn="tl">
                      <a:srgbClr val="000000"/>
                    </a:outerShdw>
                  </a:effectLst>
                  <a:latin typeface="Calibri" pitchFamily="34" charset="0"/>
                </a:rPr>
                <a:t>= Concentration of element </a:t>
              </a:r>
              <a:r>
                <a:rPr lang="en-GB" sz="2800" i="1" dirty="0" err="1">
                  <a:solidFill>
                    <a:schemeClr val="bg1"/>
                  </a:solidFill>
                  <a:effectLst>
                    <a:outerShdw blurRad="38100" dist="38100" dir="2700000" algn="tl">
                      <a:srgbClr val="000000"/>
                    </a:outerShdw>
                  </a:effectLst>
                  <a:latin typeface="Calibri" pitchFamily="34" charset="0"/>
                </a:rPr>
                <a:t>i</a:t>
              </a:r>
              <a:r>
                <a:rPr lang="en-GB" sz="2800" dirty="0">
                  <a:solidFill>
                    <a:schemeClr val="bg1"/>
                  </a:solidFill>
                  <a:effectLst>
                    <a:outerShdw blurRad="38100" dist="38100" dir="2700000" algn="tl">
                      <a:srgbClr val="000000"/>
                    </a:outerShdw>
                  </a:effectLst>
                  <a:latin typeface="Calibri" pitchFamily="34" charset="0"/>
                </a:rPr>
                <a:t> in the melt    </a:t>
              </a:r>
              <a:r>
                <a:rPr lang="en-GB" sz="2800" u="sng" dirty="0">
                  <a:solidFill>
                    <a:schemeClr val="bg1"/>
                  </a:solidFill>
                  <a:effectLst>
                    <a:outerShdw blurRad="38100" dist="38100" dir="2700000" algn="tl">
                      <a:srgbClr val="000000"/>
                    </a:outerShdw>
                  </a:effectLst>
                  <a:latin typeface="Calibri" pitchFamily="34" charset="0"/>
                </a:rPr>
                <a:t>in equilibrium</a:t>
              </a:r>
              <a:r>
                <a:rPr lang="en-GB" sz="2800" dirty="0">
                  <a:solidFill>
                    <a:schemeClr val="bg1"/>
                  </a:solidFill>
                  <a:effectLst>
                    <a:outerShdw blurRad="38100" dist="38100" dir="2700000" algn="tl">
                      <a:srgbClr val="000000"/>
                    </a:outerShdw>
                  </a:effectLst>
                  <a:latin typeface="Calibri" pitchFamily="34" charset="0"/>
                </a:rPr>
                <a:t> with that mineral.</a:t>
              </a:r>
            </a:p>
          </p:txBody>
        </p:sp>
        <p:grpSp>
          <p:nvGrpSpPr>
            <p:cNvPr id="96263" name="Group 16"/>
            <p:cNvGrpSpPr>
              <a:grpSpLocks/>
            </p:cNvGrpSpPr>
            <p:nvPr/>
          </p:nvGrpSpPr>
          <p:grpSpPr bwMode="auto">
            <a:xfrm>
              <a:off x="534" y="2978"/>
              <a:ext cx="432" cy="464"/>
              <a:chOff x="4368" y="1632"/>
              <a:chExt cx="432" cy="464"/>
            </a:xfrm>
          </p:grpSpPr>
          <p:sp>
            <p:nvSpPr>
              <p:cNvPr id="629777" name="Text Box 17"/>
              <p:cNvSpPr txBox="1">
                <a:spLocks noChangeArrowheads="1"/>
              </p:cNvSpPr>
              <p:nvPr/>
            </p:nvSpPr>
            <p:spPr bwMode="auto">
              <a:xfrm>
                <a:off x="4368" y="1632"/>
                <a:ext cx="332" cy="464"/>
              </a:xfrm>
              <a:prstGeom prst="rect">
                <a:avLst/>
              </a:prstGeom>
              <a:noFill/>
              <a:ln w="9525">
                <a:noFill/>
                <a:miter lim="800000"/>
                <a:headEnd/>
                <a:tailEnd/>
              </a:ln>
              <a:effectLst/>
            </p:spPr>
            <p:txBody>
              <a:bodyPr wrap="none">
                <a:spAutoFit/>
              </a:bodyPr>
              <a:lstStyle/>
              <a:p>
                <a:pPr>
                  <a:lnSpc>
                    <a:spcPct val="145000"/>
                  </a:lnSpc>
                  <a:defRPr/>
                </a:pPr>
                <a:r>
                  <a:rPr lang="en-GB" sz="3200" dirty="0">
                    <a:solidFill>
                      <a:srgbClr val="FFFF00"/>
                    </a:solidFill>
                    <a:effectLst>
                      <a:outerShdw blurRad="38100" dist="38100" dir="2700000" algn="tl">
                        <a:srgbClr val="000000"/>
                      </a:outerShdw>
                    </a:effectLst>
                    <a:latin typeface="Calibri" pitchFamily="34" charset="0"/>
                  </a:rPr>
                  <a:t>C</a:t>
                </a:r>
                <a:r>
                  <a:rPr lang="en-GB" sz="3200" i="1" baseline="-25000" dirty="0">
                    <a:solidFill>
                      <a:srgbClr val="FFFF00"/>
                    </a:solidFill>
                    <a:effectLst>
                      <a:outerShdw blurRad="38100" dist="38100" dir="2700000" algn="tl">
                        <a:srgbClr val="000000"/>
                      </a:outerShdw>
                    </a:effectLst>
                    <a:latin typeface="Calibri" pitchFamily="34" charset="0"/>
                  </a:rPr>
                  <a:t>S</a:t>
                </a:r>
                <a:endParaRPr lang="en-GB" sz="3200" dirty="0">
                  <a:solidFill>
                    <a:srgbClr val="FFFF00"/>
                  </a:solidFill>
                  <a:effectLst>
                    <a:outerShdw blurRad="38100" dist="38100" dir="2700000" algn="tl">
                      <a:srgbClr val="000000"/>
                    </a:outerShdw>
                  </a:effectLst>
                  <a:latin typeface="Calibri" pitchFamily="34" charset="0"/>
                </a:endParaRPr>
              </a:p>
            </p:txBody>
          </p:sp>
          <p:sp>
            <p:nvSpPr>
              <p:cNvPr id="96277" name="Rectangle 18"/>
              <p:cNvSpPr>
                <a:spLocks noChangeArrowheads="1"/>
              </p:cNvSpPr>
              <p:nvPr/>
            </p:nvSpPr>
            <p:spPr bwMode="auto">
              <a:xfrm>
                <a:off x="4560" y="1698"/>
                <a:ext cx="240" cy="336"/>
              </a:xfrm>
              <a:prstGeom prst="rect">
                <a:avLst/>
              </a:prstGeom>
              <a:noFill/>
              <a:ln w="9525">
                <a:noFill/>
                <a:miter lim="800000"/>
                <a:headEnd/>
                <a:tailEnd/>
              </a:ln>
            </p:spPr>
            <p:txBody>
              <a:bodyPr/>
              <a:lstStyle/>
              <a:p>
                <a:pPr marL="342900" indent="-342900">
                  <a:spcBef>
                    <a:spcPct val="20000"/>
                  </a:spcBef>
                </a:pPr>
                <a:r>
                  <a:rPr lang="en-GB" sz="2400" i="1" dirty="0" err="1">
                    <a:solidFill>
                      <a:srgbClr val="FFFF00"/>
                    </a:solidFill>
                    <a:effectLst/>
                    <a:latin typeface="Calibri" pitchFamily="34" charset="0"/>
                  </a:rPr>
                  <a:t>i</a:t>
                </a:r>
                <a:endParaRPr lang="en-GB" sz="3200" dirty="0">
                  <a:solidFill>
                    <a:srgbClr val="FFFF00"/>
                  </a:solidFill>
                  <a:effectLst/>
                  <a:latin typeface="Calibri" pitchFamily="34" charset="0"/>
                </a:endParaRPr>
              </a:p>
            </p:txBody>
          </p:sp>
        </p:grpSp>
        <p:grpSp>
          <p:nvGrpSpPr>
            <p:cNvPr id="96264" name="Group 19"/>
            <p:cNvGrpSpPr>
              <a:grpSpLocks/>
            </p:cNvGrpSpPr>
            <p:nvPr/>
          </p:nvGrpSpPr>
          <p:grpSpPr bwMode="auto">
            <a:xfrm>
              <a:off x="534" y="3526"/>
              <a:ext cx="432" cy="411"/>
              <a:chOff x="5109" y="2700"/>
              <a:chExt cx="432" cy="411"/>
            </a:xfrm>
          </p:grpSpPr>
          <p:sp>
            <p:nvSpPr>
              <p:cNvPr id="629780" name="Text Box 20"/>
              <p:cNvSpPr txBox="1">
                <a:spLocks noChangeArrowheads="1"/>
              </p:cNvSpPr>
              <p:nvPr/>
            </p:nvSpPr>
            <p:spPr bwMode="auto">
              <a:xfrm>
                <a:off x="5109" y="2743"/>
                <a:ext cx="327" cy="368"/>
              </a:xfrm>
              <a:prstGeom prst="rect">
                <a:avLst/>
              </a:prstGeom>
              <a:noFill/>
              <a:ln w="9525">
                <a:noFill/>
                <a:miter lim="800000"/>
                <a:headEnd/>
                <a:tailEnd/>
              </a:ln>
              <a:effectLst/>
            </p:spPr>
            <p:txBody>
              <a:bodyPr wrap="none">
                <a:spAutoFit/>
              </a:bodyPr>
              <a:lstStyle/>
              <a:p>
                <a:pPr>
                  <a:defRPr/>
                </a:pPr>
                <a:r>
                  <a:rPr lang="en-GB" sz="3200">
                    <a:solidFill>
                      <a:srgbClr val="FFFF00"/>
                    </a:solidFill>
                    <a:effectLst>
                      <a:outerShdw blurRad="38100" dist="38100" dir="2700000" algn="tl">
                        <a:srgbClr val="000000"/>
                      </a:outerShdw>
                    </a:effectLst>
                    <a:latin typeface="Calibri" pitchFamily="34" charset="0"/>
                  </a:rPr>
                  <a:t>C</a:t>
                </a:r>
                <a:r>
                  <a:rPr lang="en-GB" sz="3200" i="1" baseline="-25000">
                    <a:solidFill>
                      <a:srgbClr val="FFFF00"/>
                    </a:solidFill>
                    <a:effectLst>
                      <a:outerShdw blurRad="38100" dist="38100" dir="2700000" algn="tl">
                        <a:srgbClr val="000000"/>
                      </a:outerShdw>
                    </a:effectLst>
                    <a:latin typeface="Calibri" pitchFamily="34" charset="0"/>
                  </a:rPr>
                  <a:t>L</a:t>
                </a:r>
                <a:endParaRPr lang="en-GB" sz="3200">
                  <a:solidFill>
                    <a:srgbClr val="FFFF00"/>
                  </a:solidFill>
                  <a:effectLst>
                    <a:outerShdw blurRad="38100" dist="38100" dir="2700000" algn="tl">
                      <a:srgbClr val="000000"/>
                    </a:outerShdw>
                  </a:effectLst>
                  <a:latin typeface="Calibri" pitchFamily="34" charset="0"/>
                </a:endParaRPr>
              </a:p>
            </p:txBody>
          </p:sp>
          <p:sp>
            <p:nvSpPr>
              <p:cNvPr id="96275" name="Rectangle 21"/>
              <p:cNvSpPr>
                <a:spLocks noChangeArrowheads="1"/>
              </p:cNvSpPr>
              <p:nvPr/>
            </p:nvSpPr>
            <p:spPr bwMode="auto">
              <a:xfrm>
                <a:off x="5301" y="2700"/>
                <a:ext cx="240" cy="336"/>
              </a:xfrm>
              <a:prstGeom prst="rect">
                <a:avLst/>
              </a:prstGeom>
              <a:noFill/>
              <a:ln w="9525">
                <a:noFill/>
                <a:miter lim="800000"/>
                <a:headEnd/>
                <a:tailEnd/>
              </a:ln>
            </p:spPr>
            <p:txBody>
              <a:bodyPr/>
              <a:lstStyle/>
              <a:p>
                <a:pPr marL="342900" indent="-342900">
                  <a:spcBef>
                    <a:spcPct val="20000"/>
                  </a:spcBef>
                </a:pPr>
                <a:r>
                  <a:rPr lang="en-GB" sz="2400" i="1">
                    <a:solidFill>
                      <a:srgbClr val="FFFF00"/>
                    </a:solidFill>
                    <a:effectLst/>
                    <a:latin typeface="Calibri" pitchFamily="34" charset="0"/>
                  </a:rPr>
                  <a:t>i</a:t>
                </a:r>
                <a:endParaRPr lang="en-GB" sz="3200">
                  <a:solidFill>
                    <a:srgbClr val="FFFF00"/>
                  </a:solidFill>
                  <a:effectLst/>
                  <a:latin typeface="Calibri" pitchFamily="34" charset="0"/>
                </a:endParaRPr>
              </a:p>
            </p:txBody>
          </p:sp>
        </p:grpSp>
        <p:sp>
          <p:nvSpPr>
            <p:cNvPr id="629783" name="Text Box 23"/>
            <p:cNvSpPr txBox="1">
              <a:spLocks noChangeArrowheads="1"/>
            </p:cNvSpPr>
            <p:nvPr/>
          </p:nvSpPr>
          <p:spPr bwMode="auto">
            <a:xfrm>
              <a:off x="3537" y="1949"/>
              <a:ext cx="360" cy="913"/>
            </a:xfrm>
            <a:prstGeom prst="rect">
              <a:avLst/>
            </a:prstGeom>
            <a:noFill/>
            <a:ln w="9525">
              <a:noFill/>
              <a:miter lim="800000"/>
              <a:headEnd/>
              <a:tailEnd/>
            </a:ln>
            <a:effectLst/>
          </p:spPr>
          <p:txBody>
            <a:bodyPr wrap="none">
              <a:spAutoFit/>
            </a:bodyPr>
            <a:lstStyle/>
            <a:p>
              <a:pPr>
                <a:lnSpc>
                  <a:spcPct val="145000"/>
                </a:lnSpc>
                <a:defRPr/>
              </a:pPr>
              <a:r>
                <a:rPr lang="en-GB" sz="3600">
                  <a:solidFill>
                    <a:srgbClr val="FFFF00"/>
                  </a:solidFill>
                  <a:effectLst>
                    <a:outerShdw blurRad="38100" dist="38100" dir="2700000" algn="tl">
                      <a:srgbClr val="000000"/>
                    </a:outerShdw>
                  </a:effectLst>
                  <a:latin typeface="Calibri" pitchFamily="34" charset="0"/>
                </a:rPr>
                <a:t>C</a:t>
              </a:r>
              <a:r>
                <a:rPr lang="en-GB" sz="3600" i="1" baseline="-25000">
                  <a:solidFill>
                    <a:srgbClr val="FFFF00"/>
                  </a:solidFill>
                  <a:effectLst>
                    <a:outerShdw blurRad="38100" dist="38100" dir="2700000" algn="tl">
                      <a:srgbClr val="000000"/>
                    </a:outerShdw>
                  </a:effectLst>
                  <a:latin typeface="Calibri" pitchFamily="34" charset="0"/>
                </a:rPr>
                <a:t>S</a:t>
              </a:r>
              <a:endParaRPr lang="en-GB" sz="3600">
                <a:solidFill>
                  <a:srgbClr val="FFFF00"/>
                </a:solidFill>
                <a:effectLst>
                  <a:outerShdw blurRad="38100" dist="38100" dir="2700000" algn="tl">
                    <a:srgbClr val="000000"/>
                  </a:outerShdw>
                </a:effectLst>
                <a:latin typeface="Calibri" pitchFamily="34" charset="0"/>
              </a:endParaRPr>
            </a:p>
            <a:p>
              <a:pPr>
                <a:defRPr/>
              </a:pPr>
              <a:r>
                <a:rPr lang="en-GB" sz="3600">
                  <a:solidFill>
                    <a:srgbClr val="FFFF00"/>
                  </a:solidFill>
                  <a:effectLst>
                    <a:outerShdw blurRad="38100" dist="38100" dir="2700000" algn="tl">
                      <a:srgbClr val="000000"/>
                    </a:outerShdw>
                  </a:effectLst>
                  <a:latin typeface="Calibri" pitchFamily="34" charset="0"/>
                </a:rPr>
                <a:t>C</a:t>
              </a:r>
              <a:r>
                <a:rPr lang="en-GB" sz="3600" i="1" baseline="-25000">
                  <a:solidFill>
                    <a:srgbClr val="FFFF00"/>
                  </a:solidFill>
                  <a:effectLst>
                    <a:outerShdw blurRad="38100" dist="38100" dir="2700000" algn="tl">
                      <a:srgbClr val="000000"/>
                    </a:outerShdw>
                  </a:effectLst>
                  <a:latin typeface="Calibri" pitchFamily="34" charset="0"/>
                </a:rPr>
                <a:t>L</a:t>
              </a:r>
              <a:endParaRPr lang="en-GB" sz="3600">
                <a:solidFill>
                  <a:srgbClr val="FFFF00"/>
                </a:solidFill>
                <a:effectLst>
                  <a:outerShdw blurRad="38100" dist="38100" dir="2700000" algn="tl">
                    <a:srgbClr val="000000"/>
                  </a:outerShdw>
                </a:effectLst>
                <a:latin typeface="Calibri" pitchFamily="34" charset="0"/>
              </a:endParaRPr>
            </a:p>
          </p:txBody>
        </p:sp>
        <p:sp>
          <p:nvSpPr>
            <p:cNvPr id="629784" name="Line 24"/>
            <p:cNvSpPr>
              <a:spLocks noChangeShapeType="1"/>
            </p:cNvSpPr>
            <p:nvPr/>
          </p:nvSpPr>
          <p:spPr bwMode="auto">
            <a:xfrm flipV="1">
              <a:off x="3590" y="2491"/>
              <a:ext cx="291" cy="0"/>
            </a:xfrm>
            <a:prstGeom prst="line">
              <a:avLst/>
            </a:prstGeom>
            <a:noFill/>
            <a:ln w="28575">
              <a:solidFill>
                <a:schemeClr val="bg1"/>
              </a:solidFill>
              <a:round/>
              <a:headEnd/>
              <a:tailEnd/>
            </a:ln>
            <a:effectLst/>
          </p:spPr>
          <p:txBody>
            <a:bodyPr wrap="none" anchor="ctr"/>
            <a:lstStyle/>
            <a:p>
              <a:pPr>
                <a:defRPr/>
              </a:pPr>
              <a:endParaRPr lang="en-GB">
                <a:solidFill>
                  <a:srgbClr val="FFFF00"/>
                </a:solidFill>
                <a:latin typeface="Calibri" pitchFamily="34" charset="0"/>
              </a:endParaRPr>
            </a:p>
          </p:txBody>
        </p:sp>
        <p:sp>
          <p:nvSpPr>
            <p:cNvPr id="629785" name="Rectangle 25"/>
            <p:cNvSpPr>
              <a:spLocks noChangeArrowheads="1"/>
            </p:cNvSpPr>
            <p:nvPr/>
          </p:nvSpPr>
          <p:spPr bwMode="auto">
            <a:xfrm>
              <a:off x="2817" y="2234"/>
              <a:ext cx="816" cy="528"/>
            </a:xfrm>
            <a:prstGeom prst="rect">
              <a:avLst/>
            </a:prstGeom>
            <a:noFill/>
            <a:ln w="9525">
              <a:noFill/>
              <a:miter lim="800000"/>
              <a:headEnd/>
              <a:tailEnd/>
            </a:ln>
            <a:effectLst/>
          </p:spPr>
          <p:txBody>
            <a:bodyPr/>
            <a:lstStyle/>
            <a:p>
              <a:pPr marL="342900" indent="-342900">
                <a:spcBef>
                  <a:spcPct val="20000"/>
                </a:spcBef>
                <a:defRPr/>
              </a:pPr>
              <a:r>
                <a:rPr lang="en-GB" sz="4000">
                  <a:solidFill>
                    <a:srgbClr val="FFFF00"/>
                  </a:solidFill>
                  <a:effectLst>
                    <a:outerShdw blurRad="38100" dist="38100" dir="2700000" algn="tl">
                      <a:srgbClr val="000000"/>
                    </a:outerShdw>
                  </a:effectLst>
                  <a:latin typeface="Calibri" pitchFamily="34" charset="0"/>
                </a:rPr>
                <a:t>K</a:t>
              </a:r>
              <a:r>
                <a:rPr lang="en-GB" sz="4000" baseline="-25000">
                  <a:solidFill>
                    <a:srgbClr val="FFFF00"/>
                  </a:solidFill>
                  <a:effectLst>
                    <a:outerShdw blurRad="38100" dist="38100" dir="2700000" algn="tl">
                      <a:srgbClr val="000000"/>
                    </a:outerShdw>
                  </a:effectLst>
                  <a:latin typeface="Calibri" pitchFamily="34" charset="0"/>
                </a:rPr>
                <a:t>D</a:t>
              </a:r>
              <a:r>
                <a:rPr lang="en-GB" sz="4000">
                  <a:solidFill>
                    <a:srgbClr val="FFFF00"/>
                  </a:solidFill>
                  <a:effectLst>
                    <a:outerShdw blurRad="38100" dist="38100" dir="2700000" algn="tl">
                      <a:srgbClr val="000000"/>
                    </a:outerShdw>
                  </a:effectLst>
                  <a:latin typeface="Calibri" pitchFamily="34" charset="0"/>
                </a:rPr>
                <a:t> =</a:t>
              </a:r>
            </a:p>
          </p:txBody>
        </p:sp>
        <p:sp>
          <p:nvSpPr>
            <p:cNvPr id="629786" name="Rectangle 26"/>
            <p:cNvSpPr>
              <a:spLocks noChangeArrowheads="1"/>
            </p:cNvSpPr>
            <p:nvPr/>
          </p:nvSpPr>
          <p:spPr bwMode="auto">
            <a:xfrm>
              <a:off x="3729" y="2060"/>
              <a:ext cx="240" cy="336"/>
            </a:xfrm>
            <a:prstGeom prst="rect">
              <a:avLst/>
            </a:prstGeom>
            <a:noFill/>
            <a:ln w="9525">
              <a:noFill/>
              <a:miter lim="800000"/>
              <a:headEnd/>
              <a:tailEnd/>
            </a:ln>
            <a:effectLst/>
          </p:spPr>
          <p:txBody>
            <a:bodyPr/>
            <a:lstStyle/>
            <a:p>
              <a:pPr marL="342900" indent="-342900">
                <a:spcBef>
                  <a:spcPct val="20000"/>
                </a:spcBef>
                <a:defRPr/>
              </a:pPr>
              <a:r>
                <a:rPr lang="en-GB" sz="2800" i="1">
                  <a:solidFill>
                    <a:srgbClr val="FFFF00"/>
                  </a:solidFill>
                  <a:effectLst>
                    <a:outerShdw blurRad="38100" dist="38100" dir="2700000" algn="tl">
                      <a:srgbClr val="000000"/>
                    </a:outerShdw>
                  </a:effectLst>
                  <a:latin typeface="Calibri" pitchFamily="34" charset="0"/>
                </a:rPr>
                <a:t>i</a:t>
              </a:r>
              <a:endParaRPr lang="en-GB" sz="3600">
                <a:solidFill>
                  <a:srgbClr val="FFFF00"/>
                </a:solidFill>
                <a:effectLst>
                  <a:outerShdw blurRad="38100" dist="38100" dir="2700000" algn="tl">
                    <a:srgbClr val="000000"/>
                  </a:outerShdw>
                </a:effectLst>
                <a:latin typeface="Calibri" pitchFamily="34" charset="0"/>
              </a:endParaRPr>
            </a:p>
          </p:txBody>
        </p:sp>
        <p:sp>
          <p:nvSpPr>
            <p:cNvPr id="629787" name="Rectangle 27"/>
            <p:cNvSpPr>
              <a:spLocks noChangeArrowheads="1"/>
            </p:cNvSpPr>
            <p:nvPr/>
          </p:nvSpPr>
          <p:spPr bwMode="auto">
            <a:xfrm>
              <a:off x="3705" y="2426"/>
              <a:ext cx="240" cy="336"/>
            </a:xfrm>
            <a:prstGeom prst="rect">
              <a:avLst/>
            </a:prstGeom>
            <a:noFill/>
            <a:ln w="9525">
              <a:noFill/>
              <a:miter lim="800000"/>
              <a:headEnd/>
              <a:tailEnd/>
            </a:ln>
            <a:effectLst/>
          </p:spPr>
          <p:txBody>
            <a:bodyPr/>
            <a:lstStyle/>
            <a:p>
              <a:pPr marL="342900" indent="-342900">
                <a:spcBef>
                  <a:spcPct val="20000"/>
                </a:spcBef>
                <a:defRPr/>
              </a:pPr>
              <a:r>
                <a:rPr lang="en-GB" sz="2800" i="1">
                  <a:solidFill>
                    <a:srgbClr val="FFFF00"/>
                  </a:solidFill>
                  <a:effectLst>
                    <a:outerShdw blurRad="38100" dist="38100" dir="2700000" algn="tl">
                      <a:srgbClr val="000000"/>
                    </a:outerShdw>
                  </a:effectLst>
                  <a:latin typeface="Calibri" pitchFamily="34" charset="0"/>
                </a:rPr>
                <a:t>i</a:t>
              </a:r>
              <a:endParaRPr lang="en-GB" sz="3600">
                <a:solidFill>
                  <a:srgbClr val="FFFF00"/>
                </a:solidFill>
                <a:effectLst>
                  <a:outerShdw blurRad="38100" dist="38100" dir="2700000" algn="tl">
                    <a:srgbClr val="000000"/>
                  </a:outerShdw>
                </a:effectLst>
                <a:latin typeface="Calibri" pitchFamily="34" charset="0"/>
              </a:endParaRPr>
            </a:p>
          </p:txBody>
        </p:sp>
        <p:sp>
          <p:nvSpPr>
            <p:cNvPr id="629788" name="Rectangle 28"/>
            <p:cNvSpPr>
              <a:spLocks noChangeArrowheads="1"/>
            </p:cNvSpPr>
            <p:nvPr/>
          </p:nvSpPr>
          <p:spPr bwMode="auto">
            <a:xfrm>
              <a:off x="3031" y="2167"/>
              <a:ext cx="240" cy="336"/>
            </a:xfrm>
            <a:prstGeom prst="rect">
              <a:avLst/>
            </a:prstGeom>
            <a:noFill/>
            <a:ln w="9525">
              <a:noFill/>
              <a:miter lim="800000"/>
              <a:headEnd/>
              <a:tailEnd/>
            </a:ln>
            <a:effectLst/>
          </p:spPr>
          <p:txBody>
            <a:bodyPr/>
            <a:lstStyle/>
            <a:p>
              <a:pPr marL="342900" indent="-342900">
                <a:spcBef>
                  <a:spcPct val="20000"/>
                </a:spcBef>
                <a:defRPr/>
              </a:pPr>
              <a:r>
                <a:rPr lang="en-GB" sz="2800" i="1">
                  <a:solidFill>
                    <a:srgbClr val="FFFF00"/>
                  </a:solidFill>
                  <a:effectLst>
                    <a:outerShdw blurRad="38100" dist="38100" dir="2700000" algn="tl">
                      <a:srgbClr val="000000"/>
                    </a:outerShdw>
                  </a:effectLst>
                  <a:latin typeface="Calibri" pitchFamily="34" charset="0"/>
                </a:rPr>
                <a:t>i</a:t>
              </a:r>
              <a:endParaRPr lang="en-GB" sz="3600">
                <a:solidFill>
                  <a:srgbClr val="FFFF00"/>
                </a:solidFill>
                <a:effectLst>
                  <a:outerShdw blurRad="38100" dist="38100" dir="2700000" algn="tl">
                    <a:srgbClr val="000000"/>
                  </a:outerShdw>
                </a:effectLst>
                <a:latin typeface="Calibri" pitchFamily="34" charset="0"/>
              </a:endParaRPr>
            </a:p>
          </p:txBody>
        </p:sp>
        <p:sp>
          <p:nvSpPr>
            <p:cNvPr id="629789" name="Rectangle 29"/>
            <p:cNvSpPr>
              <a:spLocks noChangeArrowheads="1"/>
            </p:cNvSpPr>
            <p:nvPr/>
          </p:nvSpPr>
          <p:spPr bwMode="auto">
            <a:xfrm>
              <a:off x="3112" y="2426"/>
              <a:ext cx="324" cy="519"/>
            </a:xfrm>
            <a:prstGeom prst="rect">
              <a:avLst/>
            </a:prstGeom>
            <a:noFill/>
            <a:ln w="9525">
              <a:noFill/>
              <a:miter lim="800000"/>
              <a:headEnd/>
              <a:tailEnd/>
            </a:ln>
            <a:effectLst/>
          </p:spPr>
          <p:txBody>
            <a:bodyPr/>
            <a:lstStyle/>
            <a:p>
              <a:pPr marL="342900" indent="-342900">
                <a:spcBef>
                  <a:spcPct val="20000"/>
                </a:spcBef>
                <a:defRPr/>
              </a:pPr>
              <a:r>
                <a:rPr lang="en-GB" sz="3600" i="1" baseline="-25000">
                  <a:solidFill>
                    <a:srgbClr val="FFFF00"/>
                  </a:solidFill>
                  <a:effectLst>
                    <a:outerShdw blurRad="38100" dist="38100" dir="2700000" algn="tl">
                      <a:srgbClr val="000000"/>
                    </a:outerShdw>
                  </a:effectLst>
                  <a:latin typeface="Calibri" pitchFamily="34" charset="0"/>
                </a:rPr>
                <a:t>S</a:t>
              </a:r>
              <a:endParaRPr lang="en-GB" sz="3600">
                <a:solidFill>
                  <a:srgbClr val="FFFF00"/>
                </a:solidFill>
                <a:effectLst>
                  <a:outerShdw blurRad="38100" dist="38100" dir="2700000" algn="tl">
                    <a:srgbClr val="000000"/>
                  </a:outerShdw>
                </a:effectLst>
                <a:latin typeface="Calibri" pitchFamily="34" charset="0"/>
              </a:endParaRPr>
            </a:p>
          </p:txBody>
        </p:sp>
        <p:sp>
          <p:nvSpPr>
            <p:cNvPr id="629790" name="Rectangle 30"/>
            <p:cNvSpPr>
              <a:spLocks noChangeArrowheads="1"/>
            </p:cNvSpPr>
            <p:nvPr/>
          </p:nvSpPr>
          <p:spPr bwMode="auto">
            <a:xfrm>
              <a:off x="204" y="2039"/>
              <a:ext cx="5358" cy="2087"/>
            </a:xfrm>
            <a:prstGeom prst="rect">
              <a:avLst/>
            </a:prstGeom>
            <a:noFill/>
            <a:ln w="57150" cmpd="thickThin" algn="ctr">
              <a:noFill/>
              <a:miter lim="800000"/>
              <a:headEnd/>
              <a:tailEnd/>
            </a:ln>
            <a:effectLst/>
          </p:spPr>
          <p:txBody>
            <a:bodyPr wrap="none" anchor="ctr"/>
            <a:lstStyle/>
            <a:p>
              <a:pPr>
                <a:defRPr/>
              </a:pPr>
              <a:endParaRPr lang="en-GB">
                <a:latin typeface="Calibri" pitchFamily="34" charset="0"/>
              </a:endParaRPr>
            </a:p>
          </p:txBody>
        </p:sp>
        <p:sp>
          <p:nvSpPr>
            <p:cNvPr id="629791" name="Rectangle 31"/>
            <p:cNvSpPr>
              <a:spLocks noChangeArrowheads="1"/>
            </p:cNvSpPr>
            <p:nvPr/>
          </p:nvSpPr>
          <p:spPr bwMode="auto">
            <a:xfrm>
              <a:off x="249" y="1998"/>
              <a:ext cx="2495" cy="1032"/>
            </a:xfrm>
            <a:prstGeom prst="rect">
              <a:avLst/>
            </a:prstGeom>
            <a:noFill/>
            <a:ln w="9525">
              <a:noFill/>
              <a:miter lim="800000"/>
              <a:headEnd/>
              <a:tailEnd/>
            </a:ln>
            <a:effectLst/>
          </p:spPr>
          <p:txBody>
            <a:bodyPr/>
            <a:lstStyle/>
            <a:p>
              <a:pPr algn="ctr">
                <a:spcBef>
                  <a:spcPct val="45000"/>
                </a:spcBef>
                <a:buClr>
                  <a:srgbClr val="00CC00"/>
                </a:buClr>
                <a:buSzPct val="50000"/>
                <a:buFont typeface="Monotype Sorts" pitchFamily="2" charset="2"/>
                <a:buNone/>
                <a:defRPr/>
              </a:pPr>
              <a:r>
                <a:rPr lang="en-GB" sz="4800" dirty="0">
                  <a:solidFill>
                    <a:schemeClr val="bg1"/>
                  </a:solidFill>
                  <a:effectLst>
                    <a:outerShdw blurRad="38100" dist="38100" dir="2700000" algn="tl">
                      <a:srgbClr val="000000"/>
                    </a:outerShdw>
                  </a:effectLst>
                  <a:latin typeface="Calibri" pitchFamily="34" charset="0"/>
                </a:rPr>
                <a:t>Partition Coefficient</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29771">
                                            <p:txEl>
                                              <p:pRg st="0" end="0"/>
                                            </p:txEl>
                                          </p:spTgt>
                                        </p:tgtEl>
                                        <p:attrNameLst>
                                          <p:attrName>style.visibility</p:attrName>
                                        </p:attrNameLst>
                                      </p:cBhvr>
                                      <p:to>
                                        <p:strVal val="visible"/>
                                      </p:to>
                                    </p:set>
                                    <p:animEffect transition="in" filter="fade">
                                      <p:cBhvr>
                                        <p:cTn id="7" dur="500"/>
                                        <p:tgtEl>
                                          <p:spTgt spid="6297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9771" grpId="0" build="p" autoUpdateAnimBg="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2146" name="Text Box 2"/>
          <p:cNvSpPr txBox="1">
            <a:spLocks noChangeArrowheads="1"/>
          </p:cNvSpPr>
          <p:nvPr/>
        </p:nvSpPr>
        <p:spPr bwMode="auto">
          <a:xfrm>
            <a:off x="0" y="88900"/>
            <a:ext cx="9144000" cy="1066800"/>
          </a:xfrm>
          <a:prstGeom prst="rect">
            <a:avLst/>
          </a:prstGeom>
          <a:noFill/>
          <a:ln w="9525" algn="ctr">
            <a:noFill/>
            <a:miter lim="800000"/>
            <a:headEnd/>
            <a:tailEnd/>
          </a:ln>
          <a:effectLst/>
        </p:spPr>
        <p:txBody>
          <a:bodyPr>
            <a:spAutoFit/>
          </a:bodyPr>
          <a:lstStyle/>
          <a:p>
            <a:pPr algn="ctr">
              <a:defRPr/>
            </a:pPr>
            <a:r>
              <a:rPr lang="en-GB" sz="3200" dirty="0">
                <a:solidFill>
                  <a:schemeClr val="bg1"/>
                </a:solidFill>
                <a:effectLst>
                  <a:outerShdw blurRad="38100" dist="38100" dir="2700000" algn="tl">
                    <a:srgbClr val="000000"/>
                  </a:outerShdw>
                </a:effectLst>
                <a:latin typeface="Calibri" pitchFamily="34" charset="0"/>
              </a:rPr>
              <a:t>Mantle melting, melt extraction and post-melting processes beneath mid-ocean ridges</a:t>
            </a:r>
          </a:p>
        </p:txBody>
      </p:sp>
      <p:sp>
        <p:nvSpPr>
          <p:cNvPr id="902164" name="Rectangle 20"/>
          <p:cNvSpPr>
            <a:spLocks noChangeArrowheads="1"/>
          </p:cNvSpPr>
          <p:nvPr/>
        </p:nvSpPr>
        <p:spPr bwMode="auto">
          <a:xfrm>
            <a:off x="323850" y="3236913"/>
            <a:ext cx="8505825" cy="3313112"/>
          </a:xfrm>
          <a:prstGeom prst="rect">
            <a:avLst/>
          </a:prstGeom>
          <a:noFill/>
          <a:ln w="57150" cmpd="thickThin" algn="ctr">
            <a:noFill/>
            <a:miter lim="800000"/>
            <a:headEnd/>
            <a:tailEnd/>
          </a:ln>
          <a:effectLst/>
        </p:spPr>
        <p:txBody>
          <a:bodyPr wrap="none" anchor="ctr"/>
          <a:lstStyle/>
          <a:p>
            <a:pPr>
              <a:defRPr/>
            </a:pPr>
            <a:endParaRPr lang="en-GB">
              <a:latin typeface="Calibri" pitchFamily="34" charset="0"/>
            </a:endParaRPr>
          </a:p>
        </p:txBody>
      </p:sp>
      <p:sp>
        <p:nvSpPr>
          <p:cNvPr id="902192" name="Text Box 48"/>
          <p:cNvSpPr txBox="1">
            <a:spLocks noChangeArrowheads="1"/>
          </p:cNvSpPr>
          <p:nvPr/>
        </p:nvSpPr>
        <p:spPr bwMode="auto">
          <a:xfrm>
            <a:off x="379413" y="2801938"/>
            <a:ext cx="8369300" cy="3416320"/>
          </a:xfrm>
          <a:prstGeom prst="rect">
            <a:avLst/>
          </a:prstGeom>
          <a:noFill/>
          <a:ln w="9525">
            <a:noFill/>
            <a:miter lim="800000"/>
            <a:headEnd/>
            <a:tailEnd/>
          </a:ln>
          <a:effectLst/>
        </p:spPr>
        <p:txBody>
          <a:bodyPr>
            <a:spAutoFit/>
          </a:bodyPr>
          <a:lstStyle/>
          <a:p>
            <a:pPr algn="ctr">
              <a:lnSpc>
                <a:spcPct val="90000"/>
              </a:lnSpc>
              <a:defRPr/>
            </a:pPr>
            <a:r>
              <a:rPr lang="en-GB" sz="3000" dirty="0">
                <a:solidFill>
                  <a:schemeClr val="bg1"/>
                </a:solidFill>
                <a:effectLst>
                  <a:outerShdw blurRad="38100" dist="38100" dir="2700000" algn="tl">
                    <a:srgbClr val="000000"/>
                  </a:outerShdw>
                </a:effectLst>
                <a:latin typeface="Calibri" pitchFamily="34" charset="0"/>
                <a:sym typeface="Wingdings" pitchFamily="2" charset="2"/>
              </a:rPr>
              <a:t>A given element </a:t>
            </a:r>
            <a:r>
              <a:rPr lang="en-GB" sz="3000" u="sng" dirty="0">
                <a:solidFill>
                  <a:schemeClr val="bg1"/>
                </a:solidFill>
                <a:effectLst>
                  <a:outerShdw blurRad="38100" dist="38100" dir="2700000" algn="tl">
                    <a:srgbClr val="000000"/>
                  </a:outerShdw>
                </a:effectLst>
                <a:latin typeface="Calibri" pitchFamily="34" charset="0"/>
                <a:sym typeface="Wingdings" pitchFamily="2" charset="2"/>
              </a:rPr>
              <a:t>may have</a:t>
            </a:r>
            <a:r>
              <a:rPr lang="en-GB" sz="3000" dirty="0">
                <a:solidFill>
                  <a:schemeClr val="bg1"/>
                </a:solidFill>
                <a:effectLst>
                  <a:outerShdw blurRad="38100" dist="38100" dir="2700000" algn="tl">
                    <a:srgbClr val="000000"/>
                  </a:outerShdw>
                </a:effectLst>
                <a:latin typeface="Calibri" pitchFamily="34" charset="0"/>
                <a:sym typeface="Wingdings" pitchFamily="2" charset="2"/>
              </a:rPr>
              <a:t> different Kd depending the mineral where it enters.</a:t>
            </a:r>
          </a:p>
          <a:p>
            <a:pPr algn="ctr">
              <a:lnSpc>
                <a:spcPct val="90000"/>
              </a:lnSpc>
              <a:defRPr/>
            </a:pPr>
            <a:r>
              <a:rPr lang="en-GB" sz="3000" dirty="0">
                <a:solidFill>
                  <a:schemeClr val="bg1"/>
                </a:solidFill>
                <a:effectLst>
                  <a:outerShdw blurRad="38100" dist="38100" dir="2700000" algn="tl">
                    <a:srgbClr val="000000"/>
                  </a:outerShdw>
                </a:effectLst>
                <a:latin typeface="Calibri" pitchFamily="34" charset="0"/>
                <a:sym typeface="Wingdings" pitchFamily="2" charset="2"/>
              </a:rPr>
              <a:t>(</a:t>
            </a:r>
            <a:r>
              <a:rPr lang="en-GB" sz="3000" dirty="0">
                <a:solidFill>
                  <a:srgbClr val="FFFF00"/>
                </a:solidFill>
                <a:effectLst>
                  <a:outerShdw blurRad="38100" dist="38100" dir="2700000" algn="tl">
                    <a:srgbClr val="000000"/>
                  </a:outerShdw>
                </a:effectLst>
                <a:latin typeface="Calibri" pitchFamily="34" charset="0"/>
                <a:sym typeface="Wingdings" pitchFamily="2" charset="2"/>
              </a:rPr>
              <a:t>e.g., </a:t>
            </a:r>
            <a:r>
              <a:rPr lang="en-GB" sz="3000" dirty="0" err="1">
                <a:solidFill>
                  <a:srgbClr val="FFFF00"/>
                </a:solidFill>
                <a:effectLst>
                  <a:outerShdw blurRad="38100" dist="38100" dir="2700000" algn="tl">
                    <a:srgbClr val="000000"/>
                  </a:outerShdw>
                </a:effectLst>
                <a:latin typeface="Calibri" pitchFamily="34" charset="0"/>
                <a:sym typeface="Wingdings" pitchFamily="2" charset="2"/>
              </a:rPr>
              <a:t>Kd</a:t>
            </a:r>
            <a:r>
              <a:rPr lang="en-GB" sz="3000" baseline="30000" dirty="0" err="1">
                <a:solidFill>
                  <a:srgbClr val="FFFF00"/>
                </a:solidFill>
                <a:effectLst>
                  <a:outerShdw blurRad="38100" dist="38100" dir="2700000" algn="tl">
                    <a:srgbClr val="000000"/>
                  </a:outerShdw>
                </a:effectLst>
                <a:latin typeface="Calibri" pitchFamily="34" charset="0"/>
                <a:sym typeface="Wingdings" pitchFamily="2" charset="2"/>
              </a:rPr>
              <a:t>La</a:t>
            </a:r>
            <a:r>
              <a:rPr lang="en-GB" sz="3000" baseline="-25000" dirty="0" err="1">
                <a:solidFill>
                  <a:srgbClr val="FFFF00"/>
                </a:solidFill>
                <a:effectLst>
                  <a:outerShdw blurRad="38100" dist="38100" dir="2700000" algn="tl">
                    <a:srgbClr val="000000"/>
                  </a:outerShdw>
                </a:effectLst>
                <a:latin typeface="Calibri" pitchFamily="34" charset="0"/>
                <a:sym typeface="Wingdings" pitchFamily="2" charset="2"/>
              </a:rPr>
              <a:t>Cpx</a:t>
            </a:r>
            <a:r>
              <a:rPr lang="en-GB" sz="3000" dirty="0">
                <a:solidFill>
                  <a:srgbClr val="FFFF00"/>
                </a:solidFill>
                <a:effectLst>
                  <a:outerShdw blurRad="38100" dist="38100" dir="2700000" algn="tl">
                    <a:srgbClr val="000000"/>
                  </a:outerShdw>
                </a:effectLst>
                <a:latin typeface="Calibri" pitchFamily="34" charset="0"/>
                <a:sym typeface="Wingdings" pitchFamily="2" charset="2"/>
              </a:rPr>
              <a:t> ≠ </a:t>
            </a:r>
            <a:r>
              <a:rPr lang="en-GB" sz="3000" dirty="0" err="1">
                <a:solidFill>
                  <a:srgbClr val="FFFF00"/>
                </a:solidFill>
                <a:effectLst>
                  <a:outerShdw blurRad="38100" dist="38100" dir="2700000" algn="tl">
                    <a:srgbClr val="000000"/>
                  </a:outerShdw>
                </a:effectLst>
                <a:latin typeface="Calibri" pitchFamily="34" charset="0"/>
                <a:sym typeface="Wingdings" pitchFamily="2" charset="2"/>
              </a:rPr>
              <a:t>Kd</a:t>
            </a:r>
            <a:r>
              <a:rPr lang="en-GB" sz="3000" baseline="30000" dirty="0" err="1">
                <a:solidFill>
                  <a:srgbClr val="FFFF00"/>
                </a:solidFill>
                <a:effectLst>
                  <a:outerShdw blurRad="38100" dist="38100" dir="2700000" algn="tl">
                    <a:srgbClr val="000000"/>
                  </a:outerShdw>
                </a:effectLst>
                <a:latin typeface="Calibri" pitchFamily="34" charset="0"/>
                <a:sym typeface="Wingdings" pitchFamily="2" charset="2"/>
              </a:rPr>
              <a:t>La</a:t>
            </a:r>
            <a:r>
              <a:rPr lang="en-GB" sz="3000" baseline="-25000" dirty="0" err="1">
                <a:solidFill>
                  <a:srgbClr val="FFFF00"/>
                </a:solidFill>
                <a:effectLst>
                  <a:outerShdw blurRad="38100" dist="38100" dir="2700000" algn="tl">
                    <a:srgbClr val="000000"/>
                  </a:outerShdw>
                </a:effectLst>
                <a:latin typeface="Calibri" pitchFamily="34" charset="0"/>
                <a:sym typeface="Wingdings" pitchFamily="2" charset="2"/>
              </a:rPr>
              <a:t>Ol</a:t>
            </a:r>
            <a:r>
              <a:rPr lang="en-GB" sz="3000" dirty="0">
                <a:solidFill>
                  <a:srgbClr val="FFFF00"/>
                </a:solidFill>
                <a:effectLst>
                  <a:outerShdw blurRad="38100" dist="38100" dir="2700000" algn="tl">
                    <a:srgbClr val="000000"/>
                  </a:outerShdw>
                </a:effectLst>
                <a:latin typeface="Calibri" pitchFamily="34" charset="0"/>
                <a:sym typeface="Wingdings" pitchFamily="2" charset="2"/>
              </a:rPr>
              <a:t> ≠ </a:t>
            </a:r>
            <a:r>
              <a:rPr lang="en-GB" sz="3000" dirty="0" err="1">
                <a:solidFill>
                  <a:srgbClr val="FFFF00"/>
                </a:solidFill>
                <a:effectLst>
                  <a:outerShdw blurRad="38100" dist="38100" dir="2700000" algn="tl">
                    <a:srgbClr val="000000"/>
                  </a:outerShdw>
                </a:effectLst>
                <a:latin typeface="Calibri" pitchFamily="34" charset="0"/>
                <a:sym typeface="Wingdings" pitchFamily="2" charset="2"/>
              </a:rPr>
              <a:t>Kd</a:t>
            </a:r>
            <a:r>
              <a:rPr lang="en-GB" sz="3000" baseline="30000" dirty="0" err="1">
                <a:solidFill>
                  <a:srgbClr val="FFFF00"/>
                </a:solidFill>
                <a:effectLst>
                  <a:outerShdw blurRad="38100" dist="38100" dir="2700000" algn="tl">
                    <a:srgbClr val="000000"/>
                  </a:outerShdw>
                </a:effectLst>
                <a:latin typeface="Calibri" pitchFamily="34" charset="0"/>
                <a:sym typeface="Wingdings" pitchFamily="2" charset="2"/>
              </a:rPr>
              <a:t>La</a:t>
            </a:r>
            <a:r>
              <a:rPr lang="en-GB" sz="3000" baseline="-25000" dirty="0" err="1">
                <a:solidFill>
                  <a:srgbClr val="FFFF00"/>
                </a:solidFill>
                <a:effectLst>
                  <a:outerShdw blurRad="38100" dist="38100" dir="2700000" algn="tl">
                    <a:srgbClr val="000000"/>
                  </a:outerShdw>
                </a:effectLst>
                <a:latin typeface="Calibri" pitchFamily="34" charset="0"/>
                <a:sym typeface="Wingdings" pitchFamily="2" charset="2"/>
              </a:rPr>
              <a:t>Gt</a:t>
            </a:r>
            <a:r>
              <a:rPr lang="en-GB" sz="3000" dirty="0">
                <a:solidFill>
                  <a:schemeClr val="bg1"/>
                </a:solidFill>
                <a:effectLst>
                  <a:outerShdw blurRad="38100" dist="38100" dir="2700000" algn="tl">
                    <a:srgbClr val="000000"/>
                  </a:outerShdw>
                </a:effectLst>
                <a:latin typeface="Calibri" pitchFamily="34" charset="0"/>
                <a:sym typeface="Wingdings" pitchFamily="2" charset="2"/>
              </a:rPr>
              <a:t>)</a:t>
            </a:r>
          </a:p>
          <a:p>
            <a:pPr algn="ctr">
              <a:lnSpc>
                <a:spcPct val="90000"/>
              </a:lnSpc>
              <a:defRPr/>
            </a:pPr>
            <a:endParaRPr lang="en-GB" sz="3000" dirty="0">
              <a:solidFill>
                <a:srgbClr val="FFFF00"/>
              </a:solidFill>
              <a:effectLst>
                <a:outerShdw blurRad="38100" dist="38100" dir="2700000" algn="tl">
                  <a:srgbClr val="000000"/>
                </a:outerShdw>
              </a:effectLst>
              <a:latin typeface="Calibri" pitchFamily="34" charset="0"/>
              <a:sym typeface="Wingdings" pitchFamily="2" charset="2"/>
            </a:endParaRPr>
          </a:p>
          <a:p>
            <a:pPr algn="ctr">
              <a:lnSpc>
                <a:spcPct val="90000"/>
              </a:lnSpc>
              <a:defRPr/>
            </a:pPr>
            <a:endParaRPr lang="en-GB" sz="3000" dirty="0">
              <a:solidFill>
                <a:srgbClr val="FFFF00"/>
              </a:solidFill>
              <a:effectLst>
                <a:outerShdw blurRad="38100" dist="38100" dir="2700000" algn="tl">
                  <a:srgbClr val="000000"/>
                </a:outerShdw>
              </a:effectLst>
              <a:latin typeface="Calibri" pitchFamily="34" charset="0"/>
              <a:sym typeface="Wingdings" pitchFamily="2" charset="2"/>
            </a:endParaRPr>
          </a:p>
          <a:p>
            <a:pPr algn="ctr">
              <a:lnSpc>
                <a:spcPct val="90000"/>
              </a:lnSpc>
              <a:defRPr/>
            </a:pPr>
            <a:r>
              <a:rPr lang="en-GB" sz="3000" dirty="0">
                <a:solidFill>
                  <a:schemeClr val="bg1"/>
                </a:solidFill>
                <a:effectLst>
                  <a:outerShdw blurRad="38100" dist="38100" dir="2700000" algn="tl">
                    <a:srgbClr val="000000"/>
                  </a:outerShdw>
                </a:effectLst>
                <a:latin typeface="Calibri" pitchFamily="34" charset="0"/>
                <a:sym typeface="Wingdings" pitchFamily="2" charset="2"/>
              </a:rPr>
              <a:t>A given mineral </a:t>
            </a:r>
            <a:r>
              <a:rPr lang="en-GB" sz="3000" u="sng" dirty="0">
                <a:solidFill>
                  <a:schemeClr val="bg1"/>
                </a:solidFill>
                <a:effectLst>
                  <a:outerShdw blurRad="38100" dist="38100" dir="2700000" algn="tl">
                    <a:srgbClr val="000000"/>
                  </a:outerShdw>
                </a:effectLst>
                <a:latin typeface="Calibri" pitchFamily="34" charset="0"/>
                <a:sym typeface="Wingdings" pitchFamily="2" charset="2"/>
              </a:rPr>
              <a:t>may have</a:t>
            </a:r>
            <a:r>
              <a:rPr lang="en-GB" sz="3000" dirty="0">
                <a:solidFill>
                  <a:schemeClr val="bg1"/>
                </a:solidFill>
                <a:effectLst>
                  <a:outerShdw blurRad="38100" dist="38100" dir="2700000" algn="tl">
                    <a:srgbClr val="000000"/>
                  </a:outerShdw>
                </a:effectLst>
                <a:latin typeface="Calibri" pitchFamily="34" charset="0"/>
                <a:sym typeface="Wingdings" pitchFamily="2" charset="2"/>
              </a:rPr>
              <a:t> different Kd depending on the elements considered.</a:t>
            </a:r>
          </a:p>
          <a:p>
            <a:pPr algn="ctr">
              <a:lnSpc>
                <a:spcPct val="90000"/>
              </a:lnSpc>
              <a:defRPr/>
            </a:pPr>
            <a:r>
              <a:rPr lang="en-GB" sz="3000" dirty="0">
                <a:solidFill>
                  <a:schemeClr val="bg1"/>
                </a:solidFill>
                <a:effectLst>
                  <a:outerShdw blurRad="38100" dist="38100" dir="2700000" algn="tl">
                    <a:srgbClr val="000000"/>
                  </a:outerShdw>
                </a:effectLst>
                <a:latin typeface="Calibri" pitchFamily="34" charset="0"/>
                <a:sym typeface="Wingdings" pitchFamily="2" charset="2"/>
              </a:rPr>
              <a:t>(</a:t>
            </a:r>
            <a:r>
              <a:rPr lang="en-GB" sz="3000" dirty="0">
                <a:solidFill>
                  <a:srgbClr val="FFFF00"/>
                </a:solidFill>
                <a:effectLst>
                  <a:outerShdw blurRad="38100" dist="38100" dir="2700000" algn="tl">
                    <a:srgbClr val="000000"/>
                  </a:outerShdw>
                </a:effectLst>
                <a:latin typeface="Calibri" pitchFamily="34" charset="0"/>
                <a:sym typeface="Wingdings" pitchFamily="2" charset="2"/>
              </a:rPr>
              <a:t>e.g., </a:t>
            </a:r>
            <a:r>
              <a:rPr lang="en-GB" sz="3000" dirty="0" err="1">
                <a:solidFill>
                  <a:srgbClr val="FFFF00"/>
                </a:solidFill>
                <a:effectLst>
                  <a:outerShdw blurRad="38100" dist="38100" dir="2700000" algn="tl">
                    <a:srgbClr val="000000"/>
                  </a:outerShdw>
                </a:effectLst>
                <a:latin typeface="Calibri" pitchFamily="34" charset="0"/>
                <a:sym typeface="Wingdings" pitchFamily="2" charset="2"/>
              </a:rPr>
              <a:t>Kd</a:t>
            </a:r>
            <a:r>
              <a:rPr lang="en-GB" sz="3000" baseline="30000" dirty="0" err="1">
                <a:solidFill>
                  <a:srgbClr val="FFFF00"/>
                </a:solidFill>
                <a:effectLst>
                  <a:outerShdw blurRad="38100" dist="38100" dir="2700000" algn="tl">
                    <a:srgbClr val="000000"/>
                  </a:outerShdw>
                </a:effectLst>
                <a:latin typeface="Calibri" pitchFamily="34" charset="0"/>
                <a:sym typeface="Wingdings" pitchFamily="2" charset="2"/>
              </a:rPr>
              <a:t>La</a:t>
            </a:r>
            <a:r>
              <a:rPr lang="en-GB" sz="3000" baseline="-25000" dirty="0" err="1">
                <a:solidFill>
                  <a:srgbClr val="FFFF00"/>
                </a:solidFill>
                <a:effectLst>
                  <a:outerShdw blurRad="38100" dist="38100" dir="2700000" algn="tl">
                    <a:srgbClr val="000000"/>
                  </a:outerShdw>
                </a:effectLst>
                <a:latin typeface="Calibri" pitchFamily="34" charset="0"/>
                <a:sym typeface="Wingdings" pitchFamily="2" charset="2"/>
              </a:rPr>
              <a:t>Cpx</a:t>
            </a:r>
            <a:r>
              <a:rPr lang="en-GB" sz="3000" dirty="0">
                <a:solidFill>
                  <a:srgbClr val="FFFF00"/>
                </a:solidFill>
                <a:effectLst>
                  <a:outerShdw blurRad="38100" dist="38100" dir="2700000" algn="tl">
                    <a:srgbClr val="000000"/>
                  </a:outerShdw>
                </a:effectLst>
                <a:latin typeface="Calibri" pitchFamily="34" charset="0"/>
                <a:sym typeface="Wingdings" pitchFamily="2" charset="2"/>
              </a:rPr>
              <a:t> ≠ </a:t>
            </a:r>
            <a:r>
              <a:rPr lang="en-GB" sz="3000" dirty="0" err="1">
                <a:solidFill>
                  <a:srgbClr val="FFFF00"/>
                </a:solidFill>
                <a:effectLst>
                  <a:outerShdw blurRad="38100" dist="38100" dir="2700000" algn="tl">
                    <a:srgbClr val="000000"/>
                  </a:outerShdw>
                </a:effectLst>
                <a:latin typeface="Calibri" pitchFamily="34" charset="0"/>
                <a:sym typeface="Wingdings" pitchFamily="2" charset="2"/>
              </a:rPr>
              <a:t>Kd</a:t>
            </a:r>
            <a:r>
              <a:rPr lang="en-GB" sz="3000" baseline="30000" dirty="0" err="1">
                <a:solidFill>
                  <a:srgbClr val="FFFF00"/>
                </a:solidFill>
                <a:effectLst>
                  <a:outerShdw blurRad="38100" dist="38100" dir="2700000" algn="tl">
                    <a:srgbClr val="000000"/>
                  </a:outerShdw>
                </a:effectLst>
                <a:latin typeface="Calibri" pitchFamily="34" charset="0"/>
                <a:sym typeface="Wingdings" pitchFamily="2" charset="2"/>
              </a:rPr>
              <a:t>Ni</a:t>
            </a:r>
            <a:r>
              <a:rPr lang="en-GB" sz="3000" baseline="-25000" dirty="0" err="1">
                <a:solidFill>
                  <a:srgbClr val="FFFF00"/>
                </a:solidFill>
                <a:effectLst>
                  <a:outerShdw blurRad="38100" dist="38100" dir="2700000" algn="tl">
                    <a:srgbClr val="000000"/>
                  </a:outerShdw>
                </a:effectLst>
                <a:latin typeface="Calibri" pitchFamily="34" charset="0"/>
                <a:sym typeface="Wingdings" pitchFamily="2" charset="2"/>
              </a:rPr>
              <a:t>Cpx</a:t>
            </a:r>
            <a:r>
              <a:rPr lang="en-GB" sz="3000" dirty="0">
                <a:solidFill>
                  <a:srgbClr val="FFFF00"/>
                </a:solidFill>
                <a:effectLst>
                  <a:outerShdw blurRad="38100" dist="38100" dir="2700000" algn="tl">
                    <a:srgbClr val="000000"/>
                  </a:outerShdw>
                </a:effectLst>
                <a:latin typeface="Calibri" pitchFamily="34" charset="0"/>
                <a:sym typeface="Wingdings" pitchFamily="2" charset="2"/>
              </a:rPr>
              <a:t> ≠ </a:t>
            </a:r>
            <a:r>
              <a:rPr lang="en-GB" sz="3000" dirty="0" err="1">
                <a:solidFill>
                  <a:srgbClr val="FFFF00"/>
                </a:solidFill>
                <a:effectLst>
                  <a:outerShdw blurRad="38100" dist="38100" dir="2700000" algn="tl">
                    <a:srgbClr val="000000"/>
                  </a:outerShdw>
                </a:effectLst>
                <a:latin typeface="Calibri" pitchFamily="34" charset="0"/>
                <a:sym typeface="Wingdings" pitchFamily="2" charset="2"/>
              </a:rPr>
              <a:t>Kd</a:t>
            </a:r>
            <a:r>
              <a:rPr lang="en-GB" sz="3000" baseline="30000" dirty="0" err="1">
                <a:solidFill>
                  <a:srgbClr val="FFFF00"/>
                </a:solidFill>
                <a:effectLst>
                  <a:outerShdw blurRad="38100" dist="38100" dir="2700000" algn="tl">
                    <a:srgbClr val="000000"/>
                  </a:outerShdw>
                </a:effectLst>
                <a:latin typeface="Calibri" pitchFamily="34" charset="0"/>
                <a:sym typeface="Wingdings" pitchFamily="2" charset="2"/>
              </a:rPr>
              <a:t>Sc</a:t>
            </a:r>
            <a:r>
              <a:rPr lang="en-GB" sz="3000" baseline="-25000" dirty="0" err="1">
                <a:solidFill>
                  <a:srgbClr val="FFFF00"/>
                </a:solidFill>
                <a:effectLst>
                  <a:outerShdw blurRad="38100" dist="38100" dir="2700000" algn="tl">
                    <a:srgbClr val="000000"/>
                  </a:outerShdw>
                </a:effectLst>
                <a:latin typeface="Calibri" pitchFamily="34" charset="0"/>
                <a:sym typeface="Wingdings" pitchFamily="2" charset="2"/>
              </a:rPr>
              <a:t>Cpx</a:t>
            </a:r>
            <a:r>
              <a:rPr lang="en-GB" sz="3000" dirty="0">
                <a:solidFill>
                  <a:schemeClr val="bg1"/>
                </a:solidFill>
                <a:effectLst>
                  <a:outerShdw blurRad="38100" dist="38100" dir="2700000" algn="tl">
                    <a:srgbClr val="000000"/>
                  </a:outerShdw>
                </a:effectLst>
                <a:latin typeface="Calibri" pitchFamily="34" charset="0"/>
                <a:sym typeface="Wingdings" pitchFamily="2" charset="2"/>
              </a:rPr>
              <a:t>)</a:t>
            </a:r>
          </a:p>
        </p:txBody>
      </p:sp>
      <p:sp>
        <p:nvSpPr>
          <p:cNvPr id="6" name="Text Box 11"/>
          <p:cNvSpPr txBox="1">
            <a:spLocks noChangeArrowheads="1"/>
          </p:cNvSpPr>
          <p:nvPr/>
        </p:nvSpPr>
        <p:spPr bwMode="auto">
          <a:xfrm>
            <a:off x="752475" y="1173163"/>
            <a:ext cx="7639050" cy="1384995"/>
          </a:xfrm>
          <a:prstGeom prst="rect">
            <a:avLst/>
          </a:prstGeom>
          <a:noFill/>
          <a:ln w="9525">
            <a:noFill/>
            <a:miter lim="800000"/>
            <a:headEnd/>
            <a:tailEnd/>
          </a:ln>
          <a:effectLst/>
        </p:spPr>
        <p:txBody>
          <a:bodyPr wrap="square">
            <a:spAutoFit/>
          </a:bodyPr>
          <a:lstStyle/>
          <a:p>
            <a:pPr algn="ct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Among all the residual phases (ol, </a:t>
            </a:r>
            <a:r>
              <a:rPr lang="en-GB" sz="2800" dirty="0" err="1">
                <a:solidFill>
                  <a:schemeClr val="bg1"/>
                </a:solidFill>
                <a:effectLst>
                  <a:outerShdw blurRad="38100" dist="38100" dir="2700000" algn="tl">
                    <a:srgbClr val="000000"/>
                  </a:outerShdw>
                </a:effectLst>
                <a:latin typeface="Calibri" pitchFamily="34" charset="0"/>
                <a:sym typeface="Wingdings" pitchFamily="2" charset="2"/>
              </a:rPr>
              <a:t>opx</a:t>
            </a:r>
            <a:r>
              <a:rPr lang="en-GB" sz="2800" dirty="0">
                <a:solidFill>
                  <a:schemeClr val="bg1"/>
                </a:solidFill>
                <a:effectLst>
                  <a:outerShdw blurRad="38100" dist="38100" dir="2700000" algn="tl">
                    <a:srgbClr val="000000"/>
                  </a:outerShdw>
                </a:effectLst>
                <a:latin typeface="Calibri" pitchFamily="34" charset="0"/>
                <a:sym typeface="Wingdings" pitchFamily="2" charset="2"/>
              </a:rPr>
              <a:t>, cpx and sp), cpx has the highest incompatible element mineral/melt partition coefficients.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02192">
                                            <p:txEl>
                                              <p:pRg st="0" end="0"/>
                                            </p:txEl>
                                          </p:spTgt>
                                        </p:tgtEl>
                                        <p:attrNameLst>
                                          <p:attrName>style.visibility</p:attrName>
                                        </p:attrNameLst>
                                      </p:cBhvr>
                                      <p:to>
                                        <p:strVal val="visible"/>
                                      </p:to>
                                    </p:set>
                                    <p:animEffect transition="in" filter="fade">
                                      <p:cBhvr>
                                        <p:cTn id="7" dur="500"/>
                                        <p:tgtEl>
                                          <p:spTgt spid="90219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02192">
                                            <p:txEl>
                                              <p:pRg st="1" end="1"/>
                                            </p:txEl>
                                          </p:spTgt>
                                        </p:tgtEl>
                                        <p:attrNameLst>
                                          <p:attrName>style.visibility</p:attrName>
                                        </p:attrNameLst>
                                      </p:cBhvr>
                                      <p:to>
                                        <p:strVal val="visible"/>
                                      </p:to>
                                    </p:set>
                                    <p:animEffect transition="in" filter="fade">
                                      <p:cBhvr>
                                        <p:cTn id="12" dur="500"/>
                                        <p:tgtEl>
                                          <p:spTgt spid="90219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02192">
                                            <p:txEl>
                                              <p:pRg st="4" end="4"/>
                                            </p:txEl>
                                          </p:spTgt>
                                        </p:tgtEl>
                                        <p:attrNameLst>
                                          <p:attrName>style.visibility</p:attrName>
                                        </p:attrNameLst>
                                      </p:cBhvr>
                                      <p:to>
                                        <p:strVal val="visible"/>
                                      </p:to>
                                    </p:set>
                                    <p:animEffect transition="in" filter="fade">
                                      <p:cBhvr>
                                        <p:cTn id="17" dur="500"/>
                                        <p:tgtEl>
                                          <p:spTgt spid="90219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02192">
                                            <p:txEl>
                                              <p:pRg st="5" end="5"/>
                                            </p:txEl>
                                          </p:spTgt>
                                        </p:tgtEl>
                                        <p:attrNameLst>
                                          <p:attrName>style.visibility</p:attrName>
                                        </p:attrNameLst>
                                      </p:cBhvr>
                                      <p:to>
                                        <p:strVal val="visible"/>
                                      </p:to>
                                    </p:set>
                                    <p:animEffect transition="in" filter="fade">
                                      <p:cBhvr>
                                        <p:cTn id="22" dur="500"/>
                                        <p:tgtEl>
                                          <p:spTgt spid="90219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2192"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2146" name="Text Box 2"/>
          <p:cNvSpPr txBox="1">
            <a:spLocks noChangeArrowheads="1"/>
          </p:cNvSpPr>
          <p:nvPr/>
        </p:nvSpPr>
        <p:spPr bwMode="auto">
          <a:xfrm>
            <a:off x="0" y="88900"/>
            <a:ext cx="9144000" cy="1066800"/>
          </a:xfrm>
          <a:prstGeom prst="rect">
            <a:avLst/>
          </a:prstGeom>
          <a:noFill/>
          <a:ln w="9525" algn="ctr">
            <a:noFill/>
            <a:miter lim="800000"/>
            <a:headEnd/>
            <a:tailEnd/>
          </a:ln>
          <a:effectLst/>
        </p:spPr>
        <p:txBody>
          <a:bodyPr>
            <a:spAutoFit/>
          </a:bodyPr>
          <a:lstStyle/>
          <a:p>
            <a:pPr algn="ctr">
              <a:defRPr/>
            </a:pPr>
            <a:r>
              <a:rPr lang="en-GB" sz="3200" dirty="0">
                <a:solidFill>
                  <a:schemeClr val="bg1"/>
                </a:solidFill>
                <a:effectLst>
                  <a:outerShdw blurRad="38100" dist="38100" dir="2700000" algn="tl">
                    <a:srgbClr val="000000"/>
                  </a:outerShdw>
                </a:effectLst>
                <a:latin typeface="Calibri" pitchFamily="34" charset="0"/>
              </a:rPr>
              <a:t>Mantle melting, melt extraction and post-melting processes beneath mid-ocean ridges</a:t>
            </a:r>
          </a:p>
        </p:txBody>
      </p:sp>
      <p:grpSp>
        <p:nvGrpSpPr>
          <p:cNvPr id="8" name="Gruppo 7"/>
          <p:cNvGrpSpPr/>
          <p:nvPr/>
        </p:nvGrpSpPr>
        <p:grpSpPr>
          <a:xfrm>
            <a:off x="313809" y="2724150"/>
            <a:ext cx="8592066" cy="3470334"/>
            <a:chOff x="551934" y="2667000"/>
            <a:chExt cx="8592066" cy="3470334"/>
          </a:xfrm>
        </p:grpSpPr>
        <p:pic>
          <p:nvPicPr>
            <p:cNvPr id="1026" name="Picture 2"/>
            <p:cNvPicPr>
              <a:picLocks noChangeAspect="1" noChangeArrowheads="1"/>
            </p:cNvPicPr>
            <p:nvPr/>
          </p:nvPicPr>
          <p:blipFill>
            <a:blip r:embed="rId3" cstate="print"/>
            <a:srcRect/>
            <a:stretch>
              <a:fillRect/>
            </a:stretch>
          </p:blipFill>
          <p:spPr bwMode="auto">
            <a:xfrm>
              <a:off x="914400" y="2667856"/>
              <a:ext cx="8229600" cy="3469478"/>
            </a:xfrm>
            <a:prstGeom prst="rect">
              <a:avLst/>
            </a:prstGeom>
            <a:noFill/>
            <a:ln w="9525">
              <a:noFill/>
              <a:miter lim="800000"/>
              <a:headEnd/>
              <a:tailEnd/>
            </a:ln>
          </p:spPr>
        </p:pic>
        <p:sp>
          <p:nvSpPr>
            <p:cNvPr id="7" name="CasellaDiTesto 6"/>
            <p:cNvSpPr txBox="1"/>
            <p:nvPr/>
          </p:nvSpPr>
          <p:spPr>
            <a:xfrm rot="16200000">
              <a:off x="-998142" y="4217076"/>
              <a:ext cx="3469483" cy="369332"/>
            </a:xfrm>
            <a:prstGeom prst="rect">
              <a:avLst/>
            </a:prstGeom>
            <a:solidFill>
              <a:schemeClr val="bg1"/>
            </a:solidFill>
          </p:spPr>
          <p:txBody>
            <a:bodyPr wrap="square" rtlCol="0">
              <a:spAutoFit/>
            </a:bodyPr>
            <a:lstStyle/>
            <a:p>
              <a:pPr algn="ctr"/>
              <a:r>
                <a:rPr lang="en-GB" b="1" dirty="0">
                  <a:solidFill>
                    <a:schemeClr val="tx1"/>
                  </a:solidFill>
                  <a:effectLst/>
                  <a:latin typeface="Calibri" pitchFamily="34" charset="0"/>
                </a:rPr>
                <a:t>        Olivine/Primitive mantle</a:t>
              </a:r>
            </a:p>
          </p:txBody>
        </p:sp>
      </p:grpSp>
      <p:sp>
        <p:nvSpPr>
          <p:cNvPr id="9" name="Text Box 11"/>
          <p:cNvSpPr txBox="1">
            <a:spLocks noChangeArrowheads="1"/>
          </p:cNvSpPr>
          <p:nvPr/>
        </p:nvSpPr>
        <p:spPr bwMode="auto">
          <a:xfrm>
            <a:off x="1371600" y="6145213"/>
            <a:ext cx="6400800" cy="461665"/>
          </a:xfrm>
          <a:prstGeom prst="rect">
            <a:avLst/>
          </a:prstGeom>
          <a:noFill/>
          <a:ln w="9525">
            <a:noFill/>
            <a:miter lim="800000"/>
            <a:headEnd/>
            <a:tailEnd/>
          </a:ln>
          <a:effectLst/>
        </p:spPr>
        <p:txBody>
          <a:bodyPr wrap="square">
            <a:spAutoFit/>
          </a:bodyPr>
          <a:lstStyle/>
          <a:p>
            <a:pPr algn="ctr">
              <a:defRPr/>
            </a:pPr>
            <a:r>
              <a:rPr lang="en-GB" sz="2400" dirty="0">
                <a:solidFill>
                  <a:schemeClr val="bg1"/>
                </a:solidFill>
                <a:effectLst>
                  <a:outerShdw blurRad="38100" dist="38100" dir="2700000" algn="tl">
                    <a:srgbClr val="000000"/>
                  </a:outerShdw>
                </a:effectLst>
                <a:latin typeface="Calibri" pitchFamily="34" charset="0"/>
                <a:sym typeface="Wingdings" pitchFamily="2" charset="2"/>
              </a:rPr>
              <a:t>Is olivine a good host for these trace elements?</a:t>
            </a:r>
          </a:p>
        </p:txBody>
      </p:sp>
      <p:sp>
        <p:nvSpPr>
          <p:cNvPr id="10" name="Text Box 26"/>
          <p:cNvSpPr txBox="1">
            <a:spLocks noChangeArrowheads="1"/>
          </p:cNvSpPr>
          <p:nvPr/>
        </p:nvSpPr>
        <p:spPr bwMode="auto">
          <a:xfrm>
            <a:off x="2542268" y="2809875"/>
            <a:ext cx="2230664" cy="430887"/>
          </a:xfrm>
          <a:prstGeom prst="rect">
            <a:avLst/>
          </a:prstGeom>
          <a:noFill/>
          <a:ln w="9525" algn="ctr">
            <a:noFill/>
            <a:miter lim="800000"/>
            <a:headEnd/>
            <a:tailEnd/>
          </a:ln>
          <a:effectLst/>
        </p:spPr>
        <p:txBody>
          <a:bodyPr wrap="square">
            <a:spAutoFit/>
          </a:bodyPr>
          <a:lstStyle/>
          <a:p>
            <a:pPr>
              <a:defRPr/>
            </a:pPr>
            <a:r>
              <a:rPr lang="en-GB" sz="1100" dirty="0" err="1">
                <a:solidFill>
                  <a:schemeClr val="tx1"/>
                </a:solidFill>
                <a:effectLst/>
                <a:latin typeface="Calibri" pitchFamily="34" charset="0"/>
              </a:rPr>
              <a:t>Demouchy</a:t>
            </a:r>
            <a:r>
              <a:rPr lang="en-GB" sz="1100" dirty="0">
                <a:solidFill>
                  <a:schemeClr val="tx1"/>
                </a:solidFill>
                <a:effectLst/>
                <a:latin typeface="Calibri" pitchFamily="34" charset="0"/>
              </a:rPr>
              <a:t> and </a:t>
            </a:r>
            <a:r>
              <a:rPr lang="en-GB" sz="1100" dirty="0" err="1">
                <a:solidFill>
                  <a:schemeClr val="tx1"/>
                </a:solidFill>
                <a:effectLst/>
                <a:latin typeface="Calibri" pitchFamily="34" charset="0"/>
              </a:rPr>
              <a:t>Alard</a:t>
            </a:r>
            <a:r>
              <a:rPr lang="en-GB" sz="1100" dirty="0">
                <a:solidFill>
                  <a:schemeClr val="tx1"/>
                </a:solidFill>
                <a:effectLst/>
                <a:latin typeface="Calibri" pitchFamily="34" charset="0"/>
              </a:rPr>
              <a:t>, 2021                                 (Contrib. Mineral. Petrol., 176:26)</a:t>
            </a:r>
          </a:p>
        </p:txBody>
      </p:sp>
      <p:sp>
        <p:nvSpPr>
          <p:cNvPr id="11" name="Text Box 11"/>
          <p:cNvSpPr txBox="1">
            <a:spLocks noChangeArrowheads="1"/>
          </p:cNvSpPr>
          <p:nvPr/>
        </p:nvSpPr>
        <p:spPr bwMode="auto">
          <a:xfrm>
            <a:off x="733425" y="1173163"/>
            <a:ext cx="7677150" cy="1384995"/>
          </a:xfrm>
          <a:prstGeom prst="rect">
            <a:avLst/>
          </a:prstGeom>
          <a:noFill/>
          <a:ln w="9525">
            <a:noFill/>
            <a:miter lim="800000"/>
            <a:headEnd/>
            <a:tailEnd/>
          </a:ln>
          <a:effectLst/>
        </p:spPr>
        <p:txBody>
          <a:bodyPr wrap="square">
            <a:spAutoFit/>
          </a:bodyPr>
          <a:lstStyle/>
          <a:p>
            <a:pPr algn="ct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Among all the residual phases (ol, </a:t>
            </a:r>
            <a:r>
              <a:rPr lang="en-GB" sz="2800" dirty="0" err="1">
                <a:solidFill>
                  <a:schemeClr val="bg1"/>
                </a:solidFill>
                <a:effectLst>
                  <a:outerShdw blurRad="38100" dist="38100" dir="2700000" algn="tl">
                    <a:srgbClr val="000000"/>
                  </a:outerShdw>
                </a:effectLst>
                <a:latin typeface="Calibri" pitchFamily="34" charset="0"/>
                <a:sym typeface="Wingdings" pitchFamily="2" charset="2"/>
              </a:rPr>
              <a:t>opx</a:t>
            </a:r>
            <a:r>
              <a:rPr lang="en-GB" sz="2800" dirty="0">
                <a:solidFill>
                  <a:schemeClr val="bg1"/>
                </a:solidFill>
                <a:effectLst>
                  <a:outerShdw blurRad="38100" dist="38100" dir="2700000" algn="tl">
                    <a:srgbClr val="000000"/>
                  </a:outerShdw>
                </a:effectLst>
                <a:latin typeface="Calibri" pitchFamily="34" charset="0"/>
                <a:sym typeface="Wingdings" pitchFamily="2" charset="2"/>
              </a:rPr>
              <a:t>, cpx and sp), cpx has the highest incompatible element mineral/melt partition coefficients.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autoUpdateAnimBg="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0210" name="Text Box 2"/>
          <p:cNvSpPr txBox="1">
            <a:spLocks noChangeArrowheads="1"/>
          </p:cNvSpPr>
          <p:nvPr/>
        </p:nvSpPr>
        <p:spPr bwMode="auto">
          <a:xfrm>
            <a:off x="0" y="88900"/>
            <a:ext cx="9144000" cy="1066800"/>
          </a:xfrm>
          <a:prstGeom prst="rect">
            <a:avLst/>
          </a:prstGeom>
          <a:noFill/>
          <a:ln w="9525" algn="ctr">
            <a:noFill/>
            <a:miter lim="800000"/>
            <a:headEnd/>
            <a:tailEnd/>
          </a:ln>
          <a:effectLst/>
        </p:spPr>
        <p:txBody>
          <a:bodyPr>
            <a:spAutoFit/>
          </a:bodyPr>
          <a:lstStyle/>
          <a:p>
            <a:pPr algn="ctr">
              <a:defRPr/>
            </a:pPr>
            <a:r>
              <a:rPr lang="en-GB" sz="3200">
                <a:solidFill>
                  <a:schemeClr val="bg1"/>
                </a:solidFill>
                <a:effectLst>
                  <a:outerShdw blurRad="38100" dist="38100" dir="2700000" algn="tl">
                    <a:srgbClr val="000000"/>
                  </a:outerShdw>
                </a:effectLst>
                <a:latin typeface="Calibri" pitchFamily="34" charset="0"/>
              </a:rPr>
              <a:t>Mantle melting, melt extraction and post-melting processes beneath mid-ocean ridges</a:t>
            </a:r>
          </a:p>
        </p:txBody>
      </p:sp>
      <p:sp>
        <p:nvSpPr>
          <p:cNvPr id="990214" name="Text Box 6"/>
          <p:cNvSpPr txBox="1">
            <a:spLocks noChangeArrowheads="1"/>
          </p:cNvSpPr>
          <p:nvPr/>
        </p:nvSpPr>
        <p:spPr bwMode="auto">
          <a:xfrm>
            <a:off x="379413" y="1182688"/>
            <a:ext cx="8369300" cy="1574800"/>
          </a:xfrm>
          <a:prstGeom prst="rect">
            <a:avLst/>
          </a:prstGeom>
          <a:noFill/>
          <a:ln w="9525">
            <a:noFill/>
            <a:miter lim="800000"/>
            <a:headEnd/>
            <a:tailEnd/>
          </a:ln>
          <a:effectLst/>
        </p:spPr>
        <p:txBody>
          <a:bodyPr>
            <a:spAutoFit/>
          </a:bodyPr>
          <a:lstStyle/>
          <a:p>
            <a:pPr algn="ctr">
              <a:lnSpc>
                <a:spcPct val="90000"/>
              </a:lnSpc>
              <a:defRPr/>
            </a:pPr>
            <a:r>
              <a:rPr lang="en-US" sz="2600" dirty="0">
                <a:solidFill>
                  <a:schemeClr val="bg1"/>
                </a:solidFill>
                <a:effectLst>
                  <a:outerShdw blurRad="38100" dist="38100" dir="2700000" algn="tl">
                    <a:srgbClr val="000000"/>
                  </a:outerShdw>
                </a:effectLst>
                <a:latin typeface="Calibri" pitchFamily="34" charset="0"/>
                <a:sym typeface="Wingdings" pitchFamily="2" charset="2"/>
              </a:rPr>
              <a:t>Let us deal for a moment with one of the most important groups of elements in igneous petrology:</a:t>
            </a:r>
            <a:endParaRPr lang="en-US" sz="1400" dirty="0">
              <a:solidFill>
                <a:schemeClr val="bg1"/>
              </a:solidFill>
              <a:effectLst>
                <a:outerShdw blurRad="38100" dist="38100" dir="2700000" algn="tl">
                  <a:srgbClr val="000000"/>
                </a:outerShdw>
              </a:effectLst>
              <a:latin typeface="Calibri" pitchFamily="34" charset="0"/>
              <a:sym typeface="Wingdings" pitchFamily="2" charset="2"/>
            </a:endParaRPr>
          </a:p>
          <a:p>
            <a:pPr algn="ctr">
              <a:lnSpc>
                <a:spcPct val="90000"/>
              </a:lnSpc>
              <a:defRPr/>
            </a:pPr>
            <a:endParaRPr lang="en-US" sz="1400" dirty="0">
              <a:solidFill>
                <a:srgbClr val="FFFF00"/>
              </a:solidFill>
              <a:effectLst>
                <a:outerShdw blurRad="38100" dist="38100" dir="2700000" algn="tl">
                  <a:srgbClr val="000000"/>
                </a:outerShdw>
              </a:effectLst>
              <a:latin typeface="Calibri" pitchFamily="34" charset="0"/>
              <a:sym typeface="Wingdings" pitchFamily="2" charset="2"/>
            </a:endParaRPr>
          </a:p>
          <a:p>
            <a:pPr algn="ctr">
              <a:lnSpc>
                <a:spcPct val="90000"/>
              </a:lnSpc>
              <a:defRPr/>
            </a:pPr>
            <a:r>
              <a:rPr lang="en-US" sz="4200" dirty="0">
                <a:solidFill>
                  <a:schemeClr val="bg1"/>
                </a:solidFill>
                <a:effectLst>
                  <a:outerShdw blurRad="38100" dist="38100" dir="2700000" algn="tl">
                    <a:srgbClr val="000000"/>
                  </a:outerShdw>
                </a:effectLst>
                <a:latin typeface="Calibri" pitchFamily="34" charset="0"/>
                <a:sym typeface="Wingdings" pitchFamily="2" charset="2"/>
              </a:rPr>
              <a:t>The Rare Earth Elements (REE)</a:t>
            </a:r>
            <a:endParaRPr lang="it-IT" sz="4200" dirty="0">
              <a:solidFill>
                <a:schemeClr val="bg1"/>
              </a:solidFill>
              <a:effectLst>
                <a:outerShdw blurRad="38100" dist="38100" dir="2700000" algn="tl">
                  <a:srgbClr val="000000"/>
                </a:outerShdw>
              </a:effectLst>
              <a:latin typeface="Calibri" pitchFamily="34" charset="0"/>
              <a:sym typeface="Wingdings" pitchFamily="2" charset="2"/>
            </a:endParaRPr>
          </a:p>
        </p:txBody>
      </p:sp>
      <p:sp>
        <p:nvSpPr>
          <p:cNvPr id="990215" name="Text Box 7"/>
          <p:cNvSpPr txBox="1">
            <a:spLocks noChangeArrowheads="1"/>
          </p:cNvSpPr>
          <p:nvPr/>
        </p:nvSpPr>
        <p:spPr bwMode="auto">
          <a:xfrm>
            <a:off x="252413" y="2703513"/>
            <a:ext cx="8623300" cy="434975"/>
          </a:xfrm>
          <a:prstGeom prst="rect">
            <a:avLst/>
          </a:prstGeom>
          <a:noFill/>
          <a:ln w="9525">
            <a:noFill/>
            <a:miter lim="800000"/>
            <a:headEnd/>
            <a:tailEnd/>
          </a:ln>
          <a:effectLst/>
        </p:spPr>
        <p:txBody>
          <a:bodyPr>
            <a:spAutoFit/>
          </a:bodyPr>
          <a:lstStyle/>
          <a:p>
            <a:pPr algn="ctr">
              <a:lnSpc>
                <a:spcPct val="90000"/>
              </a:lnSpc>
              <a:defRPr/>
            </a:pPr>
            <a:r>
              <a:rPr lang="en-US" sz="2500" dirty="0">
                <a:solidFill>
                  <a:srgbClr val="FFFF00"/>
                </a:solidFill>
                <a:effectLst>
                  <a:outerShdw blurRad="38100" dist="38100" dir="2700000" algn="tl">
                    <a:srgbClr val="000000"/>
                  </a:outerShdw>
                </a:effectLst>
                <a:latin typeface="Calibri" pitchFamily="34" charset="0"/>
                <a:sym typeface="Wingdings" pitchFamily="2" charset="2"/>
              </a:rPr>
              <a:t>La, Ce, </a:t>
            </a:r>
            <a:r>
              <a:rPr lang="en-US" sz="2500" dirty="0" err="1">
                <a:solidFill>
                  <a:srgbClr val="FFFF00"/>
                </a:solidFill>
                <a:effectLst>
                  <a:outerShdw blurRad="38100" dist="38100" dir="2700000" algn="tl">
                    <a:srgbClr val="000000"/>
                  </a:outerShdw>
                </a:effectLst>
                <a:latin typeface="Calibri" pitchFamily="34" charset="0"/>
                <a:sym typeface="Wingdings" pitchFamily="2" charset="2"/>
              </a:rPr>
              <a:t>Pr</a:t>
            </a:r>
            <a:r>
              <a:rPr lang="en-US" sz="2500" dirty="0">
                <a:solidFill>
                  <a:srgbClr val="FFFF00"/>
                </a:solidFill>
                <a:effectLst>
                  <a:outerShdw blurRad="38100" dist="38100" dir="2700000" algn="tl">
                    <a:srgbClr val="000000"/>
                  </a:outerShdw>
                </a:effectLst>
                <a:latin typeface="Calibri" pitchFamily="34" charset="0"/>
                <a:sym typeface="Wingdings" pitchFamily="2" charset="2"/>
              </a:rPr>
              <a:t>, Nd, Sm, Eu, Gd, Tb, Dy, Ho, </a:t>
            </a:r>
            <a:r>
              <a:rPr lang="en-US" sz="2500" dirty="0" err="1">
                <a:solidFill>
                  <a:srgbClr val="FFFF00"/>
                </a:solidFill>
                <a:effectLst>
                  <a:outerShdw blurRad="38100" dist="38100" dir="2700000" algn="tl">
                    <a:srgbClr val="000000"/>
                  </a:outerShdw>
                </a:effectLst>
                <a:latin typeface="Calibri" pitchFamily="34" charset="0"/>
                <a:sym typeface="Wingdings" pitchFamily="2" charset="2"/>
              </a:rPr>
              <a:t>Er</a:t>
            </a:r>
            <a:r>
              <a:rPr lang="en-US" sz="2500" dirty="0">
                <a:solidFill>
                  <a:srgbClr val="FFFF00"/>
                </a:solidFill>
                <a:effectLst>
                  <a:outerShdw blurRad="38100" dist="38100" dir="2700000" algn="tl">
                    <a:srgbClr val="000000"/>
                  </a:outerShdw>
                </a:effectLst>
                <a:latin typeface="Calibri" pitchFamily="34" charset="0"/>
                <a:sym typeface="Wingdings" pitchFamily="2" charset="2"/>
              </a:rPr>
              <a:t>, Tm, Yb, Lu</a:t>
            </a:r>
            <a:endParaRPr lang="it-IT" sz="2500" dirty="0">
              <a:solidFill>
                <a:srgbClr val="FFFF00"/>
              </a:solidFill>
              <a:effectLst>
                <a:outerShdw blurRad="38100" dist="38100" dir="2700000" algn="tl">
                  <a:srgbClr val="000000"/>
                </a:outerShdw>
              </a:effectLst>
              <a:latin typeface="Calibri" pitchFamily="34" charset="0"/>
              <a:sym typeface="Wingdings" pitchFamily="2" charset="2"/>
            </a:endParaRPr>
          </a:p>
        </p:txBody>
      </p:sp>
      <p:sp>
        <p:nvSpPr>
          <p:cNvPr id="990216" name="Text Box 8"/>
          <p:cNvSpPr txBox="1">
            <a:spLocks noChangeArrowheads="1"/>
          </p:cNvSpPr>
          <p:nvPr/>
        </p:nvSpPr>
        <p:spPr bwMode="auto">
          <a:xfrm>
            <a:off x="379413" y="3144838"/>
            <a:ext cx="8369300" cy="806450"/>
          </a:xfrm>
          <a:prstGeom prst="rect">
            <a:avLst/>
          </a:prstGeom>
          <a:noFill/>
          <a:ln w="9525">
            <a:noFill/>
            <a:miter lim="800000"/>
            <a:headEnd/>
            <a:tailEnd/>
          </a:ln>
          <a:effectLst/>
        </p:spPr>
        <p:txBody>
          <a:bodyPr>
            <a:spAutoFit/>
          </a:bodyPr>
          <a:lstStyle/>
          <a:p>
            <a:pPr algn="ctr">
              <a:lnSpc>
                <a:spcPct val="90000"/>
              </a:lnSpc>
              <a:defRPr/>
            </a:pPr>
            <a:r>
              <a:rPr lang="en-US" sz="2600" dirty="0">
                <a:solidFill>
                  <a:schemeClr val="bg1"/>
                </a:solidFill>
                <a:effectLst>
                  <a:outerShdw blurRad="38100" dist="38100" dir="2700000" algn="tl">
                    <a:srgbClr val="000000"/>
                  </a:outerShdw>
                </a:effectLst>
                <a:latin typeface="Calibri" pitchFamily="34" charset="0"/>
                <a:sym typeface="Wingdings" pitchFamily="2" charset="2"/>
              </a:rPr>
              <a:t>Typically, the Kd values of REE in classical mantle minerals increases from La (</a:t>
            </a:r>
            <a:r>
              <a:rPr lang="en-US" sz="2600" dirty="0">
                <a:solidFill>
                  <a:srgbClr val="FFFF00"/>
                </a:solidFill>
                <a:effectLst>
                  <a:outerShdw blurRad="38100" dist="38100" dir="2700000" algn="tl">
                    <a:srgbClr val="000000"/>
                  </a:outerShdw>
                </a:effectLst>
                <a:latin typeface="Calibri" pitchFamily="34" charset="0"/>
                <a:sym typeface="Wingdings" pitchFamily="2" charset="2"/>
              </a:rPr>
              <a:t>LREE</a:t>
            </a:r>
            <a:r>
              <a:rPr lang="en-US" sz="2600" dirty="0">
                <a:solidFill>
                  <a:schemeClr val="bg1"/>
                </a:solidFill>
                <a:effectLst>
                  <a:outerShdw blurRad="38100" dist="38100" dir="2700000" algn="tl">
                    <a:srgbClr val="000000"/>
                  </a:outerShdw>
                </a:effectLst>
                <a:latin typeface="Calibri" pitchFamily="34" charset="0"/>
                <a:sym typeface="Wingdings" pitchFamily="2" charset="2"/>
              </a:rPr>
              <a:t>) to Lu (</a:t>
            </a:r>
            <a:r>
              <a:rPr lang="en-US" sz="2600" dirty="0">
                <a:solidFill>
                  <a:srgbClr val="FFFF00"/>
                </a:solidFill>
                <a:effectLst>
                  <a:outerShdw blurRad="38100" dist="38100" dir="2700000" algn="tl">
                    <a:srgbClr val="000000"/>
                  </a:outerShdw>
                </a:effectLst>
                <a:latin typeface="Calibri" pitchFamily="34" charset="0"/>
                <a:sym typeface="Wingdings" pitchFamily="2" charset="2"/>
              </a:rPr>
              <a:t>HREE</a:t>
            </a:r>
            <a:r>
              <a:rPr lang="en-US" sz="2600" dirty="0">
                <a:solidFill>
                  <a:schemeClr val="bg1"/>
                </a:solidFill>
                <a:effectLst>
                  <a:outerShdw blurRad="38100" dist="38100" dir="2700000" algn="tl">
                    <a:srgbClr val="000000"/>
                  </a:outerShdw>
                </a:effectLst>
                <a:latin typeface="Calibri" pitchFamily="34" charset="0"/>
                <a:sym typeface="Wingdings" pitchFamily="2" charset="2"/>
              </a:rPr>
              <a:t>)</a:t>
            </a:r>
            <a:endParaRPr lang="it-IT" sz="4200" dirty="0">
              <a:solidFill>
                <a:schemeClr val="bg1"/>
              </a:solidFill>
              <a:effectLst>
                <a:outerShdw blurRad="38100" dist="38100" dir="2700000" algn="tl">
                  <a:srgbClr val="000000"/>
                </a:outerShdw>
              </a:effectLst>
              <a:latin typeface="Calibri" pitchFamily="34" charset="0"/>
              <a:sym typeface="Wingdings" pitchFamily="2" charset="2"/>
            </a:endParaRPr>
          </a:p>
        </p:txBody>
      </p:sp>
      <p:sp>
        <p:nvSpPr>
          <p:cNvPr id="9" name="Text Box 6"/>
          <p:cNvSpPr txBox="1">
            <a:spLocks noChangeArrowheads="1"/>
          </p:cNvSpPr>
          <p:nvPr/>
        </p:nvSpPr>
        <p:spPr bwMode="auto">
          <a:xfrm>
            <a:off x="-15874" y="3878263"/>
            <a:ext cx="9159874" cy="1006429"/>
          </a:xfrm>
          <a:prstGeom prst="rect">
            <a:avLst/>
          </a:prstGeom>
          <a:noFill/>
          <a:ln w="9525">
            <a:noFill/>
            <a:miter lim="800000"/>
            <a:headEnd/>
            <a:tailEnd/>
          </a:ln>
          <a:effectLst/>
        </p:spPr>
        <p:txBody>
          <a:bodyPr wrap="square">
            <a:spAutoFit/>
          </a:bodyPr>
          <a:lstStyle/>
          <a:p>
            <a:pPr algn="ctr">
              <a:lnSpc>
                <a:spcPct val="110000"/>
              </a:lnSpc>
              <a:defRPr/>
            </a:pPr>
            <a:r>
              <a:rPr lang="en-GB" sz="2800" dirty="0">
                <a:solidFill>
                  <a:srgbClr val="FFFF00"/>
                </a:solidFill>
                <a:effectLst>
                  <a:outerShdw blurRad="38100" dist="38100" dir="2700000" algn="tl">
                    <a:srgbClr val="000000"/>
                  </a:outerShdw>
                </a:effectLst>
                <a:latin typeface="Calibri" pitchFamily="34" charset="0"/>
                <a:sym typeface="Wingdings" pitchFamily="2" charset="2"/>
              </a:rPr>
              <a:t>What does this mean?</a:t>
            </a:r>
          </a:p>
          <a:p>
            <a:pPr algn="ctr">
              <a:lnSpc>
                <a:spcPct val="110000"/>
              </a:lnSpc>
              <a:defRPr/>
            </a:pPr>
            <a:r>
              <a:rPr lang="en-GB" sz="2600" dirty="0">
                <a:solidFill>
                  <a:schemeClr val="bg1"/>
                </a:solidFill>
                <a:effectLst>
                  <a:outerShdw blurRad="38100" dist="38100" dir="2700000" algn="tl">
                    <a:srgbClr val="000000"/>
                  </a:outerShdw>
                </a:effectLst>
                <a:latin typeface="Calibri" pitchFamily="34" charset="0"/>
                <a:sym typeface="Wingdings" pitchFamily="2" charset="2"/>
              </a:rPr>
              <a:t>LREE (e.g., La) are typically more incompatible than HREE (e.g., Lu).</a:t>
            </a:r>
          </a:p>
        </p:txBody>
      </p:sp>
      <p:sp>
        <p:nvSpPr>
          <p:cNvPr id="10" name="Text Box 6"/>
          <p:cNvSpPr txBox="1">
            <a:spLocks noChangeArrowheads="1"/>
          </p:cNvSpPr>
          <p:nvPr/>
        </p:nvSpPr>
        <p:spPr bwMode="auto">
          <a:xfrm>
            <a:off x="0" y="4926013"/>
            <a:ext cx="9144000" cy="1497333"/>
          </a:xfrm>
          <a:prstGeom prst="rect">
            <a:avLst/>
          </a:prstGeom>
          <a:noFill/>
          <a:ln w="9525">
            <a:noFill/>
            <a:miter lim="800000"/>
            <a:headEnd/>
            <a:tailEnd/>
          </a:ln>
          <a:effectLst/>
        </p:spPr>
        <p:txBody>
          <a:bodyPr wrap="square">
            <a:spAutoFit/>
          </a:bodyPr>
          <a:lstStyle/>
          <a:p>
            <a:pPr>
              <a:lnSpc>
                <a:spcPct val="110000"/>
              </a:lnSpc>
              <a:defRPr/>
            </a:pPr>
            <a:r>
              <a:rPr lang="en-US" sz="2400" dirty="0">
                <a:solidFill>
                  <a:schemeClr val="bg1"/>
                </a:solidFill>
                <a:effectLst>
                  <a:outerShdw blurRad="38100" dist="38100" dir="2700000" algn="tl">
                    <a:srgbClr val="000000"/>
                  </a:outerShdw>
                </a:effectLst>
                <a:latin typeface="Calibri" pitchFamily="34" charset="0"/>
                <a:sym typeface="Wingdings" pitchFamily="2" charset="2"/>
              </a:rPr>
              <a:t>i.e., during partial melting La leaves the solid (mineral) more easier than other REE (e.g., HREE).</a:t>
            </a:r>
            <a:endParaRPr lang="en-US" sz="1600" dirty="0">
              <a:solidFill>
                <a:schemeClr val="bg1"/>
              </a:solidFill>
              <a:effectLst>
                <a:outerShdw blurRad="38100" dist="38100" dir="2700000" algn="tl">
                  <a:srgbClr val="000000"/>
                </a:outerShdw>
              </a:effectLst>
              <a:latin typeface="Calibri" pitchFamily="34" charset="0"/>
              <a:sym typeface="Wingdings" pitchFamily="2" charset="2"/>
            </a:endParaRPr>
          </a:p>
          <a:p>
            <a:pPr>
              <a:lnSpc>
                <a:spcPct val="110000"/>
              </a:lnSpc>
              <a:defRPr/>
            </a:pPr>
            <a:endParaRPr lang="en-US" sz="1100" dirty="0">
              <a:solidFill>
                <a:srgbClr val="FFFF00"/>
              </a:solidFill>
              <a:effectLst>
                <a:outerShdw blurRad="38100" dist="38100" dir="2700000" algn="tl">
                  <a:srgbClr val="000000"/>
                </a:outerShdw>
              </a:effectLst>
              <a:latin typeface="Calibri" pitchFamily="34" charset="0"/>
              <a:sym typeface="Wingdings" pitchFamily="2" charset="2"/>
            </a:endParaRPr>
          </a:p>
          <a:p>
            <a:pPr algn="ctr">
              <a:lnSpc>
                <a:spcPct val="110000"/>
              </a:lnSpc>
              <a:defRPr/>
            </a:pPr>
            <a:r>
              <a:rPr lang="en-US" sz="2400" dirty="0">
                <a:solidFill>
                  <a:schemeClr val="bg1"/>
                </a:solidFill>
                <a:effectLst>
                  <a:outerShdw blurRad="38100" dist="38100" dir="2700000" algn="tl">
                    <a:srgbClr val="000000"/>
                  </a:outerShdw>
                </a:effectLst>
                <a:latin typeface="Calibri" pitchFamily="34" charset="0"/>
                <a:sym typeface="Wingdings" pitchFamily="2" charset="2"/>
              </a:rPr>
              <a:t>This means that the residuum is more depleted in La than in other REE.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90214">
                                            <p:txEl>
                                              <p:pRg st="0" end="0"/>
                                            </p:txEl>
                                          </p:spTgt>
                                        </p:tgtEl>
                                        <p:attrNameLst>
                                          <p:attrName>style.visibility</p:attrName>
                                        </p:attrNameLst>
                                      </p:cBhvr>
                                      <p:to>
                                        <p:strVal val="visible"/>
                                      </p:to>
                                    </p:set>
                                    <p:animEffect transition="in" filter="fade">
                                      <p:cBhvr>
                                        <p:cTn id="7" dur="500"/>
                                        <p:tgtEl>
                                          <p:spTgt spid="9902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90214">
                                            <p:txEl>
                                              <p:pRg st="2" end="2"/>
                                            </p:txEl>
                                          </p:spTgt>
                                        </p:tgtEl>
                                        <p:attrNameLst>
                                          <p:attrName>style.visibility</p:attrName>
                                        </p:attrNameLst>
                                      </p:cBhvr>
                                      <p:to>
                                        <p:strVal val="visible"/>
                                      </p:to>
                                    </p:set>
                                    <p:animEffect transition="in" filter="fade">
                                      <p:cBhvr>
                                        <p:cTn id="12" dur="500"/>
                                        <p:tgtEl>
                                          <p:spTgt spid="99021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90215">
                                            <p:txEl>
                                              <p:pRg st="0" end="0"/>
                                            </p:txEl>
                                          </p:spTgt>
                                        </p:tgtEl>
                                        <p:attrNameLst>
                                          <p:attrName>style.visibility</p:attrName>
                                        </p:attrNameLst>
                                      </p:cBhvr>
                                      <p:to>
                                        <p:strVal val="visible"/>
                                      </p:to>
                                    </p:set>
                                    <p:animEffect transition="in" filter="fade">
                                      <p:cBhvr>
                                        <p:cTn id="17" dur="500"/>
                                        <p:tgtEl>
                                          <p:spTgt spid="99021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90216">
                                            <p:txEl>
                                              <p:pRg st="0" end="0"/>
                                            </p:txEl>
                                          </p:spTgt>
                                        </p:tgtEl>
                                        <p:attrNameLst>
                                          <p:attrName>style.visibility</p:attrName>
                                        </p:attrNameLst>
                                      </p:cBhvr>
                                      <p:to>
                                        <p:strVal val="visible"/>
                                      </p:to>
                                    </p:set>
                                    <p:animEffect transition="in" filter="fade">
                                      <p:cBhvr>
                                        <p:cTn id="22" dur="500"/>
                                        <p:tgtEl>
                                          <p:spTgt spid="990216">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xEl>
                                              <p:pRg st="0" end="0"/>
                                            </p:txEl>
                                          </p:spTgt>
                                        </p:tgtEl>
                                        <p:attrNameLst>
                                          <p:attrName>style.visibility</p:attrName>
                                        </p:attrNameLst>
                                      </p:cBhvr>
                                      <p:to>
                                        <p:strVal val="visible"/>
                                      </p:to>
                                    </p:set>
                                    <p:animEffect transition="in" filter="fade">
                                      <p:cBhvr>
                                        <p:cTn id="27" dur="500"/>
                                        <p:tgtEl>
                                          <p:spTgt spid="9">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9">
                                            <p:txEl>
                                              <p:pRg st="1" end="1"/>
                                            </p:txEl>
                                          </p:spTgt>
                                        </p:tgtEl>
                                        <p:attrNameLst>
                                          <p:attrName>style.visibility</p:attrName>
                                        </p:attrNameLst>
                                      </p:cBhvr>
                                      <p:to>
                                        <p:strVal val="visible"/>
                                      </p:to>
                                    </p:set>
                                    <p:animEffect transition="in" filter="fade">
                                      <p:cBhvr>
                                        <p:cTn id="30" dur="500"/>
                                        <p:tgtEl>
                                          <p:spTgt spid="9">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0">
                                            <p:txEl>
                                              <p:pRg st="0" end="0"/>
                                            </p:txEl>
                                          </p:spTgt>
                                        </p:tgtEl>
                                        <p:attrNameLst>
                                          <p:attrName>style.visibility</p:attrName>
                                        </p:attrNameLst>
                                      </p:cBhvr>
                                      <p:to>
                                        <p:strVal val="visible"/>
                                      </p:to>
                                    </p:set>
                                    <p:animEffect transition="in" filter="fade">
                                      <p:cBhvr>
                                        <p:cTn id="35" dur="500"/>
                                        <p:tgtEl>
                                          <p:spTgt spid="10">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0">
                                            <p:txEl>
                                              <p:pRg st="2" end="2"/>
                                            </p:txEl>
                                          </p:spTgt>
                                        </p:tgtEl>
                                        <p:attrNameLst>
                                          <p:attrName>style.visibility</p:attrName>
                                        </p:attrNameLst>
                                      </p:cBhvr>
                                      <p:to>
                                        <p:strVal val="visible"/>
                                      </p:to>
                                    </p:set>
                                    <p:animEffect transition="in" filter="fade">
                                      <p:cBhvr>
                                        <p:cTn id="40" dur="5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0214" grpId="0" build="p"/>
      <p:bldP spid="990215" grpId="0" build="p"/>
      <p:bldP spid="990216" grpId="0" build="p"/>
      <p:bldP spid="9" grpId="0" uiExpand="1" build="p"/>
      <p:bldP spid="10" grpId="0"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8162" name="Text Box 2"/>
          <p:cNvSpPr txBox="1">
            <a:spLocks noChangeArrowheads="1"/>
          </p:cNvSpPr>
          <p:nvPr/>
        </p:nvSpPr>
        <p:spPr bwMode="auto">
          <a:xfrm>
            <a:off x="0" y="88900"/>
            <a:ext cx="9144000" cy="1066800"/>
          </a:xfrm>
          <a:prstGeom prst="rect">
            <a:avLst/>
          </a:prstGeom>
          <a:noFill/>
          <a:ln w="9525" algn="ctr">
            <a:noFill/>
            <a:miter lim="800000"/>
            <a:headEnd/>
            <a:tailEnd/>
          </a:ln>
          <a:effectLst/>
        </p:spPr>
        <p:txBody>
          <a:bodyPr>
            <a:spAutoFit/>
          </a:bodyPr>
          <a:lstStyle/>
          <a:p>
            <a:pPr algn="ctr">
              <a:defRPr/>
            </a:pPr>
            <a:r>
              <a:rPr lang="en-GB" sz="3200">
                <a:solidFill>
                  <a:schemeClr val="bg1"/>
                </a:solidFill>
                <a:effectLst>
                  <a:outerShdw blurRad="38100" dist="38100" dir="2700000" algn="tl">
                    <a:srgbClr val="000000"/>
                  </a:outerShdw>
                </a:effectLst>
                <a:latin typeface="Calibri" pitchFamily="34" charset="0"/>
              </a:rPr>
              <a:t>Mantle melting, melt extraction and post-melting processes beneath mid-ocean ridges</a:t>
            </a:r>
          </a:p>
        </p:txBody>
      </p:sp>
      <p:grpSp>
        <p:nvGrpSpPr>
          <p:cNvPr id="2" name="Group 5"/>
          <p:cNvGrpSpPr>
            <a:grpSpLocks/>
          </p:cNvGrpSpPr>
          <p:nvPr/>
        </p:nvGrpSpPr>
        <p:grpSpPr bwMode="auto">
          <a:xfrm>
            <a:off x="974725" y="1820863"/>
            <a:ext cx="1438275" cy="1235075"/>
            <a:chOff x="2817" y="2167"/>
            <a:chExt cx="906" cy="778"/>
          </a:xfrm>
        </p:grpSpPr>
        <p:sp>
          <p:nvSpPr>
            <p:cNvPr id="988166" name="Rectangle 6"/>
            <p:cNvSpPr>
              <a:spLocks noChangeArrowheads="1"/>
            </p:cNvSpPr>
            <p:nvPr/>
          </p:nvSpPr>
          <p:spPr bwMode="auto">
            <a:xfrm>
              <a:off x="2817" y="2234"/>
              <a:ext cx="816" cy="528"/>
            </a:xfrm>
            <a:prstGeom prst="rect">
              <a:avLst/>
            </a:prstGeom>
            <a:noFill/>
            <a:ln w="9525">
              <a:noFill/>
              <a:miter lim="800000"/>
              <a:headEnd/>
              <a:tailEnd/>
            </a:ln>
            <a:effectLst/>
          </p:spPr>
          <p:txBody>
            <a:bodyPr/>
            <a:lstStyle/>
            <a:p>
              <a:pPr marL="342900" indent="-342900">
                <a:spcBef>
                  <a:spcPct val="20000"/>
                </a:spcBef>
                <a:defRPr/>
              </a:pPr>
              <a:r>
                <a:rPr lang="en-US" sz="4000" dirty="0">
                  <a:solidFill>
                    <a:srgbClr val="FFFF00"/>
                  </a:solidFill>
                  <a:effectLst>
                    <a:outerShdw blurRad="38100" dist="38100" dir="2700000" algn="tl">
                      <a:srgbClr val="000000"/>
                    </a:outerShdw>
                  </a:effectLst>
                  <a:latin typeface="Calibri" pitchFamily="34" charset="0"/>
                </a:rPr>
                <a:t>K</a:t>
              </a:r>
              <a:r>
                <a:rPr lang="en-US" sz="4000" baseline="-25000" dirty="0">
                  <a:solidFill>
                    <a:srgbClr val="FFFF00"/>
                  </a:solidFill>
                  <a:effectLst>
                    <a:outerShdw blurRad="38100" dist="38100" dir="2700000" algn="tl">
                      <a:srgbClr val="000000"/>
                    </a:outerShdw>
                  </a:effectLst>
                  <a:latin typeface="Calibri" pitchFamily="34" charset="0"/>
                </a:rPr>
                <a:t>D</a:t>
              </a:r>
              <a:endParaRPr lang="en-US" sz="4000" dirty="0">
                <a:solidFill>
                  <a:srgbClr val="FFFF00"/>
                </a:solidFill>
                <a:effectLst>
                  <a:outerShdw blurRad="38100" dist="38100" dir="2700000" algn="tl">
                    <a:srgbClr val="000000"/>
                  </a:outerShdw>
                </a:effectLst>
                <a:latin typeface="Calibri" pitchFamily="34" charset="0"/>
              </a:endParaRPr>
            </a:p>
          </p:txBody>
        </p:sp>
        <p:sp>
          <p:nvSpPr>
            <p:cNvPr id="988167" name="Rectangle 7"/>
            <p:cNvSpPr>
              <a:spLocks noChangeArrowheads="1"/>
            </p:cNvSpPr>
            <p:nvPr/>
          </p:nvSpPr>
          <p:spPr bwMode="auto">
            <a:xfrm>
              <a:off x="3031" y="2167"/>
              <a:ext cx="692" cy="336"/>
            </a:xfrm>
            <a:prstGeom prst="rect">
              <a:avLst/>
            </a:prstGeom>
            <a:noFill/>
            <a:ln w="9525">
              <a:noFill/>
              <a:miter lim="800000"/>
              <a:headEnd/>
              <a:tailEnd/>
            </a:ln>
            <a:effectLst/>
          </p:spPr>
          <p:txBody>
            <a:bodyPr/>
            <a:lstStyle/>
            <a:p>
              <a:pPr marL="342900" indent="-342900">
                <a:spcBef>
                  <a:spcPct val="20000"/>
                </a:spcBef>
                <a:defRPr/>
              </a:pPr>
              <a:r>
                <a:rPr lang="en-US" sz="2400" i="1">
                  <a:solidFill>
                    <a:srgbClr val="FFFF00"/>
                  </a:solidFill>
                  <a:effectLst>
                    <a:outerShdw blurRad="38100" dist="38100" dir="2700000" algn="tl">
                      <a:srgbClr val="000000"/>
                    </a:outerShdw>
                  </a:effectLst>
                  <a:latin typeface="Calibri" pitchFamily="34" charset="0"/>
                </a:rPr>
                <a:t>LREE</a:t>
              </a:r>
              <a:endParaRPr lang="en-US" sz="2400">
                <a:solidFill>
                  <a:srgbClr val="FFFF00"/>
                </a:solidFill>
                <a:effectLst>
                  <a:outerShdw blurRad="38100" dist="38100" dir="2700000" algn="tl">
                    <a:srgbClr val="000000"/>
                  </a:outerShdw>
                </a:effectLst>
                <a:latin typeface="Calibri" pitchFamily="34" charset="0"/>
              </a:endParaRPr>
            </a:p>
          </p:txBody>
        </p:sp>
        <p:sp>
          <p:nvSpPr>
            <p:cNvPr id="988168" name="Rectangle 8"/>
            <p:cNvSpPr>
              <a:spLocks noChangeArrowheads="1"/>
            </p:cNvSpPr>
            <p:nvPr/>
          </p:nvSpPr>
          <p:spPr bwMode="auto">
            <a:xfrm>
              <a:off x="3112" y="2426"/>
              <a:ext cx="536" cy="519"/>
            </a:xfrm>
            <a:prstGeom prst="rect">
              <a:avLst/>
            </a:prstGeom>
            <a:noFill/>
            <a:ln w="9525">
              <a:noFill/>
              <a:miter lim="800000"/>
              <a:headEnd/>
              <a:tailEnd/>
            </a:ln>
            <a:effectLst/>
          </p:spPr>
          <p:txBody>
            <a:bodyPr/>
            <a:lstStyle/>
            <a:p>
              <a:pPr marL="342900" indent="-342900">
                <a:spcBef>
                  <a:spcPct val="20000"/>
                </a:spcBef>
                <a:defRPr/>
              </a:pPr>
              <a:r>
                <a:rPr lang="en-US" sz="3600" i="1" baseline="-25000">
                  <a:solidFill>
                    <a:srgbClr val="FFFF00"/>
                  </a:solidFill>
                  <a:effectLst>
                    <a:outerShdw blurRad="38100" dist="38100" dir="2700000" algn="tl">
                      <a:srgbClr val="000000"/>
                    </a:outerShdw>
                  </a:effectLst>
                  <a:latin typeface="Calibri" pitchFamily="34" charset="0"/>
                </a:rPr>
                <a:t>Cpx</a:t>
              </a:r>
              <a:endParaRPr lang="en-US" sz="3600">
                <a:solidFill>
                  <a:srgbClr val="FFFF00"/>
                </a:solidFill>
                <a:effectLst>
                  <a:outerShdw blurRad="38100" dist="38100" dir="2700000" algn="tl">
                    <a:srgbClr val="000000"/>
                  </a:outerShdw>
                </a:effectLst>
                <a:latin typeface="Calibri" pitchFamily="34" charset="0"/>
              </a:endParaRPr>
            </a:p>
          </p:txBody>
        </p:sp>
      </p:grpSp>
      <p:sp>
        <p:nvSpPr>
          <p:cNvPr id="988169" name="Rectangle 9"/>
          <p:cNvSpPr>
            <a:spLocks noChangeArrowheads="1"/>
          </p:cNvSpPr>
          <p:nvPr/>
        </p:nvSpPr>
        <p:spPr bwMode="auto">
          <a:xfrm>
            <a:off x="323850" y="1522413"/>
            <a:ext cx="8505825" cy="3313112"/>
          </a:xfrm>
          <a:prstGeom prst="rect">
            <a:avLst/>
          </a:prstGeom>
          <a:noFill/>
          <a:ln w="57150" cmpd="thickThin" algn="ctr">
            <a:noFill/>
            <a:miter lim="800000"/>
            <a:headEnd/>
            <a:tailEnd/>
          </a:ln>
          <a:effectLst/>
        </p:spPr>
        <p:txBody>
          <a:bodyPr wrap="none" anchor="ctr"/>
          <a:lstStyle/>
          <a:p>
            <a:pPr>
              <a:defRPr/>
            </a:pPr>
            <a:endParaRPr lang="it-IT">
              <a:latin typeface="Calibri" pitchFamily="34" charset="0"/>
            </a:endParaRPr>
          </a:p>
        </p:txBody>
      </p:sp>
      <p:grpSp>
        <p:nvGrpSpPr>
          <p:cNvPr id="3" name="Group 10"/>
          <p:cNvGrpSpPr>
            <a:grpSpLocks/>
          </p:cNvGrpSpPr>
          <p:nvPr/>
        </p:nvGrpSpPr>
        <p:grpSpPr bwMode="auto">
          <a:xfrm>
            <a:off x="2803525" y="1820863"/>
            <a:ext cx="1438275" cy="1235075"/>
            <a:chOff x="2817" y="2167"/>
            <a:chExt cx="906" cy="778"/>
          </a:xfrm>
        </p:grpSpPr>
        <p:sp>
          <p:nvSpPr>
            <p:cNvPr id="988171" name="Rectangle 11"/>
            <p:cNvSpPr>
              <a:spLocks noChangeArrowheads="1"/>
            </p:cNvSpPr>
            <p:nvPr/>
          </p:nvSpPr>
          <p:spPr bwMode="auto">
            <a:xfrm>
              <a:off x="2817" y="2234"/>
              <a:ext cx="816" cy="528"/>
            </a:xfrm>
            <a:prstGeom prst="rect">
              <a:avLst/>
            </a:prstGeom>
            <a:noFill/>
            <a:ln w="9525">
              <a:noFill/>
              <a:miter lim="800000"/>
              <a:headEnd/>
              <a:tailEnd/>
            </a:ln>
            <a:effectLst/>
          </p:spPr>
          <p:txBody>
            <a:bodyPr/>
            <a:lstStyle/>
            <a:p>
              <a:pPr marL="342900" indent="-342900">
                <a:spcBef>
                  <a:spcPct val="20000"/>
                </a:spcBef>
                <a:defRPr/>
              </a:pPr>
              <a:r>
                <a:rPr lang="en-US" sz="4000" dirty="0">
                  <a:solidFill>
                    <a:srgbClr val="FFFF00"/>
                  </a:solidFill>
                  <a:effectLst>
                    <a:outerShdw blurRad="38100" dist="38100" dir="2700000" algn="tl">
                      <a:srgbClr val="000000"/>
                    </a:outerShdw>
                  </a:effectLst>
                  <a:latin typeface="Calibri" pitchFamily="34" charset="0"/>
                </a:rPr>
                <a:t>K</a:t>
              </a:r>
              <a:r>
                <a:rPr lang="en-US" sz="4000" baseline="-25000" dirty="0">
                  <a:solidFill>
                    <a:srgbClr val="FFFF00"/>
                  </a:solidFill>
                  <a:effectLst>
                    <a:outerShdw blurRad="38100" dist="38100" dir="2700000" algn="tl">
                      <a:srgbClr val="000000"/>
                    </a:outerShdw>
                  </a:effectLst>
                  <a:latin typeface="Calibri" pitchFamily="34" charset="0"/>
                </a:rPr>
                <a:t>D</a:t>
              </a:r>
              <a:endParaRPr lang="en-US" sz="4000" dirty="0">
                <a:solidFill>
                  <a:srgbClr val="FFFF00"/>
                </a:solidFill>
                <a:effectLst>
                  <a:outerShdw blurRad="38100" dist="38100" dir="2700000" algn="tl">
                    <a:srgbClr val="000000"/>
                  </a:outerShdw>
                </a:effectLst>
                <a:latin typeface="Calibri" pitchFamily="34" charset="0"/>
              </a:endParaRPr>
            </a:p>
          </p:txBody>
        </p:sp>
        <p:sp>
          <p:nvSpPr>
            <p:cNvPr id="988172" name="Rectangle 12"/>
            <p:cNvSpPr>
              <a:spLocks noChangeArrowheads="1"/>
            </p:cNvSpPr>
            <p:nvPr/>
          </p:nvSpPr>
          <p:spPr bwMode="auto">
            <a:xfrm>
              <a:off x="3031" y="2167"/>
              <a:ext cx="692" cy="336"/>
            </a:xfrm>
            <a:prstGeom prst="rect">
              <a:avLst/>
            </a:prstGeom>
            <a:noFill/>
            <a:ln w="9525">
              <a:noFill/>
              <a:miter lim="800000"/>
              <a:headEnd/>
              <a:tailEnd/>
            </a:ln>
            <a:effectLst/>
          </p:spPr>
          <p:txBody>
            <a:bodyPr/>
            <a:lstStyle/>
            <a:p>
              <a:pPr marL="342900" indent="-342900">
                <a:spcBef>
                  <a:spcPct val="20000"/>
                </a:spcBef>
                <a:defRPr/>
              </a:pPr>
              <a:r>
                <a:rPr lang="en-US" sz="2400" i="1">
                  <a:solidFill>
                    <a:srgbClr val="FFFF00"/>
                  </a:solidFill>
                  <a:effectLst>
                    <a:outerShdw blurRad="38100" dist="38100" dir="2700000" algn="tl">
                      <a:srgbClr val="000000"/>
                    </a:outerShdw>
                  </a:effectLst>
                  <a:latin typeface="Calibri" pitchFamily="34" charset="0"/>
                </a:rPr>
                <a:t>LREE</a:t>
              </a:r>
              <a:endParaRPr lang="en-US" sz="2400">
                <a:solidFill>
                  <a:srgbClr val="FFFF00"/>
                </a:solidFill>
                <a:effectLst>
                  <a:outerShdw blurRad="38100" dist="38100" dir="2700000" algn="tl">
                    <a:srgbClr val="000000"/>
                  </a:outerShdw>
                </a:effectLst>
                <a:latin typeface="Calibri" pitchFamily="34" charset="0"/>
              </a:endParaRPr>
            </a:p>
          </p:txBody>
        </p:sp>
        <p:sp>
          <p:nvSpPr>
            <p:cNvPr id="988173" name="Rectangle 13"/>
            <p:cNvSpPr>
              <a:spLocks noChangeArrowheads="1"/>
            </p:cNvSpPr>
            <p:nvPr/>
          </p:nvSpPr>
          <p:spPr bwMode="auto">
            <a:xfrm>
              <a:off x="3112" y="2426"/>
              <a:ext cx="536" cy="519"/>
            </a:xfrm>
            <a:prstGeom prst="rect">
              <a:avLst/>
            </a:prstGeom>
            <a:noFill/>
            <a:ln w="9525">
              <a:noFill/>
              <a:miter lim="800000"/>
              <a:headEnd/>
              <a:tailEnd/>
            </a:ln>
            <a:effectLst/>
          </p:spPr>
          <p:txBody>
            <a:bodyPr/>
            <a:lstStyle/>
            <a:p>
              <a:pPr marL="342900" indent="-342900">
                <a:spcBef>
                  <a:spcPct val="20000"/>
                </a:spcBef>
                <a:defRPr/>
              </a:pPr>
              <a:r>
                <a:rPr lang="en-US" sz="3600" i="1" baseline="-25000">
                  <a:solidFill>
                    <a:srgbClr val="FFFF00"/>
                  </a:solidFill>
                  <a:effectLst>
                    <a:outerShdw blurRad="38100" dist="38100" dir="2700000" algn="tl">
                      <a:srgbClr val="000000"/>
                    </a:outerShdw>
                  </a:effectLst>
                  <a:latin typeface="Calibri" pitchFamily="34" charset="0"/>
                </a:rPr>
                <a:t>Opx</a:t>
              </a:r>
              <a:endParaRPr lang="en-US" sz="3600">
                <a:solidFill>
                  <a:srgbClr val="FFFF00"/>
                </a:solidFill>
                <a:effectLst>
                  <a:outerShdw blurRad="38100" dist="38100" dir="2700000" algn="tl">
                    <a:srgbClr val="000000"/>
                  </a:outerShdw>
                </a:effectLst>
                <a:latin typeface="Calibri" pitchFamily="34" charset="0"/>
              </a:endParaRPr>
            </a:p>
          </p:txBody>
        </p:sp>
      </p:grpSp>
      <p:grpSp>
        <p:nvGrpSpPr>
          <p:cNvPr id="4" name="Group 14"/>
          <p:cNvGrpSpPr>
            <a:grpSpLocks/>
          </p:cNvGrpSpPr>
          <p:nvPr/>
        </p:nvGrpSpPr>
        <p:grpSpPr bwMode="auto">
          <a:xfrm>
            <a:off x="4660900" y="1820863"/>
            <a:ext cx="1438275" cy="1235075"/>
            <a:chOff x="2817" y="2167"/>
            <a:chExt cx="906" cy="778"/>
          </a:xfrm>
        </p:grpSpPr>
        <p:sp>
          <p:nvSpPr>
            <p:cNvPr id="988175" name="Rectangle 15"/>
            <p:cNvSpPr>
              <a:spLocks noChangeArrowheads="1"/>
            </p:cNvSpPr>
            <p:nvPr/>
          </p:nvSpPr>
          <p:spPr bwMode="auto">
            <a:xfrm>
              <a:off x="2817" y="2234"/>
              <a:ext cx="816" cy="528"/>
            </a:xfrm>
            <a:prstGeom prst="rect">
              <a:avLst/>
            </a:prstGeom>
            <a:noFill/>
            <a:ln w="9525">
              <a:noFill/>
              <a:miter lim="800000"/>
              <a:headEnd/>
              <a:tailEnd/>
            </a:ln>
            <a:effectLst/>
          </p:spPr>
          <p:txBody>
            <a:bodyPr/>
            <a:lstStyle/>
            <a:p>
              <a:pPr marL="342900" indent="-342900">
                <a:spcBef>
                  <a:spcPct val="20000"/>
                </a:spcBef>
                <a:defRPr/>
              </a:pPr>
              <a:r>
                <a:rPr lang="en-US" sz="4000" dirty="0">
                  <a:solidFill>
                    <a:srgbClr val="FFFF00"/>
                  </a:solidFill>
                  <a:effectLst>
                    <a:outerShdw blurRad="38100" dist="38100" dir="2700000" algn="tl">
                      <a:srgbClr val="000000"/>
                    </a:outerShdw>
                  </a:effectLst>
                  <a:latin typeface="Calibri" pitchFamily="34" charset="0"/>
                </a:rPr>
                <a:t>K</a:t>
              </a:r>
              <a:r>
                <a:rPr lang="en-US" sz="4000" baseline="-25000" dirty="0">
                  <a:solidFill>
                    <a:srgbClr val="FFFF00"/>
                  </a:solidFill>
                  <a:effectLst>
                    <a:outerShdw blurRad="38100" dist="38100" dir="2700000" algn="tl">
                      <a:srgbClr val="000000"/>
                    </a:outerShdw>
                  </a:effectLst>
                  <a:latin typeface="Calibri" pitchFamily="34" charset="0"/>
                </a:rPr>
                <a:t>D</a:t>
              </a:r>
              <a:endParaRPr lang="en-US" sz="4000" dirty="0">
                <a:solidFill>
                  <a:srgbClr val="FFFF00"/>
                </a:solidFill>
                <a:effectLst>
                  <a:outerShdw blurRad="38100" dist="38100" dir="2700000" algn="tl">
                    <a:srgbClr val="000000"/>
                  </a:outerShdw>
                </a:effectLst>
                <a:latin typeface="Calibri" pitchFamily="34" charset="0"/>
              </a:endParaRPr>
            </a:p>
          </p:txBody>
        </p:sp>
        <p:sp>
          <p:nvSpPr>
            <p:cNvPr id="988176" name="Rectangle 16"/>
            <p:cNvSpPr>
              <a:spLocks noChangeArrowheads="1"/>
            </p:cNvSpPr>
            <p:nvPr/>
          </p:nvSpPr>
          <p:spPr bwMode="auto">
            <a:xfrm>
              <a:off x="3031" y="2167"/>
              <a:ext cx="692" cy="336"/>
            </a:xfrm>
            <a:prstGeom prst="rect">
              <a:avLst/>
            </a:prstGeom>
            <a:noFill/>
            <a:ln w="9525">
              <a:noFill/>
              <a:miter lim="800000"/>
              <a:headEnd/>
              <a:tailEnd/>
            </a:ln>
            <a:effectLst/>
          </p:spPr>
          <p:txBody>
            <a:bodyPr/>
            <a:lstStyle/>
            <a:p>
              <a:pPr marL="342900" indent="-342900">
                <a:spcBef>
                  <a:spcPct val="20000"/>
                </a:spcBef>
                <a:defRPr/>
              </a:pPr>
              <a:r>
                <a:rPr lang="en-US" sz="2400" i="1">
                  <a:solidFill>
                    <a:srgbClr val="FFFF00"/>
                  </a:solidFill>
                  <a:effectLst>
                    <a:outerShdw blurRad="38100" dist="38100" dir="2700000" algn="tl">
                      <a:srgbClr val="000000"/>
                    </a:outerShdw>
                  </a:effectLst>
                  <a:latin typeface="Calibri" pitchFamily="34" charset="0"/>
                </a:rPr>
                <a:t>LREE</a:t>
              </a:r>
              <a:endParaRPr lang="en-US" sz="2400">
                <a:solidFill>
                  <a:srgbClr val="FFFF00"/>
                </a:solidFill>
                <a:effectLst>
                  <a:outerShdw blurRad="38100" dist="38100" dir="2700000" algn="tl">
                    <a:srgbClr val="000000"/>
                  </a:outerShdw>
                </a:effectLst>
                <a:latin typeface="Calibri" pitchFamily="34" charset="0"/>
              </a:endParaRPr>
            </a:p>
          </p:txBody>
        </p:sp>
        <p:sp>
          <p:nvSpPr>
            <p:cNvPr id="988177" name="Rectangle 17"/>
            <p:cNvSpPr>
              <a:spLocks noChangeArrowheads="1"/>
            </p:cNvSpPr>
            <p:nvPr/>
          </p:nvSpPr>
          <p:spPr bwMode="auto">
            <a:xfrm>
              <a:off x="3112" y="2426"/>
              <a:ext cx="536" cy="519"/>
            </a:xfrm>
            <a:prstGeom prst="rect">
              <a:avLst/>
            </a:prstGeom>
            <a:noFill/>
            <a:ln w="9525">
              <a:noFill/>
              <a:miter lim="800000"/>
              <a:headEnd/>
              <a:tailEnd/>
            </a:ln>
            <a:effectLst/>
          </p:spPr>
          <p:txBody>
            <a:bodyPr/>
            <a:lstStyle/>
            <a:p>
              <a:pPr marL="342900" indent="-342900">
                <a:spcBef>
                  <a:spcPct val="20000"/>
                </a:spcBef>
                <a:defRPr/>
              </a:pPr>
              <a:r>
                <a:rPr lang="en-US" sz="3600" i="1" baseline="-25000">
                  <a:solidFill>
                    <a:srgbClr val="FFFF00"/>
                  </a:solidFill>
                  <a:effectLst>
                    <a:outerShdw blurRad="38100" dist="38100" dir="2700000" algn="tl">
                      <a:srgbClr val="000000"/>
                    </a:outerShdw>
                  </a:effectLst>
                  <a:latin typeface="Calibri" pitchFamily="34" charset="0"/>
                </a:rPr>
                <a:t>Ol</a:t>
              </a:r>
              <a:endParaRPr lang="en-US" sz="3600">
                <a:solidFill>
                  <a:srgbClr val="FFFF00"/>
                </a:solidFill>
                <a:effectLst>
                  <a:outerShdw blurRad="38100" dist="38100" dir="2700000" algn="tl">
                    <a:srgbClr val="000000"/>
                  </a:outerShdw>
                </a:effectLst>
                <a:latin typeface="Calibri" pitchFamily="34" charset="0"/>
              </a:endParaRPr>
            </a:p>
          </p:txBody>
        </p:sp>
      </p:grpSp>
      <p:grpSp>
        <p:nvGrpSpPr>
          <p:cNvPr id="5" name="Group 18"/>
          <p:cNvGrpSpPr>
            <a:grpSpLocks/>
          </p:cNvGrpSpPr>
          <p:nvPr/>
        </p:nvGrpSpPr>
        <p:grpSpPr bwMode="auto">
          <a:xfrm>
            <a:off x="6543675" y="1820863"/>
            <a:ext cx="1438275" cy="1235075"/>
            <a:chOff x="2817" y="2167"/>
            <a:chExt cx="906" cy="778"/>
          </a:xfrm>
        </p:grpSpPr>
        <p:sp>
          <p:nvSpPr>
            <p:cNvPr id="988179" name="Rectangle 19"/>
            <p:cNvSpPr>
              <a:spLocks noChangeArrowheads="1"/>
            </p:cNvSpPr>
            <p:nvPr/>
          </p:nvSpPr>
          <p:spPr bwMode="auto">
            <a:xfrm>
              <a:off x="2817" y="2234"/>
              <a:ext cx="816" cy="528"/>
            </a:xfrm>
            <a:prstGeom prst="rect">
              <a:avLst/>
            </a:prstGeom>
            <a:noFill/>
            <a:ln w="9525">
              <a:noFill/>
              <a:miter lim="800000"/>
              <a:headEnd/>
              <a:tailEnd/>
            </a:ln>
            <a:effectLst/>
          </p:spPr>
          <p:txBody>
            <a:bodyPr/>
            <a:lstStyle/>
            <a:p>
              <a:pPr marL="342900" indent="-342900">
                <a:spcBef>
                  <a:spcPct val="20000"/>
                </a:spcBef>
                <a:defRPr/>
              </a:pPr>
              <a:r>
                <a:rPr lang="en-US" sz="4000" dirty="0">
                  <a:solidFill>
                    <a:srgbClr val="FFFF00"/>
                  </a:solidFill>
                  <a:effectLst>
                    <a:outerShdw blurRad="38100" dist="38100" dir="2700000" algn="tl">
                      <a:srgbClr val="000000"/>
                    </a:outerShdw>
                  </a:effectLst>
                  <a:latin typeface="Calibri" pitchFamily="34" charset="0"/>
                </a:rPr>
                <a:t>K</a:t>
              </a:r>
              <a:r>
                <a:rPr lang="en-US" sz="4000" baseline="-25000" dirty="0">
                  <a:solidFill>
                    <a:srgbClr val="FFFF00"/>
                  </a:solidFill>
                  <a:effectLst>
                    <a:outerShdw blurRad="38100" dist="38100" dir="2700000" algn="tl">
                      <a:srgbClr val="000000"/>
                    </a:outerShdw>
                  </a:effectLst>
                  <a:latin typeface="Calibri" pitchFamily="34" charset="0"/>
                </a:rPr>
                <a:t>D</a:t>
              </a:r>
              <a:endParaRPr lang="en-US" sz="4000" dirty="0">
                <a:solidFill>
                  <a:srgbClr val="FFFF00"/>
                </a:solidFill>
                <a:effectLst>
                  <a:outerShdw blurRad="38100" dist="38100" dir="2700000" algn="tl">
                    <a:srgbClr val="000000"/>
                  </a:outerShdw>
                </a:effectLst>
                <a:latin typeface="Calibri" pitchFamily="34" charset="0"/>
              </a:endParaRPr>
            </a:p>
          </p:txBody>
        </p:sp>
        <p:sp>
          <p:nvSpPr>
            <p:cNvPr id="988180" name="Rectangle 20"/>
            <p:cNvSpPr>
              <a:spLocks noChangeArrowheads="1"/>
            </p:cNvSpPr>
            <p:nvPr/>
          </p:nvSpPr>
          <p:spPr bwMode="auto">
            <a:xfrm>
              <a:off x="3031" y="2167"/>
              <a:ext cx="692" cy="336"/>
            </a:xfrm>
            <a:prstGeom prst="rect">
              <a:avLst/>
            </a:prstGeom>
            <a:noFill/>
            <a:ln w="9525">
              <a:noFill/>
              <a:miter lim="800000"/>
              <a:headEnd/>
              <a:tailEnd/>
            </a:ln>
            <a:effectLst/>
          </p:spPr>
          <p:txBody>
            <a:bodyPr/>
            <a:lstStyle/>
            <a:p>
              <a:pPr marL="342900" indent="-342900">
                <a:spcBef>
                  <a:spcPct val="20000"/>
                </a:spcBef>
                <a:defRPr/>
              </a:pPr>
              <a:r>
                <a:rPr lang="en-US" sz="2400" i="1">
                  <a:solidFill>
                    <a:srgbClr val="FFFF00"/>
                  </a:solidFill>
                  <a:effectLst>
                    <a:outerShdw blurRad="38100" dist="38100" dir="2700000" algn="tl">
                      <a:srgbClr val="000000"/>
                    </a:outerShdw>
                  </a:effectLst>
                  <a:latin typeface="Calibri" pitchFamily="34" charset="0"/>
                </a:rPr>
                <a:t>LREE</a:t>
              </a:r>
              <a:endParaRPr lang="en-US" sz="2400">
                <a:solidFill>
                  <a:srgbClr val="FFFF00"/>
                </a:solidFill>
                <a:effectLst>
                  <a:outerShdw blurRad="38100" dist="38100" dir="2700000" algn="tl">
                    <a:srgbClr val="000000"/>
                  </a:outerShdw>
                </a:effectLst>
                <a:latin typeface="Calibri" pitchFamily="34" charset="0"/>
              </a:endParaRPr>
            </a:p>
          </p:txBody>
        </p:sp>
        <p:sp>
          <p:nvSpPr>
            <p:cNvPr id="988181" name="Rectangle 21"/>
            <p:cNvSpPr>
              <a:spLocks noChangeArrowheads="1"/>
            </p:cNvSpPr>
            <p:nvPr/>
          </p:nvSpPr>
          <p:spPr bwMode="auto">
            <a:xfrm>
              <a:off x="3112" y="2426"/>
              <a:ext cx="536" cy="519"/>
            </a:xfrm>
            <a:prstGeom prst="rect">
              <a:avLst/>
            </a:prstGeom>
            <a:noFill/>
            <a:ln w="9525">
              <a:noFill/>
              <a:miter lim="800000"/>
              <a:headEnd/>
              <a:tailEnd/>
            </a:ln>
            <a:effectLst/>
          </p:spPr>
          <p:txBody>
            <a:bodyPr/>
            <a:lstStyle/>
            <a:p>
              <a:pPr marL="342900" indent="-342900">
                <a:spcBef>
                  <a:spcPct val="20000"/>
                </a:spcBef>
                <a:defRPr/>
              </a:pPr>
              <a:r>
                <a:rPr lang="en-US" sz="3600" i="1" baseline="-25000">
                  <a:solidFill>
                    <a:srgbClr val="FFFF00"/>
                  </a:solidFill>
                  <a:effectLst>
                    <a:outerShdw blurRad="38100" dist="38100" dir="2700000" algn="tl">
                      <a:srgbClr val="000000"/>
                    </a:outerShdw>
                  </a:effectLst>
                  <a:latin typeface="Calibri" pitchFamily="34" charset="0"/>
                </a:rPr>
                <a:t>Sp</a:t>
              </a:r>
              <a:endParaRPr lang="en-US" sz="3600">
                <a:solidFill>
                  <a:srgbClr val="FFFF00"/>
                </a:solidFill>
                <a:effectLst>
                  <a:outerShdw blurRad="38100" dist="38100" dir="2700000" algn="tl">
                    <a:srgbClr val="000000"/>
                  </a:outerShdw>
                </a:effectLst>
                <a:latin typeface="Calibri" pitchFamily="34" charset="0"/>
              </a:endParaRPr>
            </a:p>
          </p:txBody>
        </p:sp>
      </p:grpSp>
      <p:sp>
        <p:nvSpPr>
          <p:cNvPr id="988183" name="Text Box 23"/>
          <p:cNvSpPr txBox="1">
            <a:spLocks noChangeArrowheads="1"/>
          </p:cNvSpPr>
          <p:nvPr/>
        </p:nvSpPr>
        <p:spPr bwMode="auto">
          <a:xfrm>
            <a:off x="4189413" y="1939925"/>
            <a:ext cx="465192" cy="769441"/>
          </a:xfrm>
          <a:prstGeom prst="rect">
            <a:avLst/>
          </a:prstGeom>
          <a:noFill/>
          <a:ln w="9525" algn="ctr">
            <a:noFill/>
            <a:miter lim="800000"/>
            <a:headEnd/>
            <a:tailEnd/>
          </a:ln>
          <a:effectLst/>
        </p:spPr>
        <p:txBody>
          <a:bodyPr wrap="none">
            <a:spAutoFit/>
          </a:bodyPr>
          <a:lstStyle/>
          <a:p>
            <a:pPr>
              <a:defRPr/>
            </a:pPr>
            <a:r>
              <a:rPr lang="en-US" sz="4400">
                <a:solidFill>
                  <a:srgbClr val="FFFF00"/>
                </a:solidFill>
                <a:effectLst>
                  <a:outerShdw blurRad="38100" dist="38100" dir="2700000" algn="tl">
                    <a:srgbClr val="000000"/>
                  </a:outerShdw>
                </a:effectLst>
                <a:latin typeface="Calibri" pitchFamily="34" charset="0"/>
              </a:rPr>
              <a:t>~</a:t>
            </a:r>
          </a:p>
        </p:txBody>
      </p:sp>
      <p:sp>
        <p:nvSpPr>
          <p:cNvPr id="988184" name="Text Box 24"/>
          <p:cNvSpPr txBox="1">
            <a:spLocks noChangeArrowheads="1"/>
          </p:cNvSpPr>
          <p:nvPr/>
        </p:nvSpPr>
        <p:spPr bwMode="auto">
          <a:xfrm>
            <a:off x="5934075" y="1939925"/>
            <a:ext cx="465192" cy="769441"/>
          </a:xfrm>
          <a:prstGeom prst="rect">
            <a:avLst/>
          </a:prstGeom>
          <a:noFill/>
          <a:ln w="9525" algn="ctr">
            <a:noFill/>
            <a:miter lim="800000"/>
            <a:headEnd/>
            <a:tailEnd/>
          </a:ln>
          <a:effectLst/>
        </p:spPr>
        <p:txBody>
          <a:bodyPr wrap="none">
            <a:spAutoFit/>
          </a:bodyPr>
          <a:lstStyle/>
          <a:p>
            <a:pPr>
              <a:defRPr/>
            </a:pPr>
            <a:r>
              <a:rPr lang="en-US" sz="4400">
                <a:solidFill>
                  <a:srgbClr val="FFFF00"/>
                </a:solidFill>
                <a:effectLst>
                  <a:outerShdw blurRad="38100" dist="38100" dir="2700000" algn="tl">
                    <a:srgbClr val="000000"/>
                  </a:outerShdw>
                </a:effectLst>
                <a:latin typeface="Calibri" pitchFamily="34" charset="0"/>
              </a:rPr>
              <a:t>~</a:t>
            </a:r>
          </a:p>
        </p:txBody>
      </p:sp>
      <p:sp>
        <p:nvSpPr>
          <p:cNvPr id="988185" name="Oval 25"/>
          <p:cNvSpPr>
            <a:spLocks noChangeArrowheads="1"/>
          </p:cNvSpPr>
          <p:nvPr/>
        </p:nvSpPr>
        <p:spPr bwMode="auto">
          <a:xfrm>
            <a:off x="2601913" y="1531938"/>
            <a:ext cx="5627687" cy="1660525"/>
          </a:xfrm>
          <a:prstGeom prst="ellipse">
            <a:avLst/>
          </a:prstGeom>
          <a:noFill/>
          <a:ln w="38100" algn="ctr">
            <a:solidFill>
              <a:srgbClr val="0099FF"/>
            </a:solidFill>
            <a:round/>
            <a:headEnd/>
            <a:tailEnd/>
          </a:ln>
          <a:effectLst/>
        </p:spPr>
        <p:txBody>
          <a:bodyPr wrap="none" anchor="ctr"/>
          <a:lstStyle/>
          <a:p>
            <a:pPr>
              <a:defRPr/>
            </a:pPr>
            <a:endParaRPr lang="it-IT">
              <a:latin typeface="Calibri" pitchFamily="34" charset="0"/>
            </a:endParaRPr>
          </a:p>
        </p:txBody>
      </p:sp>
      <p:sp>
        <p:nvSpPr>
          <p:cNvPr id="988186" name="Text Box 26"/>
          <p:cNvSpPr txBox="1">
            <a:spLocks noChangeArrowheads="1"/>
          </p:cNvSpPr>
          <p:nvPr/>
        </p:nvSpPr>
        <p:spPr bwMode="auto">
          <a:xfrm>
            <a:off x="3779838" y="1054100"/>
            <a:ext cx="3460750" cy="517525"/>
          </a:xfrm>
          <a:prstGeom prst="rect">
            <a:avLst/>
          </a:prstGeom>
          <a:noFill/>
          <a:ln w="9525">
            <a:noFill/>
            <a:miter lim="800000"/>
            <a:headEnd/>
            <a:tailEnd/>
          </a:ln>
          <a:effectLst/>
        </p:spPr>
        <p:txBody>
          <a:bodyPr>
            <a:spAutoFit/>
          </a:bodyPr>
          <a:lstStyle/>
          <a:p>
            <a:pPr algn="ctr">
              <a:lnSpc>
                <a:spcPct val="90000"/>
              </a:lnSpc>
              <a:defRPr/>
            </a:pPr>
            <a:r>
              <a:rPr lang="it-IT" sz="3100">
                <a:solidFill>
                  <a:srgbClr val="0099FF"/>
                </a:solidFill>
                <a:effectLst>
                  <a:outerShdw blurRad="38100" dist="38100" dir="2700000" algn="tl">
                    <a:srgbClr val="000000"/>
                  </a:outerShdw>
                </a:effectLst>
                <a:latin typeface="Calibri" pitchFamily="34" charset="0"/>
                <a:sym typeface="Wingdings" pitchFamily="2" charset="2"/>
              </a:rPr>
              <a:t>Extremely Low</a:t>
            </a:r>
            <a:endParaRPr lang="it-IT" sz="3200">
              <a:solidFill>
                <a:srgbClr val="0099FF"/>
              </a:solidFill>
              <a:effectLst>
                <a:outerShdw blurRad="38100" dist="38100" dir="2700000" algn="tl">
                  <a:srgbClr val="000000"/>
                </a:outerShdw>
              </a:effectLst>
              <a:latin typeface="Calibri" pitchFamily="34" charset="0"/>
              <a:sym typeface="Wingdings" pitchFamily="2" charset="2"/>
            </a:endParaRPr>
          </a:p>
        </p:txBody>
      </p:sp>
      <p:sp>
        <p:nvSpPr>
          <p:cNvPr id="988187" name="Text Box 27"/>
          <p:cNvSpPr txBox="1">
            <a:spLocks noChangeArrowheads="1"/>
          </p:cNvSpPr>
          <p:nvPr/>
        </p:nvSpPr>
        <p:spPr bwMode="auto">
          <a:xfrm>
            <a:off x="1114425" y="1054100"/>
            <a:ext cx="987425" cy="517525"/>
          </a:xfrm>
          <a:prstGeom prst="rect">
            <a:avLst/>
          </a:prstGeom>
          <a:noFill/>
          <a:ln w="9525">
            <a:noFill/>
            <a:miter lim="800000"/>
            <a:headEnd/>
            <a:tailEnd/>
          </a:ln>
          <a:effectLst/>
        </p:spPr>
        <p:txBody>
          <a:bodyPr>
            <a:spAutoFit/>
          </a:bodyPr>
          <a:lstStyle/>
          <a:p>
            <a:pPr>
              <a:lnSpc>
                <a:spcPct val="90000"/>
              </a:lnSpc>
              <a:defRPr/>
            </a:pPr>
            <a:r>
              <a:rPr lang="it-IT" sz="3100">
                <a:solidFill>
                  <a:srgbClr val="CC0099"/>
                </a:solidFill>
                <a:effectLst>
                  <a:outerShdw blurRad="38100" dist="38100" dir="2700000" algn="tl">
                    <a:srgbClr val="000000"/>
                  </a:outerShdw>
                </a:effectLst>
                <a:latin typeface="Calibri" pitchFamily="34" charset="0"/>
                <a:sym typeface="Wingdings" pitchFamily="2" charset="2"/>
              </a:rPr>
              <a:t>Low</a:t>
            </a:r>
            <a:endParaRPr lang="it-IT" sz="3200">
              <a:solidFill>
                <a:srgbClr val="CC0099"/>
              </a:solidFill>
              <a:effectLst>
                <a:outerShdw blurRad="38100" dist="38100" dir="2700000" algn="tl">
                  <a:srgbClr val="000000"/>
                </a:outerShdw>
              </a:effectLst>
              <a:latin typeface="Calibri" pitchFamily="34" charset="0"/>
              <a:sym typeface="Wingdings" pitchFamily="2" charset="2"/>
            </a:endParaRPr>
          </a:p>
        </p:txBody>
      </p:sp>
      <p:sp>
        <p:nvSpPr>
          <p:cNvPr id="988188" name="Oval 28"/>
          <p:cNvSpPr>
            <a:spLocks noChangeArrowheads="1"/>
          </p:cNvSpPr>
          <p:nvPr/>
        </p:nvSpPr>
        <p:spPr bwMode="auto">
          <a:xfrm>
            <a:off x="898525" y="1644650"/>
            <a:ext cx="1492250" cy="1363663"/>
          </a:xfrm>
          <a:prstGeom prst="ellipse">
            <a:avLst/>
          </a:prstGeom>
          <a:noFill/>
          <a:ln w="57150" algn="ctr">
            <a:solidFill>
              <a:srgbClr val="CC0099"/>
            </a:solidFill>
            <a:round/>
            <a:headEnd/>
            <a:tailEnd/>
          </a:ln>
          <a:effectLst/>
        </p:spPr>
        <p:txBody>
          <a:bodyPr wrap="none" anchor="ctr"/>
          <a:lstStyle/>
          <a:p>
            <a:pPr algn="ctr">
              <a:defRPr/>
            </a:pPr>
            <a:endParaRPr lang="en-GB">
              <a:solidFill>
                <a:srgbClr val="00FF00"/>
              </a:solidFill>
              <a:effectLst>
                <a:outerShdw blurRad="38100" dist="38100" dir="2700000" algn="tl">
                  <a:srgbClr val="000000"/>
                </a:outerShdw>
              </a:effectLst>
              <a:latin typeface="Calibri" pitchFamily="34" charset="0"/>
            </a:endParaRPr>
          </a:p>
        </p:txBody>
      </p:sp>
      <p:sp>
        <p:nvSpPr>
          <p:cNvPr id="988189" name="Text Box 29"/>
          <p:cNvSpPr txBox="1">
            <a:spLocks noChangeArrowheads="1"/>
          </p:cNvSpPr>
          <p:nvPr/>
        </p:nvSpPr>
        <p:spPr bwMode="auto">
          <a:xfrm>
            <a:off x="627063" y="3276600"/>
            <a:ext cx="1828800" cy="461963"/>
          </a:xfrm>
          <a:prstGeom prst="rect">
            <a:avLst/>
          </a:prstGeom>
          <a:noFill/>
          <a:ln w="9525">
            <a:noFill/>
            <a:miter lim="800000"/>
            <a:headEnd/>
            <a:tailEnd/>
          </a:ln>
          <a:effectLst/>
        </p:spPr>
        <p:txBody>
          <a:bodyPr>
            <a:spAutoFit/>
          </a:bodyPr>
          <a:lstStyle/>
          <a:p>
            <a:pPr algn="ctr">
              <a:lnSpc>
                <a:spcPct val="90000"/>
              </a:lnSpc>
              <a:defRPr/>
            </a:pPr>
            <a:r>
              <a:rPr lang="en-US" sz="2700">
                <a:solidFill>
                  <a:srgbClr val="CC0066"/>
                </a:solidFill>
                <a:effectLst>
                  <a:outerShdw blurRad="38100" dist="38100" dir="2700000" algn="tl">
                    <a:srgbClr val="000000"/>
                  </a:outerShdw>
                </a:effectLst>
                <a:latin typeface="Calibri" pitchFamily="34" charset="0"/>
                <a:sym typeface="Wingdings" pitchFamily="2" charset="2"/>
              </a:rPr>
              <a:t>~</a:t>
            </a:r>
            <a:r>
              <a:rPr lang="it-IT" sz="2700">
                <a:solidFill>
                  <a:srgbClr val="CC0066"/>
                </a:solidFill>
                <a:effectLst>
                  <a:outerShdw blurRad="38100" dist="38100" dir="2700000" algn="tl">
                    <a:srgbClr val="000000"/>
                  </a:outerShdw>
                </a:effectLst>
                <a:latin typeface="Calibri" pitchFamily="34" charset="0"/>
                <a:sym typeface="Wingdings" pitchFamily="2" charset="2"/>
              </a:rPr>
              <a:t>0.01-0.2</a:t>
            </a:r>
            <a:endParaRPr lang="it-IT" sz="2800">
              <a:solidFill>
                <a:srgbClr val="CC0066"/>
              </a:solidFill>
              <a:effectLst>
                <a:outerShdw blurRad="38100" dist="38100" dir="2700000" algn="tl">
                  <a:srgbClr val="000000"/>
                </a:outerShdw>
              </a:effectLst>
              <a:latin typeface="Calibri" pitchFamily="34" charset="0"/>
              <a:sym typeface="Wingdings" pitchFamily="2" charset="2"/>
            </a:endParaRPr>
          </a:p>
        </p:txBody>
      </p:sp>
      <p:sp>
        <p:nvSpPr>
          <p:cNvPr id="988190" name="Text Box 30"/>
          <p:cNvSpPr txBox="1">
            <a:spLocks noChangeArrowheads="1"/>
          </p:cNvSpPr>
          <p:nvPr/>
        </p:nvSpPr>
        <p:spPr bwMode="auto">
          <a:xfrm>
            <a:off x="4108450" y="3276600"/>
            <a:ext cx="2405063" cy="461963"/>
          </a:xfrm>
          <a:prstGeom prst="rect">
            <a:avLst/>
          </a:prstGeom>
          <a:noFill/>
          <a:ln w="9525">
            <a:noFill/>
            <a:miter lim="800000"/>
            <a:headEnd/>
            <a:tailEnd/>
          </a:ln>
          <a:effectLst/>
        </p:spPr>
        <p:txBody>
          <a:bodyPr>
            <a:spAutoFit/>
          </a:bodyPr>
          <a:lstStyle/>
          <a:p>
            <a:pPr algn="ctr">
              <a:lnSpc>
                <a:spcPct val="90000"/>
              </a:lnSpc>
              <a:defRPr/>
            </a:pPr>
            <a:r>
              <a:rPr lang="en-US" sz="2700">
                <a:solidFill>
                  <a:srgbClr val="00CCFF"/>
                </a:solidFill>
                <a:effectLst>
                  <a:outerShdw blurRad="38100" dist="38100" dir="2700000" algn="tl">
                    <a:srgbClr val="000000"/>
                  </a:outerShdw>
                </a:effectLst>
                <a:latin typeface="Calibri" pitchFamily="34" charset="0"/>
                <a:sym typeface="Wingdings" pitchFamily="2" charset="2"/>
              </a:rPr>
              <a:t>~</a:t>
            </a:r>
            <a:r>
              <a:rPr lang="it-IT" sz="2700">
                <a:solidFill>
                  <a:srgbClr val="00CCFF"/>
                </a:solidFill>
                <a:effectLst>
                  <a:outerShdw blurRad="38100" dist="38100" dir="2700000" algn="tl">
                    <a:srgbClr val="000000"/>
                  </a:outerShdw>
                </a:effectLst>
                <a:latin typeface="Calibri" pitchFamily="34" charset="0"/>
                <a:sym typeface="Wingdings" pitchFamily="2" charset="2"/>
              </a:rPr>
              <a:t>0.0005-0.05</a:t>
            </a:r>
            <a:endParaRPr lang="it-IT" sz="2800">
              <a:solidFill>
                <a:srgbClr val="00CCFF"/>
              </a:solidFill>
              <a:effectLst>
                <a:outerShdw blurRad="38100" dist="38100" dir="2700000" algn="tl">
                  <a:srgbClr val="000000"/>
                </a:outerShdw>
              </a:effectLst>
              <a:latin typeface="Calibri" pitchFamily="34" charset="0"/>
              <a:sym typeface="Wingdings" pitchFamily="2" charset="2"/>
            </a:endParaRPr>
          </a:p>
        </p:txBody>
      </p:sp>
      <p:sp>
        <p:nvSpPr>
          <p:cNvPr id="988191" name="Text Box 31"/>
          <p:cNvSpPr txBox="1">
            <a:spLocks noChangeArrowheads="1"/>
          </p:cNvSpPr>
          <p:nvPr/>
        </p:nvSpPr>
        <p:spPr bwMode="auto">
          <a:xfrm>
            <a:off x="393700" y="3852863"/>
            <a:ext cx="8369300" cy="806450"/>
          </a:xfrm>
          <a:prstGeom prst="rect">
            <a:avLst/>
          </a:prstGeom>
          <a:noFill/>
          <a:ln w="9525">
            <a:noFill/>
            <a:miter lim="800000"/>
            <a:headEnd/>
            <a:tailEnd/>
          </a:ln>
          <a:effectLst/>
        </p:spPr>
        <p:txBody>
          <a:bodyPr>
            <a:spAutoFit/>
          </a:bodyPr>
          <a:lstStyle/>
          <a:p>
            <a:pPr algn="ctr">
              <a:lnSpc>
                <a:spcPct val="90000"/>
              </a:lnSpc>
              <a:defRPr/>
            </a:pPr>
            <a:r>
              <a:rPr lang="en-US" sz="2600">
                <a:solidFill>
                  <a:schemeClr val="bg1"/>
                </a:solidFill>
                <a:effectLst>
                  <a:outerShdw blurRad="38100" dist="38100" dir="2700000" algn="tl">
                    <a:srgbClr val="000000"/>
                  </a:outerShdw>
                </a:effectLst>
                <a:latin typeface="Calibri" pitchFamily="34" charset="0"/>
                <a:sym typeface="Wingdings" pitchFamily="2" charset="2"/>
              </a:rPr>
              <a:t>LREE (e.g., La) are all incompatible in typical mantle minerals. LREE are sligthly less incompatible in Cpx.</a:t>
            </a:r>
            <a:endParaRPr lang="it-IT" sz="2600">
              <a:solidFill>
                <a:schemeClr val="bg1"/>
              </a:solidFill>
              <a:effectLst>
                <a:outerShdw blurRad="38100" dist="38100" dir="2700000" algn="tl">
                  <a:srgbClr val="000000"/>
                </a:outerShdw>
              </a:effectLst>
              <a:latin typeface="Calibri" pitchFamily="34" charset="0"/>
              <a:sym typeface="Wingdings" pitchFamily="2" charset="2"/>
            </a:endParaRPr>
          </a:p>
        </p:txBody>
      </p:sp>
      <p:sp>
        <p:nvSpPr>
          <p:cNvPr id="32" name="Text Box 25"/>
          <p:cNvSpPr txBox="1">
            <a:spLocks noChangeArrowheads="1"/>
          </p:cNvSpPr>
          <p:nvPr/>
        </p:nvSpPr>
        <p:spPr bwMode="auto">
          <a:xfrm>
            <a:off x="325438" y="4904067"/>
            <a:ext cx="8539162" cy="1352678"/>
          </a:xfrm>
          <a:prstGeom prst="rect">
            <a:avLst/>
          </a:prstGeom>
          <a:noFill/>
          <a:ln w="9525">
            <a:noFill/>
            <a:miter lim="800000"/>
            <a:headEnd/>
            <a:tailEnd/>
          </a:ln>
          <a:effectLst/>
        </p:spPr>
        <p:txBody>
          <a:bodyPr>
            <a:spAutoFit/>
          </a:bodyPr>
          <a:lstStyle/>
          <a:p>
            <a:pPr algn="ctr">
              <a:lnSpc>
                <a:spcPct val="90000"/>
              </a:lnSpc>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I.e., during partial melting, Sp, Ol and Opx expel REE more than Cpx.</a:t>
            </a:r>
            <a:endParaRPr lang="en-GB" sz="700" dirty="0">
              <a:solidFill>
                <a:schemeClr val="bg1"/>
              </a:solidFill>
              <a:effectLst>
                <a:outerShdw blurRad="38100" dist="38100" dir="2700000" algn="tl">
                  <a:srgbClr val="000000"/>
                </a:outerShdw>
              </a:effectLst>
              <a:latin typeface="Calibri" pitchFamily="34" charset="0"/>
              <a:sym typeface="Wingdings" pitchFamily="2" charset="2"/>
            </a:endParaRPr>
          </a:p>
          <a:p>
            <a:pPr algn="ctr">
              <a:lnSpc>
                <a:spcPct val="90000"/>
              </a:lnSpc>
              <a:defRPr/>
            </a:pPr>
            <a:endParaRPr lang="en-GB" sz="700" dirty="0">
              <a:solidFill>
                <a:schemeClr val="bg1"/>
              </a:solidFill>
              <a:effectLst>
                <a:outerShdw blurRad="38100" dist="38100" dir="2700000" algn="tl">
                  <a:srgbClr val="000000"/>
                </a:outerShdw>
              </a:effectLst>
              <a:latin typeface="Calibri" pitchFamily="34" charset="0"/>
              <a:sym typeface="Wingdings" pitchFamily="2" charset="2"/>
            </a:endParaRPr>
          </a:p>
          <a:p>
            <a:pPr algn="ctr">
              <a:lnSpc>
                <a:spcPct val="90000"/>
              </a:lnSpc>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In the residuum, Cpx is richer in REE than other phases.</a:t>
            </a:r>
          </a:p>
        </p:txBody>
      </p:sp>
      <p:sp>
        <p:nvSpPr>
          <p:cNvPr id="988182" name="Text Box 22"/>
          <p:cNvSpPr txBox="1">
            <a:spLocks noChangeArrowheads="1"/>
          </p:cNvSpPr>
          <p:nvPr/>
        </p:nvSpPr>
        <p:spPr bwMode="auto">
          <a:xfrm>
            <a:off x="2305050" y="1939925"/>
            <a:ext cx="465192" cy="769441"/>
          </a:xfrm>
          <a:prstGeom prst="rect">
            <a:avLst/>
          </a:prstGeom>
          <a:noFill/>
          <a:ln w="9525" algn="ctr">
            <a:noFill/>
            <a:miter lim="800000"/>
            <a:headEnd/>
            <a:tailEnd/>
          </a:ln>
          <a:effectLst/>
        </p:spPr>
        <p:txBody>
          <a:bodyPr wrap="none">
            <a:spAutoFit/>
          </a:bodyPr>
          <a:lstStyle/>
          <a:p>
            <a:pPr>
              <a:defRPr/>
            </a:pPr>
            <a:r>
              <a:rPr lang="it-IT" sz="4400" dirty="0">
                <a:solidFill>
                  <a:srgbClr val="FFFF00"/>
                </a:solidFill>
                <a:effectLst>
                  <a:outerShdw blurRad="38100" dist="38100" dir="2700000" algn="tl">
                    <a:srgbClr val="000000"/>
                  </a:outerShdw>
                </a:effectLst>
                <a:latin typeface="Calibri" pitchFamily="34" charset="0"/>
              </a:rPr>
              <a:t>&gt;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88182"/>
                                        </p:tgtEl>
                                        <p:attrNameLst>
                                          <p:attrName>style.visibility</p:attrName>
                                        </p:attrNameLst>
                                      </p:cBhvr>
                                      <p:to>
                                        <p:strVal val="visible"/>
                                      </p:to>
                                    </p:set>
                                    <p:animEffect transition="in" filter="fade">
                                      <p:cBhvr>
                                        <p:cTn id="12" dur="500"/>
                                        <p:tgtEl>
                                          <p:spTgt spid="988182"/>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988183"/>
                                        </p:tgtEl>
                                        <p:attrNameLst>
                                          <p:attrName>style.visibility</p:attrName>
                                        </p:attrNameLst>
                                      </p:cBhvr>
                                      <p:to>
                                        <p:strVal val="visible"/>
                                      </p:to>
                                    </p:set>
                                    <p:animEffect transition="in" filter="fade">
                                      <p:cBhvr>
                                        <p:cTn id="20" dur="500"/>
                                        <p:tgtEl>
                                          <p:spTgt spid="988183"/>
                                        </p:tgtEl>
                                      </p:cBhvr>
                                    </p:animEffect>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childTnLst>
                                </p:cTn>
                              </p:par>
                            </p:childTnLst>
                          </p:cTn>
                        </p:par>
                        <p:par>
                          <p:cTn id="25" fill="hold">
                            <p:stCondLst>
                              <p:cond delay="2000"/>
                            </p:stCondLst>
                            <p:childTnLst>
                              <p:par>
                                <p:cTn id="26" presetID="10" presetClass="entr" presetSubtype="0" fill="hold" grpId="0" nodeType="afterEffect">
                                  <p:stCondLst>
                                    <p:cond delay="0"/>
                                  </p:stCondLst>
                                  <p:childTnLst>
                                    <p:set>
                                      <p:cBhvr>
                                        <p:cTn id="27" dur="1" fill="hold">
                                          <p:stCondLst>
                                            <p:cond delay="0"/>
                                          </p:stCondLst>
                                        </p:cTn>
                                        <p:tgtEl>
                                          <p:spTgt spid="988184"/>
                                        </p:tgtEl>
                                        <p:attrNameLst>
                                          <p:attrName>style.visibility</p:attrName>
                                        </p:attrNameLst>
                                      </p:cBhvr>
                                      <p:to>
                                        <p:strVal val="visible"/>
                                      </p:to>
                                    </p:set>
                                    <p:animEffect transition="in" filter="fade">
                                      <p:cBhvr>
                                        <p:cTn id="28" dur="500"/>
                                        <p:tgtEl>
                                          <p:spTgt spid="988184"/>
                                        </p:tgtEl>
                                      </p:cBhvr>
                                    </p:animEffect>
                                  </p:childTnLst>
                                </p:cTn>
                              </p:par>
                            </p:childTnLst>
                          </p:cTn>
                        </p:par>
                        <p:par>
                          <p:cTn id="29" fill="hold">
                            <p:stCondLst>
                              <p:cond delay="2500"/>
                            </p:stCondLst>
                            <p:childTnLst>
                              <p:par>
                                <p:cTn id="30" presetID="10" presetClass="entr" presetSubtype="0" fill="hold"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988188"/>
                                        </p:tgtEl>
                                        <p:attrNameLst>
                                          <p:attrName>style.visibility</p:attrName>
                                        </p:attrNameLst>
                                      </p:cBhvr>
                                      <p:to>
                                        <p:strVal val="visible"/>
                                      </p:to>
                                    </p:set>
                                    <p:animEffect transition="in" filter="wipe(left)">
                                      <p:cBhvr>
                                        <p:cTn id="37" dur="500"/>
                                        <p:tgtEl>
                                          <p:spTgt spid="988188"/>
                                        </p:tgtEl>
                                      </p:cBhvr>
                                    </p:animEffect>
                                  </p:childTnLst>
                                </p:cTn>
                              </p:par>
                            </p:childTnLst>
                          </p:cTn>
                        </p:par>
                        <p:par>
                          <p:cTn id="38" fill="hold">
                            <p:stCondLst>
                              <p:cond delay="500"/>
                            </p:stCondLst>
                            <p:childTnLst>
                              <p:par>
                                <p:cTn id="39" presetID="10" presetClass="entr" presetSubtype="0" fill="hold" grpId="0" nodeType="afterEffect">
                                  <p:stCondLst>
                                    <p:cond delay="0"/>
                                  </p:stCondLst>
                                  <p:childTnLst>
                                    <p:set>
                                      <p:cBhvr>
                                        <p:cTn id="40" dur="1" fill="hold">
                                          <p:stCondLst>
                                            <p:cond delay="0"/>
                                          </p:stCondLst>
                                        </p:cTn>
                                        <p:tgtEl>
                                          <p:spTgt spid="988187">
                                            <p:txEl>
                                              <p:pRg st="0" end="0"/>
                                            </p:txEl>
                                          </p:spTgt>
                                        </p:tgtEl>
                                        <p:attrNameLst>
                                          <p:attrName>style.visibility</p:attrName>
                                        </p:attrNameLst>
                                      </p:cBhvr>
                                      <p:to>
                                        <p:strVal val="visible"/>
                                      </p:to>
                                    </p:set>
                                    <p:animEffect transition="in" filter="fade">
                                      <p:cBhvr>
                                        <p:cTn id="41" dur="500"/>
                                        <p:tgtEl>
                                          <p:spTgt spid="988187">
                                            <p:txEl>
                                              <p:pRg st="0" end="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988185"/>
                                        </p:tgtEl>
                                        <p:attrNameLst>
                                          <p:attrName>style.visibility</p:attrName>
                                        </p:attrNameLst>
                                      </p:cBhvr>
                                      <p:to>
                                        <p:strVal val="visible"/>
                                      </p:to>
                                    </p:set>
                                    <p:animEffect transition="in" filter="wipe(left)">
                                      <p:cBhvr>
                                        <p:cTn id="46" dur="1000"/>
                                        <p:tgtEl>
                                          <p:spTgt spid="988185"/>
                                        </p:tgtEl>
                                      </p:cBhvr>
                                    </p:animEffect>
                                  </p:childTnLst>
                                </p:cTn>
                              </p:par>
                            </p:childTnLst>
                          </p:cTn>
                        </p:par>
                        <p:par>
                          <p:cTn id="47" fill="hold">
                            <p:stCondLst>
                              <p:cond delay="1000"/>
                            </p:stCondLst>
                            <p:childTnLst>
                              <p:par>
                                <p:cTn id="48" presetID="10" presetClass="entr" presetSubtype="0" fill="hold" grpId="0" nodeType="afterEffect">
                                  <p:stCondLst>
                                    <p:cond delay="0"/>
                                  </p:stCondLst>
                                  <p:childTnLst>
                                    <p:set>
                                      <p:cBhvr>
                                        <p:cTn id="49" dur="1" fill="hold">
                                          <p:stCondLst>
                                            <p:cond delay="0"/>
                                          </p:stCondLst>
                                        </p:cTn>
                                        <p:tgtEl>
                                          <p:spTgt spid="988186">
                                            <p:txEl>
                                              <p:pRg st="0" end="0"/>
                                            </p:txEl>
                                          </p:spTgt>
                                        </p:tgtEl>
                                        <p:attrNameLst>
                                          <p:attrName>style.visibility</p:attrName>
                                        </p:attrNameLst>
                                      </p:cBhvr>
                                      <p:to>
                                        <p:strVal val="visible"/>
                                      </p:to>
                                    </p:set>
                                    <p:animEffect transition="in" filter="fade">
                                      <p:cBhvr>
                                        <p:cTn id="50" dur="500"/>
                                        <p:tgtEl>
                                          <p:spTgt spid="988186">
                                            <p:txEl>
                                              <p:pRg st="0" end="0"/>
                                            </p:txEl>
                                          </p:spTgt>
                                        </p:tgtEl>
                                      </p:cBhvr>
                                    </p:animEffect>
                                  </p:childTnLst>
                                </p:cTn>
                              </p:par>
                            </p:childTnLst>
                          </p:cTn>
                        </p:par>
                        <p:par>
                          <p:cTn id="51" fill="hold">
                            <p:stCondLst>
                              <p:cond delay="1500"/>
                            </p:stCondLst>
                            <p:childTnLst>
                              <p:par>
                                <p:cTn id="52" presetID="10" presetClass="entr" presetSubtype="0" fill="hold" grpId="0" nodeType="afterEffect">
                                  <p:stCondLst>
                                    <p:cond delay="0"/>
                                  </p:stCondLst>
                                  <p:childTnLst>
                                    <p:set>
                                      <p:cBhvr>
                                        <p:cTn id="53" dur="1" fill="hold">
                                          <p:stCondLst>
                                            <p:cond delay="0"/>
                                          </p:stCondLst>
                                        </p:cTn>
                                        <p:tgtEl>
                                          <p:spTgt spid="988189">
                                            <p:txEl>
                                              <p:pRg st="0" end="0"/>
                                            </p:txEl>
                                          </p:spTgt>
                                        </p:tgtEl>
                                        <p:attrNameLst>
                                          <p:attrName>style.visibility</p:attrName>
                                        </p:attrNameLst>
                                      </p:cBhvr>
                                      <p:to>
                                        <p:strVal val="visible"/>
                                      </p:to>
                                    </p:set>
                                    <p:animEffect transition="in" filter="fade">
                                      <p:cBhvr>
                                        <p:cTn id="54" dur="2000"/>
                                        <p:tgtEl>
                                          <p:spTgt spid="988189">
                                            <p:txEl>
                                              <p:pRg st="0" end="0"/>
                                            </p:txEl>
                                          </p:spTgt>
                                        </p:tgtEl>
                                      </p:cBhvr>
                                    </p:animEffect>
                                  </p:childTnLst>
                                </p:cTn>
                              </p:par>
                            </p:childTnLst>
                          </p:cTn>
                        </p:par>
                        <p:par>
                          <p:cTn id="55" fill="hold">
                            <p:stCondLst>
                              <p:cond delay="3500"/>
                            </p:stCondLst>
                            <p:childTnLst>
                              <p:par>
                                <p:cTn id="56" presetID="10" presetClass="entr" presetSubtype="0" fill="hold" grpId="0" nodeType="afterEffect">
                                  <p:stCondLst>
                                    <p:cond delay="0"/>
                                  </p:stCondLst>
                                  <p:childTnLst>
                                    <p:set>
                                      <p:cBhvr>
                                        <p:cTn id="57" dur="1" fill="hold">
                                          <p:stCondLst>
                                            <p:cond delay="0"/>
                                          </p:stCondLst>
                                        </p:cTn>
                                        <p:tgtEl>
                                          <p:spTgt spid="988190">
                                            <p:txEl>
                                              <p:pRg st="0" end="0"/>
                                            </p:txEl>
                                          </p:spTgt>
                                        </p:tgtEl>
                                        <p:attrNameLst>
                                          <p:attrName>style.visibility</p:attrName>
                                        </p:attrNameLst>
                                      </p:cBhvr>
                                      <p:to>
                                        <p:strVal val="visible"/>
                                      </p:to>
                                    </p:set>
                                    <p:animEffect transition="in" filter="fade">
                                      <p:cBhvr>
                                        <p:cTn id="58" dur="2000"/>
                                        <p:tgtEl>
                                          <p:spTgt spid="988190">
                                            <p:txEl>
                                              <p:pRg st="0" end="0"/>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988191">
                                            <p:txEl>
                                              <p:pRg st="0" end="0"/>
                                            </p:txEl>
                                          </p:spTgt>
                                        </p:tgtEl>
                                        <p:attrNameLst>
                                          <p:attrName>style.visibility</p:attrName>
                                        </p:attrNameLst>
                                      </p:cBhvr>
                                      <p:to>
                                        <p:strVal val="visible"/>
                                      </p:to>
                                    </p:set>
                                    <p:animEffect transition="in" filter="fade">
                                      <p:cBhvr>
                                        <p:cTn id="63" dur="500"/>
                                        <p:tgtEl>
                                          <p:spTgt spid="988191">
                                            <p:txEl>
                                              <p:pRg st="0" end="0"/>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32">
                                            <p:txEl>
                                              <p:pRg st="0" end="0"/>
                                            </p:txEl>
                                          </p:spTgt>
                                        </p:tgtEl>
                                        <p:attrNameLst>
                                          <p:attrName>style.visibility</p:attrName>
                                        </p:attrNameLst>
                                      </p:cBhvr>
                                      <p:to>
                                        <p:strVal val="visible"/>
                                      </p:to>
                                    </p:set>
                                    <p:animEffect transition="in" filter="fade">
                                      <p:cBhvr>
                                        <p:cTn id="68" dur="500"/>
                                        <p:tgtEl>
                                          <p:spTgt spid="32">
                                            <p:txEl>
                                              <p:pRg st="0" end="0"/>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32">
                                            <p:txEl>
                                              <p:pRg st="2" end="2"/>
                                            </p:txEl>
                                          </p:spTgt>
                                        </p:tgtEl>
                                        <p:attrNameLst>
                                          <p:attrName>style.visibility</p:attrName>
                                        </p:attrNameLst>
                                      </p:cBhvr>
                                      <p:to>
                                        <p:strVal val="visible"/>
                                      </p:to>
                                    </p:set>
                                    <p:animEffect transition="in" filter="fade">
                                      <p:cBhvr>
                                        <p:cTn id="73" dur="500"/>
                                        <p:tgtEl>
                                          <p:spTgt spid="3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8183" grpId="0"/>
      <p:bldP spid="988184" grpId="0"/>
      <p:bldP spid="988185" grpId="0" animBg="1"/>
      <p:bldP spid="988186" grpId="0" build="p"/>
      <p:bldP spid="988187" grpId="0" build="p"/>
      <p:bldP spid="988188" grpId="0" animBg="1"/>
      <p:bldP spid="988189" grpId="0" build="p"/>
      <p:bldP spid="988190" grpId="0" build="p"/>
      <p:bldP spid="988191" grpId="0" build="p"/>
      <p:bldP spid="32" grpId="0" uiExpand="1" build="p"/>
      <p:bldP spid="988182"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5266" name="Text Box 2"/>
          <p:cNvSpPr txBox="1">
            <a:spLocks noChangeArrowheads="1"/>
          </p:cNvSpPr>
          <p:nvPr/>
        </p:nvSpPr>
        <p:spPr bwMode="auto">
          <a:xfrm>
            <a:off x="0" y="88900"/>
            <a:ext cx="9144000" cy="1066800"/>
          </a:xfrm>
          <a:prstGeom prst="rect">
            <a:avLst/>
          </a:prstGeom>
          <a:noFill/>
          <a:ln w="9525" algn="ctr">
            <a:noFill/>
            <a:miter lim="800000"/>
            <a:headEnd/>
            <a:tailEnd/>
          </a:ln>
          <a:effectLst/>
        </p:spPr>
        <p:txBody>
          <a:bodyPr>
            <a:spAutoFit/>
          </a:bodyPr>
          <a:lstStyle/>
          <a:p>
            <a:pPr algn="ctr">
              <a:defRPr/>
            </a:pPr>
            <a:r>
              <a:rPr lang="en-GB" sz="3200">
                <a:solidFill>
                  <a:schemeClr val="bg1"/>
                </a:solidFill>
                <a:effectLst>
                  <a:outerShdw blurRad="38100" dist="38100" dir="2700000" algn="tl">
                    <a:srgbClr val="000000"/>
                  </a:outerShdw>
                </a:effectLst>
                <a:latin typeface="Calibri" pitchFamily="34" charset="0"/>
              </a:rPr>
              <a:t>Mantle melting, melt extraction and post-melting processes beneath mid-ocean ridges</a:t>
            </a:r>
          </a:p>
        </p:txBody>
      </p:sp>
      <p:sp>
        <p:nvSpPr>
          <p:cNvPr id="1035267" name="Text Box 3"/>
          <p:cNvSpPr txBox="1">
            <a:spLocks noChangeArrowheads="1"/>
          </p:cNvSpPr>
          <p:nvPr/>
        </p:nvSpPr>
        <p:spPr bwMode="auto">
          <a:xfrm>
            <a:off x="346075" y="1141413"/>
            <a:ext cx="8451850" cy="1373187"/>
          </a:xfrm>
          <a:prstGeom prst="rect">
            <a:avLst/>
          </a:prstGeom>
          <a:noFill/>
          <a:ln w="9525">
            <a:noFill/>
            <a:miter lim="800000"/>
            <a:headEnd/>
            <a:tailEnd/>
          </a:ln>
          <a:effectLst/>
        </p:spPr>
        <p:txBody>
          <a:bodyPr wrap="square">
            <a:spAutoFit/>
          </a:bodyPr>
          <a:lstStyle/>
          <a:p>
            <a:pPr>
              <a:defRPr/>
            </a:pPr>
            <a:r>
              <a:rPr lang="en-GB" sz="2800">
                <a:solidFill>
                  <a:schemeClr val="bg1"/>
                </a:solidFill>
                <a:effectLst>
                  <a:outerShdw blurRad="38100" dist="38100" dir="2700000" algn="tl">
                    <a:srgbClr val="000000"/>
                  </a:outerShdw>
                </a:effectLst>
                <a:latin typeface="Calibri" pitchFamily="34" charset="0"/>
                <a:sym typeface="Wingdings" pitchFamily="2" charset="2"/>
              </a:rPr>
              <a:t>The easiest way to model the behaviour of trace elements during partial melting processes is the classical equation of Shaw (1970):</a:t>
            </a:r>
          </a:p>
        </p:txBody>
      </p:sp>
      <p:sp>
        <p:nvSpPr>
          <p:cNvPr id="1035268" name="Text Box 4"/>
          <p:cNvSpPr txBox="1">
            <a:spLocks noChangeArrowheads="1"/>
          </p:cNvSpPr>
          <p:nvPr/>
        </p:nvSpPr>
        <p:spPr bwMode="auto">
          <a:xfrm>
            <a:off x="606838" y="2611438"/>
            <a:ext cx="7647750" cy="1006475"/>
          </a:xfrm>
          <a:prstGeom prst="rect">
            <a:avLst/>
          </a:prstGeom>
          <a:noFill/>
          <a:ln w="9525">
            <a:noFill/>
            <a:miter lim="800000"/>
            <a:headEnd/>
            <a:tailEnd/>
          </a:ln>
          <a:effectLst/>
        </p:spPr>
        <p:txBody>
          <a:bodyPr wrap="square">
            <a:spAutoFit/>
          </a:bodyPr>
          <a:lstStyle/>
          <a:p>
            <a:pPr algn="ctr">
              <a:defRPr/>
            </a:pPr>
            <a:r>
              <a:rPr lang="en-GB" sz="6000">
                <a:solidFill>
                  <a:schemeClr val="bg1"/>
                </a:solidFill>
                <a:effectLst>
                  <a:outerShdw blurRad="38100" dist="38100" dir="2700000" algn="tl">
                    <a:srgbClr val="000000"/>
                  </a:outerShdw>
                </a:effectLst>
                <a:latin typeface="Calibri" pitchFamily="34" charset="0"/>
                <a:sym typeface="Wingdings" pitchFamily="2" charset="2"/>
              </a:rPr>
              <a:t>C</a:t>
            </a:r>
            <a:r>
              <a:rPr lang="en-GB" sz="6000" baseline="-25000">
                <a:solidFill>
                  <a:schemeClr val="bg1"/>
                </a:solidFill>
                <a:effectLst>
                  <a:outerShdw blurRad="38100" dist="38100" dir="2700000" algn="tl">
                    <a:srgbClr val="000000"/>
                  </a:outerShdw>
                </a:effectLst>
                <a:latin typeface="Calibri" pitchFamily="34" charset="0"/>
                <a:sym typeface="Wingdings" pitchFamily="2" charset="2"/>
              </a:rPr>
              <a:t>L</a:t>
            </a:r>
            <a:r>
              <a:rPr lang="en-GB" sz="6000">
                <a:solidFill>
                  <a:schemeClr val="bg1"/>
                </a:solidFill>
                <a:effectLst>
                  <a:outerShdw blurRad="38100" dist="38100" dir="2700000" algn="tl">
                    <a:srgbClr val="000000"/>
                  </a:outerShdw>
                </a:effectLst>
                <a:latin typeface="Calibri" pitchFamily="34" charset="0"/>
                <a:sym typeface="Wingdings" pitchFamily="2" charset="2"/>
              </a:rPr>
              <a:t> = C</a:t>
            </a:r>
            <a:r>
              <a:rPr lang="en-GB" sz="6000" baseline="-25000">
                <a:solidFill>
                  <a:schemeClr val="bg1"/>
                </a:solidFill>
                <a:effectLst>
                  <a:outerShdw blurRad="38100" dist="38100" dir="2700000" algn="tl">
                    <a:srgbClr val="000000"/>
                  </a:outerShdw>
                </a:effectLst>
                <a:latin typeface="Calibri" pitchFamily="34" charset="0"/>
                <a:sym typeface="Wingdings" pitchFamily="2" charset="2"/>
              </a:rPr>
              <a:t>0</a:t>
            </a:r>
            <a:r>
              <a:rPr lang="en-GB" sz="6000">
                <a:solidFill>
                  <a:schemeClr val="bg1"/>
                </a:solidFill>
                <a:effectLst>
                  <a:outerShdw blurRad="38100" dist="38100" dir="2700000" algn="tl">
                    <a:srgbClr val="000000"/>
                  </a:outerShdw>
                </a:effectLst>
                <a:latin typeface="Calibri" pitchFamily="34" charset="0"/>
                <a:sym typeface="Wingdings" pitchFamily="2" charset="2"/>
              </a:rPr>
              <a:t>/[D+F(1-P)]</a:t>
            </a:r>
          </a:p>
        </p:txBody>
      </p:sp>
      <p:sp>
        <p:nvSpPr>
          <p:cNvPr id="1035270" name="Text Box 6"/>
          <p:cNvSpPr txBox="1">
            <a:spLocks noChangeArrowheads="1"/>
          </p:cNvSpPr>
          <p:nvPr/>
        </p:nvSpPr>
        <p:spPr bwMode="auto">
          <a:xfrm>
            <a:off x="346075" y="3621088"/>
            <a:ext cx="8451850" cy="2986087"/>
          </a:xfrm>
          <a:prstGeom prst="rect">
            <a:avLst/>
          </a:prstGeom>
          <a:noFill/>
          <a:ln w="9525">
            <a:noFill/>
            <a:miter lim="800000"/>
            <a:headEnd/>
            <a:tailEnd/>
          </a:ln>
          <a:effectLst/>
        </p:spPr>
        <p:txBody>
          <a:bodyPr wrap="square">
            <a:spAutoFit/>
          </a:bodyPr>
          <a:lstStyle/>
          <a:p>
            <a:pPr defTabSz="633413">
              <a:defRPr/>
            </a:pPr>
            <a:r>
              <a:rPr lang="en-GB" sz="3200" dirty="0">
                <a:solidFill>
                  <a:srgbClr val="FFFF00"/>
                </a:solidFill>
                <a:effectLst>
                  <a:outerShdw blurRad="38100" dist="38100" dir="2700000" algn="tl">
                    <a:srgbClr val="000000"/>
                  </a:outerShdw>
                </a:effectLst>
                <a:latin typeface="Calibri" pitchFamily="34" charset="0"/>
                <a:sym typeface="Wingdings" pitchFamily="2" charset="2"/>
              </a:rPr>
              <a:t>C</a:t>
            </a:r>
            <a:r>
              <a:rPr lang="en-GB" sz="3200" baseline="-25000" dirty="0">
                <a:solidFill>
                  <a:srgbClr val="FFFF00"/>
                </a:solidFill>
                <a:effectLst>
                  <a:outerShdw blurRad="38100" dist="38100" dir="2700000" algn="tl">
                    <a:srgbClr val="000000"/>
                  </a:outerShdw>
                </a:effectLst>
                <a:latin typeface="Calibri" pitchFamily="34" charset="0"/>
                <a:sym typeface="Wingdings" pitchFamily="2" charset="2"/>
              </a:rPr>
              <a:t>L</a:t>
            </a:r>
            <a:r>
              <a:rPr lang="en-GB" sz="3200" dirty="0">
                <a:solidFill>
                  <a:srgbClr val="FFFF00"/>
                </a:solidFill>
                <a:effectLst>
                  <a:outerShdw blurRad="38100" dist="38100" dir="2700000" algn="tl">
                    <a:srgbClr val="000000"/>
                  </a:outerShdw>
                </a:effectLst>
                <a:latin typeface="Calibri" pitchFamily="34" charset="0"/>
                <a:sym typeface="Wingdings" pitchFamily="2" charset="2"/>
              </a:rPr>
              <a:t> </a:t>
            </a:r>
            <a:r>
              <a:rPr lang="en-GB" sz="3200" dirty="0">
                <a:solidFill>
                  <a:schemeClr val="bg1"/>
                </a:solidFill>
                <a:effectLst>
                  <a:outerShdw blurRad="38100" dist="38100" dir="2700000" algn="tl">
                    <a:srgbClr val="000000"/>
                  </a:outerShdw>
                </a:effectLst>
                <a:latin typeface="Calibri" pitchFamily="34" charset="0"/>
                <a:sym typeface="Wingdings" pitchFamily="2" charset="2"/>
              </a:rPr>
              <a:t>	= </a:t>
            </a:r>
            <a:r>
              <a:rPr lang="en-GB" sz="2800" dirty="0">
                <a:solidFill>
                  <a:schemeClr val="bg1"/>
                </a:solidFill>
                <a:effectLst>
                  <a:outerShdw blurRad="38100" dist="38100" dir="2700000" algn="tl">
                    <a:srgbClr val="000000"/>
                  </a:outerShdw>
                </a:effectLst>
                <a:latin typeface="Calibri" pitchFamily="34" charset="0"/>
                <a:sym typeface="Wingdings" pitchFamily="2" charset="2"/>
              </a:rPr>
              <a:t>composition of an element in the liquid</a:t>
            </a:r>
          </a:p>
          <a:p>
            <a:pPr defTabSz="633413">
              <a:defRPr/>
            </a:pPr>
            <a:r>
              <a:rPr lang="en-GB" sz="3200" dirty="0">
                <a:solidFill>
                  <a:srgbClr val="FFFF00"/>
                </a:solidFill>
                <a:effectLst>
                  <a:outerShdw blurRad="38100" dist="38100" dir="2700000" algn="tl">
                    <a:srgbClr val="000000"/>
                  </a:outerShdw>
                </a:effectLst>
                <a:latin typeface="Calibri" pitchFamily="34" charset="0"/>
                <a:sym typeface="Wingdings" pitchFamily="2" charset="2"/>
              </a:rPr>
              <a:t>C</a:t>
            </a:r>
            <a:r>
              <a:rPr lang="en-GB" sz="3200" baseline="-25000" dirty="0">
                <a:solidFill>
                  <a:srgbClr val="FFFF00"/>
                </a:solidFill>
                <a:effectLst>
                  <a:outerShdw blurRad="38100" dist="38100" dir="2700000" algn="tl">
                    <a:srgbClr val="000000"/>
                  </a:outerShdw>
                </a:effectLst>
                <a:latin typeface="Calibri" pitchFamily="34" charset="0"/>
                <a:sym typeface="Wingdings" pitchFamily="2" charset="2"/>
              </a:rPr>
              <a:t>o</a:t>
            </a:r>
            <a:r>
              <a:rPr lang="en-GB" sz="3200" dirty="0">
                <a:solidFill>
                  <a:srgbClr val="FFFF00"/>
                </a:solidFill>
                <a:effectLst>
                  <a:outerShdw blurRad="38100" dist="38100" dir="2700000" algn="tl">
                    <a:srgbClr val="000000"/>
                  </a:outerShdw>
                </a:effectLst>
                <a:latin typeface="Calibri" pitchFamily="34" charset="0"/>
                <a:sym typeface="Wingdings" pitchFamily="2" charset="2"/>
              </a:rPr>
              <a:t> </a:t>
            </a:r>
            <a:r>
              <a:rPr lang="en-GB" sz="3200" dirty="0">
                <a:solidFill>
                  <a:schemeClr val="bg1"/>
                </a:solidFill>
                <a:effectLst>
                  <a:outerShdw blurRad="38100" dist="38100" dir="2700000" algn="tl">
                    <a:srgbClr val="000000"/>
                  </a:outerShdw>
                </a:effectLst>
                <a:latin typeface="Calibri" pitchFamily="34" charset="0"/>
                <a:sym typeface="Wingdings" pitchFamily="2" charset="2"/>
              </a:rPr>
              <a:t>	= </a:t>
            </a:r>
            <a:r>
              <a:rPr lang="en-GB" sz="2800" dirty="0">
                <a:solidFill>
                  <a:schemeClr val="bg1"/>
                </a:solidFill>
                <a:effectLst>
                  <a:outerShdw blurRad="38100" dist="38100" dir="2700000" algn="tl">
                    <a:srgbClr val="000000"/>
                  </a:outerShdw>
                </a:effectLst>
                <a:latin typeface="Calibri" pitchFamily="34" charset="0"/>
                <a:sym typeface="Wingdings" pitchFamily="2" charset="2"/>
              </a:rPr>
              <a:t>composition of the same element in the source</a:t>
            </a:r>
          </a:p>
          <a:p>
            <a:pPr defTabSz="633413">
              <a:defRPr/>
            </a:pPr>
            <a:r>
              <a:rPr lang="en-GB" sz="3200" dirty="0">
                <a:solidFill>
                  <a:srgbClr val="FFFF00"/>
                </a:solidFill>
                <a:effectLst>
                  <a:outerShdw blurRad="38100" dist="38100" dir="2700000" algn="tl">
                    <a:srgbClr val="000000"/>
                  </a:outerShdw>
                </a:effectLst>
                <a:latin typeface="Calibri" pitchFamily="34" charset="0"/>
                <a:sym typeface="Wingdings" pitchFamily="2" charset="2"/>
              </a:rPr>
              <a:t>D </a:t>
            </a:r>
            <a:r>
              <a:rPr lang="en-GB" sz="3200" dirty="0">
                <a:solidFill>
                  <a:schemeClr val="bg1"/>
                </a:solidFill>
                <a:effectLst>
                  <a:outerShdw blurRad="38100" dist="38100" dir="2700000" algn="tl">
                    <a:srgbClr val="000000"/>
                  </a:outerShdw>
                </a:effectLst>
                <a:latin typeface="Calibri" pitchFamily="34" charset="0"/>
                <a:sym typeface="Wingdings" pitchFamily="2" charset="2"/>
              </a:rPr>
              <a:t>	= </a:t>
            </a:r>
            <a:r>
              <a:rPr lang="en-GB" sz="2800" dirty="0">
                <a:solidFill>
                  <a:schemeClr val="bg1"/>
                </a:solidFill>
                <a:effectLst>
                  <a:outerShdw blurRad="38100" dist="38100" dir="2700000" algn="tl">
                    <a:srgbClr val="000000"/>
                  </a:outerShdw>
                </a:effectLst>
                <a:latin typeface="Calibri" pitchFamily="34" charset="0"/>
                <a:sym typeface="Wingdings" pitchFamily="2" charset="2"/>
              </a:rPr>
              <a:t>Bulk distribution coefficient in the source (</a:t>
            </a:r>
            <a:r>
              <a:rPr lang="en-GB" sz="2800" dirty="0">
                <a:solidFill>
                  <a:schemeClr val="bg1"/>
                </a:solidFill>
                <a:effectLst>
                  <a:outerShdw blurRad="38100" dist="38100" dir="2700000" algn="tl">
                    <a:srgbClr val="000000"/>
                  </a:outerShdw>
                </a:effectLst>
                <a:latin typeface="Symbol" pitchFamily="18" charset="2"/>
                <a:sym typeface="Wingdings" pitchFamily="2" charset="2"/>
              </a:rPr>
              <a:t>S</a:t>
            </a:r>
            <a:r>
              <a:rPr lang="en-GB" sz="2800" dirty="0">
                <a:solidFill>
                  <a:schemeClr val="bg1"/>
                </a:solidFill>
                <a:effectLst>
                  <a:outerShdw blurRad="38100" dist="38100" dir="2700000" algn="tl">
                    <a:srgbClr val="000000"/>
                  </a:outerShdw>
                </a:effectLst>
                <a:latin typeface="Calibri" pitchFamily="34" charset="0"/>
                <a:sym typeface="Wingdings" pitchFamily="2" charset="2"/>
              </a:rPr>
              <a:t>K</a:t>
            </a:r>
            <a:r>
              <a:rPr lang="en-GB" sz="2800" baseline="-25000" dirty="0">
                <a:solidFill>
                  <a:schemeClr val="bg1"/>
                </a:solidFill>
                <a:effectLst>
                  <a:outerShdw blurRad="38100" dist="38100" dir="2700000" algn="tl">
                    <a:srgbClr val="000000"/>
                  </a:outerShdw>
                </a:effectLst>
                <a:latin typeface="Calibri" pitchFamily="34" charset="0"/>
                <a:sym typeface="Wingdings" pitchFamily="2" charset="2"/>
              </a:rPr>
              <a:t>D</a:t>
            </a:r>
            <a:r>
              <a:rPr lang="en-GB" sz="2800" dirty="0">
                <a:solidFill>
                  <a:schemeClr val="bg1"/>
                </a:solidFill>
                <a:effectLst>
                  <a:outerShdw blurRad="38100" dist="38100" dir="2700000" algn="tl">
                    <a:srgbClr val="000000"/>
                  </a:outerShdw>
                </a:effectLst>
                <a:latin typeface="Calibri" pitchFamily="34" charset="0"/>
                <a:sym typeface="Wingdings" pitchFamily="2" charset="2"/>
              </a:rPr>
              <a:t>)</a:t>
            </a:r>
          </a:p>
          <a:p>
            <a:pPr defTabSz="633413">
              <a:defRPr/>
            </a:pPr>
            <a:r>
              <a:rPr lang="en-GB" sz="3200" dirty="0">
                <a:solidFill>
                  <a:srgbClr val="FFFF00"/>
                </a:solidFill>
                <a:effectLst>
                  <a:outerShdw blurRad="38100" dist="38100" dir="2700000" algn="tl">
                    <a:srgbClr val="000000"/>
                  </a:outerShdw>
                </a:effectLst>
                <a:latin typeface="Calibri" pitchFamily="34" charset="0"/>
                <a:sym typeface="Wingdings" pitchFamily="2" charset="2"/>
              </a:rPr>
              <a:t>F </a:t>
            </a:r>
            <a:r>
              <a:rPr lang="en-GB" sz="3200" dirty="0">
                <a:solidFill>
                  <a:schemeClr val="bg1"/>
                </a:solidFill>
                <a:effectLst>
                  <a:outerShdw blurRad="38100" dist="38100" dir="2700000" algn="tl">
                    <a:srgbClr val="000000"/>
                  </a:outerShdw>
                </a:effectLst>
                <a:latin typeface="Calibri" pitchFamily="34" charset="0"/>
                <a:sym typeface="Wingdings" pitchFamily="2" charset="2"/>
              </a:rPr>
              <a:t>	= </a:t>
            </a:r>
            <a:r>
              <a:rPr lang="en-GB" sz="2800" dirty="0">
                <a:solidFill>
                  <a:schemeClr val="bg1"/>
                </a:solidFill>
                <a:effectLst>
                  <a:outerShdw blurRad="38100" dist="38100" dir="2700000" algn="tl">
                    <a:srgbClr val="000000"/>
                  </a:outerShdw>
                </a:effectLst>
                <a:latin typeface="Calibri" pitchFamily="34" charset="0"/>
                <a:sym typeface="Wingdings" pitchFamily="2" charset="2"/>
              </a:rPr>
              <a:t>Degree of partial melting</a:t>
            </a:r>
          </a:p>
          <a:p>
            <a:pPr marL="990600" indent="-990600" defTabSz="633413">
              <a:defRPr/>
            </a:pPr>
            <a:r>
              <a:rPr lang="en-GB" sz="3200" dirty="0">
                <a:solidFill>
                  <a:srgbClr val="FFFF00"/>
                </a:solidFill>
                <a:effectLst>
                  <a:outerShdw blurRad="38100" dist="38100" dir="2700000" algn="tl">
                    <a:srgbClr val="000000"/>
                  </a:outerShdw>
                </a:effectLst>
                <a:latin typeface="Calibri" pitchFamily="34" charset="0"/>
                <a:sym typeface="Wingdings" pitchFamily="2" charset="2"/>
              </a:rPr>
              <a:t>P </a:t>
            </a:r>
            <a:r>
              <a:rPr lang="en-GB" sz="3200" dirty="0">
                <a:solidFill>
                  <a:schemeClr val="bg1"/>
                </a:solidFill>
                <a:effectLst>
                  <a:outerShdw blurRad="38100" dist="38100" dir="2700000" algn="tl">
                    <a:srgbClr val="000000"/>
                  </a:outerShdw>
                </a:effectLst>
                <a:latin typeface="Calibri" pitchFamily="34" charset="0"/>
                <a:sym typeface="Wingdings" pitchFamily="2" charset="2"/>
              </a:rPr>
              <a:t>  </a:t>
            </a:r>
            <a:r>
              <a:rPr lang="en-GB" sz="1600" dirty="0">
                <a:solidFill>
                  <a:schemeClr val="bg1"/>
                </a:solidFill>
                <a:effectLst>
                  <a:outerShdw blurRad="38100" dist="38100" dir="2700000" algn="tl">
                    <a:srgbClr val="000000"/>
                  </a:outerShdw>
                </a:effectLst>
                <a:latin typeface="Calibri" pitchFamily="34" charset="0"/>
                <a:sym typeface="Wingdings" pitchFamily="2" charset="2"/>
              </a:rPr>
              <a:t> </a:t>
            </a:r>
            <a:r>
              <a:rPr lang="en-GB" sz="3200" dirty="0">
                <a:solidFill>
                  <a:schemeClr val="bg1"/>
                </a:solidFill>
                <a:effectLst>
                  <a:outerShdw blurRad="38100" dist="38100" dir="2700000" algn="tl">
                    <a:srgbClr val="000000"/>
                  </a:outerShdw>
                </a:effectLst>
                <a:latin typeface="Calibri" pitchFamily="34" charset="0"/>
                <a:sym typeface="Wingdings" pitchFamily="2" charset="2"/>
              </a:rPr>
              <a:t>= </a:t>
            </a:r>
            <a:r>
              <a:rPr lang="en-GB" sz="2800" dirty="0">
                <a:solidFill>
                  <a:schemeClr val="bg1"/>
                </a:solidFill>
                <a:effectLst>
                  <a:outerShdw blurRad="38100" dist="38100" dir="2700000" algn="tl">
                    <a:srgbClr val="000000"/>
                  </a:outerShdw>
                </a:effectLst>
                <a:latin typeface="Calibri" pitchFamily="34" charset="0"/>
                <a:sym typeface="Wingdings" pitchFamily="2" charset="2"/>
              </a:rPr>
              <a:t>Bulk distribution coefficient in the phases  entering the melt (</a:t>
            </a:r>
            <a:r>
              <a:rPr lang="en-GB" sz="2800" dirty="0">
                <a:solidFill>
                  <a:schemeClr val="bg1"/>
                </a:solidFill>
                <a:effectLst>
                  <a:outerShdw blurRad="38100" dist="38100" dir="2700000" algn="tl">
                    <a:srgbClr val="000000"/>
                  </a:outerShdw>
                </a:effectLst>
                <a:latin typeface="Symbol" pitchFamily="18" charset="2"/>
                <a:sym typeface="Wingdings" pitchFamily="2" charset="2"/>
              </a:rPr>
              <a:t>S</a:t>
            </a:r>
            <a:r>
              <a:rPr lang="en-GB" sz="2800" dirty="0">
                <a:solidFill>
                  <a:schemeClr val="bg1"/>
                </a:solidFill>
                <a:effectLst>
                  <a:outerShdw blurRad="38100" dist="38100" dir="2700000" algn="tl">
                    <a:srgbClr val="000000"/>
                  </a:outerShdw>
                </a:effectLst>
                <a:latin typeface="Calibri" pitchFamily="34" charset="0"/>
                <a:sym typeface="Wingdings" pitchFamily="2" charset="2"/>
              </a:rPr>
              <a:t>K</a:t>
            </a:r>
            <a:r>
              <a:rPr lang="en-GB" sz="2800" baseline="-25000" dirty="0">
                <a:solidFill>
                  <a:schemeClr val="bg1"/>
                </a:solidFill>
                <a:effectLst>
                  <a:outerShdw blurRad="38100" dist="38100" dir="2700000" algn="tl">
                    <a:srgbClr val="000000"/>
                  </a:outerShdw>
                </a:effectLst>
                <a:latin typeface="Calibri" pitchFamily="34" charset="0"/>
                <a:sym typeface="Wingdings" pitchFamily="2" charset="2"/>
              </a:rPr>
              <a:t>D</a:t>
            </a:r>
            <a:r>
              <a:rPr lang="en-GB" sz="2800" dirty="0">
                <a:solidFill>
                  <a:schemeClr val="bg1"/>
                </a:solidFill>
                <a:effectLst>
                  <a:outerShdw blurRad="38100" dist="38100" dir="2700000" algn="tl">
                    <a:srgbClr val="000000"/>
                  </a:outerShdw>
                </a:effectLst>
                <a:latin typeface="Calibri" pitchFamily="34" charset="0"/>
                <a:sym typeface="Wingdings" pitchFamily="2" charset="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35267"/>
                                        </p:tgtEl>
                                        <p:attrNameLst>
                                          <p:attrName>style.visibility</p:attrName>
                                        </p:attrNameLst>
                                      </p:cBhvr>
                                      <p:to>
                                        <p:strVal val="visible"/>
                                      </p:to>
                                    </p:set>
                                    <p:animEffect transition="in" filter="fade">
                                      <p:cBhvr>
                                        <p:cTn id="7" dur="500"/>
                                        <p:tgtEl>
                                          <p:spTgt spid="103526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35268"/>
                                        </p:tgtEl>
                                        <p:attrNameLst>
                                          <p:attrName>style.visibility</p:attrName>
                                        </p:attrNameLst>
                                      </p:cBhvr>
                                      <p:to>
                                        <p:strVal val="visible"/>
                                      </p:to>
                                    </p:set>
                                    <p:animEffect transition="in" filter="fade">
                                      <p:cBhvr>
                                        <p:cTn id="12" dur="500"/>
                                        <p:tgtEl>
                                          <p:spTgt spid="103526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35270"/>
                                        </p:tgtEl>
                                        <p:attrNameLst>
                                          <p:attrName>style.visibility</p:attrName>
                                        </p:attrNameLst>
                                      </p:cBhvr>
                                      <p:to>
                                        <p:strVal val="visible"/>
                                      </p:to>
                                    </p:set>
                                    <p:animEffect transition="in" filter="fade">
                                      <p:cBhvr>
                                        <p:cTn id="17" dur="500"/>
                                        <p:tgtEl>
                                          <p:spTgt spid="10352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5267" grpId="0" autoUpdateAnimBg="0"/>
      <p:bldP spid="1035268" grpId="0" autoUpdateAnimBg="0"/>
      <p:bldP spid="1035270" grpId="0" autoUpdateAnimBg="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arrotondato 5"/>
          <p:cNvSpPr/>
          <p:nvPr/>
        </p:nvSpPr>
        <p:spPr bwMode="auto">
          <a:xfrm>
            <a:off x="990601" y="1131888"/>
            <a:ext cx="7296150" cy="1447800"/>
          </a:xfrm>
          <a:prstGeom prst="roundRect">
            <a:avLst/>
          </a:prstGeom>
          <a:solidFill>
            <a:srgbClr val="00B0F0"/>
          </a:solidFill>
          <a:ln w="28575" cap="flat" cmpd="sng" algn="ctr">
            <a:solidFill>
              <a:schemeClr val="tx1"/>
            </a:solid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1035266" name="Text Box 2"/>
          <p:cNvSpPr txBox="1">
            <a:spLocks noChangeArrowheads="1"/>
          </p:cNvSpPr>
          <p:nvPr/>
        </p:nvSpPr>
        <p:spPr bwMode="auto">
          <a:xfrm>
            <a:off x="0" y="88900"/>
            <a:ext cx="9144000" cy="1066800"/>
          </a:xfrm>
          <a:prstGeom prst="rect">
            <a:avLst/>
          </a:prstGeom>
          <a:noFill/>
          <a:ln w="9525" algn="ctr">
            <a:noFill/>
            <a:miter lim="800000"/>
            <a:headEnd/>
            <a:tailEnd/>
          </a:ln>
          <a:effectLst/>
        </p:spPr>
        <p:txBody>
          <a:bodyPr>
            <a:spAutoFit/>
          </a:bodyPr>
          <a:lstStyle/>
          <a:p>
            <a:pPr algn="ctr">
              <a:defRPr/>
            </a:pPr>
            <a:r>
              <a:rPr lang="en-GB" sz="3200" dirty="0">
                <a:solidFill>
                  <a:schemeClr val="bg1"/>
                </a:solidFill>
                <a:effectLst>
                  <a:outerShdw blurRad="38100" dist="38100" dir="2700000" algn="tl">
                    <a:srgbClr val="000000"/>
                  </a:outerShdw>
                </a:effectLst>
                <a:latin typeface="Calibri" pitchFamily="34" charset="0"/>
              </a:rPr>
              <a:t>Mantle melting, melt extraction and post-melting processes beneath mid-ocean ridges</a:t>
            </a:r>
          </a:p>
        </p:txBody>
      </p:sp>
      <p:sp>
        <p:nvSpPr>
          <p:cNvPr id="1035267" name="Text Box 3"/>
          <p:cNvSpPr txBox="1">
            <a:spLocks noChangeArrowheads="1"/>
          </p:cNvSpPr>
          <p:nvPr/>
        </p:nvSpPr>
        <p:spPr bwMode="auto">
          <a:xfrm>
            <a:off x="346075" y="1228725"/>
            <a:ext cx="8451850" cy="1323975"/>
          </a:xfrm>
          <a:prstGeom prst="rect">
            <a:avLst/>
          </a:prstGeom>
          <a:noFill/>
          <a:ln w="9525">
            <a:noFill/>
            <a:miter lim="800000"/>
            <a:headEnd/>
            <a:tailEnd/>
          </a:ln>
          <a:effectLst/>
        </p:spPr>
        <p:txBody>
          <a:bodyPr wrap="square">
            <a:spAutoFit/>
          </a:bodyPr>
          <a:lstStyle/>
          <a:p>
            <a:pPr algn="ctr">
              <a:defRPr/>
            </a:pPr>
            <a:r>
              <a:rPr lang="en-GB" sz="4000">
                <a:solidFill>
                  <a:schemeClr val="bg1"/>
                </a:solidFill>
                <a:effectLst>
                  <a:outerShdw blurRad="38100" dist="38100" dir="2700000" algn="tl">
                    <a:srgbClr val="000000"/>
                  </a:outerShdw>
                </a:effectLst>
                <a:latin typeface="Calibri" pitchFamily="34" charset="0"/>
                <a:sym typeface="Wingdings" pitchFamily="2" charset="2"/>
              </a:rPr>
              <a:t>In what case is there a numerical difference between D and P?</a:t>
            </a:r>
          </a:p>
        </p:txBody>
      </p:sp>
      <p:sp>
        <p:nvSpPr>
          <p:cNvPr id="7" name="Text Box 4"/>
          <p:cNvSpPr txBox="1">
            <a:spLocks noChangeArrowheads="1"/>
          </p:cNvSpPr>
          <p:nvPr/>
        </p:nvSpPr>
        <p:spPr bwMode="auto">
          <a:xfrm>
            <a:off x="293688" y="2611438"/>
            <a:ext cx="8274050" cy="1006475"/>
          </a:xfrm>
          <a:prstGeom prst="rect">
            <a:avLst/>
          </a:prstGeom>
          <a:noFill/>
          <a:ln w="9525">
            <a:noFill/>
            <a:miter lim="800000"/>
            <a:headEnd/>
            <a:tailEnd/>
          </a:ln>
          <a:effectLst/>
        </p:spPr>
        <p:txBody>
          <a:bodyPr>
            <a:spAutoFit/>
          </a:bodyPr>
          <a:lstStyle/>
          <a:p>
            <a:pPr algn="ctr">
              <a:defRPr/>
            </a:pPr>
            <a:r>
              <a:rPr lang="en-GB" sz="6000" dirty="0">
                <a:solidFill>
                  <a:schemeClr val="bg1"/>
                </a:solidFill>
                <a:effectLst>
                  <a:outerShdw blurRad="38100" dist="38100" dir="2700000" algn="tl">
                    <a:srgbClr val="000000"/>
                  </a:outerShdw>
                </a:effectLst>
                <a:latin typeface="Calibri" pitchFamily="34" charset="0"/>
                <a:sym typeface="Wingdings" pitchFamily="2" charset="2"/>
              </a:rPr>
              <a:t>C</a:t>
            </a:r>
            <a:r>
              <a:rPr lang="en-GB" sz="6000" baseline="-25000" dirty="0">
                <a:solidFill>
                  <a:schemeClr val="bg1"/>
                </a:solidFill>
                <a:effectLst>
                  <a:outerShdw blurRad="38100" dist="38100" dir="2700000" algn="tl">
                    <a:srgbClr val="000000"/>
                  </a:outerShdw>
                </a:effectLst>
                <a:latin typeface="Calibri" pitchFamily="34" charset="0"/>
                <a:sym typeface="Wingdings" pitchFamily="2" charset="2"/>
              </a:rPr>
              <a:t>L</a:t>
            </a:r>
            <a:r>
              <a:rPr lang="en-GB" sz="6000" dirty="0">
                <a:solidFill>
                  <a:schemeClr val="bg1"/>
                </a:solidFill>
                <a:effectLst>
                  <a:outerShdw blurRad="38100" dist="38100" dir="2700000" algn="tl">
                    <a:srgbClr val="000000"/>
                  </a:outerShdw>
                </a:effectLst>
                <a:latin typeface="Calibri" pitchFamily="34" charset="0"/>
                <a:sym typeface="Wingdings" pitchFamily="2" charset="2"/>
              </a:rPr>
              <a:t> = C</a:t>
            </a:r>
            <a:r>
              <a:rPr lang="en-GB" sz="6000" baseline="-25000" dirty="0">
                <a:solidFill>
                  <a:schemeClr val="bg1"/>
                </a:solidFill>
                <a:effectLst>
                  <a:outerShdw blurRad="38100" dist="38100" dir="2700000" algn="tl">
                    <a:srgbClr val="000000"/>
                  </a:outerShdw>
                </a:effectLst>
                <a:latin typeface="Calibri" pitchFamily="34" charset="0"/>
                <a:sym typeface="Wingdings" pitchFamily="2" charset="2"/>
              </a:rPr>
              <a:t>0</a:t>
            </a:r>
            <a:r>
              <a:rPr lang="en-GB" sz="6000" dirty="0">
                <a:solidFill>
                  <a:schemeClr val="bg1"/>
                </a:solidFill>
                <a:effectLst>
                  <a:outerShdw blurRad="38100" dist="38100" dir="2700000" algn="tl">
                    <a:srgbClr val="000000"/>
                  </a:outerShdw>
                </a:effectLst>
                <a:latin typeface="Calibri" pitchFamily="34" charset="0"/>
                <a:sym typeface="Wingdings" pitchFamily="2" charset="2"/>
              </a:rPr>
              <a:t>/[D+F(1-P)]</a:t>
            </a:r>
          </a:p>
        </p:txBody>
      </p:sp>
      <p:sp>
        <p:nvSpPr>
          <p:cNvPr id="8" name="Text Box 6"/>
          <p:cNvSpPr txBox="1">
            <a:spLocks noChangeArrowheads="1"/>
          </p:cNvSpPr>
          <p:nvPr/>
        </p:nvSpPr>
        <p:spPr bwMode="auto">
          <a:xfrm>
            <a:off x="346075" y="3621088"/>
            <a:ext cx="8451850" cy="2986087"/>
          </a:xfrm>
          <a:prstGeom prst="rect">
            <a:avLst/>
          </a:prstGeom>
          <a:noFill/>
          <a:ln w="9525">
            <a:noFill/>
            <a:miter lim="800000"/>
            <a:headEnd/>
            <a:tailEnd/>
          </a:ln>
          <a:effectLst/>
        </p:spPr>
        <p:txBody>
          <a:bodyPr wrap="square">
            <a:spAutoFit/>
          </a:bodyPr>
          <a:lstStyle/>
          <a:p>
            <a:pPr defTabSz="633413">
              <a:defRPr/>
            </a:pPr>
            <a:r>
              <a:rPr lang="en-GB" sz="3200" dirty="0">
                <a:solidFill>
                  <a:srgbClr val="FFFF00"/>
                </a:solidFill>
                <a:effectLst>
                  <a:outerShdw blurRad="38100" dist="38100" dir="2700000" algn="tl">
                    <a:srgbClr val="000000"/>
                  </a:outerShdw>
                </a:effectLst>
                <a:latin typeface="Calibri" pitchFamily="34" charset="0"/>
                <a:sym typeface="Wingdings" pitchFamily="2" charset="2"/>
              </a:rPr>
              <a:t>C</a:t>
            </a:r>
            <a:r>
              <a:rPr lang="en-GB" sz="3200" baseline="-25000" dirty="0">
                <a:solidFill>
                  <a:srgbClr val="FFFF00"/>
                </a:solidFill>
                <a:effectLst>
                  <a:outerShdw blurRad="38100" dist="38100" dir="2700000" algn="tl">
                    <a:srgbClr val="000000"/>
                  </a:outerShdw>
                </a:effectLst>
                <a:latin typeface="Calibri" pitchFamily="34" charset="0"/>
                <a:sym typeface="Wingdings" pitchFamily="2" charset="2"/>
              </a:rPr>
              <a:t>L</a:t>
            </a:r>
            <a:r>
              <a:rPr lang="en-GB" sz="3200" dirty="0">
                <a:solidFill>
                  <a:srgbClr val="FFFF00"/>
                </a:solidFill>
                <a:effectLst>
                  <a:outerShdw blurRad="38100" dist="38100" dir="2700000" algn="tl">
                    <a:srgbClr val="000000"/>
                  </a:outerShdw>
                </a:effectLst>
                <a:latin typeface="Calibri" pitchFamily="34" charset="0"/>
                <a:sym typeface="Wingdings" pitchFamily="2" charset="2"/>
              </a:rPr>
              <a:t> </a:t>
            </a:r>
            <a:r>
              <a:rPr lang="en-GB" sz="3200" dirty="0">
                <a:solidFill>
                  <a:schemeClr val="bg1"/>
                </a:solidFill>
                <a:effectLst>
                  <a:outerShdw blurRad="38100" dist="38100" dir="2700000" algn="tl">
                    <a:srgbClr val="000000"/>
                  </a:outerShdw>
                </a:effectLst>
                <a:latin typeface="Calibri" pitchFamily="34" charset="0"/>
                <a:sym typeface="Wingdings" pitchFamily="2" charset="2"/>
              </a:rPr>
              <a:t>	= </a:t>
            </a:r>
            <a:r>
              <a:rPr lang="en-GB" sz="2800" dirty="0">
                <a:solidFill>
                  <a:schemeClr val="bg1"/>
                </a:solidFill>
                <a:effectLst>
                  <a:outerShdw blurRad="38100" dist="38100" dir="2700000" algn="tl">
                    <a:srgbClr val="000000"/>
                  </a:outerShdw>
                </a:effectLst>
                <a:latin typeface="Calibri" pitchFamily="34" charset="0"/>
                <a:sym typeface="Wingdings" pitchFamily="2" charset="2"/>
              </a:rPr>
              <a:t>composition of an element in the liquid</a:t>
            </a:r>
          </a:p>
          <a:p>
            <a:pPr defTabSz="633413">
              <a:defRPr/>
            </a:pPr>
            <a:r>
              <a:rPr lang="en-GB" sz="3200" dirty="0">
                <a:solidFill>
                  <a:srgbClr val="FFFF00"/>
                </a:solidFill>
                <a:effectLst>
                  <a:outerShdw blurRad="38100" dist="38100" dir="2700000" algn="tl">
                    <a:srgbClr val="000000"/>
                  </a:outerShdw>
                </a:effectLst>
                <a:latin typeface="Calibri" pitchFamily="34" charset="0"/>
                <a:sym typeface="Wingdings" pitchFamily="2" charset="2"/>
              </a:rPr>
              <a:t>C</a:t>
            </a:r>
            <a:r>
              <a:rPr lang="en-GB" sz="3200" baseline="-25000" dirty="0">
                <a:solidFill>
                  <a:srgbClr val="FFFF00"/>
                </a:solidFill>
                <a:effectLst>
                  <a:outerShdw blurRad="38100" dist="38100" dir="2700000" algn="tl">
                    <a:srgbClr val="000000"/>
                  </a:outerShdw>
                </a:effectLst>
                <a:latin typeface="Calibri" pitchFamily="34" charset="0"/>
                <a:sym typeface="Wingdings" pitchFamily="2" charset="2"/>
              </a:rPr>
              <a:t>o</a:t>
            </a:r>
            <a:r>
              <a:rPr lang="en-GB" sz="3200" dirty="0">
                <a:solidFill>
                  <a:srgbClr val="FFFF00"/>
                </a:solidFill>
                <a:effectLst>
                  <a:outerShdw blurRad="38100" dist="38100" dir="2700000" algn="tl">
                    <a:srgbClr val="000000"/>
                  </a:outerShdw>
                </a:effectLst>
                <a:latin typeface="Calibri" pitchFamily="34" charset="0"/>
                <a:sym typeface="Wingdings" pitchFamily="2" charset="2"/>
              </a:rPr>
              <a:t> </a:t>
            </a:r>
            <a:r>
              <a:rPr lang="en-GB" sz="3200" dirty="0">
                <a:solidFill>
                  <a:schemeClr val="bg1"/>
                </a:solidFill>
                <a:effectLst>
                  <a:outerShdw blurRad="38100" dist="38100" dir="2700000" algn="tl">
                    <a:srgbClr val="000000"/>
                  </a:outerShdw>
                </a:effectLst>
                <a:latin typeface="Calibri" pitchFamily="34" charset="0"/>
                <a:sym typeface="Wingdings" pitchFamily="2" charset="2"/>
              </a:rPr>
              <a:t>	= </a:t>
            </a:r>
            <a:r>
              <a:rPr lang="en-GB" sz="2800" dirty="0">
                <a:solidFill>
                  <a:schemeClr val="bg1"/>
                </a:solidFill>
                <a:effectLst>
                  <a:outerShdw blurRad="38100" dist="38100" dir="2700000" algn="tl">
                    <a:srgbClr val="000000"/>
                  </a:outerShdw>
                </a:effectLst>
                <a:latin typeface="Calibri" pitchFamily="34" charset="0"/>
                <a:sym typeface="Wingdings" pitchFamily="2" charset="2"/>
              </a:rPr>
              <a:t>composition of the same element in the source</a:t>
            </a:r>
          </a:p>
          <a:p>
            <a:pPr defTabSz="633413">
              <a:defRPr/>
            </a:pPr>
            <a:r>
              <a:rPr lang="en-GB" sz="3200" dirty="0">
                <a:solidFill>
                  <a:srgbClr val="FFFF00"/>
                </a:solidFill>
                <a:effectLst>
                  <a:outerShdw blurRad="38100" dist="38100" dir="2700000" algn="tl">
                    <a:srgbClr val="000000"/>
                  </a:outerShdw>
                </a:effectLst>
                <a:latin typeface="Calibri" pitchFamily="34" charset="0"/>
                <a:sym typeface="Wingdings" pitchFamily="2" charset="2"/>
              </a:rPr>
              <a:t>D </a:t>
            </a:r>
            <a:r>
              <a:rPr lang="en-GB" sz="3200" dirty="0">
                <a:solidFill>
                  <a:schemeClr val="bg1"/>
                </a:solidFill>
                <a:effectLst>
                  <a:outerShdw blurRad="38100" dist="38100" dir="2700000" algn="tl">
                    <a:srgbClr val="000000"/>
                  </a:outerShdw>
                </a:effectLst>
                <a:latin typeface="Calibri" pitchFamily="34" charset="0"/>
                <a:sym typeface="Wingdings" pitchFamily="2" charset="2"/>
              </a:rPr>
              <a:t>	= </a:t>
            </a:r>
            <a:r>
              <a:rPr lang="en-GB" sz="2800" dirty="0">
                <a:solidFill>
                  <a:schemeClr val="bg1"/>
                </a:solidFill>
                <a:effectLst>
                  <a:outerShdw blurRad="38100" dist="38100" dir="2700000" algn="tl">
                    <a:srgbClr val="000000"/>
                  </a:outerShdw>
                </a:effectLst>
                <a:latin typeface="Calibri" pitchFamily="34" charset="0"/>
                <a:sym typeface="Wingdings" pitchFamily="2" charset="2"/>
              </a:rPr>
              <a:t>Bulk distribution coefficient in the source (</a:t>
            </a:r>
            <a:r>
              <a:rPr lang="en-GB" sz="2800" dirty="0">
                <a:solidFill>
                  <a:schemeClr val="bg1"/>
                </a:solidFill>
                <a:effectLst>
                  <a:outerShdw blurRad="38100" dist="38100" dir="2700000" algn="tl">
                    <a:srgbClr val="000000"/>
                  </a:outerShdw>
                </a:effectLst>
                <a:latin typeface="Symbol" pitchFamily="18" charset="2"/>
                <a:sym typeface="Wingdings" pitchFamily="2" charset="2"/>
              </a:rPr>
              <a:t>S</a:t>
            </a:r>
            <a:r>
              <a:rPr lang="en-GB" sz="2800" dirty="0">
                <a:solidFill>
                  <a:schemeClr val="bg1"/>
                </a:solidFill>
                <a:effectLst>
                  <a:outerShdw blurRad="38100" dist="38100" dir="2700000" algn="tl">
                    <a:srgbClr val="000000"/>
                  </a:outerShdw>
                </a:effectLst>
                <a:latin typeface="Calibri" pitchFamily="34" charset="0"/>
                <a:sym typeface="Wingdings" pitchFamily="2" charset="2"/>
              </a:rPr>
              <a:t>K</a:t>
            </a:r>
            <a:r>
              <a:rPr lang="en-GB" sz="2800" baseline="-25000" dirty="0">
                <a:solidFill>
                  <a:schemeClr val="bg1"/>
                </a:solidFill>
                <a:effectLst>
                  <a:outerShdw blurRad="38100" dist="38100" dir="2700000" algn="tl">
                    <a:srgbClr val="000000"/>
                  </a:outerShdw>
                </a:effectLst>
                <a:latin typeface="Calibri" pitchFamily="34" charset="0"/>
                <a:sym typeface="Wingdings" pitchFamily="2" charset="2"/>
              </a:rPr>
              <a:t>D</a:t>
            </a:r>
            <a:r>
              <a:rPr lang="en-GB" sz="2800" dirty="0">
                <a:solidFill>
                  <a:schemeClr val="bg1"/>
                </a:solidFill>
                <a:effectLst>
                  <a:outerShdw blurRad="38100" dist="38100" dir="2700000" algn="tl">
                    <a:srgbClr val="000000"/>
                  </a:outerShdw>
                </a:effectLst>
                <a:latin typeface="Calibri" pitchFamily="34" charset="0"/>
                <a:sym typeface="Wingdings" pitchFamily="2" charset="2"/>
              </a:rPr>
              <a:t>)</a:t>
            </a:r>
          </a:p>
          <a:p>
            <a:pPr defTabSz="633413">
              <a:defRPr/>
            </a:pPr>
            <a:r>
              <a:rPr lang="en-GB" sz="3200" dirty="0">
                <a:solidFill>
                  <a:srgbClr val="FFFF00"/>
                </a:solidFill>
                <a:effectLst>
                  <a:outerShdw blurRad="38100" dist="38100" dir="2700000" algn="tl">
                    <a:srgbClr val="000000"/>
                  </a:outerShdw>
                </a:effectLst>
                <a:latin typeface="Calibri" pitchFamily="34" charset="0"/>
                <a:sym typeface="Wingdings" pitchFamily="2" charset="2"/>
              </a:rPr>
              <a:t>F </a:t>
            </a:r>
            <a:r>
              <a:rPr lang="en-GB" sz="3200" dirty="0">
                <a:solidFill>
                  <a:schemeClr val="bg1"/>
                </a:solidFill>
                <a:effectLst>
                  <a:outerShdw blurRad="38100" dist="38100" dir="2700000" algn="tl">
                    <a:srgbClr val="000000"/>
                  </a:outerShdw>
                </a:effectLst>
                <a:latin typeface="Calibri" pitchFamily="34" charset="0"/>
                <a:sym typeface="Wingdings" pitchFamily="2" charset="2"/>
              </a:rPr>
              <a:t>	= </a:t>
            </a:r>
            <a:r>
              <a:rPr lang="en-GB" sz="2800" dirty="0">
                <a:solidFill>
                  <a:schemeClr val="bg1"/>
                </a:solidFill>
                <a:effectLst>
                  <a:outerShdw blurRad="38100" dist="38100" dir="2700000" algn="tl">
                    <a:srgbClr val="000000"/>
                  </a:outerShdw>
                </a:effectLst>
                <a:latin typeface="Calibri" pitchFamily="34" charset="0"/>
                <a:sym typeface="Wingdings" pitchFamily="2" charset="2"/>
              </a:rPr>
              <a:t>Degree of partial melting</a:t>
            </a:r>
          </a:p>
          <a:p>
            <a:pPr marL="990600" indent="-990600" defTabSz="633413">
              <a:defRPr/>
            </a:pPr>
            <a:r>
              <a:rPr lang="en-GB" sz="3200" dirty="0">
                <a:solidFill>
                  <a:srgbClr val="FFFF00"/>
                </a:solidFill>
                <a:effectLst>
                  <a:outerShdw blurRad="38100" dist="38100" dir="2700000" algn="tl">
                    <a:srgbClr val="000000"/>
                  </a:outerShdw>
                </a:effectLst>
                <a:latin typeface="Calibri" pitchFamily="34" charset="0"/>
                <a:sym typeface="Wingdings" pitchFamily="2" charset="2"/>
              </a:rPr>
              <a:t>P </a:t>
            </a:r>
            <a:r>
              <a:rPr lang="en-GB" sz="3200" dirty="0">
                <a:solidFill>
                  <a:schemeClr val="bg1"/>
                </a:solidFill>
                <a:effectLst>
                  <a:outerShdw blurRad="38100" dist="38100" dir="2700000" algn="tl">
                    <a:srgbClr val="000000"/>
                  </a:outerShdw>
                </a:effectLst>
                <a:latin typeface="Calibri" pitchFamily="34" charset="0"/>
                <a:sym typeface="Wingdings" pitchFamily="2" charset="2"/>
              </a:rPr>
              <a:t>  </a:t>
            </a:r>
            <a:r>
              <a:rPr lang="en-GB" sz="1600" dirty="0">
                <a:solidFill>
                  <a:schemeClr val="bg1"/>
                </a:solidFill>
                <a:effectLst>
                  <a:outerShdw blurRad="38100" dist="38100" dir="2700000" algn="tl">
                    <a:srgbClr val="000000"/>
                  </a:outerShdw>
                </a:effectLst>
                <a:latin typeface="Calibri" pitchFamily="34" charset="0"/>
                <a:sym typeface="Wingdings" pitchFamily="2" charset="2"/>
              </a:rPr>
              <a:t> </a:t>
            </a:r>
            <a:r>
              <a:rPr lang="en-GB" sz="3200" dirty="0">
                <a:solidFill>
                  <a:schemeClr val="bg1"/>
                </a:solidFill>
                <a:effectLst>
                  <a:outerShdw blurRad="38100" dist="38100" dir="2700000" algn="tl">
                    <a:srgbClr val="000000"/>
                  </a:outerShdw>
                </a:effectLst>
                <a:latin typeface="Calibri" pitchFamily="34" charset="0"/>
                <a:sym typeface="Wingdings" pitchFamily="2" charset="2"/>
              </a:rPr>
              <a:t>= </a:t>
            </a:r>
            <a:r>
              <a:rPr lang="en-GB" sz="2800" dirty="0">
                <a:solidFill>
                  <a:schemeClr val="bg1"/>
                </a:solidFill>
                <a:effectLst>
                  <a:outerShdw blurRad="38100" dist="38100" dir="2700000" algn="tl">
                    <a:srgbClr val="000000"/>
                  </a:outerShdw>
                </a:effectLst>
                <a:latin typeface="Calibri" pitchFamily="34" charset="0"/>
                <a:sym typeface="Wingdings" pitchFamily="2" charset="2"/>
              </a:rPr>
              <a:t>Bulk distribution coefficient in the phases  entering the melt (</a:t>
            </a:r>
            <a:r>
              <a:rPr lang="en-GB" sz="2800" dirty="0">
                <a:solidFill>
                  <a:schemeClr val="bg1"/>
                </a:solidFill>
                <a:effectLst>
                  <a:outerShdw blurRad="38100" dist="38100" dir="2700000" algn="tl">
                    <a:srgbClr val="000000"/>
                  </a:outerShdw>
                </a:effectLst>
                <a:latin typeface="Symbol" pitchFamily="18" charset="2"/>
                <a:sym typeface="Wingdings" pitchFamily="2" charset="2"/>
              </a:rPr>
              <a:t>S</a:t>
            </a:r>
            <a:r>
              <a:rPr lang="en-GB" sz="2800" dirty="0">
                <a:solidFill>
                  <a:schemeClr val="bg1"/>
                </a:solidFill>
                <a:effectLst>
                  <a:outerShdw blurRad="38100" dist="38100" dir="2700000" algn="tl">
                    <a:srgbClr val="000000"/>
                  </a:outerShdw>
                </a:effectLst>
                <a:latin typeface="Calibri" pitchFamily="34" charset="0"/>
                <a:sym typeface="Wingdings" pitchFamily="2" charset="2"/>
              </a:rPr>
              <a:t>K</a:t>
            </a:r>
            <a:r>
              <a:rPr lang="en-GB" sz="2800" baseline="-25000" dirty="0">
                <a:solidFill>
                  <a:schemeClr val="bg1"/>
                </a:solidFill>
                <a:effectLst>
                  <a:outerShdw blurRad="38100" dist="38100" dir="2700000" algn="tl">
                    <a:srgbClr val="000000"/>
                  </a:outerShdw>
                </a:effectLst>
                <a:latin typeface="Calibri" pitchFamily="34" charset="0"/>
                <a:sym typeface="Wingdings" pitchFamily="2" charset="2"/>
              </a:rPr>
              <a:t>D</a:t>
            </a:r>
            <a:r>
              <a:rPr lang="en-GB" sz="2800" dirty="0">
                <a:solidFill>
                  <a:schemeClr val="bg1"/>
                </a:solidFill>
                <a:effectLst>
                  <a:outerShdw blurRad="38100" dist="38100" dir="2700000" algn="tl">
                    <a:srgbClr val="000000"/>
                  </a:outerShdw>
                </a:effectLst>
                <a:latin typeface="Calibri" pitchFamily="34" charset="0"/>
                <a:sym typeface="Wingdings" pitchFamily="2" charset="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35267"/>
                                        </p:tgtEl>
                                        <p:attrNameLst>
                                          <p:attrName>style.visibility</p:attrName>
                                        </p:attrNameLst>
                                      </p:cBhvr>
                                      <p:to>
                                        <p:strVal val="visible"/>
                                      </p:to>
                                    </p:set>
                                    <p:animEffect transition="in" filter="fade">
                                      <p:cBhvr>
                                        <p:cTn id="7" dur="500"/>
                                        <p:tgtEl>
                                          <p:spTgt spid="103526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35267" grpId="0" autoUpdateAnimBg="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1132114" y="0"/>
            <a:ext cx="8011886" cy="6864798"/>
          </a:xfrm>
          <a:prstGeom prst="rect">
            <a:avLst/>
          </a:prstGeom>
          <a:noFill/>
          <a:ln w="9525">
            <a:noFill/>
            <a:miter lim="800000"/>
            <a:headEnd/>
            <a:tailEnd/>
          </a:ln>
        </p:spPr>
      </p:pic>
      <p:grpSp>
        <p:nvGrpSpPr>
          <p:cNvPr id="5" name="Gruppo 4"/>
          <p:cNvGrpSpPr/>
          <p:nvPr/>
        </p:nvGrpSpPr>
        <p:grpSpPr>
          <a:xfrm>
            <a:off x="1145894" y="6087155"/>
            <a:ext cx="7998106" cy="770844"/>
            <a:chOff x="1145894" y="6087155"/>
            <a:chExt cx="7998106" cy="770844"/>
          </a:xfrm>
        </p:grpSpPr>
        <p:sp>
          <p:nvSpPr>
            <p:cNvPr id="4" name="Rettangolo 3"/>
            <p:cNvSpPr/>
            <p:nvPr/>
          </p:nvSpPr>
          <p:spPr bwMode="auto">
            <a:xfrm>
              <a:off x="1145894" y="6146156"/>
              <a:ext cx="7998106" cy="711843"/>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7" name="Rettangolo 6"/>
            <p:cNvSpPr/>
            <p:nvPr/>
          </p:nvSpPr>
          <p:spPr>
            <a:xfrm>
              <a:off x="1444207" y="6087155"/>
              <a:ext cx="6113084" cy="769441"/>
            </a:xfrm>
            <a:prstGeom prst="rect">
              <a:avLst/>
            </a:prstGeom>
          </p:spPr>
          <p:txBody>
            <a:bodyPr wrap="none">
              <a:spAutoFit/>
            </a:bodyPr>
            <a:lstStyle/>
            <a:p>
              <a:r>
                <a:rPr lang="it-IT" sz="4400" dirty="0">
                  <a:solidFill>
                    <a:schemeClr val="tx1"/>
                  </a:solidFill>
                  <a:latin typeface="Calibri" pitchFamily="34" charset="0"/>
                </a:rPr>
                <a:t>https://earthref.org/KDD/</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afico 5">
            <a:extLst>
              <a:ext uri="{FF2B5EF4-FFF2-40B4-BE49-F238E27FC236}">
                <a16:creationId xmlns:a16="http://schemas.microsoft.com/office/drawing/2014/main" id="{00000000-0008-0000-1200-000002000000}"/>
              </a:ext>
            </a:extLst>
          </p:cNvPr>
          <p:cNvGraphicFramePr>
            <a:graphicFrameLocks/>
          </p:cNvGraphicFramePr>
          <p:nvPr>
            <p:extLst>
              <p:ext uri="{D42A27DB-BD31-4B8C-83A1-F6EECF244321}">
                <p14:modId xmlns:p14="http://schemas.microsoft.com/office/powerpoint/2010/main" val="3183431743"/>
              </p:ext>
            </p:extLst>
          </p:nvPr>
        </p:nvGraphicFramePr>
        <p:xfrm>
          <a:off x="2743200" y="240685"/>
          <a:ext cx="6172543" cy="451637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3" name="Grafico 82">
            <a:extLst>
              <a:ext uri="{FF2B5EF4-FFF2-40B4-BE49-F238E27FC236}">
                <a16:creationId xmlns:a16="http://schemas.microsoft.com/office/drawing/2014/main" id="{00000000-0008-0000-1000-000002000000}"/>
              </a:ext>
            </a:extLst>
          </p:cNvPr>
          <p:cNvGraphicFramePr>
            <a:graphicFrameLocks/>
          </p:cNvGraphicFramePr>
          <p:nvPr>
            <p:extLst>
              <p:ext uri="{D42A27DB-BD31-4B8C-83A1-F6EECF244321}">
                <p14:modId xmlns:p14="http://schemas.microsoft.com/office/powerpoint/2010/main" val="4247810439"/>
              </p:ext>
            </p:extLst>
          </p:nvPr>
        </p:nvGraphicFramePr>
        <p:xfrm>
          <a:off x="2741886" y="240684"/>
          <a:ext cx="6187913" cy="4516371"/>
        </p:xfrm>
        <a:graphic>
          <a:graphicData uri="http://schemas.openxmlformats.org/drawingml/2006/chart">
            <c:chart xmlns:c="http://schemas.openxmlformats.org/drawingml/2006/chart" xmlns:r="http://schemas.openxmlformats.org/officeDocument/2006/relationships" r:id="rId4"/>
          </a:graphicData>
        </a:graphic>
      </p:graphicFrame>
      <p:cxnSp>
        <p:nvCxnSpPr>
          <p:cNvPr id="85" name="Connettore 1 84"/>
          <p:cNvCxnSpPr/>
          <p:nvPr/>
        </p:nvCxnSpPr>
        <p:spPr bwMode="auto">
          <a:xfrm flipV="1">
            <a:off x="3670300" y="1399474"/>
            <a:ext cx="0" cy="3024000"/>
          </a:xfrm>
          <a:prstGeom prst="line">
            <a:avLst/>
          </a:prstGeom>
          <a:noFill/>
          <a:ln w="28575" cap="flat" cmpd="sng" algn="ctr">
            <a:solidFill>
              <a:schemeClr val="tx1"/>
            </a:solidFill>
            <a:prstDash val="solid"/>
            <a:round/>
            <a:headEnd type="none" w="med" len="med"/>
            <a:tailEnd type="arrow" w="med" len="med"/>
          </a:ln>
          <a:effectLst/>
        </p:spPr>
      </p:cxnSp>
      <p:sp>
        <p:nvSpPr>
          <p:cNvPr id="86" name="Text Box 3"/>
          <p:cNvSpPr txBox="1">
            <a:spLocks noChangeArrowheads="1"/>
          </p:cNvSpPr>
          <p:nvPr/>
        </p:nvSpPr>
        <p:spPr bwMode="auto">
          <a:xfrm>
            <a:off x="3664034" y="3899595"/>
            <a:ext cx="1130754" cy="505523"/>
          </a:xfrm>
          <a:prstGeom prst="rect">
            <a:avLst/>
          </a:prstGeom>
          <a:noFill/>
          <a:ln w="9525">
            <a:noFill/>
            <a:miter lim="800000"/>
            <a:headEnd/>
            <a:tailEnd/>
          </a:ln>
          <a:effectLst/>
        </p:spPr>
        <p:txBody>
          <a:bodyPr wrap="square">
            <a:spAutoFit/>
          </a:bodyPr>
          <a:lstStyle/>
          <a:p>
            <a:pPr>
              <a:lnSpc>
                <a:spcPts val="1600"/>
              </a:lnSpc>
              <a:defRPr/>
            </a:pPr>
            <a:r>
              <a:rPr lang="en-GB" sz="1600" b="1" dirty="0">
                <a:solidFill>
                  <a:schemeClr val="tx1"/>
                </a:solidFill>
                <a:effectLst/>
                <a:latin typeface="Calibri" pitchFamily="34" charset="0"/>
                <a:sym typeface="Wingdings" pitchFamily="2" charset="2"/>
              </a:rPr>
              <a:t>~200 times increase</a:t>
            </a:r>
          </a:p>
        </p:txBody>
      </p:sp>
      <p:cxnSp>
        <p:nvCxnSpPr>
          <p:cNvPr id="87" name="Connettore 1 86"/>
          <p:cNvCxnSpPr/>
          <p:nvPr/>
        </p:nvCxnSpPr>
        <p:spPr bwMode="auto">
          <a:xfrm flipV="1">
            <a:off x="8686800" y="3694999"/>
            <a:ext cx="0" cy="756000"/>
          </a:xfrm>
          <a:prstGeom prst="line">
            <a:avLst/>
          </a:prstGeom>
          <a:noFill/>
          <a:ln w="28575" cap="flat" cmpd="sng" algn="ctr">
            <a:solidFill>
              <a:schemeClr val="tx1"/>
            </a:solidFill>
            <a:prstDash val="solid"/>
            <a:round/>
            <a:headEnd type="none" w="med" len="med"/>
            <a:tailEnd type="arrow" w="med" len="med"/>
          </a:ln>
          <a:effectLst/>
        </p:spPr>
      </p:cxnSp>
      <p:sp>
        <p:nvSpPr>
          <p:cNvPr id="90" name="Text Box 3"/>
          <p:cNvSpPr txBox="1">
            <a:spLocks noChangeArrowheads="1"/>
          </p:cNvSpPr>
          <p:nvPr/>
        </p:nvSpPr>
        <p:spPr bwMode="auto">
          <a:xfrm>
            <a:off x="7536674" y="3918645"/>
            <a:ext cx="1130754" cy="505523"/>
          </a:xfrm>
          <a:prstGeom prst="rect">
            <a:avLst/>
          </a:prstGeom>
          <a:noFill/>
          <a:ln w="9525">
            <a:noFill/>
            <a:miter lim="800000"/>
            <a:headEnd/>
            <a:tailEnd/>
          </a:ln>
          <a:effectLst/>
        </p:spPr>
        <p:txBody>
          <a:bodyPr wrap="square">
            <a:spAutoFit/>
          </a:bodyPr>
          <a:lstStyle/>
          <a:p>
            <a:pPr algn="r">
              <a:lnSpc>
                <a:spcPts val="1600"/>
              </a:lnSpc>
              <a:defRPr/>
            </a:pPr>
            <a:r>
              <a:rPr lang="en-GB" sz="1600" b="1" dirty="0">
                <a:solidFill>
                  <a:schemeClr val="tx1"/>
                </a:solidFill>
                <a:effectLst/>
                <a:latin typeface="Calibri" pitchFamily="34" charset="0"/>
                <a:sym typeface="Wingdings" pitchFamily="2" charset="2"/>
              </a:rPr>
              <a:t>~4 times increase</a:t>
            </a:r>
          </a:p>
        </p:txBody>
      </p:sp>
      <p:sp>
        <p:nvSpPr>
          <p:cNvPr id="51" name="Figura a mano libera 50"/>
          <p:cNvSpPr/>
          <p:nvPr/>
        </p:nvSpPr>
        <p:spPr bwMode="auto">
          <a:xfrm>
            <a:off x="3562350" y="1390650"/>
            <a:ext cx="1244600" cy="3028950"/>
          </a:xfrm>
          <a:custGeom>
            <a:avLst/>
            <a:gdLst>
              <a:gd name="connsiteX0" fmla="*/ 31750 w 1244600"/>
              <a:gd name="connsiteY0" fmla="*/ 3028950 h 3028950"/>
              <a:gd name="connsiteX1" fmla="*/ 400050 w 1244600"/>
              <a:gd name="connsiteY1" fmla="*/ 3028950 h 3028950"/>
              <a:gd name="connsiteX2" fmla="*/ 476250 w 1244600"/>
              <a:gd name="connsiteY2" fmla="*/ 2946400 h 3028950"/>
              <a:gd name="connsiteX3" fmla="*/ 1244600 w 1244600"/>
              <a:gd name="connsiteY3" fmla="*/ 2921000 h 3028950"/>
              <a:gd name="connsiteX4" fmla="*/ 1212850 w 1244600"/>
              <a:gd name="connsiteY4" fmla="*/ 2501900 h 3028950"/>
              <a:gd name="connsiteX5" fmla="*/ 273050 w 1244600"/>
              <a:gd name="connsiteY5" fmla="*/ 2425700 h 3028950"/>
              <a:gd name="connsiteX6" fmla="*/ 247650 w 1244600"/>
              <a:gd name="connsiteY6" fmla="*/ 107950 h 3028950"/>
              <a:gd name="connsiteX7" fmla="*/ 127000 w 1244600"/>
              <a:gd name="connsiteY7" fmla="*/ 0 h 3028950"/>
              <a:gd name="connsiteX8" fmla="*/ 0 w 1244600"/>
              <a:gd name="connsiteY8" fmla="*/ 31750 h 3028950"/>
              <a:gd name="connsiteX9" fmla="*/ 12700 w 1244600"/>
              <a:gd name="connsiteY9" fmla="*/ 107950 h 3028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4600" h="3028950">
                <a:moveTo>
                  <a:pt x="31750" y="3028950"/>
                </a:moveTo>
                <a:lnTo>
                  <a:pt x="400050" y="3028950"/>
                </a:lnTo>
                <a:lnTo>
                  <a:pt x="476250" y="2946400"/>
                </a:lnTo>
                <a:lnTo>
                  <a:pt x="1244600" y="2921000"/>
                </a:lnTo>
                <a:lnTo>
                  <a:pt x="1212850" y="2501900"/>
                </a:lnTo>
                <a:lnTo>
                  <a:pt x="273050" y="2425700"/>
                </a:lnTo>
                <a:lnTo>
                  <a:pt x="247650" y="107950"/>
                </a:lnTo>
                <a:lnTo>
                  <a:pt x="127000" y="0"/>
                </a:lnTo>
                <a:lnTo>
                  <a:pt x="0" y="31750"/>
                </a:lnTo>
                <a:lnTo>
                  <a:pt x="12700" y="107950"/>
                </a:lnTo>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1" name="Figura a mano libera 60"/>
          <p:cNvSpPr/>
          <p:nvPr/>
        </p:nvSpPr>
        <p:spPr bwMode="auto">
          <a:xfrm>
            <a:off x="7808119" y="3693319"/>
            <a:ext cx="969169" cy="733425"/>
          </a:xfrm>
          <a:custGeom>
            <a:avLst/>
            <a:gdLst>
              <a:gd name="connsiteX0" fmla="*/ 0 w 969169"/>
              <a:gd name="connsiteY0" fmla="*/ 266700 h 733425"/>
              <a:gd name="connsiteX1" fmla="*/ 28575 w 969169"/>
              <a:gd name="connsiteY1" fmla="*/ 657225 h 733425"/>
              <a:gd name="connsiteX2" fmla="*/ 754856 w 969169"/>
              <a:gd name="connsiteY2" fmla="*/ 659606 h 733425"/>
              <a:gd name="connsiteX3" fmla="*/ 821531 w 969169"/>
              <a:gd name="connsiteY3" fmla="*/ 733425 h 733425"/>
              <a:gd name="connsiteX4" fmla="*/ 938212 w 969169"/>
              <a:gd name="connsiteY4" fmla="*/ 733425 h 733425"/>
              <a:gd name="connsiteX5" fmla="*/ 964406 w 969169"/>
              <a:gd name="connsiteY5" fmla="*/ 242887 h 733425"/>
              <a:gd name="connsiteX6" fmla="*/ 969169 w 969169"/>
              <a:gd name="connsiteY6" fmla="*/ 21431 h 733425"/>
              <a:gd name="connsiteX7" fmla="*/ 847725 w 969169"/>
              <a:gd name="connsiteY7" fmla="*/ 0 h 733425"/>
              <a:gd name="connsiteX8" fmla="*/ 0 w 969169"/>
              <a:gd name="connsiteY8" fmla="*/ 266700 h 733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169" h="733425">
                <a:moveTo>
                  <a:pt x="0" y="266700"/>
                </a:moveTo>
                <a:lnTo>
                  <a:pt x="28575" y="657225"/>
                </a:lnTo>
                <a:lnTo>
                  <a:pt x="754856" y="659606"/>
                </a:lnTo>
                <a:lnTo>
                  <a:pt x="821531" y="733425"/>
                </a:lnTo>
                <a:lnTo>
                  <a:pt x="938212" y="733425"/>
                </a:lnTo>
                <a:lnTo>
                  <a:pt x="964406" y="242887"/>
                </a:lnTo>
                <a:lnTo>
                  <a:pt x="969169" y="21431"/>
                </a:lnTo>
                <a:lnTo>
                  <a:pt x="847725" y="0"/>
                </a:lnTo>
                <a:lnTo>
                  <a:pt x="0" y="266700"/>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aphicFrame>
        <p:nvGraphicFramePr>
          <p:cNvPr id="93" name="Grafico 92">
            <a:extLst>
              <a:ext uri="{FF2B5EF4-FFF2-40B4-BE49-F238E27FC236}">
                <a16:creationId xmlns:a16="http://schemas.microsoft.com/office/drawing/2014/main" id="{00000000-0008-0000-1000-000002000000}"/>
              </a:ext>
            </a:extLst>
          </p:cNvPr>
          <p:cNvGraphicFramePr>
            <a:graphicFrameLocks/>
          </p:cNvGraphicFramePr>
          <p:nvPr>
            <p:extLst>
              <p:ext uri="{D42A27DB-BD31-4B8C-83A1-F6EECF244321}">
                <p14:modId xmlns:p14="http://schemas.microsoft.com/office/powerpoint/2010/main" val="3533774668"/>
              </p:ext>
            </p:extLst>
          </p:nvPr>
        </p:nvGraphicFramePr>
        <p:xfrm>
          <a:off x="2724150" y="276225"/>
          <a:ext cx="6201899" cy="4464000"/>
        </p:xfrm>
        <a:graphic>
          <a:graphicData uri="http://schemas.openxmlformats.org/drawingml/2006/chart">
            <c:chart xmlns:c="http://schemas.openxmlformats.org/drawingml/2006/chart" xmlns:r="http://schemas.openxmlformats.org/officeDocument/2006/relationships" r:id="rId5"/>
          </a:graphicData>
        </a:graphic>
      </p:graphicFrame>
      <p:cxnSp>
        <p:nvCxnSpPr>
          <p:cNvPr id="95" name="Connettore 1 94"/>
          <p:cNvCxnSpPr/>
          <p:nvPr/>
        </p:nvCxnSpPr>
        <p:spPr bwMode="auto">
          <a:xfrm flipV="1">
            <a:off x="3660775" y="2167824"/>
            <a:ext cx="0" cy="2268000"/>
          </a:xfrm>
          <a:prstGeom prst="line">
            <a:avLst/>
          </a:prstGeom>
          <a:noFill/>
          <a:ln w="28575" cap="flat" cmpd="sng" algn="ctr">
            <a:solidFill>
              <a:schemeClr val="tx1"/>
            </a:solidFill>
            <a:prstDash val="solid"/>
            <a:round/>
            <a:headEnd type="none" w="med" len="med"/>
            <a:tailEnd type="arrow" w="med" len="med"/>
          </a:ln>
          <a:effectLst/>
        </p:spPr>
      </p:cxnSp>
      <p:sp>
        <p:nvSpPr>
          <p:cNvPr id="96" name="Text Box 3"/>
          <p:cNvSpPr txBox="1">
            <a:spLocks noChangeArrowheads="1"/>
          </p:cNvSpPr>
          <p:nvPr/>
        </p:nvSpPr>
        <p:spPr bwMode="auto">
          <a:xfrm>
            <a:off x="3661772" y="3874851"/>
            <a:ext cx="916579" cy="505523"/>
          </a:xfrm>
          <a:prstGeom prst="rect">
            <a:avLst/>
          </a:prstGeom>
          <a:noFill/>
          <a:ln w="9525">
            <a:noFill/>
            <a:miter lim="800000"/>
            <a:headEnd/>
            <a:tailEnd/>
          </a:ln>
          <a:effectLst/>
        </p:spPr>
        <p:txBody>
          <a:bodyPr wrap="square">
            <a:spAutoFit/>
          </a:bodyPr>
          <a:lstStyle/>
          <a:p>
            <a:pPr>
              <a:lnSpc>
                <a:spcPts val="1600"/>
              </a:lnSpc>
              <a:defRPr/>
            </a:pPr>
            <a:r>
              <a:rPr lang="en-GB" sz="1600" b="1" dirty="0">
                <a:solidFill>
                  <a:schemeClr val="tx1"/>
                </a:solidFill>
                <a:effectLst/>
                <a:latin typeface="Calibri" pitchFamily="34" charset="0"/>
                <a:sym typeface="Wingdings" pitchFamily="2" charset="2"/>
              </a:rPr>
              <a:t>50 times increase</a:t>
            </a:r>
          </a:p>
        </p:txBody>
      </p:sp>
      <p:cxnSp>
        <p:nvCxnSpPr>
          <p:cNvPr id="97" name="Connettore 1 96"/>
          <p:cNvCxnSpPr/>
          <p:nvPr/>
        </p:nvCxnSpPr>
        <p:spPr bwMode="auto">
          <a:xfrm flipV="1">
            <a:off x="8686800" y="3998211"/>
            <a:ext cx="0" cy="432000"/>
          </a:xfrm>
          <a:prstGeom prst="line">
            <a:avLst/>
          </a:prstGeom>
          <a:noFill/>
          <a:ln w="28575" cap="flat" cmpd="sng" algn="ctr">
            <a:solidFill>
              <a:schemeClr val="tx1"/>
            </a:solidFill>
            <a:prstDash val="solid"/>
            <a:round/>
            <a:headEnd type="none" w="med" len="med"/>
            <a:tailEnd type="arrow" w="med" len="med"/>
          </a:ln>
          <a:effectLst/>
        </p:spPr>
      </p:cxnSp>
      <p:sp>
        <p:nvSpPr>
          <p:cNvPr id="98" name="Text Box 3"/>
          <p:cNvSpPr txBox="1">
            <a:spLocks noChangeArrowheads="1"/>
          </p:cNvSpPr>
          <p:nvPr/>
        </p:nvSpPr>
        <p:spPr bwMode="auto">
          <a:xfrm>
            <a:off x="7488369" y="3932001"/>
            <a:ext cx="1150126" cy="502702"/>
          </a:xfrm>
          <a:prstGeom prst="rect">
            <a:avLst/>
          </a:prstGeom>
          <a:noFill/>
          <a:ln w="9525">
            <a:noFill/>
            <a:miter lim="800000"/>
            <a:headEnd/>
            <a:tailEnd/>
          </a:ln>
          <a:effectLst/>
        </p:spPr>
        <p:txBody>
          <a:bodyPr wrap="square">
            <a:spAutoFit/>
          </a:bodyPr>
          <a:lstStyle/>
          <a:p>
            <a:pPr algn="r">
              <a:lnSpc>
                <a:spcPts val="1600"/>
              </a:lnSpc>
              <a:defRPr/>
            </a:pPr>
            <a:r>
              <a:rPr lang="en-GB" sz="1600" b="1" dirty="0">
                <a:solidFill>
                  <a:schemeClr val="tx1"/>
                </a:solidFill>
                <a:effectLst/>
                <a:latin typeface="Calibri" pitchFamily="34" charset="0"/>
                <a:sym typeface="Wingdings" pitchFamily="2" charset="2"/>
              </a:rPr>
              <a:t>~2.5 times increase</a:t>
            </a:r>
          </a:p>
        </p:txBody>
      </p:sp>
      <p:sp>
        <p:nvSpPr>
          <p:cNvPr id="64" name="Figura a mano libera 63"/>
          <p:cNvSpPr/>
          <p:nvPr/>
        </p:nvSpPr>
        <p:spPr bwMode="auto">
          <a:xfrm>
            <a:off x="3567113" y="2162175"/>
            <a:ext cx="985837" cy="2257425"/>
          </a:xfrm>
          <a:custGeom>
            <a:avLst/>
            <a:gdLst>
              <a:gd name="connsiteX0" fmla="*/ 223837 w 985837"/>
              <a:gd name="connsiteY0" fmla="*/ 90488 h 2257425"/>
              <a:gd name="connsiteX1" fmla="*/ 114300 w 985837"/>
              <a:gd name="connsiteY1" fmla="*/ 0 h 2257425"/>
              <a:gd name="connsiteX2" fmla="*/ 4762 w 985837"/>
              <a:gd name="connsiteY2" fmla="*/ 0 h 2257425"/>
              <a:gd name="connsiteX3" fmla="*/ 0 w 985837"/>
              <a:gd name="connsiteY3" fmla="*/ 219075 h 2257425"/>
              <a:gd name="connsiteX4" fmla="*/ 38100 w 985837"/>
              <a:gd name="connsiteY4" fmla="*/ 2257425 h 2257425"/>
              <a:gd name="connsiteX5" fmla="*/ 204787 w 985837"/>
              <a:gd name="connsiteY5" fmla="*/ 2257425 h 2257425"/>
              <a:gd name="connsiteX6" fmla="*/ 347662 w 985837"/>
              <a:gd name="connsiteY6" fmla="*/ 2162175 h 2257425"/>
              <a:gd name="connsiteX7" fmla="*/ 981075 w 985837"/>
              <a:gd name="connsiteY7" fmla="*/ 2128838 h 2257425"/>
              <a:gd name="connsiteX8" fmla="*/ 985837 w 985837"/>
              <a:gd name="connsiteY8" fmla="*/ 1724025 h 2257425"/>
              <a:gd name="connsiteX9" fmla="*/ 309562 w 985837"/>
              <a:gd name="connsiteY9" fmla="*/ 1633538 h 2257425"/>
              <a:gd name="connsiteX10" fmla="*/ 223837 w 985837"/>
              <a:gd name="connsiteY10" fmla="*/ 90488 h 2257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85837" h="2257425">
                <a:moveTo>
                  <a:pt x="223837" y="90488"/>
                </a:moveTo>
                <a:lnTo>
                  <a:pt x="114300" y="0"/>
                </a:lnTo>
                <a:lnTo>
                  <a:pt x="4762" y="0"/>
                </a:lnTo>
                <a:lnTo>
                  <a:pt x="0" y="219075"/>
                </a:lnTo>
                <a:lnTo>
                  <a:pt x="38100" y="2257425"/>
                </a:lnTo>
                <a:lnTo>
                  <a:pt x="204787" y="2257425"/>
                </a:lnTo>
                <a:lnTo>
                  <a:pt x="347662" y="2162175"/>
                </a:lnTo>
                <a:lnTo>
                  <a:pt x="981075" y="2128838"/>
                </a:lnTo>
                <a:cubicBezTo>
                  <a:pt x="982662" y="1993900"/>
                  <a:pt x="984250" y="1858963"/>
                  <a:pt x="985837" y="1724025"/>
                </a:cubicBezTo>
                <a:lnTo>
                  <a:pt x="309562" y="1633538"/>
                </a:lnTo>
                <a:lnTo>
                  <a:pt x="223837" y="90488"/>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92" name="Figura a mano libera 91"/>
          <p:cNvSpPr/>
          <p:nvPr/>
        </p:nvSpPr>
        <p:spPr bwMode="auto">
          <a:xfrm>
            <a:off x="7636669" y="3936206"/>
            <a:ext cx="1152525" cy="488157"/>
          </a:xfrm>
          <a:custGeom>
            <a:avLst/>
            <a:gdLst>
              <a:gd name="connsiteX0" fmla="*/ 0 w 1152525"/>
              <a:gd name="connsiteY0" fmla="*/ 61913 h 488157"/>
              <a:gd name="connsiteX1" fmla="*/ 64294 w 1152525"/>
              <a:gd name="connsiteY1" fmla="*/ 297657 h 488157"/>
              <a:gd name="connsiteX2" fmla="*/ 204787 w 1152525"/>
              <a:gd name="connsiteY2" fmla="*/ 421482 h 488157"/>
              <a:gd name="connsiteX3" fmla="*/ 838200 w 1152525"/>
              <a:gd name="connsiteY3" fmla="*/ 433388 h 488157"/>
              <a:gd name="connsiteX4" fmla="*/ 1012031 w 1152525"/>
              <a:gd name="connsiteY4" fmla="*/ 488157 h 488157"/>
              <a:gd name="connsiteX5" fmla="*/ 1100137 w 1152525"/>
              <a:gd name="connsiteY5" fmla="*/ 485775 h 488157"/>
              <a:gd name="connsiteX6" fmla="*/ 1152525 w 1152525"/>
              <a:gd name="connsiteY6" fmla="*/ 130969 h 488157"/>
              <a:gd name="connsiteX7" fmla="*/ 1073944 w 1152525"/>
              <a:gd name="connsiteY7" fmla="*/ 54769 h 488157"/>
              <a:gd name="connsiteX8" fmla="*/ 514350 w 1152525"/>
              <a:gd name="connsiteY8" fmla="*/ 0 h 488157"/>
              <a:gd name="connsiteX9" fmla="*/ 76200 w 1152525"/>
              <a:gd name="connsiteY9" fmla="*/ 23813 h 488157"/>
              <a:gd name="connsiteX10" fmla="*/ 0 w 1152525"/>
              <a:gd name="connsiteY10" fmla="*/ 61913 h 488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52525" h="488157">
                <a:moveTo>
                  <a:pt x="0" y="61913"/>
                </a:moveTo>
                <a:lnTo>
                  <a:pt x="64294" y="297657"/>
                </a:lnTo>
                <a:lnTo>
                  <a:pt x="204787" y="421482"/>
                </a:lnTo>
                <a:lnTo>
                  <a:pt x="838200" y="433388"/>
                </a:lnTo>
                <a:lnTo>
                  <a:pt x="1012031" y="488157"/>
                </a:lnTo>
                <a:lnTo>
                  <a:pt x="1100137" y="485775"/>
                </a:lnTo>
                <a:lnTo>
                  <a:pt x="1152525" y="130969"/>
                </a:lnTo>
                <a:lnTo>
                  <a:pt x="1073944" y="54769"/>
                </a:lnTo>
                <a:lnTo>
                  <a:pt x="514350" y="0"/>
                </a:lnTo>
                <a:lnTo>
                  <a:pt x="76200" y="23813"/>
                </a:lnTo>
                <a:lnTo>
                  <a:pt x="0" y="61913"/>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aphicFrame>
        <p:nvGraphicFramePr>
          <p:cNvPr id="103" name="Grafico 102">
            <a:extLst>
              <a:ext uri="{FF2B5EF4-FFF2-40B4-BE49-F238E27FC236}">
                <a16:creationId xmlns:a16="http://schemas.microsoft.com/office/drawing/2014/main" id="{00000000-0008-0000-1000-000002000000}"/>
              </a:ext>
            </a:extLst>
          </p:cNvPr>
          <p:cNvGraphicFramePr>
            <a:graphicFrameLocks/>
          </p:cNvGraphicFramePr>
          <p:nvPr>
            <p:extLst>
              <p:ext uri="{D42A27DB-BD31-4B8C-83A1-F6EECF244321}">
                <p14:modId xmlns:p14="http://schemas.microsoft.com/office/powerpoint/2010/main" val="1420172550"/>
              </p:ext>
            </p:extLst>
          </p:nvPr>
        </p:nvGraphicFramePr>
        <p:xfrm>
          <a:off x="2720400" y="291502"/>
          <a:ext cx="6203298" cy="4428000"/>
        </p:xfrm>
        <a:graphic>
          <a:graphicData uri="http://schemas.openxmlformats.org/drawingml/2006/chart">
            <c:chart xmlns:c="http://schemas.openxmlformats.org/drawingml/2006/chart" xmlns:r="http://schemas.openxmlformats.org/officeDocument/2006/relationships" r:id="rId6"/>
          </a:graphicData>
        </a:graphic>
      </p:graphicFrame>
      <p:cxnSp>
        <p:nvCxnSpPr>
          <p:cNvPr id="105" name="Connettore 1 104"/>
          <p:cNvCxnSpPr/>
          <p:nvPr/>
        </p:nvCxnSpPr>
        <p:spPr bwMode="auto">
          <a:xfrm flipV="1">
            <a:off x="3664173" y="2534978"/>
            <a:ext cx="0" cy="1908000"/>
          </a:xfrm>
          <a:prstGeom prst="line">
            <a:avLst/>
          </a:prstGeom>
          <a:noFill/>
          <a:ln w="28575" cap="flat" cmpd="sng" algn="ctr">
            <a:solidFill>
              <a:schemeClr val="tx1"/>
            </a:solidFill>
            <a:prstDash val="solid"/>
            <a:round/>
            <a:headEnd type="none" w="med" len="med"/>
            <a:tailEnd type="arrow" w="med" len="med"/>
          </a:ln>
          <a:effectLst/>
        </p:spPr>
      </p:cxnSp>
      <p:sp>
        <p:nvSpPr>
          <p:cNvPr id="106" name="Text Box 3"/>
          <p:cNvSpPr txBox="1">
            <a:spLocks noChangeArrowheads="1"/>
          </p:cNvSpPr>
          <p:nvPr/>
        </p:nvSpPr>
        <p:spPr bwMode="auto">
          <a:xfrm>
            <a:off x="3662858" y="3874851"/>
            <a:ext cx="1130754" cy="505523"/>
          </a:xfrm>
          <a:prstGeom prst="rect">
            <a:avLst/>
          </a:prstGeom>
          <a:noFill/>
          <a:ln w="9525">
            <a:noFill/>
            <a:miter lim="800000"/>
            <a:headEnd/>
            <a:tailEnd/>
          </a:ln>
          <a:effectLst/>
        </p:spPr>
        <p:txBody>
          <a:bodyPr wrap="square">
            <a:spAutoFit/>
          </a:bodyPr>
          <a:lstStyle/>
          <a:p>
            <a:pPr>
              <a:lnSpc>
                <a:spcPts val="1600"/>
              </a:lnSpc>
              <a:defRPr/>
            </a:pPr>
            <a:r>
              <a:rPr lang="en-GB" sz="1600" b="1" dirty="0">
                <a:solidFill>
                  <a:schemeClr val="tx1"/>
                </a:solidFill>
                <a:effectLst/>
                <a:latin typeface="Calibri" pitchFamily="34" charset="0"/>
                <a:sym typeface="Wingdings" pitchFamily="2" charset="2"/>
              </a:rPr>
              <a:t>~25 times increase</a:t>
            </a:r>
          </a:p>
        </p:txBody>
      </p:sp>
      <p:cxnSp>
        <p:nvCxnSpPr>
          <p:cNvPr id="107" name="Connettore 1 106"/>
          <p:cNvCxnSpPr/>
          <p:nvPr/>
        </p:nvCxnSpPr>
        <p:spPr bwMode="auto">
          <a:xfrm flipV="1">
            <a:off x="8686800" y="4205385"/>
            <a:ext cx="0" cy="252000"/>
          </a:xfrm>
          <a:prstGeom prst="line">
            <a:avLst/>
          </a:prstGeom>
          <a:noFill/>
          <a:ln w="28575" cap="flat" cmpd="sng" algn="ctr">
            <a:solidFill>
              <a:schemeClr val="tx1"/>
            </a:solidFill>
            <a:prstDash val="solid"/>
            <a:round/>
            <a:headEnd type="none" w="med" len="med"/>
            <a:tailEnd type="arrow" w="med" len="med"/>
          </a:ln>
          <a:effectLst/>
        </p:spPr>
      </p:cxnSp>
      <p:sp>
        <p:nvSpPr>
          <p:cNvPr id="110" name="Text Box 3"/>
          <p:cNvSpPr txBox="1">
            <a:spLocks noChangeArrowheads="1"/>
          </p:cNvSpPr>
          <p:nvPr/>
        </p:nvSpPr>
        <p:spPr bwMode="auto">
          <a:xfrm>
            <a:off x="6800850" y="4165600"/>
            <a:ext cx="1880684" cy="297517"/>
          </a:xfrm>
          <a:prstGeom prst="rect">
            <a:avLst/>
          </a:prstGeom>
          <a:noFill/>
          <a:ln w="9525">
            <a:noFill/>
            <a:miter lim="800000"/>
            <a:headEnd/>
            <a:tailEnd/>
          </a:ln>
          <a:effectLst/>
        </p:spPr>
        <p:txBody>
          <a:bodyPr wrap="square">
            <a:spAutoFit/>
          </a:bodyPr>
          <a:lstStyle/>
          <a:p>
            <a:pPr algn="r">
              <a:lnSpc>
                <a:spcPts val="1600"/>
              </a:lnSpc>
              <a:defRPr/>
            </a:pPr>
            <a:r>
              <a:rPr lang="en-GB" sz="1600" b="1" dirty="0">
                <a:solidFill>
                  <a:schemeClr val="tx1"/>
                </a:solidFill>
                <a:effectLst/>
                <a:latin typeface="Calibri" pitchFamily="34" charset="0"/>
                <a:sym typeface="Wingdings" pitchFamily="2" charset="2"/>
              </a:rPr>
              <a:t>~1.5 times increase</a:t>
            </a:r>
          </a:p>
        </p:txBody>
      </p:sp>
      <p:sp>
        <p:nvSpPr>
          <p:cNvPr id="99" name="Figura a mano libera 98"/>
          <p:cNvSpPr/>
          <p:nvPr/>
        </p:nvSpPr>
        <p:spPr bwMode="auto">
          <a:xfrm>
            <a:off x="3562350" y="2530475"/>
            <a:ext cx="1089025" cy="1895475"/>
          </a:xfrm>
          <a:custGeom>
            <a:avLst/>
            <a:gdLst>
              <a:gd name="connsiteX0" fmla="*/ 923925 w 1089025"/>
              <a:gd name="connsiteY0" fmla="*/ 1768475 h 1895475"/>
              <a:gd name="connsiteX1" fmla="*/ 1089025 w 1089025"/>
              <a:gd name="connsiteY1" fmla="*/ 1539875 h 1895475"/>
              <a:gd name="connsiteX2" fmla="*/ 1060450 w 1089025"/>
              <a:gd name="connsiteY2" fmla="*/ 1368425 h 1895475"/>
              <a:gd name="connsiteX3" fmla="*/ 254000 w 1089025"/>
              <a:gd name="connsiteY3" fmla="*/ 1285875 h 1895475"/>
              <a:gd name="connsiteX4" fmla="*/ 193675 w 1089025"/>
              <a:gd name="connsiteY4" fmla="*/ 41275 h 1895475"/>
              <a:gd name="connsiteX5" fmla="*/ 127000 w 1089025"/>
              <a:gd name="connsiteY5" fmla="*/ 0 h 1895475"/>
              <a:gd name="connsiteX6" fmla="*/ 44450 w 1089025"/>
              <a:gd name="connsiteY6" fmla="*/ 0 h 1895475"/>
              <a:gd name="connsiteX7" fmla="*/ 0 w 1089025"/>
              <a:gd name="connsiteY7" fmla="*/ 177800 h 1895475"/>
              <a:gd name="connsiteX8" fmla="*/ 34925 w 1089025"/>
              <a:gd name="connsiteY8" fmla="*/ 1895475 h 1895475"/>
              <a:gd name="connsiteX9" fmla="*/ 177800 w 1089025"/>
              <a:gd name="connsiteY9" fmla="*/ 1889125 h 1895475"/>
              <a:gd name="connsiteX10" fmla="*/ 330200 w 1089025"/>
              <a:gd name="connsiteY10" fmla="*/ 1803400 h 1895475"/>
              <a:gd name="connsiteX11" fmla="*/ 923925 w 1089025"/>
              <a:gd name="connsiteY11" fmla="*/ 1768475 h 1895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89025" h="1895475">
                <a:moveTo>
                  <a:pt x="923925" y="1768475"/>
                </a:moveTo>
                <a:lnTo>
                  <a:pt x="1089025" y="1539875"/>
                </a:lnTo>
                <a:lnTo>
                  <a:pt x="1060450" y="1368425"/>
                </a:lnTo>
                <a:lnTo>
                  <a:pt x="254000" y="1285875"/>
                </a:lnTo>
                <a:lnTo>
                  <a:pt x="193675" y="41275"/>
                </a:lnTo>
                <a:lnTo>
                  <a:pt x="127000" y="0"/>
                </a:lnTo>
                <a:lnTo>
                  <a:pt x="44450" y="0"/>
                </a:lnTo>
                <a:lnTo>
                  <a:pt x="0" y="177800"/>
                </a:lnTo>
                <a:lnTo>
                  <a:pt x="34925" y="1895475"/>
                </a:lnTo>
                <a:lnTo>
                  <a:pt x="177800" y="1889125"/>
                </a:lnTo>
                <a:lnTo>
                  <a:pt x="330200" y="1803400"/>
                </a:lnTo>
                <a:lnTo>
                  <a:pt x="923925" y="1768475"/>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00" name="Figura a mano libera 99"/>
          <p:cNvSpPr/>
          <p:nvPr/>
        </p:nvSpPr>
        <p:spPr bwMode="auto">
          <a:xfrm>
            <a:off x="6902450" y="4165600"/>
            <a:ext cx="1892300" cy="257175"/>
          </a:xfrm>
          <a:custGeom>
            <a:avLst/>
            <a:gdLst>
              <a:gd name="connsiteX0" fmla="*/ 0 w 1892300"/>
              <a:gd name="connsiteY0" fmla="*/ 0 h 257175"/>
              <a:gd name="connsiteX1" fmla="*/ 73025 w 1892300"/>
              <a:gd name="connsiteY1" fmla="*/ 222250 h 257175"/>
              <a:gd name="connsiteX2" fmla="*/ 254000 w 1892300"/>
              <a:gd name="connsiteY2" fmla="*/ 203200 h 257175"/>
              <a:gd name="connsiteX3" fmla="*/ 454025 w 1892300"/>
              <a:gd name="connsiteY3" fmla="*/ 219075 h 257175"/>
              <a:gd name="connsiteX4" fmla="*/ 669925 w 1892300"/>
              <a:gd name="connsiteY4" fmla="*/ 206375 h 257175"/>
              <a:gd name="connsiteX5" fmla="*/ 1657350 w 1892300"/>
              <a:gd name="connsiteY5" fmla="*/ 212725 h 257175"/>
              <a:gd name="connsiteX6" fmla="*/ 1765300 w 1892300"/>
              <a:gd name="connsiteY6" fmla="*/ 257175 h 257175"/>
              <a:gd name="connsiteX7" fmla="*/ 1838325 w 1892300"/>
              <a:gd name="connsiteY7" fmla="*/ 250825 h 257175"/>
              <a:gd name="connsiteX8" fmla="*/ 1892300 w 1892300"/>
              <a:gd name="connsiteY8" fmla="*/ 142875 h 257175"/>
              <a:gd name="connsiteX9" fmla="*/ 1857375 w 1892300"/>
              <a:gd name="connsiteY9" fmla="*/ 38100 h 257175"/>
              <a:gd name="connsiteX10" fmla="*/ 1657350 w 1892300"/>
              <a:gd name="connsiteY10" fmla="*/ 25400 h 257175"/>
              <a:gd name="connsiteX11" fmla="*/ 225425 w 1892300"/>
              <a:gd name="connsiteY11" fmla="*/ 9525 h 257175"/>
              <a:gd name="connsiteX12" fmla="*/ 0 w 1892300"/>
              <a:gd name="connsiteY12" fmla="*/ 0 h 25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92300" h="257175">
                <a:moveTo>
                  <a:pt x="0" y="0"/>
                </a:moveTo>
                <a:lnTo>
                  <a:pt x="73025" y="222250"/>
                </a:lnTo>
                <a:lnTo>
                  <a:pt x="254000" y="203200"/>
                </a:lnTo>
                <a:lnTo>
                  <a:pt x="454025" y="219075"/>
                </a:lnTo>
                <a:lnTo>
                  <a:pt x="669925" y="206375"/>
                </a:lnTo>
                <a:lnTo>
                  <a:pt x="1657350" y="212725"/>
                </a:lnTo>
                <a:lnTo>
                  <a:pt x="1765300" y="257175"/>
                </a:lnTo>
                <a:lnTo>
                  <a:pt x="1838325" y="250825"/>
                </a:lnTo>
                <a:lnTo>
                  <a:pt x="1892300" y="142875"/>
                </a:lnTo>
                <a:lnTo>
                  <a:pt x="1857375" y="38100"/>
                </a:lnTo>
                <a:lnTo>
                  <a:pt x="1657350" y="25400"/>
                </a:lnTo>
                <a:lnTo>
                  <a:pt x="225425" y="9525"/>
                </a:lnTo>
                <a:lnTo>
                  <a:pt x="0" y="0"/>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aphicFrame>
        <p:nvGraphicFramePr>
          <p:cNvPr id="113" name="Grafico 112">
            <a:extLst>
              <a:ext uri="{FF2B5EF4-FFF2-40B4-BE49-F238E27FC236}">
                <a16:creationId xmlns:a16="http://schemas.microsoft.com/office/drawing/2014/main" id="{00000000-0008-0000-1000-000002000000}"/>
              </a:ext>
            </a:extLst>
          </p:cNvPr>
          <p:cNvGraphicFramePr>
            <a:graphicFrameLocks/>
          </p:cNvGraphicFramePr>
          <p:nvPr>
            <p:extLst>
              <p:ext uri="{D42A27DB-BD31-4B8C-83A1-F6EECF244321}">
                <p14:modId xmlns:p14="http://schemas.microsoft.com/office/powerpoint/2010/main" val="3933809168"/>
              </p:ext>
            </p:extLst>
          </p:nvPr>
        </p:nvGraphicFramePr>
        <p:xfrm>
          <a:off x="2720401" y="293274"/>
          <a:ext cx="6205836" cy="4428000"/>
        </p:xfrm>
        <a:graphic>
          <a:graphicData uri="http://schemas.openxmlformats.org/drawingml/2006/chart">
            <c:chart xmlns:c="http://schemas.openxmlformats.org/drawingml/2006/chart" xmlns:r="http://schemas.openxmlformats.org/officeDocument/2006/relationships" r:id="rId7"/>
          </a:graphicData>
        </a:graphic>
      </p:graphicFrame>
      <p:cxnSp>
        <p:nvCxnSpPr>
          <p:cNvPr id="115" name="Connettore 1 114"/>
          <p:cNvCxnSpPr/>
          <p:nvPr/>
        </p:nvCxnSpPr>
        <p:spPr bwMode="auto">
          <a:xfrm flipV="1">
            <a:off x="3660774" y="2943633"/>
            <a:ext cx="0" cy="1476000"/>
          </a:xfrm>
          <a:prstGeom prst="line">
            <a:avLst/>
          </a:prstGeom>
          <a:noFill/>
          <a:ln w="28575" cap="flat" cmpd="sng" algn="ctr">
            <a:solidFill>
              <a:schemeClr val="tx1"/>
            </a:solidFill>
            <a:prstDash val="solid"/>
            <a:round/>
            <a:headEnd type="none" w="med" len="med"/>
            <a:tailEnd type="arrow" w="med" len="med"/>
          </a:ln>
          <a:effectLst/>
        </p:spPr>
      </p:cxnSp>
      <p:sp>
        <p:nvSpPr>
          <p:cNvPr id="116" name="Text Box 3"/>
          <p:cNvSpPr txBox="1">
            <a:spLocks noChangeArrowheads="1"/>
          </p:cNvSpPr>
          <p:nvPr/>
        </p:nvSpPr>
        <p:spPr bwMode="auto">
          <a:xfrm>
            <a:off x="6439616" y="4209980"/>
            <a:ext cx="1674246" cy="297517"/>
          </a:xfrm>
          <a:prstGeom prst="rect">
            <a:avLst/>
          </a:prstGeom>
          <a:noFill/>
          <a:ln w="9525">
            <a:noFill/>
            <a:miter lim="800000"/>
            <a:headEnd/>
            <a:tailEnd/>
          </a:ln>
          <a:effectLst/>
        </p:spPr>
        <p:txBody>
          <a:bodyPr wrap="square">
            <a:spAutoFit/>
          </a:bodyPr>
          <a:lstStyle/>
          <a:p>
            <a:pPr algn="ctr">
              <a:lnSpc>
                <a:spcPts val="1600"/>
              </a:lnSpc>
              <a:defRPr/>
            </a:pPr>
            <a:r>
              <a:rPr lang="en-GB" sz="1600" b="1" dirty="0">
                <a:solidFill>
                  <a:schemeClr val="tx1"/>
                </a:solidFill>
                <a:effectLst/>
                <a:latin typeface="Calibri" pitchFamily="34" charset="0"/>
                <a:sym typeface="Wingdings" pitchFamily="2" charset="2"/>
              </a:rPr>
              <a:t>0 times increase</a:t>
            </a:r>
          </a:p>
        </p:txBody>
      </p:sp>
      <p:sp>
        <p:nvSpPr>
          <p:cNvPr id="119" name="Text Box 3"/>
          <p:cNvSpPr txBox="1">
            <a:spLocks noChangeArrowheads="1"/>
          </p:cNvSpPr>
          <p:nvPr/>
        </p:nvSpPr>
        <p:spPr bwMode="auto">
          <a:xfrm>
            <a:off x="3665398" y="3874851"/>
            <a:ext cx="1130754" cy="505523"/>
          </a:xfrm>
          <a:prstGeom prst="rect">
            <a:avLst/>
          </a:prstGeom>
          <a:noFill/>
          <a:ln w="9525">
            <a:noFill/>
            <a:miter lim="800000"/>
            <a:headEnd/>
            <a:tailEnd/>
          </a:ln>
          <a:effectLst/>
        </p:spPr>
        <p:txBody>
          <a:bodyPr wrap="square">
            <a:spAutoFit/>
          </a:bodyPr>
          <a:lstStyle/>
          <a:p>
            <a:pPr>
              <a:lnSpc>
                <a:spcPts val="1600"/>
              </a:lnSpc>
              <a:defRPr/>
            </a:pPr>
            <a:r>
              <a:rPr lang="en-GB" sz="1600" b="1" dirty="0">
                <a:solidFill>
                  <a:schemeClr val="tx1"/>
                </a:solidFill>
                <a:effectLst/>
                <a:latin typeface="Calibri" pitchFamily="34" charset="0"/>
                <a:sym typeface="Wingdings" pitchFamily="2" charset="2"/>
              </a:rPr>
              <a:t>&lt;15 times increase</a:t>
            </a:r>
          </a:p>
        </p:txBody>
      </p:sp>
      <p:sp>
        <p:nvSpPr>
          <p:cNvPr id="84" name="Text Box 3"/>
          <p:cNvSpPr txBox="1">
            <a:spLocks noChangeArrowheads="1"/>
          </p:cNvSpPr>
          <p:nvPr/>
        </p:nvSpPr>
        <p:spPr bwMode="auto">
          <a:xfrm>
            <a:off x="6346371" y="1270455"/>
            <a:ext cx="2510292" cy="400110"/>
          </a:xfrm>
          <a:prstGeom prst="rect">
            <a:avLst/>
          </a:prstGeom>
          <a:noFill/>
          <a:ln w="9525">
            <a:noFill/>
            <a:miter lim="800000"/>
            <a:headEnd/>
            <a:tailEnd/>
          </a:ln>
          <a:effectLst/>
        </p:spPr>
        <p:txBody>
          <a:bodyPr wrap="square">
            <a:spAutoFit/>
          </a:bodyPr>
          <a:lstStyle/>
          <a:p>
            <a:pPr algn="r">
              <a:defRPr/>
            </a:pPr>
            <a:r>
              <a:rPr lang="en-GB" sz="2000" b="1" dirty="0">
                <a:solidFill>
                  <a:srgbClr val="FF0000"/>
                </a:solidFill>
                <a:effectLst/>
                <a:latin typeface="Calibri" pitchFamily="34" charset="0"/>
                <a:sym typeface="Wingdings" pitchFamily="2" charset="2"/>
              </a:rPr>
              <a:t>1% partial melting</a:t>
            </a:r>
          </a:p>
        </p:txBody>
      </p:sp>
      <p:sp>
        <p:nvSpPr>
          <p:cNvPr id="94" name="Text Box 3"/>
          <p:cNvSpPr txBox="1">
            <a:spLocks noChangeArrowheads="1"/>
          </p:cNvSpPr>
          <p:nvPr/>
        </p:nvSpPr>
        <p:spPr bwMode="auto">
          <a:xfrm>
            <a:off x="6346371" y="1706105"/>
            <a:ext cx="2510292" cy="400110"/>
          </a:xfrm>
          <a:prstGeom prst="rect">
            <a:avLst/>
          </a:prstGeom>
          <a:noFill/>
          <a:ln w="9525">
            <a:noFill/>
            <a:miter lim="800000"/>
            <a:headEnd/>
            <a:tailEnd/>
          </a:ln>
          <a:effectLst/>
        </p:spPr>
        <p:txBody>
          <a:bodyPr wrap="square">
            <a:spAutoFit/>
          </a:bodyPr>
          <a:lstStyle/>
          <a:p>
            <a:pPr algn="r">
              <a:defRPr/>
            </a:pPr>
            <a:r>
              <a:rPr lang="en-GB" sz="2000" b="1" dirty="0">
                <a:solidFill>
                  <a:srgbClr val="0000FF"/>
                </a:solidFill>
                <a:effectLst/>
                <a:latin typeface="Calibri" pitchFamily="34" charset="0"/>
                <a:sym typeface="Wingdings" pitchFamily="2" charset="2"/>
              </a:rPr>
              <a:t>5% partial melting</a:t>
            </a:r>
          </a:p>
        </p:txBody>
      </p:sp>
      <p:sp>
        <p:nvSpPr>
          <p:cNvPr id="104" name="Text Box 3"/>
          <p:cNvSpPr txBox="1">
            <a:spLocks noChangeArrowheads="1"/>
          </p:cNvSpPr>
          <p:nvPr/>
        </p:nvSpPr>
        <p:spPr bwMode="auto">
          <a:xfrm>
            <a:off x="6346371" y="2137127"/>
            <a:ext cx="2510292" cy="400110"/>
          </a:xfrm>
          <a:prstGeom prst="rect">
            <a:avLst/>
          </a:prstGeom>
          <a:noFill/>
          <a:ln w="9525">
            <a:noFill/>
            <a:miter lim="800000"/>
            <a:headEnd/>
            <a:tailEnd/>
          </a:ln>
          <a:effectLst/>
        </p:spPr>
        <p:txBody>
          <a:bodyPr wrap="square">
            <a:spAutoFit/>
          </a:bodyPr>
          <a:lstStyle/>
          <a:p>
            <a:pPr algn="r">
              <a:defRPr/>
            </a:pPr>
            <a:r>
              <a:rPr lang="en-GB" sz="2000" b="1" dirty="0">
                <a:solidFill>
                  <a:srgbClr val="00B050"/>
                </a:solidFill>
                <a:effectLst/>
                <a:latin typeface="Calibri" pitchFamily="34" charset="0"/>
                <a:sym typeface="Wingdings" pitchFamily="2" charset="2"/>
              </a:rPr>
              <a:t>10% partial melting</a:t>
            </a:r>
          </a:p>
        </p:txBody>
      </p:sp>
      <p:sp>
        <p:nvSpPr>
          <p:cNvPr id="114" name="Text Box 3"/>
          <p:cNvSpPr txBox="1">
            <a:spLocks noChangeArrowheads="1"/>
          </p:cNvSpPr>
          <p:nvPr/>
        </p:nvSpPr>
        <p:spPr bwMode="auto">
          <a:xfrm>
            <a:off x="6346371" y="2580929"/>
            <a:ext cx="2510292" cy="400110"/>
          </a:xfrm>
          <a:prstGeom prst="rect">
            <a:avLst/>
          </a:prstGeom>
          <a:noFill/>
          <a:ln w="9525">
            <a:noFill/>
            <a:miter lim="800000"/>
            <a:headEnd/>
            <a:tailEnd/>
          </a:ln>
          <a:effectLst/>
        </p:spPr>
        <p:txBody>
          <a:bodyPr wrap="square">
            <a:spAutoFit/>
          </a:bodyPr>
          <a:lstStyle/>
          <a:p>
            <a:pPr algn="r">
              <a:defRPr/>
            </a:pPr>
            <a:r>
              <a:rPr lang="en-GB" sz="2000" b="1" dirty="0">
                <a:solidFill>
                  <a:srgbClr val="7030A0"/>
                </a:solidFill>
                <a:effectLst/>
                <a:latin typeface="Calibri" pitchFamily="34" charset="0"/>
                <a:sym typeface="Wingdings" pitchFamily="2" charset="2"/>
              </a:rPr>
              <a:t>20% partial melting</a:t>
            </a:r>
          </a:p>
        </p:txBody>
      </p:sp>
      <p:sp>
        <p:nvSpPr>
          <p:cNvPr id="120" name="Text Box 3"/>
          <p:cNvSpPr txBox="1">
            <a:spLocks noChangeArrowheads="1"/>
          </p:cNvSpPr>
          <p:nvPr/>
        </p:nvSpPr>
        <p:spPr bwMode="auto">
          <a:xfrm>
            <a:off x="11258" y="7540"/>
            <a:ext cx="2754167" cy="2246769"/>
          </a:xfrm>
          <a:prstGeom prst="rect">
            <a:avLst/>
          </a:prstGeom>
          <a:noFill/>
          <a:ln w="9525">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Assume an hypothetical mantle source with CI chondrite composition</a:t>
            </a:r>
          </a:p>
        </p:txBody>
      </p:sp>
      <p:sp>
        <p:nvSpPr>
          <p:cNvPr id="121" name="Text Box 3"/>
          <p:cNvSpPr txBox="1">
            <a:spLocks noChangeArrowheads="1"/>
          </p:cNvSpPr>
          <p:nvPr/>
        </p:nvSpPr>
        <p:spPr bwMode="auto">
          <a:xfrm>
            <a:off x="11258" y="2353827"/>
            <a:ext cx="2754167" cy="1384995"/>
          </a:xfrm>
          <a:prstGeom prst="rect">
            <a:avLst/>
          </a:prstGeom>
          <a:noFill/>
          <a:ln w="9525">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Normalize its composition to itself (all REE = 1)</a:t>
            </a:r>
          </a:p>
        </p:txBody>
      </p:sp>
      <p:cxnSp>
        <p:nvCxnSpPr>
          <p:cNvPr id="102" name="Connettore 1 101"/>
          <p:cNvCxnSpPr/>
          <p:nvPr/>
        </p:nvCxnSpPr>
        <p:spPr bwMode="auto">
          <a:xfrm flipH="1">
            <a:off x="3654425" y="4419600"/>
            <a:ext cx="5040000" cy="0"/>
          </a:xfrm>
          <a:prstGeom prst="line">
            <a:avLst/>
          </a:prstGeom>
          <a:noFill/>
          <a:ln w="38100" cap="flat" cmpd="sng" algn="ctr">
            <a:solidFill>
              <a:srgbClr val="FFFF00"/>
            </a:solidFill>
            <a:prstDash val="solid"/>
            <a:round/>
            <a:headEnd type="arrow" w="med" len="med"/>
            <a:tailEnd type="arrow" w="med" len="med"/>
          </a:ln>
          <a:effectLst>
            <a:outerShdw blurRad="50800" dist="38100" dir="13500000" algn="br" rotWithShape="0">
              <a:prstClr val="black">
                <a:alpha val="40000"/>
              </a:prstClr>
            </a:outerShdw>
          </a:effectLst>
        </p:spPr>
      </p:cxnSp>
      <p:sp>
        <p:nvSpPr>
          <p:cNvPr id="125" name="Text Box 3"/>
          <p:cNvSpPr txBox="1">
            <a:spLocks noChangeArrowheads="1"/>
          </p:cNvSpPr>
          <p:nvPr/>
        </p:nvSpPr>
        <p:spPr bwMode="auto">
          <a:xfrm>
            <a:off x="11258" y="3818637"/>
            <a:ext cx="3134409" cy="1384995"/>
          </a:xfrm>
          <a:prstGeom prst="rect">
            <a:avLst/>
          </a:prstGeom>
          <a:noFill/>
          <a:ln w="9525">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Now let us force it to partially melt at different degrees.</a:t>
            </a:r>
          </a:p>
        </p:txBody>
      </p:sp>
      <p:sp>
        <p:nvSpPr>
          <p:cNvPr id="126" name="Text Box 4"/>
          <p:cNvSpPr txBox="1">
            <a:spLocks noChangeArrowheads="1"/>
          </p:cNvSpPr>
          <p:nvPr/>
        </p:nvSpPr>
        <p:spPr bwMode="auto">
          <a:xfrm>
            <a:off x="3562349" y="4732338"/>
            <a:ext cx="5294313" cy="707886"/>
          </a:xfrm>
          <a:prstGeom prst="rect">
            <a:avLst/>
          </a:prstGeom>
          <a:noFill/>
          <a:ln w="9525">
            <a:noFill/>
            <a:miter lim="800000"/>
            <a:headEnd/>
            <a:tailEnd/>
          </a:ln>
          <a:effectLst/>
        </p:spPr>
        <p:txBody>
          <a:bodyPr wrap="square">
            <a:spAutoFit/>
          </a:bodyPr>
          <a:lstStyle/>
          <a:p>
            <a:pPr algn="ctr">
              <a:defRPr/>
            </a:pPr>
            <a:r>
              <a:rPr lang="en-GB" sz="4000" dirty="0">
                <a:solidFill>
                  <a:schemeClr val="bg1"/>
                </a:solidFill>
                <a:effectLst>
                  <a:outerShdw blurRad="38100" dist="38100" dir="2700000" algn="tl">
                    <a:srgbClr val="000000"/>
                  </a:outerShdw>
                </a:effectLst>
                <a:latin typeface="Calibri" pitchFamily="34" charset="0"/>
                <a:sym typeface="Wingdings" pitchFamily="2" charset="2"/>
              </a:rPr>
              <a:t>C</a:t>
            </a:r>
            <a:r>
              <a:rPr lang="en-GB" sz="4000" baseline="-25000" dirty="0">
                <a:solidFill>
                  <a:schemeClr val="bg1"/>
                </a:solidFill>
                <a:effectLst>
                  <a:outerShdw blurRad="38100" dist="38100" dir="2700000" algn="tl">
                    <a:srgbClr val="000000"/>
                  </a:outerShdw>
                </a:effectLst>
                <a:latin typeface="Calibri" pitchFamily="34" charset="0"/>
                <a:sym typeface="Wingdings" pitchFamily="2" charset="2"/>
              </a:rPr>
              <a:t>L</a:t>
            </a:r>
            <a:r>
              <a:rPr lang="en-GB" sz="4000" dirty="0">
                <a:solidFill>
                  <a:schemeClr val="bg1"/>
                </a:solidFill>
                <a:effectLst>
                  <a:outerShdw blurRad="38100" dist="38100" dir="2700000" algn="tl">
                    <a:srgbClr val="000000"/>
                  </a:outerShdw>
                </a:effectLst>
                <a:latin typeface="Calibri" pitchFamily="34" charset="0"/>
                <a:sym typeface="Wingdings" pitchFamily="2" charset="2"/>
              </a:rPr>
              <a:t> = C</a:t>
            </a:r>
            <a:r>
              <a:rPr lang="en-GB" sz="4000" baseline="-25000" dirty="0">
                <a:solidFill>
                  <a:schemeClr val="bg1"/>
                </a:solidFill>
                <a:effectLst>
                  <a:outerShdw blurRad="38100" dist="38100" dir="2700000" algn="tl">
                    <a:srgbClr val="000000"/>
                  </a:outerShdw>
                </a:effectLst>
                <a:latin typeface="Calibri" pitchFamily="34" charset="0"/>
                <a:sym typeface="Wingdings" pitchFamily="2" charset="2"/>
              </a:rPr>
              <a:t>0</a:t>
            </a:r>
            <a:r>
              <a:rPr lang="en-GB" sz="4000" dirty="0">
                <a:solidFill>
                  <a:schemeClr val="bg1"/>
                </a:solidFill>
                <a:effectLst>
                  <a:outerShdw blurRad="38100" dist="38100" dir="2700000" algn="tl">
                    <a:srgbClr val="000000"/>
                  </a:outerShdw>
                </a:effectLst>
                <a:latin typeface="Calibri" pitchFamily="34" charset="0"/>
                <a:sym typeface="Wingdings" pitchFamily="2" charset="2"/>
              </a:rPr>
              <a:t>/[D+F(1-P)]</a:t>
            </a:r>
          </a:p>
        </p:txBody>
      </p:sp>
      <p:sp>
        <p:nvSpPr>
          <p:cNvPr id="127" name="Text Box 3"/>
          <p:cNvSpPr txBox="1">
            <a:spLocks noChangeArrowheads="1"/>
          </p:cNvSpPr>
          <p:nvPr/>
        </p:nvSpPr>
        <p:spPr bwMode="auto">
          <a:xfrm>
            <a:off x="11258" y="5358705"/>
            <a:ext cx="9132742" cy="954107"/>
          </a:xfrm>
          <a:prstGeom prst="rect">
            <a:avLst/>
          </a:prstGeom>
          <a:noFill/>
          <a:ln w="9525">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How do you expect will change the REE content of the partial melts with increasing F?</a:t>
            </a:r>
          </a:p>
        </p:txBody>
      </p:sp>
      <p:sp>
        <p:nvSpPr>
          <p:cNvPr id="128" name="Text Box 3"/>
          <p:cNvSpPr txBox="1">
            <a:spLocks noChangeArrowheads="1"/>
          </p:cNvSpPr>
          <p:nvPr/>
        </p:nvSpPr>
        <p:spPr bwMode="auto">
          <a:xfrm>
            <a:off x="11258" y="6323272"/>
            <a:ext cx="9132742" cy="523220"/>
          </a:xfrm>
          <a:prstGeom prst="rect">
            <a:avLst/>
          </a:prstGeom>
          <a:solidFill>
            <a:schemeClr val="tx1"/>
          </a:solidFill>
          <a:ln w="9525">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What</a:t>
            </a:r>
            <a:r>
              <a:rPr lang="en-GB" sz="2400" dirty="0">
                <a:solidFill>
                  <a:schemeClr val="bg1"/>
                </a:solidFill>
                <a:effectLst>
                  <a:outerShdw blurRad="38100" dist="38100" dir="2700000" algn="tl">
                    <a:srgbClr val="000000"/>
                  </a:outerShdw>
                </a:effectLst>
                <a:latin typeface="Calibri" pitchFamily="34" charset="0"/>
                <a:sym typeface="Wingdings" pitchFamily="2" charset="2"/>
              </a:rPr>
              <a:t> </a:t>
            </a:r>
            <a:r>
              <a:rPr lang="en-GB" sz="2800" dirty="0">
                <a:solidFill>
                  <a:schemeClr val="bg1"/>
                </a:solidFill>
                <a:effectLst>
                  <a:outerShdw blurRad="38100" dist="38100" dir="2700000" algn="tl">
                    <a:srgbClr val="000000"/>
                  </a:outerShdw>
                </a:effectLst>
                <a:latin typeface="Calibri" pitchFamily="34" charset="0"/>
                <a:sym typeface="Wingdings" pitchFamily="2" charset="2"/>
              </a:rPr>
              <a:t>do</a:t>
            </a:r>
            <a:r>
              <a:rPr lang="en-GB" sz="2400" dirty="0">
                <a:solidFill>
                  <a:schemeClr val="bg1"/>
                </a:solidFill>
                <a:effectLst>
                  <a:outerShdw blurRad="38100" dist="38100" dir="2700000" algn="tl">
                    <a:srgbClr val="000000"/>
                  </a:outerShdw>
                </a:effectLst>
                <a:latin typeface="Calibri" pitchFamily="34" charset="0"/>
                <a:sym typeface="Wingdings" pitchFamily="2" charset="2"/>
              </a:rPr>
              <a:t> </a:t>
            </a:r>
            <a:r>
              <a:rPr lang="en-GB" sz="2800" dirty="0">
                <a:solidFill>
                  <a:schemeClr val="bg1"/>
                </a:solidFill>
                <a:effectLst>
                  <a:outerShdw blurRad="38100" dist="38100" dir="2700000" algn="tl">
                    <a:srgbClr val="000000"/>
                  </a:outerShdw>
                </a:effectLst>
                <a:latin typeface="Calibri" pitchFamily="34" charset="0"/>
                <a:sym typeface="Wingdings" pitchFamily="2" charset="2"/>
              </a:rPr>
              <a:t>you</a:t>
            </a:r>
            <a:r>
              <a:rPr lang="en-GB" sz="2400" dirty="0">
                <a:solidFill>
                  <a:schemeClr val="bg1"/>
                </a:solidFill>
                <a:effectLst>
                  <a:outerShdw blurRad="38100" dist="38100" dir="2700000" algn="tl">
                    <a:srgbClr val="000000"/>
                  </a:outerShdw>
                </a:effectLst>
                <a:latin typeface="Calibri" pitchFamily="34" charset="0"/>
                <a:sym typeface="Wingdings" pitchFamily="2" charset="2"/>
              </a:rPr>
              <a:t> </a:t>
            </a:r>
            <a:r>
              <a:rPr lang="en-GB" sz="2800" dirty="0">
                <a:solidFill>
                  <a:schemeClr val="bg1"/>
                </a:solidFill>
                <a:effectLst>
                  <a:outerShdw blurRad="38100" dist="38100" dir="2700000" algn="tl">
                    <a:srgbClr val="000000"/>
                  </a:outerShdw>
                </a:effectLst>
                <a:latin typeface="Calibri" pitchFamily="34" charset="0"/>
                <a:sym typeface="Wingdings" pitchFamily="2" charset="2"/>
              </a:rPr>
              <a:t>expect</a:t>
            </a:r>
            <a:r>
              <a:rPr lang="en-GB" sz="2400" dirty="0">
                <a:solidFill>
                  <a:schemeClr val="bg1"/>
                </a:solidFill>
                <a:effectLst>
                  <a:outerShdw blurRad="38100" dist="38100" dir="2700000" algn="tl">
                    <a:srgbClr val="000000"/>
                  </a:outerShdw>
                </a:effectLst>
                <a:latin typeface="Calibri" pitchFamily="34" charset="0"/>
                <a:sym typeface="Wingdings" pitchFamily="2" charset="2"/>
              </a:rPr>
              <a:t> </a:t>
            </a:r>
            <a:r>
              <a:rPr lang="en-GB" sz="2800" dirty="0">
                <a:solidFill>
                  <a:schemeClr val="bg1"/>
                </a:solidFill>
                <a:effectLst>
                  <a:outerShdw blurRad="38100" dist="38100" dir="2700000" algn="tl">
                    <a:srgbClr val="000000"/>
                  </a:outerShdw>
                </a:effectLst>
                <a:latin typeface="Calibri" pitchFamily="34" charset="0"/>
                <a:sym typeface="Wingdings" pitchFamily="2" charset="2"/>
              </a:rPr>
              <a:t>will</a:t>
            </a:r>
            <a:r>
              <a:rPr lang="en-GB" sz="2400" dirty="0">
                <a:solidFill>
                  <a:schemeClr val="bg1"/>
                </a:solidFill>
                <a:effectLst>
                  <a:outerShdw blurRad="38100" dist="38100" dir="2700000" algn="tl">
                    <a:srgbClr val="000000"/>
                  </a:outerShdw>
                </a:effectLst>
                <a:latin typeface="Calibri" pitchFamily="34" charset="0"/>
                <a:sym typeface="Wingdings" pitchFamily="2" charset="2"/>
              </a:rPr>
              <a:t> </a:t>
            </a:r>
            <a:r>
              <a:rPr lang="en-GB" sz="2800" dirty="0">
                <a:solidFill>
                  <a:schemeClr val="bg1"/>
                </a:solidFill>
                <a:effectLst>
                  <a:outerShdw blurRad="38100" dist="38100" dir="2700000" algn="tl">
                    <a:srgbClr val="000000"/>
                  </a:outerShdw>
                </a:effectLst>
                <a:latin typeface="Calibri" pitchFamily="34" charset="0"/>
                <a:sym typeface="Wingdings" pitchFamily="2" charset="2"/>
              </a:rPr>
              <a:t>happen</a:t>
            </a:r>
            <a:r>
              <a:rPr lang="en-GB" sz="2400" dirty="0">
                <a:solidFill>
                  <a:schemeClr val="bg1"/>
                </a:solidFill>
                <a:effectLst>
                  <a:outerShdw blurRad="38100" dist="38100" dir="2700000" algn="tl">
                    <a:srgbClr val="000000"/>
                  </a:outerShdw>
                </a:effectLst>
                <a:latin typeface="Calibri" pitchFamily="34" charset="0"/>
                <a:sym typeface="Wingdings" pitchFamily="2" charset="2"/>
              </a:rPr>
              <a:t> </a:t>
            </a:r>
            <a:r>
              <a:rPr lang="en-GB" sz="2800" dirty="0">
                <a:solidFill>
                  <a:schemeClr val="bg1"/>
                </a:solidFill>
                <a:effectLst>
                  <a:outerShdw blurRad="38100" dist="38100" dir="2700000" algn="tl">
                    <a:srgbClr val="000000"/>
                  </a:outerShdw>
                </a:effectLst>
                <a:latin typeface="Calibri" pitchFamily="34" charset="0"/>
                <a:sym typeface="Wingdings" pitchFamily="2" charset="2"/>
              </a:rPr>
              <a:t>to</a:t>
            </a:r>
            <a:r>
              <a:rPr lang="en-GB" sz="2400" dirty="0">
                <a:solidFill>
                  <a:schemeClr val="bg1"/>
                </a:solidFill>
                <a:effectLst>
                  <a:outerShdw blurRad="38100" dist="38100" dir="2700000" algn="tl">
                    <a:srgbClr val="000000"/>
                  </a:outerShdw>
                </a:effectLst>
                <a:latin typeface="Calibri" pitchFamily="34" charset="0"/>
                <a:sym typeface="Wingdings" pitchFamily="2" charset="2"/>
              </a:rPr>
              <a:t> </a:t>
            </a:r>
            <a:r>
              <a:rPr lang="en-GB" sz="2800" dirty="0">
                <a:solidFill>
                  <a:schemeClr val="bg1"/>
                </a:solidFill>
                <a:effectLst>
                  <a:outerShdw blurRad="38100" dist="38100" dir="2700000" algn="tl">
                    <a:srgbClr val="000000"/>
                  </a:outerShdw>
                </a:effectLst>
                <a:latin typeface="Calibri" pitchFamily="34" charset="0"/>
                <a:sym typeface="Wingdings" pitchFamily="2" charset="2"/>
              </a:rPr>
              <a:t>the</a:t>
            </a:r>
            <a:r>
              <a:rPr lang="en-GB" sz="2400" dirty="0">
                <a:solidFill>
                  <a:schemeClr val="bg1"/>
                </a:solidFill>
                <a:effectLst>
                  <a:outerShdw blurRad="38100" dist="38100" dir="2700000" algn="tl">
                    <a:srgbClr val="000000"/>
                  </a:outerShdw>
                </a:effectLst>
                <a:latin typeface="Calibri" pitchFamily="34" charset="0"/>
                <a:sym typeface="Wingdings" pitchFamily="2" charset="2"/>
              </a:rPr>
              <a:t> </a:t>
            </a:r>
            <a:r>
              <a:rPr lang="en-GB" sz="2800" dirty="0">
                <a:solidFill>
                  <a:schemeClr val="bg1"/>
                </a:solidFill>
                <a:effectLst>
                  <a:outerShdw blurRad="38100" dist="38100" dir="2700000" algn="tl">
                    <a:srgbClr val="000000"/>
                  </a:outerShdw>
                </a:effectLst>
                <a:latin typeface="Calibri" pitchFamily="34" charset="0"/>
                <a:sym typeface="Wingdings" pitchFamily="2" charset="2"/>
              </a:rPr>
              <a:t>single</a:t>
            </a:r>
            <a:r>
              <a:rPr lang="en-GB" sz="2400" dirty="0">
                <a:solidFill>
                  <a:schemeClr val="bg1"/>
                </a:solidFill>
                <a:effectLst>
                  <a:outerShdw blurRad="38100" dist="38100" dir="2700000" algn="tl">
                    <a:srgbClr val="000000"/>
                  </a:outerShdw>
                </a:effectLst>
                <a:latin typeface="Calibri" pitchFamily="34" charset="0"/>
                <a:sym typeface="Wingdings" pitchFamily="2" charset="2"/>
              </a:rPr>
              <a:t> </a:t>
            </a:r>
            <a:r>
              <a:rPr lang="en-GB" sz="2800" dirty="0">
                <a:solidFill>
                  <a:schemeClr val="bg1"/>
                </a:solidFill>
                <a:effectLst>
                  <a:outerShdw blurRad="38100" dist="38100" dir="2700000" algn="tl">
                    <a:srgbClr val="000000"/>
                  </a:outerShdw>
                </a:effectLst>
                <a:latin typeface="Calibri" pitchFamily="34" charset="0"/>
                <a:sym typeface="Wingdings" pitchFamily="2" charset="2"/>
              </a:rPr>
              <a:t>REE</a:t>
            </a:r>
            <a:r>
              <a:rPr lang="en-GB" sz="2400" dirty="0">
                <a:solidFill>
                  <a:schemeClr val="bg1"/>
                </a:solidFill>
                <a:effectLst>
                  <a:outerShdw blurRad="38100" dist="38100" dir="2700000" algn="tl">
                    <a:srgbClr val="000000"/>
                  </a:outerShdw>
                </a:effectLst>
                <a:latin typeface="Calibri" pitchFamily="34" charset="0"/>
                <a:sym typeface="Wingdings" pitchFamily="2" charset="2"/>
              </a:rPr>
              <a:t> </a:t>
            </a:r>
            <a:r>
              <a:rPr lang="en-GB" sz="2800" dirty="0">
                <a:solidFill>
                  <a:schemeClr val="bg1"/>
                </a:solidFill>
                <a:effectLst>
                  <a:outerShdw blurRad="38100" dist="38100" dir="2700000" algn="tl">
                    <a:srgbClr val="000000"/>
                  </a:outerShdw>
                </a:effectLst>
                <a:latin typeface="Calibri" pitchFamily="34" charset="0"/>
                <a:sym typeface="Wingdings" pitchFamily="2" charset="2"/>
              </a:rPr>
              <a:t>with</a:t>
            </a:r>
            <a:r>
              <a:rPr lang="en-GB" sz="2400" dirty="0">
                <a:solidFill>
                  <a:schemeClr val="bg1"/>
                </a:solidFill>
                <a:effectLst>
                  <a:outerShdw blurRad="38100" dist="38100" dir="2700000" algn="tl">
                    <a:srgbClr val="000000"/>
                  </a:outerShdw>
                </a:effectLst>
                <a:latin typeface="Calibri" pitchFamily="34" charset="0"/>
                <a:sym typeface="Wingdings" pitchFamily="2" charset="2"/>
              </a:rPr>
              <a:t> </a:t>
            </a:r>
            <a:r>
              <a:rPr lang="en-GB" sz="2800" dirty="0">
                <a:solidFill>
                  <a:schemeClr val="bg1"/>
                </a:solidFill>
                <a:effectLst>
                  <a:outerShdw blurRad="38100" dist="38100" dir="2700000" algn="tl">
                    <a:srgbClr val="000000"/>
                  </a:outerShdw>
                </a:effectLst>
                <a:latin typeface="Calibri" pitchFamily="34" charset="0"/>
                <a:sym typeface="Wingdings" pitchFamily="2" charset="2"/>
              </a:rPr>
              <a:t>fixed F?</a:t>
            </a:r>
          </a:p>
        </p:txBody>
      </p:sp>
      <p:sp>
        <p:nvSpPr>
          <p:cNvPr id="129" name="Text Box 3"/>
          <p:cNvSpPr txBox="1">
            <a:spLocks noChangeArrowheads="1"/>
          </p:cNvSpPr>
          <p:nvPr/>
        </p:nvSpPr>
        <p:spPr bwMode="auto">
          <a:xfrm>
            <a:off x="3498848" y="383194"/>
            <a:ext cx="5357813" cy="461665"/>
          </a:xfrm>
          <a:prstGeom prst="rect">
            <a:avLst/>
          </a:prstGeom>
          <a:noFill/>
          <a:ln w="9525">
            <a:noFill/>
            <a:miter lim="800000"/>
            <a:headEnd/>
            <a:tailEnd/>
          </a:ln>
          <a:effectLst/>
        </p:spPr>
        <p:txBody>
          <a:bodyPr wrap="square">
            <a:spAutoFit/>
          </a:bodyPr>
          <a:lstStyle/>
          <a:p>
            <a:pPr algn="ctr">
              <a:defRPr/>
            </a:pPr>
            <a:r>
              <a:rPr lang="en-GB" sz="2400" b="1" dirty="0">
                <a:solidFill>
                  <a:schemeClr val="tx1"/>
                </a:solidFill>
                <a:effectLst/>
                <a:latin typeface="Calibri" pitchFamily="34" charset="0"/>
                <a:sym typeface="Wingdings" pitchFamily="2" charset="2"/>
              </a:rPr>
              <a:t>D (and P) of La &lt; D of Ce and &lt;&lt; D of Lu</a:t>
            </a:r>
          </a:p>
        </p:txBody>
      </p:sp>
      <p:sp>
        <p:nvSpPr>
          <p:cNvPr id="130" name="Text Box 3"/>
          <p:cNvSpPr txBox="1">
            <a:spLocks noChangeArrowheads="1"/>
          </p:cNvSpPr>
          <p:nvPr/>
        </p:nvSpPr>
        <p:spPr bwMode="auto">
          <a:xfrm>
            <a:off x="3498848" y="751488"/>
            <a:ext cx="5357813" cy="400110"/>
          </a:xfrm>
          <a:prstGeom prst="rect">
            <a:avLst/>
          </a:prstGeom>
          <a:noFill/>
          <a:ln w="9525">
            <a:noFill/>
            <a:miter lim="800000"/>
            <a:headEnd/>
            <a:tailEnd/>
          </a:ln>
          <a:effectLst/>
        </p:spPr>
        <p:txBody>
          <a:bodyPr wrap="square">
            <a:spAutoFit/>
          </a:bodyPr>
          <a:lstStyle/>
          <a:p>
            <a:pPr algn="ctr">
              <a:defRPr/>
            </a:pPr>
            <a:r>
              <a:rPr lang="en-GB" sz="2000" b="1" dirty="0">
                <a:solidFill>
                  <a:schemeClr val="tx1"/>
                </a:solidFill>
                <a:effectLst/>
                <a:latin typeface="Calibri" pitchFamily="34" charset="0"/>
                <a:sym typeface="Wingdings" pitchFamily="2" charset="2"/>
              </a:rPr>
              <a:t>(to obtain D and P  </a:t>
            </a:r>
            <a:r>
              <a:rPr lang="it-IT" sz="2000" dirty="0">
                <a:solidFill>
                  <a:schemeClr val="tx1"/>
                </a:solidFill>
                <a:latin typeface="Calibri" pitchFamily="34" charset="0"/>
              </a:rPr>
              <a:t>https://earthref.org/KDD/</a:t>
            </a:r>
            <a:endParaRPr lang="en-GB" sz="2000" b="1" dirty="0">
              <a:solidFill>
                <a:schemeClr val="tx1"/>
              </a:solidFill>
              <a:effectLst/>
              <a:latin typeface="Calibri" pitchFamily="34" charset="0"/>
              <a:sym typeface="Wingdings" pitchFamily="2" charset="2"/>
            </a:endParaRPr>
          </a:p>
        </p:txBody>
      </p:sp>
    </p:spTree>
    <p:extLst>
      <p:ext uri="{BB962C8B-B14F-4D97-AF65-F5344CB8AC3E}">
        <p14:creationId xmlns:p14="http://schemas.microsoft.com/office/powerpoint/2010/main" val="3099482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20"/>
                                        </p:tgtEl>
                                        <p:attrNameLst>
                                          <p:attrName>style.visibility</p:attrName>
                                        </p:attrNameLst>
                                      </p:cBhvr>
                                      <p:to>
                                        <p:strVal val="visible"/>
                                      </p:to>
                                    </p:set>
                                    <p:animEffect transition="in" filter="fade">
                                      <p:cBhvr>
                                        <p:cTn id="11" dur="500"/>
                                        <p:tgtEl>
                                          <p:spTgt spid="120"/>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21"/>
                                        </p:tgtEl>
                                        <p:attrNameLst>
                                          <p:attrName>style.visibility</p:attrName>
                                        </p:attrNameLst>
                                      </p:cBhvr>
                                      <p:to>
                                        <p:strVal val="visible"/>
                                      </p:to>
                                    </p:set>
                                    <p:animEffect transition="in" filter="fade">
                                      <p:cBhvr>
                                        <p:cTn id="16" dur="500"/>
                                        <p:tgtEl>
                                          <p:spTgt spid="121"/>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nodeType="clickEffect">
                                  <p:stCondLst>
                                    <p:cond delay="0"/>
                                  </p:stCondLst>
                                  <p:childTnLst>
                                    <p:set>
                                      <p:cBhvr>
                                        <p:cTn id="20" dur="1" fill="hold">
                                          <p:stCondLst>
                                            <p:cond delay="0"/>
                                          </p:stCondLst>
                                        </p:cTn>
                                        <p:tgtEl>
                                          <p:spTgt spid="102"/>
                                        </p:tgtEl>
                                        <p:attrNameLst>
                                          <p:attrName>style.visibility</p:attrName>
                                        </p:attrNameLst>
                                      </p:cBhvr>
                                      <p:to>
                                        <p:strVal val="visible"/>
                                      </p:to>
                                    </p:set>
                                    <p:animEffect transition="in" filter="wipe(right)">
                                      <p:cBhvr>
                                        <p:cTn id="21" dur="1000"/>
                                        <p:tgtEl>
                                          <p:spTgt spid="10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25"/>
                                        </p:tgtEl>
                                        <p:attrNameLst>
                                          <p:attrName>style.visibility</p:attrName>
                                        </p:attrNameLst>
                                      </p:cBhvr>
                                      <p:to>
                                        <p:strVal val="visible"/>
                                      </p:to>
                                    </p:set>
                                    <p:animEffect transition="in" filter="fade">
                                      <p:cBhvr>
                                        <p:cTn id="26" dur="500"/>
                                        <p:tgtEl>
                                          <p:spTgt spid="125"/>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6"/>
                                        </p:tgtEl>
                                        <p:attrNameLst>
                                          <p:attrName>style.visibility</p:attrName>
                                        </p:attrNameLst>
                                      </p:cBhvr>
                                      <p:to>
                                        <p:strVal val="visible"/>
                                      </p:to>
                                    </p:set>
                                    <p:animEffect transition="in" filter="fade">
                                      <p:cBhvr>
                                        <p:cTn id="31" dur="500"/>
                                        <p:tgtEl>
                                          <p:spTgt spid="126"/>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27"/>
                                        </p:tgtEl>
                                        <p:attrNameLst>
                                          <p:attrName>style.visibility</p:attrName>
                                        </p:attrNameLst>
                                      </p:cBhvr>
                                      <p:to>
                                        <p:strVal val="visible"/>
                                      </p:to>
                                    </p:set>
                                    <p:animEffect transition="in" filter="fade">
                                      <p:cBhvr>
                                        <p:cTn id="36" dur="500"/>
                                        <p:tgtEl>
                                          <p:spTgt spid="127"/>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28"/>
                                        </p:tgtEl>
                                        <p:attrNameLst>
                                          <p:attrName>style.visibility</p:attrName>
                                        </p:attrNameLst>
                                      </p:cBhvr>
                                      <p:to>
                                        <p:strVal val="visible"/>
                                      </p:to>
                                    </p:set>
                                    <p:animEffect transition="in" filter="fade">
                                      <p:cBhvr>
                                        <p:cTn id="41" dur="500"/>
                                        <p:tgtEl>
                                          <p:spTgt spid="128"/>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xit" presetSubtype="0" fill="hold" nodeType="clickEffect">
                                  <p:stCondLst>
                                    <p:cond delay="0"/>
                                  </p:stCondLst>
                                  <p:childTnLst>
                                    <p:animEffect transition="out" filter="fade">
                                      <p:cBhvr>
                                        <p:cTn id="45" dur="500"/>
                                        <p:tgtEl>
                                          <p:spTgt spid="102"/>
                                        </p:tgtEl>
                                      </p:cBhvr>
                                    </p:animEffect>
                                    <p:set>
                                      <p:cBhvr>
                                        <p:cTn id="46" dur="1" fill="hold">
                                          <p:stCondLst>
                                            <p:cond delay="499"/>
                                          </p:stCondLst>
                                        </p:cTn>
                                        <p:tgtEl>
                                          <p:spTgt spid="102"/>
                                        </p:tgtEl>
                                        <p:attrNameLst>
                                          <p:attrName>style.visibility</p:attrName>
                                        </p:attrNameLst>
                                      </p:cBhvr>
                                      <p:to>
                                        <p:strVal val="hidden"/>
                                      </p:to>
                                    </p:set>
                                  </p:childTnLst>
                                </p:cTn>
                              </p:par>
                            </p:childTnLst>
                          </p:cTn>
                        </p:par>
                        <p:par>
                          <p:cTn id="47" fill="hold">
                            <p:stCondLst>
                              <p:cond delay="500"/>
                            </p:stCondLst>
                            <p:childTnLst>
                              <p:par>
                                <p:cTn id="48" presetID="10" presetClass="entr" presetSubtype="0" fill="hold" grpId="0" nodeType="afterEffect">
                                  <p:stCondLst>
                                    <p:cond delay="0"/>
                                  </p:stCondLst>
                                  <p:childTnLst>
                                    <p:set>
                                      <p:cBhvr>
                                        <p:cTn id="49" dur="1" fill="hold">
                                          <p:stCondLst>
                                            <p:cond delay="0"/>
                                          </p:stCondLst>
                                        </p:cTn>
                                        <p:tgtEl>
                                          <p:spTgt spid="83"/>
                                        </p:tgtEl>
                                        <p:attrNameLst>
                                          <p:attrName>style.visibility</p:attrName>
                                        </p:attrNameLst>
                                      </p:cBhvr>
                                      <p:to>
                                        <p:strVal val="visible"/>
                                      </p:to>
                                    </p:set>
                                    <p:animEffect transition="in" filter="fade">
                                      <p:cBhvr>
                                        <p:cTn id="50" dur="1000"/>
                                        <p:tgtEl>
                                          <p:spTgt spid="83"/>
                                        </p:tgtEl>
                                      </p:cBhvr>
                                    </p:animEffect>
                                  </p:childTnLst>
                                </p:cTn>
                              </p:par>
                            </p:childTnLst>
                          </p:cTn>
                        </p:par>
                        <p:par>
                          <p:cTn id="51" fill="hold">
                            <p:stCondLst>
                              <p:cond delay="1500"/>
                            </p:stCondLst>
                            <p:childTnLst>
                              <p:par>
                                <p:cTn id="52" presetID="10" presetClass="entr" presetSubtype="0" fill="hold" grpId="0" nodeType="afterEffect">
                                  <p:stCondLst>
                                    <p:cond delay="0"/>
                                  </p:stCondLst>
                                  <p:childTnLst>
                                    <p:set>
                                      <p:cBhvr>
                                        <p:cTn id="53" dur="1" fill="hold">
                                          <p:stCondLst>
                                            <p:cond delay="0"/>
                                          </p:stCondLst>
                                        </p:cTn>
                                        <p:tgtEl>
                                          <p:spTgt spid="84"/>
                                        </p:tgtEl>
                                        <p:attrNameLst>
                                          <p:attrName>style.visibility</p:attrName>
                                        </p:attrNameLst>
                                      </p:cBhvr>
                                      <p:to>
                                        <p:strVal val="visible"/>
                                      </p:to>
                                    </p:set>
                                    <p:animEffect transition="in" filter="fade">
                                      <p:cBhvr>
                                        <p:cTn id="54" dur="500"/>
                                        <p:tgtEl>
                                          <p:spTgt spid="84"/>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nodeType="clickEffect">
                                  <p:stCondLst>
                                    <p:cond delay="0"/>
                                  </p:stCondLst>
                                  <p:childTnLst>
                                    <p:set>
                                      <p:cBhvr>
                                        <p:cTn id="58" dur="1" fill="hold">
                                          <p:stCondLst>
                                            <p:cond delay="0"/>
                                          </p:stCondLst>
                                        </p:cTn>
                                        <p:tgtEl>
                                          <p:spTgt spid="85"/>
                                        </p:tgtEl>
                                        <p:attrNameLst>
                                          <p:attrName>style.visibility</p:attrName>
                                        </p:attrNameLst>
                                      </p:cBhvr>
                                      <p:to>
                                        <p:strVal val="visible"/>
                                      </p:to>
                                    </p:set>
                                    <p:animEffect transition="in" filter="wipe(down)">
                                      <p:cBhvr>
                                        <p:cTn id="59" dur="500"/>
                                        <p:tgtEl>
                                          <p:spTgt spid="85"/>
                                        </p:tgtEl>
                                      </p:cBhvr>
                                    </p:animEffect>
                                  </p:childTnLst>
                                </p:cTn>
                              </p:par>
                            </p:childTnLst>
                          </p:cTn>
                        </p:par>
                        <p:par>
                          <p:cTn id="60" fill="hold">
                            <p:stCondLst>
                              <p:cond delay="500"/>
                            </p:stCondLst>
                            <p:childTnLst>
                              <p:par>
                                <p:cTn id="61" presetID="10" presetClass="entr" presetSubtype="0" fill="hold" grpId="0" nodeType="afterEffect">
                                  <p:stCondLst>
                                    <p:cond delay="0"/>
                                  </p:stCondLst>
                                  <p:childTnLst>
                                    <p:set>
                                      <p:cBhvr>
                                        <p:cTn id="62" dur="1" fill="hold">
                                          <p:stCondLst>
                                            <p:cond delay="0"/>
                                          </p:stCondLst>
                                        </p:cTn>
                                        <p:tgtEl>
                                          <p:spTgt spid="86"/>
                                        </p:tgtEl>
                                        <p:attrNameLst>
                                          <p:attrName>style.visibility</p:attrName>
                                        </p:attrNameLst>
                                      </p:cBhvr>
                                      <p:to>
                                        <p:strVal val="visible"/>
                                      </p:to>
                                    </p:set>
                                    <p:animEffect transition="in" filter="fade">
                                      <p:cBhvr>
                                        <p:cTn id="63" dur="500"/>
                                        <p:tgtEl>
                                          <p:spTgt spid="86"/>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4" fill="hold" nodeType="clickEffect">
                                  <p:stCondLst>
                                    <p:cond delay="0"/>
                                  </p:stCondLst>
                                  <p:childTnLst>
                                    <p:set>
                                      <p:cBhvr>
                                        <p:cTn id="67" dur="1" fill="hold">
                                          <p:stCondLst>
                                            <p:cond delay="0"/>
                                          </p:stCondLst>
                                        </p:cTn>
                                        <p:tgtEl>
                                          <p:spTgt spid="87"/>
                                        </p:tgtEl>
                                        <p:attrNameLst>
                                          <p:attrName>style.visibility</p:attrName>
                                        </p:attrNameLst>
                                      </p:cBhvr>
                                      <p:to>
                                        <p:strVal val="visible"/>
                                      </p:to>
                                    </p:set>
                                    <p:animEffect transition="in" filter="wipe(down)">
                                      <p:cBhvr>
                                        <p:cTn id="68" dur="500"/>
                                        <p:tgtEl>
                                          <p:spTgt spid="87"/>
                                        </p:tgtEl>
                                      </p:cBhvr>
                                    </p:animEffect>
                                  </p:childTnLst>
                                </p:cTn>
                              </p:par>
                            </p:childTnLst>
                          </p:cTn>
                        </p:par>
                        <p:par>
                          <p:cTn id="69" fill="hold">
                            <p:stCondLst>
                              <p:cond delay="500"/>
                            </p:stCondLst>
                            <p:childTnLst>
                              <p:par>
                                <p:cTn id="70" presetID="10" presetClass="entr" presetSubtype="0" fill="hold" grpId="0" nodeType="afterEffect">
                                  <p:stCondLst>
                                    <p:cond delay="0"/>
                                  </p:stCondLst>
                                  <p:childTnLst>
                                    <p:set>
                                      <p:cBhvr>
                                        <p:cTn id="71" dur="1" fill="hold">
                                          <p:stCondLst>
                                            <p:cond delay="0"/>
                                          </p:stCondLst>
                                        </p:cTn>
                                        <p:tgtEl>
                                          <p:spTgt spid="90"/>
                                        </p:tgtEl>
                                        <p:attrNameLst>
                                          <p:attrName>style.visibility</p:attrName>
                                        </p:attrNameLst>
                                      </p:cBhvr>
                                      <p:to>
                                        <p:strVal val="visible"/>
                                      </p:to>
                                    </p:set>
                                    <p:animEffect transition="in" filter="fade">
                                      <p:cBhvr>
                                        <p:cTn id="72" dur="500"/>
                                        <p:tgtEl>
                                          <p:spTgt spid="90"/>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129"/>
                                        </p:tgtEl>
                                        <p:attrNameLst>
                                          <p:attrName>style.visibility</p:attrName>
                                        </p:attrNameLst>
                                      </p:cBhvr>
                                      <p:to>
                                        <p:strVal val="visible"/>
                                      </p:to>
                                    </p:set>
                                    <p:animEffect transition="in" filter="fade">
                                      <p:cBhvr>
                                        <p:cTn id="77" dur="500"/>
                                        <p:tgtEl>
                                          <p:spTgt spid="129"/>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130"/>
                                        </p:tgtEl>
                                        <p:attrNameLst>
                                          <p:attrName>style.visibility</p:attrName>
                                        </p:attrNameLst>
                                      </p:cBhvr>
                                      <p:to>
                                        <p:strVal val="visible"/>
                                      </p:to>
                                    </p:set>
                                    <p:animEffect transition="in" filter="fade">
                                      <p:cBhvr>
                                        <p:cTn id="82" dur="500"/>
                                        <p:tgtEl>
                                          <p:spTgt spid="130"/>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51"/>
                                        </p:tgtEl>
                                        <p:attrNameLst>
                                          <p:attrName>style.visibility</p:attrName>
                                        </p:attrNameLst>
                                      </p:cBhvr>
                                      <p:to>
                                        <p:strVal val="visible"/>
                                      </p:to>
                                    </p:set>
                                    <p:animEffect transition="in" filter="fade">
                                      <p:cBhvr>
                                        <p:cTn id="87" dur="500"/>
                                        <p:tgtEl>
                                          <p:spTgt spid="51"/>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61"/>
                                        </p:tgtEl>
                                        <p:attrNameLst>
                                          <p:attrName>style.visibility</p:attrName>
                                        </p:attrNameLst>
                                      </p:cBhvr>
                                      <p:to>
                                        <p:strVal val="visible"/>
                                      </p:to>
                                    </p:set>
                                    <p:animEffect transition="in" filter="fade">
                                      <p:cBhvr>
                                        <p:cTn id="90" dur="500"/>
                                        <p:tgtEl>
                                          <p:spTgt spid="61"/>
                                        </p:tgtEl>
                                      </p:cBhvr>
                                    </p:animEffect>
                                  </p:childTnLst>
                                </p:cTn>
                              </p:par>
                            </p:childTnLst>
                          </p:cTn>
                        </p:par>
                        <p:par>
                          <p:cTn id="91" fill="hold">
                            <p:stCondLst>
                              <p:cond delay="500"/>
                            </p:stCondLst>
                            <p:childTnLst>
                              <p:par>
                                <p:cTn id="92" presetID="10" presetClass="entr" presetSubtype="0" fill="hold" grpId="0" nodeType="afterEffect">
                                  <p:stCondLst>
                                    <p:cond delay="0"/>
                                  </p:stCondLst>
                                  <p:childTnLst>
                                    <p:set>
                                      <p:cBhvr>
                                        <p:cTn id="93" dur="1" fill="hold">
                                          <p:stCondLst>
                                            <p:cond delay="0"/>
                                          </p:stCondLst>
                                        </p:cTn>
                                        <p:tgtEl>
                                          <p:spTgt spid="93"/>
                                        </p:tgtEl>
                                        <p:attrNameLst>
                                          <p:attrName>style.visibility</p:attrName>
                                        </p:attrNameLst>
                                      </p:cBhvr>
                                      <p:to>
                                        <p:strVal val="visible"/>
                                      </p:to>
                                    </p:set>
                                    <p:animEffect transition="in" filter="fade">
                                      <p:cBhvr>
                                        <p:cTn id="94" dur="1000"/>
                                        <p:tgtEl>
                                          <p:spTgt spid="93"/>
                                        </p:tgtEl>
                                      </p:cBhvr>
                                    </p:animEffect>
                                  </p:childTnLst>
                                </p:cTn>
                              </p:par>
                            </p:childTnLst>
                          </p:cTn>
                        </p:par>
                        <p:par>
                          <p:cTn id="95" fill="hold">
                            <p:stCondLst>
                              <p:cond delay="1500"/>
                            </p:stCondLst>
                            <p:childTnLst>
                              <p:par>
                                <p:cTn id="96" presetID="10" presetClass="entr" presetSubtype="0" fill="hold" grpId="0" nodeType="afterEffect">
                                  <p:stCondLst>
                                    <p:cond delay="0"/>
                                  </p:stCondLst>
                                  <p:childTnLst>
                                    <p:set>
                                      <p:cBhvr>
                                        <p:cTn id="97" dur="1" fill="hold">
                                          <p:stCondLst>
                                            <p:cond delay="0"/>
                                          </p:stCondLst>
                                        </p:cTn>
                                        <p:tgtEl>
                                          <p:spTgt spid="94"/>
                                        </p:tgtEl>
                                        <p:attrNameLst>
                                          <p:attrName>style.visibility</p:attrName>
                                        </p:attrNameLst>
                                      </p:cBhvr>
                                      <p:to>
                                        <p:strVal val="visible"/>
                                      </p:to>
                                    </p:set>
                                    <p:animEffect transition="in" filter="fade">
                                      <p:cBhvr>
                                        <p:cTn id="98" dur="500"/>
                                        <p:tgtEl>
                                          <p:spTgt spid="94"/>
                                        </p:tgtEl>
                                      </p:cBhvr>
                                    </p:animEffect>
                                  </p:childTnLst>
                                </p:cTn>
                              </p:par>
                            </p:childTnLst>
                          </p:cTn>
                        </p:par>
                      </p:childTnLst>
                    </p:cTn>
                  </p:par>
                  <p:par>
                    <p:cTn id="99" fill="hold">
                      <p:stCondLst>
                        <p:cond delay="indefinite"/>
                      </p:stCondLst>
                      <p:childTnLst>
                        <p:par>
                          <p:cTn id="100" fill="hold">
                            <p:stCondLst>
                              <p:cond delay="0"/>
                            </p:stCondLst>
                            <p:childTnLst>
                              <p:par>
                                <p:cTn id="101" presetID="22" presetClass="entr" presetSubtype="4" fill="hold" nodeType="clickEffect">
                                  <p:stCondLst>
                                    <p:cond delay="0"/>
                                  </p:stCondLst>
                                  <p:childTnLst>
                                    <p:set>
                                      <p:cBhvr>
                                        <p:cTn id="102" dur="1" fill="hold">
                                          <p:stCondLst>
                                            <p:cond delay="0"/>
                                          </p:stCondLst>
                                        </p:cTn>
                                        <p:tgtEl>
                                          <p:spTgt spid="95"/>
                                        </p:tgtEl>
                                        <p:attrNameLst>
                                          <p:attrName>style.visibility</p:attrName>
                                        </p:attrNameLst>
                                      </p:cBhvr>
                                      <p:to>
                                        <p:strVal val="visible"/>
                                      </p:to>
                                    </p:set>
                                    <p:animEffect transition="in" filter="wipe(down)">
                                      <p:cBhvr>
                                        <p:cTn id="103" dur="500"/>
                                        <p:tgtEl>
                                          <p:spTgt spid="95"/>
                                        </p:tgtEl>
                                      </p:cBhvr>
                                    </p:animEffect>
                                  </p:childTnLst>
                                </p:cTn>
                              </p:par>
                            </p:childTnLst>
                          </p:cTn>
                        </p:par>
                        <p:par>
                          <p:cTn id="104" fill="hold">
                            <p:stCondLst>
                              <p:cond delay="500"/>
                            </p:stCondLst>
                            <p:childTnLst>
                              <p:par>
                                <p:cTn id="105" presetID="10" presetClass="entr" presetSubtype="0" fill="hold" grpId="0" nodeType="afterEffect">
                                  <p:stCondLst>
                                    <p:cond delay="0"/>
                                  </p:stCondLst>
                                  <p:childTnLst>
                                    <p:set>
                                      <p:cBhvr>
                                        <p:cTn id="106" dur="1" fill="hold">
                                          <p:stCondLst>
                                            <p:cond delay="0"/>
                                          </p:stCondLst>
                                        </p:cTn>
                                        <p:tgtEl>
                                          <p:spTgt spid="96"/>
                                        </p:tgtEl>
                                        <p:attrNameLst>
                                          <p:attrName>style.visibility</p:attrName>
                                        </p:attrNameLst>
                                      </p:cBhvr>
                                      <p:to>
                                        <p:strVal val="visible"/>
                                      </p:to>
                                    </p:set>
                                    <p:animEffect transition="in" filter="fade">
                                      <p:cBhvr>
                                        <p:cTn id="107" dur="500"/>
                                        <p:tgtEl>
                                          <p:spTgt spid="96"/>
                                        </p:tgtEl>
                                      </p:cBhvr>
                                    </p:animEffect>
                                  </p:childTnLst>
                                </p:cTn>
                              </p:par>
                            </p:childTnLst>
                          </p:cTn>
                        </p:par>
                        <p:par>
                          <p:cTn id="108" fill="hold">
                            <p:stCondLst>
                              <p:cond delay="1000"/>
                            </p:stCondLst>
                            <p:childTnLst>
                              <p:par>
                                <p:cTn id="109" presetID="22" presetClass="entr" presetSubtype="4" fill="hold" nodeType="afterEffect">
                                  <p:stCondLst>
                                    <p:cond delay="0"/>
                                  </p:stCondLst>
                                  <p:childTnLst>
                                    <p:set>
                                      <p:cBhvr>
                                        <p:cTn id="110" dur="1" fill="hold">
                                          <p:stCondLst>
                                            <p:cond delay="0"/>
                                          </p:stCondLst>
                                        </p:cTn>
                                        <p:tgtEl>
                                          <p:spTgt spid="97"/>
                                        </p:tgtEl>
                                        <p:attrNameLst>
                                          <p:attrName>style.visibility</p:attrName>
                                        </p:attrNameLst>
                                      </p:cBhvr>
                                      <p:to>
                                        <p:strVal val="visible"/>
                                      </p:to>
                                    </p:set>
                                    <p:animEffect transition="in" filter="wipe(down)">
                                      <p:cBhvr>
                                        <p:cTn id="111" dur="500"/>
                                        <p:tgtEl>
                                          <p:spTgt spid="97"/>
                                        </p:tgtEl>
                                      </p:cBhvr>
                                    </p:animEffect>
                                  </p:childTnLst>
                                </p:cTn>
                              </p:par>
                            </p:childTnLst>
                          </p:cTn>
                        </p:par>
                        <p:par>
                          <p:cTn id="112" fill="hold">
                            <p:stCondLst>
                              <p:cond delay="1500"/>
                            </p:stCondLst>
                            <p:childTnLst>
                              <p:par>
                                <p:cTn id="113" presetID="10" presetClass="entr" presetSubtype="0" fill="hold" grpId="0" nodeType="afterEffect">
                                  <p:stCondLst>
                                    <p:cond delay="0"/>
                                  </p:stCondLst>
                                  <p:childTnLst>
                                    <p:set>
                                      <p:cBhvr>
                                        <p:cTn id="114" dur="1" fill="hold">
                                          <p:stCondLst>
                                            <p:cond delay="0"/>
                                          </p:stCondLst>
                                        </p:cTn>
                                        <p:tgtEl>
                                          <p:spTgt spid="98"/>
                                        </p:tgtEl>
                                        <p:attrNameLst>
                                          <p:attrName>style.visibility</p:attrName>
                                        </p:attrNameLst>
                                      </p:cBhvr>
                                      <p:to>
                                        <p:strVal val="visible"/>
                                      </p:to>
                                    </p:set>
                                    <p:animEffect transition="in" filter="fade">
                                      <p:cBhvr>
                                        <p:cTn id="115" dur="500"/>
                                        <p:tgtEl>
                                          <p:spTgt spid="98"/>
                                        </p:tgtEl>
                                      </p:cBhvr>
                                    </p:animEffect>
                                  </p:childTnLst>
                                </p:cTn>
                              </p:par>
                            </p:childTnLst>
                          </p:cTn>
                        </p:par>
                      </p:childTnLst>
                    </p:cTn>
                  </p:par>
                  <p:par>
                    <p:cTn id="116" fill="hold">
                      <p:stCondLst>
                        <p:cond delay="indefinite"/>
                      </p:stCondLst>
                      <p:childTnLst>
                        <p:par>
                          <p:cTn id="117" fill="hold">
                            <p:stCondLst>
                              <p:cond delay="0"/>
                            </p:stCondLst>
                            <p:childTnLst>
                              <p:par>
                                <p:cTn id="118" presetID="10" presetClass="entr" presetSubtype="0" fill="hold" grpId="0" nodeType="clickEffect">
                                  <p:stCondLst>
                                    <p:cond delay="0"/>
                                  </p:stCondLst>
                                  <p:childTnLst>
                                    <p:set>
                                      <p:cBhvr>
                                        <p:cTn id="119" dur="1" fill="hold">
                                          <p:stCondLst>
                                            <p:cond delay="0"/>
                                          </p:stCondLst>
                                        </p:cTn>
                                        <p:tgtEl>
                                          <p:spTgt spid="64"/>
                                        </p:tgtEl>
                                        <p:attrNameLst>
                                          <p:attrName>style.visibility</p:attrName>
                                        </p:attrNameLst>
                                      </p:cBhvr>
                                      <p:to>
                                        <p:strVal val="visible"/>
                                      </p:to>
                                    </p:set>
                                    <p:animEffect transition="in" filter="fade">
                                      <p:cBhvr>
                                        <p:cTn id="120" dur="500"/>
                                        <p:tgtEl>
                                          <p:spTgt spid="64"/>
                                        </p:tgtEl>
                                      </p:cBhvr>
                                    </p:animEffect>
                                  </p:childTnLst>
                                </p:cTn>
                              </p:par>
                              <p:par>
                                <p:cTn id="121" presetID="10" presetClass="entr" presetSubtype="0" fill="hold" grpId="0" nodeType="withEffect">
                                  <p:stCondLst>
                                    <p:cond delay="0"/>
                                  </p:stCondLst>
                                  <p:childTnLst>
                                    <p:set>
                                      <p:cBhvr>
                                        <p:cTn id="122" dur="1" fill="hold">
                                          <p:stCondLst>
                                            <p:cond delay="0"/>
                                          </p:stCondLst>
                                        </p:cTn>
                                        <p:tgtEl>
                                          <p:spTgt spid="92"/>
                                        </p:tgtEl>
                                        <p:attrNameLst>
                                          <p:attrName>style.visibility</p:attrName>
                                        </p:attrNameLst>
                                      </p:cBhvr>
                                      <p:to>
                                        <p:strVal val="visible"/>
                                      </p:to>
                                    </p:set>
                                    <p:animEffect transition="in" filter="fade">
                                      <p:cBhvr>
                                        <p:cTn id="123" dur="500"/>
                                        <p:tgtEl>
                                          <p:spTgt spid="92"/>
                                        </p:tgtEl>
                                      </p:cBhvr>
                                    </p:animEffect>
                                  </p:childTnLst>
                                </p:cTn>
                              </p:par>
                            </p:childTnLst>
                          </p:cTn>
                        </p:par>
                        <p:par>
                          <p:cTn id="124" fill="hold">
                            <p:stCondLst>
                              <p:cond delay="500"/>
                            </p:stCondLst>
                            <p:childTnLst>
                              <p:par>
                                <p:cTn id="125" presetID="10" presetClass="entr" presetSubtype="0" fill="hold" grpId="0" nodeType="afterEffect">
                                  <p:stCondLst>
                                    <p:cond delay="0"/>
                                  </p:stCondLst>
                                  <p:childTnLst>
                                    <p:set>
                                      <p:cBhvr>
                                        <p:cTn id="126" dur="1" fill="hold">
                                          <p:stCondLst>
                                            <p:cond delay="0"/>
                                          </p:stCondLst>
                                        </p:cTn>
                                        <p:tgtEl>
                                          <p:spTgt spid="103"/>
                                        </p:tgtEl>
                                        <p:attrNameLst>
                                          <p:attrName>style.visibility</p:attrName>
                                        </p:attrNameLst>
                                      </p:cBhvr>
                                      <p:to>
                                        <p:strVal val="visible"/>
                                      </p:to>
                                    </p:set>
                                    <p:animEffect transition="in" filter="fade">
                                      <p:cBhvr>
                                        <p:cTn id="127" dur="1000"/>
                                        <p:tgtEl>
                                          <p:spTgt spid="103"/>
                                        </p:tgtEl>
                                      </p:cBhvr>
                                    </p:animEffect>
                                  </p:childTnLst>
                                </p:cTn>
                              </p:par>
                            </p:childTnLst>
                          </p:cTn>
                        </p:par>
                        <p:par>
                          <p:cTn id="128" fill="hold">
                            <p:stCondLst>
                              <p:cond delay="1500"/>
                            </p:stCondLst>
                            <p:childTnLst>
                              <p:par>
                                <p:cTn id="129" presetID="10" presetClass="entr" presetSubtype="0" fill="hold" grpId="0" nodeType="afterEffect">
                                  <p:stCondLst>
                                    <p:cond delay="0"/>
                                  </p:stCondLst>
                                  <p:childTnLst>
                                    <p:set>
                                      <p:cBhvr>
                                        <p:cTn id="130" dur="1" fill="hold">
                                          <p:stCondLst>
                                            <p:cond delay="0"/>
                                          </p:stCondLst>
                                        </p:cTn>
                                        <p:tgtEl>
                                          <p:spTgt spid="104"/>
                                        </p:tgtEl>
                                        <p:attrNameLst>
                                          <p:attrName>style.visibility</p:attrName>
                                        </p:attrNameLst>
                                      </p:cBhvr>
                                      <p:to>
                                        <p:strVal val="visible"/>
                                      </p:to>
                                    </p:set>
                                    <p:animEffect transition="in" filter="fade">
                                      <p:cBhvr>
                                        <p:cTn id="131" dur="500"/>
                                        <p:tgtEl>
                                          <p:spTgt spid="104"/>
                                        </p:tgtEl>
                                      </p:cBhvr>
                                    </p:animEffect>
                                  </p:childTnLst>
                                </p:cTn>
                              </p:par>
                            </p:childTnLst>
                          </p:cTn>
                        </p:par>
                        <p:par>
                          <p:cTn id="132" fill="hold">
                            <p:stCondLst>
                              <p:cond delay="2000"/>
                            </p:stCondLst>
                            <p:childTnLst>
                              <p:par>
                                <p:cTn id="133" presetID="22" presetClass="entr" presetSubtype="4" fill="hold" nodeType="afterEffect">
                                  <p:stCondLst>
                                    <p:cond delay="0"/>
                                  </p:stCondLst>
                                  <p:childTnLst>
                                    <p:set>
                                      <p:cBhvr>
                                        <p:cTn id="134" dur="1" fill="hold">
                                          <p:stCondLst>
                                            <p:cond delay="0"/>
                                          </p:stCondLst>
                                        </p:cTn>
                                        <p:tgtEl>
                                          <p:spTgt spid="105"/>
                                        </p:tgtEl>
                                        <p:attrNameLst>
                                          <p:attrName>style.visibility</p:attrName>
                                        </p:attrNameLst>
                                      </p:cBhvr>
                                      <p:to>
                                        <p:strVal val="visible"/>
                                      </p:to>
                                    </p:set>
                                    <p:animEffect transition="in" filter="wipe(down)">
                                      <p:cBhvr>
                                        <p:cTn id="135" dur="500"/>
                                        <p:tgtEl>
                                          <p:spTgt spid="105"/>
                                        </p:tgtEl>
                                      </p:cBhvr>
                                    </p:animEffect>
                                  </p:childTnLst>
                                </p:cTn>
                              </p:par>
                            </p:childTnLst>
                          </p:cTn>
                        </p:par>
                        <p:par>
                          <p:cTn id="136" fill="hold">
                            <p:stCondLst>
                              <p:cond delay="2500"/>
                            </p:stCondLst>
                            <p:childTnLst>
                              <p:par>
                                <p:cTn id="137" presetID="10" presetClass="entr" presetSubtype="0" fill="hold" grpId="0" nodeType="afterEffect">
                                  <p:stCondLst>
                                    <p:cond delay="0"/>
                                  </p:stCondLst>
                                  <p:childTnLst>
                                    <p:set>
                                      <p:cBhvr>
                                        <p:cTn id="138" dur="1" fill="hold">
                                          <p:stCondLst>
                                            <p:cond delay="0"/>
                                          </p:stCondLst>
                                        </p:cTn>
                                        <p:tgtEl>
                                          <p:spTgt spid="106"/>
                                        </p:tgtEl>
                                        <p:attrNameLst>
                                          <p:attrName>style.visibility</p:attrName>
                                        </p:attrNameLst>
                                      </p:cBhvr>
                                      <p:to>
                                        <p:strVal val="visible"/>
                                      </p:to>
                                    </p:set>
                                    <p:animEffect transition="in" filter="fade">
                                      <p:cBhvr>
                                        <p:cTn id="139" dur="500"/>
                                        <p:tgtEl>
                                          <p:spTgt spid="106"/>
                                        </p:tgtEl>
                                      </p:cBhvr>
                                    </p:animEffect>
                                  </p:childTnLst>
                                </p:cTn>
                              </p:par>
                            </p:childTnLst>
                          </p:cTn>
                        </p:par>
                        <p:par>
                          <p:cTn id="140" fill="hold">
                            <p:stCondLst>
                              <p:cond delay="3000"/>
                            </p:stCondLst>
                            <p:childTnLst>
                              <p:par>
                                <p:cTn id="141" presetID="22" presetClass="entr" presetSubtype="4" fill="hold" nodeType="afterEffect">
                                  <p:stCondLst>
                                    <p:cond delay="0"/>
                                  </p:stCondLst>
                                  <p:childTnLst>
                                    <p:set>
                                      <p:cBhvr>
                                        <p:cTn id="142" dur="1" fill="hold">
                                          <p:stCondLst>
                                            <p:cond delay="0"/>
                                          </p:stCondLst>
                                        </p:cTn>
                                        <p:tgtEl>
                                          <p:spTgt spid="107"/>
                                        </p:tgtEl>
                                        <p:attrNameLst>
                                          <p:attrName>style.visibility</p:attrName>
                                        </p:attrNameLst>
                                      </p:cBhvr>
                                      <p:to>
                                        <p:strVal val="visible"/>
                                      </p:to>
                                    </p:set>
                                    <p:animEffect transition="in" filter="wipe(down)">
                                      <p:cBhvr>
                                        <p:cTn id="143" dur="500"/>
                                        <p:tgtEl>
                                          <p:spTgt spid="107"/>
                                        </p:tgtEl>
                                      </p:cBhvr>
                                    </p:animEffect>
                                  </p:childTnLst>
                                </p:cTn>
                              </p:par>
                            </p:childTnLst>
                          </p:cTn>
                        </p:par>
                        <p:par>
                          <p:cTn id="144" fill="hold">
                            <p:stCondLst>
                              <p:cond delay="3500"/>
                            </p:stCondLst>
                            <p:childTnLst>
                              <p:par>
                                <p:cTn id="145" presetID="10" presetClass="entr" presetSubtype="0" fill="hold" grpId="0" nodeType="afterEffect">
                                  <p:stCondLst>
                                    <p:cond delay="0"/>
                                  </p:stCondLst>
                                  <p:childTnLst>
                                    <p:set>
                                      <p:cBhvr>
                                        <p:cTn id="146" dur="1" fill="hold">
                                          <p:stCondLst>
                                            <p:cond delay="0"/>
                                          </p:stCondLst>
                                        </p:cTn>
                                        <p:tgtEl>
                                          <p:spTgt spid="110"/>
                                        </p:tgtEl>
                                        <p:attrNameLst>
                                          <p:attrName>style.visibility</p:attrName>
                                        </p:attrNameLst>
                                      </p:cBhvr>
                                      <p:to>
                                        <p:strVal val="visible"/>
                                      </p:to>
                                    </p:set>
                                    <p:animEffect transition="in" filter="fade">
                                      <p:cBhvr>
                                        <p:cTn id="147" dur="500"/>
                                        <p:tgtEl>
                                          <p:spTgt spid="110"/>
                                        </p:tgtEl>
                                      </p:cBhvr>
                                    </p:animEffect>
                                  </p:childTnLst>
                                </p:cTn>
                              </p:par>
                            </p:childTnLst>
                          </p:cTn>
                        </p:par>
                      </p:childTnLst>
                    </p:cTn>
                  </p:par>
                  <p:par>
                    <p:cTn id="148" fill="hold">
                      <p:stCondLst>
                        <p:cond delay="indefinite"/>
                      </p:stCondLst>
                      <p:childTnLst>
                        <p:par>
                          <p:cTn id="149" fill="hold">
                            <p:stCondLst>
                              <p:cond delay="0"/>
                            </p:stCondLst>
                            <p:childTnLst>
                              <p:par>
                                <p:cTn id="150" presetID="10" presetClass="entr" presetSubtype="0" fill="hold" grpId="0" nodeType="clickEffect">
                                  <p:stCondLst>
                                    <p:cond delay="0"/>
                                  </p:stCondLst>
                                  <p:childTnLst>
                                    <p:set>
                                      <p:cBhvr>
                                        <p:cTn id="151" dur="1" fill="hold">
                                          <p:stCondLst>
                                            <p:cond delay="0"/>
                                          </p:stCondLst>
                                        </p:cTn>
                                        <p:tgtEl>
                                          <p:spTgt spid="99"/>
                                        </p:tgtEl>
                                        <p:attrNameLst>
                                          <p:attrName>style.visibility</p:attrName>
                                        </p:attrNameLst>
                                      </p:cBhvr>
                                      <p:to>
                                        <p:strVal val="visible"/>
                                      </p:to>
                                    </p:set>
                                    <p:animEffect transition="in" filter="fade">
                                      <p:cBhvr>
                                        <p:cTn id="152" dur="500"/>
                                        <p:tgtEl>
                                          <p:spTgt spid="99"/>
                                        </p:tgtEl>
                                      </p:cBhvr>
                                    </p:animEffect>
                                  </p:childTnLst>
                                </p:cTn>
                              </p:par>
                              <p:par>
                                <p:cTn id="153" presetID="10" presetClass="entr" presetSubtype="0" fill="hold" grpId="0" nodeType="withEffect">
                                  <p:stCondLst>
                                    <p:cond delay="0"/>
                                  </p:stCondLst>
                                  <p:childTnLst>
                                    <p:set>
                                      <p:cBhvr>
                                        <p:cTn id="154" dur="1" fill="hold">
                                          <p:stCondLst>
                                            <p:cond delay="0"/>
                                          </p:stCondLst>
                                        </p:cTn>
                                        <p:tgtEl>
                                          <p:spTgt spid="100"/>
                                        </p:tgtEl>
                                        <p:attrNameLst>
                                          <p:attrName>style.visibility</p:attrName>
                                        </p:attrNameLst>
                                      </p:cBhvr>
                                      <p:to>
                                        <p:strVal val="visible"/>
                                      </p:to>
                                    </p:set>
                                    <p:animEffect transition="in" filter="fade">
                                      <p:cBhvr>
                                        <p:cTn id="155" dur="500"/>
                                        <p:tgtEl>
                                          <p:spTgt spid="100"/>
                                        </p:tgtEl>
                                      </p:cBhvr>
                                    </p:animEffect>
                                  </p:childTnLst>
                                </p:cTn>
                              </p:par>
                            </p:childTnLst>
                          </p:cTn>
                        </p:par>
                        <p:par>
                          <p:cTn id="156" fill="hold">
                            <p:stCondLst>
                              <p:cond delay="500"/>
                            </p:stCondLst>
                            <p:childTnLst>
                              <p:par>
                                <p:cTn id="157" presetID="10" presetClass="entr" presetSubtype="0" fill="hold" grpId="0" nodeType="afterEffect">
                                  <p:stCondLst>
                                    <p:cond delay="0"/>
                                  </p:stCondLst>
                                  <p:childTnLst>
                                    <p:set>
                                      <p:cBhvr>
                                        <p:cTn id="158" dur="1" fill="hold">
                                          <p:stCondLst>
                                            <p:cond delay="0"/>
                                          </p:stCondLst>
                                        </p:cTn>
                                        <p:tgtEl>
                                          <p:spTgt spid="113"/>
                                        </p:tgtEl>
                                        <p:attrNameLst>
                                          <p:attrName>style.visibility</p:attrName>
                                        </p:attrNameLst>
                                      </p:cBhvr>
                                      <p:to>
                                        <p:strVal val="visible"/>
                                      </p:to>
                                    </p:set>
                                    <p:animEffect transition="in" filter="fade">
                                      <p:cBhvr>
                                        <p:cTn id="159" dur="500"/>
                                        <p:tgtEl>
                                          <p:spTgt spid="113"/>
                                        </p:tgtEl>
                                      </p:cBhvr>
                                    </p:animEffect>
                                  </p:childTnLst>
                                </p:cTn>
                              </p:par>
                            </p:childTnLst>
                          </p:cTn>
                        </p:par>
                        <p:par>
                          <p:cTn id="160" fill="hold">
                            <p:stCondLst>
                              <p:cond delay="1000"/>
                            </p:stCondLst>
                            <p:childTnLst>
                              <p:par>
                                <p:cTn id="161" presetID="10" presetClass="entr" presetSubtype="0" fill="hold" grpId="0" nodeType="afterEffect">
                                  <p:stCondLst>
                                    <p:cond delay="0"/>
                                  </p:stCondLst>
                                  <p:childTnLst>
                                    <p:set>
                                      <p:cBhvr>
                                        <p:cTn id="162" dur="1" fill="hold">
                                          <p:stCondLst>
                                            <p:cond delay="0"/>
                                          </p:stCondLst>
                                        </p:cTn>
                                        <p:tgtEl>
                                          <p:spTgt spid="114"/>
                                        </p:tgtEl>
                                        <p:attrNameLst>
                                          <p:attrName>style.visibility</p:attrName>
                                        </p:attrNameLst>
                                      </p:cBhvr>
                                      <p:to>
                                        <p:strVal val="visible"/>
                                      </p:to>
                                    </p:set>
                                    <p:animEffect transition="in" filter="fade">
                                      <p:cBhvr>
                                        <p:cTn id="163" dur="500"/>
                                        <p:tgtEl>
                                          <p:spTgt spid="114"/>
                                        </p:tgtEl>
                                      </p:cBhvr>
                                    </p:animEffect>
                                  </p:childTnLst>
                                </p:cTn>
                              </p:par>
                            </p:childTnLst>
                          </p:cTn>
                        </p:par>
                        <p:par>
                          <p:cTn id="164" fill="hold">
                            <p:stCondLst>
                              <p:cond delay="1500"/>
                            </p:stCondLst>
                            <p:childTnLst>
                              <p:par>
                                <p:cTn id="165" presetID="22" presetClass="entr" presetSubtype="4" fill="hold" nodeType="afterEffect">
                                  <p:stCondLst>
                                    <p:cond delay="0"/>
                                  </p:stCondLst>
                                  <p:childTnLst>
                                    <p:set>
                                      <p:cBhvr>
                                        <p:cTn id="166" dur="1" fill="hold">
                                          <p:stCondLst>
                                            <p:cond delay="0"/>
                                          </p:stCondLst>
                                        </p:cTn>
                                        <p:tgtEl>
                                          <p:spTgt spid="115"/>
                                        </p:tgtEl>
                                        <p:attrNameLst>
                                          <p:attrName>style.visibility</p:attrName>
                                        </p:attrNameLst>
                                      </p:cBhvr>
                                      <p:to>
                                        <p:strVal val="visible"/>
                                      </p:to>
                                    </p:set>
                                    <p:animEffect transition="in" filter="wipe(down)">
                                      <p:cBhvr>
                                        <p:cTn id="167" dur="500"/>
                                        <p:tgtEl>
                                          <p:spTgt spid="115"/>
                                        </p:tgtEl>
                                      </p:cBhvr>
                                    </p:animEffect>
                                  </p:childTnLst>
                                </p:cTn>
                              </p:par>
                            </p:childTnLst>
                          </p:cTn>
                        </p:par>
                        <p:par>
                          <p:cTn id="168" fill="hold">
                            <p:stCondLst>
                              <p:cond delay="2000"/>
                            </p:stCondLst>
                            <p:childTnLst>
                              <p:par>
                                <p:cTn id="169" presetID="10" presetClass="entr" presetSubtype="0" fill="hold" grpId="0" nodeType="afterEffect">
                                  <p:stCondLst>
                                    <p:cond delay="0"/>
                                  </p:stCondLst>
                                  <p:childTnLst>
                                    <p:set>
                                      <p:cBhvr>
                                        <p:cTn id="170" dur="1" fill="hold">
                                          <p:stCondLst>
                                            <p:cond delay="0"/>
                                          </p:stCondLst>
                                        </p:cTn>
                                        <p:tgtEl>
                                          <p:spTgt spid="119"/>
                                        </p:tgtEl>
                                        <p:attrNameLst>
                                          <p:attrName>style.visibility</p:attrName>
                                        </p:attrNameLst>
                                      </p:cBhvr>
                                      <p:to>
                                        <p:strVal val="visible"/>
                                      </p:to>
                                    </p:set>
                                    <p:animEffect transition="in" filter="fade">
                                      <p:cBhvr>
                                        <p:cTn id="171" dur="500"/>
                                        <p:tgtEl>
                                          <p:spTgt spid="119"/>
                                        </p:tgtEl>
                                      </p:cBhvr>
                                    </p:animEffect>
                                  </p:childTnLst>
                                </p:cTn>
                              </p:par>
                            </p:childTnLst>
                          </p:cTn>
                        </p:par>
                        <p:par>
                          <p:cTn id="172" fill="hold">
                            <p:stCondLst>
                              <p:cond delay="2500"/>
                            </p:stCondLst>
                            <p:childTnLst>
                              <p:par>
                                <p:cTn id="173" presetID="10" presetClass="entr" presetSubtype="0" fill="hold" grpId="0" nodeType="afterEffect">
                                  <p:stCondLst>
                                    <p:cond delay="0"/>
                                  </p:stCondLst>
                                  <p:childTnLst>
                                    <p:set>
                                      <p:cBhvr>
                                        <p:cTn id="174" dur="1" fill="hold">
                                          <p:stCondLst>
                                            <p:cond delay="0"/>
                                          </p:stCondLst>
                                        </p:cTn>
                                        <p:tgtEl>
                                          <p:spTgt spid="116"/>
                                        </p:tgtEl>
                                        <p:attrNameLst>
                                          <p:attrName>style.visibility</p:attrName>
                                        </p:attrNameLst>
                                      </p:cBhvr>
                                      <p:to>
                                        <p:strVal val="visible"/>
                                      </p:to>
                                    </p:set>
                                    <p:animEffect transition="in" filter="fade">
                                      <p:cBhvr>
                                        <p:cTn id="175" dur="500"/>
                                        <p:tgtEl>
                                          <p:spTgt spid="1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Graphic spid="83" grpId="0">
        <p:bldAsOne/>
      </p:bldGraphic>
      <p:bldP spid="86" grpId="0"/>
      <p:bldP spid="90" grpId="0"/>
      <p:bldP spid="51" grpId="0" animBg="1"/>
      <p:bldP spid="61" grpId="0" animBg="1"/>
      <p:bldGraphic spid="93" grpId="0">
        <p:bldAsOne/>
      </p:bldGraphic>
      <p:bldP spid="96" grpId="0"/>
      <p:bldP spid="98" grpId="0"/>
      <p:bldP spid="64" grpId="0" animBg="1"/>
      <p:bldP spid="92" grpId="0" animBg="1"/>
      <p:bldGraphic spid="103" grpId="0">
        <p:bldAsOne/>
      </p:bldGraphic>
      <p:bldP spid="106" grpId="0"/>
      <p:bldP spid="110" grpId="0"/>
      <p:bldP spid="99" grpId="0" animBg="1"/>
      <p:bldP spid="100" grpId="0" animBg="1"/>
      <p:bldGraphic spid="113" grpId="0">
        <p:bldAsOne/>
      </p:bldGraphic>
      <p:bldP spid="116" grpId="0"/>
      <p:bldP spid="119" grpId="0"/>
      <p:bldP spid="84" grpId="0" autoUpdateAnimBg="0"/>
      <p:bldP spid="94" grpId="0" autoUpdateAnimBg="0"/>
      <p:bldP spid="104" grpId="0" autoUpdateAnimBg="0"/>
      <p:bldP spid="114" grpId="0" autoUpdateAnimBg="0"/>
      <p:bldP spid="120" grpId="0" autoUpdateAnimBg="0"/>
      <p:bldP spid="121" grpId="0" autoUpdateAnimBg="0"/>
      <p:bldP spid="125" grpId="0" autoUpdateAnimBg="0"/>
      <p:bldP spid="126" grpId="0"/>
      <p:bldP spid="127" grpId="0" autoUpdateAnimBg="0"/>
      <p:bldP spid="128" grpId="0" animBg="1" autoUpdateAnimBg="0"/>
      <p:bldP spid="129" grpId="0"/>
      <p:bldP spid="13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9139" name="Text Box 3"/>
          <p:cNvSpPr txBox="1">
            <a:spLocks noChangeArrowheads="1"/>
          </p:cNvSpPr>
          <p:nvPr/>
        </p:nvSpPr>
        <p:spPr bwMode="auto">
          <a:xfrm>
            <a:off x="0" y="88900"/>
            <a:ext cx="9144000" cy="579438"/>
          </a:xfrm>
          <a:prstGeom prst="rect">
            <a:avLst/>
          </a:prstGeom>
          <a:noFill/>
          <a:ln w="9525" algn="ctr">
            <a:noFill/>
            <a:miter lim="800000"/>
            <a:headEnd/>
            <a:tailEnd/>
          </a:ln>
          <a:effectLst/>
        </p:spPr>
        <p:txBody>
          <a:bodyPr>
            <a:spAutoFit/>
          </a:bodyPr>
          <a:lstStyle/>
          <a:p>
            <a:pPr algn="ctr">
              <a:defRPr/>
            </a:pPr>
            <a:r>
              <a:rPr lang="en-GB" sz="3200">
                <a:solidFill>
                  <a:schemeClr val="bg1"/>
                </a:solidFill>
                <a:effectLst>
                  <a:outerShdw blurRad="38100" dist="38100" dir="2700000" algn="tl">
                    <a:srgbClr val="000000"/>
                  </a:outerShdw>
                </a:effectLst>
                <a:latin typeface="Calibri" pitchFamily="34" charset="0"/>
              </a:rPr>
              <a:t>What</a:t>
            </a:r>
            <a:r>
              <a:rPr lang="en-GB" sz="3000">
                <a:solidFill>
                  <a:schemeClr val="bg1"/>
                </a:solidFill>
                <a:effectLst>
                  <a:outerShdw blurRad="38100" dist="38100" dir="2700000" algn="tl">
                    <a:srgbClr val="000000"/>
                  </a:outerShdw>
                </a:effectLst>
                <a:latin typeface="Calibri" pitchFamily="34" charset="0"/>
              </a:rPr>
              <a:t> </a:t>
            </a:r>
            <a:r>
              <a:rPr lang="en-GB" sz="3200">
                <a:solidFill>
                  <a:schemeClr val="bg1"/>
                </a:solidFill>
                <a:effectLst>
                  <a:outerShdw blurRad="38100" dist="38100" dir="2700000" algn="tl">
                    <a:srgbClr val="000000"/>
                  </a:outerShdw>
                </a:effectLst>
                <a:latin typeface="Calibri" pitchFamily="34" charset="0"/>
              </a:rPr>
              <a:t>we</a:t>
            </a:r>
            <a:r>
              <a:rPr lang="en-GB" sz="3000">
                <a:solidFill>
                  <a:schemeClr val="bg1"/>
                </a:solidFill>
                <a:effectLst>
                  <a:outerShdw blurRad="38100" dist="38100" dir="2700000" algn="tl">
                    <a:srgbClr val="000000"/>
                  </a:outerShdw>
                </a:effectLst>
                <a:latin typeface="Calibri" pitchFamily="34" charset="0"/>
              </a:rPr>
              <a:t> </a:t>
            </a:r>
            <a:r>
              <a:rPr lang="en-GB" sz="3200">
                <a:solidFill>
                  <a:schemeClr val="bg1"/>
                </a:solidFill>
                <a:effectLst>
                  <a:outerShdw blurRad="38100" dist="38100" dir="2700000" algn="tl">
                    <a:srgbClr val="000000"/>
                  </a:outerShdw>
                </a:effectLst>
                <a:latin typeface="Calibri" pitchFamily="34" charset="0"/>
              </a:rPr>
              <a:t>think</a:t>
            </a:r>
            <a:r>
              <a:rPr lang="en-GB" sz="3000">
                <a:solidFill>
                  <a:schemeClr val="bg1"/>
                </a:solidFill>
                <a:effectLst>
                  <a:outerShdw blurRad="38100" dist="38100" dir="2700000" algn="tl">
                    <a:srgbClr val="000000"/>
                  </a:outerShdw>
                </a:effectLst>
                <a:latin typeface="Calibri" pitchFamily="34" charset="0"/>
              </a:rPr>
              <a:t> </a:t>
            </a:r>
            <a:r>
              <a:rPr lang="en-GB" sz="3200">
                <a:solidFill>
                  <a:schemeClr val="bg1"/>
                </a:solidFill>
                <a:effectLst>
                  <a:outerShdw blurRad="38100" dist="38100" dir="2700000" algn="tl">
                    <a:srgbClr val="000000"/>
                  </a:outerShdw>
                </a:effectLst>
                <a:latin typeface="Calibri" pitchFamily="34" charset="0"/>
              </a:rPr>
              <a:t>we</a:t>
            </a:r>
            <a:r>
              <a:rPr lang="en-GB" sz="3000">
                <a:solidFill>
                  <a:schemeClr val="bg1"/>
                </a:solidFill>
                <a:effectLst>
                  <a:outerShdw blurRad="38100" dist="38100" dir="2700000" algn="tl">
                    <a:srgbClr val="000000"/>
                  </a:outerShdw>
                </a:effectLst>
                <a:latin typeface="Calibri" pitchFamily="34" charset="0"/>
              </a:rPr>
              <a:t> </a:t>
            </a:r>
            <a:r>
              <a:rPr lang="en-GB" sz="3200">
                <a:solidFill>
                  <a:schemeClr val="bg1"/>
                </a:solidFill>
                <a:effectLst>
                  <a:outerShdw blurRad="38100" dist="38100" dir="2700000" algn="tl">
                    <a:srgbClr val="000000"/>
                  </a:outerShdw>
                </a:effectLst>
                <a:latin typeface="Calibri" pitchFamily="34" charset="0"/>
              </a:rPr>
              <a:t>know</a:t>
            </a:r>
            <a:r>
              <a:rPr lang="en-GB" sz="3000">
                <a:solidFill>
                  <a:schemeClr val="bg1"/>
                </a:solidFill>
                <a:effectLst>
                  <a:outerShdw blurRad="38100" dist="38100" dir="2700000" algn="tl">
                    <a:srgbClr val="000000"/>
                  </a:outerShdw>
                </a:effectLst>
                <a:latin typeface="Calibri" pitchFamily="34" charset="0"/>
              </a:rPr>
              <a:t> </a:t>
            </a:r>
            <a:r>
              <a:rPr lang="en-GB" sz="3200">
                <a:solidFill>
                  <a:schemeClr val="bg1"/>
                </a:solidFill>
                <a:effectLst>
                  <a:outerShdw blurRad="38100" dist="38100" dir="2700000" algn="tl">
                    <a:srgbClr val="000000"/>
                  </a:outerShdw>
                </a:effectLst>
                <a:latin typeface="Calibri" pitchFamily="34" charset="0"/>
              </a:rPr>
              <a:t>about</a:t>
            </a:r>
            <a:r>
              <a:rPr lang="en-GB" sz="3000">
                <a:solidFill>
                  <a:schemeClr val="bg1"/>
                </a:solidFill>
                <a:effectLst>
                  <a:outerShdw blurRad="38100" dist="38100" dir="2700000" algn="tl">
                    <a:srgbClr val="000000"/>
                  </a:outerShdw>
                </a:effectLst>
                <a:latin typeface="Calibri" pitchFamily="34" charset="0"/>
              </a:rPr>
              <a:t> </a:t>
            </a:r>
            <a:r>
              <a:rPr lang="en-GB" sz="3200">
                <a:solidFill>
                  <a:schemeClr val="bg1"/>
                </a:solidFill>
                <a:effectLst>
                  <a:outerShdw blurRad="38100" dist="38100" dir="2700000" algn="tl">
                    <a:srgbClr val="000000"/>
                  </a:outerShdw>
                </a:effectLst>
                <a:latin typeface="Calibri" pitchFamily="34" charset="0"/>
              </a:rPr>
              <a:t>mantle</a:t>
            </a:r>
            <a:r>
              <a:rPr lang="en-GB" sz="3000">
                <a:solidFill>
                  <a:schemeClr val="bg1"/>
                </a:solidFill>
                <a:effectLst>
                  <a:outerShdw blurRad="38100" dist="38100" dir="2700000" algn="tl">
                    <a:srgbClr val="000000"/>
                  </a:outerShdw>
                </a:effectLst>
                <a:latin typeface="Calibri" pitchFamily="34" charset="0"/>
              </a:rPr>
              <a:t> </a:t>
            </a:r>
            <a:r>
              <a:rPr lang="en-GB" sz="3200">
                <a:solidFill>
                  <a:schemeClr val="bg1"/>
                </a:solidFill>
                <a:effectLst>
                  <a:outerShdw blurRad="38100" dist="38100" dir="2700000" algn="tl">
                    <a:srgbClr val="000000"/>
                  </a:outerShdw>
                </a:effectLst>
                <a:latin typeface="Calibri" pitchFamily="34" charset="0"/>
              </a:rPr>
              <a:t>processes</a:t>
            </a:r>
          </a:p>
        </p:txBody>
      </p:sp>
      <p:grpSp>
        <p:nvGrpSpPr>
          <p:cNvPr id="5" name="Gruppo 4"/>
          <p:cNvGrpSpPr/>
          <p:nvPr/>
        </p:nvGrpSpPr>
        <p:grpSpPr>
          <a:xfrm>
            <a:off x="2329543" y="587273"/>
            <a:ext cx="4669970" cy="3516640"/>
            <a:chOff x="1978574" y="662413"/>
            <a:chExt cx="5260426" cy="3653574"/>
          </a:xfrm>
        </p:grpSpPr>
        <p:pic>
          <p:nvPicPr>
            <p:cNvPr id="2" name="Immagine 1"/>
            <p:cNvPicPr>
              <a:picLocks noChangeAspect="1"/>
            </p:cNvPicPr>
            <p:nvPr/>
          </p:nvPicPr>
          <p:blipFill rotWithShape="1">
            <a:blip r:embed="rId3" cstate="print"/>
            <a:srcRect l="1379"/>
            <a:stretch/>
          </p:blipFill>
          <p:spPr>
            <a:xfrm>
              <a:off x="1978574" y="662413"/>
              <a:ext cx="5260426" cy="3653574"/>
            </a:xfrm>
            <a:prstGeom prst="rect">
              <a:avLst/>
            </a:prstGeom>
          </p:spPr>
        </p:pic>
        <p:sp>
          <p:nvSpPr>
            <p:cNvPr id="3" name="Ovale 2"/>
            <p:cNvSpPr/>
            <p:nvPr/>
          </p:nvSpPr>
          <p:spPr bwMode="auto">
            <a:xfrm>
              <a:off x="2533651" y="850453"/>
              <a:ext cx="414338" cy="494609"/>
            </a:xfrm>
            <a:prstGeom prst="ellipse">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6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 name="CasellaDiTesto 3"/>
            <p:cNvSpPr txBox="1"/>
            <p:nvPr/>
          </p:nvSpPr>
          <p:spPr>
            <a:xfrm>
              <a:off x="4986338" y="1328738"/>
              <a:ext cx="1938338" cy="289402"/>
            </a:xfrm>
            <a:prstGeom prst="rect">
              <a:avLst/>
            </a:prstGeom>
            <a:noFill/>
          </p:spPr>
          <p:txBody>
            <a:bodyPr wrap="square" rtlCol="0">
              <a:spAutoFit/>
            </a:bodyPr>
            <a:lstStyle/>
            <a:p>
              <a:r>
                <a:rPr lang="it-IT" sz="1200" b="1" dirty="0">
                  <a:solidFill>
                    <a:srgbClr val="2A2A2A"/>
                  </a:solidFill>
                  <a:effectLst/>
                  <a:latin typeface="+mj-lt"/>
                  <a:cs typeface="Calibri" panose="020F0502020204030204" pitchFamily="34" charset="0"/>
                </a:rPr>
                <a:t>PM</a:t>
              </a:r>
              <a:r>
                <a:rPr lang="it-IT" sz="1200" dirty="0">
                  <a:solidFill>
                    <a:srgbClr val="2A2A2A"/>
                  </a:solidFill>
                  <a:effectLst/>
                  <a:latin typeface="+mj-lt"/>
                  <a:cs typeface="Calibri" panose="020F0502020204030204" pitchFamily="34" charset="0"/>
                </a:rPr>
                <a:t> = Primitive Mantle</a:t>
              </a:r>
            </a:p>
          </p:txBody>
        </p:sp>
        <p:sp>
          <p:nvSpPr>
            <p:cNvPr id="10" name="CasellaDiTesto 9"/>
            <p:cNvSpPr txBox="1"/>
            <p:nvPr/>
          </p:nvSpPr>
          <p:spPr>
            <a:xfrm>
              <a:off x="5135862" y="1667330"/>
              <a:ext cx="1938339" cy="289402"/>
            </a:xfrm>
            <a:prstGeom prst="rect">
              <a:avLst/>
            </a:prstGeom>
            <a:noFill/>
          </p:spPr>
          <p:txBody>
            <a:bodyPr wrap="square" rtlCol="0">
              <a:spAutoFit/>
            </a:bodyPr>
            <a:lstStyle/>
            <a:p>
              <a:r>
                <a:rPr lang="en-GB" sz="1200" i="1" dirty="0">
                  <a:solidFill>
                    <a:srgbClr val="2A2A2A"/>
                  </a:solidFill>
                  <a:effectLst/>
                  <a:latin typeface="+mj-lt"/>
                  <a:cs typeface="Calibri" panose="020F0502020204030204" pitchFamily="34" charset="0"/>
                </a:rPr>
                <a:t>Peridotite samples</a:t>
              </a:r>
            </a:p>
          </p:txBody>
        </p:sp>
        <p:sp>
          <p:nvSpPr>
            <p:cNvPr id="11" name="CasellaDiTesto 10"/>
            <p:cNvSpPr txBox="1"/>
            <p:nvPr/>
          </p:nvSpPr>
          <p:spPr>
            <a:xfrm>
              <a:off x="1983993" y="4014856"/>
              <a:ext cx="2367972" cy="263803"/>
            </a:xfrm>
            <a:prstGeom prst="rect">
              <a:avLst/>
            </a:prstGeom>
            <a:noFill/>
          </p:spPr>
          <p:txBody>
            <a:bodyPr wrap="square" rtlCol="0">
              <a:spAutoFit/>
            </a:bodyPr>
            <a:lstStyle/>
            <a:p>
              <a:r>
                <a:rPr lang="en-GB" sz="1000" dirty="0">
                  <a:solidFill>
                    <a:srgbClr val="2A2A2A"/>
                  </a:solidFill>
                  <a:effectLst/>
                  <a:latin typeface="+mj-lt"/>
                  <a:cs typeface="Calibri" panose="020F0502020204030204" pitchFamily="34" charset="0"/>
                </a:rPr>
                <a:t>Liu et al., 2023 (GCA, 358, 12-26)</a:t>
              </a:r>
            </a:p>
          </p:txBody>
        </p:sp>
      </p:grpSp>
      <p:sp>
        <p:nvSpPr>
          <p:cNvPr id="8" name="Rectangle 6"/>
          <p:cNvSpPr>
            <a:spLocks noChangeArrowheads="1"/>
          </p:cNvSpPr>
          <p:nvPr/>
        </p:nvSpPr>
        <p:spPr bwMode="auto">
          <a:xfrm>
            <a:off x="2275114" y="4040864"/>
            <a:ext cx="4724399" cy="535531"/>
          </a:xfrm>
          <a:prstGeom prst="rect">
            <a:avLst/>
          </a:prstGeom>
          <a:noFill/>
          <a:ln w="9525">
            <a:noFill/>
            <a:miter lim="800000"/>
            <a:headEnd/>
            <a:tailEnd/>
          </a:ln>
          <a:effectLst/>
        </p:spPr>
        <p:txBody>
          <a:bodyPr>
            <a:spAutoFit/>
          </a:bodyPr>
          <a:lstStyle/>
          <a:p>
            <a:pPr algn="ctr">
              <a:lnSpc>
                <a:spcPct val="120000"/>
              </a:lnSpc>
              <a:buFont typeface="Wingdings" pitchFamily="2" charset="2"/>
              <a:buNone/>
              <a:defRPr/>
            </a:pPr>
            <a:r>
              <a:rPr lang="en-GB" sz="2400" dirty="0">
                <a:solidFill>
                  <a:srgbClr val="FFFF00"/>
                </a:solidFill>
                <a:effectLst>
                  <a:outerShdw blurRad="38100" dist="38100" dir="2700000" algn="tl">
                    <a:srgbClr val="000000"/>
                  </a:outerShdw>
                </a:effectLst>
                <a:latin typeface="Calibri" pitchFamily="34" charset="0"/>
              </a:rPr>
              <a:t>Let’s comment this diagram</a:t>
            </a:r>
          </a:p>
        </p:txBody>
      </p:sp>
      <p:sp>
        <p:nvSpPr>
          <p:cNvPr id="9" name="Rectangle 6"/>
          <p:cNvSpPr>
            <a:spLocks noChangeArrowheads="1"/>
          </p:cNvSpPr>
          <p:nvPr/>
        </p:nvSpPr>
        <p:spPr bwMode="auto">
          <a:xfrm>
            <a:off x="0" y="4519840"/>
            <a:ext cx="6988629" cy="535531"/>
          </a:xfrm>
          <a:prstGeom prst="rect">
            <a:avLst/>
          </a:prstGeom>
          <a:noFill/>
          <a:ln w="9525">
            <a:noFill/>
            <a:miter lim="800000"/>
            <a:headEnd/>
            <a:tailEnd/>
          </a:ln>
          <a:effectLst/>
        </p:spPr>
        <p:txBody>
          <a:bodyPr>
            <a:spAutoFit/>
          </a:bodyPr>
          <a:lstStyle/>
          <a:p>
            <a:pPr>
              <a:lnSpc>
                <a:spcPct val="120000"/>
              </a:lnSpc>
              <a:buFont typeface="Wingdings" pitchFamily="2" charset="2"/>
              <a:buNone/>
              <a:defRPr/>
            </a:pPr>
            <a:r>
              <a:rPr lang="en-GB" sz="2400" dirty="0">
                <a:solidFill>
                  <a:schemeClr val="bg1"/>
                </a:solidFill>
                <a:effectLst>
                  <a:outerShdw blurRad="38100" dist="38100" dir="2700000" algn="tl">
                    <a:srgbClr val="000000"/>
                  </a:outerShdw>
                </a:effectLst>
                <a:latin typeface="Calibri" pitchFamily="34" charset="0"/>
              </a:rPr>
              <a:t>Is there a correlation between these two parameters?</a:t>
            </a:r>
          </a:p>
        </p:txBody>
      </p:sp>
      <p:sp>
        <p:nvSpPr>
          <p:cNvPr id="12" name="Rectangle 6"/>
          <p:cNvSpPr>
            <a:spLocks noChangeArrowheads="1"/>
          </p:cNvSpPr>
          <p:nvPr/>
        </p:nvSpPr>
        <p:spPr bwMode="auto">
          <a:xfrm>
            <a:off x="8403771" y="4519840"/>
            <a:ext cx="740229" cy="535531"/>
          </a:xfrm>
          <a:prstGeom prst="rect">
            <a:avLst/>
          </a:prstGeom>
          <a:noFill/>
          <a:ln w="9525">
            <a:noFill/>
            <a:miter lim="800000"/>
            <a:headEnd/>
            <a:tailEnd/>
          </a:ln>
          <a:effectLst/>
        </p:spPr>
        <p:txBody>
          <a:bodyPr>
            <a:spAutoFit/>
          </a:bodyPr>
          <a:lstStyle/>
          <a:p>
            <a:pPr algn="r">
              <a:lnSpc>
                <a:spcPct val="120000"/>
              </a:lnSpc>
              <a:buFont typeface="Wingdings" pitchFamily="2" charset="2"/>
              <a:buNone/>
              <a:defRPr/>
            </a:pPr>
            <a:r>
              <a:rPr lang="en-GB" sz="2400" dirty="0">
                <a:solidFill>
                  <a:srgbClr val="FFFF00"/>
                </a:solidFill>
                <a:effectLst>
                  <a:outerShdw blurRad="38100" dist="38100" dir="2700000" algn="tl">
                    <a:srgbClr val="000000"/>
                  </a:outerShdw>
                </a:effectLst>
                <a:latin typeface="Calibri" pitchFamily="34" charset="0"/>
              </a:rPr>
              <a:t>YES</a:t>
            </a:r>
          </a:p>
        </p:txBody>
      </p:sp>
      <p:sp>
        <p:nvSpPr>
          <p:cNvPr id="13" name="Rectangle 6"/>
          <p:cNvSpPr>
            <a:spLocks noChangeArrowheads="1"/>
          </p:cNvSpPr>
          <p:nvPr/>
        </p:nvSpPr>
        <p:spPr bwMode="auto">
          <a:xfrm>
            <a:off x="1" y="4889954"/>
            <a:ext cx="3668486" cy="535531"/>
          </a:xfrm>
          <a:prstGeom prst="rect">
            <a:avLst/>
          </a:prstGeom>
          <a:noFill/>
          <a:ln w="9525">
            <a:noFill/>
            <a:miter lim="800000"/>
            <a:headEnd/>
            <a:tailEnd/>
          </a:ln>
          <a:effectLst/>
        </p:spPr>
        <p:txBody>
          <a:bodyPr>
            <a:spAutoFit/>
          </a:bodyPr>
          <a:lstStyle/>
          <a:p>
            <a:pPr>
              <a:lnSpc>
                <a:spcPct val="120000"/>
              </a:lnSpc>
              <a:buFont typeface="Wingdings" pitchFamily="2" charset="2"/>
              <a:buNone/>
              <a:defRPr/>
            </a:pPr>
            <a:r>
              <a:rPr lang="en-GB" sz="2400" dirty="0">
                <a:solidFill>
                  <a:schemeClr val="bg1"/>
                </a:solidFill>
                <a:effectLst>
                  <a:outerShdw blurRad="38100" dist="38100" dir="2700000" algn="tl">
                    <a:srgbClr val="000000"/>
                  </a:outerShdw>
                </a:effectLst>
                <a:latin typeface="Calibri" pitchFamily="34" charset="0"/>
              </a:rPr>
              <a:t>What does Al</a:t>
            </a:r>
            <a:r>
              <a:rPr lang="en-GB" sz="2400" baseline="-25000" dirty="0">
                <a:solidFill>
                  <a:schemeClr val="bg1"/>
                </a:solidFill>
                <a:effectLst>
                  <a:outerShdw blurRad="38100" dist="38100" dir="2700000" algn="tl">
                    <a:srgbClr val="000000"/>
                  </a:outerShdw>
                </a:effectLst>
                <a:latin typeface="Calibri" pitchFamily="34" charset="0"/>
              </a:rPr>
              <a:t>2</a:t>
            </a:r>
            <a:r>
              <a:rPr lang="en-GB" sz="2400" dirty="0">
                <a:solidFill>
                  <a:schemeClr val="bg1"/>
                </a:solidFill>
                <a:effectLst>
                  <a:outerShdw blurRad="38100" dist="38100" dir="2700000" algn="tl">
                    <a:srgbClr val="000000"/>
                  </a:outerShdw>
                </a:effectLst>
                <a:latin typeface="Calibri" pitchFamily="34" charset="0"/>
              </a:rPr>
              <a:t>O</a:t>
            </a:r>
            <a:r>
              <a:rPr lang="en-GB" sz="2400" baseline="-25000" dirty="0">
                <a:solidFill>
                  <a:schemeClr val="bg1"/>
                </a:solidFill>
                <a:effectLst>
                  <a:outerShdw blurRad="38100" dist="38100" dir="2700000" algn="tl">
                    <a:srgbClr val="000000"/>
                  </a:outerShdw>
                </a:effectLst>
                <a:latin typeface="Calibri" pitchFamily="34" charset="0"/>
              </a:rPr>
              <a:t>3</a:t>
            </a:r>
            <a:r>
              <a:rPr lang="en-GB" sz="2400" dirty="0">
                <a:solidFill>
                  <a:schemeClr val="bg1"/>
                </a:solidFill>
                <a:effectLst>
                  <a:outerShdw blurRad="38100" dist="38100" dir="2700000" algn="tl">
                    <a:srgbClr val="000000"/>
                  </a:outerShdw>
                </a:effectLst>
                <a:latin typeface="Calibri" pitchFamily="34" charset="0"/>
              </a:rPr>
              <a:t> indicate?</a:t>
            </a:r>
          </a:p>
        </p:txBody>
      </p:sp>
      <p:sp>
        <p:nvSpPr>
          <p:cNvPr id="14" name="Rectangle 6"/>
          <p:cNvSpPr>
            <a:spLocks noChangeArrowheads="1"/>
          </p:cNvSpPr>
          <p:nvPr/>
        </p:nvSpPr>
        <p:spPr bwMode="auto">
          <a:xfrm>
            <a:off x="4767943" y="4889954"/>
            <a:ext cx="4376058" cy="535531"/>
          </a:xfrm>
          <a:prstGeom prst="rect">
            <a:avLst/>
          </a:prstGeom>
          <a:noFill/>
          <a:ln w="9525">
            <a:noFill/>
            <a:miter lim="800000"/>
            <a:headEnd/>
            <a:tailEnd/>
          </a:ln>
          <a:effectLst/>
        </p:spPr>
        <p:txBody>
          <a:bodyPr>
            <a:spAutoFit/>
          </a:bodyPr>
          <a:lstStyle/>
          <a:p>
            <a:pPr algn="r">
              <a:lnSpc>
                <a:spcPct val="120000"/>
              </a:lnSpc>
              <a:buFont typeface="Wingdings" pitchFamily="2" charset="2"/>
              <a:buNone/>
              <a:defRPr/>
            </a:pPr>
            <a:r>
              <a:rPr lang="en-GB" sz="2400" dirty="0">
                <a:solidFill>
                  <a:srgbClr val="FFFF00"/>
                </a:solidFill>
                <a:effectLst>
                  <a:outerShdw blurRad="38100" dist="38100" dir="2700000" algn="tl">
                    <a:srgbClr val="000000"/>
                  </a:outerShdw>
                </a:effectLst>
                <a:latin typeface="Calibri" pitchFamily="34" charset="0"/>
              </a:rPr>
              <a:t>The fertility of the mantle</a:t>
            </a:r>
          </a:p>
        </p:txBody>
      </p:sp>
      <p:sp>
        <p:nvSpPr>
          <p:cNvPr id="15" name="Rectangle 6"/>
          <p:cNvSpPr>
            <a:spLocks noChangeArrowheads="1"/>
          </p:cNvSpPr>
          <p:nvPr/>
        </p:nvSpPr>
        <p:spPr bwMode="auto">
          <a:xfrm>
            <a:off x="1" y="5249183"/>
            <a:ext cx="3668486" cy="535531"/>
          </a:xfrm>
          <a:prstGeom prst="rect">
            <a:avLst/>
          </a:prstGeom>
          <a:noFill/>
          <a:ln w="9525">
            <a:noFill/>
            <a:miter lim="800000"/>
            <a:headEnd/>
            <a:tailEnd/>
          </a:ln>
          <a:effectLst/>
        </p:spPr>
        <p:txBody>
          <a:bodyPr>
            <a:spAutoFit/>
          </a:bodyPr>
          <a:lstStyle/>
          <a:p>
            <a:pPr>
              <a:lnSpc>
                <a:spcPct val="120000"/>
              </a:lnSpc>
              <a:buFont typeface="Wingdings" pitchFamily="2" charset="2"/>
              <a:buNone/>
              <a:defRPr/>
            </a:pPr>
            <a:r>
              <a:rPr lang="en-GB" sz="2400" dirty="0">
                <a:solidFill>
                  <a:schemeClr val="bg1"/>
                </a:solidFill>
                <a:effectLst>
                  <a:outerShdw blurRad="38100" dist="38100" dir="2700000" algn="tl">
                    <a:srgbClr val="000000"/>
                  </a:outerShdw>
                </a:effectLst>
                <a:latin typeface="Calibri" pitchFamily="34" charset="0"/>
              </a:rPr>
              <a:t>What does Mg# indicate?</a:t>
            </a:r>
          </a:p>
        </p:txBody>
      </p:sp>
      <p:sp>
        <p:nvSpPr>
          <p:cNvPr id="16" name="Rectangle 6"/>
          <p:cNvSpPr>
            <a:spLocks noChangeArrowheads="1"/>
          </p:cNvSpPr>
          <p:nvPr/>
        </p:nvSpPr>
        <p:spPr bwMode="auto">
          <a:xfrm>
            <a:off x="7195457" y="5249183"/>
            <a:ext cx="1948544" cy="535531"/>
          </a:xfrm>
          <a:prstGeom prst="rect">
            <a:avLst/>
          </a:prstGeom>
          <a:noFill/>
          <a:ln w="9525">
            <a:noFill/>
            <a:miter lim="800000"/>
            <a:headEnd/>
            <a:tailEnd/>
          </a:ln>
          <a:effectLst/>
        </p:spPr>
        <p:txBody>
          <a:bodyPr wrap="square">
            <a:spAutoFit/>
          </a:bodyPr>
          <a:lstStyle/>
          <a:p>
            <a:pPr algn="r">
              <a:lnSpc>
                <a:spcPct val="120000"/>
              </a:lnSpc>
              <a:buFont typeface="Wingdings" pitchFamily="2" charset="2"/>
              <a:buNone/>
              <a:defRPr/>
            </a:pPr>
            <a:r>
              <a:rPr lang="en-GB" sz="2400" dirty="0">
                <a:solidFill>
                  <a:srgbClr val="FFFF00"/>
                </a:solidFill>
                <a:effectLst>
                  <a:outerShdw blurRad="38100" dist="38100" dir="2700000" algn="tl">
                    <a:srgbClr val="000000"/>
                  </a:outerShdw>
                </a:effectLst>
                <a:latin typeface="Calibri" pitchFamily="34" charset="0"/>
              </a:rPr>
              <a:t>Mg/(Mg+Fe)</a:t>
            </a:r>
          </a:p>
        </p:txBody>
      </p:sp>
      <p:sp>
        <p:nvSpPr>
          <p:cNvPr id="17" name="Rectangle 6"/>
          <p:cNvSpPr>
            <a:spLocks noChangeArrowheads="1"/>
          </p:cNvSpPr>
          <p:nvPr/>
        </p:nvSpPr>
        <p:spPr bwMode="auto">
          <a:xfrm>
            <a:off x="17008" y="622749"/>
            <a:ext cx="2334306" cy="2246769"/>
          </a:xfrm>
          <a:prstGeom prst="rect">
            <a:avLst/>
          </a:prstGeom>
          <a:noFill/>
          <a:ln w="9525">
            <a:noFill/>
            <a:miter lim="800000"/>
            <a:headEnd/>
            <a:tailEnd/>
          </a:ln>
          <a:effectLst/>
        </p:spPr>
        <p:txBody>
          <a:bodyPr wrap="square">
            <a:spAutoFit/>
          </a:bodyPr>
          <a:lstStyle/>
          <a:p>
            <a:pPr>
              <a:lnSpc>
                <a:spcPts val="2400"/>
              </a:lnSpc>
              <a:buFont typeface="Wingdings" pitchFamily="2" charset="2"/>
              <a:buNone/>
              <a:defRPr/>
            </a:pPr>
            <a:r>
              <a:rPr lang="en-GB" sz="2000" dirty="0">
                <a:solidFill>
                  <a:schemeClr val="bg1"/>
                </a:solidFill>
                <a:effectLst>
                  <a:outerShdw blurRad="38100" dist="38100" dir="2700000" algn="tl">
                    <a:srgbClr val="000000"/>
                  </a:outerShdw>
                </a:effectLst>
                <a:latin typeface="Calibri" pitchFamily="34" charset="0"/>
              </a:rPr>
              <a:t>During peridotite partial melting, Al</a:t>
            </a:r>
            <a:r>
              <a:rPr lang="en-GB" sz="2000" baseline="-25000" dirty="0">
                <a:solidFill>
                  <a:schemeClr val="bg1"/>
                </a:solidFill>
                <a:effectLst>
                  <a:outerShdw blurRad="38100" dist="38100" dir="2700000" algn="tl">
                    <a:srgbClr val="000000"/>
                  </a:outerShdw>
                </a:effectLst>
                <a:latin typeface="Calibri" pitchFamily="34" charset="0"/>
              </a:rPr>
              <a:t>2</a:t>
            </a:r>
            <a:r>
              <a:rPr lang="en-GB" sz="2000" dirty="0">
                <a:solidFill>
                  <a:schemeClr val="bg1"/>
                </a:solidFill>
                <a:effectLst>
                  <a:outerShdw blurRad="38100" dist="38100" dir="2700000" algn="tl">
                    <a:srgbClr val="000000"/>
                  </a:outerShdw>
                </a:effectLst>
                <a:latin typeface="Calibri" pitchFamily="34" charset="0"/>
              </a:rPr>
              <a:t>O</a:t>
            </a:r>
            <a:r>
              <a:rPr lang="en-GB" sz="2000" baseline="-25000" dirty="0">
                <a:solidFill>
                  <a:schemeClr val="bg1"/>
                </a:solidFill>
                <a:effectLst>
                  <a:outerShdw blurRad="38100" dist="38100" dir="2700000" algn="tl">
                    <a:srgbClr val="000000"/>
                  </a:outerShdw>
                </a:effectLst>
                <a:latin typeface="Calibri" pitchFamily="34" charset="0"/>
              </a:rPr>
              <a:t>3</a:t>
            </a:r>
            <a:r>
              <a:rPr lang="en-GB" sz="2000" dirty="0">
                <a:solidFill>
                  <a:schemeClr val="bg1"/>
                </a:solidFill>
                <a:effectLst>
                  <a:outerShdw blurRad="38100" dist="38100" dir="2700000" algn="tl">
                    <a:srgbClr val="000000"/>
                  </a:outerShdw>
                </a:effectLst>
                <a:latin typeface="Calibri" pitchFamily="34" charset="0"/>
              </a:rPr>
              <a:t> tends to be partitioned in the melt or does it remains in the restitic source?</a:t>
            </a:r>
          </a:p>
        </p:txBody>
      </p:sp>
      <p:sp>
        <p:nvSpPr>
          <p:cNvPr id="18" name="Rectangle 6"/>
          <p:cNvSpPr>
            <a:spLocks noChangeArrowheads="1"/>
          </p:cNvSpPr>
          <p:nvPr/>
        </p:nvSpPr>
        <p:spPr bwMode="auto">
          <a:xfrm>
            <a:off x="17008" y="2908749"/>
            <a:ext cx="2225448" cy="400110"/>
          </a:xfrm>
          <a:prstGeom prst="rect">
            <a:avLst/>
          </a:prstGeom>
          <a:noFill/>
          <a:ln w="9525">
            <a:noFill/>
            <a:miter lim="800000"/>
            <a:headEnd/>
            <a:tailEnd/>
          </a:ln>
          <a:effectLst/>
        </p:spPr>
        <p:txBody>
          <a:bodyPr wrap="square">
            <a:spAutoFit/>
          </a:bodyPr>
          <a:lstStyle/>
          <a:p>
            <a:pPr>
              <a:lnSpc>
                <a:spcPts val="2400"/>
              </a:lnSpc>
              <a:buFont typeface="Wingdings" pitchFamily="2" charset="2"/>
              <a:buNone/>
              <a:defRPr/>
            </a:pPr>
            <a:r>
              <a:rPr lang="en-GB" sz="2000" b="1" dirty="0">
                <a:solidFill>
                  <a:schemeClr val="bg1"/>
                </a:solidFill>
                <a:effectLst>
                  <a:outerShdw blurRad="38100" dist="38100" dir="2700000" algn="tl">
                    <a:srgbClr val="000000"/>
                  </a:outerShdw>
                </a:effectLst>
                <a:latin typeface="Calibri" pitchFamily="34" charset="0"/>
                <a:sym typeface="Wingdings" panose="05000000000000000000" pitchFamily="2" charset="2"/>
              </a:rPr>
              <a:t></a:t>
            </a:r>
            <a:r>
              <a:rPr lang="en-GB" sz="2000" b="1" dirty="0">
                <a:solidFill>
                  <a:schemeClr val="bg1"/>
                </a:solidFill>
                <a:effectLst>
                  <a:outerShdw blurRad="38100" dist="38100" dir="2700000" algn="tl">
                    <a:srgbClr val="000000"/>
                  </a:outerShdw>
                </a:effectLst>
                <a:latin typeface="Calibri" pitchFamily="34" charset="0"/>
              </a:rPr>
              <a:t> melt</a:t>
            </a:r>
          </a:p>
        </p:txBody>
      </p:sp>
      <p:sp>
        <p:nvSpPr>
          <p:cNvPr id="19" name="Rectangle 6"/>
          <p:cNvSpPr>
            <a:spLocks noChangeArrowheads="1"/>
          </p:cNvSpPr>
          <p:nvPr/>
        </p:nvSpPr>
        <p:spPr bwMode="auto">
          <a:xfrm>
            <a:off x="17008" y="3387720"/>
            <a:ext cx="2356076" cy="707886"/>
          </a:xfrm>
          <a:prstGeom prst="rect">
            <a:avLst/>
          </a:prstGeom>
          <a:noFill/>
          <a:ln w="9525">
            <a:noFill/>
            <a:miter lim="800000"/>
            <a:headEnd/>
            <a:tailEnd/>
          </a:ln>
          <a:effectLst/>
        </p:spPr>
        <p:txBody>
          <a:bodyPr wrap="square">
            <a:spAutoFit/>
          </a:bodyPr>
          <a:lstStyle/>
          <a:p>
            <a:pPr>
              <a:lnSpc>
                <a:spcPts val="2400"/>
              </a:lnSpc>
              <a:buFont typeface="Wingdings" pitchFamily="2" charset="2"/>
              <a:buNone/>
              <a:defRPr/>
            </a:pPr>
            <a:r>
              <a:rPr lang="en-GB" sz="2000" dirty="0">
                <a:solidFill>
                  <a:schemeClr val="bg1"/>
                </a:solidFill>
                <a:effectLst>
                  <a:outerShdw blurRad="38100" dist="38100" dir="2700000" algn="tl">
                    <a:srgbClr val="000000"/>
                  </a:outerShdw>
                </a:effectLst>
                <a:latin typeface="Calibri" pitchFamily="34" charset="0"/>
                <a:sym typeface="Wingdings" panose="05000000000000000000" pitchFamily="2" charset="2"/>
              </a:rPr>
              <a:t>What mineral will it form once solidified?</a:t>
            </a:r>
            <a:endParaRPr lang="en-GB" sz="2000" dirty="0">
              <a:solidFill>
                <a:schemeClr val="bg1"/>
              </a:solidFill>
              <a:effectLst>
                <a:outerShdw blurRad="38100" dist="38100" dir="2700000" algn="tl">
                  <a:srgbClr val="000000"/>
                </a:outerShdw>
              </a:effectLst>
              <a:latin typeface="Calibri" pitchFamily="34" charset="0"/>
            </a:endParaRPr>
          </a:p>
        </p:txBody>
      </p:sp>
      <p:sp>
        <p:nvSpPr>
          <p:cNvPr id="20" name="Rectangle 6"/>
          <p:cNvSpPr>
            <a:spLocks noChangeArrowheads="1"/>
          </p:cNvSpPr>
          <p:nvPr/>
        </p:nvSpPr>
        <p:spPr bwMode="auto">
          <a:xfrm>
            <a:off x="17007" y="4127949"/>
            <a:ext cx="2606449" cy="400110"/>
          </a:xfrm>
          <a:prstGeom prst="rect">
            <a:avLst/>
          </a:prstGeom>
          <a:noFill/>
          <a:ln w="9525">
            <a:noFill/>
            <a:miter lim="800000"/>
            <a:headEnd/>
            <a:tailEnd/>
          </a:ln>
          <a:effectLst/>
        </p:spPr>
        <p:txBody>
          <a:bodyPr wrap="square">
            <a:spAutoFit/>
          </a:bodyPr>
          <a:lstStyle/>
          <a:p>
            <a:pPr>
              <a:lnSpc>
                <a:spcPts val="2400"/>
              </a:lnSpc>
              <a:buFont typeface="Wingdings" pitchFamily="2" charset="2"/>
              <a:buNone/>
              <a:defRPr/>
            </a:pPr>
            <a:r>
              <a:rPr lang="en-GB" sz="2000" b="1" dirty="0">
                <a:solidFill>
                  <a:schemeClr val="bg1"/>
                </a:solidFill>
                <a:effectLst>
                  <a:outerShdw blurRad="38100" dist="38100" dir="2700000" algn="tl">
                    <a:srgbClr val="000000"/>
                  </a:outerShdw>
                </a:effectLst>
                <a:latin typeface="Calibri" pitchFamily="34" charset="0"/>
                <a:sym typeface="Wingdings" panose="05000000000000000000" pitchFamily="2" charset="2"/>
              </a:rPr>
              <a:t></a:t>
            </a:r>
            <a:r>
              <a:rPr lang="en-GB" sz="2000" b="1" dirty="0">
                <a:solidFill>
                  <a:schemeClr val="bg1"/>
                </a:solidFill>
                <a:effectLst>
                  <a:outerShdw blurRad="38100" dist="38100" dir="2700000" algn="tl">
                    <a:srgbClr val="000000"/>
                  </a:outerShdw>
                </a:effectLst>
                <a:latin typeface="Calibri" pitchFamily="34" charset="0"/>
              </a:rPr>
              <a:t> plagioclase (basalt)</a:t>
            </a:r>
          </a:p>
        </p:txBody>
      </p:sp>
      <p:sp>
        <p:nvSpPr>
          <p:cNvPr id="21" name="Rectangle 6"/>
          <p:cNvSpPr>
            <a:spLocks noChangeArrowheads="1"/>
          </p:cNvSpPr>
          <p:nvPr/>
        </p:nvSpPr>
        <p:spPr bwMode="auto">
          <a:xfrm>
            <a:off x="1" y="5619297"/>
            <a:ext cx="7282542" cy="535531"/>
          </a:xfrm>
          <a:prstGeom prst="rect">
            <a:avLst/>
          </a:prstGeom>
          <a:noFill/>
          <a:ln w="9525">
            <a:noFill/>
            <a:miter lim="800000"/>
            <a:headEnd/>
            <a:tailEnd/>
          </a:ln>
          <a:effectLst/>
        </p:spPr>
        <p:txBody>
          <a:bodyPr wrap="square">
            <a:spAutoFit/>
          </a:bodyPr>
          <a:lstStyle/>
          <a:p>
            <a:pPr>
              <a:lnSpc>
                <a:spcPct val="120000"/>
              </a:lnSpc>
              <a:buFont typeface="Wingdings" pitchFamily="2" charset="2"/>
              <a:buNone/>
              <a:defRPr/>
            </a:pPr>
            <a:r>
              <a:rPr lang="en-GB" sz="2400" dirty="0">
                <a:solidFill>
                  <a:schemeClr val="bg1"/>
                </a:solidFill>
                <a:effectLst>
                  <a:outerShdw blurRad="38100" dist="38100" dir="2700000" algn="tl">
                    <a:srgbClr val="000000"/>
                  </a:outerShdw>
                </a:effectLst>
                <a:latin typeface="Calibri" pitchFamily="34" charset="0"/>
              </a:rPr>
              <a:t>What is more compatible in mantle minerals? Fe or Mg?</a:t>
            </a:r>
          </a:p>
        </p:txBody>
      </p:sp>
      <p:sp>
        <p:nvSpPr>
          <p:cNvPr id="22" name="Rectangle 6"/>
          <p:cNvSpPr>
            <a:spLocks noChangeArrowheads="1"/>
          </p:cNvSpPr>
          <p:nvPr/>
        </p:nvSpPr>
        <p:spPr bwMode="auto">
          <a:xfrm>
            <a:off x="7195457" y="5619297"/>
            <a:ext cx="1948544" cy="505972"/>
          </a:xfrm>
          <a:prstGeom prst="rect">
            <a:avLst/>
          </a:prstGeom>
          <a:noFill/>
          <a:ln w="9525">
            <a:noFill/>
            <a:miter lim="800000"/>
            <a:headEnd/>
            <a:tailEnd/>
          </a:ln>
          <a:effectLst/>
        </p:spPr>
        <p:txBody>
          <a:bodyPr wrap="square">
            <a:spAutoFit/>
          </a:bodyPr>
          <a:lstStyle/>
          <a:p>
            <a:pPr algn="r">
              <a:lnSpc>
                <a:spcPct val="120000"/>
              </a:lnSpc>
              <a:buFont typeface="Wingdings" pitchFamily="2" charset="2"/>
              <a:buNone/>
              <a:defRPr/>
            </a:pPr>
            <a:r>
              <a:rPr lang="en-GB" sz="2400" dirty="0">
                <a:solidFill>
                  <a:srgbClr val="FFFF00"/>
                </a:solidFill>
                <a:effectLst>
                  <a:outerShdw blurRad="38100" dist="38100" dir="2700000" algn="tl">
                    <a:srgbClr val="000000"/>
                  </a:outerShdw>
                </a:effectLst>
                <a:latin typeface="Calibri" pitchFamily="34" charset="0"/>
              </a:rPr>
              <a:t>Mg</a:t>
            </a:r>
          </a:p>
        </p:txBody>
      </p:sp>
      <p:sp>
        <p:nvSpPr>
          <p:cNvPr id="23" name="Rectangle 6"/>
          <p:cNvSpPr>
            <a:spLocks noChangeArrowheads="1"/>
          </p:cNvSpPr>
          <p:nvPr/>
        </p:nvSpPr>
        <p:spPr bwMode="auto">
          <a:xfrm>
            <a:off x="1" y="5989411"/>
            <a:ext cx="8207828" cy="535531"/>
          </a:xfrm>
          <a:prstGeom prst="rect">
            <a:avLst/>
          </a:prstGeom>
          <a:noFill/>
          <a:ln w="9525">
            <a:noFill/>
            <a:miter lim="800000"/>
            <a:headEnd/>
            <a:tailEnd/>
          </a:ln>
          <a:effectLst/>
        </p:spPr>
        <p:txBody>
          <a:bodyPr wrap="square">
            <a:spAutoFit/>
          </a:bodyPr>
          <a:lstStyle/>
          <a:p>
            <a:pPr>
              <a:lnSpc>
                <a:spcPct val="120000"/>
              </a:lnSpc>
              <a:buFont typeface="Wingdings" pitchFamily="2" charset="2"/>
              <a:buNone/>
              <a:defRPr/>
            </a:pPr>
            <a:r>
              <a:rPr lang="en-GB" sz="2400" dirty="0">
                <a:solidFill>
                  <a:schemeClr val="bg1"/>
                </a:solidFill>
                <a:effectLst>
                  <a:outerShdw blurRad="38100" dist="38100" dir="2700000" algn="tl">
                    <a:srgbClr val="000000"/>
                  </a:outerShdw>
                </a:effectLst>
                <a:latin typeface="Calibri" pitchFamily="34" charset="0"/>
              </a:rPr>
              <a:t>How does Mg# change in the residuum with melting?</a:t>
            </a:r>
          </a:p>
        </p:txBody>
      </p:sp>
      <p:sp>
        <p:nvSpPr>
          <p:cNvPr id="24" name="Rectangle 6"/>
          <p:cNvSpPr>
            <a:spLocks noChangeArrowheads="1"/>
          </p:cNvSpPr>
          <p:nvPr/>
        </p:nvSpPr>
        <p:spPr bwMode="auto">
          <a:xfrm>
            <a:off x="7195457" y="5989411"/>
            <a:ext cx="1948544" cy="535531"/>
          </a:xfrm>
          <a:prstGeom prst="rect">
            <a:avLst/>
          </a:prstGeom>
          <a:noFill/>
          <a:ln w="9525">
            <a:noFill/>
            <a:miter lim="800000"/>
            <a:headEnd/>
            <a:tailEnd/>
          </a:ln>
          <a:effectLst/>
        </p:spPr>
        <p:txBody>
          <a:bodyPr wrap="square">
            <a:spAutoFit/>
          </a:bodyPr>
          <a:lstStyle/>
          <a:p>
            <a:pPr algn="r">
              <a:lnSpc>
                <a:spcPct val="120000"/>
              </a:lnSpc>
              <a:buFont typeface="Wingdings" pitchFamily="2" charset="2"/>
              <a:buNone/>
              <a:defRPr/>
            </a:pPr>
            <a:r>
              <a:rPr lang="en-GB" sz="2400" dirty="0">
                <a:solidFill>
                  <a:srgbClr val="FFFF00"/>
                </a:solidFill>
                <a:effectLst>
                  <a:outerShdw blurRad="38100" dist="38100" dir="2700000" algn="tl">
                    <a:srgbClr val="000000"/>
                  </a:outerShdw>
                </a:effectLst>
                <a:latin typeface="Calibri" pitchFamily="34" charset="0"/>
              </a:rPr>
              <a:t>Increases</a:t>
            </a:r>
          </a:p>
        </p:txBody>
      </p:sp>
      <p:sp>
        <p:nvSpPr>
          <p:cNvPr id="25" name="Rectangle 6"/>
          <p:cNvSpPr>
            <a:spLocks noChangeArrowheads="1"/>
          </p:cNvSpPr>
          <p:nvPr/>
        </p:nvSpPr>
        <p:spPr bwMode="auto">
          <a:xfrm>
            <a:off x="6945086" y="622749"/>
            <a:ext cx="2198914" cy="1631216"/>
          </a:xfrm>
          <a:prstGeom prst="rect">
            <a:avLst/>
          </a:prstGeom>
          <a:noFill/>
          <a:ln w="9525">
            <a:noFill/>
            <a:miter lim="800000"/>
            <a:headEnd/>
            <a:tailEnd/>
          </a:ln>
          <a:effectLst/>
        </p:spPr>
        <p:txBody>
          <a:bodyPr wrap="square">
            <a:spAutoFit/>
          </a:bodyPr>
          <a:lstStyle/>
          <a:p>
            <a:pPr algn="r">
              <a:lnSpc>
                <a:spcPts val="2400"/>
              </a:lnSpc>
              <a:buFont typeface="Wingdings" pitchFamily="2" charset="2"/>
              <a:buNone/>
              <a:defRPr/>
            </a:pPr>
            <a:r>
              <a:rPr lang="en-GB" sz="2000" dirty="0">
                <a:solidFill>
                  <a:schemeClr val="bg1"/>
                </a:solidFill>
                <a:effectLst>
                  <a:outerShdw blurRad="38100" dist="38100" dir="2700000" algn="tl">
                    <a:srgbClr val="000000"/>
                  </a:outerShdw>
                </a:effectLst>
                <a:latin typeface="Calibri" pitchFamily="34" charset="0"/>
              </a:rPr>
              <a:t>With increasing partial melting, Al</a:t>
            </a:r>
            <a:r>
              <a:rPr lang="en-GB" sz="2000" baseline="-25000" dirty="0">
                <a:solidFill>
                  <a:schemeClr val="bg1"/>
                </a:solidFill>
                <a:effectLst>
                  <a:outerShdw blurRad="38100" dist="38100" dir="2700000" algn="tl">
                    <a:srgbClr val="000000"/>
                  </a:outerShdw>
                </a:effectLst>
                <a:latin typeface="Calibri" pitchFamily="34" charset="0"/>
              </a:rPr>
              <a:t>2</a:t>
            </a:r>
            <a:r>
              <a:rPr lang="en-GB" sz="2000" dirty="0">
                <a:solidFill>
                  <a:schemeClr val="bg1"/>
                </a:solidFill>
                <a:effectLst>
                  <a:outerShdw blurRad="38100" dist="38100" dir="2700000" algn="tl">
                    <a:srgbClr val="000000"/>
                  </a:outerShdw>
                </a:effectLst>
                <a:latin typeface="Calibri" pitchFamily="34" charset="0"/>
              </a:rPr>
              <a:t>O</a:t>
            </a:r>
            <a:r>
              <a:rPr lang="en-GB" sz="2000" baseline="-25000" dirty="0">
                <a:solidFill>
                  <a:schemeClr val="bg1"/>
                </a:solidFill>
                <a:effectLst>
                  <a:outerShdw blurRad="38100" dist="38100" dir="2700000" algn="tl">
                    <a:srgbClr val="000000"/>
                  </a:outerShdw>
                </a:effectLst>
                <a:latin typeface="Calibri" pitchFamily="34" charset="0"/>
              </a:rPr>
              <a:t>3</a:t>
            </a:r>
            <a:r>
              <a:rPr lang="en-GB" sz="2000" dirty="0">
                <a:solidFill>
                  <a:schemeClr val="bg1"/>
                </a:solidFill>
                <a:effectLst>
                  <a:outerShdw blurRad="38100" dist="38100" dir="2700000" algn="tl">
                    <a:srgbClr val="000000"/>
                  </a:outerShdw>
                </a:effectLst>
                <a:latin typeface="Calibri" pitchFamily="34" charset="0"/>
              </a:rPr>
              <a:t> decreases and Mg# increases in the residuum.</a:t>
            </a:r>
          </a:p>
        </p:txBody>
      </p:sp>
      <p:sp>
        <p:nvSpPr>
          <p:cNvPr id="26" name="Rectangle 6"/>
          <p:cNvSpPr>
            <a:spLocks noChangeArrowheads="1"/>
          </p:cNvSpPr>
          <p:nvPr/>
        </p:nvSpPr>
        <p:spPr bwMode="auto">
          <a:xfrm>
            <a:off x="6923314" y="2353578"/>
            <a:ext cx="2220686" cy="2246769"/>
          </a:xfrm>
          <a:prstGeom prst="rect">
            <a:avLst/>
          </a:prstGeom>
          <a:noFill/>
          <a:ln w="9525">
            <a:noFill/>
            <a:miter lim="800000"/>
            <a:headEnd/>
            <a:tailEnd/>
          </a:ln>
          <a:effectLst/>
        </p:spPr>
        <p:txBody>
          <a:bodyPr wrap="square">
            <a:spAutoFit/>
          </a:bodyPr>
          <a:lstStyle/>
          <a:p>
            <a:pPr algn="r">
              <a:lnSpc>
                <a:spcPts val="2400"/>
              </a:lnSpc>
              <a:buFont typeface="Wingdings" pitchFamily="2" charset="2"/>
              <a:buNone/>
              <a:defRPr/>
            </a:pPr>
            <a:r>
              <a:rPr lang="en-GB" sz="2000" dirty="0">
                <a:solidFill>
                  <a:schemeClr val="bg1"/>
                </a:solidFill>
                <a:effectLst>
                  <a:outerShdw blurRad="38100" dist="38100" dir="2700000" algn="tl">
                    <a:srgbClr val="000000"/>
                  </a:outerShdw>
                </a:effectLst>
                <a:latin typeface="Calibri" pitchFamily="34" charset="0"/>
              </a:rPr>
              <a:t>Melts extracted from sources at different degrees of fertility will be characterised by different compositions.</a:t>
            </a:r>
          </a:p>
        </p:txBody>
      </p:sp>
      <p:cxnSp>
        <p:nvCxnSpPr>
          <p:cNvPr id="28" name="Connettore 1 27"/>
          <p:cNvCxnSpPr/>
          <p:nvPr/>
        </p:nvCxnSpPr>
        <p:spPr bwMode="auto">
          <a:xfrm>
            <a:off x="5215472" y="1786467"/>
            <a:ext cx="1260000" cy="0"/>
          </a:xfrm>
          <a:prstGeom prst="line">
            <a:avLst/>
          </a:prstGeom>
          <a:noFill/>
          <a:ln w="28575" cap="flat" cmpd="sng" algn="ctr">
            <a:solidFill>
              <a:srgbClr val="FF0000"/>
            </a:solidFill>
            <a:prstDash val="solid"/>
            <a:round/>
            <a:headEnd type="none" w="med" len="med"/>
            <a:tailEnd type="none" w="med" len="med"/>
          </a:ln>
          <a:effectLst/>
        </p:spPr>
      </p:cxnSp>
      <p:sp>
        <p:nvSpPr>
          <p:cNvPr id="29" name="CasellaDiTesto 28"/>
          <p:cNvSpPr txBox="1"/>
          <p:nvPr/>
        </p:nvSpPr>
        <p:spPr>
          <a:xfrm>
            <a:off x="2702505" y="961855"/>
            <a:ext cx="1192158" cy="461665"/>
          </a:xfrm>
          <a:prstGeom prst="rect">
            <a:avLst/>
          </a:prstGeom>
          <a:noFill/>
        </p:spPr>
        <p:txBody>
          <a:bodyPr wrap="square" rtlCol="0">
            <a:spAutoFit/>
          </a:bodyPr>
          <a:lstStyle/>
          <a:p>
            <a:r>
              <a:rPr lang="en-GB" sz="1200" b="1" dirty="0">
                <a:solidFill>
                  <a:srgbClr val="FF0000"/>
                </a:solidFill>
                <a:effectLst/>
                <a:latin typeface="+mj-lt"/>
                <a:cs typeface="Calibri" panose="020F0502020204030204" pitchFamily="34" charset="0"/>
              </a:rPr>
              <a:t>Fertile compositions</a:t>
            </a:r>
          </a:p>
        </p:txBody>
      </p:sp>
      <p:sp>
        <p:nvSpPr>
          <p:cNvPr id="30" name="CasellaDiTesto 29"/>
          <p:cNvSpPr txBox="1"/>
          <p:nvPr/>
        </p:nvSpPr>
        <p:spPr>
          <a:xfrm>
            <a:off x="5801309" y="3146259"/>
            <a:ext cx="1192158" cy="461665"/>
          </a:xfrm>
          <a:prstGeom prst="rect">
            <a:avLst/>
          </a:prstGeom>
          <a:noFill/>
        </p:spPr>
        <p:txBody>
          <a:bodyPr wrap="square" rtlCol="0">
            <a:spAutoFit/>
          </a:bodyPr>
          <a:lstStyle/>
          <a:p>
            <a:pPr algn="r"/>
            <a:r>
              <a:rPr lang="en-GB" sz="1200" b="1" dirty="0">
                <a:solidFill>
                  <a:srgbClr val="FF0000"/>
                </a:solidFill>
                <a:effectLst/>
                <a:latin typeface="+mj-lt"/>
                <a:cs typeface="Calibri" panose="020F0502020204030204" pitchFamily="34" charset="0"/>
              </a:rPr>
              <a:t>Depleted compositions</a:t>
            </a:r>
          </a:p>
        </p:txBody>
      </p:sp>
    </p:spTree>
    <p:extLst>
      <p:ext uri="{BB962C8B-B14F-4D97-AF65-F5344CB8AC3E}">
        <p14:creationId xmlns:p14="http://schemas.microsoft.com/office/powerpoint/2010/main" val="3046608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wipe(left)">
                                      <p:cBhvr>
                                        <p:cTn id="16" dur="500"/>
                                        <p:tgtEl>
                                          <p:spTgt spid="2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fade">
                                      <p:cBhvr>
                                        <p:cTn id="36" dur="500"/>
                                        <p:tgtEl>
                                          <p:spTgt spid="14"/>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500"/>
                                        <p:tgtEl>
                                          <p:spTgt spid="17"/>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fade">
                                      <p:cBhvr>
                                        <p:cTn id="46" dur="500"/>
                                        <p:tgtEl>
                                          <p:spTgt spid="18"/>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fade">
                                      <p:cBhvr>
                                        <p:cTn id="51" dur="500"/>
                                        <p:tgtEl>
                                          <p:spTgt spid="19"/>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20"/>
                                        </p:tgtEl>
                                        <p:attrNameLst>
                                          <p:attrName>style.visibility</p:attrName>
                                        </p:attrNameLst>
                                      </p:cBhvr>
                                      <p:to>
                                        <p:strVal val="visible"/>
                                      </p:to>
                                    </p:set>
                                    <p:animEffect transition="in" filter="fade">
                                      <p:cBhvr>
                                        <p:cTn id="56" dur="500"/>
                                        <p:tgtEl>
                                          <p:spTgt spid="20"/>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15"/>
                                        </p:tgtEl>
                                        <p:attrNameLst>
                                          <p:attrName>style.visibility</p:attrName>
                                        </p:attrNameLst>
                                      </p:cBhvr>
                                      <p:to>
                                        <p:strVal val="visible"/>
                                      </p:to>
                                    </p:set>
                                    <p:animEffect transition="in" filter="fade">
                                      <p:cBhvr>
                                        <p:cTn id="61" dur="500"/>
                                        <p:tgtEl>
                                          <p:spTgt spid="15"/>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fade">
                                      <p:cBhvr>
                                        <p:cTn id="66" dur="500"/>
                                        <p:tgtEl>
                                          <p:spTgt spid="16"/>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21"/>
                                        </p:tgtEl>
                                        <p:attrNameLst>
                                          <p:attrName>style.visibility</p:attrName>
                                        </p:attrNameLst>
                                      </p:cBhvr>
                                      <p:to>
                                        <p:strVal val="visible"/>
                                      </p:to>
                                    </p:set>
                                    <p:animEffect transition="in" filter="fade">
                                      <p:cBhvr>
                                        <p:cTn id="71" dur="500"/>
                                        <p:tgtEl>
                                          <p:spTgt spid="21"/>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22"/>
                                        </p:tgtEl>
                                        <p:attrNameLst>
                                          <p:attrName>style.visibility</p:attrName>
                                        </p:attrNameLst>
                                      </p:cBhvr>
                                      <p:to>
                                        <p:strVal val="visible"/>
                                      </p:to>
                                    </p:set>
                                    <p:animEffect transition="in" filter="fade">
                                      <p:cBhvr>
                                        <p:cTn id="76" dur="500"/>
                                        <p:tgtEl>
                                          <p:spTgt spid="22"/>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23"/>
                                        </p:tgtEl>
                                        <p:attrNameLst>
                                          <p:attrName>style.visibility</p:attrName>
                                        </p:attrNameLst>
                                      </p:cBhvr>
                                      <p:to>
                                        <p:strVal val="visible"/>
                                      </p:to>
                                    </p:set>
                                    <p:animEffect transition="in" filter="fade">
                                      <p:cBhvr>
                                        <p:cTn id="81" dur="500"/>
                                        <p:tgtEl>
                                          <p:spTgt spid="23"/>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grpId="0" nodeType="clickEffect">
                                  <p:stCondLst>
                                    <p:cond delay="0"/>
                                  </p:stCondLst>
                                  <p:childTnLst>
                                    <p:set>
                                      <p:cBhvr>
                                        <p:cTn id="85" dur="1" fill="hold">
                                          <p:stCondLst>
                                            <p:cond delay="0"/>
                                          </p:stCondLst>
                                        </p:cTn>
                                        <p:tgtEl>
                                          <p:spTgt spid="24"/>
                                        </p:tgtEl>
                                        <p:attrNameLst>
                                          <p:attrName>style.visibility</p:attrName>
                                        </p:attrNameLst>
                                      </p:cBhvr>
                                      <p:to>
                                        <p:strVal val="visible"/>
                                      </p:to>
                                    </p:set>
                                    <p:animEffect transition="in" filter="fade">
                                      <p:cBhvr>
                                        <p:cTn id="86" dur="500"/>
                                        <p:tgtEl>
                                          <p:spTgt spid="24"/>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grpId="0" nodeType="clickEffect">
                                  <p:stCondLst>
                                    <p:cond delay="0"/>
                                  </p:stCondLst>
                                  <p:childTnLst>
                                    <p:set>
                                      <p:cBhvr>
                                        <p:cTn id="90" dur="1" fill="hold">
                                          <p:stCondLst>
                                            <p:cond delay="0"/>
                                          </p:stCondLst>
                                        </p:cTn>
                                        <p:tgtEl>
                                          <p:spTgt spid="25"/>
                                        </p:tgtEl>
                                        <p:attrNameLst>
                                          <p:attrName>style.visibility</p:attrName>
                                        </p:attrNameLst>
                                      </p:cBhvr>
                                      <p:to>
                                        <p:strVal val="visible"/>
                                      </p:to>
                                    </p:set>
                                    <p:animEffect transition="in" filter="fade">
                                      <p:cBhvr>
                                        <p:cTn id="91" dur="500"/>
                                        <p:tgtEl>
                                          <p:spTgt spid="25"/>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grpId="0" nodeType="clickEffect">
                                  <p:stCondLst>
                                    <p:cond delay="0"/>
                                  </p:stCondLst>
                                  <p:childTnLst>
                                    <p:set>
                                      <p:cBhvr>
                                        <p:cTn id="95" dur="1" fill="hold">
                                          <p:stCondLst>
                                            <p:cond delay="0"/>
                                          </p:stCondLst>
                                        </p:cTn>
                                        <p:tgtEl>
                                          <p:spTgt spid="26"/>
                                        </p:tgtEl>
                                        <p:attrNameLst>
                                          <p:attrName>style.visibility</p:attrName>
                                        </p:attrNameLst>
                                      </p:cBhvr>
                                      <p:to>
                                        <p:strVal val="visible"/>
                                      </p:to>
                                    </p:set>
                                    <p:animEffect transition="in" filter="fade">
                                      <p:cBhvr>
                                        <p:cTn id="96" dur="500"/>
                                        <p:tgtEl>
                                          <p:spTgt spid="26"/>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grpId="0" nodeType="clickEffect">
                                  <p:stCondLst>
                                    <p:cond delay="0"/>
                                  </p:stCondLst>
                                  <p:childTnLst>
                                    <p:set>
                                      <p:cBhvr>
                                        <p:cTn id="100" dur="1" fill="hold">
                                          <p:stCondLst>
                                            <p:cond delay="0"/>
                                          </p:stCondLst>
                                        </p:cTn>
                                        <p:tgtEl>
                                          <p:spTgt spid="29"/>
                                        </p:tgtEl>
                                        <p:attrNameLst>
                                          <p:attrName>style.visibility</p:attrName>
                                        </p:attrNameLst>
                                      </p:cBhvr>
                                      <p:to>
                                        <p:strVal val="visible"/>
                                      </p:to>
                                    </p:set>
                                    <p:animEffect transition="in" filter="fade">
                                      <p:cBhvr>
                                        <p:cTn id="101" dur="500"/>
                                        <p:tgtEl>
                                          <p:spTgt spid="29"/>
                                        </p:tgtEl>
                                      </p:cBhvr>
                                    </p:animEffect>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grpId="0" nodeType="clickEffect">
                                  <p:stCondLst>
                                    <p:cond delay="0"/>
                                  </p:stCondLst>
                                  <p:childTnLst>
                                    <p:set>
                                      <p:cBhvr>
                                        <p:cTn id="105" dur="1" fill="hold">
                                          <p:stCondLst>
                                            <p:cond delay="0"/>
                                          </p:stCondLst>
                                        </p:cTn>
                                        <p:tgtEl>
                                          <p:spTgt spid="30"/>
                                        </p:tgtEl>
                                        <p:attrNameLst>
                                          <p:attrName>style.visibility</p:attrName>
                                        </p:attrNameLst>
                                      </p:cBhvr>
                                      <p:to>
                                        <p:strVal val="visible"/>
                                      </p:to>
                                    </p:set>
                                    <p:animEffect transition="in" filter="fade">
                                      <p:cBhvr>
                                        <p:cTn id="106"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2" grpId="0"/>
      <p:bldP spid="13" grpId="0"/>
      <p:bldP spid="14" grpId="0"/>
      <p:bldP spid="15" grpId="0"/>
      <p:bldP spid="16" grpId="0"/>
      <p:bldP spid="17" grpId="0"/>
      <p:bldP spid="18" grpId="0"/>
      <p:bldP spid="19" grpId="0"/>
      <p:bldP spid="20" grpId="0"/>
      <p:bldP spid="21" grpId="0"/>
      <p:bldP spid="22" grpId="0"/>
      <p:bldP spid="23" grpId="0"/>
      <p:bldP spid="24" grpId="0"/>
      <p:bldP spid="25" grpId="0"/>
      <p:bldP spid="26" grpId="0"/>
      <p:bldP spid="29" grpId="0"/>
      <p:bldP spid="30"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12699" y="5420102"/>
            <a:ext cx="6320971" cy="615553"/>
          </a:xfrm>
          <a:prstGeom prst="rect">
            <a:avLst/>
          </a:prstGeom>
          <a:noFill/>
          <a:ln w="9525">
            <a:noFill/>
            <a:miter lim="800000"/>
            <a:headEnd/>
            <a:tailEnd/>
          </a:ln>
          <a:effectLst/>
        </p:spPr>
        <p:txBody>
          <a:bodyPr wrap="square">
            <a:spAutoFit/>
          </a:bodyPr>
          <a:lstStyle/>
          <a:p>
            <a:pPr>
              <a:defRPr/>
            </a:pPr>
            <a:r>
              <a:rPr lang="en-GB" sz="3400" dirty="0">
                <a:solidFill>
                  <a:schemeClr val="bg1"/>
                </a:solidFill>
                <a:effectLst>
                  <a:outerShdw blurRad="38100" dist="38100" dir="2700000" algn="tl">
                    <a:srgbClr val="000000"/>
                  </a:outerShdw>
                </a:effectLst>
                <a:latin typeface="Calibri" pitchFamily="34" charset="0"/>
                <a:sym typeface="Wingdings" pitchFamily="2" charset="2"/>
              </a:rPr>
              <a:t>With increasing degree of melting</a:t>
            </a:r>
          </a:p>
        </p:txBody>
      </p:sp>
      <p:sp>
        <p:nvSpPr>
          <p:cNvPr id="3" name="Rettangolo arrotondato 2"/>
          <p:cNvSpPr/>
          <p:nvPr/>
        </p:nvSpPr>
        <p:spPr bwMode="auto">
          <a:xfrm>
            <a:off x="6333671" y="4507497"/>
            <a:ext cx="918029" cy="1131303"/>
          </a:xfrm>
          <a:prstGeom prst="roundRect">
            <a:avLst/>
          </a:prstGeom>
          <a:solidFill>
            <a:srgbClr val="FF0000"/>
          </a:solidFill>
          <a:ln w="9525" cap="flat" cmpd="sng" algn="ctr">
            <a:noFill/>
            <a:prstDash val="solid"/>
            <a:round/>
            <a:headEnd type="none" w="med" len="med"/>
            <a:tailEnd type="none" w="med" len="med"/>
          </a:ln>
          <a:effectLst>
            <a:softEdge rad="317500"/>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 name="Text Box 3"/>
          <p:cNvSpPr txBox="1">
            <a:spLocks noChangeArrowheads="1"/>
          </p:cNvSpPr>
          <p:nvPr/>
        </p:nvSpPr>
        <p:spPr bwMode="auto">
          <a:xfrm>
            <a:off x="6126849" y="5420102"/>
            <a:ext cx="2826651" cy="615553"/>
          </a:xfrm>
          <a:prstGeom prst="rect">
            <a:avLst/>
          </a:prstGeom>
          <a:noFill/>
          <a:ln w="9525">
            <a:noFill/>
            <a:miter lim="800000"/>
            <a:headEnd/>
            <a:tailEnd/>
          </a:ln>
          <a:effectLst/>
        </p:spPr>
        <p:txBody>
          <a:bodyPr wrap="square">
            <a:spAutoFit/>
          </a:bodyPr>
          <a:lstStyle/>
          <a:p>
            <a:pPr>
              <a:defRPr/>
            </a:pPr>
            <a:r>
              <a:rPr lang="en-GB" sz="3400" dirty="0">
                <a:solidFill>
                  <a:schemeClr val="bg1"/>
                </a:solidFill>
                <a:effectLst>
                  <a:outerShdw blurRad="38100" dist="38100" dir="2700000" algn="tl">
                    <a:srgbClr val="000000"/>
                  </a:outerShdw>
                </a:effectLst>
                <a:latin typeface="Calibri" pitchFamily="34" charset="0"/>
                <a:sym typeface="Wingdings" panose="05000000000000000000" pitchFamily="2" charset="2"/>
              </a:rPr>
              <a:t> C</a:t>
            </a:r>
            <a:r>
              <a:rPr lang="en-GB" sz="3400" baseline="-25000" dirty="0">
                <a:solidFill>
                  <a:schemeClr val="bg1"/>
                </a:solidFill>
                <a:effectLst>
                  <a:outerShdw blurRad="38100" dist="38100" dir="2700000" algn="tl">
                    <a:srgbClr val="000000"/>
                  </a:outerShdw>
                </a:effectLst>
                <a:latin typeface="Calibri" pitchFamily="34" charset="0"/>
                <a:sym typeface="Wingdings" panose="05000000000000000000" pitchFamily="2" charset="2"/>
              </a:rPr>
              <a:t>L</a:t>
            </a:r>
            <a:r>
              <a:rPr lang="en-GB" sz="3400" dirty="0">
                <a:solidFill>
                  <a:schemeClr val="bg1"/>
                </a:solidFill>
                <a:effectLst>
                  <a:outerShdw blurRad="38100" dist="38100" dir="2700000" algn="tl">
                    <a:srgbClr val="000000"/>
                  </a:outerShdw>
                </a:effectLst>
                <a:latin typeface="Calibri" pitchFamily="34" charset="0"/>
                <a:sym typeface="Wingdings" panose="05000000000000000000" pitchFamily="2" charset="2"/>
              </a:rPr>
              <a:t> decrease</a:t>
            </a:r>
          </a:p>
        </p:txBody>
      </p:sp>
      <p:sp>
        <p:nvSpPr>
          <p:cNvPr id="5" name="Text Box 3"/>
          <p:cNvSpPr txBox="1">
            <a:spLocks noChangeArrowheads="1"/>
          </p:cNvSpPr>
          <p:nvPr/>
        </p:nvSpPr>
        <p:spPr bwMode="auto">
          <a:xfrm>
            <a:off x="12699" y="6075207"/>
            <a:ext cx="9131301" cy="769441"/>
          </a:xfrm>
          <a:prstGeom prst="rect">
            <a:avLst/>
          </a:prstGeom>
          <a:solidFill>
            <a:schemeClr val="tx1"/>
          </a:solidFill>
          <a:ln w="9525">
            <a:noFill/>
            <a:miter lim="800000"/>
            <a:headEnd/>
            <a:tailEnd/>
          </a:ln>
          <a:effectLst/>
        </p:spPr>
        <p:txBody>
          <a:bodyPr wrap="square">
            <a:spAutoFit/>
          </a:bodyPr>
          <a:lstStyle/>
          <a:p>
            <a:pPr algn="ctr">
              <a:defRPr/>
            </a:pPr>
            <a:r>
              <a:rPr lang="en-GB" sz="2200" dirty="0">
                <a:solidFill>
                  <a:schemeClr val="bg1"/>
                </a:solidFill>
                <a:effectLst>
                  <a:outerShdw blurRad="38100" dist="38100" dir="2700000" algn="tl">
                    <a:srgbClr val="000000"/>
                  </a:outerShdw>
                </a:effectLst>
                <a:latin typeface="Calibri" pitchFamily="34" charset="0"/>
                <a:sym typeface="Wingdings" pitchFamily="2" charset="2"/>
              </a:rPr>
              <a:t>The composition of a </a:t>
            </a:r>
            <a:r>
              <a:rPr lang="en-GB" sz="2200" dirty="0">
                <a:solidFill>
                  <a:srgbClr val="FFFF00"/>
                </a:solidFill>
                <a:effectLst>
                  <a:outerShdw blurRad="38100" dist="38100" dir="2700000" algn="tl">
                    <a:srgbClr val="000000"/>
                  </a:outerShdw>
                </a:effectLst>
                <a:latin typeface="Calibri" pitchFamily="34" charset="0"/>
                <a:sym typeface="Wingdings" pitchFamily="2" charset="2"/>
              </a:rPr>
              <a:t>primitive partial melt</a:t>
            </a:r>
            <a:r>
              <a:rPr lang="en-GB" sz="2200" dirty="0">
                <a:solidFill>
                  <a:schemeClr val="bg1"/>
                </a:solidFill>
                <a:effectLst>
                  <a:outerShdw blurRad="38100" dist="38100" dir="2700000" algn="tl">
                    <a:srgbClr val="000000"/>
                  </a:outerShdw>
                </a:effectLst>
                <a:latin typeface="Calibri" pitchFamily="34" charset="0"/>
                <a:sym typeface="Wingdings" pitchFamily="2" charset="2"/>
              </a:rPr>
              <a:t> (C</a:t>
            </a:r>
            <a:r>
              <a:rPr lang="en-GB" sz="2200" baseline="-25000" dirty="0">
                <a:solidFill>
                  <a:schemeClr val="bg1"/>
                </a:solidFill>
                <a:effectLst>
                  <a:outerShdw blurRad="38100" dist="38100" dir="2700000" algn="tl">
                    <a:srgbClr val="000000"/>
                  </a:outerShdw>
                </a:effectLst>
                <a:latin typeface="Calibri" pitchFamily="34" charset="0"/>
                <a:sym typeface="Wingdings" pitchFamily="2" charset="2"/>
              </a:rPr>
              <a:t>L</a:t>
            </a:r>
            <a:r>
              <a:rPr lang="en-GB" sz="2200" dirty="0">
                <a:solidFill>
                  <a:schemeClr val="bg1"/>
                </a:solidFill>
                <a:effectLst>
                  <a:outerShdw blurRad="38100" dist="38100" dir="2700000" algn="tl">
                    <a:srgbClr val="000000"/>
                  </a:outerShdw>
                </a:effectLst>
                <a:latin typeface="Calibri" pitchFamily="34" charset="0"/>
                <a:sym typeface="Wingdings" pitchFamily="2" charset="2"/>
              </a:rPr>
              <a:t>) depends on the composition of the source (C</a:t>
            </a:r>
            <a:r>
              <a:rPr lang="en-GB" sz="2200" baseline="-25000" dirty="0">
                <a:solidFill>
                  <a:schemeClr val="bg1"/>
                </a:solidFill>
                <a:effectLst>
                  <a:outerShdw blurRad="38100" dist="38100" dir="2700000" algn="tl">
                    <a:srgbClr val="000000"/>
                  </a:outerShdw>
                </a:effectLst>
                <a:latin typeface="Calibri" pitchFamily="34" charset="0"/>
                <a:sym typeface="Wingdings" pitchFamily="2" charset="2"/>
              </a:rPr>
              <a:t>0</a:t>
            </a:r>
            <a:r>
              <a:rPr lang="en-GB" sz="2200" dirty="0">
                <a:solidFill>
                  <a:schemeClr val="bg1"/>
                </a:solidFill>
                <a:effectLst>
                  <a:outerShdw blurRad="38100" dist="38100" dir="2700000" algn="tl">
                    <a:srgbClr val="000000"/>
                  </a:outerShdw>
                </a:effectLst>
                <a:latin typeface="Calibri" pitchFamily="34" charset="0"/>
                <a:sym typeface="Wingdings" pitchFamily="2" charset="2"/>
              </a:rPr>
              <a:t>), Kd (D and P  mineralogy) and degree of melting.</a:t>
            </a:r>
          </a:p>
        </p:txBody>
      </p:sp>
      <p:sp>
        <p:nvSpPr>
          <p:cNvPr id="6" name="Text Box 3"/>
          <p:cNvSpPr txBox="1">
            <a:spLocks noChangeArrowheads="1"/>
          </p:cNvSpPr>
          <p:nvPr/>
        </p:nvSpPr>
        <p:spPr bwMode="auto">
          <a:xfrm>
            <a:off x="0" y="273461"/>
            <a:ext cx="2765426" cy="1446550"/>
          </a:xfrm>
          <a:prstGeom prst="rect">
            <a:avLst/>
          </a:prstGeom>
          <a:noFill/>
          <a:ln w="9525">
            <a:noFill/>
            <a:miter lim="800000"/>
            <a:headEnd/>
            <a:tailEnd/>
          </a:ln>
          <a:effectLst/>
        </p:spPr>
        <p:txBody>
          <a:bodyPr wrap="square">
            <a:spAutoFit/>
          </a:bodyPr>
          <a:lstStyle/>
          <a:p>
            <a:pPr algn="ctr">
              <a:defRPr/>
            </a:pPr>
            <a:r>
              <a:rPr lang="en-GB" sz="2200" dirty="0">
                <a:solidFill>
                  <a:schemeClr val="bg1"/>
                </a:solidFill>
                <a:effectLst>
                  <a:outerShdw blurRad="38100" dist="38100" dir="2700000" algn="tl">
                    <a:srgbClr val="000000"/>
                  </a:outerShdw>
                </a:effectLst>
                <a:latin typeface="Calibri" pitchFamily="34" charset="0"/>
                <a:sym typeface="Wingdings" pitchFamily="2" charset="2"/>
              </a:rPr>
              <a:t>A primitive partial melt is a melt that is in equilibrium with its source.</a:t>
            </a:r>
          </a:p>
        </p:txBody>
      </p:sp>
      <p:sp>
        <p:nvSpPr>
          <p:cNvPr id="7" name="Text Box 3"/>
          <p:cNvSpPr txBox="1">
            <a:spLocks noChangeArrowheads="1"/>
          </p:cNvSpPr>
          <p:nvPr/>
        </p:nvSpPr>
        <p:spPr bwMode="auto">
          <a:xfrm>
            <a:off x="0" y="1818436"/>
            <a:ext cx="2765426" cy="2800767"/>
          </a:xfrm>
          <a:prstGeom prst="rect">
            <a:avLst/>
          </a:prstGeom>
          <a:noFill/>
          <a:ln w="9525">
            <a:noFill/>
            <a:miter lim="800000"/>
            <a:headEnd/>
            <a:tailEnd/>
          </a:ln>
          <a:effectLst/>
        </p:spPr>
        <p:txBody>
          <a:bodyPr wrap="square">
            <a:spAutoFit/>
          </a:bodyPr>
          <a:lstStyle/>
          <a:p>
            <a:pPr algn="ctr">
              <a:defRPr/>
            </a:pPr>
            <a:r>
              <a:rPr lang="en-GB" sz="2200" dirty="0">
                <a:solidFill>
                  <a:schemeClr val="bg1"/>
                </a:solidFill>
                <a:effectLst>
                  <a:outerShdw blurRad="38100" dist="38100" dir="2700000" algn="tl">
                    <a:srgbClr val="000000"/>
                  </a:outerShdw>
                </a:effectLst>
                <a:latin typeface="Calibri" pitchFamily="34" charset="0"/>
                <a:sym typeface="Wingdings" pitchFamily="2" charset="2"/>
              </a:rPr>
              <a:t>Real primitive melts are quite rare. Many are derivative melts (evolved), whose composition can be also modified by the presence of cumulitic phases.</a:t>
            </a:r>
          </a:p>
        </p:txBody>
      </p:sp>
      <p:sp>
        <p:nvSpPr>
          <p:cNvPr id="8" name="Text Box 3"/>
          <p:cNvSpPr txBox="1">
            <a:spLocks noChangeArrowheads="1"/>
          </p:cNvSpPr>
          <p:nvPr/>
        </p:nvSpPr>
        <p:spPr bwMode="auto">
          <a:xfrm>
            <a:off x="-1" y="4730848"/>
            <a:ext cx="4147457" cy="769441"/>
          </a:xfrm>
          <a:prstGeom prst="rect">
            <a:avLst/>
          </a:prstGeom>
          <a:noFill/>
          <a:ln w="9525">
            <a:noFill/>
            <a:miter lim="800000"/>
            <a:headEnd/>
            <a:tailEnd/>
          </a:ln>
          <a:effectLst/>
        </p:spPr>
        <p:txBody>
          <a:bodyPr wrap="square">
            <a:spAutoFit/>
          </a:bodyPr>
          <a:lstStyle/>
          <a:p>
            <a:pPr algn="ctr">
              <a:defRPr/>
            </a:pPr>
            <a:r>
              <a:rPr lang="en-GB" sz="2200" dirty="0">
                <a:solidFill>
                  <a:srgbClr val="FFFF00"/>
                </a:solidFill>
                <a:effectLst>
                  <a:outerShdw blurRad="38100" dist="38100" dir="2700000" algn="tl">
                    <a:srgbClr val="000000"/>
                  </a:outerShdw>
                </a:effectLst>
                <a:latin typeface="Calibri" pitchFamily="34" charset="0"/>
                <a:sym typeface="Wingdings" pitchFamily="2" charset="2"/>
              </a:rPr>
              <a:t>It is not always easy to identify the primitiveness of a igneous rock.</a:t>
            </a:r>
          </a:p>
        </p:txBody>
      </p:sp>
      <p:graphicFrame>
        <p:nvGraphicFramePr>
          <p:cNvPr id="9" name="Grafico 8">
            <a:extLst>
              <a:ext uri="{FF2B5EF4-FFF2-40B4-BE49-F238E27FC236}">
                <a16:creationId xmlns:a16="http://schemas.microsoft.com/office/drawing/2014/main" id="{00000000-0008-0000-1200-000002000000}"/>
              </a:ext>
            </a:extLst>
          </p:cNvPr>
          <p:cNvGraphicFramePr>
            <a:graphicFrameLocks/>
          </p:cNvGraphicFramePr>
          <p:nvPr>
            <p:extLst>
              <p:ext uri="{D42A27DB-BD31-4B8C-83A1-F6EECF244321}">
                <p14:modId xmlns:p14="http://schemas.microsoft.com/office/powerpoint/2010/main" val="3183431743"/>
              </p:ext>
            </p:extLst>
          </p:nvPr>
        </p:nvGraphicFramePr>
        <p:xfrm>
          <a:off x="2743200" y="240685"/>
          <a:ext cx="6172543" cy="4516371"/>
        </p:xfrm>
        <a:graphic>
          <a:graphicData uri="http://schemas.openxmlformats.org/drawingml/2006/chart">
            <c:chart xmlns:c="http://schemas.openxmlformats.org/drawingml/2006/chart" xmlns:r="http://schemas.openxmlformats.org/officeDocument/2006/relationships" r:id="rId2"/>
          </a:graphicData>
        </a:graphic>
      </p:graphicFrame>
      <p:cxnSp>
        <p:nvCxnSpPr>
          <p:cNvPr id="10" name="Connettore 1 9"/>
          <p:cNvCxnSpPr/>
          <p:nvPr/>
        </p:nvCxnSpPr>
        <p:spPr bwMode="auto">
          <a:xfrm flipV="1">
            <a:off x="3660774" y="2943633"/>
            <a:ext cx="0" cy="1476000"/>
          </a:xfrm>
          <a:prstGeom prst="line">
            <a:avLst/>
          </a:prstGeom>
          <a:noFill/>
          <a:ln w="28575" cap="flat" cmpd="sng" algn="ctr">
            <a:solidFill>
              <a:schemeClr val="tx1"/>
            </a:solidFill>
            <a:prstDash val="solid"/>
            <a:round/>
            <a:headEnd type="none" w="med" len="med"/>
            <a:tailEnd type="arrow" w="med" len="med"/>
          </a:ln>
          <a:effectLst/>
        </p:spPr>
      </p:cxnSp>
      <p:sp>
        <p:nvSpPr>
          <p:cNvPr id="11" name="Text Box 3"/>
          <p:cNvSpPr txBox="1">
            <a:spLocks noChangeArrowheads="1"/>
          </p:cNvSpPr>
          <p:nvPr/>
        </p:nvSpPr>
        <p:spPr bwMode="auto">
          <a:xfrm>
            <a:off x="6439616" y="4209980"/>
            <a:ext cx="1674246" cy="297517"/>
          </a:xfrm>
          <a:prstGeom prst="rect">
            <a:avLst/>
          </a:prstGeom>
          <a:noFill/>
          <a:ln w="9525">
            <a:noFill/>
            <a:miter lim="800000"/>
            <a:headEnd/>
            <a:tailEnd/>
          </a:ln>
          <a:effectLst/>
        </p:spPr>
        <p:txBody>
          <a:bodyPr wrap="square">
            <a:spAutoFit/>
          </a:bodyPr>
          <a:lstStyle/>
          <a:p>
            <a:pPr algn="ctr">
              <a:lnSpc>
                <a:spcPts val="1600"/>
              </a:lnSpc>
              <a:defRPr/>
            </a:pPr>
            <a:r>
              <a:rPr lang="en-GB" sz="1600" b="1" dirty="0">
                <a:solidFill>
                  <a:schemeClr val="tx1"/>
                </a:solidFill>
                <a:effectLst/>
                <a:latin typeface="Calibri" pitchFamily="34" charset="0"/>
                <a:sym typeface="Wingdings" pitchFamily="2" charset="2"/>
              </a:rPr>
              <a:t>0 times increase</a:t>
            </a:r>
          </a:p>
        </p:txBody>
      </p:sp>
      <p:sp>
        <p:nvSpPr>
          <p:cNvPr id="12" name="Text Box 3"/>
          <p:cNvSpPr txBox="1">
            <a:spLocks noChangeArrowheads="1"/>
          </p:cNvSpPr>
          <p:nvPr/>
        </p:nvSpPr>
        <p:spPr bwMode="auto">
          <a:xfrm>
            <a:off x="3665398" y="3874851"/>
            <a:ext cx="1130754" cy="505523"/>
          </a:xfrm>
          <a:prstGeom prst="rect">
            <a:avLst/>
          </a:prstGeom>
          <a:noFill/>
          <a:ln w="9525">
            <a:noFill/>
            <a:miter lim="800000"/>
            <a:headEnd/>
            <a:tailEnd/>
          </a:ln>
          <a:effectLst/>
        </p:spPr>
        <p:txBody>
          <a:bodyPr wrap="square">
            <a:spAutoFit/>
          </a:bodyPr>
          <a:lstStyle/>
          <a:p>
            <a:pPr>
              <a:lnSpc>
                <a:spcPts val="1600"/>
              </a:lnSpc>
              <a:defRPr/>
            </a:pPr>
            <a:r>
              <a:rPr lang="en-GB" sz="1600" b="1" dirty="0">
                <a:solidFill>
                  <a:schemeClr val="tx1"/>
                </a:solidFill>
                <a:effectLst/>
                <a:latin typeface="Calibri" pitchFamily="34" charset="0"/>
                <a:sym typeface="Wingdings" pitchFamily="2" charset="2"/>
              </a:rPr>
              <a:t>&lt;15 times increase</a:t>
            </a:r>
          </a:p>
        </p:txBody>
      </p:sp>
      <p:sp>
        <p:nvSpPr>
          <p:cNvPr id="13" name="Figura a mano libera 12"/>
          <p:cNvSpPr/>
          <p:nvPr/>
        </p:nvSpPr>
        <p:spPr bwMode="auto">
          <a:xfrm>
            <a:off x="3594100" y="2927350"/>
            <a:ext cx="1073150" cy="1495425"/>
          </a:xfrm>
          <a:custGeom>
            <a:avLst/>
            <a:gdLst>
              <a:gd name="connsiteX0" fmla="*/ 0 w 1073150"/>
              <a:gd name="connsiteY0" fmla="*/ 0 h 1495425"/>
              <a:gd name="connsiteX1" fmla="*/ 130175 w 1073150"/>
              <a:gd name="connsiteY1" fmla="*/ 9525 h 1495425"/>
              <a:gd name="connsiteX2" fmla="*/ 215900 w 1073150"/>
              <a:gd name="connsiteY2" fmla="*/ 355600 h 1495425"/>
              <a:gd name="connsiteX3" fmla="*/ 234950 w 1073150"/>
              <a:gd name="connsiteY3" fmla="*/ 901700 h 1495425"/>
              <a:gd name="connsiteX4" fmla="*/ 1073150 w 1073150"/>
              <a:gd name="connsiteY4" fmla="*/ 942975 h 1495425"/>
              <a:gd name="connsiteX5" fmla="*/ 984250 w 1073150"/>
              <a:gd name="connsiteY5" fmla="*/ 1400175 h 1495425"/>
              <a:gd name="connsiteX6" fmla="*/ 196850 w 1073150"/>
              <a:gd name="connsiteY6" fmla="*/ 1444625 h 1495425"/>
              <a:gd name="connsiteX7" fmla="*/ 123825 w 1073150"/>
              <a:gd name="connsiteY7" fmla="*/ 1495425 h 1495425"/>
              <a:gd name="connsiteX8" fmla="*/ 12700 w 1073150"/>
              <a:gd name="connsiteY8" fmla="*/ 1489075 h 1495425"/>
              <a:gd name="connsiteX9" fmla="*/ 0 w 1073150"/>
              <a:gd name="connsiteY9" fmla="*/ 0 h 1495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3150" h="1495425">
                <a:moveTo>
                  <a:pt x="0" y="0"/>
                </a:moveTo>
                <a:lnTo>
                  <a:pt x="130175" y="9525"/>
                </a:lnTo>
                <a:lnTo>
                  <a:pt x="215900" y="355600"/>
                </a:lnTo>
                <a:lnTo>
                  <a:pt x="234950" y="901700"/>
                </a:lnTo>
                <a:lnTo>
                  <a:pt x="1073150" y="942975"/>
                </a:lnTo>
                <a:lnTo>
                  <a:pt x="984250" y="1400175"/>
                </a:lnTo>
                <a:lnTo>
                  <a:pt x="196850" y="1444625"/>
                </a:lnTo>
                <a:lnTo>
                  <a:pt x="123825" y="1495425"/>
                </a:lnTo>
                <a:lnTo>
                  <a:pt x="12700" y="1489075"/>
                </a:lnTo>
                <a:lnTo>
                  <a:pt x="0" y="0"/>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4" name="Figura a mano libera 13"/>
          <p:cNvSpPr/>
          <p:nvPr/>
        </p:nvSpPr>
        <p:spPr bwMode="auto">
          <a:xfrm>
            <a:off x="6540500" y="4225925"/>
            <a:ext cx="1450975" cy="190500"/>
          </a:xfrm>
          <a:custGeom>
            <a:avLst/>
            <a:gdLst>
              <a:gd name="connsiteX0" fmla="*/ 0 w 1450975"/>
              <a:gd name="connsiteY0" fmla="*/ 0 h 190500"/>
              <a:gd name="connsiteX1" fmla="*/ 50800 w 1450975"/>
              <a:gd name="connsiteY1" fmla="*/ 190500 h 190500"/>
              <a:gd name="connsiteX2" fmla="*/ 193675 w 1450975"/>
              <a:gd name="connsiteY2" fmla="*/ 190500 h 190500"/>
              <a:gd name="connsiteX3" fmla="*/ 1450975 w 1450975"/>
              <a:gd name="connsiteY3" fmla="*/ 187325 h 190500"/>
              <a:gd name="connsiteX4" fmla="*/ 1441450 w 1450975"/>
              <a:gd name="connsiteY4" fmla="*/ 98425 h 190500"/>
              <a:gd name="connsiteX5" fmla="*/ 1368425 w 1450975"/>
              <a:gd name="connsiteY5" fmla="*/ 66675 h 190500"/>
              <a:gd name="connsiteX6" fmla="*/ 1101725 w 1450975"/>
              <a:gd name="connsiteY6" fmla="*/ 47625 h 190500"/>
              <a:gd name="connsiteX7" fmla="*/ 0 w 1450975"/>
              <a:gd name="connsiteY7" fmla="*/ 0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50975" h="190500">
                <a:moveTo>
                  <a:pt x="0" y="0"/>
                </a:moveTo>
                <a:lnTo>
                  <a:pt x="50800" y="190500"/>
                </a:lnTo>
                <a:lnTo>
                  <a:pt x="193675" y="190500"/>
                </a:lnTo>
                <a:lnTo>
                  <a:pt x="1450975" y="187325"/>
                </a:lnTo>
                <a:lnTo>
                  <a:pt x="1441450" y="98425"/>
                </a:lnTo>
                <a:lnTo>
                  <a:pt x="1368425" y="66675"/>
                </a:lnTo>
                <a:lnTo>
                  <a:pt x="1101725" y="47625"/>
                </a:lnTo>
                <a:lnTo>
                  <a:pt x="0" y="0"/>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5" name="Text Box 3"/>
          <p:cNvSpPr txBox="1">
            <a:spLocks noChangeArrowheads="1"/>
          </p:cNvSpPr>
          <p:nvPr/>
        </p:nvSpPr>
        <p:spPr bwMode="auto">
          <a:xfrm>
            <a:off x="6346371" y="1270455"/>
            <a:ext cx="2510292" cy="400110"/>
          </a:xfrm>
          <a:prstGeom prst="rect">
            <a:avLst/>
          </a:prstGeom>
          <a:noFill/>
          <a:ln w="9525">
            <a:noFill/>
            <a:miter lim="800000"/>
            <a:headEnd/>
            <a:tailEnd/>
          </a:ln>
          <a:effectLst/>
        </p:spPr>
        <p:txBody>
          <a:bodyPr wrap="square">
            <a:spAutoFit/>
          </a:bodyPr>
          <a:lstStyle/>
          <a:p>
            <a:pPr algn="r">
              <a:defRPr/>
            </a:pPr>
            <a:r>
              <a:rPr lang="en-GB" sz="2000" b="1" dirty="0">
                <a:solidFill>
                  <a:srgbClr val="FF0000"/>
                </a:solidFill>
                <a:effectLst/>
                <a:latin typeface="Calibri" pitchFamily="34" charset="0"/>
                <a:sym typeface="Wingdings" pitchFamily="2" charset="2"/>
              </a:rPr>
              <a:t>1% partial melting</a:t>
            </a:r>
          </a:p>
        </p:txBody>
      </p:sp>
      <p:sp>
        <p:nvSpPr>
          <p:cNvPr id="16" name="Text Box 3"/>
          <p:cNvSpPr txBox="1">
            <a:spLocks noChangeArrowheads="1"/>
          </p:cNvSpPr>
          <p:nvPr/>
        </p:nvSpPr>
        <p:spPr bwMode="auto">
          <a:xfrm>
            <a:off x="6346371" y="1706105"/>
            <a:ext cx="2510292" cy="400110"/>
          </a:xfrm>
          <a:prstGeom prst="rect">
            <a:avLst/>
          </a:prstGeom>
          <a:noFill/>
          <a:ln w="9525">
            <a:noFill/>
            <a:miter lim="800000"/>
            <a:headEnd/>
            <a:tailEnd/>
          </a:ln>
          <a:effectLst/>
        </p:spPr>
        <p:txBody>
          <a:bodyPr wrap="square">
            <a:spAutoFit/>
          </a:bodyPr>
          <a:lstStyle/>
          <a:p>
            <a:pPr algn="r">
              <a:defRPr/>
            </a:pPr>
            <a:r>
              <a:rPr lang="en-GB" sz="2000" b="1" dirty="0">
                <a:solidFill>
                  <a:srgbClr val="0000FF"/>
                </a:solidFill>
                <a:effectLst/>
                <a:latin typeface="Calibri" pitchFamily="34" charset="0"/>
                <a:sym typeface="Wingdings" pitchFamily="2" charset="2"/>
              </a:rPr>
              <a:t>5% partial melting</a:t>
            </a:r>
          </a:p>
        </p:txBody>
      </p:sp>
      <p:sp>
        <p:nvSpPr>
          <p:cNvPr id="17" name="Text Box 3"/>
          <p:cNvSpPr txBox="1">
            <a:spLocks noChangeArrowheads="1"/>
          </p:cNvSpPr>
          <p:nvPr/>
        </p:nvSpPr>
        <p:spPr bwMode="auto">
          <a:xfrm>
            <a:off x="6346371" y="2137127"/>
            <a:ext cx="2510292" cy="400110"/>
          </a:xfrm>
          <a:prstGeom prst="rect">
            <a:avLst/>
          </a:prstGeom>
          <a:noFill/>
          <a:ln w="9525">
            <a:noFill/>
            <a:miter lim="800000"/>
            <a:headEnd/>
            <a:tailEnd/>
          </a:ln>
          <a:effectLst/>
        </p:spPr>
        <p:txBody>
          <a:bodyPr wrap="square">
            <a:spAutoFit/>
          </a:bodyPr>
          <a:lstStyle/>
          <a:p>
            <a:pPr algn="r">
              <a:defRPr/>
            </a:pPr>
            <a:r>
              <a:rPr lang="en-GB" sz="2000" b="1" dirty="0">
                <a:solidFill>
                  <a:srgbClr val="00B050"/>
                </a:solidFill>
                <a:effectLst/>
                <a:latin typeface="Calibri" pitchFamily="34" charset="0"/>
                <a:sym typeface="Wingdings" pitchFamily="2" charset="2"/>
              </a:rPr>
              <a:t>10% partial melting</a:t>
            </a:r>
          </a:p>
        </p:txBody>
      </p:sp>
      <p:sp>
        <p:nvSpPr>
          <p:cNvPr id="18" name="Text Box 3"/>
          <p:cNvSpPr txBox="1">
            <a:spLocks noChangeArrowheads="1"/>
          </p:cNvSpPr>
          <p:nvPr/>
        </p:nvSpPr>
        <p:spPr bwMode="auto">
          <a:xfrm>
            <a:off x="6346371" y="2580929"/>
            <a:ext cx="2510292" cy="400110"/>
          </a:xfrm>
          <a:prstGeom prst="rect">
            <a:avLst/>
          </a:prstGeom>
          <a:noFill/>
          <a:ln w="9525">
            <a:noFill/>
            <a:miter lim="800000"/>
            <a:headEnd/>
            <a:tailEnd/>
          </a:ln>
          <a:effectLst/>
        </p:spPr>
        <p:txBody>
          <a:bodyPr wrap="square">
            <a:spAutoFit/>
          </a:bodyPr>
          <a:lstStyle/>
          <a:p>
            <a:pPr algn="r">
              <a:defRPr/>
            </a:pPr>
            <a:r>
              <a:rPr lang="en-GB" sz="2000" b="1" dirty="0">
                <a:solidFill>
                  <a:srgbClr val="7030A0"/>
                </a:solidFill>
                <a:effectLst/>
                <a:latin typeface="Calibri" pitchFamily="34" charset="0"/>
                <a:sym typeface="Wingdings" pitchFamily="2" charset="2"/>
              </a:rPr>
              <a:t>20% partial melting</a:t>
            </a:r>
          </a:p>
        </p:txBody>
      </p:sp>
      <p:sp>
        <p:nvSpPr>
          <p:cNvPr id="19" name="Text Box 3"/>
          <p:cNvSpPr txBox="1">
            <a:spLocks noChangeArrowheads="1"/>
          </p:cNvSpPr>
          <p:nvPr/>
        </p:nvSpPr>
        <p:spPr bwMode="auto">
          <a:xfrm>
            <a:off x="3498848" y="383194"/>
            <a:ext cx="5357813" cy="461665"/>
          </a:xfrm>
          <a:prstGeom prst="rect">
            <a:avLst/>
          </a:prstGeom>
          <a:noFill/>
          <a:ln w="9525">
            <a:noFill/>
            <a:miter lim="800000"/>
            <a:headEnd/>
            <a:tailEnd/>
          </a:ln>
          <a:effectLst/>
        </p:spPr>
        <p:txBody>
          <a:bodyPr wrap="square">
            <a:spAutoFit/>
          </a:bodyPr>
          <a:lstStyle/>
          <a:p>
            <a:pPr algn="ctr">
              <a:defRPr/>
            </a:pPr>
            <a:r>
              <a:rPr lang="en-GB" sz="2400" b="1" dirty="0">
                <a:solidFill>
                  <a:schemeClr val="tx1"/>
                </a:solidFill>
                <a:effectLst/>
                <a:latin typeface="Calibri" pitchFamily="34" charset="0"/>
                <a:sym typeface="Wingdings" pitchFamily="2" charset="2"/>
              </a:rPr>
              <a:t>D (and P) of La &lt; D of Ce and &lt;&lt; D of Lu</a:t>
            </a:r>
          </a:p>
        </p:txBody>
      </p:sp>
      <p:sp>
        <p:nvSpPr>
          <p:cNvPr id="20" name="Text Box 3"/>
          <p:cNvSpPr txBox="1">
            <a:spLocks noChangeArrowheads="1"/>
          </p:cNvSpPr>
          <p:nvPr/>
        </p:nvSpPr>
        <p:spPr bwMode="auto">
          <a:xfrm>
            <a:off x="3498848" y="751488"/>
            <a:ext cx="5357813" cy="400110"/>
          </a:xfrm>
          <a:prstGeom prst="rect">
            <a:avLst/>
          </a:prstGeom>
          <a:noFill/>
          <a:ln w="9525">
            <a:noFill/>
            <a:miter lim="800000"/>
            <a:headEnd/>
            <a:tailEnd/>
          </a:ln>
          <a:effectLst/>
        </p:spPr>
        <p:txBody>
          <a:bodyPr wrap="square">
            <a:spAutoFit/>
          </a:bodyPr>
          <a:lstStyle/>
          <a:p>
            <a:pPr algn="ctr">
              <a:defRPr/>
            </a:pPr>
            <a:r>
              <a:rPr lang="en-GB" sz="2000" b="1" dirty="0">
                <a:solidFill>
                  <a:schemeClr val="tx1"/>
                </a:solidFill>
                <a:effectLst/>
                <a:latin typeface="Calibri" pitchFamily="34" charset="0"/>
                <a:sym typeface="Wingdings" pitchFamily="2" charset="2"/>
              </a:rPr>
              <a:t>(to obtain D and P  </a:t>
            </a:r>
            <a:r>
              <a:rPr lang="it-IT" sz="2000" dirty="0">
                <a:solidFill>
                  <a:schemeClr val="tx1"/>
                </a:solidFill>
                <a:latin typeface="Calibri" pitchFamily="34" charset="0"/>
              </a:rPr>
              <a:t>https://earthref.org/KDD/</a:t>
            </a:r>
            <a:endParaRPr lang="en-GB" sz="2000" b="1" dirty="0">
              <a:solidFill>
                <a:schemeClr val="tx1"/>
              </a:solidFill>
              <a:effectLst/>
              <a:latin typeface="Calibri" pitchFamily="34" charset="0"/>
              <a:sym typeface="Wingdings" pitchFamily="2" charset="2"/>
            </a:endParaRPr>
          </a:p>
        </p:txBody>
      </p:sp>
      <p:sp>
        <p:nvSpPr>
          <p:cNvPr id="21" name="Text Box 4"/>
          <p:cNvSpPr txBox="1">
            <a:spLocks noChangeArrowheads="1"/>
          </p:cNvSpPr>
          <p:nvPr/>
        </p:nvSpPr>
        <p:spPr bwMode="auto">
          <a:xfrm>
            <a:off x="3562349" y="4732338"/>
            <a:ext cx="5294313" cy="707886"/>
          </a:xfrm>
          <a:prstGeom prst="rect">
            <a:avLst/>
          </a:prstGeom>
          <a:noFill/>
          <a:ln w="9525">
            <a:noFill/>
            <a:miter lim="800000"/>
            <a:headEnd/>
            <a:tailEnd/>
          </a:ln>
          <a:effectLst/>
        </p:spPr>
        <p:txBody>
          <a:bodyPr wrap="square">
            <a:spAutoFit/>
          </a:bodyPr>
          <a:lstStyle/>
          <a:p>
            <a:pPr algn="ctr">
              <a:defRPr/>
            </a:pPr>
            <a:r>
              <a:rPr lang="en-GB" sz="4000" dirty="0">
                <a:solidFill>
                  <a:schemeClr val="bg1"/>
                </a:solidFill>
                <a:effectLst>
                  <a:outerShdw blurRad="38100" dist="38100" dir="2700000" algn="tl">
                    <a:srgbClr val="000000"/>
                  </a:outerShdw>
                </a:effectLst>
                <a:latin typeface="Calibri" pitchFamily="34" charset="0"/>
                <a:sym typeface="Wingdings" pitchFamily="2" charset="2"/>
              </a:rPr>
              <a:t>C</a:t>
            </a:r>
            <a:r>
              <a:rPr lang="en-GB" sz="4000" baseline="-25000" dirty="0">
                <a:solidFill>
                  <a:schemeClr val="bg1"/>
                </a:solidFill>
                <a:effectLst>
                  <a:outerShdw blurRad="38100" dist="38100" dir="2700000" algn="tl">
                    <a:srgbClr val="000000"/>
                  </a:outerShdw>
                </a:effectLst>
                <a:latin typeface="Calibri" pitchFamily="34" charset="0"/>
                <a:sym typeface="Wingdings" pitchFamily="2" charset="2"/>
              </a:rPr>
              <a:t>L</a:t>
            </a:r>
            <a:r>
              <a:rPr lang="en-GB" sz="4000" dirty="0">
                <a:solidFill>
                  <a:schemeClr val="bg1"/>
                </a:solidFill>
                <a:effectLst>
                  <a:outerShdw blurRad="38100" dist="38100" dir="2700000" algn="tl">
                    <a:srgbClr val="000000"/>
                  </a:outerShdw>
                </a:effectLst>
                <a:latin typeface="Calibri" pitchFamily="34" charset="0"/>
                <a:sym typeface="Wingdings" pitchFamily="2" charset="2"/>
              </a:rPr>
              <a:t> = C</a:t>
            </a:r>
            <a:r>
              <a:rPr lang="en-GB" sz="4000" baseline="-25000" dirty="0">
                <a:solidFill>
                  <a:schemeClr val="bg1"/>
                </a:solidFill>
                <a:effectLst>
                  <a:outerShdw blurRad="38100" dist="38100" dir="2700000" algn="tl">
                    <a:srgbClr val="000000"/>
                  </a:outerShdw>
                </a:effectLst>
                <a:latin typeface="Calibri" pitchFamily="34" charset="0"/>
                <a:sym typeface="Wingdings" pitchFamily="2" charset="2"/>
              </a:rPr>
              <a:t>0</a:t>
            </a:r>
            <a:r>
              <a:rPr lang="en-GB" sz="4000" dirty="0">
                <a:solidFill>
                  <a:schemeClr val="bg1"/>
                </a:solidFill>
                <a:effectLst>
                  <a:outerShdw blurRad="38100" dist="38100" dir="2700000" algn="tl">
                    <a:srgbClr val="000000"/>
                  </a:outerShdw>
                </a:effectLst>
                <a:latin typeface="Calibri" pitchFamily="34" charset="0"/>
                <a:sym typeface="Wingdings" pitchFamily="2" charset="2"/>
              </a:rPr>
              <a:t>/[D+F(1-P)]</a:t>
            </a:r>
          </a:p>
        </p:txBody>
      </p:sp>
      <p:graphicFrame>
        <p:nvGraphicFramePr>
          <p:cNvPr id="22" name="Grafico 21">
            <a:extLst>
              <a:ext uri="{FF2B5EF4-FFF2-40B4-BE49-F238E27FC236}">
                <a16:creationId xmlns:a16="http://schemas.microsoft.com/office/drawing/2014/main" id="{00000000-0008-0000-1000-000002000000}"/>
              </a:ext>
            </a:extLst>
          </p:cNvPr>
          <p:cNvGraphicFramePr>
            <a:graphicFrameLocks/>
          </p:cNvGraphicFramePr>
          <p:nvPr>
            <p:extLst>
              <p:ext uri="{D42A27DB-BD31-4B8C-83A1-F6EECF244321}">
                <p14:modId xmlns:p14="http://schemas.microsoft.com/office/powerpoint/2010/main" val="1298232234"/>
              </p:ext>
            </p:extLst>
          </p:nvPr>
        </p:nvGraphicFramePr>
        <p:xfrm>
          <a:off x="2720401" y="293274"/>
          <a:ext cx="6205836" cy="4428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Grafico 22">
            <a:extLst>
              <a:ext uri="{FF2B5EF4-FFF2-40B4-BE49-F238E27FC236}">
                <a16:creationId xmlns:a16="http://schemas.microsoft.com/office/drawing/2014/main" id="{00000000-0008-0000-1000-000002000000}"/>
              </a:ext>
            </a:extLst>
          </p:cNvPr>
          <p:cNvGraphicFramePr>
            <a:graphicFrameLocks/>
          </p:cNvGraphicFramePr>
          <p:nvPr>
            <p:extLst>
              <p:ext uri="{D42A27DB-BD31-4B8C-83A1-F6EECF244321}">
                <p14:modId xmlns:p14="http://schemas.microsoft.com/office/powerpoint/2010/main" val="2461412031"/>
              </p:ext>
            </p:extLst>
          </p:nvPr>
        </p:nvGraphicFramePr>
        <p:xfrm>
          <a:off x="2724150" y="276225"/>
          <a:ext cx="6201899" cy="4464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4" name="Grafico 23">
            <a:extLst>
              <a:ext uri="{FF2B5EF4-FFF2-40B4-BE49-F238E27FC236}">
                <a16:creationId xmlns:a16="http://schemas.microsoft.com/office/drawing/2014/main" id="{00000000-0008-0000-1000-000002000000}"/>
              </a:ext>
            </a:extLst>
          </p:cNvPr>
          <p:cNvGraphicFramePr>
            <a:graphicFrameLocks/>
          </p:cNvGraphicFramePr>
          <p:nvPr>
            <p:extLst>
              <p:ext uri="{D42A27DB-BD31-4B8C-83A1-F6EECF244321}">
                <p14:modId xmlns:p14="http://schemas.microsoft.com/office/powerpoint/2010/main" val="2620204115"/>
              </p:ext>
            </p:extLst>
          </p:nvPr>
        </p:nvGraphicFramePr>
        <p:xfrm>
          <a:off x="2720400" y="291502"/>
          <a:ext cx="6203298" cy="4428000"/>
        </p:xfrm>
        <a:graphic>
          <a:graphicData uri="http://schemas.openxmlformats.org/drawingml/2006/chart">
            <c:chart xmlns:c="http://schemas.openxmlformats.org/drawingml/2006/chart" xmlns:r="http://schemas.openxmlformats.org/officeDocument/2006/relationships" r:id="rId5"/>
          </a:graphicData>
        </a:graphic>
      </p:graphicFrame>
      <p:sp>
        <p:nvSpPr>
          <p:cNvPr id="25" name="Freccia in giù 24"/>
          <p:cNvSpPr/>
          <p:nvPr/>
        </p:nvSpPr>
        <p:spPr bwMode="auto">
          <a:xfrm>
            <a:off x="3673476" y="1417320"/>
            <a:ext cx="350520" cy="1526313"/>
          </a:xfrm>
          <a:prstGeom prst="downArrow">
            <a:avLst>
              <a:gd name="adj1" fmla="val 50000"/>
              <a:gd name="adj2" fmla="val 115217"/>
            </a:avLst>
          </a:prstGeom>
          <a:solidFill>
            <a:srgbClr val="FFC00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6" name="Figura a mano libera 25"/>
          <p:cNvSpPr/>
          <p:nvPr/>
        </p:nvSpPr>
        <p:spPr bwMode="auto">
          <a:xfrm>
            <a:off x="3759994" y="1357313"/>
            <a:ext cx="252412" cy="230981"/>
          </a:xfrm>
          <a:custGeom>
            <a:avLst/>
            <a:gdLst>
              <a:gd name="connsiteX0" fmla="*/ 0 w 252412"/>
              <a:gd name="connsiteY0" fmla="*/ 59531 h 230981"/>
              <a:gd name="connsiteX1" fmla="*/ 252412 w 252412"/>
              <a:gd name="connsiteY1" fmla="*/ 230981 h 230981"/>
              <a:gd name="connsiteX2" fmla="*/ 247650 w 252412"/>
              <a:gd name="connsiteY2" fmla="*/ 0 h 230981"/>
              <a:gd name="connsiteX3" fmla="*/ 2381 w 252412"/>
              <a:gd name="connsiteY3" fmla="*/ 4762 h 230981"/>
              <a:gd name="connsiteX4" fmla="*/ 0 w 252412"/>
              <a:gd name="connsiteY4" fmla="*/ 59531 h 230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412" h="230981">
                <a:moveTo>
                  <a:pt x="0" y="59531"/>
                </a:moveTo>
                <a:lnTo>
                  <a:pt x="252412" y="230981"/>
                </a:lnTo>
                <a:cubicBezTo>
                  <a:pt x="250825" y="153987"/>
                  <a:pt x="249237" y="76994"/>
                  <a:pt x="247650" y="0"/>
                </a:cubicBezTo>
                <a:lnTo>
                  <a:pt x="2381" y="4762"/>
                </a:lnTo>
                <a:cubicBezTo>
                  <a:pt x="1587" y="23018"/>
                  <a:pt x="794" y="41275"/>
                  <a:pt x="0" y="59531"/>
                </a:cubicBez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7" name="Freccia in giù 26"/>
          <p:cNvSpPr/>
          <p:nvPr/>
        </p:nvSpPr>
        <p:spPr bwMode="auto">
          <a:xfrm>
            <a:off x="6075040" y="2848134"/>
            <a:ext cx="350520" cy="853010"/>
          </a:xfrm>
          <a:prstGeom prst="downArrow">
            <a:avLst>
              <a:gd name="adj1" fmla="val 50000"/>
              <a:gd name="adj2" fmla="val 115217"/>
            </a:avLst>
          </a:prstGeom>
          <a:solidFill>
            <a:srgbClr val="FFC00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8" name="Figura a mano libera 27"/>
          <p:cNvSpPr/>
          <p:nvPr/>
        </p:nvSpPr>
        <p:spPr bwMode="auto">
          <a:xfrm>
            <a:off x="6155531" y="2795588"/>
            <a:ext cx="245269" cy="138112"/>
          </a:xfrm>
          <a:custGeom>
            <a:avLst/>
            <a:gdLst>
              <a:gd name="connsiteX0" fmla="*/ 4763 w 254794"/>
              <a:gd name="connsiteY0" fmla="*/ 59531 h 138112"/>
              <a:gd name="connsiteX1" fmla="*/ 254794 w 254794"/>
              <a:gd name="connsiteY1" fmla="*/ 138112 h 138112"/>
              <a:gd name="connsiteX2" fmla="*/ 245269 w 254794"/>
              <a:gd name="connsiteY2" fmla="*/ 9525 h 138112"/>
              <a:gd name="connsiteX3" fmla="*/ 0 w 254794"/>
              <a:gd name="connsiteY3" fmla="*/ 0 h 138112"/>
              <a:gd name="connsiteX4" fmla="*/ 4763 w 254794"/>
              <a:gd name="connsiteY4" fmla="*/ 59531 h 138112"/>
              <a:gd name="connsiteX0" fmla="*/ 19050 w 254794"/>
              <a:gd name="connsiteY0" fmla="*/ 66675 h 138112"/>
              <a:gd name="connsiteX1" fmla="*/ 254794 w 254794"/>
              <a:gd name="connsiteY1" fmla="*/ 138112 h 138112"/>
              <a:gd name="connsiteX2" fmla="*/ 245269 w 254794"/>
              <a:gd name="connsiteY2" fmla="*/ 9525 h 138112"/>
              <a:gd name="connsiteX3" fmla="*/ 0 w 254794"/>
              <a:gd name="connsiteY3" fmla="*/ 0 h 138112"/>
              <a:gd name="connsiteX4" fmla="*/ 19050 w 254794"/>
              <a:gd name="connsiteY4" fmla="*/ 66675 h 138112"/>
              <a:gd name="connsiteX0" fmla="*/ 9525 w 245269"/>
              <a:gd name="connsiteY0" fmla="*/ 66675 h 138112"/>
              <a:gd name="connsiteX1" fmla="*/ 245269 w 245269"/>
              <a:gd name="connsiteY1" fmla="*/ 138112 h 138112"/>
              <a:gd name="connsiteX2" fmla="*/ 235744 w 245269"/>
              <a:gd name="connsiteY2" fmla="*/ 9525 h 138112"/>
              <a:gd name="connsiteX3" fmla="*/ 0 w 245269"/>
              <a:gd name="connsiteY3" fmla="*/ 0 h 138112"/>
              <a:gd name="connsiteX4" fmla="*/ 9525 w 245269"/>
              <a:gd name="connsiteY4" fmla="*/ 66675 h 138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5269" h="138112">
                <a:moveTo>
                  <a:pt x="9525" y="66675"/>
                </a:moveTo>
                <a:lnTo>
                  <a:pt x="245269" y="138112"/>
                </a:lnTo>
                <a:lnTo>
                  <a:pt x="235744" y="9525"/>
                </a:lnTo>
                <a:lnTo>
                  <a:pt x="0" y="0"/>
                </a:lnTo>
                <a:lnTo>
                  <a:pt x="9525" y="66675"/>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9" name="Freccia in giù 28"/>
          <p:cNvSpPr/>
          <p:nvPr/>
        </p:nvSpPr>
        <p:spPr bwMode="auto">
          <a:xfrm>
            <a:off x="8416968" y="3618084"/>
            <a:ext cx="350520" cy="810000"/>
          </a:xfrm>
          <a:prstGeom prst="downArrow">
            <a:avLst>
              <a:gd name="adj1" fmla="val 50000"/>
              <a:gd name="adj2" fmla="val 115217"/>
            </a:avLst>
          </a:prstGeom>
          <a:solidFill>
            <a:srgbClr val="FFC00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0" name="Figura a mano libera 29"/>
          <p:cNvSpPr/>
          <p:nvPr/>
        </p:nvSpPr>
        <p:spPr bwMode="auto">
          <a:xfrm>
            <a:off x="8503444" y="3574256"/>
            <a:ext cx="223837" cy="100013"/>
          </a:xfrm>
          <a:custGeom>
            <a:avLst/>
            <a:gdLst>
              <a:gd name="connsiteX0" fmla="*/ 0 w 223837"/>
              <a:gd name="connsiteY0" fmla="*/ 42863 h 100013"/>
              <a:gd name="connsiteX1" fmla="*/ 223837 w 223837"/>
              <a:gd name="connsiteY1" fmla="*/ 100013 h 100013"/>
              <a:gd name="connsiteX2" fmla="*/ 221456 w 223837"/>
              <a:gd name="connsiteY2" fmla="*/ 2382 h 100013"/>
              <a:gd name="connsiteX3" fmla="*/ 200025 w 223837"/>
              <a:gd name="connsiteY3" fmla="*/ 0 h 100013"/>
              <a:gd name="connsiteX4" fmla="*/ 0 w 223837"/>
              <a:gd name="connsiteY4" fmla="*/ 42863 h 100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837" h="100013">
                <a:moveTo>
                  <a:pt x="0" y="42863"/>
                </a:moveTo>
                <a:lnTo>
                  <a:pt x="223837" y="100013"/>
                </a:lnTo>
                <a:cubicBezTo>
                  <a:pt x="223043" y="67469"/>
                  <a:pt x="222250" y="34926"/>
                  <a:pt x="221456" y="2382"/>
                </a:cubicBezTo>
                <a:lnTo>
                  <a:pt x="200025" y="0"/>
                </a:lnTo>
                <a:lnTo>
                  <a:pt x="0" y="42863"/>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aphicFrame>
        <p:nvGraphicFramePr>
          <p:cNvPr id="31" name="Grafico 30">
            <a:extLst>
              <a:ext uri="{FF2B5EF4-FFF2-40B4-BE49-F238E27FC236}">
                <a16:creationId xmlns:a16="http://schemas.microsoft.com/office/drawing/2014/main" id="{00000000-0008-0000-1000-000002000000}"/>
              </a:ext>
            </a:extLst>
          </p:cNvPr>
          <p:cNvGraphicFramePr>
            <a:graphicFrameLocks/>
          </p:cNvGraphicFramePr>
          <p:nvPr>
            <p:extLst>
              <p:ext uri="{D42A27DB-BD31-4B8C-83A1-F6EECF244321}">
                <p14:modId xmlns:p14="http://schemas.microsoft.com/office/powerpoint/2010/main" val="3844246361"/>
              </p:ext>
            </p:extLst>
          </p:nvPr>
        </p:nvGraphicFramePr>
        <p:xfrm>
          <a:off x="2741886" y="240684"/>
          <a:ext cx="6187913" cy="4516371"/>
        </p:xfrm>
        <a:graphic>
          <a:graphicData uri="http://schemas.openxmlformats.org/drawingml/2006/chart">
            <c:chart xmlns:c="http://schemas.openxmlformats.org/drawingml/2006/chart" xmlns:r="http://schemas.openxmlformats.org/officeDocument/2006/relationships" r:id="rId6"/>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childTnLst>
                          </p:cTn>
                        </p:par>
                        <p:par>
                          <p:cTn id="15" fill="hold">
                            <p:stCondLst>
                              <p:cond delay="1000"/>
                            </p:stCondLst>
                            <p:childTnLst>
                              <p:par>
                                <p:cTn id="16" presetID="10" presetClass="entr" presetSubtype="0" fill="hold" grpId="0" nodeType="afterEffect">
                                  <p:stCondLst>
                                    <p:cond delay="100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1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wipe(up)">
                                      <p:cBhvr>
                                        <p:cTn id="28" dur="1500"/>
                                        <p:tgtEl>
                                          <p:spTgt spid="25"/>
                                        </p:tgtEl>
                                      </p:cBhvr>
                                    </p:animEffect>
                                  </p:childTnLst>
                                </p:cTn>
                              </p:par>
                              <p:par>
                                <p:cTn id="29" presetID="22" presetClass="entr" presetSubtype="1"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wipe(up)">
                                      <p:cBhvr>
                                        <p:cTn id="31" dur="1500"/>
                                        <p:tgtEl>
                                          <p:spTgt spid="27"/>
                                        </p:tgtEl>
                                      </p:cBhvr>
                                    </p:animEffect>
                                  </p:childTnLst>
                                </p:cTn>
                              </p:par>
                              <p:par>
                                <p:cTn id="32" presetID="22" presetClass="entr" presetSubtype="1" fill="hold" grpId="0" nodeType="withEffect">
                                  <p:stCondLst>
                                    <p:cond delay="0"/>
                                  </p:stCondLst>
                                  <p:childTnLst>
                                    <p:set>
                                      <p:cBhvr>
                                        <p:cTn id="33" dur="1" fill="hold">
                                          <p:stCondLst>
                                            <p:cond delay="0"/>
                                          </p:stCondLst>
                                        </p:cTn>
                                        <p:tgtEl>
                                          <p:spTgt spid="29"/>
                                        </p:tgtEl>
                                        <p:attrNameLst>
                                          <p:attrName>style.visibility</p:attrName>
                                        </p:attrNameLst>
                                      </p:cBhvr>
                                      <p:to>
                                        <p:strVal val="visible"/>
                                      </p:to>
                                    </p:set>
                                    <p:animEffect transition="in" filter="wipe(up)">
                                      <p:cBhvr>
                                        <p:cTn id="34" dur="1500"/>
                                        <p:tgtEl>
                                          <p:spTgt spid="29"/>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fade">
                                      <p:cBhvr>
                                        <p:cTn id="39" dur="500"/>
                                        <p:tgtEl>
                                          <p:spTgt spid="5"/>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fade">
                                      <p:cBhvr>
                                        <p:cTn id="44" dur="500"/>
                                        <p:tgtEl>
                                          <p:spTgt spid="6"/>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fade">
                                      <p:cBhvr>
                                        <p:cTn id="49" dur="500"/>
                                        <p:tgtEl>
                                          <p:spTgt spid="7"/>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fade">
                                      <p:cBhvr>
                                        <p:cTn id="5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utoUpdateAnimBg="0"/>
      <p:bldP spid="3" grpId="0" animBg="1"/>
      <p:bldP spid="4" grpId="0" autoUpdateAnimBg="0"/>
      <p:bldP spid="5" grpId="0" animBg="1" autoUpdateAnimBg="0"/>
      <p:bldP spid="6" grpId="0" autoUpdateAnimBg="0"/>
      <p:bldP spid="7" grpId="0" autoUpdateAnimBg="0"/>
      <p:bldP spid="8" grpId="0" autoUpdateAnimBg="0"/>
      <p:bldP spid="13" grpId="0" animBg="1"/>
      <p:bldP spid="14" grpId="0" animBg="1"/>
      <p:bldP spid="25" grpId="0" animBg="1"/>
      <p:bldP spid="27" grpId="0" animBg="1"/>
      <p:bldP spid="29"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6386" name="Text Box 2"/>
          <p:cNvSpPr txBox="1">
            <a:spLocks noChangeArrowheads="1"/>
          </p:cNvSpPr>
          <p:nvPr/>
        </p:nvSpPr>
        <p:spPr bwMode="auto">
          <a:xfrm>
            <a:off x="0" y="88900"/>
            <a:ext cx="9144000" cy="1066800"/>
          </a:xfrm>
          <a:prstGeom prst="rect">
            <a:avLst/>
          </a:prstGeom>
          <a:noFill/>
          <a:ln w="9525" algn="ctr">
            <a:noFill/>
            <a:miter lim="800000"/>
            <a:headEnd/>
            <a:tailEnd/>
          </a:ln>
          <a:effectLst/>
        </p:spPr>
        <p:txBody>
          <a:bodyPr>
            <a:spAutoFit/>
          </a:bodyPr>
          <a:lstStyle/>
          <a:p>
            <a:pPr algn="ctr">
              <a:defRPr/>
            </a:pPr>
            <a:r>
              <a:rPr lang="en-GB" sz="3200" dirty="0">
                <a:solidFill>
                  <a:srgbClr val="FFFF00"/>
                </a:solidFill>
                <a:effectLst>
                  <a:outerShdw blurRad="38100" dist="38100" dir="2700000" algn="tl">
                    <a:srgbClr val="000000"/>
                  </a:outerShdw>
                </a:effectLst>
                <a:latin typeface="Calibri" pitchFamily="34" charset="0"/>
              </a:rPr>
              <a:t>Mantle melting, melt extraction and post-melting processes beneath mid-ocean ridges</a:t>
            </a:r>
          </a:p>
        </p:txBody>
      </p:sp>
      <p:sp>
        <p:nvSpPr>
          <p:cNvPr id="656389" name="Text Box 5"/>
          <p:cNvSpPr txBox="1">
            <a:spLocks noChangeArrowheads="1"/>
          </p:cNvSpPr>
          <p:nvPr/>
        </p:nvSpPr>
        <p:spPr bwMode="auto">
          <a:xfrm>
            <a:off x="346075" y="1252538"/>
            <a:ext cx="8451850" cy="609600"/>
          </a:xfrm>
          <a:prstGeom prst="rect">
            <a:avLst/>
          </a:prstGeom>
          <a:noFill/>
          <a:ln w="9525">
            <a:noFill/>
            <a:miter lim="800000"/>
            <a:headEnd/>
            <a:tailEnd/>
          </a:ln>
          <a:effectLst/>
        </p:spPr>
        <p:txBody>
          <a:bodyPr wrap="square">
            <a:spAutoFit/>
          </a:bodyPr>
          <a:lstStyle/>
          <a:p>
            <a:pPr algn="ctr">
              <a:defRPr/>
            </a:pPr>
            <a:r>
              <a:rPr lang="en-GB" sz="3400">
                <a:solidFill>
                  <a:schemeClr val="bg1"/>
                </a:solidFill>
                <a:effectLst>
                  <a:outerShdw blurRad="38100" dist="38100" dir="2700000" algn="tl">
                    <a:srgbClr val="000000"/>
                  </a:outerShdw>
                </a:effectLst>
                <a:latin typeface="Calibri" pitchFamily="34" charset="0"/>
                <a:sym typeface="Wingdings" pitchFamily="2" charset="2"/>
              </a:rPr>
              <a:t>What should you bring home?</a:t>
            </a:r>
          </a:p>
        </p:txBody>
      </p:sp>
      <p:sp>
        <p:nvSpPr>
          <p:cNvPr id="656393" name="Text Box 9"/>
          <p:cNvSpPr txBox="1">
            <a:spLocks noChangeArrowheads="1"/>
          </p:cNvSpPr>
          <p:nvPr/>
        </p:nvSpPr>
        <p:spPr bwMode="auto">
          <a:xfrm>
            <a:off x="346075" y="2205038"/>
            <a:ext cx="8451850" cy="3965575"/>
          </a:xfrm>
          <a:prstGeom prst="rect">
            <a:avLst/>
          </a:prstGeom>
          <a:noFill/>
          <a:ln w="9525">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What we really know on mantle dynamics is little.</a:t>
            </a:r>
            <a:endParaRPr lang="en-GB" sz="1000" dirty="0">
              <a:solidFill>
                <a:schemeClr val="bg1"/>
              </a:solidFill>
              <a:effectLst>
                <a:outerShdw blurRad="38100" dist="38100" dir="2700000" algn="tl">
                  <a:srgbClr val="000000"/>
                </a:outerShdw>
              </a:effectLst>
              <a:latin typeface="Calibri" pitchFamily="34" charset="0"/>
              <a:sym typeface="Wingdings" pitchFamily="2" charset="2"/>
            </a:endParaRPr>
          </a:p>
          <a:p>
            <a:pPr>
              <a:defRPr/>
            </a:pPr>
            <a:endParaRPr lang="en-GB" sz="1000" dirty="0">
              <a:solidFill>
                <a:schemeClr val="bg1"/>
              </a:solidFill>
              <a:effectLst>
                <a:outerShdw blurRad="38100" dist="38100" dir="2700000" algn="tl">
                  <a:srgbClr val="000000"/>
                </a:outerShdw>
              </a:effectLst>
              <a:latin typeface="Calibri" pitchFamily="34" charset="0"/>
              <a:sym typeface="Wingdings" pitchFamily="2" charset="2"/>
            </a:endParaRPr>
          </a:p>
          <a:p>
            <a:pP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Theoretical and/or physical models often contrast with observations of natural occurrences.</a:t>
            </a:r>
          </a:p>
          <a:p>
            <a:pPr>
              <a:defRPr/>
            </a:pPr>
            <a:endParaRPr lang="en-GB" sz="1000" dirty="0">
              <a:solidFill>
                <a:schemeClr val="bg1"/>
              </a:solidFill>
              <a:effectLst>
                <a:outerShdw blurRad="38100" dist="38100" dir="2700000" algn="tl">
                  <a:srgbClr val="000000"/>
                </a:outerShdw>
              </a:effectLst>
              <a:latin typeface="Calibri" pitchFamily="34" charset="0"/>
              <a:sym typeface="Wingdings" pitchFamily="2" charset="2"/>
            </a:endParaRPr>
          </a:p>
          <a:p>
            <a:pP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Several geochemical paradoxes (e.g., He and Pb isotopic paradoxes) are still puzzling geochemists.</a:t>
            </a:r>
            <a:endParaRPr lang="en-GB" sz="1000" dirty="0">
              <a:solidFill>
                <a:schemeClr val="bg1"/>
              </a:solidFill>
              <a:effectLst>
                <a:outerShdw blurRad="38100" dist="38100" dir="2700000" algn="tl">
                  <a:srgbClr val="000000"/>
                </a:outerShdw>
              </a:effectLst>
              <a:latin typeface="Calibri" pitchFamily="34" charset="0"/>
              <a:sym typeface="Wingdings" pitchFamily="2" charset="2"/>
            </a:endParaRPr>
          </a:p>
          <a:p>
            <a:pPr>
              <a:defRPr/>
            </a:pPr>
            <a:endParaRPr lang="en-GB" sz="1000" dirty="0">
              <a:solidFill>
                <a:schemeClr val="bg1"/>
              </a:solidFill>
              <a:effectLst>
                <a:outerShdw blurRad="38100" dist="38100" dir="2700000" algn="tl">
                  <a:srgbClr val="000000"/>
                </a:outerShdw>
              </a:effectLst>
              <a:latin typeface="Calibri" pitchFamily="34" charset="0"/>
              <a:sym typeface="Wingdings" pitchFamily="2" charset="2"/>
            </a:endParaRPr>
          </a:p>
          <a:p>
            <a:pP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Also the simplest cases (i.e., the relation between simple upper mantle mineralogy and simple basaltic melt) can give unexpected results.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56386"/>
                                        </p:tgtEl>
                                        <p:attrNameLst>
                                          <p:attrName>style.visibility</p:attrName>
                                        </p:attrNameLst>
                                      </p:cBhvr>
                                      <p:to>
                                        <p:strVal val="visible"/>
                                      </p:to>
                                    </p:set>
                                    <p:animEffect transition="in" filter="fade">
                                      <p:cBhvr>
                                        <p:cTn id="7" dur="500"/>
                                        <p:tgtEl>
                                          <p:spTgt spid="65638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56389"/>
                                        </p:tgtEl>
                                        <p:attrNameLst>
                                          <p:attrName>style.visibility</p:attrName>
                                        </p:attrNameLst>
                                      </p:cBhvr>
                                      <p:to>
                                        <p:strVal val="visible"/>
                                      </p:to>
                                    </p:set>
                                    <p:animEffect transition="in" filter="fade">
                                      <p:cBhvr>
                                        <p:cTn id="11" dur="500"/>
                                        <p:tgtEl>
                                          <p:spTgt spid="656389"/>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56393">
                                            <p:txEl>
                                              <p:pRg st="0" end="0"/>
                                            </p:txEl>
                                          </p:spTgt>
                                        </p:tgtEl>
                                        <p:attrNameLst>
                                          <p:attrName>style.visibility</p:attrName>
                                        </p:attrNameLst>
                                      </p:cBhvr>
                                      <p:to>
                                        <p:strVal val="visible"/>
                                      </p:to>
                                    </p:set>
                                    <p:animEffect transition="in" filter="fade">
                                      <p:cBhvr>
                                        <p:cTn id="16" dur="500"/>
                                        <p:tgtEl>
                                          <p:spTgt spid="65639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656393">
                                            <p:txEl>
                                              <p:pRg st="2" end="2"/>
                                            </p:txEl>
                                          </p:spTgt>
                                        </p:tgtEl>
                                        <p:attrNameLst>
                                          <p:attrName>style.visibility</p:attrName>
                                        </p:attrNameLst>
                                      </p:cBhvr>
                                      <p:to>
                                        <p:strVal val="visible"/>
                                      </p:to>
                                    </p:set>
                                    <p:animEffect transition="in" filter="fade">
                                      <p:cBhvr>
                                        <p:cTn id="21" dur="500"/>
                                        <p:tgtEl>
                                          <p:spTgt spid="65639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656393">
                                            <p:txEl>
                                              <p:pRg st="4" end="4"/>
                                            </p:txEl>
                                          </p:spTgt>
                                        </p:tgtEl>
                                        <p:attrNameLst>
                                          <p:attrName>style.visibility</p:attrName>
                                        </p:attrNameLst>
                                      </p:cBhvr>
                                      <p:to>
                                        <p:strVal val="visible"/>
                                      </p:to>
                                    </p:set>
                                    <p:animEffect transition="in" filter="fade">
                                      <p:cBhvr>
                                        <p:cTn id="26" dur="500"/>
                                        <p:tgtEl>
                                          <p:spTgt spid="656393">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656393">
                                            <p:txEl>
                                              <p:pRg st="6" end="6"/>
                                            </p:txEl>
                                          </p:spTgt>
                                        </p:tgtEl>
                                        <p:attrNameLst>
                                          <p:attrName>style.visibility</p:attrName>
                                        </p:attrNameLst>
                                      </p:cBhvr>
                                      <p:to>
                                        <p:strVal val="visible"/>
                                      </p:to>
                                    </p:set>
                                    <p:animEffect transition="in" filter="fade">
                                      <p:cBhvr>
                                        <p:cTn id="31" dur="500"/>
                                        <p:tgtEl>
                                          <p:spTgt spid="65639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6386" grpId="0"/>
      <p:bldP spid="656389" grpId="0" autoUpdateAnimBg="0"/>
      <p:bldP spid="656393" grpId="0" build="p" autoUpdateAnimBg="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8434" name="Text Box 2"/>
          <p:cNvSpPr txBox="1">
            <a:spLocks noChangeArrowheads="1"/>
          </p:cNvSpPr>
          <p:nvPr/>
        </p:nvSpPr>
        <p:spPr bwMode="auto">
          <a:xfrm>
            <a:off x="0" y="88900"/>
            <a:ext cx="9144000" cy="1066800"/>
          </a:xfrm>
          <a:prstGeom prst="rect">
            <a:avLst/>
          </a:prstGeom>
          <a:noFill/>
          <a:ln w="9525" algn="ctr">
            <a:noFill/>
            <a:miter lim="800000"/>
            <a:headEnd/>
            <a:tailEnd/>
          </a:ln>
          <a:effectLst/>
        </p:spPr>
        <p:txBody>
          <a:bodyPr>
            <a:spAutoFit/>
          </a:bodyPr>
          <a:lstStyle/>
          <a:p>
            <a:pPr algn="ctr">
              <a:defRPr/>
            </a:pPr>
            <a:r>
              <a:rPr lang="en-GB" sz="3200">
                <a:solidFill>
                  <a:srgbClr val="FFFF00"/>
                </a:solidFill>
                <a:effectLst>
                  <a:outerShdw blurRad="38100" dist="38100" dir="2700000" algn="tl">
                    <a:srgbClr val="000000"/>
                  </a:outerShdw>
                </a:effectLst>
                <a:latin typeface="Calibri" pitchFamily="34" charset="0"/>
              </a:rPr>
              <a:t>Mantle melting, melt extraction and post-melting processes beneath mid-ocean ridges</a:t>
            </a:r>
          </a:p>
        </p:txBody>
      </p:sp>
      <p:pic>
        <p:nvPicPr>
          <p:cNvPr id="261122" name="Picture 2"/>
          <p:cNvPicPr>
            <a:picLocks noChangeAspect="1" noChangeArrowheads="1"/>
          </p:cNvPicPr>
          <p:nvPr/>
        </p:nvPicPr>
        <p:blipFill>
          <a:blip r:embed="rId3" cstate="print"/>
          <a:srcRect/>
          <a:stretch>
            <a:fillRect/>
          </a:stretch>
        </p:blipFill>
        <p:spPr bwMode="auto">
          <a:xfrm>
            <a:off x="-3175" y="2789238"/>
            <a:ext cx="9131300" cy="4062412"/>
          </a:xfrm>
          <a:prstGeom prst="rect">
            <a:avLst/>
          </a:prstGeom>
          <a:noFill/>
          <a:ln w="9525" algn="ctr">
            <a:noFill/>
            <a:miter lim="800000"/>
            <a:headEnd/>
            <a:tailEnd/>
          </a:ln>
        </p:spPr>
      </p:pic>
      <p:sp>
        <p:nvSpPr>
          <p:cNvPr id="6" name="Text Box 4"/>
          <p:cNvSpPr txBox="1">
            <a:spLocks noChangeArrowheads="1"/>
          </p:cNvSpPr>
          <p:nvPr/>
        </p:nvSpPr>
        <p:spPr bwMode="auto">
          <a:xfrm>
            <a:off x="57150" y="1189721"/>
            <a:ext cx="9029700" cy="1384995"/>
          </a:xfrm>
          <a:prstGeom prst="rect">
            <a:avLst/>
          </a:prstGeom>
          <a:noFill/>
          <a:ln w="9525">
            <a:noFill/>
            <a:miter lim="800000"/>
            <a:headEnd/>
            <a:tailEnd/>
          </a:ln>
          <a:effectLst/>
        </p:spPr>
        <p:txBody>
          <a:bodyPr wrap="square">
            <a:spAutoFit/>
          </a:bodyPr>
          <a:lstStyle/>
          <a:p>
            <a:pPr algn="ct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Things, also in the easiest case (MOR) are much more complex than what usually assumed (i.e., pyroxenite- and volatile-bearing mantle source, with ancient crustal signals).</a:t>
            </a:r>
          </a:p>
        </p:txBody>
      </p:sp>
      <p:sp>
        <p:nvSpPr>
          <p:cNvPr id="8" name="Text Box 20"/>
          <p:cNvSpPr txBox="1">
            <a:spLocks noChangeArrowheads="1"/>
          </p:cNvSpPr>
          <p:nvPr/>
        </p:nvSpPr>
        <p:spPr bwMode="auto">
          <a:xfrm>
            <a:off x="6946900" y="6242050"/>
            <a:ext cx="2139950" cy="584200"/>
          </a:xfrm>
          <a:prstGeom prst="rect">
            <a:avLst/>
          </a:prstGeom>
          <a:noFill/>
          <a:ln w="9525" algn="ctr">
            <a:noFill/>
            <a:miter lim="800000"/>
            <a:headEnd/>
            <a:tailEnd/>
          </a:ln>
        </p:spPr>
        <p:txBody>
          <a:bodyPr wrap="square">
            <a:spAutoFit/>
          </a:bodyPr>
          <a:lstStyle/>
          <a:p>
            <a:pPr algn="r"/>
            <a:r>
              <a:rPr lang="en-GB" sz="1600" dirty="0" err="1">
                <a:solidFill>
                  <a:schemeClr val="tx1"/>
                </a:solidFill>
                <a:effectLst/>
                <a:latin typeface="Calibri" pitchFamily="34" charset="0"/>
              </a:rPr>
              <a:t>Lambart</a:t>
            </a:r>
            <a:r>
              <a:rPr lang="en-GB" sz="1600" dirty="0">
                <a:solidFill>
                  <a:schemeClr val="tx1"/>
                </a:solidFill>
                <a:effectLst/>
                <a:latin typeface="Calibri" pitchFamily="34" charset="0"/>
              </a:rPr>
              <a:t> et al., 2012   (J. Petrol., 53, 451-476)</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61122"/>
                                        </p:tgtEl>
                                        <p:attrNameLst>
                                          <p:attrName>style.visibility</p:attrName>
                                        </p:attrNameLst>
                                      </p:cBhvr>
                                      <p:to>
                                        <p:strVal val="visible"/>
                                      </p:to>
                                    </p:set>
                                    <p:animEffect transition="in" filter="fade">
                                      <p:cBhvr>
                                        <p:cTn id="12" dur="2000"/>
                                        <p:tgtEl>
                                          <p:spTgt spid="26112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utoUpdateAnimBg="0"/>
      <p:bldP spid="8"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7314" name="Text Box 2"/>
          <p:cNvSpPr txBox="1">
            <a:spLocks noChangeArrowheads="1"/>
          </p:cNvSpPr>
          <p:nvPr/>
        </p:nvSpPr>
        <p:spPr bwMode="auto">
          <a:xfrm>
            <a:off x="0" y="88900"/>
            <a:ext cx="9144000" cy="1066800"/>
          </a:xfrm>
          <a:prstGeom prst="rect">
            <a:avLst/>
          </a:prstGeom>
          <a:noFill/>
          <a:ln w="9525" algn="ctr">
            <a:noFill/>
            <a:miter lim="800000"/>
            <a:headEnd/>
            <a:tailEnd/>
          </a:ln>
          <a:effectLst/>
        </p:spPr>
        <p:txBody>
          <a:bodyPr>
            <a:spAutoFit/>
          </a:bodyPr>
          <a:lstStyle/>
          <a:p>
            <a:pPr algn="ctr">
              <a:defRPr/>
            </a:pPr>
            <a:r>
              <a:rPr lang="en-GB" sz="3200">
                <a:solidFill>
                  <a:srgbClr val="FFFF00"/>
                </a:solidFill>
                <a:effectLst>
                  <a:outerShdw blurRad="38100" dist="38100" dir="2700000" algn="tl">
                    <a:srgbClr val="000000"/>
                  </a:outerShdw>
                </a:effectLst>
                <a:latin typeface="Calibri" pitchFamily="34" charset="0"/>
              </a:rPr>
              <a:t>Mantle melting, melt extraction and post-melting processes beneath mid-ocean ridges</a:t>
            </a:r>
          </a:p>
        </p:txBody>
      </p:sp>
      <p:sp>
        <p:nvSpPr>
          <p:cNvPr id="1037315" name="Text Box 3"/>
          <p:cNvSpPr txBox="1">
            <a:spLocks noChangeArrowheads="1"/>
          </p:cNvSpPr>
          <p:nvPr/>
        </p:nvSpPr>
        <p:spPr bwMode="auto">
          <a:xfrm>
            <a:off x="334963" y="1343025"/>
            <a:ext cx="8274050" cy="1920875"/>
          </a:xfrm>
          <a:prstGeom prst="rect">
            <a:avLst/>
          </a:prstGeom>
          <a:noFill/>
          <a:ln w="9525">
            <a:noFill/>
            <a:miter lim="800000"/>
            <a:headEnd/>
            <a:tailEnd/>
          </a:ln>
          <a:effectLst/>
        </p:spPr>
        <p:txBody>
          <a:bodyPr>
            <a:spAutoFit/>
          </a:bodyPr>
          <a:lstStyle/>
          <a:p>
            <a:pPr algn="ctr">
              <a:defRPr/>
            </a:pPr>
            <a:r>
              <a:rPr lang="en-GB" sz="4000" dirty="0">
                <a:solidFill>
                  <a:schemeClr val="bg1"/>
                </a:solidFill>
                <a:effectLst>
                  <a:outerShdw blurRad="38100" dist="38100" dir="2700000" algn="tl">
                    <a:srgbClr val="000000"/>
                  </a:outerShdw>
                </a:effectLst>
                <a:latin typeface="Calibri" pitchFamily="34" charset="0"/>
                <a:sym typeface="Wingdings" pitchFamily="2" charset="2"/>
              </a:rPr>
              <a:t>Now let us make some very simple geochemical model working with MS Excel spreadsheets</a:t>
            </a:r>
          </a:p>
        </p:txBody>
      </p:sp>
      <p:sp>
        <p:nvSpPr>
          <p:cNvPr id="1037316" name="Text Box 4"/>
          <p:cNvSpPr txBox="1">
            <a:spLocks noChangeArrowheads="1"/>
          </p:cNvSpPr>
          <p:nvPr/>
        </p:nvSpPr>
        <p:spPr bwMode="auto">
          <a:xfrm>
            <a:off x="346075" y="3477161"/>
            <a:ext cx="8451850" cy="1569660"/>
          </a:xfrm>
          <a:prstGeom prst="rect">
            <a:avLst/>
          </a:prstGeom>
          <a:noFill/>
          <a:ln w="9525">
            <a:noFill/>
            <a:miter lim="800000"/>
            <a:headEnd/>
            <a:tailEnd/>
          </a:ln>
          <a:effectLst/>
        </p:spPr>
        <p:txBody>
          <a:bodyPr wrap="square">
            <a:spAutoFit/>
          </a:bodyPr>
          <a:lstStyle/>
          <a:p>
            <a:pPr>
              <a:defRPr/>
            </a:pPr>
            <a:r>
              <a:rPr lang="en-GB" sz="3200" dirty="0">
                <a:solidFill>
                  <a:schemeClr val="bg1"/>
                </a:solidFill>
                <a:effectLst>
                  <a:outerShdw blurRad="38100" dist="38100" dir="2700000" algn="tl">
                    <a:srgbClr val="000000"/>
                  </a:outerShdw>
                </a:effectLst>
                <a:latin typeface="Calibri" pitchFamily="34" charset="0"/>
                <a:sym typeface="Wingdings" pitchFamily="2" charset="2"/>
              </a:rPr>
              <a:t>Let us try to model (or reproduce) the trace-element content of a mantle-derived melt and a mantle residuum.</a:t>
            </a:r>
          </a:p>
        </p:txBody>
      </p:sp>
      <p:sp>
        <p:nvSpPr>
          <p:cNvPr id="1037318" name="Text Box 6"/>
          <p:cNvSpPr txBox="1">
            <a:spLocks noChangeArrowheads="1"/>
          </p:cNvSpPr>
          <p:nvPr/>
        </p:nvSpPr>
        <p:spPr bwMode="auto">
          <a:xfrm>
            <a:off x="2032000" y="5122310"/>
            <a:ext cx="5080000" cy="1292662"/>
          </a:xfrm>
          <a:prstGeom prst="rect">
            <a:avLst/>
          </a:prstGeom>
          <a:noFill/>
          <a:ln w="9525">
            <a:noFill/>
            <a:miter lim="800000"/>
            <a:headEnd/>
            <a:tailEnd/>
          </a:ln>
          <a:effectLst/>
        </p:spPr>
        <p:txBody>
          <a:bodyPr wrap="square">
            <a:spAutoFit/>
          </a:bodyPr>
          <a:lstStyle/>
          <a:p>
            <a:pPr algn="ctr">
              <a:defRPr/>
            </a:pPr>
            <a:r>
              <a:rPr lang="en-GB" sz="4600" dirty="0">
                <a:solidFill>
                  <a:schemeClr val="bg1"/>
                </a:solidFill>
                <a:effectLst>
                  <a:outerShdw blurRad="38100" dist="38100" dir="2700000" algn="tl">
                    <a:srgbClr val="000000"/>
                  </a:outerShdw>
                </a:effectLst>
                <a:latin typeface="Calibri" pitchFamily="34" charset="0"/>
                <a:sym typeface="Wingdings" pitchFamily="2" charset="2"/>
              </a:rPr>
              <a:t>Exercise </a:t>
            </a:r>
            <a:r>
              <a:rPr lang="en-GB" sz="4600" dirty="0">
                <a:solidFill>
                  <a:srgbClr val="FFFF00"/>
                </a:solidFill>
                <a:effectLst>
                  <a:outerShdw blurRad="38100" dist="38100" dir="2700000" algn="tl">
                    <a:srgbClr val="000000"/>
                  </a:outerShdw>
                </a:effectLst>
                <a:latin typeface="Calibri" pitchFamily="34" charset="0"/>
                <a:sym typeface="Wingdings" pitchFamily="2" charset="2"/>
              </a:rPr>
              <a:t>#2</a:t>
            </a:r>
            <a:r>
              <a:rPr lang="en-GB" sz="3200" dirty="0">
                <a:solidFill>
                  <a:schemeClr val="bg1"/>
                </a:solidFill>
                <a:effectLst>
                  <a:outerShdw blurRad="38100" dist="38100" dir="2700000" algn="tl">
                    <a:srgbClr val="000000"/>
                  </a:outerShdw>
                </a:effectLst>
                <a:latin typeface="Calibri" pitchFamily="34" charset="0"/>
                <a:sym typeface="Wingdings" pitchFamily="2" charset="2"/>
              </a:rPr>
              <a:t>              (Trace-element modelling)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37315"/>
                                        </p:tgtEl>
                                        <p:attrNameLst>
                                          <p:attrName>style.visibility</p:attrName>
                                        </p:attrNameLst>
                                      </p:cBhvr>
                                      <p:to>
                                        <p:strVal val="visible"/>
                                      </p:to>
                                    </p:set>
                                    <p:animEffect transition="in" filter="fade">
                                      <p:cBhvr>
                                        <p:cTn id="7" dur="500"/>
                                        <p:tgtEl>
                                          <p:spTgt spid="10373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37316"/>
                                        </p:tgtEl>
                                        <p:attrNameLst>
                                          <p:attrName>style.visibility</p:attrName>
                                        </p:attrNameLst>
                                      </p:cBhvr>
                                      <p:to>
                                        <p:strVal val="visible"/>
                                      </p:to>
                                    </p:set>
                                    <p:animEffect transition="in" filter="fade">
                                      <p:cBhvr>
                                        <p:cTn id="12" dur="500"/>
                                        <p:tgtEl>
                                          <p:spTgt spid="10373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37318"/>
                                        </p:tgtEl>
                                        <p:attrNameLst>
                                          <p:attrName>style.visibility</p:attrName>
                                        </p:attrNameLst>
                                      </p:cBhvr>
                                      <p:to>
                                        <p:strVal val="visible"/>
                                      </p:to>
                                    </p:set>
                                    <p:animEffect transition="in" filter="fade">
                                      <p:cBhvr>
                                        <p:cTn id="17" dur="500"/>
                                        <p:tgtEl>
                                          <p:spTgt spid="10373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7315" grpId="0" autoUpdateAnimBg="0"/>
      <p:bldP spid="1037316" grpId="0" autoUpdateAnimBg="0"/>
      <p:bldP spid="1037318" grpId="0" autoUpdateAnimBg="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1330" name="Text Box 2"/>
          <p:cNvSpPr txBox="1">
            <a:spLocks noChangeArrowheads="1"/>
          </p:cNvSpPr>
          <p:nvPr/>
        </p:nvSpPr>
        <p:spPr bwMode="auto">
          <a:xfrm>
            <a:off x="139701" y="776811"/>
            <a:ext cx="5476874" cy="5170646"/>
          </a:xfrm>
          <a:prstGeom prst="rect">
            <a:avLst/>
          </a:prstGeom>
          <a:noFill/>
          <a:ln w="9525" algn="ctr">
            <a:noFill/>
            <a:miter lim="800000"/>
            <a:headEnd/>
            <a:tailEnd/>
          </a:ln>
          <a:effectLst/>
        </p:spPr>
        <p:txBody>
          <a:bodyPr wrap="square">
            <a:spAutoFit/>
          </a:bodyPr>
          <a:lstStyle/>
          <a:p>
            <a:pPr algn="just">
              <a:defRPr/>
            </a:pPr>
            <a:r>
              <a:rPr lang="en-GB" sz="1100" dirty="0">
                <a:solidFill>
                  <a:schemeClr val="bg1"/>
                </a:solidFill>
                <a:effectLst/>
                <a:latin typeface="Calibri" pitchFamily="34" charset="0"/>
              </a:rPr>
              <a:t>Baker and Stolper (1994) </a:t>
            </a:r>
            <a:r>
              <a:rPr lang="en-GB" sz="1100" dirty="0" err="1">
                <a:solidFill>
                  <a:schemeClr val="bg1"/>
                </a:solidFill>
                <a:effectLst/>
                <a:latin typeface="Calibri" pitchFamily="34" charset="0"/>
              </a:rPr>
              <a:t>Geochim</a:t>
            </a:r>
            <a:r>
              <a:rPr lang="en-GB" sz="1100" dirty="0">
                <a:solidFill>
                  <a:schemeClr val="bg1"/>
                </a:solidFill>
                <a:effectLst/>
                <a:latin typeface="Calibri" pitchFamily="34" charset="0"/>
              </a:rPr>
              <a:t>. </a:t>
            </a:r>
            <a:r>
              <a:rPr lang="en-GB" sz="1100" dirty="0" err="1">
                <a:solidFill>
                  <a:schemeClr val="bg1"/>
                </a:solidFill>
                <a:effectLst/>
                <a:latin typeface="Calibri" pitchFamily="34" charset="0"/>
              </a:rPr>
              <a:t>Cosmochim</a:t>
            </a:r>
            <a:r>
              <a:rPr lang="en-GB" sz="1100" dirty="0">
                <a:solidFill>
                  <a:schemeClr val="bg1"/>
                </a:solidFill>
                <a:effectLst/>
                <a:latin typeface="Calibri" pitchFamily="34" charset="0"/>
              </a:rPr>
              <a:t>. </a:t>
            </a:r>
            <a:r>
              <a:rPr lang="en-GB" sz="1100" dirty="0" err="1">
                <a:solidFill>
                  <a:schemeClr val="bg1"/>
                </a:solidFill>
                <a:effectLst/>
                <a:latin typeface="Calibri" pitchFamily="34" charset="0"/>
              </a:rPr>
              <a:t>Acta</a:t>
            </a:r>
            <a:r>
              <a:rPr lang="en-GB" sz="1100" dirty="0">
                <a:solidFill>
                  <a:schemeClr val="bg1"/>
                </a:solidFill>
                <a:effectLst/>
                <a:latin typeface="Calibri" pitchFamily="34" charset="0"/>
              </a:rPr>
              <a:t>, 58, 2811-2827</a:t>
            </a:r>
          </a:p>
          <a:p>
            <a:pPr algn="just">
              <a:defRPr/>
            </a:pPr>
            <a:r>
              <a:rPr lang="en-GB" sz="1100" dirty="0">
                <a:solidFill>
                  <a:schemeClr val="bg1"/>
                </a:solidFill>
                <a:effectLst/>
                <a:latin typeface="Calibri" pitchFamily="34" charset="0"/>
              </a:rPr>
              <a:t>Bea et al. (2020) Lithos, 354-355, 1025361</a:t>
            </a:r>
          </a:p>
          <a:p>
            <a:pPr algn="just">
              <a:defRPr/>
            </a:pPr>
            <a:r>
              <a:rPr lang="en-GB" sz="1100" dirty="0" err="1">
                <a:solidFill>
                  <a:schemeClr val="bg1"/>
                </a:solidFill>
                <a:effectLst/>
                <a:latin typeface="Calibri" pitchFamily="34" charset="0"/>
              </a:rPr>
              <a:t>Demouchy</a:t>
            </a:r>
            <a:r>
              <a:rPr lang="en-GB" sz="1100" dirty="0">
                <a:solidFill>
                  <a:schemeClr val="bg1"/>
                </a:solidFill>
                <a:effectLst/>
                <a:latin typeface="Calibri" pitchFamily="34" charset="0"/>
              </a:rPr>
              <a:t> and </a:t>
            </a:r>
            <a:r>
              <a:rPr lang="en-GB" sz="1100" dirty="0" err="1">
                <a:solidFill>
                  <a:schemeClr val="bg1"/>
                </a:solidFill>
                <a:effectLst/>
                <a:latin typeface="Calibri" pitchFamily="34" charset="0"/>
              </a:rPr>
              <a:t>Alard</a:t>
            </a:r>
            <a:r>
              <a:rPr lang="en-GB" sz="1100" dirty="0">
                <a:solidFill>
                  <a:schemeClr val="bg1"/>
                </a:solidFill>
                <a:effectLst/>
                <a:latin typeface="Calibri" pitchFamily="34" charset="0"/>
              </a:rPr>
              <a:t> (2021) Contrib. Mineral. Petrol., 176:26</a:t>
            </a:r>
          </a:p>
          <a:p>
            <a:pPr algn="just">
              <a:defRPr/>
            </a:pPr>
            <a:r>
              <a:rPr lang="en-GB" sz="1100" dirty="0">
                <a:solidFill>
                  <a:schemeClr val="bg1"/>
                </a:solidFill>
                <a:effectLst/>
                <a:latin typeface="Calibri" pitchFamily="34" charset="0"/>
              </a:rPr>
              <a:t>Falloon et al. (2008) J. Petrol., 49, 591-613</a:t>
            </a:r>
          </a:p>
          <a:p>
            <a:pPr algn="just">
              <a:defRPr/>
            </a:pPr>
            <a:r>
              <a:rPr lang="en-GB" sz="1100" dirty="0">
                <a:solidFill>
                  <a:schemeClr val="bg1"/>
                </a:solidFill>
                <a:effectLst/>
                <a:latin typeface="Calibri" pitchFamily="34" charset="0"/>
              </a:rPr>
              <a:t>Foley et al (2009)  Lithos, 112, 274-283</a:t>
            </a:r>
          </a:p>
          <a:p>
            <a:pPr algn="just">
              <a:defRPr/>
            </a:pPr>
            <a:r>
              <a:rPr lang="en-GB" sz="1100" dirty="0">
                <a:solidFill>
                  <a:schemeClr val="bg1"/>
                </a:solidFill>
                <a:effectLst/>
                <a:latin typeface="Calibri" pitchFamily="34" charset="0"/>
              </a:rPr>
              <a:t>Frost (2008) Elements, 4, 171-176</a:t>
            </a:r>
          </a:p>
          <a:p>
            <a:pPr algn="just" eaLnBrk="0" hangingPunct="0">
              <a:defRPr/>
            </a:pPr>
            <a:r>
              <a:rPr lang="en-GB" sz="1100" dirty="0">
                <a:solidFill>
                  <a:schemeClr val="bg1"/>
                </a:solidFill>
                <a:effectLst/>
                <a:latin typeface="Calibri" pitchFamily="34" charset="0"/>
              </a:rPr>
              <a:t>Herzberg and Zhang (1996) J. </a:t>
            </a:r>
            <a:r>
              <a:rPr lang="en-GB" sz="1100" dirty="0" err="1">
                <a:solidFill>
                  <a:schemeClr val="bg1"/>
                </a:solidFill>
                <a:effectLst/>
                <a:latin typeface="Calibri" pitchFamily="34" charset="0"/>
              </a:rPr>
              <a:t>Geophys</a:t>
            </a:r>
            <a:r>
              <a:rPr lang="en-GB" sz="1100" dirty="0">
                <a:solidFill>
                  <a:schemeClr val="bg1"/>
                </a:solidFill>
                <a:effectLst/>
                <a:latin typeface="Calibri" pitchFamily="34" charset="0"/>
              </a:rPr>
              <a:t>. Res., 101, 8271-8295</a:t>
            </a:r>
          </a:p>
          <a:p>
            <a:pPr algn="just" eaLnBrk="0" hangingPunct="0">
              <a:defRPr/>
            </a:pPr>
            <a:r>
              <a:rPr lang="en-GB" sz="1100" dirty="0">
                <a:solidFill>
                  <a:schemeClr val="bg1"/>
                </a:solidFill>
                <a:effectLst/>
                <a:latin typeface="Calibri" pitchFamily="34" charset="0"/>
              </a:rPr>
              <a:t>Hirschmann (2000) Geochem. </a:t>
            </a:r>
            <a:r>
              <a:rPr lang="en-GB" sz="1100" dirty="0" err="1">
                <a:solidFill>
                  <a:schemeClr val="bg1"/>
                </a:solidFill>
                <a:effectLst/>
                <a:latin typeface="Calibri" pitchFamily="34" charset="0"/>
              </a:rPr>
              <a:t>Geophys</a:t>
            </a:r>
            <a:r>
              <a:rPr lang="en-GB" sz="1100" dirty="0">
                <a:solidFill>
                  <a:schemeClr val="bg1"/>
                </a:solidFill>
                <a:effectLst/>
                <a:latin typeface="Calibri" pitchFamily="34" charset="0"/>
              </a:rPr>
              <a:t>. </a:t>
            </a:r>
            <a:r>
              <a:rPr lang="en-GB" sz="1100" dirty="0" err="1">
                <a:solidFill>
                  <a:schemeClr val="bg1"/>
                </a:solidFill>
                <a:effectLst/>
                <a:latin typeface="Calibri" pitchFamily="34" charset="0"/>
              </a:rPr>
              <a:t>Geosyst</a:t>
            </a:r>
            <a:r>
              <a:rPr lang="en-GB" sz="1100" dirty="0">
                <a:solidFill>
                  <a:schemeClr val="bg1"/>
                </a:solidFill>
                <a:effectLst/>
                <a:latin typeface="Calibri" pitchFamily="34" charset="0"/>
              </a:rPr>
              <a:t>., 2000GC000070</a:t>
            </a:r>
          </a:p>
          <a:p>
            <a:pPr algn="just" eaLnBrk="0" hangingPunct="0">
              <a:defRPr/>
            </a:pPr>
            <a:r>
              <a:rPr lang="en-GB" sz="1100" dirty="0">
                <a:solidFill>
                  <a:schemeClr val="bg1"/>
                </a:solidFill>
                <a:effectLst/>
                <a:latin typeface="Calibri" pitchFamily="34" charset="0"/>
              </a:rPr>
              <a:t>Hirschmann et al. (2008) Geochem. </a:t>
            </a:r>
            <a:r>
              <a:rPr lang="en-GB" sz="1100" dirty="0" err="1">
                <a:solidFill>
                  <a:schemeClr val="bg1"/>
                </a:solidFill>
                <a:effectLst/>
                <a:latin typeface="Calibri" pitchFamily="34" charset="0"/>
              </a:rPr>
              <a:t>Geophys</a:t>
            </a:r>
            <a:r>
              <a:rPr lang="en-GB" sz="1100" dirty="0">
                <a:solidFill>
                  <a:schemeClr val="bg1"/>
                </a:solidFill>
                <a:effectLst/>
                <a:latin typeface="Calibri" pitchFamily="34" charset="0"/>
              </a:rPr>
              <a:t>. </a:t>
            </a:r>
            <a:r>
              <a:rPr lang="en-GB" sz="1100" dirty="0" err="1">
                <a:solidFill>
                  <a:schemeClr val="bg1"/>
                </a:solidFill>
                <a:effectLst/>
                <a:latin typeface="Calibri" pitchFamily="34" charset="0"/>
              </a:rPr>
              <a:t>Geosyst</a:t>
            </a:r>
            <a:r>
              <a:rPr lang="en-GB" sz="1100" dirty="0">
                <a:solidFill>
                  <a:schemeClr val="bg1"/>
                </a:solidFill>
                <a:effectLst/>
                <a:latin typeface="Calibri" pitchFamily="34" charset="0"/>
              </a:rPr>
              <a:t>., doi:10.1029/2007GC001894</a:t>
            </a:r>
          </a:p>
          <a:p>
            <a:pPr algn="just">
              <a:defRPr/>
            </a:pPr>
            <a:r>
              <a:rPr lang="en-GB" sz="1100" dirty="0" err="1">
                <a:solidFill>
                  <a:schemeClr val="bg1"/>
                </a:solidFill>
                <a:effectLst/>
                <a:latin typeface="Calibri" pitchFamily="34" charset="0"/>
              </a:rPr>
              <a:t>Jaques</a:t>
            </a:r>
            <a:r>
              <a:rPr lang="en-GB" sz="1100" dirty="0">
                <a:solidFill>
                  <a:schemeClr val="bg1"/>
                </a:solidFill>
                <a:effectLst/>
                <a:latin typeface="Calibri" pitchFamily="34" charset="0"/>
              </a:rPr>
              <a:t> and Green (1980) Contrib. Mineral. Petrol., 73, 287-310</a:t>
            </a:r>
          </a:p>
          <a:p>
            <a:pPr algn="just">
              <a:defRPr/>
            </a:pPr>
            <a:r>
              <a:rPr lang="en-US" sz="1100" dirty="0">
                <a:solidFill>
                  <a:schemeClr val="bg1"/>
                </a:solidFill>
                <a:effectLst/>
                <a:latin typeface="Calibri" pitchFamily="34" charset="0"/>
              </a:rPr>
              <a:t>Jennings and Holland (2015) J. Petrol., 56, 869-892</a:t>
            </a:r>
            <a:endParaRPr lang="it-IT" sz="1100" dirty="0">
              <a:solidFill>
                <a:schemeClr val="bg1"/>
              </a:solidFill>
              <a:effectLst/>
              <a:latin typeface="Calibri" pitchFamily="34" charset="0"/>
            </a:endParaRPr>
          </a:p>
          <a:p>
            <a:pPr algn="just">
              <a:defRPr/>
            </a:pPr>
            <a:r>
              <a:rPr lang="en-GB" sz="1100" dirty="0">
                <a:solidFill>
                  <a:schemeClr val="bg1"/>
                </a:solidFill>
                <a:effectLst/>
                <a:latin typeface="Calibri" pitchFamily="34" charset="0"/>
              </a:rPr>
              <a:t>Jing and </a:t>
            </a:r>
            <a:r>
              <a:rPr lang="en-GB" sz="1100" dirty="0" err="1">
                <a:solidFill>
                  <a:schemeClr val="bg1"/>
                </a:solidFill>
                <a:effectLst/>
                <a:latin typeface="Calibri" pitchFamily="34" charset="0"/>
              </a:rPr>
              <a:t>Karato</a:t>
            </a:r>
            <a:r>
              <a:rPr lang="en-GB" sz="1100" dirty="0">
                <a:solidFill>
                  <a:schemeClr val="bg1"/>
                </a:solidFill>
                <a:effectLst/>
                <a:latin typeface="Calibri" pitchFamily="34" charset="0"/>
              </a:rPr>
              <a:t> (2012) </a:t>
            </a:r>
            <a:r>
              <a:rPr lang="en-GB" sz="1100" dirty="0" err="1">
                <a:solidFill>
                  <a:schemeClr val="bg1"/>
                </a:solidFill>
                <a:effectLst/>
                <a:latin typeface="Calibri" pitchFamily="34" charset="0"/>
              </a:rPr>
              <a:t>Geochim</a:t>
            </a:r>
            <a:r>
              <a:rPr lang="en-GB" sz="1100" dirty="0">
                <a:solidFill>
                  <a:schemeClr val="bg1"/>
                </a:solidFill>
                <a:effectLst/>
                <a:latin typeface="Calibri" pitchFamily="34" charset="0"/>
              </a:rPr>
              <a:t>. </a:t>
            </a:r>
            <a:r>
              <a:rPr lang="en-GB" sz="1100" dirty="0" err="1">
                <a:solidFill>
                  <a:schemeClr val="bg1"/>
                </a:solidFill>
                <a:effectLst/>
                <a:latin typeface="Calibri" pitchFamily="34" charset="0"/>
              </a:rPr>
              <a:t>Cosmochim</a:t>
            </a:r>
            <a:r>
              <a:rPr lang="en-GB" sz="1100" dirty="0">
                <a:solidFill>
                  <a:schemeClr val="bg1"/>
                </a:solidFill>
                <a:effectLst/>
                <a:latin typeface="Calibri" pitchFamily="34" charset="0"/>
              </a:rPr>
              <a:t>. </a:t>
            </a:r>
            <a:r>
              <a:rPr lang="en-GB" sz="1100" dirty="0" err="1">
                <a:solidFill>
                  <a:schemeClr val="bg1"/>
                </a:solidFill>
                <a:effectLst/>
                <a:latin typeface="Calibri" pitchFamily="34" charset="0"/>
              </a:rPr>
              <a:t>Acta</a:t>
            </a:r>
            <a:r>
              <a:rPr lang="en-GB" sz="1100" dirty="0">
                <a:solidFill>
                  <a:schemeClr val="bg1"/>
                </a:solidFill>
                <a:effectLst/>
                <a:latin typeface="Calibri" pitchFamily="34" charset="0"/>
              </a:rPr>
              <a:t>, 85, 357-372</a:t>
            </a:r>
          </a:p>
          <a:p>
            <a:pPr algn="just">
              <a:defRPr/>
            </a:pPr>
            <a:r>
              <a:rPr lang="en-GB" sz="1100" dirty="0">
                <a:solidFill>
                  <a:schemeClr val="bg1"/>
                </a:solidFill>
                <a:effectLst/>
                <a:latin typeface="Calibri" pitchFamily="34" charset="0"/>
              </a:rPr>
              <a:t>Keshav and </a:t>
            </a:r>
            <a:r>
              <a:rPr lang="en-GB" sz="1100" dirty="0" err="1">
                <a:solidFill>
                  <a:schemeClr val="bg1"/>
                </a:solidFill>
                <a:effectLst/>
                <a:latin typeface="Calibri" pitchFamily="34" charset="0"/>
              </a:rPr>
              <a:t>Gudfinnsonn</a:t>
            </a:r>
            <a:r>
              <a:rPr lang="en-GB" sz="1100" dirty="0">
                <a:solidFill>
                  <a:schemeClr val="bg1"/>
                </a:solidFill>
                <a:effectLst/>
                <a:latin typeface="Calibri" pitchFamily="34" charset="0"/>
              </a:rPr>
              <a:t> (2013) J. </a:t>
            </a:r>
            <a:r>
              <a:rPr lang="en-GB" sz="1100" dirty="0" err="1">
                <a:solidFill>
                  <a:schemeClr val="bg1"/>
                </a:solidFill>
                <a:effectLst/>
                <a:latin typeface="Calibri" pitchFamily="34" charset="0"/>
              </a:rPr>
              <a:t>Geophys</a:t>
            </a:r>
            <a:r>
              <a:rPr lang="en-GB" sz="1100" dirty="0">
                <a:solidFill>
                  <a:schemeClr val="bg1"/>
                </a:solidFill>
                <a:effectLst/>
                <a:latin typeface="Calibri" pitchFamily="34" charset="0"/>
              </a:rPr>
              <a:t>. Res., 118, 1–13, doi:10.1002/jgrb.50249</a:t>
            </a:r>
          </a:p>
          <a:p>
            <a:pPr algn="just">
              <a:defRPr/>
            </a:pPr>
            <a:r>
              <a:rPr lang="it-IT" sz="1100" dirty="0">
                <a:solidFill>
                  <a:schemeClr val="bg1"/>
                </a:solidFill>
                <a:effectLst/>
                <a:latin typeface="Calibri" panose="020F0502020204030204" pitchFamily="34" charset="0"/>
                <a:cs typeface="Calibri" panose="020F0502020204030204" pitchFamily="34" charset="0"/>
              </a:rPr>
              <a:t>Keshav and Gudfinnsson (2021) J. </a:t>
            </a:r>
            <a:r>
              <a:rPr lang="it-IT" sz="1100" dirty="0" err="1">
                <a:solidFill>
                  <a:schemeClr val="bg1"/>
                </a:solidFill>
                <a:effectLst/>
                <a:latin typeface="Calibri" panose="020F0502020204030204" pitchFamily="34" charset="0"/>
                <a:cs typeface="Calibri" panose="020F0502020204030204" pitchFamily="34" charset="0"/>
              </a:rPr>
              <a:t>Petrol</a:t>
            </a:r>
            <a:r>
              <a:rPr lang="it-IT" sz="1100" dirty="0">
                <a:solidFill>
                  <a:schemeClr val="bg1"/>
                </a:solidFill>
                <a:effectLst/>
                <a:latin typeface="Calibri" panose="020F0502020204030204" pitchFamily="34" charset="0"/>
                <a:cs typeface="Calibri" panose="020F0502020204030204" pitchFamily="34" charset="0"/>
              </a:rPr>
              <a:t>., doi: 10.1093/</a:t>
            </a:r>
            <a:r>
              <a:rPr lang="it-IT" sz="1100" dirty="0" err="1">
                <a:solidFill>
                  <a:schemeClr val="bg1"/>
                </a:solidFill>
                <a:effectLst/>
                <a:latin typeface="Calibri" panose="020F0502020204030204" pitchFamily="34" charset="0"/>
                <a:cs typeface="Calibri" panose="020F0502020204030204" pitchFamily="34" charset="0"/>
              </a:rPr>
              <a:t>petrology</a:t>
            </a:r>
            <a:r>
              <a:rPr lang="it-IT" sz="1100" dirty="0">
                <a:solidFill>
                  <a:schemeClr val="bg1"/>
                </a:solidFill>
                <a:effectLst/>
                <a:latin typeface="Calibri" panose="020F0502020204030204" pitchFamily="34" charset="0"/>
                <a:cs typeface="Calibri" panose="020F0502020204030204" pitchFamily="34" charset="0"/>
              </a:rPr>
              <a:t>/egab009, 1-19</a:t>
            </a:r>
          </a:p>
          <a:p>
            <a:pPr algn="just">
              <a:defRPr/>
            </a:pPr>
            <a:r>
              <a:rPr lang="en-GB" sz="1100" dirty="0" err="1">
                <a:solidFill>
                  <a:schemeClr val="bg1"/>
                </a:solidFill>
                <a:effectLst/>
                <a:latin typeface="Calibri" pitchFamily="34" charset="0"/>
              </a:rPr>
              <a:t>Lambart</a:t>
            </a:r>
            <a:r>
              <a:rPr lang="en-GB" sz="1100" dirty="0">
                <a:solidFill>
                  <a:schemeClr val="bg1"/>
                </a:solidFill>
                <a:effectLst/>
                <a:latin typeface="Calibri" pitchFamily="34" charset="0"/>
              </a:rPr>
              <a:t> et al. (2012) J. Petrol., 53, 451-476</a:t>
            </a:r>
          </a:p>
          <a:p>
            <a:pPr algn="just">
              <a:defRPr/>
            </a:pPr>
            <a:r>
              <a:rPr lang="en-GB" sz="1100" dirty="0" err="1">
                <a:solidFill>
                  <a:schemeClr val="bg1"/>
                </a:solidFill>
                <a:effectLst/>
                <a:latin typeface="Calibri" pitchFamily="34" charset="0"/>
              </a:rPr>
              <a:t>Lindsley</a:t>
            </a:r>
            <a:r>
              <a:rPr lang="en-GB" sz="1100" dirty="0">
                <a:solidFill>
                  <a:schemeClr val="bg1"/>
                </a:solidFill>
                <a:effectLst/>
                <a:latin typeface="Calibri" pitchFamily="34" charset="0"/>
              </a:rPr>
              <a:t> (1983) Am. Mineral., 68, 477-493</a:t>
            </a:r>
          </a:p>
          <a:p>
            <a:pPr algn="just">
              <a:defRPr/>
            </a:pPr>
            <a:r>
              <a:rPr lang="en-GB" sz="1100" dirty="0">
                <a:solidFill>
                  <a:schemeClr val="bg1"/>
                </a:solidFill>
                <a:effectLst/>
                <a:latin typeface="Calibri" pitchFamily="34" charset="0"/>
              </a:rPr>
              <a:t>Liu et al. (2023). </a:t>
            </a:r>
            <a:r>
              <a:rPr lang="en-GB" sz="1100" dirty="0" err="1">
                <a:solidFill>
                  <a:schemeClr val="bg1"/>
                </a:solidFill>
                <a:effectLst/>
                <a:latin typeface="Calibri" pitchFamily="34" charset="0"/>
              </a:rPr>
              <a:t>Geochim</a:t>
            </a:r>
            <a:r>
              <a:rPr lang="en-GB" sz="1100" dirty="0">
                <a:solidFill>
                  <a:schemeClr val="bg1"/>
                </a:solidFill>
                <a:effectLst/>
                <a:latin typeface="Calibri" pitchFamily="34" charset="0"/>
              </a:rPr>
              <a:t>. </a:t>
            </a:r>
            <a:r>
              <a:rPr lang="en-GB" sz="1100" dirty="0" err="1">
                <a:solidFill>
                  <a:schemeClr val="bg1"/>
                </a:solidFill>
                <a:effectLst/>
                <a:latin typeface="Calibri" pitchFamily="34" charset="0"/>
              </a:rPr>
              <a:t>Cosmochim</a:t>
            </a:r>
            <a:r>
              <a:rPr lang="en-GB" sz="1100" dirty="0">
                <a:solidFill>
                  <a:schemeClr val="bg1"/>
                </a:solidFill>
                <a:effectLst/>
                <a:latin typeface="Calibri" pitchFamily="34" charset="0"/>
              </a:rPr>
              <a:t>. Acta, 358, 12-26</a:t>
            </a:r>
          </a:p>
          <a:p>
            <a:pPr algn="just">
              <a:defRPr/>
            </a:pPr>
            <a:r>
              <a:rPr lang="en-GB" sz="1100" dirty="0">
                <a:solidFill>
                  <a:schemeClr val="bg1"/>
                </a:solidFill>
                <a:effectLst/>
                <a:latin typeface="Calibri" pitchFamily="34" charset="0"/>
              </a:rPr>
              <a:t>Lustrino et al. (1999) Per. Mineral., 68, 13-42</a:t>
            </a:r>
          </a:p>
          <a:p>
            <a:pPr algn="just">
              <a:defRPr/>
            </a:pPr>
            <a:r>
              <a:rPr lang="en-GB" sz="1100" dirty="0">
                <a:solidFill>
                  <a:schemeClr val="bg1"/>
                </a:solidFill>
                <a:effectLst/>
                <a:latin typeface="Calibri" pitchFamily="34" charset="0"/>
                <a:sym typeface="Wingdings" pitchFamily="2" charset="2"/>
              </a:rPr>
              <a:t>McKenzie (2020) J. Petrol., 61, 7m egaa061</a:t>
            </a:r>
          </a:p>
          <a:p>
            <a:pPr algn="just">
              <a:defRPr/>
            </a:pPr>
            <a:r>
              <a:rPr lang="en-GB" sz="1100" dirty="0">
                <a:solidFill>
                  <a:schemeClr val="bg1"/>
                </a:solidFill>
                <a:effectLst/>
                <a:latin typeface="Calibri" pitchFamily="34" charset="0"/>
                <a:sym typeface="Wingdings" pitchFamily="2" charset="2"/>
              </a:rPr>
              <a:t>McKenzie and Bickle (1988) J. Petrol., 29, 625-679</a:t>
            </a:r>
          </a:p>
          <a:p>
            <a:pPr algn="just">
              <a:defRPr/>
            </a:pPr>
            <a:r>
              <a:rPr lang="en-GB" sz="1100" dirty="0" err="1">
                <a:solidFill>
                  <a:schemeClr val="bg1"/>
                </a:solidFill>
                <a:effectLst/>
                <a:latin typeface="Calibri" pitchFamily="34" charset="0"/>
                <a:sym typeface="Wingdings" pitchFamily="2" charset="2"/>
              </a:rPr>
              <a:t>Niu</a:t>
            </a:r>
            <a:r>
              <a:rPr lang="en-GB" sz="1100" dirty="0">
                <a:solidFill>
                  <a:schemeClr val="bg1"/>
                </a:solidFill>
                <a:effectLst/>
                <a:latin typeface="Calibri" pitchFamily="34" charset="0"/>
                <a:sym typeface="Wingdings" pitchFamily="2" charset="2"/>
              </a:rPr>
              <a:t> (1997) J. Petrol., 38, 1047-1074</a:t>
            </a:r>
          </a:p>
          <a:p>
            <a:pPr algn="just">
              <a:defRPr/>
            </a:pPr>
            <a:r>
              <a:rPr lang="en-GB" sz="1100" dirty="0" err="1">
                <a:solidFill>
                  <a:schemeClr val="bg1"/>
                </a:solidFill>
                <a:effectLst/>
                <a:latin typeface="Calibri" pitchFamily="34" charset="0"/>
              </a:rPr>
              <a:t>Niu</a:t>
            </a:r>
            <a:r>
              <a:rPr lang="en-GB" sz="1100" dirty="0">
                <a:solidFill>
                  <a:schemeClr val="bg1"/>
                </a:solidFill>
                <a:effectLst/>
                <a:latin typeface="Calibri" pitchFamily="34" charset="0"/>
              </a:rPr>
              <a:t> (1999) J. Petrol., 40, 1195-1203</a:t>
            </a:r>
            <a:endParaRPr lang="en-GB" sz="1100" dirty="0">
              <a:solidFill>
                <a:schemeClr val="bg1"/>
              </a:solidFill>
              <a:effectLst/>
              <a:latin typeface="Calibri" pitchFamily="34" charset="0"/>
              <a:sym typeface="Wingdings" pitchFamily="2" charset="2"/>
            </a:endParaRPr>
          </a:p>
          <a:p>
            <a:pPr algn="just">
              <a:defRPr/>
            </a:pPr>
            <a:r>
              <a:rPr lang="en-GB" sz="1100" dirty="0" err="1">
                <a:solidFill>
                  <a:schemeClr val="bg1"/>
                </a:solidFill>
                <a:effectLst/>
                <a:latin typeface="Calibri" pitchFamily="34" charset="0"/>
                <a:sym typeface="Wingdings" pitchFamily="2" charset="2"/>
              </a:rPr>
              <a:t>Niu</a:t>
            </a:r>
            <a:r>
              <a:rPr lang="en-GB" sz="1100" dirty="0">
                <a:solidFill>
                  <a:schemeClr val="bg1"/>
                </a:solidFill>
                <a:effectLst/>
                <a:latin typeface="Calibri" pitchFamily="34" charset="0"/>
                <a:sym typeface="Wingdings" pitchFamily="2" charset="2"/>
              </a:rPr>
              <a:t> (2004) J. Petrol., 45, 2423-2458</a:t>
            </a:r>
          </a:p>
          <a:p>
            <a:pPr algn="just">
              <a:defRPr/>
            </a:pPr>
            <a:r>
              <a:rPr lang="en-GB" sz="1100" dirty="0" err="1">
                <a:solidFill>
                  <a:schemeClr val="bg1"/>
                </a:solidFill>
                <a:effectLst/>
                <a:latin typeface="Calibri" pitchFamily="34" charset="0"/>
                <a:cs typeface="Arial" charset="0"/>
              </a:rPr>
              <a:t>Ohtani</a:t>
            </a:r>
            <a:r>
              <a:rPr lang="en-GB" sz="1100" dirty="0">
                <a:solidFill>
                  <a:schemeClr val="bg1"/>
                </a:solidFill>
                <a:effectLst/>
                <a:latin typeface="Calibri" pitchFamily="34" charset="0"/>
                <a:cs typeface="Arial" charset="0"/>
              </a:rPr>
              <a:t> (2009) Chem. Geol., 265, 279-288</a:t>
            </a:r>
            <a:endParaRPr lang="en-GB" sz="1100" dirty="0">
              <a:solidFill>
                <a:schemeClr val="bg1"/>
              </a:solidFill>
              <a:effectLst/>
              <a:latin typeface="Calibri" pitchFamily="34" charset="0"/>
            </a:endParaRPr>
          </a:p>
          <a:p>
            <a:pPr algn="just">
              <a:defRPr/>
            </a:pPr>
            <a:r>
              <a:rPr lang="en-GB" sz="1100" dirty="0" err="1">
                <a:solidFill>
                  <a:schemeClr val="bg1"/>
                </a:solidFill>
                <a:effectLst/>
                <a:latin typeface="Calibri" pitchFamily="34" charset="0"/>
                <a:cs typeface="Arial" charset="0"/>
              </a:rPr>
              <a:t>Ohtani</a:t>
            </a:r>
            <a:r>
              <a:rPr lang="en-GB" sz="1100" dirty="0">
                <a:solidFill>
                  <a:schemeClr val="bg1"/>
                </a:solidFill>
                <a:effectLst/>
                <a:latin typeface="Calibri" pitchFamily="34" charset="0"/>
                <a:cs typeface="Arial" charset="0"/>
              </a:rPr>
              <a:t> et al. (1995) Chem. Geol., 120, 207-221</a:t>
            </a:r>
          </a:p>
          <a:p>
            <a:pPr algn="just">
              <a:defRPr/>
            </a:pPr>
            <a:r>
              <a:rPr lang="en-GB" sz="1100" dirty="0" err="1">
                <a:solidFill>
                  <a:schemeClr val="bg1"/>
                </a:solidFill>
                <a:effectLst/>
                <a:latin typeface="Calibri" pitchFamily="34" charset="0"/>
              </a:rPr>
              <a:t>Raterron</a:t>
            </a:r>
            <a:r>
              <a:rPr lang="en-GB" sz="1100" dirty="0">
                <a:solidFill>
                  <a:schemeClr val="bg1"/>
                </a:solidFill>
                <a:effectLst/>
                <a:latin typeface="Calibri" pitchFamily="34" charset="0"/>
              </a:rPr>
              <a:t> et al. (1997) Phys. Earth Chem. Int., 89, 77-88.</a:t>
            </a:r>
          </a:p>
          <a:p>
            <a:pPr algn="just">
              <a:defRPr/>
            </a:pPr>
            <a:r>
              <a:rPr lang="en-GB" sz="1100" dirty="0" err="1">
                <a:solidFill>
                  <a:schemeClr val="bg1"/>
                </a:solidFill>
                <a:effectLst/>
                <a:latin typeface="Calibri" pitchFamily="34" charset="0"/>
              </a:rPr>
              <a:t>Stixrude</a:t>
            </a:r>
            <a:r>
              <a:rPr lang="en-GB" sz="1100" dirty="0">
                <a:solidFill>
                  <a:schemeClr val="bg1"/>
                </a:solidFill>
                <a:effectLst/>
                <a:latin typeface="Calibri" pitchFamily="34" charset="0"/>
              </a:rPr>
              <a:t> and Lithgow-</a:t>
            </a:r>
            <a:r>
              <a:rPr lang="en-GB" sz="1100" dirty="0" err="1">
                <a:solidFill>
                  <a:schemeClr val="bg1"/>
                </a:solidFill>
                <a:effectLst/>
                <a:latin typeface="Calibri" pitchFamily="34" charset="0"/>
              </a:rPr>
              <a:t>Bertelloni</a:t>
            </a:r>
            <a:r>
              <a:rPr lang="en-GB" sz="1100" dirty="0">
                <a:solidFill>
                  <a:schemeClr val="bg1"/>
                </a:solidFill>
                <a:effectLst/>
                <a:latin typeface="Calibri" pitchFamily="34" charset="0"/>
              </a:rPr>
              <a:t> (2011) </a:t>
            </a:r>
            <a:r>
              <a:rPr lang="en-GB" sz="1100" dirty="0" err="1">
                <a:solidFill>
                  <a:schemeClr val="bg1"/>
                </a:solidFill>
                <a:effectLst/>
                <a:latin typeface="Calibri" pitchFamily="34" charset="0"/>
              </a:rPr>
              <a:t>Geophys</a:t>
            </a:r>
            <a:r>
              <a:rPr lang="en-GB" sz="1100" dirty="0">
                <a:solidFill>
                  <a:schemeClr val="bg1"/>
                </a:solidFill>
                <a:effectLst/>
                <a:latin typeface="Calibri" pitchFamily="34" charset="0"/>
              </a:rPr>
              <a:t>. J. Int., 184, 1180-1213.</a:t>
            </a:r>
          </a:p>
          <a:p>
            <a:pPr algn="just">
              <a:defRPr/>
            </a:pPr>
            <a:r>
              <a:rPr lang="en-GB" sz="1100" dirty="0">
                <a:solidFill>
                  <a:schemeClr val="bg1"/>
                </a:solidFill>
                <a:effectLst/>
                <a:latin typeface="Calibri" pitchFamily="34" charset="0"/>
              </a:rPr>
              <a:t>Walter (1999) J. Petrol.,  40, 1187-1193.</a:t>
            </a:r>
          </a:p>
          <a:p>
            <a:pPr algn="just">
              <a:defRPr/>
            </a:pPr>
            <a:r>
              <a:rPr lang="en-GB" sz="1100" dirty="0" err="1">
                <a:solidFill>
                  <a:schemeClr val="bg1"/>
                </a:solidFill>
                <a:effectLst/>
                <a:latin typeface="Calibri" pitchFamily="34" charset="0"/>
              </a:rPr>
              <a:t>Wasylenki</a:t>
            </a:r>
            <a:r>
              <a:rPr lang="en-GB" sz="1100" dirty="0">
                <a:solidFill>
                  <a:schemeClr val="bg1"/>
                </a:solidFill>
                <a:effectLst/>
                <a:latin typeface="Calibri" pitchFamily="34" charset="0"/>
              </a:rPr>
              <a:t> et al. (2004) J. Petrol., 41, 1163-1191.</a:t>
            </a:r>
          </a:p>
          <a:p>
            <a:pPr algn="just">
              <a:defRPr/>
            </a:pPr>
            <a:r>
              <a:rPr lang="en-GB" sz="1100" dirty="0">
                <a:solidFill>
                  <a:schemeClr val="bg1"/>
                </a:solidFill>
                <a:effectLst/>
                <a:latin typeface="Calibri" pitchFamily="34" charset="0"/>
              </a:rPr>
              <a:t>Wyllie and </a:t>
            </a:r>
            <a:r>
              <a:rPr lang="en-GB" sz="1100" dirty="0" err="1">
                <a:solidFill>
                  <a:schemeClr val="bg1"/>
                </a:solidFill>
                <a:effectLst/>
                <a:latin typeface="Calibri" pitchFamily="34" charset="0"/>
              </a:rPr>
              <a:t>Riabchikov</a:t>
            </a:r>
            <a:r>
              <a:rPr lang="en-GB" sz="1100" dirty="0">
                <a:solidFill>
                  <a:schemeClr val="bg1"/>
                </a:solidFill>
                <a:effectLst/>
                <a:latin typeface="Calibri" pitchFamily="34" charset="0"/>
              </a:rPr>
              <a:t> (2000) J. Petrol., 41, 1195-1206.</a:t>
            </a:r>
          </a:p>
        </p:txBody>
      </p:sp>
      <p:sp>
        <p:nvSpPr>
          <p:cNvPr id="611332" name="Rectangle 4"/>
          <p:cNvSpPr>
            <a:spLocks noChangeArrowheads="1"/>
          </p:cNvSpPr>
          <p:nvPr/>
        </p:nvSpPr>
        <p:spPr bwMode="auto">
          <a:xfrm>
            <a:off x="3287486" y="9297"/>
            <a:ext cx="2569028" cy="914400"/>
          </a:xfrm>
          <a:prstGeom prst="rect">
            <a:avLst/>
          </a:prstGeom>
          <a:noFill/>
          <a:ln w="9525">
            <a:noFill/>
            <a:miter lim="800000"/>
            <a:headEnd/>
            <a:tailEnd/>
          </a:ln>
          <a:effectLst/>
        </p:spPr>
        <p:txBody>
          <a:bodyPr wrap="square">
            <a:spAutoFit/>
          </a:bodyPr>
          <a:lstStyle/>
          <a:p>
            <a:pPr algn="ctr">
              <a:defRPr/>
            </a:pPr>
            <a:r>
              <a:rPr lang="en-GB" sz="5400" dirty="0">
                <a:solidFill>
                  <a:schemeClr val="bg1"/>
                </a:solidFill>
                <a:effectLst>
                  <a:outerShdw blurRad="38100" dist="38100" dir="2700000" algn="tl">
                    <a:srgbClr val="000000"/>
                  </a:outerShdw>
                </a:effectLst>
                <a:latin typeface="Calibri" pitchFamily="34" charset="0"/>
              </a:rPr>
              <a:t>Credits:</a:t>
            </a:r>
          </a:p>
        </p:txBody>
      </p:sp>
      <p:sp>
        <p:nvSpPr>
          <p:cNvPr id="611333" name="Text Box 5"/>
          <p:cNvSpPr txBox="1">
            <a:spLocks noChangeArrowheads="1"/>
          </p:cNvSpPr>
          <p:nvPr/>
        </p:nvSpPr>
        <p:spPr bwMode="auto">
          <a:xfrm>
            <a:off x="2222500" y="6044675"/>
            <a:ext cx="6921500" cy="587375"/>
          </a:xfrm>
          <a:prstGeom prst="rect">
            <a:avLst/>
          </a:prstGeom>
          <a:noFill/>
          <a:ln w="9525">
            <a:noFill/>
            <a:miter lim="800000"/>
            <a:headEnd/>
            <a:tailEnd/>
          </a:ln>
          <a:effectLst/>
        </p:spPr>
        <p:txBody>
          <a:bodyPr wrap="square">
            <a:spAutoFit/>
          </a:bodyPr>
          <a:lstStyle/>
          <a:p>
            <a:pPr marL="265113" indent="-265113" algn="r">
              <a:lnSpc>
                <a:spcPct val="90000"/>
              </a:lnSpc>
              <a:defRPr/>
            </a:pPr>
            <a:r>
              <a:rPr lang="en-GB" dirty="0">
                <a:solidFill>
                  <a:schemeClr val="bg1"/>
                </a:solidFill>
                <a:effectLst>
                  <a:outerShdw blurRad="38100" dist="38100" dir="2700000" algn="tl">
                    <a:srgbClr val="000000"/>
                  </a:outerShdw>
                </a:effectLst>
                <a:latin typeface="Calibri" pitchFamily="34" charset="0"/>
              </a:rPr>
              <a:t>Anyone can use this material for scientific and non-scientific purposes.</a:t>
            </a:r>
          </a:p>
          <a:p>
            <a:pPr marL="265113" indent="-265113" algn="r">
              <a:lnSpc>
                <a:spcPct val="90000"/>
              </a:lnSpc>
              <a:defRPr/>
            </a:pPr>
            <a:r>
              <a:rPr lang="en-GB" dirty="0">
                <a:solidFill>
                  <a:schemeClr val="bg1"/>
                </a:solidFill>
                <a:effectLst>
                  <a:outerShdw blurRad="38100" dist="38100" dir="2700000" algn="tl">
                    <a:srgbClr val="000000"/>
                  </a:outerShdw>
                </a:effectLst>
                <a:latin typeface="Calibri" pitchFamily="34" charset="0"/>
              </a:rPr>
              <a:t>Please quote and acknowledge the source of data</a:t>
            </a:r>
            <a:endParaRPr lang="en-GB" sz="1600" dirty="0">
              <a:solidFill>
                <a:schemeClr val="bg1"/>
              </a:solidFill>
              <a:effectLst>
                <a:outerShdw blurRad="38100" dist="38100" dir="2700000" algn="tl">
                  <a:srgbClr val="000000"/>
                </a:outerShdw>
              </a:effectLst>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11332"/>
                                        </p:tgtEl>
                                        <p:attrNameLst>
                                          <p:attrName>style.visibility</p:attrName>
                                        </p:attrNameLst>
                                      </p:cBhvr>
                                      <p:to>
                                        <p:strVal val="visible"/>
                                      </p:to>
                                    </p:set>
                                    <p:animEffect transition="in" filter="fade">
                                      <p:cBhvr>
                                        <p:cTn id="7" dur="500"/>
                                        <p:tgtEl>
                                          <p:spTgt spid="61133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11330"/>
                                        </p:tgtEl>
                                        <p:attrNameLst>
                                          <p:attrName>style.visibility</p:attrName>
                                        </p:attrNameLst>
                                      </p:cBhvr>
                                      <p:to>
                                        <p:strVal val="visible"/>
                                      </p:to>
                                    </p:set>
                                    <p:animEffect transition="in" filter="fade">
                                      <p:cBhvr>
                                        <p:cTn id="11" dur="500"/>
                                        <p:tgtEl>
                                          <p:spTgt spid="611330"/>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11333"/>
                                        </p:tgtEl>
                                        <p:attrNameLst>
                                          <p:attrName>style.visibility</p:attrName>
                                        </p:attrNameLst>
                                      </p:cBhvr>
                                      <p:to>
                                        <p:strVal val="visible"/>
                                      </p:to>
                                    </p:set>
                                    <p:animEffect transition="in" filter="fade">
                                      <p:cBhvr>
                                        <p:cTn id="15" dur="2000"/>
                                        <p:tgtEl>
                                          <p:spTgt spid="6113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1330" grpId="0"/>
      <p:bldP spid="611332" grpId="0"/>
      <p:bldP spid="611333"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1187" name="Text Box 3"/>
          <p:cNvSpPr txBox="1">
            <a:spLocks noChangeArrowheads="1"/>
          </p:cNvSpPr>
          <p:nvPr/>
        </p:nvSpPr>
        <p:spPr bwMode="auto">
          <a:xfrm>
            <a:off x="236483" y="88900"/>
            <a:ext cx="8671034" cy="579438"/>
          </a:xfrm>
          <a:prstGeom prst="rect">
            <a:avLst/>
          </a:prstGeom>
          <a:noFill/>
          <a:ln w="9525" algn="ctr">
            <a:noFill/>
            <a:miter lim="800000"/>
            <a:headEnd/>
            <a:tailEnd/>
          </a:ln>
          <a:effectLst/>
        </p:spPr>
        <p:txBody>
          <a:bodyPr wrap="square">
            <a:spAutoFit/>
          </a:bodyPr>
          <a:lstStyle/>
          <a:p>
            <a:pPr algn="ctr">
              <a:defRPr/>
            </a:pPr>
            <a:r>
              <a:rPr lang="en-GB" sz="3200">
                <a:solidFill>
                  <a:schemeClr val="bg1"/>
                </a:solidFill>
                <a:effectLst>
                  <a:outerShdw blurRad="38100" dist="38100" dir="2700000" algn="tl">
                    <a:srgbClr val="000000"/>
                  </a:outerShdw>
                </a:effectLst>
                <a:latin typeface="Calibri" pitchFamily="34" charset="0"/>
              </a:rPr>
              <a:t>What</a:t>
            </a:r>
            <a:r>
              <a:rPr lang="en-GB" sz="3000">
                <a:solidFill>
                  <a:schemeClr val="bg1"/>
                </a:solidFill>
                <a:effectLst>
                  <a:outerShdw blurRad="38100" dist="38100" dir="2700000" algn="tl">
                    <a:srgbClr val="000000"/>
                  </a:outerShdw>
                </a:effectLst>
                <a:latin typeface="Calibri" pitchFamily="34" charset="0"/>
              </a:rPr>
              <a:t> </a:t>
            </a:r>
            <a:r>
              <a:rPr lang="en-GB" sz="3200">
                <a:solidFill>
                  <a:schemeClr val="bg1"/>
                </a:solidFill>
                <a:effectLst>
                  <a:outerShdw blurRad="38100" dist="38100" dir="2700000" algn="tl">
                    <a:srgbClr val="000000"/>
                  </a:outerShdw>
                </a:effectLst>
                <a:latin typeface="Calibri" pitchFamily="34" charset="0"/>
              </a:rPr>
              <a:t>we</a:t>
            </a:r>
            <a:r>
              <a:rPr lang="en-GB" sz="3000">
                <a:solidFill>
                  <a:schemeClr val="bg1"/>
                </a:solidFill>
                <a:effectLst>
                  <a:outerShdw blurRad="38100" dist="38100" dir="2700000" algn="tl">
                    <a:srgbClr val="000000"/>
                  </a:outerShdw>
                </a:effectLst>
                <a:latin typeface="Calibri" pitchFamily="34" charset="0"/>
              </a:rPr>
              <a:t> </a:t>
            </a:r>
            <a:r>
              <a:rPr lang="en-GB" sz="3200">
                <a:solidFill>
                  <a:schemeClr val="bg1"/>
                </a:solidFill>
                <a:effectLst>
                  <a:outerShdw blurRad="38100" dist="38100" dir="2700000" algn="tl">
                    <a:srgbClr val="000000"/>
                  </a:outerShdw>
                </a:effectLst>
                <a:latin typeface="Calibri" pitchFamily="34" charset="0"/>
              </a:rPr>
              <a:t>think</a:t>
            </a:r>
            <a:r>
              <a:rPr lang="en-GB" sz="3000">
                <a:solidFill>
                  <a:schemeClr val="bg1"/>
                </a:solidFill>
                <a:effectLst>
                  <a:outerShdw blurRad="38100" dist="38100" dir="2700000" algn="tl">
                    <a:srgbClr val="000000"/>
                  </a:outerShdw>
                </a:effectLst>
                <a:latin typeface="Calibri" pitchFamily="34" charset="0"/>
              </a:rPr>
              <a:t> </a:t>
            </a:r>
            <a:r>
              <a:rPr lang="en-GB" sz="3200">
                <a:solidFill>
                  <a:schemeClr val="bg1"/>
                </a:solidFill>
                <a:effectLst>
                  <a:outerShdw blurRad="38100" dist="38100" dir="2700000" algn="tl">
                    <a:srgbClr val="000000"/>
                  </a:outerShdw>
                </a:effectLst>
                <a:latin typeface="Calibri" pitchFamily="34" charset="0"/>
              </a:rPr>
              <a:t>we</a:t>
            </a:r>
            <a:r>
              <a:rPr lang="en-GB" sz="3000">
                <a:solidFill>
                  <a:schemeClr val="bg1"/>
                </a:solidFill>
                <a:effectLst>
                  <a:outerShdw blurRad="38100" dist="38100" dir="2700000" algn="tl">
                    <a:srgbClr val="000000"/>
                  </a:outerShdw>
                </a:effectLst>
                <a:latin typeface="Calibri" pitchFamily="34" charset="0"/>
              </a:rPr>
              <a:t> </a:t>
            </a:r>
            <a:r>
              <a:rPr lang="en-GB" sz="3200">
                <a:solidFill>
                  <a:schemeClr val="bg1"/>
                </a:solidFill>
                <a:effectLst>
                  <a:outerShdw blurRad="38100" dist="38100" dir="2700000" algn="tl">
                    <a:srgbClr val="000000"/>
                  </a:outerShdw>
                </a:effectLst>
                <a:latin typeface="Calibri" pitchFamily="34" charset="0"/>
              </a:rPr>
              <a:t>know</a:t>
            </a:r>
            <a:r>
              <a:rPr lang="en-GB" sz="3000">
                <a:solidFill>
                  <a:schemeClr val="bg1"/>
                </a:solidFill>
                <a:effectLst>
                  <a:outerShdw blurRad="38100" dist="38100" dir="2700000" algn="tl">
                    <a:srgbClr val="000000"/>
                  </a:outerShdw>
                </a:effectLst>
                <a:latin typeface="Calibri" pitchFamily="34" charset="0"/>
              </a:rPr>
              <a:t> </a:t>
            </a:r>
            <a:r>
              <a:rPr lang="en-GB" sz="3200">
                <a:solidFill>
                  <a:schemeClr val="bg1"/>
                </a:solidFill>
                <a:effectLst>
                  <a:outerShdw blurRad="38100" dist="38100" dir="2700000" algn="tl">
                    <a:srgbClr val="000000"/>
                  </a:outerShdw>
                </a:effectLst>
                <a:latin typeface="Calibri" pitchFamily="34" charset="0"/>
              </a:rPr>
              <a:t>about</a:t>
            </a:r>
            <a:r>
              <a:rPr lang="en-GB" sz="3000">
                <a:solidFill>
                  <a:schemeClr val="bg1"/>
                </a:solidFill>
                <a:effectLst>
                  <a:outerShdw blurRad="38100" dist="38100" dir="2700000" algn="tl">
                    <a:srgbClr val="000000"/>
                  </a:outerShdw>
                </a:effectLst>
                <a:latin typeface="Calibri" pitchFamily="34" charset="0"/>
              </a:rPr>
              <a:t> </a:t>
            </a:r>
            <a:r>
              <a:rPr lang="en-GB" sz="3200">
                <a:solidFill>
                  <a:schemeClr val="bg1"/>
                </a:solidFill>
                <a:effectLst>
                  <a:outerShdw blurRad="38100" dist="38100" dir="2700000" algn="tl">
                    <a:srgbClr val="000000"/>
                  </a:outerShdw>
                </a:effectLst>
                <a:latin typeface="Calibri" pitchFamily="34" charset="0"/>
              </a:rPr>
              <a:t>mantle</a:t>
            </a:r>
            <a:r>
              <a:rPr lang="en-GB" sz="3000">
                <a:solidFill>
                  <a:schemeClr val="bg1"/>
                </a:solidFill>
                <a:effectLst>
                  <a:outerShdw blurRad="38100" dist="38100" dir="2700000" algn="tl">
                    <a:srgbClr val="000000"/>
                  </a:outerShdw>
                </a:effectLst>
                <a:latin typeface="Calibri" pitchFamily="34" charset="0"/>
              </a:rPr>
              <a:t> </a:t>
            </a:r>
            <a:r>
              <a:rPr lang="en-GB" sz="3200">
                <a:solidFill>
                  <a:schemeClr val="bg1"/>
                </a:solidFill>
                <a:effectLst>
                  <a:outerShdw blurRad="38100" dist="38100" dir="2700000" algn="tl">
                    <a:srgbClr val="000000"/>
                  </a:outerShdw>
                </a:effectLst>
                <a:latin typeface="Calibri" pitchFamily="34" charset="0"/>
              </a:rPr>
              <a:t>processes</a:t>
            </a:r>
          </a:p>
        </p:txBody>
      </p:sp>
      <p:sp>
        <p:nvSpPr>
          <p:cNvPr id="861188" name="Rectangle 4"/>
          <p:cNvSpPr>
            <a:spLocks noChangeArrowheads="1"/>
          </p:cNvSpPr>
          <p:nvPr/>
        </p:nvSpPr>
        <p:spPr bwMode="auto">
          <a:xfrm>
            <a:off x="236483" y="887413"/>
            <a:ext cx="8671034" cy="779462"/>
          </a:xfrm>
          <a:prstGeom prst="rect">
            <a:avLst/>
          </a:prstGeom>
          <a:noFill/>
          <a:ln w="9525">
            <a:noFill/>
            <a:miter lim="800000"/>
            <a:headEnd/>
            <a:tailEnd/>
          </a:ln>
          <a:effectLst/>
        </p:spPr>
        <p:txBody>
          <a:bodyPr/>
          <a:lstStyle/>
          <a:p>
            <a:pPr>
              <a:lnSpc>
                <a:spcPct val="90000"/>
              </a:lnSpc>
              <a:buFont typeface="Wingdings" pitchFamily="2" charset="2"/>
              <a:buNone/>
              <a:defRPr/>
            </a:pPr>
            <a:r>
              <a:rPr lang="en-GB" sz="4200" dirty="0">
                <a:solidFill>
                  <a:srgbClr val="FFFF00"/>
                </a:solidFill>
                <a:effectLst>
                  <a:outerShdw blurRad="38100" dist="38100" dir="2700000" algn="tl">
                    <a:srgbClr val="000000"/>
                  </a:outerShdw>
                </a:effectLst>
                <a:latin typeface="Calibri" pitchFamily="34" charset="0"/>
              </a:rPr>
              <a:t>   </a:t>
            </a:r>
            <a:r>
              <a:rPr lang="en-GB" sz="4200" i="1" dirty="0">
                <a:solidFill>
                  <a:srgbClr val="FFFF00"/>
                </a:solidFill>
                <a:effectLst>
                  <a:outerShdw blurRad="38100" dist="38100" dir="2700000" algn="tl">
                    <a:srgbClr val="000000"/>
                  </a:outerShdw>
                </a:effectLst>
                <a:latin typeface="Calibri" pitchFamily="34" charset="0"/>
              </a:rPr>
              <a:t>Experimental petrology says:</a:t>
            </a:r>
            <a:endParaRPr lang="en-GB" sz="3400" dirty="0">
              <a:solidFill>
                <a:srgbClr val="FFFF00"/>
              </a:solidFill>
              <a:effectLst>
                <a:outerShdw blurRad="38100" dist="38100" dir="2700000" algn="tl">
                  <a:srgbClr val="000000"/>
                </a:outerShdw>
              </a:effectLst>
              <a:latin typeface="Calibri" pitchFamily="34" charset="0"/>
            </a:endParaRPr>
          </a:p>
        </p:txBody>
      </p:sp>
      <p:sp>
        <p:nvSpPr>
          <p:cNvPr id="861189" name="Rectangle 5"/>
          <p:cNvSpPr>
            <a:spLocks noChangeArrowheads="1"/>
          </p:cNvSpPr>
          <p:nvPr/>
        </p:nvSpPr>
        <p:spPr bwMode="auto">
          <a:xfrm>
            <a:off x="520700" y="4830605"/>
            <a:ext cx="7999413" cy="1200971"/>
          </a:xfrm>
          <a:prstGeom prst="rect">
            <a:avLst/>
          </a:prstGeom>
          <a:noFill/>
          <a:ln w="9525">
            <a:noFill/>
            <a:miter lim="800000"/>
            <a:headEnd/>
            <a:tailEnd/>
          </a:ln>
          <a:effectLst/>
        </p:spPr>
        <p:txBody>
          <a:bodyPr lIns="92075" tIns="46038" rIns="92075" bIns="46038">
            <a:spAutoFit/>
          </a:bodyPr>
          <a:lstStyle/>
          <a:p>
            <a:pPr algn="ctr" eaLnBrk="0" hangingPunct="0">
              <a:defRPr/>
            </a:pPr>
            <a:r>
              <a:rPr lang="en-GB" sz="3600" dirty="0">
                <a:solidFill>
                  <a:srgbClr val="FFFF00"/>
                </a:solidFill>
                <a:effectLst>
                  <a:outerShdw blurRad="38100" dist="38100" dir="2700000" algn="tl">
                    <a:srgbClr val="000000"/>
                  </a:outerShdw>
                </a:effectLst>
                <a:latin typeface="Calibri" pitchFamily="34" charset="0"/>
              </a:rPr>
              <a:t>Do you remember the influence of P on the melting of enstatite?</a:t>
            </a:r>
          </a:p>
        </p:txBody>
      </p:sp>
      <p:sp>
        <p:nvSpPr>
          <p:cNvPr id="861190" name="Rectangle 6"/>
          <p:cNvSpPr>
            <a:spLocks noChangeArrowheads="1"/>
          </p:cNvSpPr>
          <p:nvPr/>
        </p:nvSpPr>
        <p:spPr bwMode="auto">
          <a:xfrm>
            <a:off x="236483" y="1787525"/>
            <a:ext cx="8671034" cy="3270250"/>
          </a:xfrm>
          <a:prstGeom prst="rect">
            <a:avLst/>
          </a:prstGeom>
          <a:noFill/>
          <a:ln w="9525">
            <a:noFill/>
            <a:miter lim="800000"/>
            <a:headEnd/>
            <a:tailEnd/>
          </a:ln>
          <a:effectLst/>
        </p:spPr>
        <p:txBody>
          <a:bodyPr/>
          <a:lstStyle/>
          <a:p>
            <a:pPr>
              <a:buFont typeface="Wingdings" pitchFamily="2" charset="2"/>
              <a:buNone/>
              <a:defRPr/>
            </a:pPr>
            <a:r>
              <a:rPr lang="en-GB" sz="2800" dirty="0">
                <a:solidFill>
                  <a:schemeClr val="bg1"/>
                </a:solidFill>
                <a:effectLst>
                  <a:outerShdw blurRad="38100" dist="38100" dir="2700000" algn="tl">
                    <a:srgbClr val="000000"/>
                  </a:outerShdw>
                </a:effectLst>
                <a:latin typeface="Calibri" pitchFamily="34" charset="0"/>
              </a:rPr>
              <a:t>An undepleted lherzolitic mantle source is able to generate tholeiitic magmas at relatively shallow pressure and relatively high temperature.</a:t>
            </a:r>
          </a:p>
          <a:p>
            <a:pPr>
              <a:buFont typeface="Wingdings" pitchFamily="2" charset="2"/>
              <a:buNone/>
              <a:defRPr/>
            </a:pPr>
            <a:r>
              <a:rPr lang="en-GB" sz="2800" dirty="0">
                <a:solidFill>
                  <a:schemeClr val="bg1"/>
                </a:solidFill>
                <a:effectLst>
                  <a:outerShdw blurRad="38100" dist="38100" dir="2700000" algn="tl">
                    <a:srgbClr val="000000"/>
                  </a:outerShdw>
                </a:effectLst>
                <a:latin typeface="Calibri" pitchFamily="34" charset="0"/>
              </a:rPr>
              <a:t>The same source can generate sodic alkaline magmas if it melts at higher pressure and lower temperature regimes (lower melting degrees).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61188"/>
                                        </p:tgtEl>
                                        <p:attrNameLst>
                                          <p:attrName>style.visibility</p:attrName>
                                        </p:attrNameLst>
                                      </p:cBhvr>
                                      <p:to>
                                        <p:strVal val="visible"/>
                                      </p:to>
                                    </p:set>
                                    <p:animEffect transition="in" filter="fade">
                                      <p:cBhvr>
                                        <p:cTn id="7" dur="500"/>
                                        <p:tgtEl>
                                          <p:spTgt spid="86118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61190"/>
                                        </p:tgtEl>
                                        <p:attrNameLst>
                                          <p:attrName>style.visibility</p:attrName>
                                        </p:attrNameLst>
                                      </p:cBhvr>
                                      <p:to>
                                        <p:strVal val="visible"/>
                                      </p:to>
                                    </p:set>
                                    <p:animEffect transition="in" filter="fade">
                                      <p:cBhvr>
                                        <p:cTn id="12" dur="500"/>
                                        <p:tgtEl>
                                          <p:spTgt spid="86119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61189"/>
                                        </p:tgtEl>
                                        <p:attrNameLst>
                                          <p:attrName>style.visibility</p:attrName>
                                        </p:attrNameLst>
                                      </p:cBhvr>
                                      <p:to>
                                        <p:strVal val="visible"/>
                                      </p:to>
                                    </p:set>
                                    <p:animEffect transition="in" filter="fade">
                                      <p:cBhvr>
                                        <p:cTn id="17" dur="500"/>
                                        <p:tgtEl>
                                          <p:spTgt spid="8611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1188" grpId="0"/>
      <p:bldP spid="861189" grpId="0" autoUpdateAnimBg="0"/>
      <p:bldP spid="861190" grpId="0"/>
    </p:bldLst>
  </p:timing>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sz="1800" b="0" i="0" u="none" strike="noStrike" cap="none" normalizeH="0" baseline="0" smtClean="0">
            <a:ln>
              <a:noFill/>
            </a:ln>
            <a:solidFill>
              <a:srgbClr val="FFCC00"/>
            </a:solidFill>
            <a:effectLst>
              <a:outerShdw blurRad="38100" dist="38100" dir="2700000" algn="tl">
                <a:srgbClr val="000000">
                  <a:alpha val="43137"/>
                </a:srgbClr>
              </a:outerShdw>
            </a:effectLst>
            <a:latin typeface="Comic Sans MS" pitchFamily="66"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sz="1800" b="0" i="0" u="none" strike="noStrike" cap="none" normalizeH="0" baseline="0" smtClean="0">
            <a:ln>
              <a:noFill/>
            </a:ln>
            <a:solidFill>
              <a:srgbClr val="FFCC00"/>
            </a:solidFill>
            <a:effectLst>
              <a:outerShdw blurRad="38100" dist="38100" dir="2700000" algn="tl">
                <a:srgbClr val="000000">
                  <a:alpha val="43137"/>
                </a:srgbClr>
              </a:outerShdw>
            </a:effectLst>
            <a:latin typeface="Comic Sans MS" pitchFamily="66" charset="0"/>
          </a:defRPr>
        </a:defPPr>
      </a:lstStyle>
    </a:lnDef>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sz="1800" b="0" i="0" u="none" strike="noStrike" cap="none" normalizeH="0" baseline="0" smtClean="0">
            <a:ln>
              <a:noFill/>
            </a:ln>
            <a:solidFill>
              <a:srgbClr val="FFCC00"/>
            </a:solidFill>
            <a:effectLst>
              <a:outerShdw blurRad="38100" dist="38100" dir="2700000" algn="tl">
                <a:srgbClr val="000000">
                  <a:alpha val="43137"/>
                </a:srgbClr>
              </a:outerShdw>
            </a:effectLst>
            <a:latin typeface="Comic Sans MS" pitchFamily="66"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sz="1800" b="0" i="0" u="none" strike="noStrike" cap="none" normalizeH="0" baseline="0" smtClean="0">
            <a:ln>
              <a:noFill/>
            </a:ln>
            <a:solidFill>
              <a:srgbClr val="FFCC00"/>
            </a:solidFill>
            <a:effectLst>
              <a:outerShdw blurRad="38100" dist="38100" dir="2700000" algn="tl">
                <a:srgbClr val="000000">
                  <a:alpha val="43137"/>
                </a:srgbClr>
              </a:outerShdw>
            </a:effectLst>
            <a:latin typeface="Comic Sans MS" pitchFamily="66" charset="0"/>
          </a:defRPr>
        </a:defPPr>
      </a:lstStyle>
    </a:lnDef>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19850</TotalTime>
  <Words>6535</Words>
  <Application>Microsoft Office PowerPoint</Application>
  <PresentationFormat>Presentazione su schermo (4:3)</PresentationFormat>
  <Paragraphs>853</Paragraphs>
  <Slides>84</Slides>
  <Notes>83</Notes>
  <HiddenSlides>0</HiddenSlides>
  <MMClips>0</MMClips>
  <ScaleCrop>false</ScaleCrop>
  <HeadingPairs>
    <vt:vector size="6" baseType="variant">
      <vt:variant>
        <vt:lpstr>Caratteri utilizzati</vt:lpstr>
      </vt:variant>
      <vt:variant>
        <vt:i4>6</vt:i4>
      </vt:variant>
      <vt:variant>
        <vt:lpstr>Tema</vt:lpstr>
      </vt:variant>
      <vt:variant>
        <vt:i4>2</vt:i4>
      </vt:variant>
      <vt:variant>
        <vt:lpstr>Titoli diapositive</vt:lpstr>
      </vt:variant>
      <vt:variant>
        <vt:i4>84</vt:i4>
      </vt:variant>
    </vt:vector>
  </HeadingPairs>
  <TitlesOfParts>
    <vt:vector size="92" baseType="lpstr">
      <vt:lpstr>Arial</vt:lpstr>
      <vt:lpstr>Calibri</vt:lpstr>
      <vt:lpstr>Comic Sans MS</vt:lpstr>
      <vt:lpstr>Monotype Sorts</vt:lpstr>
      <vt:lpstr>Symbol</vt:lpstr>
      <vt:lpstr>Wingdings</vt:lpstr>
      <vt:lpstr>Struttura predefinita</vt:lpstr>
      <vt:lpstr>1_Struttura predefinita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Igneous activity in the Circum-Mediterranean area during the Cenozoic  Michele Lustrino  Dipartimento di Scienze della Terra Università degli Studi di Roma La Sapienza</dc:title>
  <dc:creator>.</dc:creator>
  <cp:lastModifiedBy>Michele Lustrino</cp:lastModifiedBy>
  <cp:revision>795</cp:revision>
  <dcterms:created xsi:type="dcterms:W3CDTF">2002-09-09T09:17:52Z</dcterms:created>
  <dcterms:modified xsi:type="dcterms:W3CDTF">2025-03-04T07:53:05Z</dcterms:modified>
</cp:coreProperties>
</file>