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19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B15BC-19B6-43F3-B806-48DF49855195}" type="datetimeFigureOut">
              <a:rPr lang="it-IT" smtClean="0"/>
              <a:t>01/04/2020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1CA7B-FB1F-4A6E-B3BE-CCB1F58E7A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85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723B7-433B-49E7-BCE0-F8A1D599831D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6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AA13CE0-B398-47E4-9DC0-4F259D975D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746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709DD0-4A80-42C8-822C-B17E709781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39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158663D-6F3E-4EE5-9366-5D52A99EA2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0685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83DCFD4-8180-46D3-B579-BD089DB172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1219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06C89C-D8CC-47C4-AD2B-5BD10D1BCA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573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2389FE4-A823-433A-956B-87B847A42D3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0834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77C7A66-4CB0-45C9-9134-93EF590177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7205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6F2DF15-FC07-4FA7-9444-C9D5FA8372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8150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C6E4E96-797C-4B9F-B2BA-DE60662EAC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9542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0887500-DE57-48D4-B8E1-05AD013DDA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4399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DF2BD99-887F-4C8F-9572-6559C3292F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254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6C150CF-7A68-4FAE-B4CC-476FB3317A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4850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0A2BF78-68B7-4FF4-806D-D219AC4381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3081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8DE460C-6B91-4B9C-9972-186E3DC0BD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020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4E1EBC6-C256-4097-A94B-250BA8BDB1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582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F8FF0-5179-447B-B6A7-78CEEB2FC1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0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22F1C-E2C5-49DE-BF48-03BB505C88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9156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484887-7918-43E2-9608-62993F7D4A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1476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B2FA9-A8A7-40FD-BAF2-09188D59E0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6557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E66AA-531F-4C90-A64F-47CF7FA811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726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A60F4-9C8D-4E5A-A5C0-310EF1D04F2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3564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C0A0B-2344-40F1-8535-79B76A3237A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68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FAA67F6-6525-42E3-A704-C733726B99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350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99BA9-4373-4A4D-B8F0-D2F78AC3B4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5197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52519-1AAD-4A6D-9909-F2F7FE88CB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492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A4818-98A0-4393-AF21-62AB77D353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032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BA555-5B4D-4DE8-8772-18097380B5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4122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51226-8B3D-4C2F-B479-14148B41C5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0749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8864F-DF7B-4271-84D3-D5C6AF28426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529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98B9B-DDB1-417F-851E-0EF327E7EA9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7913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A1140-B38A-4941-B9B2-F21188F762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44628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ADC5C-904D-4E4D-BD26-D6CEB72964B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9289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39C48-FFB4-4FF0-956B-0D593F8B42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001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71A854E-995A-42AA-96D4-40E4FD022C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6530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7AA47-9B70-4AA8-856D-E109C598B0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7182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435BA-07F9-4FC7-9E3B-D0CAB1E1BA0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1199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80F21-49B6-45A0-8221-35C616EDDB0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648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C8560-634A-4263-88A6-6873904A40F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589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2455B-DCFB-4F24-B431-8D08746E0D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1441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8F7C88-47B1-4302-8EE8-0A43717A66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679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946201-68C8-4BE9-B14B-57972ECF9B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7966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A65D720-EA12-4DD7-A7AB-687BC26F23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881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EE7A928-5FAD-4ED1-9AC3-73F79A2C56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144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C9DD1D0-9D0A-4A3A-872E-4A3B2299BE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392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425E159-AE2B-4C75-A470-02251C83D0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002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023DECE-751F-435D-80A6-CB72FB278B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28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F0D3B82-49EE-4CEB-A375-26ABB7EB572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691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E6B89E00-05DF-4E14-975E-4705D4127D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263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3078163" y="260351"/>
            <a:ext cx="7200900" cy="493713"/>
          </a:xfrm>
          <a:prstGeom prst="rect">
            <a:avLst/>
          </a:prstGeom>
          <a:noFill/>
          <a:ln>
            <a:noFill/>
          </a:ln>
          <a:effectLst>
            <a:outerShdw dist="143684" dir="13500000" algn="ctr" rotWithShape="0">
              <a:srgbClr val="FFCC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Conducibilità Equivalente</a:t>
            </a:r>
            <a:r>
              <a:rPr lang="it-IT" altLang="it-IT" sz="2000" b="1">
                <a:solidFill>
                  <a:srgbClr val="00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it-IT" altLang="it-IT" sz="2800" b="1">
                <a:solidFill>
                  <a:srgbClr val="00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it-IT" altLang="it-IT" sz="2800" b="1">
                <a:solidFill>
                  <a:srgbClr val="0066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it-IT" altLang="it-IT" sz="2800" b="1">
                <a:solidFill>
                  <a:srgbClr val="0066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524001" y="754064"/>
            <a:ext cx="903922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u="sng">
                <a:solidFill>
                  <a:srgbClr val="2C5884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Conduttanza di quel volume di soluzione che contiene 1 equivalente, misurata tra due elettrodi paralleli collocati ad 1 cm di distanza.</a:t>
            </a:r>
          </a:p>
        </p:txBody>
      </p:sp>
      <p:grpSp>
        <p:nvGrpSpPr>
          <p:cNvPr id="57" name="Gruppo 56"/>
          <p:cNvGrpSpPr>
            <a:grpSpLocks/>
          </p:cNvGrpSpPr>
          <p:nvPr/>
        </p:nvGrpSpPr>
        <p:grpSpPr bwMode="auto">
          <a:xfrm>
            <a:off x="4240213" y="1682750"/>
            <a:ext cx="6227762" cy="1473200"/>
            <a:chOff x="2715884" y="1682630"/>
            <a:chExt cx="6228184" cy="1473991"/>
          </a:xfrm>
        </p:grpSpPr>
        <p:sp>
          <p:nvSpPr>
            <p:cNvPr id="53301" name="Text Box 5"/>
            <p:cNvSpPr txBox="1">
              <a:spLocks noChangeArrowheads="1"/>
            </p:cNvSpPr>
            <p:nvPr/>
          </p:nvSpPr>
          <p:spPr bwMode="auto">
            <a:xfrm>
              <a:off x="2715884" y="1682630"/>
              <a:ext cx="6228184" cy="1294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Se la normalità della soluzione è </a:t>
              </a:r>
              <a:r>
                <a:rPr lang="it-IT" altLang="it-IT" sz="2000" b="1">
                  <a:solidFill>
                    <a:srgbClr val="2C5884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N,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in 1000 cm</a:t>
              </a:r>
              <a:r>
                <a:rPr lang="it-IT" altLang="it-IT" sz="2000" baseline="30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sono contenuti </a:t>
              </a:r>
              <a:r>
                <a:rPr lang="it-IT" altLang="it-IT" sz="2000" b="1">
                  <a:solidFill>
                    <a:srgbClr val="2C5884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equivalenti. 1 equivalente è contenuto in: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 b="1">
                <a:solidFill>
                  <a:srgbClr val="2C5884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V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=			 cm</a:t>
              </a:r>
              <a:r>
                <a:rPr lang="it-IT" altLang="it-IT" sz="2000" baseline="30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3</a:t>
              </a:r>
              <a:endParaRPr lang="it-IT" altLang="it-IT" sz="2000">
                <a:solidFill>
                  <a:srgbClr val="2C5884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3302" name="Gruppo 48"/>
            <p:cNvGrpSpPr>
              <a:grpSpLocks/>
            </p:cNvGrpSpPr>
            <p:nvPr/>
          </p:nvGrpSpPr>
          <p:grpSpPr bwMode="auto">
            <a:xfrm>
              <a:off x="3331594" y="2412143"/>
              <a:ext cx="1188392" cy="744478"/>
              <a:chOff x="3399731" y="2425188"/>
              <a:chExt cx="1188392" cy="744478"/>
            </a:xfrm>
          </p:grpSpPr>
          <p:sp>
            <p:nvSpPr>
              <p:cNvPr id="53303" name="Text Box 24"/>
              <p:cNvSpPr txBox="1">
                <a:spLocks noChangeArrowheads="1"/>
              </p:cNvSpPr>
              <p:nvPr/>
            </p:nvSpPr>
            <p:spPr bwMode="auto">
              <a:xfrm>
                <a:off x="3701242" y="2425188"/>
                <a:ext cx="697140" cy="371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1000</a:t>
                </a:r>
                <a:endParaRPr lang="it-IT" altLang="it-IT" sz="2000">
                  <a:solidFill>
                    <a:srgbClr val="2C5884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53304" name="Line 25"/>
              <p:cNvSpPr>
                <a:spLocks noChangeShapeType="1"/>
              </p:cNvSpPr>
              <p:nvPr/>
            </p:nvSpPr>
            <p:spPr bwMode="auto">
              <a:xfrm>
                <a:off x="3399731" y="2817704"/>
                <a:ext cx="1188392" cy="0"/>
              </a:xfrm>
              <a:prstGeom prst="line">
                <a:avLst/>
              </a:prstGeom>
              <a:noFill/>
              <a:ln w="47625">
                <a:solidFill>
                  <a:srgbClr val="2C588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305" name="Text Box 26"/>
              <p:cNvSpPr txBox="1">
                <a:spLocks noChangeArrowheads="1"/>
              </p:cNvSpPr>
              <p:nvPr/>
            </p:nvSpPr>
            <p:spPr bwMode="auto">
              <a:xfrm>
                <a:off x="3868043" y="2798654"/>
                <a:ext cx="334862" cy="371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2C5884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N</a:t>
                </a:r>
                <a:endParaRPr lang="it-IT" altLang="it-IT" sz="2000">
                  <a:solidFill>
                    <a:srgbClr val="2C5884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3253" name="Gruppo 30"/>
          <p:cNvGrpSpPr>
            <a:grpSpLocks/>
          </p:cNvGrpSpPr>
          <p:nvPr/>
        </p:nvGrpSpPr>
        <p:grpSpPr bwMode="auto">
          <a:xfrm>
            <a:off x="1806575" y="1966913"/>
            <a:ext cx="2243138" cy="4926012"/>
            <a:chOff x="283368" y="1967526"/>
            <a:chExt cx="2243137" cy="4926012"/>
          </a:xfrm>
        </p:grpSpPr>
        <p:sp>
          <p:nvSpPr>
            <p:cNvPr id="53284" name="AutoShape 2"/>
            <p:cNvSpPr>
              <a:spLocks noChangeArrowheads="1"/>
            </p:cNvSpPr>
            <p:nvPr/>
          </p:nvSpPr>
          <p:spPr bwMode="auto">
            <a:xfrm rot="-36277">
              <a:off x="2016918" y="1994513"/>
              <a:ext cx="455612" cy="311150"/>
            </a:xfrm>
            <a:prstGeom prst="rtTriangl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53285" name="Group 7"/>
            <p:cNvGrpSpPr>
              <a:grpSpLocks/>
            </p:cNvGrpSpPr>
            <p:nvPr/>
          </p:nvGrpSpPr>
          <p:grpSpPr bwMode="auto">
            <a:xfrm>
              <a:off x="457993" y="1967526"/>
              <a:ext cx="1549400" cy="4346575"/>
              <a:chOff x="432" y="2469"/>
              <a:chExt cx="1488" cy="4011"/>
            </a:xfrm>
          </p:grpSpPr>
          <p:sp>
            <p:nvSpPr>
              <p:cNvPr id="53299" name="AutoShape 8"/>
              <p:cNvSpPr>
                <a:spLocks noChangeArrowheads="1"/>
              </p:cNvSpPr>
              <p:nvPr/>
            </p:nvSpPr>
            <p:spPr bwMode="auto">
              <a:xfrm>
                <a:off x="432" y="6123"/>
                <a:ext cx="500" cy="357"/>
              </a:xfrm>
              <a:prstGeom prst="triangle">
                <a:avLst>
                  <a:gd name="adj" fmla="val 98199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53300" name="AutoShape 9"/>
              <p:cNvSpPr>
                <a:spLocks noChangeArrowheads="1"/>
              </p:cNvSpPr>
              <p:nvPr/>
            </p:nvSpPr>
            <p:spPr bwMode="auto">
              <a:xfrm rot="16200000" flipH="1">
                <a:off x="-816" y="3717"/>
                <a:ext cx="3984" cy="1488"/>
              </a:xfrm>
              <a:prstGeom prst="parallelogram">
                <a:avLst>
                  <a:gd name="adj" fmla="val 69365"/>
                </a:avLst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3286" name="AutoShape 10"/>
            <p:cNvSpPr>
              <a:spLocks noChangeArrowheads="1"/>
            </p:cNvSpPr>
            <p:nvPr/>
          </p:nvSpPr>
          <p:spPr bwMode="auto">
            <a:xfrm rot="16200000" flipH="1">
              <a:off x="-408782" y="3355001"/>
              <a:ext cx="4319587" cy="1550987"/>
            </a:xfrm>
            <a:prstGeom prst="parallelogram">
              <a:avLst>
                <a:gd name="adj" fmla="val 72154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2624" tIns="31312" rIns="62624" bIns="31312" anchor="ctr"/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287" name="AutoShape 11"/>
            <p:cNvSpPr>
              <a:spLocks noChangeArrowheads="1"/>
            </p:cNvSpPr>
            <p:nvPr/>
          </p:nvSpPr>
          <p:spPr bwMode="auto">
            <a:xfrm rot="16200000" flipH="1">
              <a:off x="735806" y="3034325"/>
              <a:ext cx="887412" cy="411163"/>
            </a:xfrm>
            <a:prstGeom prst="parallelogram">
              <a:avLst>
                <a:gd name="adj" fmla="val 71833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288" name="Rectangle 12"/>
            <p:cNvSpPr>
              <a:spLocks noChangeArrowheads="1"/>
            </p:cNvSpPr>
            <p:nvPr/>
          </p:nvSpPr>
          <p:spPr bwMode="auto">
            <a:xfrm>
              <a:off x="465930" y="3121638"/>
              <a:ext cx="495300" cy="568325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289" name="Line 13"/>
            <p:cNvSpPr>
              <a:spLocks noChangeShapeType="1"/>
            </p:cNvSpPr>
            <p:nvPr/>
          </p:nvSpPr>
          <p:spPr bwMode="auto">
            <a:xfrm>
              <a:off x="457993" y="3693138"/>
              <a:ext cx="5000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0" name="AutoShape 14"/>
            <p:cNvSpPr>
              <a:spLocks noChangeArrowheads="1"/>
            </p:cNvSpPr>
            <p:nvPr/>
          </p:nvSpPr>
          <p:spPr bwMode="auto">
            <a:xfrm rot="10800000">
              <a:off x="426243" y="2807313"/>
              <a:ext cx="939800" cy="314325"/>
            </a:xfrm>
            <a:prstGeom prst="parallelogram">
              <a:avLst>
                <a:gd name="adj" fmla="val 140539"/>
              </a:avLst>
            </a:prstGeom>
            <a:solidFill>
              <a:srgbClr val="FF99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291" name="Line 15"/>
            <p:cNvSpPr>
              <a:spLocks noChangeShapeType="1"/>
            </p:cNvSpPr>
            <p:nvPr/>
          </p:nvSpPr>
          <p:spPr bwMode="auto">
            <a:xfrm>
              <a:off x="469105" y="3107351"/>
              <a:ext cx="5000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2" name="Line 16"/>
            <p:cNvSpPr>
              <a:spLocks noChangeShapeType="1"/>
            </p:cNvSpPr>
            <p:nvPr/>
          </p:nvSpPr>
          <p:spPr bwMode="auto">
            <a:xfrm>
              <a:off x="858043" y="2807313"/>
              <a:ext cx="0" cy="593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3" name="Line 17"/>
            <p:cNvSpPr>
              <a:spLocks noChangeShapeType="1"/>
            </p:cNvSpPr>
            <p:nvPr/>
          </p:nvSpPr>
          <p:spPr bwMode="auto">
            <a:xfrm flipH="1">
              <a:off x="462755" y="3383576"/>
              <a:ext cx="388938" cy="2968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4" name="Line 18"/>
            <p:cNvSpPr>
              <a:spLocks noChangeShapeType="1"/>
            </p:cNvSpPr>
            <p:nvPr/>
          </p:nvSpPr>
          <p:spPr bwMode="auto">
            <a:xfrm>
              <a:off x="851693" y="3383576"/>
              <a:ext cx="11747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5" name="Text Box 19"/>
            <p:cNvSpPr txBox="1">
              <a:spLocks noChangeArrowheads="1"/>
            </p:cNvSpPr>
            <p:nvPr/>
          </p:nvSpPr>
          <p:spPr bwMode="auto">
            <a:xfrm>
              <a:off x="953293" y="2951776"/>
              <a:ext cx="465137" cy="585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0000"/>
                  </a:solidFill>
                  <a:cs typeface="Times New Roman" panose="02020603050405020304" pitchFamily="18" charset="0"/>
                </a:rPr>
                <a:t>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>
                  <a:solidFill>
                    <a:srgbClr val="000000"/>
                  </a:solidFill>
                  <a:cs typeface="Times New Roman" panose="02020603050405020304" pitchFamily="18" charset="0"/>
                </a:rPr>
                <a:t>cm</a:t>
              </a:r>
              <a:r>
                <a:rPr lang="it-IT" altLang="it-IT" sz="1700" baseline="30000">
                  <a:solidFill>
                    <a:srgbClr val="000000"/>
                  </a:solidFill>
                  <a:cs typeface="Times New Roman" panose="02020603050405020304" pitchFamily="18" charset="0"/>
                </a:rPr>
                <a:t>2</a:t>
              </a:r>
              <a:endParaRPr lang="it-IT" altLang="it-IT" sz="17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296" name="Text Box 20"/>
            <p:cNvSpPr txBox="1">
              <a:spLocks noChangeArrowheads="1"/>
            </p:cNvSpPr>
            <p:nvPr/>
          </p:nvSpPr>
          <p:spPr bwMode="auto">
            <a:xfrm>
              <a:off x="1701005" y="3921738"/>
              <a:ext cx="414338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400" b="1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</a:t>
              </a:r>
              <a:endParaRPr lang="it-IT" altLang="it-IT" sz="30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297" name="Line 22"/>
            <p:cNvSpPr>
              <a:spLocks noChangeShapeType="1"/>
            </p:cNvSpPr>
            <p:nvPr/>
          </p:nvSpPr>
          <p:spPr bwMode="auto">
            <a:xfrm>
              <a:off x="353218" y="6426813"/>
              <a:ext cx="700087" cy="0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 type="stealth" w="med" len="lg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98" name="Text Box 23"/>
            <p:cNvSpPr txBox="1">
              <a:spLocks noChangeArrowheads="1"/>
            </p:cNvSpPr>
            <p:nvPr/>
          </p:nvSpPr>
          <p:spPr bwMode="auto">
            <a:xfrm>
              <a:off x="283368" y="6406176"/>
              <a:ext cx="965200" cy="48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cm</a:t>
              </a:r>
            </a:p>
          </p:txBody>
        </p:sp>
      </p:grpSp>
      <p:grpSp>
        <p:nvGrpSpPr>
          <p:cNvPr id="62" name="Gruppo 61"/>
          <p:cNvGrpSpPr>
            <a:grpSpLocks/>
          </p:cNvGrpSpPr>
          <p:nvPr/>
        </p:nvGrpSpPr>
        <p:grpSpPr bwMode="auto">
          <a:xfrm>
            <a:off x="4130675" y="4125913"/>
            <a:ext cx="6446838" cy="1801812"/>
            <a:chOff x="2606688" y="4126184"/>
            <a:chExt cx="6446576" cy="1801049"/>
          </a:xfrm>
        </p:grpSpPr>
        <p:sp>
          <p:nvSpPr>
            <p:cNvPr id="53277" name="Text Box 6"/>
            <p:cNvSpPr txBox="1">
              <a:spLocks noChangeArrowheads="1"/>
            </p:cNvSpPr>
            <p:nvPr/>
          </p:nvSpPr>
          <p:spPr bwMode="auto">
            <a:xfrm>
              <a:off x="2606688" y="4126184"/>
              <a:ext cx="6446576" cy="1602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Si possono così costruire </a:t>
              </a:r>
              <a:r>
                <a:rPr lang="it-IT" altLang="it-IT" sz="2000" b="1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cubi da 1 cm di spigolo.  Ciascuno di essi ha per definizione una conduttanza pari a 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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. La conducibilità equivalente è la conduttanza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2C5884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totale degli </a:t>
              </a:r>
              <a:r>
                <a:rPr lang="it-IT" altLang="it-IT" sz="2000" b="1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</a:t>
              </a: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cubetti, cioè:</a:t>
              </a:r>
              <a:endParaRPr lang="it-IT" altLang="it-IT" sz="2000">
                <a:solidFill>
                  <a:srgbClr val="2C5884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53278" name="Gruppo 52"/>
            <p:cNvGrpSpPr>
              <a:grpSpLocks/>
            </p:cNvGrpSpPr>
            <p:nvPr/>
          </p:nvGrpSpPr>
          <p:grpSpPr bwMode="auto">
            <a:xfrm>
              <a:off x="5748127" y="5102523"/>
              <a:ext cx="3226892" cy="824710"/>
              <a:chOff x="2204368" y="5689176"/>
              <a:chExt cx="3226892" cy="824710"/>
            </a:xfrm>
          </p:grpSpPr>
          <p:sp>
            <p:nvSpPr>
              <p:cNvPr id="53279" name="Text Box 34"/>
              <p:cNvSpPr txBox="1">
                <a:spLocks noChangeArrowheads="1"/>
              </p:cNvSpPr>
              <p:nvPr/>
            </p:nvSpPr>
            <p:spPr bwMode="auto">
              <a:xfrm>
                <a:off x="3758788" y="5689176"/>
                <a:ext cx="745067" cy="398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9392" tIns="14695" rIns="29392" bIns="14695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1000</a:t>
                </a:r>
                <a:endParaRPr lang="it-IT" altLang="it-IT" sz="3400">
                  <a:solidFill>
                    <a:srgbClr val="2C5884"/>
                  </a:solidFill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3280" name="Gruppo 51"/>
              <p:cNvGrpSpPr>
                <a:grpSpLocks/>
              </p:cNvGrpSpPr>
              <p:nvPr/>
            </p:nvGrpSpPr>
            <p:grpSpPr bwMode="auto">
              <a:xfrm>
                <a:off x="2204368" y="5791981"/>
                <a:ext cx="3226892" cy="721905"/>
                <a:chOff x="2204368" y="5791981"/>
                <a:chExt cx="3226892" cy="721905"/>
              </a:xfrm>
            </p:grpSpPr>
            <p:sp>
              <p:nvSpPr>
                <p:cNvPr id="5328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204368" y="5791981"/>
                  <a:ext cx="3226892" cy="5221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9392" tIns="14695" rIns="29392" bIns="14695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2C5884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L</a:t>
                  </a:r>
                  <a:r>
                    <a:rPr lang="it-IT" altLang="it-IT" sz="2400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=  </a:t>
                  </a:r>
                  <a:r>
                    <a:rPr lang="it-IT" altLang="it-IT" sz="2400" b="1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S</a:t>
                  </a:r>
                  <a:r>
                    <a:rPr lang="it-IT" altLang="it-IT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</a:t>
                  </a:r>
                  <a:r>
                    <a:rPr lang="it-IT" altLang="it-IT" sz="2400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 = 		</a:t>
                  </a:r>
                  <a:r>
                    <a:rPr lang="it-IT" altLang="it-IT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</a:t>
                  </a:r>
                  <a:r>
                    <a:rPr lang="it-IT" altLang="it-IT" sz="2400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	</a:t>
                  </a:r>
                </a:p>
              </p:txBody>
            </p:sp>
            <p:sp>
              <p:nvSpPr>
                <p:cNvPr id="53282" name="Line 37"/>
                <p:cNvSpPr>
                  <a:spLocks noChangeShapeType="1"/>
                </p:cNvSpPr>
                <p:nvPr/>
              </p:nvSpPr>
              <p:spPr bwMode="auto">
                <a:xfrm>
                  <a:off x="3790529" y="6105285"/>
                  <a:ext cx="779589" cy="0"/>
                </a:xfrm>
                <a:prstGeom prst="line">
                  <a:avLst/>
                </a:prstGeom>
                <a:noFill/>
                <a:ln w="47625">
                  <a:solidFill>
                    <a:srgbClr val="2C588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29392" tIns="14695" rIns="29392" bIns="14695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83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951117" y="6115013"/>
                  <a:ext cx="309489" cy="3988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9392" tIns="14695" rIns="29392" bIns="14695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2C5884"/>
                      </a:solidFill>
                      <a:latin typeface="Comic Sans MS" panose="030F0702030302020204" pitchFamily="66" charset="0"/>
                      <a:cs typeface="Times New Roman" panose="02020603050405020304" pitchFamily="18" charset="0"/>
                    </a:rPr>
                    <a:t>N</a:t>
                  </a:r>
                  <a:endParaRPr lang="it-IT" altLang="it-IT" sz="3400">
                    <a:solidFill>
                      <a:srgbClr val="2C5884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55" name="Gruppo 54"/>
          <p:cNvGrpSpPr>
            <a:grpSpLocks/>
          </p:cNvGrpSpPr>
          <p:nvPr/>
        </p:nvGrpSpPr>
        <p:grpSpPr bwMode="auto">
          <a:xfrm>
            <a:off x="3624263" y="5735638"/>
            <a:ext cx="5535612" cy="1033462"/>
            <a:chOff x="2100102" y="5736251"/>
            <a:chExt cx="5536191" cy="1033463"/>
          </a:xfrm>
        </p:grpSpPr>
        <p:grpSp>
          <p:nvGrpSpPr>
            <p:cNvPr id="53266" name="Gruppo 53"/>
            <p:cNvGrpSpPr>
              <a:grpSpLocks/>
            </p:cNvGrpSpPr>
            <p:nvPr/>
          </p:nvGrpSpPr>
          <p:grpSpPr bwMode="auto">
            <a:xfrm>
              <a:off x="2100102" y="5736251"/>
              <a:ext cx="4494212" cy="1033463"/>
              <a:chOff x="2100102" y="5736251"/>
              <a:chExt cx="4494212" cy="1033463"/>
            </a:xfrm>
          </p:grpSpPr>
          <p:sp>
            <p:nvSpPr>
              <p:cNvPr id="53268" name="Text Box 40"/>
              <p:cNvSpPr txBox="1">
                <a:spLocks noChangeArrowheads="1"/>
              </p:cNvSpPr>
              <p:nvPr/>
            </p:nvSpPr>
            <p:spPr bwMode="auto">
              <a:xfrm>
                <a:off x="2100102" y="6095026"/>
                <a:ext cx="1125537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[L]</a:t>
                </a: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  =</a:t>
                </a:r>
              </a:p>
            </p:txBody>
          </p:sp>
          <p:sp>
            <p:nvSpPr>
              <p:cNvPr id="53269" name="Line 41"/>
              <p:cNvSpPr>
                <a:spLocks noChangeShapeType="1"/>
              </p:cNvSpPr>
              <p:nvPr/>
            </p:nvSpPr>
            <p:spPr bwMode="auto">
              <a:xfrm>
                <a:off x="3078002" y="6339501"/>
                <a:ext cx="617537" cy="0"/>
              </a:xfrm>
              <a:prstGeom prst="line">
                <a:avLst/>
              </a:prstGeom>
              <a:noFill/>
              <a:ln w="47625">
                <a:solidFill>
                  <a:srgbClr val="2C588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276" tIns="45695" rIns="91276" bIns="4569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70" name="Rectangle 42"/>
              <p:cNvSpPr>
                <a:spLocks noChangeArrowheads="1"/>
              </p:cNvSpPr>
              <p:nvPr/>
            </p:nvSpPr>
            <p:spPr bwMode="auto">
              <a:xfrm>
                <a:off x="3119277" y="5736251"/>
                <a:ext cx="822325" cy="560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[]</a:t>
                </a:r>
              </a:p>
            </p:txBody>
          </p:sp>
          <p:sp>
            <p:nvSpPr>
              <p:cNvPr id="53271" name="Rectangle 43"/>
              <p:cNvSpPr>
                <a:spLocks noChangeArrowheads="1"/>
              </p:cNvSpPr>
              <p:nvPr/>
            </p:nvSpPr>
            <p:spPr bwMode="auto">
              <a:xfrm>
                <a:off x="3070064" y="6337914"/>
                <a:ext cx="822325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</a:t>
                </a:r>
                <a:r>
                  <a:rPr lang="it-IT" altLang="it-IT" sz="2400" b="1">
                    <a:solidFill>
                      <a:srgbClr val="2C5884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</a:t>
                </a: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]</a:t>
                </a:r>
              </a:p>
            </p:txBody>
          </p:sp>
          <p:sp>
            <p:nvSpPr>
              <p:cNvPr id="53272" name="Text Box 44"/>
              <p:cNvSpPr txBox="1">
                <a:spLocks noChangeArrowheads="1"/>
              </p:cNvSpPr>
              <p:nvPr/>
            </p:nvSpPr>
            <p:spPr bwMode="auto">
              <a:xfrm>
                <a:off x="3741577" y="6096614"/>
                <a:ext cx="1123950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53273" name="Line 45"/>
              <p:cNvSpPr>
                <a:spLocks noChangeShapeType="1"/>
              </p:cNvSpPr>
              <p:nvPr/>
            </p:nvSpPr>
            <p:spPr bwMode="auto">
              <a:xfrm>
                <a:off x="4124164" y="6329976"/>
                <a:ext cx="1298575" cy="0"/>
              </a:xfrm>
              <a:prstGeom prst="line">
                <a:avLst/>
              </a:prstGeom>
              <a:noFill/>
              <a:ln w="47625">
                <a:solidFill>
                  <a:srgbClr val="2C588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276" tIns="45695" rIns="91276" bIns="45695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274" name="Rectangle 46"/>
              <p:cNvSpPr>
                <a:spLocks noChangeArrowheads="1"/>
              </p:cNvSpPr>
              <p:nvPr/>
            </p:nvSpPr>
            <p:spPr bwMode="auto">
              <a:xfrm>
                <a:off x="4098764" y="5858489"/>
                <a:ext cx="1543050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</a:t>
                </a:r>
                <a:r>
                  <a:rPr lang="it-IT" altLang="it-IT" sz="2400" baseline="30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-1</a:t>
                </a: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cm</a:t>
                </a:r>
                <a:r>
                  <a:rPr lang="it-IT" altLang="it-IT" sz="2400" baseline="30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-1</a:t>
                </a:r>
                <a:endParaRPr lang="it-IT" altLang="it-IT" sz="24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53275" name="Rectangle 47"/>
              <p:cNvSpPr>
                <a:spLocks noChangeArrowheads="1"/>
              </p:cNvSpPr>
              <p:nvPr/>
            </p:nvSpPr>
            <p:spPr bwMode="auto">
              <a:xfrm>
                <a:off x="4141627" y="6314101"/>
                <a:ext cx="1252537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1/cm</a:t>
                </a:r>
                <a:r>
                  <a:rPr lang="it-IT" altLang="it-IT" sz="2400" baseline="30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endParaRPr lang="it-IT" altLang="it-IT" sz="24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53276" name="Text Box 48"/>
              <p:cNvSpPr txBox="1">
                <a:spLocks noChangeArrowheads="1"/>
              </p:cNvSpPr>
              <p:nvPr/>
            </p:nvSpPr>
            <p:spPr bwMode="auto">
              <a:xfrm>
                <a:off x="5468777" y="6096614"/>
                <a:ext cx="1125537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533" tIns="31307" rIns="62533" bIns="31307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53267" name="Rectangle 49"/>
            <p:cNvSpPr>
              <a:spLocks noChangeArrowheads="1"/>
            </p:cNvSpPr>
            <p:nvPr/>
          </p:nvSpPr>
          <p:spPr bwMode="auto">
            <a:xfrm>
              <a:off x="5845593" y="6114076"/>
              <a:ext cx="1790700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533" tIns="31307" rIns="62533" bIns="31307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</a:t>
              </a:r>
              <a:r>
                <a:rPr lang="it-IT" altLang="it-IT" sz="2400" baseline="30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</a:t>
              </a:r>
              <a:r>
                <a:rPr lang="it-IT" altLang="it-IT" sz="24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 cm</a:t>
              </a:r>
              <a:r>
                <a:rPr lang="it-IT" altLang="it-IT" sz="2400" baseline="30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it-IT" altLang="it-IT" sz="2400">
                <a:solidFill>
                  <a:srgbClr val="2C5884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61" name="Gruppo 60"/>
          <p:cNvGrpSpPr>
            <a:grpSpLocks/>
          </p:cNvGrpSpPr>
          <p:nvPr/>
        </p:nvGrpSpPr>
        <p:grpSpPr bwMode="auto">
          <a:xfrm>
            <a:off x="4225926" y="2795589"/>
            <a:ext cx="6227763" cy="1165225"/>
            <a:chOff x="2701291" y="2796200"/>
            <a:chExt cx="6228184" cy="1164765"/>
          </a:xfrm>
        </p:grpSpPr>
        <p:sp>
          <p:nvSpPr>
            <p:cNvPr id="53257" name="Text Box 30"/>
            <p:cNvSpPr txBox="1">
              <a:spLocks noChangeArrowheads="1"/>
            </p:cNvSpPr>
            <p:nvPr/>
          </p:nvSpPr>
          <p:spPr bwMode="auto">
            <a:xfrm>
              <a:off x="5497023" y="3274012"/>
              <a:ext cx="697140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1000</a:t>
              </a:r>
              <a:endParaRPr lang="it-IT" altLang="it-IT" sz="2000">
                <a:solidFill>
                  <a:srgbClr val="2C5884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258" name="Line 31"/>
            <p:cNvSpPr>
              <a:spLocks noChangeShapeType="1"/>
            </p:cNvSpPr>
            <p:nvPr/>
          </p:nvSpPr>
          <p:spPr bwMode="auto">
            <a:xfrm>
              <a:off x="5394164" y="3620115"/>
              <a:ext cx="900340" cy="0"/>
            </a:xfrm>
            <a:prstGeom prst="line">
              <a:avLst/>
            </a:prstGeom>
            <a:noFill/>
            <a:ln w="47625">
              <a:solidFill>
                <a:srgbClr val="2C588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259" name="Text Box 32"/>
            <p:cNvSpPr txBox="1">
              <a:spLocks noChangeArrowheads="1"/>
            </p:cNvSpPr>
            <p:nvPr/>
          </p:nvSpPr>
          <p:spPr bwMode="auto">
            <a:xfrm>
              <a:off x="5676903" y="3589953"/>
              <a:ext cx="334862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2C5884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</a:t>
              </a:r>
              <a:endParaRPr lang="it-IT" altLang="it-IT" sz="2000">
                <a:solidFill>
                  <a:srgbClr val="2C5884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53260" name="Gruppo 59"/>
            <p:cNvGrpSpPr>
              <a:grpSpLocks/>
            </p:cNvGrpSpPr>
            <p:nvPr/>
          </p:nvGrpSpPr>
          <p:grpSpPr bwMode="auto">
            <a:xfrm>
              <a:off x="2701291" y="2796200"/>
              <a:ext cx="6228184" cy="1080658"/>
              <a:chOff x="2701291" y="2796200"/>
              <a:chExt cx="6228184" cy="1080658"/>
            </a:xfrm>
          </p:grpSpPr>
          <p:grpSp>
            <p:nvGrpSpPr>
              <p:cNvPr id="53261" name="Gruppo 50"/>
              <p:cNvGrpSpPr>
                <a:grpSpLocks/>
              </p:cNvGrpSpPr>
              <p:nvPr/>
            </p:nvGrpSpPr>
            <p:grpSpPr bwMode="auto">
              <a:xfrm>
                <a:off x="7593124" y="2796200"/>
                <a:ext cx="760610" cy="812366"/>
                <a:chOff x="7627814" y="3068437"/>
                <a:chExt cx="760610" cy="812366"/>
              </a:xfrm>
            </p:grpSpPr>
            <p:sp>
              <p:nvSpPr>
                <p:cNvPr id="5326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7691284" y="3068437"/>
                  <a:ext cx="697140" cy="371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>
                      <a:solidFill>
                        <a:srgbClr val="2C5884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1000</a:t>
                  </a:r>
                  <a:endParaRPr lang="it-IT" altLang="it-IT" sz="2000">
                    <a:solidFill>
                      <a:srgbClr val="2C5884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4" name="Line 28"/>
                <p:cNvSpPr>
                  <a:spLocks noChangeShapeType="1"/>
                </p:cNvSpPr>
                <p:nvPr/>
              </p:nvSpPr>
              <p:spPr bwMode="auto">
                <a:xfrm>
                  <a:off x="7627814" y="3490711"/>
                  <a:ext cx="691231" cy="7395"/>
                </a:xfrm>
                <a:prstGeom prst="line">
                  <a:avLst/>
                </a:prstGeom>
                <a:noFill/>
                <a:ln w="47625">
                  <a:solidFill>
                    <a:srgbClr val="2C5884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26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7841256" y="3509791"/>
                  <a:ext cx="334862" cy="3710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2C5884"/>
                      </a:solidFill>
                      <a:latin typeface="Comic Sans MS" panose="030F0702030302020204" pitchFamily="66" charset="0"/>
                      <a:cs typeface="Times New Roman" panose="02020603050405020304" pitchFamily="18" charset="0"/>
                    </a:rPr>
                    <a:t>N</a:t>
                  </a:r>
                  <a:endParaRPr lang="it-IT" altLang="it-IT" sz="2000">
                    <a:solidFill>
                      <a:srgbClr val="2C5884"/>
                    </a:solidFill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262" name="Text Box 5"/>
              <p:cNvSpPr txBox="1">
                <a:spLocks noChangeArrowheads="1"/>
              </p:cNvSpPr>
              <p:nvPr/>
            </p:nvSpPr>
            <p:spPr bwMode="auto">
              <a:xfrm>
                <a:off x="2701291" y="2890293"/>
                <a:ext cx="6228184" cy="9865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lnSpc>
                    <a:spcPct val="16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Il volume del parallelepipedo è  </a:t>
                </a:r>
                <a:r>
                  <a:rPr lang="it-IT" altLang="it-IT" sz="2000" b="1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 = </a:t>
                </a:r>
                <a:r>
                  <a:rPr lang="it-IT" altLang="it-IT" sz="2000" b="1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 • h =	         cm</a:t>
                </a:r>
                <a:r>
                  <a:rPr lang="it-IT" altLang="it-IT" sz="2000" baseline="30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Poiché h = 1 cm     </a:t>
                </a:r>
                <a:r>
                  <a:rPr lang="it-IT" altLang="it-IT" sz="2000" b="1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it-IT" altLang="it-IT" sz="2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 =	        cm</a:t>
                </a:r>
                <a:r>
                  <a:rPr lang="it-IT" altLang="it-IT" sz="2000" baseline="30000">
                    <a:solidFill>
                      <a:srgbClr val="2C5884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endParaRPr lang="it-IT" altLang="it-IT" sz="2000">
                  <a:solidFill>
                    <a:srgbClr val="2C5884"/>
                  </a:solidFill>
                  <a:latin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69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99"/>
    </mc:Choice>
    <mc:Fallback>
      <p:transition spd="slow" advTm="17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2927350" y="93664"/>
            <a:ext cx="6129338" cy="522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kern="10">
                <a:ln w="19050">
                  <a:solidFill>
                    <a:srgbClr val="3333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00CCFF">
                      <a:alpha val="7499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Ionizzazione dell'acqua</a:t>
            </a:r>
          </a:p>
        </p:txBody>
      </p:sp>
      <p:grpSp>
        <p:nvGrpSpPr>
          <p:cNvPr id="86" name="Gruppo 85"/>
          <p:cNvGrpSpPr>
            <a:grpSpLocks/>
          </p:cNvGrpSpPr>
          <p:nvPr/>
        </p:nvGrpSpPr>
        <p:grpSpPr bwMode="auto">
          <a:xfrm>
            <a:off x="2703514" y="687388"/>
            <a:ext cx="6605587" cy="760412"/>
            <a:chOff x="1179840" y="687388"/>
            <a:chExt cx="6605930" cy="760329"/>
          </a:xfrm>
        </p:grpSpPr>
        <p:sp>
          <p:nvSpPr>
            <p:cNvPr id="34892" name="Text Box 3"/>
            <p:cNvSpPr txBox="1">
              <a:spLocks noChangeArrowheads="1"/>
            </p:cNvSpPr>
            <p:nvPr/>
          </p:nvSpPr>
          <p:spPr bwMode="auto">
            <a:xfrm>
              <a:off x="1353608" y="687388"/>
              <a:ext cx="630078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H</a:t>
              </a:r>
              <a:r>
                <a:rPr lang="it-IT" altLang="it-IT" sz="2400" b="1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O     +     H</a:t>
              </a:r>
              <a:r>
                <a:rPr lang="it-IT" altLang="it-IT" sz="2400" b="1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O	         	 H</a:t>
              </a:r>
              <a:r>
                <a:rPr lang="it-IT" altLang="it-IT" sz="2400" b="1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="1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     +     OH</a:t>
              </a:r>
              <a:r>
                <a:rPr lang="it-IT" altLang="it-IT" sz="2400" b="1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-</a:t>
              </a:r>
              <a:endParaRPr lang="it-IT" altLang="it-IT" sz="2400" b="1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93" name="Text Box 4"/>
            <p:cNvSpPr txBox="1">
              <a:spLocks noChangeArrowheads="1"/>
            </p:cNvSpPr>
            <p:nvPr/>
          </p:nvSpPr>
          <p:spPr bwMode="auto">
            <a:xfrm>
              <a:off x="2756959" y="1087554"/>
              <a:ext cx="1125537" cy="36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00CC"/>
                  </a:solidFill>
                  <a:latin typeface="Arial" panose="020B0604020202020204" pitchFamily="34" charset="0"/>
                </a:rPr>
                <a:t>Base 2</a:t>
              </a:r>
            </a:p>
          </p:txBody>
        </p:sp>
        <p:sp>
          <p:nvSpPr>
            <p:cNvPr id="34894" name="Text Box 5"/>
            <p:cNvSpPr txBox="1">
              <a:spLocks noChangeArrowheads="1"/>
            </p:cNvSpPr>
            <p:nvPr/>
          </p:nvSpPr>
          <p:spPr bwMode="auto">
            <a:xfrm>
              <a:off x="4965837" y="1064134"/>
              <a:ext cx="1468437" cy="36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9900CC"/>
                  </a:solidFill>
                  <a:latin typeface="Arial" panose="020B0604020202020204" pitchFamily="34" charset="0"/>
                </a:rPr>
                <a:t>Acido 2</a:t>
              </a:r>
            </a:p>
          </p:txBody>
        </p:sp>
        <p:sp>
          <p:nvSpPr>
            <p:cNvPr id="34895" name="Text Box 6"/>
            <p:cNvSpPr txBox="1">
              <a:spLocks noChangeArrowheads="1"/>
            </p:cNvSpPr>
            <p:nvPr/>
          </p:nvSpPr>
          <p:spPr bwMode="auto">
            <a:xfrm>
              <a:off x="6660232" y="1086998"/>
              <a:ext cx="1125538" cy="36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FF"/>
                  </a:solidFill>
                  <a:latin typeface="Arial" panose="020B0604020202020204" pitchFamily="34" charset="0"/>
                </a:rPr>
                <a:t>Base 1</a:t>
              </a:r>
            </a:p>
          </p:txBody>
        </p:sp>
        <p:sp>
          <p:nvSpPr>
            <p:cNvPr id="34896" name="Text Box 7"/>
            <p:cNvSpPr txBox="1">
              <a:spLocks noChangeArrowheads="1"/>
            </p:cNvSpPr>
            <p:nvPr/>
          </p:nvSpPr>
          <p:spPr bwMode="auto">
            <a:xfrm>
              <a:off x="1179840" y="1087554"/>
              <a:ext cx="1419655" cy="36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FF"/>
                  </a:solidFill>
                  <a:latin typeface="Arial" panose="020B0604020202020204" pitchFamily="34" charset="0"/>
                </a:rPr>
                <a:t>Acido 1</a:t>
              </a:r>
            </a:p>
          </p:txBody>
        </p:sp>
        <p:sp>
          <p:nvSpPr>
            <p:cNvPr id="34897" name="Line 12"/>
            <p:cNvSpPr>
              <a:spLocks noChangeShapeType="1"/>
            </p:cNvSpPr>
            <p:nvPr/>
          </p:nvSpPr>
          <p:spPr bwMode="auto">
            <a:xfrm>
              <a:off x="3882496" y="871538"/>
              <a:ext cx="814387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98" name="Line 13"/>
            <p:cNvSpPr>
              <a:spLocks noChangeShapeType="1"/>
            </p:cNvSpPr>
            <p:nvPr/>
          </p:nvSpPr>
          <p:spPr bwMode="auto">
            <a:xfrm flipH="1" flipV="1">
              <a:off x="3882496" y="969963"/>
              <a:ext cx="814387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3662363" y="1447801"/>
            <a:ext cx="4660900" cy="422275"/>
            <a:chOff x="1254125" y="2427288"/>
            <a:chExt cx="4660900" cy="422275"/>
          </a:xfrm>
        </p:grpSpPr>
        <p:sp>
          <p:nvSpPr>
            <p:cNvPr id="34889" name="Text Box 14"/>
            <p:cNvSpPr txBox="1">
              <a:spLocks noChangeArrowheads="1"/>
            </p:cNvSpPr>
            <p:nvPr/>
          </p:nvSpPr>
          <p:spPr bwMode="auto">
            <a:xfrm>
              <a:off x="1254125" y="2427288"/>
              <a:ext cx="46609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2 H</a:t>
              </a:r>
              <a:r>
                <a:rPr lang="it-IT" altLang="it-IT" sz="2400" b="1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O          	 H</a:t>
              </a:r>
              <a:r>
                <a:rPr lang="it-IT" altLang="it-IT" sz="2400" b="1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="1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</a:rPr>
                <a:t>     +     OH</a:t>
              </a:r>
              <a:r>
                <a:rPr lang="it-IT" altLang="it-IT" sz="2400" b="1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–</a:t>
              </a:r>
              <a:endParaRPr lang="it-IT" altLang="it-IT" sz="2400" b="1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90" name="Line 15"/>
            <p:cNvSpPr>
              <a:spLocks noChangeShapeType="1"/>
            </p:cNvSpPr>
            <p:nvPr/>
          </p:nvSpPr>
          <p:spPr bwMode="auto">
            <a:xfrm>
              <a:off x="2400300" y="2601913"/>
              <a:ext cx="814388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91" name="Line 16"/>
            <p:cNvSpPr>
              <a:spLocks noChangeShapeType="1"/>
            </p:cNvSpPr>
            <p:nvPr/>
          </p:nvSpPr>
          <p:spPr bwMode="auto">
            <a:xfrm flipH="1" flipV="1">
              <a:off x="2400300" y="2689225"/>
              <a:ext cx="814388" cy="0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4298950" y="2151064"/>
            <a:ext cx="2349500" cy="561975"/>
            <a:chOff x="3114939" y="2659063"/>
            <a:chExt cx="2349500" cy="561975"/>
          </a:xfrm>
        </p:grpSpPr>
        <p:sp>
          <p:nvSpPr>
            <p:cNvPr id="34887" name="Text Box 18"/>
            <p:cNvSpPr txBox="1">
              <a:spLocks noChangeArrowheads="1"/>
            </p:cNvSpPr>
            <p:nvPr/>
          </p:nvSpPr>
          <p:spPr bwMode="auto">
            <a:xfrm>
              <a:off x="3114939" y="2659063"/>
              <a:ext cx="23495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000000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300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H  O</a:t>
              </a:r>
              <a:r>
                <a:rPr lang="it-IT" altLang="it-IT" sz="2300">
                  <a:solidFill>
                    <a:srgbClr val="000000"/>
                  </a:solidFill>
                  <a:latin typeface="Arial" panose="020B0604020202020204" pitchFamily="34" charset="0"/>
                </a:rPr>
                <a:t> = 55,5 moli/l</a:t>
              </a:r>
            </a:p>
          </p:txBody>
        </p:sp>
        <p:sp>
          <p:nvSpPr>
            <p:cNvPr id="34888" name="Text Box 25"/>
            <p:cNvSpPr txBox="1">
              <a:spLocks noChangeArrowheads="1"/>
            </p:cNvSpPr>
            <p:nvPr/>
          </p:nvSpPr>
          <p:spPr bwMode="auto">
            <a:xfrm>
              <a:off x="3413389" y="2924176"/>
              <a:ext cx="223838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7050089" y="2573338"/>
            <a:ext cx="279558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it-IT" altLang="it-IT" sz="2300" baseline="-25000">
                <a:solidFill>
                  <a:srgbClr val="000000"/>
                </a:solidFill>
                <a:latin typeface="Arial" panose="020B0604020202020204" pitchFamily="34" charset="0"/>
              </a:rPr>
              <a:t>w</a:t>
            </a: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 = [H</a:t>
            </a:r>
            <a:r>
              <a:rPr lang="it-IT" altLang="it-IT" sz="2300" baseline="-2500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300" baseline="30000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] [OH</a:t>
            </a:r>
            <a:r>
              <a:rPr lang="it-IT" altLang="it-IT" sz="2300" baseline="30000">
                <a:solidFill>
                  <a:srgbClr val="000000"/>
                </a:solidFill>
                <a:latin typeface="Arial" panose="020B0604020202020204" pitchFamily="34" charset="0"/>
              </a:rPr>
              <a:t>–</a:t>
            </a:r>
            <a:r>
              <a:rPr lang="it-IT" altLang="it-IT" sz="2300">
                <a:solidFill>
                  <a:srgbClr val="000000"/>
                </a:solidFill>
                <a:latin typeface="Arial" panose="020B0604020202020204" pitchFamily="34" charset="0"/>
              </a:rPr>
              <a:t>]</a:t>
            </a:r>
          </a:p>
        </p:txBody>
      </p:sp>
      <p:grpSp>
        <p:nvGrpSpPr>
          <p:cNvPr id="68" name="Gruppo 67"/>
          <p:cNvGrpSpPr>
            <a:grpSpLocks/>
          </p:cNvGrpSpPr>
          <p:nvPr/>
        </p:nvGrpSpPr>
        <p:grpSpPr bwMode="auto">
          <a:xfrm>
            <a:off x="1558925" y="3133725"/>
            <a:ext cx="7008636" cy="2482850"/>
            <a:chOff x="82814" y="3758121"/>
            <a:chExt cx="7008635" cy="2482850"/>
          </a:xfrm>
        </p:grpSpPr>
        <p:sp>
          <p:nvSpPr>
            <p:cNvPr id="34860" name="Line 32"/>
            <p:cNvSpPr>
              <a:spLocks noChangeShapeType="1"/>
            </p:cNvSpPr>
            <p:nvPr/>
          </p:nvSpPr>
          <p:spPr bwMode="auto">
            <a:xfrm flipV="1">
              <a:off x="1741751" y="3834321"/>
              <a:ext cx="0" cy="1871662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1" name="Line 33"/>
            <p:cNvSpPr>
              <a:spLocks noChangeShapeType="1"/>
            </p:cNvSpPr>
            <p:nvPr/>
          </p:nvSpPr>
          <p:spPr bwMode="auto">
            <a:xfrm>
              <a:off x="1741751" y="5694871"/>
              <a:ext cx="4457700" cy="0"/>
            </a:xfrm>
            <a:prstGeom prst="line">
              <a:avLst/>
            </a:prstGeom>
            <a:noFill/>
            <a:ln w="47625">
              <a:solidFill>
                <a:srgbClr val="00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2" name="Line 34"/>
            <p:cNvSpPr>
              <a:spLocks noChangeShapeType="1"/>
            </p:cNvSpPr>
            <p:nvPr/>
          </p:nvSpPr>
          <p:spPr bwMode="auto">
            <a:xfrm flipV="1">
              <a:off x="1741751" y="4170871"/>
              <a:ext cx="3343275" cy="1524000"/>
            </a:xfrm>
            <a:prstGeom prst="line">
              <a:avLst/>
            </a:prstGeom>
            <a:noFill/>
            <a:ln w="47625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3" name="Line 35"/>
            <p:cNvSpPr>
              <a:spLocks noChangeShapeType="1"/>
            </p:cNvSpPr>
            <p:nvPr/>
          </p:nvSpPr>
          <p:spPr bwMode="auto">
            <a:xfrm>
              <a:off x="1735401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4" name="Line 36"/>
            <p:cNvSpPr>
              <a:spLocks noChangeShapeType="1"/>
            </p:cNvSpPr>
            <p:nvPr/>
          </p:nvSpPr>
          <p:spPr bwMode="auto">
            <a:xfrm>
              <a:off x="2371989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5" name="Line 37"/>
            <p:cNvSpPr>
              <a:spLocks noChangeShapeType="1"/>
            </p:cNvSpPr>
            <p:nvPr/>
          </p:nvSpPr>
          <p:spPr bwMode="auto">
            <a:xfrm>
              <a:off x="2992701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6" name="Line 38"/>
            <p:cNvSpPr>
              <a:spLocks noChangeShapeType="1"/>
            </p:cNvSpPr>
            <p:nvPr/>
          </p:nvSpPr>
          <p:spPr bwMode="auto">
            <a:xfrm>
              <a:off x="3627701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7" name="Line 39"/>
            <p:cNvSpPr>
              <a:spLocks noChangeShapeType="1"/>
            </p:cNvSpPr>
            <p:nvPr/>
          </p:nvSpPr>
          <p:spPr bwMode="auto">
            <a:xfrm>
              <a:off x="4270639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8" name="Line 40"/>
            <p:cNvSpPr>
              <a:spLocks noChangeShapeType="1"/>
            </p:cNvSpPr>
            <p:nvPr/>
          </p:nvSpPr>
          <p:spPr bwMode="auto">
            <a:xfrm>
              <a:off x="4851664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69" name="Line 41"/>
            <p:cNvSpPr>
              <a:spLocks noChangeShapeType="1"/>
            </p:cNvSpPr>
            <p:nvPr/>
          </p:nvSpPr>
          <p:spPr bwMode="auto">
            <a:xfrm>
              <a:off x="5470789" y="5694871"/>
              <a:ext cx="0" cy="174625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70" name="Line 42"/>
            <p:cNvSpPr>
              <a:spLocks noChangeShapeType="1"/>
            </p:cNvSpPr>
            <p:nvPr/>
          </p:nvSpPr>
          <p:spPr bwMode="auto">
            <a:xfrm rot="5400000">
              <a:off x="1656026" y="5478971"/>
              <a:ext cx="0" cy="17145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71" name="Line 43"/>
            <p:cNvSpPr>
              <a:spLocks noChangeShapeType="1"/>
            </p:cNvSpPr>
            <p:nvPr/>
          </p:nvSpPr>
          <p:spPr bwMode="auto">
            <a:xfrm rot="5400000">
              <a:off x="1663964" y="4861433"/>
              <a:ext cx="0" cy="17145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72" name="Line 44"/>
            <p:cNvSpPr>
              <a:spLocks noChangeShapeType="1"/>
            </p:cNvSpPr>
            <p:nvPr/>
          </p:nvSpPr>
          <p:spPr bwMode="auto">
            <a:xfrm>
              <a:off x="1784614" y="4955096"/>
              <a:ext cx="1543050" cy="0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73" name="Line 45"/>
            <p:cNvSpPr>
              <a:spLocks noChangeShapeType="1"/>
            </p:cNvSpPr>
            <p:nvPr/>
          </p:nvSpPr>
          <p:spPr bwMode="auto">
            <a:xfrm flipV="1">
              <a:off x="3327664" y="4955096"/>
              <a:ext cx="0" cy="739775"/>
            </a:xfrm>
            <a:prstGeom prst="line">
              <a:avLst/>
            </a:prstGeom>
            <a:noFill/>
            <a:ln w="38100">
              <a:solidFill>
                <a:srgbClr val="6600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4874" name="Oval 46"/>
            <p:cNvSpPr>
              <a:spLocks noChangeArrowheads="1"/>
            </p:cNvSpPr>
            <p:nvPr/>
          </p:nvSpPr>
          <p:spPr bwMode="auto">
            <a:xfrm>
              <a:off x="3284801" y="4910646"/>
              <a:ext cx="85725" cy="873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4875" name="Text Box 47"/>
            <p:cNvSpPr txBox="1">
              <a:spLocks noChangeArrowheads="1"/>
            </p:cNvSpPr>
            <p:nvPr/>
          </p:nvSpPr>
          <p:spPr bwMode="auto">
            <a:xfrm>
              <a:off x="4069026" y="5850446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40</a:t>
              </a:r>
            </a:p>
          </p:txBody>
        </p:sp>
        <p:sp>
          <p:nvSpPr>
            <p:cNvPr id="34876" name="Text Box 48"/>
            <p:cNvSpPr txBox="1">
              <a:spLocks noChangeArrowheads="1"/>
            </p:cNvSpPr>
            <p:nvPr/>
          </p:nvSpPr>
          <p:spPr bwMode="auto">
            <a:xfrm>
              <a:off x="1603639" y="5850446"/>
              <a:ext cx="261937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877" name="Text Box 49"/>
            <p:cNvSpPr txBox="1">
              <a:spLocks noChangeArrowheads="1"/>
            </p:cNvSpPr>
            <p:nvPr/>
          </p:nvSpPr>
          <p:spPr bwMode="auto">
            <a:xfrm>
              <a:off x="2165614" y="5850446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10</a:t>
              </a:r>
            </a:p>
          </p:txBody>
        </p:sp>
        <p:sp>
          <p:nvSpPr>
            <p:cNvPr id="34878" name="Text Box 50"/>
            <p:cNvSpPr txBox="1">
              <a:spLocks noChangeArrowheads="1"/>
            </p:cNvSpPr>
            <p:nvPr/>
          </p:nvSpPr>
          <p:spPr bwMode="auto">
            <a:xfrm>
              <a:off x="2786326" y="5850446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20</a:t>
              </a:r>
            </a:p>
          </p:txBody>
        </p:sp>
        <p:sp>
          <p:nvSpPr>
            <p:cNvPr id="34879" name="Text Box 51"/>
            <p:cNvSpPr txBox="1">
              <a:spLocks noChangeArrowheads="1"/>
            </p:cNvSpPr>
            <p:nvPr/>
          </p:nvSpPr>
          <p:spPr bwMode="auto">
            <a:xfrm>
              <a:off x="3102239" y="5639308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25</a:t>
              </a:r>
            </a:p>
          </p:txBody>
        </p:sp>
        <p:sp>
          <p:nvSpPr>
            <p:cNvPr id="34880" name="Text Box 52"/>
            <p:cNvSpPr txBox="1">
              <a:spLocks noChangeArrowheads="1"/>
            </p:cNvSpPr>
            <p:nvPr/>
          </p:nvSpPr>
          <p:spPr bwMode="auto">
            <a:xfrm>
              <a:off x="3421326" y="5850446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30</a:t>
              </a:r>
            </a:p>
          </p:txBody>
        </p:sp>
        <p:sp>
          <p:nvSpPr>
            <p:cNvPr id="34881" name="Text Box 53"/>
            <p:cNvSpPr txBox="1">
              <a:spLocks noChangeArrowheads="1"/>
            </p:cNvSpPr>
            <p:nvPr/>
          </p:nvSpPr>
          <p:spPr bwMode="auto">
            <a:xfrm>
              <a:off x="4653226" y="5850446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34882" name="Text Box 54"/>
            <p:cNvSpPr txBox="1">
              <a:spLocks noChangeArrowheads="1"/>
            </p:cNvSpPr>
            <p:nvPr/>
          </p:nvSpPr>
          <p:spPr bwMode="auto">
            <a:xfrm>
              <a:off x="5266001" y="5850446"/>
              <a:ext cx="4191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60</a:t>
              </a:r>
            </a:p>
          </p:txBody>
        </p:sp>
        <p:sp>
          <p:nvSpPr>
            <p:cNvPr id="34883" name="Text Box 55"/>
            <p:cNvSpPr txBox="1">
              <a:spLocks noChangeArrowheads="1"/>
            </p:cNvSpPr>
            <p:nvPr/>
          </p:nvSpPr>
          <p:spPr bwMode="auto">
            <a:xfrm>
              <a:off x="82814" y="5340636"/>
              <a:ext cx="14954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1,00 • 10</a:t>
              </a:r>
              <a:r>
                <a:rPr lang="it-IT" altLang="it-IT" sz="2200" baseline="30000">
                  <a:solidFill>
                    <a:srgbClr val="6600CC"/>
                  </a:solidFill>
                  <a:latin typeface="Arial" panose="020B0604020202020204" pitchFamily="34" charset="0"/>
                </a:rPr>
                <a:t>-15</a:t>
              </a:r>
              <a:endParaRPr lang="it-IT" altLang="it-IT" sz="2200">
                <a:solidFill>
                  <a:srgbClr val="6600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4" name="Text Box 56"/>
            <p:cNvSpPr txBox="1">
              <a:spLocks noChangeArrowheads="1"/>
            </p:cNvSpPr>
            <p:nvPr/>
          </p:nvSpPr>
          <p:spPr bwMode="auto">
            <a:xfrm>
              <a:off x="108214" y="4778883"/>
              <a:ext cx="1495425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6600CC"/>
                  </a:solidFill>
                  <a:latin typeface="Arial" panose="020B0604020202020204" pitchFamily="34" charset="0"/>
                </a:rPr>
                <a:t>1,00 • 10</a:t>
              </a:r>
              <a:r>
                <a:rPr lang="it-IT" altLang="it-IT" sz="2200" baseline="30000">
                  <a:solidFill>
                    <a:srgbClr val="6600CC"/>
                  </a:solidFill>
                  <a:latin typeface="Arial" panose="020B0604020202020204" pitchFamily="34" charset="0"/>
                </a:rPr>
                <a:t>-14</a:t>
              </a:r>
              <a:endParaRPr lang="it-IT" altLang="it-IT" sz="2200">
                <a:solidFill>
                  <a:srgbClr val="6600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5" name="Text Box 57"/>
            <p:cNvSpPr txBox="1">
              <a:spLocks noChangeArrowheads="1"/>
            </p:cNvSpPr>
            <p:nvPr/>
          </p:nvSpPr>
          <p:spPr bwMode="auto">
            <a:xfrm>
              <a:off x="1230576" y="3758121"/>
              <a:ext cx="4699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300" b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w</a:t>
              </a:r>
              <a:endParaRPr lang="it-IT" altLang="it-IT" sz="23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86" name="Text Box 58"/>
            <p:cNvSpPr txBox="1">
              <a:spLocks noChangeArrowheads="1"/>
            </p:cNvSpPr>
            <p:nvPr/>
          </p:nvSpPr>
          <p:spPr bwMode="auto">
            <a:xfrm>
              <a:off x="6020064" y="5721858"/>
              <a:ext cx="1071385" cy="40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panose="020B0604020202020204" pitchFamily="34" charset="0"/>
                </a:rPr>
                <a:t>T (°C)</a:t>
              </a:r>
            </a:p>
          </p:txBody>
        </p:sp>
      </p:grpSp>
      <p:grpSp>
        <p:nvGrpSpPr>
          <p:cNvPr id="70" name="Gruppo 69"/>
          <p:cNvGrpSpPr>
            <a:grpSpLocks/>
          </p:cNvGrpSpPr>
          <p:nvPr/>
        </p:nvGrpSpPr>
        <p:grpSpPr bwMode="auto">
          <a:xfrm>
            <a:off x="5888038" y="3716339"/>
            <a:ext cx="5003800" cy="701675"/>
            <a:chOff x="3961076" y="3484054"/>
            <a:chExt cx="5003412" cy="700534"/>
          </a:xfrm>
        </p:grpSpPr>
        <p:sp>
          <p:nvSpPr>
            <p:cNvPr id="34856" name="Text Box 59"/>
            <p:cNvSpPr txBox="1">
              <a:spLocks noChangeArrowheads="1"/>
            </p:cNvSpPr>
            <p:nvPr/>
          </p:nvSpPr>
          <p:spPr bwMode="auto">
            <a:xfrm>
              <a:off x="3961076" y="3587825"/>
              <a:ext cx="5003412" cy="42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pH = - log</a:t>
              </a:r>
              <a:r>
                <a:rPr lang="it-IT" altLang="it-IT" sz="2400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10 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400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] = log</a:t>
              </a:r>
              <a:r>
                <a:rPr lang="it-IT" altLang="it-IT" sz="2400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10</a:t>
              </a:r>
              <a:endParaRPr lang="it-IT" altLang="it-IT" sz="2400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7" name="Text Box 61"/>
            <p:cNvSpPr txBox="1">
              <a:spLocks noChangeArrowheads="1"/>
            </p:cNvSpPr>
            <p:nvPr/>
          </p:nvSpPr>
          <p:spPr bwMode="auto">
            <a:xfrm>
              <a:off x="7723347" y="3484054"/>
              <a:ext cx="276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4858" name="Text Box 62"/>
            <p:cNvSpPr txBox="1">
              <a:spLocks noChangeArrowheads="1"/>
            </p:cNvSpPr>
            <p:nvPr/>
          </p:nvSpPr>
          <p:spPr bwMode="auto">
            <a:xfrm>
              <a:off x="7469102" y="3762313"/>
              <a:ext cx="969962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[H</a:t>
              </a:r>
              <a:r>
                <a:rPr lang="it-IT" altLang="it-IT" sz="2400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3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O</a:t>
              </a:r>
              <a:r>
                <a:rPr lang="it-IT" altLang="it-IT" sz="2400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+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34859" name="Line 60"/>
            <p:cNvSpPr>
              <a:spLocks noChangeShapeType="1"/>
            </p:cNvSpPr>
            <p:nvPr/>
          </p:nvSpPr>
          <p:spPr bwMode="auto">
            <a:xfrm flipH="1" flipV="1">
              <a:off x="7532985" y="3834321"/>
              <a:ext cx="754063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71" name="Gruppo 70"/>
          <p:cNvGrpSpPr>
            <a:grpSpLocks/>
          </p:cNvGrpSpPr>
          <p:nvPr/>
        </p:nvGrpSpPr>
        <p:grpSpPr bwMode="auto">
          <a:xfrm>
            <a:off x="5916613" y="4365625"/>
            <a:ext cx="5003800" cy="700088"/>
            <a:chOff x="3961076" y="3484054"/>
            <a:chExt cx="5003412" cy="699978"/>
          </a:xfrm>
        </p:grpSpPr>
        <p:sp>
          <p:nvSpPr>
            <p:cNvPr id="34852" name="Text Box 59"/>
            <p:cNvSpPr txBox="1">
              <a:spLocks noChangeArrowheads="1"/>
            </p:cNvSpPr>
            <p:nvPr/>
          </p:nvSpPr>
          <p:spPr bwMode="auto">
            <a:xfrm>
              <a:off x="3961076" y="3587825"/>
              <a:ext cx="5003412" cy="42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pOH = - log</a:t>
              </a:r>
              <a:r>
                <a:rPr lang="it-IT" altLang="it-IT" sz="2400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10 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[OH</a:t>
              </a:r>
              <a:r>
                <a:rPr lang="it-IT" altLang="it-IT" sz="2400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] = log</a:t>
              </a:r>
              <a:r>
                <a:rPr lang="it-IT" altLang="it-IT" sz="2400" baseline="-25000">
                  <a:solidFill>
                    <a:srgbClr val="3333CC"/>
                  </a:solidFill>
                  <a:latin typeface="Arial" panose="020B0604020202020204" pitchFamily="34" charset="0"/>
                </a:rPr>
                <a:t>10</a:t>
              </a:r>
              <a:endParaRPr lang="it-IT" altLang="it-IT" sz="2400">
                <a:solidFill>
                  <a:srgbClr val="3333CC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853" name="Text Box 61"/>
            <p:cNvSpPr txBox="1">
              <a:spLocks noChangeArrowheads="1"/>
            </p:cNvSpPr>
            <p:nvPr/>
          </p:nvSpPr>
          <p:spPr bwMode="auto">
            <a:xfrm>
              <a:off x="7723347" y="3484054"/>
              <a:ext cx="276225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4854" name="Text Box 62"/>
            <p:cNvSpPr txBox="1">
              <a:spLocks noChangeArrowheads="1"/>
            </p:cNvSpPr>
            <p:nvPr/>
          </p:nvSpPr>
          <p:spPr bwMode="auto">
            <a:xfrm>
              <a:off x="7469102" y="3762313"/>
              <a:ext cx="805286" cy="42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[OH</a:t>
              </a:r>
              <a:r>
                <a:rPr lang="it-IT" altLang="it-IT" sz="2400" baseline="30000">
                  <a:solidFill>
                    <a:srgbClr val="3333CC"/>
                  </a:solidFill>
                  <a:latin typeface="Arial" panose="020B0604020202020204" pitchFamily="34" charset="0"/>
                </a:rPr>
                <a:t>-</a:t>
              </a:r>
              <a:r>
                <a:rPr lang="it-IT" altLang="it-IT" sz="2400">
                  <a:solidFill>
                    <a:srgbClr val="3333CC"/>
                  </a:solidFill>
                  <a:latin typeface="Arial" panose="020B0604020202020204" pitchFamily="34" charset="0"/>
                </a:rPr>
                <a:t>]</a:t>
              </a:r>
            </a:p>
          </p:txBody>
        </p:sp>
        <p:sp>
          <p:nvSpPr>
            <p:cNvPr id="34855" name="Line 60"/>
            <p:cNvSpPr>
              <a:spLocks noChangeShapeType="1"/>
            </p:cNvSpPr>
            <p:nvPr/>
          </p:nvSpPr>
          <p:spPr bwMode="auto">
            <a:xfrm flipH="1" flipV="1">
              <a:off x="7532985" y="3834321"/>
              <a:ext cx="754063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76" name="Text Box 67"/>
          <p:cNvSpPr txBox="1">
            <a:spLocks noChangeArrowheads="1"/>
          </p:cNvSpPr>
          <p:nvPr/>
        </p:nvSpPr>
        <p:spPr bwMode="auto">
          <a:xfrm>
            <a:off x="7224714" y="5649914"/>
            <a:ext cx="45815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pH + pOH = 14,00</a:t>
            </a:r>
          </a:p>
        </p:txBody>
      </p:sp>
      <p:sp>
        <p:nvSpPr>
          <p:cNvPr id="77" name="Text Box 73"/>
          <p:cNvSpPr txBox="1">
            <a:spLocks noChangeArrowheads="1"/>
          </p:cNvSpPr>
          <p:nvPr/>
        </p:nvSpPr>
        <p:spPr bwMode="auto">
          <a:xfrm>
            <a:off x="1639888" y="5627689"/>
            <a:ext cx="5296410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A 25°, </a:t>
            </a:r>
            <a:r>
              <a:rPr lang="it-IT" altLang="it-IT" sz="2400" b="1">
                <a:solidFill>
                  <a:srgbClr val="FF0000"/>
                </a:solidFill>
              </a:rPr>
              <a:t>pK</a:t>
            </a:r>
            <a:r>
              <a:rPr lang="it-IT" altLang="it-IT" sz="2400" b="1" baseline="-25000">
                <a:solidFill>
                  <a:srgbClr val="FF0000"/>
                </a:solidFill>
              </a:rPr>
              <a:t>w</a:t>
            </a:r>
            <a:r>
              <a:rPr lang="it-IT" altLang="it-IT" sz="2400" b="1">
                <a:solidFill>
                  <a:srgbClr val="FF0000"/>
                </a:solidFill>
              </a:rPr>
              <a:t> = -log</a:t>
            </a:r>
            <a:r>
              <a:rPr lang="it-IT" altLang="it-IT" sz="2400" b="1" baseline="-25000">
                <a:solidFill>
                  <a:srgbClr val="FF0000"/>
                </a:solidFill>
              </a:rPr>
              <a:t>10</a:t>
            </a:r>
            <a:r>
              <a:rPr lang="it-IT" altLang="it-IT" sz="2400" b="1">
                <a:solidFill>
                  <a:srgbClr val="FF0000"/>
                </a:solidFill>
              </a:rPr>
              <a:t>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[H</a:t>
            </a:r>
            <a:r>
              <a:rPr lang="it-IT" altLang="it-IT" sz="2400" b="1" baseline="-25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400" b="1" baseline="3000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] [OH</a:t>
            </a:r>
            <a:r>
              <a:rPr lang="it-IT" altLang="it-IT" sz="2400" b="1" baseline="3000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]=14 </a:t>
            </a:r>
          </a:p>
        </p:txBody>
      </p:sp>
      <p:grpSp>
        <p:nvGrpSpPr>
          <p:cNvPr id="84" name="Gruppo 83"/>
          <p:cNvGrpSpPr>
            <a:grpSpLocks/>
          </p:cNvGrpSpPr>
          <p:nvPr/>
        </p:nvGrpSpPr>
        <p:grpSpPr bwMode="auto">
          <a:xfrm>
            <a:off x="1755775" y="6089651"/>
            <a:ext cx="3589338" cy="822325"/>
            <a:chOff x="537483" y="7461448"/>
            <a:chExt cx="3589337" cy="822325"/>
          </a:xfrm>
        </p:grpSpPr>
        <p:grpSp>
          <p:nvGrpSpPr>
            <p:cNvPr id="34847" name="Gruppo 80"/>
            <p:cNvGrpSpPr>
              <a:grpSpLocks/>
            </p:cNvGrpSpPr>
            <p:nvPr/>
          </p:nvGrpSpPr>
          <p:grpSpPr bwMode="auto">
            <a:xfrm>
              <a:off x="537483" y="7461448"/>
              <a:ext cx="3589337" cy="822325"/>
              <a:chOff x="249238" y="8435975"/>
              <a:chExt cx="3589337" cy="822325"/>
            </a:xfrm>
          </p:grpSpPr>
          <p:sp>
            <p:nvSpPr>
              <p:cNvPr id="34849" name="Text Box 69"/>
              <p:cNvSpPr txBox="1">
                <a:spLocks noChangeArrowheads="1"/>
              </p:cNvSpPr>
              <p:nvPr/>
            </p:nvSpPr>
            <p:spPr bwMode="auto">
              <a:xfrm>
                <a:off x="249238" y="8562975"/>
                <a:ext cx="3589337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2381250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2381250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2381250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2381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2381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381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381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381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381250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3333CC"/>
                    </a:solidFill>
                    <a:latin typeface="Arial" panose="020B0604020202020204" pitchFamily="34" charset="0"/>
                  </a:rPr>
                  <a:t>pH = pOH =	=	7</a:t>
                </a:r>
              </a:p>
            </p:txBody>
          </p:sp>
          <p:sp>
            <p:nvSpPr>
              <p:cNvPr id="34850" name="Text Box 71"/>
              <p:cNvSpPr txBox="1">
                <a:spLocks noChangeArrowheads="1"/>
              </p:cNvSpPr>
              <p:nvPr/>
            </p:nvSpPr>
            <p:spPr bwMode="auto">
              <a:xfrm>
                <a:off x="1890713" y="8435975"/>
                <a:ext cx="960777" cy="421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3333CC"/>
                    </a:solidFill>
                    <a:latin typeface="Arial" panose="020B0604020202020204" pitchFamily="34" charset="0"/>
                  </a:rPr>
                  <a:t>14,00 </a:t>
                </a:r>
              </a:p>
            </p:txBody>
          </p:sp>
          <p:sp>
            <p:nvSpPr>
              <p:cNvPr id="34851" name="Text Box 72"/>
              <p:cNvSpPr txBox="1">
                <a:spLocks noChangeArrowheads="1"/>
              </p:cNvSpPr>
              <p:nvPr/>
            </p:nvSpPr>
            <p:spPr bwMode="auto">
              <a:xfrm>
                <a:off x="2139950" y="8836025"/>
                <a:ext cx="276225" cy="42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3333CC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34848" name="Line 70"/>
            <p:cNvSpPr>
              <a:spLocks noChangeShapeType="1"/>
            </p:cNvSpPr>
            <p:nvPr/>
          </p:nvSpPr>
          <p:spPr bwMode="auto">
            <a:xfrm flipH="1" flipV="1">
              <a:off x="2302669" y="7861498"/>
              <a:ext cx="715962" cy="0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83" name="Text Box 74"/>
          <p:cNvSpPr txBox="1">
            <a:spLocks noChangeArrowheads="1"/>
          </p:cNvSpPr>
          <p:nvPr/>
        </p:nvSpPr>
        <p:spPr bwMode="auto">
          <a:xfrm>
            <a:off x="5765800" y="6235701"/>
            <a:ext cx="4476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CC0099"/>
                </a:solidFill>
              </a:rPr>
              <a:t>pH &lt; 7 acido        pH &gt; 7 basico</a:t>
            </a:r>
          </a:p>
        </p:txBody>
      </p:sp>
      <p:grpSp>
        <p:nvGrpSpPr>
          <p:cNvPr id="89" name="Gruppo 88"/>
          <p:cNvGrpSpPr>
            <a:grpSpLocks/>
          </p:cNvGrpSpPr>
          <p:nvPr/>
        </p:nvGrpSpPr>
        <p:grpSpPr bwMode="auto">
          <a:xfrm>
            <a:off x="1665288" y="1963738"/>
            <a:ext cx="3308350" cy="1079500"/>
            <a:chOff x="141550" y="1963805"/>
            <a:chExt cx="3308350" cy="1079500"/>
          </a:xfrm>
        </p:grpSpPr>
        <p:grpSp>
          <p:nvGrpSpPr>
            <p:cNvPr id="34838" name="Gruppo 17"/>
            <p:cNvGrpSpPr>
              <a:grpSpLocks/>
            </p:cNvGrpSpPr>
            <p:nvPr/>
          </p:nvGrpSpPr>
          <p:grpSpPr bwMode="auto">
            <a:xfrm>
              <a:off x="141550" y="1963805"/>
              <a:ext cx="3308350" cy="1079500"/>
              <a:chOff x="461963" y="2803525"/>
              <a:chExt cx="3308350" cy="1079500"/>
            </a:xfrm>
          </p:grpSpPr>
          <p:sp>
            <p:nvSpPr>
              <p:cNvPr id="34841" name="Text Box 17"/>
              <p:cNvSpPr txBox="1">
                <a:spLocks noChangeArrowheads="1"/>
              </p:cNvSpPr>
              <p:nvPr/>
            </p:nvSpPr>
            <p:spPr bwMode="auto">
              <a:xfrm>
                <a:off x="461963" y="3082925"/>
                <a:ext cx="669925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K* =</a:t>
                </a:r>
              </a:p>
            </p:txBody>
          </p:sp>
          <p:sp>
            <p:nvSpPr>
              <p:cNvPr id="34842" name="Text Box 19"/>
              <p:cNvSpPr txBox="1">
                <a:spLocks noChangeArrowheads="1"/>
              </p:cNvSpPr>
              <p:nvPr/>
            </p:nvSpPr>
            <p:spPr bwMode="auto">
              <a:xfrm>
                <a:off x="1190625" y="2803525"/>
                <a:ext cx="2579688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2300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  O</a:t>
                </a:r>
                <a:r>
                  <a:rPr lang="it-IT" altLang="it-IT" sz="2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a</a:t>
                </a:r>
                <a:r>
                  <a:rPr lang="it-IT" altLang="it-IT" sz="2300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OH</a:t>
                </a:r>
                <a:endParaRPr lang="it-IT" altLang="it-IT" sz="2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843" name="Line 20"/>
              <p:cNvSpPr>
                <a:spLocks noChangeShapeType="1"/>
              </p:cNvSpPr>
              <p:nvPr/>
            </p:nvSpPr>
            <p:spPr bwMode="auto">
              <a:xfrm flipH="1" flipV="1">
                <a:off x="1189038" y="3314700"/>
                <a:ext cx="154305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4844" name="Text Box 21"/>
              <p:cNvSpPr txBox="1">
                <a:spLocks noChangeArrowheads="1"/>
              </p:cNvSpPr>
              <p:nvPr/>
            </p:nvSpPr>
            <p:spPr bwMode="auto">
              <a:xfrm>
                <a:off x="1462087" y="3325813"/>
                <a:ext cx="1157287" cy="406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</a:t>
                </a:r>
                <a:r>
                  <a:rPr lang="it-IT" altLang="it-IT" sz="2300" baseline="30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300" baseline="-25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  O</a:t>
                </a:r>
                <a:endParaRPr lang="it-IT" altLang="it-IT" sz="23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845" name="Text Box 22"/>
              <p:cNvSpPr txBox="1">
                <a:spLocks noChangeArrowheads="1"/>
              </p:cNvSpPr>
              <p:nvPr/>
            </p:nvSpPr>
            <p:spPr bwMode="auto">
              <a:xfrm>
                <a:off x="1865313" y="3586163"/>
                <a:ext cx="223837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4846" name="Text Box 23"/>
              <p:cNvSpPr txBox="1">
                <a:spLocks noChangeArrowheads="1"/>
              </p:cNvSpPr>
              <p:nvPr/>
            </p:nvSpPr>
            <p:spPr bwMode="auto">
              <a:xfrm>
                <a:off x="1489075" y="3052763"/>
                <a:ext cx="223838" cy="29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34839" name="Text Box 24"/>
            <p:cNvSpPr txBox="1">
              <a:spLocks noChangeArrowheads="1"/>
            </p:cNvSpPr>
            <p:nvPr/>
          </p:nvSpPr>
          <p:spPr bwMode="auto">
            <a:xfrm>
              <a:off x="1420316" y="1968355"/>
              <a:ext cx="228600" cy="296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</a:rPr>
                <a:t>+</a:t>
              </a:r>
            </a:p>
          </p:txBody>
        </p:sp>
        <p:sp>
          <p:nvSpPr>
            <p:cNvPr id="34840" name="Text Box 29"/>
            <p:cNvSpPr txBox="1">
              <a:spLocks noChangeArrowheads="1"/>
            </p:cNvSpPr>
            <p:nvPr/>
          </p:nvSpPr>
          <p:spPr bwMode="auto">
            <a:xfrm>
              <a:off x="2137866" y="1979467"/>
              <a:ext cx="176212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</p:grpSp>
      <p:grpSp>
        <p:nvGrpSpPr>
          <p:cNvPr id="91" name="Gruppo 90"/>
          <p:cNvGrpSpPr>
            <a:grpSpLocks/>
          </p:cNvGrpSpPr>
          <p:nvPr/>
        </p:nvGrpSpPr>
        <p:grpSpPr bwMode="auto">
          <a:xfrm>
            <a:off x="7021514" y="2135188"/>
            <a:ext cx="2238375" cy="563562"/>
            <a:chOff x="5496978" y="2134529"/>
            <a:chExt cx="2238375" cy="564382"/>
          </a:xfrm>
        </p:grpSpPr>
        <p:grpSp>
          <p:nvGrpSpPr>
            <p:cNvPr id="34832" name="Gruppo 35"/>
            <p:cNvGrpSpPr>
              <a:grpSpLocks/>
            </p:cNvGrpSpPr>
            <p:nvPr/>
          </p:nvGrpSpPr>
          <p:grpSpPr bwMode="auto">
            <a:xfrm>
              <a:off x="5496978" y="2134529"/>
              <a:ext cx="2238375" cy="564382"/>
              <a:chOff x="6253615" y="2628081"/>
              <a:chExt cx="2238375" cy="564382"/>
            </a:xfrm>
          </p:grpSpPr>
          <p:grpSp>
            <p:nvGrpSpPr>
              <p:cNvPr id="34834" name="Gruppo 28"/>
              <p:cNvGrpSpPr>
                <a:grpSpLocks/>
              </p:cNvGrpSpPr>
              <p:nvPr/>
            </p:nvGrpSpPr>
            <p:grpSpPr bwMode="auto">
              <a:xfrm>
                <a:off x="6253615" y="2630488"/>
                <a:ext cx="2238375" cy="561975"/>
                <a:chOff x="504825" y="3848100"/>
                <a:chExt cx="2238375" cy="561975"/>
              </a:xfrm>
            </p:grpSpPr>
            <p:sp>
              <p:nvSpPr>
                <p:cNvPr id="3483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04825" y="3848100"/>
                  <a:ext cx="2238375" cy="406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51880" tIns="25940" rIns="51880" b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K</a:t>
                  </a:r>
                  <a:r>
                    <a:rPr lang="it-IT" altLang="it-IT" sz="2300" baseline="-25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w</a:t>
                  </a:r>
                  <a:r>
                    <a:rPr lang="it-IT" altLang="it-IT" sz="23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* = a</a:t>
                  </a:r>
                  <a:r>
                    <a:rPr lang="it-IT" altLang="it-IT" sz="2300" baseline="-25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H  O</a:t>
                  </a:r>
                  <a:r>
                    <a:rPr lang="it-IT" altLang="it-IT" sz="23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a</a:t>
                  </a:r>
                  <a:r>
                    <a:rPr lang="it-IT" altLang="it-IT" sz="2300" baseline="-25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OH</a:t>
                  </a:r>
                  <a:endParaRPr lang="it-IT" altLang="it-IT" sz="2300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83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565275" y="4113213"/>
                  <a:ext cx="223838" cy="2968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51880" tIns="25940" rIns="51880" bIns="25940">
                  <a:spAutoFit/>
                </a:bodyPr>
                <a:lstStyle>
                  <a:lvl1pPr defTabSz="51911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 defTabSz="51911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 defTabSz="51911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 defTabSz="51911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 defTabSz="51911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defTabSz="5191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6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3</a:t>
                  </a:r>
                </a:p>
              </p:txBody>
            </p:sp>
          </p:grpSp>
          <p:sp>
            <p:nvSpPr>
              <p:cNvPr id="34835" name="Text Box 28"/>
              <p:cNvSpPr txBox="1">
                <a:spLocks noChangeArrowheads="1"/>
              </p:cNvSpPr>
              <p:nvPr/>
            </p:nvSpPr>
            <p:spPr bwMode="auto">
              <a:xfrm>
                <a:off x="7565491" y="2628081"/>
                <a:ext cx="228600" cy="296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600">
                    <a:solidFill>
                      <a:srgbClr val="000000"/>
                    </a:solidFill>
                    <a:latin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34833" name="Text Box 29"/>
            <p:cNvSpPr txBox="1">
              <a:spLocks noChangeArrowheads="1"/>
            </p:cNvSpPr>
            <p:nvPr/>
          </p:nvSpPr>
          <p:spPr bwMode="auto">
            <a:xfrm>
              <a:off x="7559141" y="2162760"/>
              <a:ext cx="176212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600">
                  <a:solidFill>
                    <a:srgbClr val="000000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95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312"/>
    </mc:Choice>
    <mc:Fallback>
      <p:transition spd="slow" advTm="318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  <p:bldP spid="76" grpId="0"/>
      <p:bldP spid="77" grpId="0"/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8"/>
          <p:cNvSpPr>
            <a:spLocks noChangeArrowheads="1" noChangeShapeType="1" noTextEdit="1"/>
          </p:cNvSpPr>
          <p:nvPr/>
        </p:nvSpPr>
        <p:spPr bwMode="auto">
          <a:xfrm>
            <a:off x="2711451" y="55564"/>
            <a:ext cx="66008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5875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Misura della Forza di Acidi e Basi</a:t>
            </a:r>
          </a:p>
        </p:txBody>
      </p:sp>
      <p:sp>
        <p:nvSpPr>
          <p:cNvPr id="35843" name="Text Box 9"/>
          <p:cNvSpPr txBox="1">
            <a:spLocks noChangeArrowheads="1"/>
          </p:cNvSpPr>
          <p:nvPr/>
        </p:nvSpPr>
        <p:spPr bwMode="auto">
          <a:xfrm>
            <a:off x="1524000" y="476251"/>
            <a:ext cx="9036050" cy="8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Si prende in generale come </a:t>
            </a:r>
            <a:r>
              <a:rPr lang="it-IT" altLang="it-IT" sz="2200" b="1" u="sng">
                <a:solidFill>
                  <a:srgbClr val="0000CC"/>
                </a:solidFill>
                <a:latin typeface="Arial" panose="020B0604020202020204" pitchFamily="34" charset="0"/>
              </a:rPr>
              <a:t>coppia di riferimento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 la coppia coniugata acido/base H</a:t>
            </a:r>
            <a:r>
              <a:rPr lang="it-IT" altLang="it-IT" sz="2200" baseline="-25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200" baseline="30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/H</a:t>
            </a:r>
            <a:r>
              <a:rPr lang="it-IT" altLang="it-IT" sz="22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O. </a:t>
            </a:r>
          </a:p>
        </p:txBody>
      </p: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1598614" y="3076575"/>
            <a:ext cx="2281237" cy="857250"/>
            <a:chOff x="74137" y="3076575"/>
            <a:chExt cx="2281068" cy="857250"/>
          </a:xfrm>
        </p:grpSpPr>
        <p:sp>
          <p:nvSpPr>
            <p:cNvPr id="35869" name="Text Box 15"/>
            <p:cNvSpPr txBox="1">
              <a:spLocks noChangeArrowheads="1"/>
            </p:cNvSpPr>
            <p:nvPr/>
          </p:nvSpPr>
          <p:spPr bwMode="auto">
            <a:xfrm>
              <a:off x="74137" y="3246437"/>
              <a:ext cx="57467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CC"/>
                  </a:solidFill>
                  <a:latin typeface="Arial" panose="020B0604020202020204" pitchFamily="34" charset="0"/>
                </a:rPr>
                <a:t>K =</a:t>
              </a:r>
            </a:p>
          </p:txBody>
        </p:sp>
        <p:grpSp>
          <p:nvGrpSpPr>
            <p:cNvPr id="35870" name="Gruppo 21"/>
            <p:cNvGrpSpPr>
              <a:grpSpLocks/>
            </p:cNvGrpSpPr>
            <p:nvPr/>
          </p:nvGrpSpPr>
          <p:grpSpPr bwMode="auto">
            <a:xfrm>
              <a:off x="683568" y="3076575"/>
              <a:ext cx="1671637" cy="857250"/>
              <a:chOff x="780256" y="3073400"/>
              <a:chExt cx="1671637" cy="857250"/>
            </a:xfrm>
          </p:grpSpPr>
          <p:sp>
            <p:nvSpPr>
              <p:cNvPr id="35871" name="Text Box 16"/>
              <p:cNvSpPr txBox="1">
                <a:spLocks noChangeArrowheads="1"/>
              </p:cNvSpPr>
              <p:nvPr/>
            </p:nvSpPr>
            <p:spPr bwMode="auto">
              <a:xfrm>
                <a:off x="916781" y="3073400"/>
                <a:ext cx="14986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400" baseline="-25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400" baseline="30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] [A</a:t>
                </a:r>
                <a:r>
                  <a:rPr lang="it-IT" altLang="it-IT" sz="2400" baseline="30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35872" name="Text Box 17"/>
              <p:cNvSpPr txBox="1">
                <a:spLocks noChangeArrowheads="1"/>
              </p:cNvSpPr>
              <p:nvPr/>
            </p:nvSpPr>
            <p:spPr bwMode="auto">
              <a:xfrm>
                <a:off x="910431" y="3435350"/>
                <a:ext cx="1533525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[HA] [H</a:t>
                </a:r>
                <a:r>
                  <a:rPr lang="it-IT" altLang="it-IT" sz="2400" baseline="-25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O]</a:t>
                </a:r>
              </a:p>
            </p:txBody>
          </p:sp>
          <p:sp>
            <p:nvSpPr>
              <p:cNvPr id="35873" name="Line 18"/>
              <p:cNvSpPr>
                <a:spLocks noChangeShapeType="1"/>
              </p:cNvSpPr>
              <p:nvPr/>
            </p:nvSpPr>
            <p:spPr bwMode="auto">
              <a:xfrm>
                <a:off x="780256" y="3489325"/>
                <a:ext cx="1671637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113213" y="3211513"/>
            <a:ext cx="2603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CC"/>
                </a:solidFill>
                <a:latin typeface="Arial" panose="020B0604020202020204" pitchFamily="34" charset="0"/>
              </a:rPr>
              <a:t>[H</a:t>
            </a:r>
            <a:r>
              <a:rPr lang="it-IT" altLang="it-IT" sz="2400" baseline="-25000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it-IT" altLang="it-IT" sz="2400">
                <a:solidFill>
                  <a:srgbClr val="0000CC"/>
                </a:solidFill>
                <a:latin typeface="Arial" panose="020B0604020202020204" pitchFamily="34" charset="0"/>
              </a:rPr>
              <a:t>O] = 55,5 moli/l</a:t>
            </a:r>
          </a:p>
        </p:txBody>
      </p: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1825626" y="3967163"/>
            <a:ext cx="3984625" cy="900112"/>
            <a:chOff x="328675" y="4149080"/>
            <a:chExt cx="3985058" cy="900112"/>
          </a:xfrm>
        </p:grpSpPr>
        <p:sp>
          <p:nvSpPr>
            <p:cNvPr id="35864" name="Text Box 20"/>
            <p:cNvSpPr txBox="1">
              <a:spLocks noChangeArrowheads="1"/>
            </p:cNvSpPr>
            <p:nvPr/>
          </p:nvSpPr>
          <p:spPr bwMode="auto">
            <a:xfrm>
              <a:off x="328675" y="4293096"/>
              <a:ext cx="207327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CC"/>
                  </a:solidFill>
                  <a:latin typeface="Arial" panose="020B0604020202020204" pitchFamily="34" charset="0"/>
                </a:rPr>
                <a:t>K</a:t>
              </a:r>
              <a:r>
                <a:rPr lang="it-IT" altLang="it-IT" sz="2400" baseline="-25000">
                  <a:solidFill>
                    <a:srgbClr val="0000CC"/>
                  </a:solidFill>
                  <a:latin typeface="Arial" panose="020B0604020202020204" pitchFamily="34" charset="0"/>
                </a:rPr>
                <a:t>a</a:t>
              </a:r>
              <a:r>
                <a:rPr lang="it-IT" altLang="it-IT" sz="2400">
                  <a:solidFill>
                    <a:srgbClr val="0000CC"/>
                  </a:solidFill>
                  <a:latin typeface="Arial" panose="020B0604020202020204" pitchFamily="34" charset="0"/>
                </a:rPr>
                <a:t> = K [H</a:t>
              </a:r>
              <a:r>
                <a:rPr lang="it-IT" altLang="it-IT" sz="2400" baseline="-25000">
                  <a:solidFill>
                    <a:srgbClr val="0000CC"/>
                  </a:solidFill>
                  <a:latin typeface="Arial" panose="020B0604020202020204" pitchFamily="34" charset="0"/>
                </a:rPr>
                <a:t>2</a:t>
              </a:r>
              <a:r>
                <a:rPr lang="it-IT" altLang="it-IT" sz="2400">
                  <a:solidFill>
                    <a:srgbClr val="0000CC"/>
                  </a:solidFill>
                  <a:latin typeface="Arial" panose="020B0604020202020204" pitchFamily="34" charset="0"/>
                </a:rPr>
                <a:t>O] =</a:t>
              </a:r>
            </a:p>
          </p:txBody>
        </p:sp>
        <p:grpSp>
          <p:nvGrpSpPr>
            <p:cNvPr id="35865" name="Gruppo 23"/>
            <p:cNvGrpSpPr>
              <a:grpSpLocks/>
            </p:cNvGrpSpPr>
            <p:nvPr/>
          </p:nvGrpSpPr>
          <p:grpSpPr bwMode="auto">
            <a:xfrm>
              <a:off x="2615108" y="4149080"/>
              <a:ext cx="1698625" cy="900112"/>
              <a:chOff x="7283573" y="3073400"/>
              <a:chExt cx="1698625" cy="900112"/>
            </a:xfrm>
          </p:grpSpPr>
          <p:sp>
            <p:nvSpPr>
              <p:cNvPr id="35866" name="Text Box 21"/>
              <p:cNvSpPr txBox="1">
                <a:spLocks noChangeArrowheads="1"/>
              </p:cNvSpPr>
              <p:nvPr/>
            </p:nvSpPr>
            <p:spPr bwMode="auto">
              <a:xfrm>
                <a:off x="7483598" y="3073400"/>
                <a:ext cx="14986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[H</a:t>
                </a:r>
                <a:r>
                  <a:rPr lang="it-IT" altLang="it-IT" sz="2400" baseline="-25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O</a:t>
                </a:r>
                <a:r>
                  <a:rPr lang="it-IT" altLang="it-IT" sz="2400" baseline="30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] [A</a:t>
                </a:r>
                <a:r>
                  <a:rPr lang="it-IT" altLang="it-IT" sz="2400" baseline="30000">
                    <a:solidFill>
                      <a:srgbClr val="0000CC"/>
                    </a:solidFill>
                    <a:latin typeface="Arial" panose="020B0604020202020204" pitchFamily="34" charset="0"/>
                  </a:rPr>
                  <a:t>-</a:t>
                </a: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35867" name="Text Box 22"/>
              <p:cNvSpPr txBox="1">
                <a:spLocks noChangeArrowheads="1"/>
              </p:cNvSpPr>
              <p:nvPr/>
            </p:nvSpPr>
            <p:spPr bwMode="auto">
              <a:xfrm>
                <a:off x="7782048" y="3478212"/>
                <a:ext cx="7874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CC"/>
                    </a:solidFill>
                    <a:latin typeface="Arial" panose="020B0604020202020204" pitchFamily="34" charset="0"/>
                  </a:rPr>
                  <a:t>[HA] </a:t>
                </a:r>
              </a:p>
            </p:txBody>
          </p:sp>
          <p:sp>
            <p:nvSpPr>
              <p:cNvPr id="35868" name="Line 23"/>
              <p:cNvSpPr>
                <a:spLocks noChangeShapeType="1"/>
              </p:cNvSpPr>
              <p:nvPr/>
            </p:nvSpPr>
            <p:spPr bwMode="auto">
              <a:xfrm>
                <a:off x="7283573" y="3489325"/>
                <a:ext cx="1671638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20" tIns="45710" rIns="91420" bIns="4571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735138" y="4957764"/>
            <a:ext cx="45529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0000CC"/>
                </a:solidFill>
                <a:latin typeface="Arial" panose="020B0604020202020204" pitchFamily="34" charset="0"/>
              </a:rPr>
              <a:t>Se l'acido è molto forte, l'equilibrio</a:t>
            </a:r>
          </a:p>
        </p:txBody>
      </p: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4305301" y="5443538"/>
            <a:ext cx="4048125" cy="512762"/>
            <a:chOff x="1798527" y="5983386"/>
            <a:chExt cx="4048125" cy="512763"/>
          </a:xfrm>
        </p:grpSpPr>
        <p:sp>
          <p:nvSpPr>
            <p:cNvPr id="35861" name="Text Box 25"/>
            <p:cNvSpPr txBox="1">
              <a:spLocks noChangeArrowheads="1"/>
            </p:cNvSpPr>
            <p:nvPr/>
          </p:nvSpPr>
          <p:spPr bwMode="auto">
            <a:xfrm>
              <a:off x="1798527" y="5983386"/>
              <a:ext cx="4048125" cy="512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HA  +   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	  A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  +  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5862" name="Line 26"/>
            <p:cNvSpPr>
              <a:spLocks noChangeShapeType="1"/>
            </p:cNvSpPr>
            <p:nvPr/>
          </p:nvSpPr>
          <p:spPr bwMode="auto">
            <a:xfrm flipV="1">
              <a:off x="3540015" y="6216749"/>
              <a:ext cx="665162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5863" name="Line 27"/>
            <p:cNvSpPr>
              <a:spLocks noChangeShapeType="1"/>
            </p:cNvSpPr>
            <p:nvPr/>
          </p:nvSpPr>
          <p:spPr bwMode="auto">
            <a:xfrm flipH="1">
              <a:off x="3540015" y="6297711"/>
              <a:ext cx="197990" cy="11113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555751" y="5956300"/>
            <a:ext cx="89138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7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7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7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7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7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È tutto spostato a destra, per cui da una mole di acido si ottiene una mole di H</a:t>
            </a:r>
            <a:r>
              <a:rPr lang="it-IT" altLang="it-IT" sz="2200" baseline="-25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O</a:t>
            </a:r>
            <a:r>
              <a:rPr lang="it-IT" altLang="it-IT" sz="2200" baseline="30000">
                <a:solidFill>
                  <a:srgbClr val="0000CC"/>
                </a:solidFill>
                <a:latin typeface="Arial" panose="020B0604020202020204" pitchFamily="34" charset="0"/>
              </a:rPr>
              <a:t>+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424113" y="2370138"/>
            <a:ext cx="7948612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CC"/>
                </a:solidFill>
                <a:latin typeface="Arial" panose="020B0604020202020204" pitchFamily="34" charset="0"/>
              </a:rPr>
              <a:t>Acido 1  +  Base campione  =  Base 1  +  Acido campione</a:t>
            </a:r>
          </a:p>
        </p:txBody>
      </p:sp>
      <p:grpSp>
        <p:nvGrpSpPr>
          <p:cNvPr id="38" name="Gruppo 37"/>
          <p:cNvGrpSpPr>
            <a:grpSpLocks/>
          </p:cNvGrpSpPr>
          <p:nvPr/>
        </p:nvGrpSpPr>
        <p:grpSpPr bwMode="auto">
          <a:xfrm>
            <a:off x="1555750" y="1295400"/>
            <a:ext cx="9036050" cy="1030288"/>
            <a:chOff x="31154" y="1296126"/>
            <a:chExt cx="9036496" cy="1029557"/>
          </a:xfrm>
        </p:grpSpPr>
        <p:sp>
          <p:nvSpPr>
            <p:cNvPr id="35852" name="Line 12"/>
            <p:cNvSpPr>
              <a:spLocks noChangeShapeType="1"/>
            </p:cNvSpPr>
            <p:nvPr/>
          </p:nvSpPr>
          <p:spPr bwMode="auto">
            <a:xfrm flipV="1">
              <a:off x="4116381" y="2094930"/>
              <a:ext cx="450850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5853" name="Line 13"/>
            <p:cNvSpPr>
              <a:spLocks noChangeShapeType="1"/>
            </p:cNvSpPr>
            <p:nvPr/>
          </p:nvSpPr>
          <p:spPr bwMode="auto">
            <a:xfrm flipH="1">
              <a:off x="4116381" y="1986980"/>
              <a:ext cx="457200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5854" name="Rectangle 7"/>
            <p:cNvSpPr>
              <a:spLocks noChangeArrowheads="1"/>
            </p:cNvSpPr>
            <p:nvPr/>
          </p:nvSpPr>
          <p:spPr bwMode="auto">
            <a:xfrm>
              <a:off x="3131840" y="1884586"/>
              <a:ext cx="665163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5855" name="Rectangle 10"/>
            <p:cNvSpPr>
              <a:spLocks noChangeArrowheads="1"/>
            </p:cNvSpPr>
            <p:nvPr/>
          </p:nvSpPr>
          <p:spPr bwMode="auto">
            <a:xfrm>
              <a:off x="7092280" y="1894981"/>
              <a:ext cx="782637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grpSp>
          <p:nvGrpSpPr>
            <p:cNvPr id="35856" name="Gruppo 36"/>
            <p:cNvGrpSpPr>
              <a:grpSpLocks/>
            </p:cNvGrpSpPr>
            <p:nvPr/>
          </p:nvGrpSpPr>
          <p:grpSpPr bwMode="auto">
            <a:xfrm>
              <a:off x="31154" y="1296126"/>
              <a:ext cx="9036496" cy="1029557"/>
              <a:chOff x="47679" y="1875584"/>
              <a:chExt cx="9036496" cy="1029557"/>
            </a:xfrm>
          </p:grpSpPr>
          <p:sp>
            <p:nvSpPr>
              <p:cNvPr id="35857" name="Oval 6"/>
              <p:cNvSpPr>
                <a:spLocks noChangeArrowheads="1"/>
              </p:cNvSpPr>
              <p:nvPr/>
            </p:nvSpPr>
            <p:spPr bwMode="auto">
              <a:xfrm>
                <a:off x="903951" y="2316178"/>
                <a:ext cx="609600" cy="588963"/>
              </a:xfrm>
              <a:prstGeom prst="ellipse">
                <a:avLst/>
              </a:prstGeom>
              <a:solidFill>
                <a:srgbClr val="FFFF00">
                  <a:alpha val="50195"/>
                </a:srgbClr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8" name="Oval 11"/>
              <p:cNvSpPr>
                <a:spLocks noChangeArrowheads="1"/>
              </p:cNvSpPr>
              <p:nvPr/>
            </p:nvSpPr>
            <p:spPr bwMode="auto">
              <a:xfrm>
                <a:off x="5130860" y="2296854"/>
                <a:ext cx="609600" cy="588963"/>
              </a:xfrm>
              <a:prstGeom prst="ellipse">
                <a:avLst/>
              </a:prstGeom>
              <a:solidFill>
                <a:srgbClr val="FFFF00">
                  <a:alpha val="50195"/>
                </a:srgbClr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859" name="Text Box 35"/>
              <p:cNvSpPr txBox="1">
                <a:spLocks noChangeArrowheads="1"/>
              </p:cNvSpPr>
              <p:nvPr/>
            </p:nvSpPr>
            <p:spPr bwMode="auto">
              <a:xfrm>
                <a:off x="996955" y="2352274"/>
                <a:ext cx="7191970" cy="51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2276475" algn="l"/>
                    <a:tab pos="3294063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2276475" algn="l"/>
                    <a:tab pos="3294063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2276475" algn="l"/>
                    <a:tab pos="3294063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HA          +        H</a:t>
                </a:r>
                <a:r>
                  <a:rPr lang="it-IT" altLang="it-IT" sz="2300" baseline="-250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O	           A</a:t>
                </a:r>
                <a:r>
                  <a:rPr lang="it-IT" altLang="it-IT" sz="2300" baseline="300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-</a:t>
                </a: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       +          H</a:t>
                </a:r>
                <a:r>
                  <a:rPr lang="it-IT" altLang="it-IT" sz="2300" baseline="-250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O</a:t>
                </a:r>
                <a:r>
                  <a:rPr lang="it-IT" altLang="it-IT" sz="2300" baseline="300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+</a:t>
                </a:r>
                <a:endPara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5860" name="Text Box 9"/>
              <p:cNvSpPr txBox="1">
                <a:spLocks noChangeArrowheads="1"/>
              </p:cNvSpPr>
              <p:nvPr/>
            </p:nvSpPr>
            <p:spPr bwMode="auto">
              <a:xfrm>
                <a:off x="47679" y="1875584"/>
                <a:ext cx="9036496" cy="458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>
                    <a:solidFill>
                      <a:srgbClr val="0000CC"/>
                    </a:solidFill>
                    <a:latin typeface="Arial" panose="020B0604020202020204" pitchFamily="34" charset="0"/>
                  </a:rPr>
                  <a:t>La forza di un acido è allora misurata dalla K della reazione:</a:t>
                </a: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1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31"/>
    </mc:Choice>
    <mc:Fallback>
      <p:transition spd="slow" advTm="177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25" grpId="0"/>
      <p:bldP spid="2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4"/>
          <p:cNvSpPr>
            <a:spLocks noChangeArrowheads="1" noChangeShapeType="1" noTextEdit="1"/>
          </p:cNvSpPr>
          <p:nvPr/>
        </p:nvSpPr>
        <p:spPr bwMode="auto">
          <a:xfrm>
            <a:off x="1785938" y="85726"/>
            <a:ext cx="8577262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25400">
                  <a:solidFill>
                    <a:srgbClr val="99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Forza di un acido e della base coniugata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614739" y="925514"/>
            <a:ext cx="4962525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HA  +  H</a:t>
            </a:r>
            <a:r>
              <a:rPr lang="it-IT" altLang="it-IT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O	        	        H</a:t>
            </a:r>
            <a:r>
              <a:rPr lang="it-IT" altLang="it-IT" b="1" baseline="-25000">
                <a:solidFill>
                  <a:srgbClr val="660033"/>
                </a:solidFill>
                <a:latin typeface="Arial" pitchFamily="34" charset="0"/>
              </a:rPr>
              <a:t>3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O</a:t>
            </a:r>
            <a:r>
              <a:rPr lang="it-IT" altLang="it-IT" b="1" baseline="30000">
                <a:solidFill>
                  <a:srgbClr val="660033"/>
                </a:solidFill>
                <a:latin typeface="Arial" pitchFamily="34" charset="0"/>
              </a:rPr>
              <a:t>+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  +  A</a:t>
            </a:r>
            <a:r>
              <a:rPr lang="it-IT" altLang="it-IT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endParaRPr lang="it-IT" altLang="it-IT" b="1">
              <a:solidFill>
                <a:srgbClr val="660033"/>
              </a:solidFill>
              <a:latin typeface="Arial" pitchFamily="34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045076" y="1395413"/>
            <a:ext cx="1757363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300">
                <a:solidFill>
                  <a:srgbClr val="CC0000"/>
                </a:solidFill>
                <a:latin typeface="Arial" charset="0"/>
              </a:rPr>
              <a:t>(forza di HA)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843089" y="1344614"/>
            <a:ext cx="2490787" cy="828617"/>
            <a:chOff x="541338" y="1497013"/>
            <a:chExt cx="2490787" cy="828617"/>
          </a:xfrm>
        </p:grpSpPr>
        <p:sp>
          <p:nvSpPr>
            <p:cNvPr id="38946" name="Text Box 6"/>
            <p:cNvSpPr txBox="1">
              <a:spLocks noChangeArrowheads="1"/>
            </p:cNvSpPr>
            <p:nvPr/>
          </p:nvSpPr>
          <p:spPr bwMode="auto">
            <a:xfrm>
              <a:off x="541338" y="1744663"/>
              <a:ext cx="66424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0000"/>
                  </a:solidFill>
                  <a:latin typeface="Arial" charset="0"/>
                </a:rPr>
                <a:t>K</a:t>
              </a:r>
              <a:r>
                <a:rPr lang="it-IT" sz="2300" baseline="-25000">
                  <a:solidFill>
                    <a:srgbClr val="CC0000"/>
                  </a:solidFill>
                  <a:latin typeface="Arial" charset="0"/>
                </a:rPr>
                <a:t>a</a:t>
              </a:r>
              <a:r>
                <a:rPr lang="it-IT" sz="2300">
                  <a:solidFill>
                    <a:srgbClr val="CC0000"/>
                  </a:solidFill>
                  <a:latin typeface="Arial" charset="0"/>
                </a:rPr>
                <a:t> =</a:t>
              </a:r>
            </a:p>
          </p:txBody>
        </p:sp>
        <p:sp>
          <p:nvSpPr>
            <p:cNvPr id="38947" name="Text Box 7"/>
            <p:cNvSpPr txBox="1">
              <a:spLocks noChangeArrowheads="1"/>
            </p:cNvSpPr>
            <p:nvPr/>
          </p:nvSpPr>
          <p:spPr bwMode="auto">
            <a:xfrm>
              <a:off x="1435100" y="1497013"/>
              <a:ext cx="148658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[H</a:t>
              </a:r>
              <a:r>
                <a:rPr lang="it-IT" altLang="it-IT" sz="2300" baseline="-25000">
                  <a:solidFill>
                    <a:srgbClr val="CC0000"/>
                  </a:solidFill>
                  <a:latin typeface="Arial" pitchFamily="34" charset="0"/>
                </a:rPr>
                <a:t>3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O</a:t>
              </a:r>
              <a:r>
                <a:rPr lang="it-IT" altLang="it-IT" sz="2300" baseline="30000">
                  <a:solidFill>
                    <a:srgbClr val="CC0000"/>
                  </a:solidFill>
                  <a:latin typeface="Arial" pitchFamily="34" charset="0"/>
                </a:rPr>
                <a:t>+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 [A</a:t>
              </a:r>
              <a:r>
                <a:rPr lang="it-IT" altLang="it-IT" sz="2300" baseline="42000">
                  <a:solidFill>
                    <a:srgbClr val="CC0000"/>
                  </a:solidFill>
                  <a:latin typeface="Arial" pitchFamily="34" charset="0"/>
                </a:rPr>
                <a:t>–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8948" name="Text Box 8"/>
            <p:cNvSpPr txBox="1">
              <a:spLocks noChangeArrowheads="1"/>
            </p:cNvSpPr>
            <p:nvPr/>
          </p:nvSpPr>
          <p:spPr bwMode="auto">
            <a:xfrm>
              <a:off x="1835150" y="1919288"/>
              <a:ext cx="678673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0000"/>
                  </a:solidFill>
                  <a:latin typeface="Arial" charset="0"/>
                </a:rPr>
                <a:t>[HA]</a:t>
              </a:r>
            </a:p>
          </p:txBody>
        </p:sp>
        <p:sp>
          <p:nvSpPr>
            <p:cNvPr id="38949" name="Line 10"/>
            <p:cNvSpPr>
              <a:spLocks noChangeShapeType="1"/>
            </p:cNvSpPr>
            <p:nvPr/>
          </p:nvSpPr>
          <p:spPr bwMode="auto">
            <a:xfrm>
              <a:off x="1306513" y="1927225"/>
              <a:ext cx="1725612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3841751" y="2300289"/>
            <a:ext cx="4498975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A</a:t>
            </a:r>
            <a:r>
              <a:rPr lang="it-IT" altLang="it-IT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  +  H</a:t>
            </a:r>
            <a:r>
              <a:rPr lang="it-IT" altLang="it-IT" b="1" baseline="-25000">
                <a:solidFill>
                  <a:srgbClr val="660033"/>
                </a:solidFill>
                <a:latin typeface="Arial" pitchFamily="34" charset="0"/>
              </a:rPr>
              <a:t>2</a:t>
            </a:r>
            <a:r>
              <a:rPr lang="it-IT" altLang="it-IT" b="1">
                <a:solidFill>
                  <a:srgbClr val="660033"/>
                </a:solidFill>
                <a:latin typeface="Arial" pitchFamily="34" charset="0"/>
              </a:rPr>
              <a:t>O		       HA  +  OH</a:t>
            </a:r>
            <a:r>
              <a:rPr lang="it-IT" altLang="it-IT" b="1" baseline="42000">
                <a:solidFill>
                  <a:srgbClr val="660033"/>
                </a:solidFill>
                <a:latin typeface="Arial" pitchFamily="34" charset="0"/>
              </a:rPr>
              <a:t>–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5191125" y="3127375"/>
            <a:ext cx="15938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300">
                <a:solidFill>
                  <a:srgbClr val="CC0000"/>
                </a:solidFill>
                <a:latin typeface="Arial" charset="0"/>
              </a:rPr>
              <a:t>(forza di A</a:t>
            </a:r>
            <a:r>
              <a:rPr lang="it-IT" sz="2300" baseline="30000">
                <a:solidFill>
                  <a:srgbClr val="CC0000"/>
                </a:solidFill>
                <a:latin typeface="Arial" charset="0"/>
              </a:rPr>
              <a:t>-</a:t>
            </a:r>
            <a:r>
              <a:rPr lang="it-IT" sz="2300">
                <a:solidFill>
                  <a:srgbClr val="CC0000"/>
                </a:solidFill>
                <a:latin typeface="Arial" charset="0"/>
              </a:rPr>
              <a:t>)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817688" y="2884488"/>
            <a:ext cx="2451100" cy="830204"/>
            <a:chOff x="522288" y="2884488"/>
            <a:chExt cx="2452171" cy="830204"/>
          </a:xfrm>
        </p:grpSpPr>
        <p:sp>
          <p:nvSpPr>
            <p:cNvPr id="38942" name="Text Box 12"/>
            <p:cNvSpPr txBox="1">
              <a:spLocks noChangeArrowheads="1"/>
            </p:cNvSpPr>
            <p:nvPr/>
          </p:nvSpPr>
          <p:spPr bwMode="auto">
            <a:xfrm>
              <a:off x="522288" y="3132138"/>
              <a:ext cx="66453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0000"/>
                  </a:solidFill>
                  <a:latin typeface="Arial" charset="0"/>
                </a:rPr>
                <a:t>K</a:t>
              </a:r>
              <a:r>
                <a:rPr lang="it-IT" sz="2300" baseline="-25000">
                  <a:solidFill>
                    <a:srgbClr val="CC0000"/>
                  </a:solidFill>
                  <a:latin typeface="Arial" charset="0"/>
                </a:rPr>
                <a:t>b</a:t>
              </a:r>
              <a:r>
                <a:rPr lang="it-IT" sz="2300">
                  <a:solidFill>
                    <a:srgbClr val="CC0000"/>
                  </a:solidFill>
                  <a:latin typeface="Arial" charset="0"/>
                </a:rPr>
                <a:t> =</a:t>
              </a:r>
            </a:p>
          </p:txBody>
        </p:sp>
        <p:sp>
          <p:nvSpPr>
            <p:cNvPr id="38943" name="Text Box 13"/>
            <p:cNvSpPr txBox="1">
              <a:spLocks noChangeArrowheads="1"/>
            </p:cNvSpPr>
            <p:nvPr/>
          </p:nvSpPr>
          <p:spPr bwMode="auto">
            <a:xfrm>
              <a:off x="1376736" y="2884488"/>
              <a:ext cx="1476011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[HA] [OH</a:t>
              </a:r>
              <a:r>
                <a:rPr lang="it-IT" altLang="it-IT" sz="2300" baseline="42000">
                  <a:solidFill>
                    <a:srgbClr val="CC0000"/>
                  </a:solidFill>
                  <a:latin typeface="Arial" pitchFamily="34" charset="0"/>
                </a:rPr>
                <a:t>–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8944" name="Text Box 14"/>
            <p:cNvSpPr txBox="1">
              <a:spLocks noChangeArrowheads="1"/>
            </p:cNvSpPr>
            <p:nvPr/>
          </p:nvSpPr>
          <p:spPr bwMode="auto">
            <a:xfrm>
              <a:off x="1776961" y="3308350"/>
              <a:ext cx="574729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[A</a:t>
              </a:r>
              <a:r>
                <a:rPr lang="it-IT" altLang="it-IT" sz="2300" baseline="42000">
                  <a:solidFill>
                    <a:srgbClr val="CC0000"/>
                  </a:solidFill>
                  <a:latin typeface="Arial" pitchFamily="34" charset="0"/>
                </a:rPr>
                <a:t>–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8945" name="Line 16"/>
            <p:cNvSpPr>
              <a:spLocks noChangeShapeType="1"/>
            </p:cNvSpPr>
            <p:nvPr/>
          </p:nvSpPr>
          <p:spPr bwMode="auto">
            <a:xfrm>
              <a:off x="1248092" y="3314700"/>
              <a:ext cx="1726367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6369050" y="4376738"/>
            <a:ext cx="2659984" cy="40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19113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>
                <a:solidFill>
                  <a:srgbClr val="CC0000"/>
                </a:solidFill>
                <a:latin typeface="Arial" pitchFamily="34" charset="0"/>
              </a:rPr>
              <a:t>= [H</a:t>
            </a:r>
            <a:r>
              <a:rPr lang="it-IT" altLang="it-IT" sz="2300" baseline="-25000">
                <a:solidFill>
                  <a:srgbClr val="CC0000"/>
                </a:solidFill>
                <a:latin typeface="Arial" pitchFamily="34" charset="0"/>
              </a:rPr>
              <a:t>3</a:t>
            </a:r>
            <a:r>
              <a:rPr lang="it-IT" altLang="it-IT" sz="2300">
                <a:solidFill>
                  <a:srgbClr val="CC0000"/>
                </a:solidFill>
                <a:latin typeface="Arial" pitchFamily="34" charset="0"/>
              </a:rPr>
              <a:t>O</a:t>
            </a:r>
            <a:r>
              <a:rPr lang="it-IT" altLang="it-IT" sz="2300" baseline="30000">
                <a:solidFill>
                  <a:srgbClr val="CC0000"/>
                </a:solidFill>
                <a:latin typeface="Arial" pitchFamily="34" charset="0"/>
              </a:rPr>
              <a:t>+</a:t>
            </a:r>
            <a:r>
              <a:rPr lang="it-IT" altLang="it-IT" sz="2300">
                <a:solidFill>
                  <a:srgbClr val="CC0000"/>
                </a:solidFill>
                <a:latin typeface="Arial" pitchFamily="34" charset="0"/>
              </a:rPr>
              <a:t>] [OH</a:t>
            </a:r>
            <a:r>
              <a:rPr lang="it-IT" altLang="it-IT" sz="2300" baseline="42000">
                <a:solidFill>
                  <a:srgbClr val="CC0000"/>
                </a:solidFill>
                <a:latin typeface="Arial" pitchFamily="34" charset="0"/>
              </a:rPr>
              <a:t>–</a:t>
            </a:r>
            <a:r>
              <a:rPr lang="it-IT" altLang="it-IT" sz="2300">
                <a:solidFill>
                  <a:srgbClr val="CC0000"/>
                </a:solidFill>
                <a:latin typeface="Arial" pitchFamily="34" charset="0"/>
              </a:rPr>
              <a:t>] = K</a:t>
            </a:r>
            <a:r>
              <a:rPr lang="it-IT" altLang="it-IT" sz="2300" baseline="-25000">
                <a:solidFill>
                  <a:srgbClr val="CC0000"/>
                </a:solidFill>
                <a:latin typeface="Arial" pitchFamily="34" charset="0"/>
              </a:rPr>
              <a:t>w</a:t>
            </a:r>
            <a:endParaRPr lang="it-IT" altLang="it-IT" sz="2300">
              <a:solidFill>
                <a:srgbClr val="CC0000"/>
              </a:solidFill>
              <a:latin typeface="Arial" pitchFamily="34" charset="0"/>
            </a:endParaRP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698626" y="4127501"/>
            <a:ext cx="4640263" cy="830205"/>
            <a:chOff x="174625" y="4127500"/>
            <a:chExt cx="4640263" cy="830205"/>
          </a:xfrm>
        </p:grpSpPr>
        <p:sp>
          <p:nvSpPr>
            <p:cNvPr id="38938" name="Text Box 17"/>
            <p:cNvSpPr txBox="1">
              <a:spLocks noChangeArrowheads="1"/>
            </p:cNvSpPr>
            <p:nvPr/>
          </p:nvSpPr>
          <p:spPr bwMode="auto">
            <a:xfrm>
              <a:off x="174625" y="4376738"/>
              <a:ext cx="1236518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K</a:t>
              </a:r>
              <a:r>
                <a:rPr lang="it-IT" altLang="it-IT" sz="2300" baseline="-25000">
                  <a:solidFill>
                    <a:srgbClr val="CC0000"/>
                  </a:solidFill>
                  <a:latin typeface="Arial" pitchFamily="34" charset="0"/>
                </a:rPr>
                <a:t>a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 • K</a:t>
              </a:r>
              <a:r>
                <a:rPr lang="it-IT" altLang="it-IT" sz="2300" baseline="-25000">
                  <a:solidFill>
                    <a:srgbClr val="CC0000"/>
                  </a:solidFill>
                  <a:latin typeface="Arial" pitchFamily="34" charset="0"/>
                </a:rPr>
                <a:t>b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 =</a:t>
              </a:r>
            </a:p>
          </p:txBody>
        </p:sp>
        <p:sp>
          <p:nvSpPr>
            <p:cNvPr id="38939" name="Text Box 18"/>
            <p:cNvSpPr txBox="1">
              <a:spLocks noChangeArrowheads="1"/>
            </p:cNvSpPr>
            <p:nvPr/>
          </p:nvSpPr>
          <p:spPr bwMode="auto">
            <a:xfrm>
              <a:off x="1565275" y="4127500"/>
              <a:ext cx="2938907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[H</a:t>
              </a:r>
              <a:r>
                <a:rPr lang="it-IT" altLang="it-IT" sz="2300" baseline="-25000">
                  <a:solidFill>
                    <a:srgbClr val="CC0000"/>
                  </a:solidFill>
                  <a:latin typeface="Arial" pitchFamily="34" charset="0"/>
                </a:rPr>
                <a:t>3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O</a:t>
              </a:r>
              <a:r>
                <a:rPr lang="it-IT" altLang="it-IT" sz="2300" baseline="30000">
                  <a:solidFill>
                    <a:srgbClr val="CC0000"/>
                  </a:solidFill>
                  <a:latin typeface="Arial" pitchFamily="34" charset="0"/>
                </a:rPr>
                <a:t>+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 [A</a:t>
              </a:r>
              <a:r>
                <a:rPr lang="it-IT" altLang="it-IT" sz="2300" baseline="42000">
                  <a:solidFill>
                    <a:srgbClr val="CC0000"/>
                  </a:solidFill>
                  <a:latin typeface="Arial" pitchFamily="34" charset="0"/>
                </a:rPr>
                <a:t>–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 [HA] [OH</a:t>
              </a:r>
              <a:r>
                <a:rPr lang="it-IT" altLang="it-IT" sz="2300" baseline="42000">
                  <a:solidFill>
                    <a:srgbClr val="CC0000"/>
                  </a:solidFill>
                  <a:latin typeface="Arial" pitchFamily="34" charset="0"/>
                </a:rPr>
                <a:t>–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8940" name="Text Box 19"/>
            <p:cNvSpPr txBox="1">
              <a:spLocks noChangeArrowheads="1"/>
            </p:cNvSpPr>
            <p:nvPr/>
          </p:nvSpPr>
          <p:spPr bwMode="auto">
            <a:xfrm>
              <a:off x="2409825" y="4551363"/>
              <a:ext cx="1230106" cy="406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[HA] [A</a:t>
              </a:r>
              <a:r>
                <a:rPr lang="it-IT" altLang="it-IT" sz="2300" baseline="42000">
                  <a:solidFill>
                    <a:srgbClr val="CC0000"/>
                  </a:solidFill>
                  <a:latin typeface="Arial" pitchFamily="34" charset="0"/>
                </a:rPr>
                <a:t>–</a:t>
              </a:r>
              <a:r>
                <a:rPr lang="it-IT" altLang="it-IT" sz="2300">
                  <a:solidFill>
                    <a:srgbClr val="CC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8941" name="Line 21"/>
            <p:cNvSpPr>
              <a:spLocks noChangeShapeType="1"/>
            </p:cNvSpPr>
            <p:nvPr/>
          </p:nvSpPr>
          <p:spPr bwMode="auto">
            <a:xfrm flipV="1">
              <a:off x="1436688" y="4559300"/>
              <a:ext cx="3378200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865313" y="5286375"/>
            <a:ext cx="59690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300">
                <a:solidFill>
                  <a:srgbClr val="990033"/>
                </a:solidFill>
                <a:latin typeface="Arial" charset="0"/>
              </a:rPr>
              <a:t>In un generico solvente protico, es H</a:t>
            </a:r>
            <a:r>
              <a:rPr lang="it-IT" sz="2300" baseline="-25000">
                <a:solidFill>
                  <a:srgbClr val="990033"/>
                </a:solidFill>
                <a:latin typeface="Arial" charset="0"/>
              </a:rPr>
              <a:t>2</a:t>
            </a:r>
            <a:r>
              <a:rPr lang="it-IT" sz="2300">
                <a:solidFill>
                  <a:srgbClr val="990033"/>
                </a:solidFill>
                <a:latin typeface="Arial" charset="0"/>
              </a:rPr>
              <a:t>S, NH</a:t>
            </a:r>
            <a:r>
              <a:rPr lang="it-IT" sz="2300" baseline="-25000">
                <a:solidFill>
                  <a:srgbClr val="990033"/>
                </a:solidFill>
                <a:latin typeface="Arial" charset="0"/>
              </a:rPr>
              <a:t>3</a:t>
            </a:r>
            <a:endParaRPr lang="it-IT" sz="2300">
              <a:solidFill>
                <a:srgbClr val="990033"/>
              </a:solidFill>
              <a:latin typeface="Arial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2082800" y="5930900"/>
            <a:ext cx="2032000" cy="673100"/>
            <a:chOff x="3657599" y="5822950"/>
            <a:chExt cx="2031946" cy="673100"/>
          </a:xfrm>
        </p:grpSpPr>
        <p:sp>
          <p:nvSpPr>
            <p:cNvPr id="38935" name="Rectangle 2"/>
            <p:cNvSpPr>
              <a:spLocks noChangeArrowheads="1"/>
            </p:cNvSpPr>
            <p:nvPr/>
          </p:nvSpPr>
          <p:spPr bwMode="auto">
            <a:xfrm>
              <a:off x="3657599" y="5822950"/>
              <a:ext cx="1850976" cy="600075"/>
            </a:xfrm>
            <a:prstGeom prst="rect">
              <a:avLst/>
            </a:prstGeom>
            <a:solidFill>
              <a:srgbClr val="A50021"/>
            </a:solidFill>
            <a:ln w="38100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6" name="Rectangle 3"/>
            <p:cNvSpPr>
              <a:spLocks noChangeArrowheads="1"/>
            </p:cNvSpPr>
            <p:nvPr/>
          </p:nvSpPr>
          <p:spPr bwMode="auto">
            <a:xfrm>
              <a:off x="3713161" y="5895975"/>
              <a:ext cx="1943048" cy="6000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7" name="Text Box 23"/>
            <p:cNvSpPr txBox="1">
              <a:spLocks noChangeArrowheads="1"/>
            </p:cNvSpPr>
            <p:nvPr/>
          </p:nvSpPr>
          <p:spPr bwMode="auto">
            <a:xfrm>
              <a:off x="3806820" y="5930900"/>
              <a:ext cx="1882725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19113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19113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19113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500" b="1">
                  <a:solidFill>
                    <a:srgbClr val="CC3300"/>
                  </a:solidFill>
                  <a:latin typeface="Arial" charset="0"/>
                </a:rPr>
                <a:t>K</a:t>
              </a:r>
              <a:r>
                <a:rPr lang="it-IT" sz="2500" b="1" baseline="-25000">
                  <a:solidFill>
                    <a:srgbClr val="CC3300"/>
                  </a:solidFill>
                  <a:latin typeface="Arial" charset="0"/>
                </a:rPr>
                <a:t>a</a:t>
              </a:r>
              <a:r>
                <a:rPr lang="it-IT" sz="2500" b="1">
                  <a:solidFill>
                    <a:srgbClr val="CC3300"/>
                  </a:solidFill>
                  <a:latin typeface="Arial" charset="0"/>
                </a:rPr>
                <a:t>K</a:t>
              </a:r>
              <a:r>
                <a:rPr lang="it-IT" sz="2500" b="1" baseline="-25000">
                  <a:solidFill>
                    <a:srgbClr val="CC3300"/>
                  </a:solidFill>
                  <a:latin typeface="Arial" charset="0"/>
                </a:rPr>
                <a:t>b</a:t>
              </a:r>
              <a:r>
                <a:rPr lang="it-IT" sz="2500" b="1">
                  <a:solidFill>
                    <a:srgbClr val="CC3300"/>
                  </a:solidFill>
                  <a:latin typeface="Arial" charset="0"/>
                </a:rPr>
                <a:t> = K</a:t>
              </a:r>
              <a:r>
                <a:rPr lang="it-IT" sz="2500" b="1" baseline="-25000">
                  <a:solidFill>
                    <a:srgbClr val="CC3300"/>
                  </a:solidFill>
                  <a:latin typeface="Arial" charset="0"/>
                </a:rPr>
                <a:t>solv.</a:t>
              </a:r>
              <a:endParaRPr lang="it-IT" sz="2500" b="1">
                <a:solidFill>
                  <a:srgbClr val="CC3300"/>
                </a:solidFill>
                <a:latin typeface="Arial" charset="0"/>
              </a:endParaRPr>
            </a:p>
          </p:txBody>
        </p:sp>
      </p:grpSp>
      <p:sp>
        <p:nvSpPr>
          <p:cNvPr id="38925" name="Line 24"/>
          <p:cNvSpPr>
            <a:spLocks noChangeShapeType="1"/>
          </p:cNvSpPr>
          <p:nvPr/>
        </p:nvSpPr>
        <p:spPr bwMode="auto">
          <a:xfrm>
            <a:off x="5573713" y="1087438"/>
            <a:ext cx="957262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8926" name="Line 25"/>
          <p:cNvSpPr>
            <a:spLocks noChangeShapeType="1"/>
          </p:cNvSpPr>
          <p:nvPr/>
        </p:nvSpPr>
        <p:spPr bwMode="auto">
          <a:xfrm flipH="1">
            <a:off x="5573713" y="1182688"/>
            <a:ext cx="957262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8927" name="Line 26"/>
          <p:cNvSpPr>
            <a:spLocks noChangeShapeType="1"/>
          </p:cNvSpPr>
          <p:nvPr/>
        </p:nvSpPr>
        <p:spPr bwMode="auto">
          <a:xfrm>
            <a:off x="5457825" y="2474913"/>
            <a:ext cx="958850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8928" name="Line 27"/>
          <p:cNvSpPr>
            <a:spLocks noChangeShapeType="1"/>
          </p:cNvSpPr>
          <p:nvPr/>
        </p:nvSpPr>
        <p:spPr bwMode="auto">
          <a:xfrm flipH="1">
            <a:off x="5457825" y="2570163"/>
            <a:ext cx="958850" cy="0"/>
          </a:xfrm>
          <a:prstGeom prst="line">
            <a:avLst/>
          </a:prstGeom>
          <a:noFill/>
          <a:ln w="9525">
            <a:solidFill>
              <a:srgbClr val="660033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4033838" y="4210051"/>
            <a:ext cx="1066800" cy="752475"/>
            <a:chOff x="2509838" y="4210050"/>
            <a:chExt cx="1066800" cy="752475"/>
          </a:xfrm>
        </p:grpSpPr>
        <p:sp>
          <p:nvSpPr>
            <p:cNvPr id="38931" name="Line 28"/>
            <p:cNvSpPr>
              <a:spLocks noChangeShapeType="1"/>
            </p:cNvSpPr>
            <p:nvPr/>
          </p:nvSpPr>
          <p:spPr bwMode="auto">
            <a:xfrm flipH="1" flipV="1">
              <a:off x="2557463" y="4210050"/>
              <a:ext cx="376237" cy="309563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2" name="Line 29"/>
            <p:cNvSpPr>
              <a:spLocks noChangeShapeType="1"/>
            </p:cNvSpPr>
            <p:nvPr/>
          </p:nvSpPr>
          <p:spPr bwMode="auto">
            <a:xfrm flipH="1" flipV="1">
              <a:off x="3176588" y="4652963"/>
              <a:ext cx="376237" cy="30956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3" name="Line 30"/>
            <p:cNvSpPr>
              <a:spLocks noChangeShapeType="1"/>
            </p:cNvSpPr>
            <p:nvPr/>
          </p:nvSpPr>
          <p:spPr bwMode="auto">
            <a:xfrm flipV="1">
              <a:off x="2509838" y="4638675"/>
              <a:ext cx="481012" cy="28575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934" name="Line 31"/>
            <p:cNvSpPr>
              <a:spLocks noChangeShapeType="1"/>
            </p:cNvSpPr>
            <p:nvPr/>
          </p:nvSpPr>
          <p:spPr bwMode="auto">
            <a:xfrm flipV="1">
              <a:off x="3095625" y="4214813"/>
              <a:ext cx="481013" cy="28575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5553075" y="5862638"/>
            <a:ext cx="471328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>
                <a:solidFill>
                  <a:srgbClr val="993300"/>
                </a:solidFill>
                <a:latin typeface="Arial" charset="0"/>
              </a:rPr>
              <a:t>pK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a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 = - lg 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a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 pK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b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 = - lg 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b</a:t>
            </a:r>
            <a:endParaRPr lang="it-IT" sz="1800">
              <a:solidFill>
                <a:srgbClr val="9933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>
                <a:solidFill>
                  <a:srgbClr val="993300"/>
                </a:solidFill>
                <a:latin typeface="Arial" charset="0"/>
              </a:rPr>
              <a:t>In H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2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O, pKw = - lg 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w 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= - lg10</a:t>
            </a:r>
            <a:r>
              <a:rPr lang="it-IT" sz="1800" baseline="30000">
                <a:solidFill>
                  <a:srgbClr val="993300"/>
                </a:solidFill>
                <a:latin typeface="Arial" charset="0"/>
              </a:rPr>
              <a:t>-14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= 14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>
                <a:solidFill>
                  <a:srgbClr val="993300"/>
                </a:solidFill>
                <a:latin typeface="Arial" charset="0"/>
              </a:rPr>
              <a:t>             pK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a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+ pK</a:t>
            </a:r>
            <a:r>
              <a:rPr lang="it-IT" sz="1800" baseline="-25000">
                <a:solidFill>
                  <a:srgbClr val="993300"/>
                </a:solidFill>
                <a:latin typeface="Arial" charset="0"/>
              </a:rPr>
              <a:t>b</a:t>
            </a:r>
            <a:r>
              <a:rPr lang="it-IT" sz="1800">
                <a:solidFill>
                  <a:srgbClr val="993300"/>
                </a:solidFill>
                <a:latin typeface="Arial" charset="0"/>
              </a:rPr>
              <a:t> = 14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881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241"/>
    </mc:Choice>
    <mc:Fallback>
      <p:transition spd="slow" advTm="18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81" grpId="0"/>
      <p:bldP spid="3087" grpId="0"/>
      <p:bldP spid="3092" grpId="0"/>
      <p:bldP spid="3094" grpId="0"/>
      <p:bldP spid="3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8"/>
          <p:cNvSpPr>
            <a:spLocks noChangeArrowheads="1" noChangeShapeType="1" noTextEdit="1"/>
          </p:cNvSpPr>
          <p:nvPr/>
        </p:nvSpPr>
        <p:spPr bwMode="auto">
          <a:xfrm>
            <a:off x="2566989" y="47626"/>
            <a:ext cx="66008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5875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Effetto livellante del solvente</a:t>
            </a: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1666875" y="2476500"/>
            <a:ext cx="859313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1880" tIns="25940" rIns="51880" bIns="25940">
            <a:spAutoFit/>
          </a:bodyPr>
          <a:lstStyle/>
          <a:p>
            <a:pPr algn="just" defTabSz="518997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Tutte le soluzioni di acidi avente forza maggiore dell'acido H</a:t>
            </a:r>
            <a:r>
              <a:rPr lang="it-IT" sz="2200" baseline="-250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3</a:t>
            </a:r>
            <a:r>
              <a:rPr lang="it-IT" sz="22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O</a:t>
            </a:r>
            <a:r>
              <a:rPr lang="it-IT" sz="2200" baseline="300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+</a:t>
            </a:r>
            <a:r>
              <a:rPr lang="it-IT" sz="22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 si  comportano nello stesso modo (</a:t>
            </a:r>
            <a:r>
              <a:rPr lang="it-IT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rPr>
              <a:t>Effetto Livellante dell'Acqua</a:t>
            </a:r>
            <a:r>
              <a:rPr lang="it-IT" sz="22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). </a:t>
            </a: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666875" y="3341689"/>
            <a:ext cx="85931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7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7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7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7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7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Quindi per misurare la forza di acidi molto forti occorre </a:t>
            </a:r>
            <a:r>
              <a:rPr lang="it-IT" altLang="it-IT" sz="2200" u="sng">
                <a:solidFill>
                  <a:srgbClr val="0000CC"/>
                </a:solidFill>
                <a:latin typeface="Arial" panose="020B0604020202020204" pitchFamily="34" charset="0"/>
              </a:rPr>
              <a:t>un'altra base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 campione </a:t>
            </a:r>
            <a:r>
              <a:rPr lang="it-IT" altLang="it-IT" sz="2200" u="sng">
                <a:solidFill>
                  <a:srgbClr val="0000CC"/>
                </a:solidFill>
                <a:latin typeface="Arial" panose="020B0604020202020204" pitchFamily="34" charset="0"/>
              </a:rPr>
              <a:t>meno forte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 dell'acqua, per esempio l'acido acetico:</a:t>
            </a:r>
          </a:p>
        </p:txBody>
      </p: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3570289" y="896939"/>
            <a:ext cx="4962525" cy="421731"/>
            <a:chOff x="2047081" y="896250"/>
            <a:chExt cx="4962525" cy="421731"/>
          </a:xfrm>
        </p:grpSpPr>
        <p:sp>
          <p:nvSpPr>
            <p:cNvPr id="39956" name="Text Box 5"/>
            <p:cNvSpPr txBox="1">
              <a:spLocks noChangeArrowheads="1"/>
            </p:cNvSpPr>
            <p:nvPr/>
          </p:nvSpPr>
          <p:spPr bwMode="auto">
            <a:xfrm>
              <a:off x="2047081" y="896250"/>
              <a:ext cx="4962525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HA  +  H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2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O	        	        H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3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O</a:t>
              </a:r>
              <a:r>
                <a:rPr lang="it-IT" altLang="it-IT" b="1" baseline="3000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  +  A</a:t>
              </a:r>
              <a:r>
                <a:rPr lang="it-IT" altLang="it-IT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endParaRPr lang="it-IT" altLang="it-IT" b="1">
                <a:solidFill>
                  <a:srgbClr val="660033"/>
                </a:solidFill>
                <a:latin typeface="Arial" pitchFamily="34" charset="0"/>
              </a:endParaRPr>
            </a:p>
          </p:txBody>
        </p:sp>
        <p:sp>
          <p:nvSpPr>
            <p:cNvPr id="39957" name="Line 24"/>
            <p:cNvSpPr>
              <a:spLocks noChangeShapeType="1"/>
            </p:cNvSpPr>
            <p:nvPr/>
          </p:nvSpPr>
          <p:spPr bwMode="auto">
            <a:xfrm>
              <a:off x="4006056" y="1058175"/>
              <a:ext cx="957262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3570288" y="1465264"/>
            <a:ext cx="5694362" cy="420687"/>
            <a:chOff x="2047081" y="1464925"/>
            <a:chExt cx="5693271" cy="421731"/>
          </a:xfrm>
        </p:grpSpPr>
        <p:sp>
          <p:nvSpPr>
            <p:cNvPr id="39954" name="Text Box 5"/>
            <p:cNvSpPr txBox="1">
              <a:spLocks noChangeArrowheads="1"/>
            </p:cNvSpPr>
            <p:nvPr/>
          </p:nvSpPr>
          <p:spPr bwMode="auto">
            <a:xfrm>
              <a:off x="2047081" y="1464925"/>
              <a:ext cx="5693271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HA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1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  + H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2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O	        	        H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3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O</a:t>
              </a:r>
              <a:r>
                <a:rPr lang="it-IT" altLang="it-IT" b="1" baseline="3000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  +  A</a:t>
              </a:r>
              <a:r>
                <a:rPr lang="it-IT" altLang="it-IT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endParaRPr lang="it-IT" altLang="it-IT" b="1">
                <a:solidFill>
                  <a:srgbClr val="660033"/>
                </a:solidFill>
                <a:latin typeface="Arial" pitchFamily="34" charset="0"/>
              </a:endParaRPr>
            </a:p>
          </p:txBody>
        </p:sp>
        <p:sp>
          <p:nvSpPr>
            <p:cNvPr id="39955" name="Line 24"/>
            <p:cNvSpPr>
              <a:spLocks noChangeShapeType="1"/>
            </p:cNvSpPr>
            <p:nvPr/>
          </p:nvSpPr>
          <p:spPr bwMode="auto">
            <a:xfrm>
              <a:off x="4005681" y="1627252"/>
              <a:ext cx="957079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74826" y="2038351"/>
            <a:ext cx="158432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latin typeface="Arial" charset="0"/>
              </a:rPr>
              <a:t>HA</a:t>
            </a:r>
            <a:r>
              <a:rPr lang="it-IT" sz="2400" b="1" baseline="-25000">
                <a:solidFill>
                  <a:srgbClr val="FF0000"/>
                </a:solidFill>
                <a:latin typeface="Arial" charset="0"/>
              </a:rPr>
              <a:t>1</a:t>
            </a:r>
            <a:r>
              <a:rPr lang="it-IT" sz="2400" b="1">
                <a:solidFill>
                  <a:srgbClr val="FF0000"/>
                </a:solidFill>
                <a:latin typeface="Arial" charset="0"/>
              </a:rPr>
              <a:t> &gt; HA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151063" y="5229225"/>
            <a:ext cx="8108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CC"/>
                </a:solidFill>
                <a:latin typeface="Arial" panose="020B0604020202020204" pitchFamily="34" charset="0"/>
              </a:rPr>
              <a:t>Acido 1  +  Base campione    =      Base 1  Acido campione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581275" y="4489451"/>
            <a:ext cx="6838950" cy="588963"/>
            <a:chOff x="1057275" y="4488804"/>
            <a:chExt cx="6838999" cy="590229"/>
          </a:xfrm>
        </p:grpSpPr>
        <p:sp>
          <p:nvSpPr>
            <p:cNvPr id="37899" name="Oval 2"/>
            <p:cNvSpPr>
              <a:spLocks noChangeArrowheads="1"/>
            </p:cNvSpPr>
            <p:nvPr/>
          </p:nvSpPr>
          <p:spPr bwMode="auto">
            <a:xfrm>
              <a:off x="5076056" y="4488804"/>
              <a:ext cx="611187" cy="58737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00" name="Rectangle 3"/>
            <p:cNvSpPr>
              <a:spLocks noChangeArrowheads="1"/>
            </p:cNvSpPr>
            <p:nvPr/>
          </p:nvSpPr>
          <p:spPr bwMode="auto">
            <a:xfrm>
              <a:off x="6142831" y="4598092"/>
              <a:ext cx="1733550" cy="420687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01" name="Rectangle 5"/>
            <p:cNvSpPr>
              <a:spLocks noChangeArrowheads="1"/>
            </p:cNvSpPr>
            <p:nvPr/>
          </p:nvSpPr>
          <p:spPr bwMode="auto">
            <a:xfrm>
              <a:off x="2493168" y="4616151"/>
              <a:ext cx="1514475" cy="420687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02" name="Oval 4"/>
            <p:cNvSpPr>
              <a:spLocks noChangeArrowheads="1"/>
            </p:cNvSpPr>
            <p:nvPr/>
          </p:nvSpPr>
          <p:spPr bwMode="auto">
            <a:xfrm>
              <a:off x="1057275" y="4491658"/>
              <a:ext cx="611187" cy="58737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03" name="Text Box 32"/>
            <p:cNvSpPr txBox="1">
              <a:spLocks noChangeArrowheads="1"/>
            </p:cNvSpPr>
            <p:nvPr/>
          </p:nvSpPr>
          <p:spPr bwMode="auto">
            <a:xfrm>
              <a:off x="1089025" y="4509120"/>
              <a:ext cx="6807249" cy="51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HA  +       CH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COOH	          A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   +  CH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COOH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04" name="Line 33"/>
            <p:cNvSpPr>
              <a:spLocks noChangeShapeType="1"/>
            </p:cNvSpPr>
            <p:nvPr/>
          </p:nvSpPr>
          <p:spPr bwMode="auto">
            <a:xfrm>
              <a:off x="4144168" y="4762201"/>
              <a:ext cx="681038" cy="635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7905" name="Line 34"/>
            <p:cNvSpPr>
              <a:spLocks noChangeShapeType="1"/>
            </p:cNvSpPr>
            <p:nvPr/>
          </p:nvSpPr>
          <p:spPr bwMode="auto">
            <a:xfrm flipH="1">
              <a:off x="4121943" y="4865388"/>
              <a:ext cx="693738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37898" name="CasellaDiTesto 17"/>
          <p:cNvSpPr txBox="1">
            <a:spLocks noChangeArrowheads="1"/>
          </p:cNvSpPr>
          <p:nvPr/>
        </p:nvSpPr>
        <p:spPr bwMode="auto">
          <a:xfrm>
            <a:off x="1666875" y="666751"/>
            <a:ext cx="1543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Acidi forti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1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90"/>
    </mc:Choice>
    <mc:Fallback>
      <p:transition spd="slow" advTm="131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8"/>
          <p:cNvSpPr>
            <a:spLocks noChangeArrowheads="1" noChangeShapeType="1" noTextEdit="1"/>
          </p:cNvSpPr>
          <p:nvPr/>
        </p:nvSpPr>
        <p:spPr bwMode="auto">
          <a:xfrm>
            <a:off x="2566989" y="47626"/>
            <a:ext cx="66008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5875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Effetto livellante del solvente</a:t>
            </a: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1666875" y="2476500"/>
            <a:ext cx="859313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51880" tIns="25940" rIns="51880" bIns="25940">
            <a:spAutoFit/>
          </a:bodyPr>
          <a:lstStyle/>
          <a:p>
            <a:pPr algn="just" defTabSz="518997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2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Tutte le soluzioni di acidi molto deboli si comportano nello stesso modo (</a:t>
            </a:r>
            <a:r>
              <a:rPr lang="it-IT" sz="22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MS PGothic" panose="020B0600070205080204" pitchFamily="34" charset="-128"/>
              </a:rPr>
              <a:t>Effetto Livellante dell'Acqua</a:t>
            </a:r>
            <a:r>
              <a:rPr lang="it-IT" sz="2200" dirty="0">
                <a:solidFill>
                  <a:srgbClr val="0000CC"/>
                </a:solidFill>
                <a:latin typeface="Arial" charset="0"/>
                <a:ea typeface="MS PGothic" panose="020B0600070205080204" pitchFamily="34" charset="-128"/>
              </a:rPr>
              <a:t>). </a:t>
            </a: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1666875" y="3341689"/>
            <a:ext cx="85931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75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7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7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7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75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7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Quindi per misurare la forza di acidi molto deboli occorre </a:t>
            </a:r>
            <a:r>
              <a:rPr lang="it-IT" altLang="it-IT" sz="2200" u="sng">
                <a:solidFill>
                  <a:srgbClr val="0000CC"/>
                </a:solidFill>
                <a:latin typeface="Arial" panose="020B0604020202020204" pitchFamily="34" charset="0"/>
              </a:rPr>
              <a:t>un'altra base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 campione </a:t>
            </a:r>
            <a:r>
              <a:rPr lang="it-IT" altLang="it-IT" sz="2200" u="sng">
                <a:solidFill>
                  <a:srgbClr val="0000CC"/>
                </a:solidFill>
                <a:latin typeface="Arial" panose="020B0604020202020204" pitchFamily="34" charset="0"/>
              </a:rPr>
              <a:t>più forte</a:t>
            </a:r>
            <a:r>
              <a:rPr lang="it-IT" altLang="it-IT" sz="2200">
                <a:solidFill>
                  <a:srgbClr val="0000CC"/>
                </a:solidFill>
                <a:latin typeface="Arial" panose="020B0604020202020204" pitchFamily="34" charset="0"/>
              </a:rPr>
              <a:t> dell'acqua, per esempio l’ammoniaca: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698625" y="2054226"/>
            <a:ext cx="2376488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latin typeface="Arial" charset="0"/>
              </a:rPr>
              <a:t>H</a:t>
            </a:r>
            <a:r>
              <a:rPr lang="it-IT" sz="2400" b="1" baseline="-25000">
                <a:solidFill>
                  <a:srgbClr val="FF0000"/>
                </a:solidFill>
                <a:latin typeface="Arial" charset="0"/>
              </a:rPr>
              <a:t>3</a:t>
            </a:r>
            <a:r>
              <a:rPr lang="it-IT" sz="2400" b="1">
                <a:solidFill>
                  <a:srgbClr val="FF0000"/>
                </a:solidFill>
                <a:latin typeface="Arial" charset="0"/>
              </a:rPr>
              <a:t>O</a:t>
            </a:r>
            <a:r>
              <a:rPr lang="it-IT" sz="2400" b="1" baseline="30000">
                <a:solidFill>
                  <a:srgbClr val="FF0000"/>
                </a:solidFill>
                <a:latin typeface="Arial" charset="0"/>
              </a:rPr>
              <a:t>+</a:t>
            </a:r>
            <a:r>
              <a:rPr lang="it-IT" sz="2400" b="1">
                <a:solidFill>
                  <a:srgbClr val="FF0000"/>
                </a:solidFill>
                <a:latin typeface="Arial" charset="0"/>
              </a:rPr>
              <a:t> &lt;&lt;&lt; 10</a:t>
            </a:r>
            <a:r>
              <a:rPr lang="it-IT" sz="2400" b="1" baseline="30000">
                <a:solidFill>
                  <a:srgbClr val="FF0000"/>
                </a:solidFill>
                <a:latin typeface="Arial" charset="0"/>
              </a:rPr>
              <a:t>-7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2151063" y="5229225"/>
            <a:ext cx="8108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CC"/>
                </a:solidFill>
                <a:latin typeface="Arial" panose="020B0604020202020204" pitchFamily="34" charset="0"/>
              </a:rPr>
              <a:t>Acido 1  +  Base campione    =      Base 1  Acido campione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581275" y="4489451"/>
            <a:ext cx="5957888" cy="588963"/>
            <a:chOff x="1057275" y="4488804"/>
            <a:chExt cx="5957970" cy="590229"/>
          </a:xfrm>
        </p:grpSpPr>
        <p:sp>
          <p:nvSpPr>
            <p:cNvPr id="38930" name="Oval 2"/>
            <p:cNvSpPr>
              <a:spLocks noChangeArrowheads="1"/>
            </p:cNvSpPr>
            <p:nvPr/>
          </p:nvSpPr>
          <p:spPr bwMode="auto">
            <a:xfrm>
              <a:off x="5184949" y="4488804"/>
              <a:ext cx="611187" cy="58737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1" name="Rectangle 3"/>
            <p:cNvSpPr>
              <a:spLocks noChangeArrowheads="1"/>
            </p:cNvSpPr>
            <p:nvPr/>
          </p:nvSpPr>
          <p:spPr bwMode="auto">
            <a:xfrm>
              <a:off x="6142831" y="4598092"/>
              <a:ext cx="866775" cy="423541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2" name="Rectangle 5"/>
            <p:cNvSpPr>
              <a:spLocks noChangeArrowheads="1"/>
            </p:cNvSpPr>
            <p:nvPr/>
          </p:nvSpPr>
          <p:spPr bwMode="auto">
            <a:xfrm>
              <a:off x="2493168" y="4616151"/>
              <a:ext cx="757237" cy="420687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3" name="Oval 4"/>
            <p:cNvSpPr>
              <a:spLocks noChangeArrowheads="1"/>
            </p:cNvSpPr>
            <p:nvPr/>
          </p:nvSpPr>
          <p:spPr bwMode="auto">
            <a:xfrm>
              <a:off x="1057275" y="4491658"/>
              <a:ext cx="611187" cy="587375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8934" name="Text Box 32"/>
            <p:cNvSpPr txBox="1">
              <a:spLocks noChangeArrowheads="1"/>
            </p:cNvSpPr>
            <p:nvPr/>
          </p:nvSpPr>
          <p:spPr bwMode="auto">
            <a:xfrm>
              <a:off x="1115616" y="4553605"/>
              <a:ext cx="5899629" cy="51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HA  +       NH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                      A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   +  NH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8935" name="Line 33"/>
            <p:cNvSpPr>
              <a:spLocks noChangeShapeType="1"/>
            </p:cNvSpPr>
            <p:nvPr/>
          </p:nvSpPr>
          <p:spPr bwMode="auto">
            <a:xfrm>
              <a:off x="4144168" y="4762201"/>
              <a:ext cx="681038" cy="635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8936" name="Line 34"/>
            <p:cNvSpPr>
              <a:spLocks noChangeShapeType="1"/>
            </p:cNvSpPr>
            <p:nvPr/>
          </p:nvSpPr>
          <p:spPr bwMode="auto">
            <a:xfrm flipH="1">
              <a:off x="4121943" y="4865388"/>
              <a:ext cx="693738" cy="0"/>
            </a:xfrm>
            <a:prstGeom prst="line">
              <a:avLst/>
            </a:prstGeom>
            <a:noFill/>
            <a:ln w="12700">
              <a:solidFill>
                <a:srgbClr val="660066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38920" name="CasellaDiTesto 17"/>
          <p:cNvSpPr txBox="1">
            <a:spLocks noChangeArrowheads="1"/>
          </p:cNvSpPr>
          <p:nvPr/>
        </p:nvSpPr>
        <p:spPr bwMode="auto">
          <a:xfrm>
            <a:off x="1666875" y="666751"/>
            <a:ext cx="176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Acidi deboli</a:t>
            </a:r>
          </a:p>
        </p:txBody>
      </p: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3570289" y="896939"/>
            <a:ext cx="4962525" cy="421731"/>
            <a:chOff x="2047081" y="896250"/>
            <a:chExt cx="4962525" cy="421731"/>
          </a:xfrm>
        </p:grpSpPr>
        <p:sp>
          <p:nvSpPr>
            <p:cNvPr id="40975" name="Text Box 5"/>
            <p:cNvSpPr txBox="1">
              <a:spLocks noChangeArrowheads="1"/>
            </p:cNvSpPr>
            <p:nvPr/>
          </p:nvSpPr>
          <p:spPr bwMode="auto">
            <a:xfrm>
              <a:off x="2047081" y="896250"/>
              <a:ext cx="4962525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HA  +  H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2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O	        	        H</a:t>
              </a:r>
              <a:r>
                <a:rPr lang="it-IT" altLang="it-IT" b="1" baseline="-25000">
                  <a:solidFill>
                    <a:srgbClr val="660033"/>
                  </a:solidFill>
                  <a:latin typeface="Arial" pitchFamily="34" charset="0"/>
                </a:rPr>
                <a:t>3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O</a:t>
              </a:r>
              <a:r>
                <a:rPr lang="it-IT" altLang="it-IT" b="1" baseline="3000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 b="1">
                  <a:solidFill>
                    <a:srgbClr val="660033"/>
                  </a:solidFill>
                  <a:latin typeface="Arial" pitchFamily="34" charset="0"/>
                </a:rPr>
                <a:t>  +  A</a:t>
              </a:r>
              <a:r>
                <a:rPr lang="it-IT" altLang="it-IT" b="1" baseline="4200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endParaRPr lang="it-IT" altLang="it-IT" b="1">
                <a:solidFill>
                  <a:srgbClr val="660033"/>
                </a:solidFill>
                <a:latin typeface="Arial" pitchFamily="34" charset="0"/>
              </a:endParaRPr>
            </a:p>
          </p:txBody>
        </p:sp>
        <p:sp>
          <p:nvSpPr>
            <p:cNvPr id="40976" name="Line 24"/>
            <p:cNvSpPr>
              <a:spLocks noChangeShapeType="1"/>
            </p:cNvSpPr>
            <p:nvPr/>
          </p:nvSpPr>
          <p:spPr bwMode="auto">
            <a:xfrm>
              <a:off x="4006056" y="1058175"/>
              <a:ext cx="957262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0977" name="Line 25"/>
            <p:cNvSpPr>
              <a:spLocks noChangeShapeType="1"/>
            </p:cNvSpPr>
            <p:nvPr/>
          </p:nvSpPr>
          <p:spPr bwMode="auto">
            <a:xfrm flipH="1">
              <a:off x="3974306" y="1182000"/>
              <a:ext cx="957262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3" name="Gruppo 22"/>
          <p:cNvGrpSpPr>
            <a:grpSpLocks/>
          </p:cNvGrpSpPr>
          <p:nvPr/>
        </p:nvGrpSpPr>
        <p:grpSpPr bwMode="auto">
          <a:xfrm>
            <a:off x="3570288" y="1465264"/>
            <a:ext cx="5694362" cy="420687"/>
            <a:chOff x="2047081" y="1464925"/>
            <a:chExt cx="5693271" cy="421731"/>
          </a:xfrm>
        </p:grpSpPr>
        <p:sp>
          <p:nvSpPr>
            <p:cNvPr id="40972" name="Text Box 5"/>
            <p:cNvSpPr txBox="1">
              <a:spLocks noChangeArrowheads="1"/>
            </p:cNvSpPr>
            <p:nvPr/>
          </p:nvSpPr>
          <p:spPr bwMode="auto">
            <a:xfrm>
              <a:off x="2047081" y="1464925"/>
              <a:ext cx="5693271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19113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660033"/>
                  </a:solidFill>
                  <a:latin typeface="Arial" pitchFamily="34" charset="0"/>
                </a:rPr>
                <a:t>HA</a:t>
              </a:r>
              <a:r>
                <a:rPr lang="it-IT" altLang="it-IT" b="1" baseline="-25000" dirty="0">
                  <a:solidFill>
                    <a:srgbClr val="660033"/>
                  </a:solidFill>
                  <a:latin typeface="Arial" pitchFamily="34" charset="0"/>
                </a:rPr>
                <a:t>1</a:t>
              </a:r>
              <a:r>
                <a:rPr lang="it-IT" altLang="it-IT" b="1" dirty="0">
                  <a:solidFill>
                    <a:srgbClr val="660033"/>
                  </a:solidFill>
                  <a:latin typeface="Arial" pitchFamily="34" charset="0"/>
                </a:rPr>
                <a:t>  + H</a:t>
              </a:r>
              <a:r>
                <a:rPr lang="it-IT" altLang="it-IT" b="1" baseline="-25000" dirty="0">
                  <a:solidFill>
                    <a:srgbClr val="660033"/>
                  </a:solidFill>
                  <a:latin typeface="Arial" pitchFamily="34" charset="0"/>
                </a:rPr>
                <a:t>2</a:t>
              </a:r>
              <a:r>
                <a:rPr lang="it-IT" altLang="it-IT" b="1" dirty="0">
                  <a:solidFill>
                    <a:srgbClr val="660033"/>
                  </a:solidFill>
                  <a:latin typeface="Arial" pitchFamily="34" charset="0"/>
                </a:rPr>
                <a:t>O	        	        H</a:t>
              </a:r>
              <a:r>
                <a:rPr lang="it-IT" altLang="it-IT" b="1" baseline="-25000" dirty="0">
                  <a:solidFill>
                    <a:srgbClr val="660033"/>
                  </a:solidFill>
                  <a:latin typeface="Arial" pitchFamily="34" charset="0"/>
                </a:rPr>
                <a:t>3</a:t>
              </a:r>
              <a:r>
                <a:rPr lang="it-IT" altLang="it-IT" b="1" dirty="0">
                  <a:solidFill>
                    <a:srgbClr val="660033"/>
                  </a:solidFill>
                  <a:latin typeface="Arial" pitchFamily="34" charset="0"/>
                </a:rPr>
                <a:t>O</a:t>
              </a:r>
              <a:r>
                <a:rPr lang="it-IT" altLang="it-IT" b="1" baseline="30000" dirty="0">
                  <a:solidFill>
                    <a:srgbClr val="660033"/>
                  </a:solidFill>
                  <a:latin typeface="Arial" pitchFamily="34" charset="0"/>
                </a:rPr>
                <a:t>+</a:t>
              </a:r>
              <a:r>
                <a:rPr lang="it-IT" altLang="it-IT" b="1" dirty="0">
                  <a:solidFill>
                    <a:srgbClr val="660033"/>
                  </a:solidFill>
                  <a:latin typeface="Arial" pitchFamily="34" charset="0"/>
                </a:rPr>
                <a:t>  +  A</a:t>
              </a:r>
              <a:r>
                <a:rPr lang="it-IT" altLang="it-IT" b="1" baseline="-25000" dirty="0">
                  <a:solidFill>
                    <a:srgbClr val="660033"/>
                  </a:solidFill>
                  <a:latin typeface="Arial" pitchFamily="34" charset="0"/>
                </a:rPr>
                <a:t>1</a:t>
              </a:r>
              <a:r>
                <a:rPr lang="it-IT" altLang="it-IT" b="1" baseline="42000" dirty="0">
                  <a:solidFill>
                    <a:srgbClr val="660033"/>
                  </a:solidFill>
                  <a:latin typeface="Arial" pitchFamily="34" charset="0"/>
                </a:rPr>
                <a:t>–</a:t>
              </a:r>
              <a:endParaRPr lang="it-IT" altLang="it-IT" b="1" dirty="0">
                <a:solidFill>
                  <a:srgbClr val="660033"/>
                </a:solidFill>
                <a:latin typeface="Arial" pitchFamily="34" charset="0"/>
              </a:endParaRPr>
            </a:p>
          </p:txBody>
        </p:sp>
        <p:sp>
          <p:nvSpPr>
            <p:cNvPr id="40973" name="Line 24"/>
            <p:cNvSpPr>
              <a:spLocks noChangeShapeType="1"/>
            </p:cNvSpPr>
            <p:nvPr/>
          </p:nvSpPr>
          <p:spPr bwMode="auto">
            <a:xfrm>
              <a:off x="4005681" y="1627252"/>
              <a:ext cx="957079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0974" name="Line 25"/>
            <p:cNvSpPr>
              <a:spLocks noChangeShapeType="1"/>
            </p:cNvSpPr>
            <p:nvPr/>
          </p:nvSpPr>
          <p:spPr bwMode="auto">
            <a:xfrm flipH="1">
              <a:off x="3989809" y="1772072"/>
              <a:ext cx="957079" cy="0"/>
            </a:xfrm>
            <a:prstGeom prst="line">
              <a:avLst/>
            </a:prstGeom>
            <a:noFill/>
            <a:ln w="9525">
              <a:solidFill>
                <a:srgbClr val="6600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140200" y="2057401"/>
            <a:ext cx="2376488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19113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191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1911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b="1">
                <a:solidFill>
                  <a:srgbClr val="FF0000"/>
                </a:solidFill>
                <a:latin typeface="Arial" charset="0"/>
              </a:rPr>
              <a:t>pH = 7</a:t>
            </a:r>
            <a:endParaRPr lang="it-IT" sz="2400" b="1" baseline="300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60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00"/>
    </mc:Choice>
    <mc:Fallback>
      <p:transition spd="slow" advTm="7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  <p:bldP spid="1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744913" y="115888"/>
            <a:ext cx="7645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400">
                <a:solidFill>
                  <a:srgbClr val="FFFF00"/>
                </a:solidFill>
                <a:latin typeface="Eras Ultra ITC"/>
                <a:cs typeface="Times New Roman" panose="02020603050405020304" pitchFamily="18" charset="0"/>
              </a:rPr>
              <a:t>Andamento di </a:t>
            </a:r>
            <a:r>
              <a:rPr lang="it-IT" altLang="it-IT" sz="3400" b="1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L</a:t>
            </a:r>
            <a:r>
              <a:rPr lang="it-IT" altLang="it-IT" sz="3400">
                <a:solidFill>
                  <a:srgbClr val="FFFF00"/>
                </a:solidFill>
                <a:latin typeface="Eras Ultra ITC"/>
                <a:cs typeface="Times New Roman" panose="02020603050405020304" pitchFamily="18" charset="0"/>
              </a:rPr>
              <a:t> con la diluizione</a:t>
            </a:r>
          </a:p>
        </p:txBody>
      </p:sp>
      <p:grpSp>
        <p:nvGrpSpPr>
          <p:cNvPr id="51" name="Gruppo 50"/>
          <p:cNvGrpSpPr>
            <a:grpSpLocks/>
          </p:cNvGrpSpPr>
          <p:nvPr/>
        </p:nvGrpSpPr>
        <p:grpSpPr bwMode="auto">
          <a:xfrm>
            <a:off x="1627188" y="4221164"/>
            <a:ext cx="5835650" cy="992187"/>
            <a:chOff x="70779" y="4662504"/>
            <a:chExt cx="5834721" cy="992187"/>
          </a:xfrm>
        </p:grpSpPr>
        <p:sp>
          <p:nvSpPr>
            <p:cNvPr id="54325" name="Text Box 26"/>
            <p:cNvSpPr txBox="1">
              <a:spLocks noChangeArrowheads="1"/>
            </p:cNvSpPr>
            <p:nvPr/>
          </p:nvSpPr>
          <p:spPr bwMode="auto">
            <a:xfrm>
              <a:off x="70779" y="4869160"/>
              <a:ext cx="5097462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Per gli elettroliti deboli	</a:t>
              </a: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4326" name="Gruppo 49"/>
            <p:cNvGrpSpPr>
              <a:grpSpLocks/>
            </p:cNvGrpSpPr>
            <p:nvPr/>
          </p:nvGrpSpPr>
          <p:grpSpPr bwMode="auto">
            <a:xfrm>
              <a:off x="5227637" y="4662504"/>
              <a:ext cx="677863" cy="992187"/>
              <a:chOff x="5227637" y="4662504"/>
              <a:chExt cx="677863" cy="992187"/>
            </a:xfrm>
          </p:grpSpPr>
          <p:sp>
            <p:nvSpPr>
              <p:cNvPr id="54327" name="Line 27"/>
              <p:cNvSpPr>
                <a:spLocks noChangeShapeType="1"/>
              </p:cNvSpPr>
              <p:nvPr/>
            </p:nvSpPr>
            <p:spPr bwMode="auto">
              <a:xfrm>
                <a:off x="5227637" y="5191445"/>
                <a:ext cx="677863" cy="0"/>
              </a:xfrm>
              <a:prstGeom prst="line">
                <a:avLst/>
              </a:prstGeom>
              <a:noFill/>
              <a:ln w="476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328" name="Text Box 28"/>
              <p:cNvSpPr txBox="1">
                <a:spLocks noChangeArrowheads="1"/>
              </p:cNvSpPr>
              <p:nvPr/>
            </p:nvSpPr>
            <p:spPr bwMode="auto">
              <a:xfrm>
                <a:off x="5359400" y="4662504"/>
                <a:ext cx="390525" cy="525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FFCC66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endPara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329" name="Text Box 29"/>
              <p:cNvSpPr txBox="1">
                <a:spLocks noChangeArrowheads="1"/>
              </p:cNvSpPr>
              <p:nvPr/>
            </p:nvSpPr>
            <p:spPr bwMode="auto">
              <a:xfrm>
                <a:off x="5233988" y="5129229"/>
                <a:ext cx="665162" cy="525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FFCC66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L</a:t>
                </a:r>
                <a:r>
                  <a:rPr lang="it-IT" altLang="it-IT" sz="3000">
                    <a:solidFill>
                      <a:srgbClr val="FFCC66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</a:t>
                </a:r>
                <a:endPara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2" name="Gruppo 51"/>
          <p:cNvGrpSpPr>
            <a:grpSpLocks/>
          </p:cNvGrpSpPr>
          <p:nvPr/>
        </p:nvGrpSpPr>
        <p:grpSpPr bwMode="auto">
          <a:xfrm>
            <a:off x="1704976" y="5484813"/>
            <a:ext cx="1762125" cy="990600"/>
            <a:chOff x="189842" y="5501307"/>
            <a:chExt cx="1762125" cy="990600"/>
          </a:xfrm>
        </p:grpSpPr>
        <p:sp>
          <p:nvSpPr>
            <p:cNvPr id="54321" name="Text Box 30"/>
            <p:cNvSpPr txBox="1">
              <a:spLocks noChangeArrowheads="1"/>
            </p:cNvSpPr>
            <p:nvPr/>
          </p:nvSpPr>
          <p:spPr bwMode="auto">
            <a:xfrm>
              <a:off x="189842" y="5707682"/>
              <a:ext cx="920750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K</a:t>
              </a:r>
              <a:r>
                <a:rPr lang="it-IT" altLang="it-IT" sz="3000" baseline="-25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a</a:t>
              </a: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= </a:t>
              </a:r>
            </a:p>
          </p:txBody>
        </p:sp>
        <p:sp>
          <p:nvSpPr>
            <p:cNvPr id="54322" name="Line 31"/>
            <p:cNvSpPr>
              <a:spLocks noChangeShapeType="1"/>
            </p:cNvSpPr>
            <p:nvPr/>
          </p:nvSpPr>
          <p:spPr bwMode="auto">
            <a:xfrm>
              <a:off x="913742" y="5988669"/>
              <a:ext cx="1038225" cy="0"/>
            </a:xfrm>
            <a:prstGeom prst="line">
              <a:avLst/>
            </a:prstGeom>
            <a:noFill/>
            <a:ln w="4762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23" name="Text Box 32"/>
            <p:cNvSpPr txBox="1">
              <a:spLocks noChangeArrowheads="1"/>
            </p:cNvSpPr>
            <p:nvPr/>
          </p:nvSpPr>
          <p:spPr bwMode="auto">
            <a:xfrm>
              <a:off x="1061379" y="5501307"/>
              <a:ext cx="809625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 </a:t>
              </a: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3000" baseline="30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2</a:t>
              </a:r>
              <a:endParaRPr lang="it-IT" altLang="it-IT" sz="300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324" name="Text Box 33"/>
            <p:cNvSpPr txBox="1">
              <a:spLocks noChangeArrowheads="1"/>
            </p:cNvSpPr>
            <p:nvPr/>
          </p:nvSpPr>
          <p:spPr bwMode="auto">
            <a:xfrm>
              <a:off x="1015342" y="5966444"/>
              <a:ext cx="912812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1 -</a:t>
              </a: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 a</a:t>
              </a:r>
              <a:endParaRPr lang="it-IT" altLang="it-IT" sz="300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uppo 57"/>
          <p:cNvGrpSpPr>
            <a:grpSpLocks/>
          </p:cNvGrpSpPr>
          <p:nvPr/>
        </p:nvGrpSpPr>
        <p:grpSpPr bwMode="auto">
          <a:xfrm>
            <a:off x="3632200" y="5043488"/>
            <a:ext cx="2236788" cy="1909762"/>
            <a:chOff x="2991626" y="5012380"/>
            <a:chExt cx="2236233" cy="1909310"/>
          </a:xfrm>
        </p:grpSpPr>
        <p:sp>
          <p:nvSpPr>
            <p:cNvPr id="54308" name="Line 42"/>
            <p:cNvSpPr>
              <a:spLocks noChangeShapeType="1"/>
            </p:cNvSpPr>
            <p:nvPr/>
          </p:nvSpPr>
          <p:spPr bwMode="auto">
            <a:xfrm>
              <a:off x="4361016" y="6430505"/>
              <a:ext cx="679450" cy="0"/>
            </a:xfrm>
            <a:prstGeom prst="line">
              <a:avLst/>
            </a:prstGeom>
            <a:noFill/>
            <a:ln w="4762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309" name="Gruppo 56"/>
            <p:cNvGrpSpPr>
              <a:grpSpLocks/>
            </p:cNvGrpSpPr>
            <p:nvPr/>
          </p:nvGrpSpPr>
          <p:grpSpPr bwMode="auto">
            <a:xfrm>
              <a:off x="2991626" y="5012380"/>
              <a:ext cx="2236233" cy="1909310"/>
              <a:chOff x="2019989" y="5012380"/>
              <a:chExt cx="2236233" cy="1909310"/>
            </a:xfrm>
          </p:grpSpPr>
          <p:sp>
            <p:nvSpPr>
              <p:cNvPr id="54310" name="Line 36"/>
              <p:cNvSpPr>
                <a:spLocks noChangeShapeType="1"/>
              </p:cNvSpPr>
              <p:nvPr/>
            </p:nvSpPr>
            <p:spPr bwMode="auto">
              <a:xfrm>
                <a:off x="3087733" y="5572877"/>
                <a:ext cx="681037" cy="0"/>
              </a:xfrm>
              <a:prstGeom prst="line">
                <a:avLst/>
              </a:prstGeom>
              <a:noFill/>
              <a:ln w="47625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4311" name="Gruppo 55"/>
              <p:cNvGrpSpPr>
                <a:grpSpLocks/>
              </p:cNvGrpSpPr>
              <p:nvPr/>
            </p:nvGrpSpPr>
            <p:grpSpPr bwMode="auto">
              <a:xfrm>
                <a:off x="2019989" y="5012380"/>
                <a:ext cx="2236233" cy="1909310"/>
                <a:chOff x="2019989" y="5012380"/>
                <a:chExt cx="2236233" cy="1909310"/>
              </a:xfrm>
            </p:grpSpPr>
            <p:sp>
              <p:nvSpPr>
                <p:cNvPr id="5431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019989" y="5717340"/>
                  <a:ext cx="901145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FFCC66"/>
                      </a:solidFill>
                      <a:latin typeface="Comic Sans MS" panose="030F0702030302020204" pitchFamily="66" charset="0"/>
                      <a:cs typeface="Times New Roman" panose="02020603050405020304" pitchFamily="18" charset="0"/>
                    </a:rPr>
                    <a:t>=  c </a:t>
                  </a:r>
                </a:p>
              </p:txBody>
            </p:sp>
            <p:sp>
              <p:nvSpPr>
                <p:cNvPr id="54313" name="Line 35"/>
                <p:cNvSpPr>
                  <a:spLocks noChangeShapeType="1"/>
                </p:cNvSpPr>
                <p:nvPr/>
              </p:nvSpPr>
              <p:spPr bwMode="auto">
                <a:xfrm>
                  <a:off x="2670536" y="5998327"/>
                  <a:ext cx="1585686" cy="0"/>
                </a:xfrm>
                <a:prstGeom prst="line">
                  <a:avLst/>
                </a:prstGeom>
                <a:noFill/>
                <a:ln w="4762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314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3248070" y="5093452"/>
                  <a:ext cx="390525" cy="525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FFCC66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L</a:t>
                  </a:r>
                  <a:endParaRPr lang="it-IT" altLang="it-IT" sz="3000">
                    <a:solidFill>
                      <a:srgbClr val="FFCC66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315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131615" y="5510965"/>
                  <a:ext cx="692808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FFCC66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L</a:t>
                  </a:r>
                  <a:r>
                    <a:rPr lang="it-IT" altLang="it-IT" sz="3000">
                      <a:solidFill>
                        <a:srgbClr val="FFCC66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</a:t>
                  </a:r>
                  <a:endParaRPr lang="it-IT" altLang="it-IT" sz="3000">
                    <a:solidFill>
                      <a:srgbClr val="FFCC66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316" name="AutoShape 39"/>
                <p:cNvSpPr>
                  <a:spLocks noChangeArrowheads="1"/>
                </p:cNvSpPr>
                <p:nvPr/>
              </p:nvSpPr>
              <p:spPr bwMode="auto">
                <a:xfrm>
                  <a:off x="3039914" y="5143535"/>
                  <a:ext cx="817819" cy="786530"/>
                </a:xfrm>
                <a:prstGeom prst="bracketPair">
                  <a:avLst>
                    <a:gd name="adj" fmla="val 16667"/>
                  </a:avLst>
                </a:prstGeom>
                <a:noFill/>
                <a:ln w="38100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317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57733" y="5012380"/>
                  <a:ext cx="398489" cy="4017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FFCC66"/>
                      </a:solidFill>
                      <a:latin typeface="Comic Sans MS" panose="030F0702030302020204" pitchFamily="66" charset="0"/>
                      <a:cs typeface="Times New Roman" panose="02020603050405020304" pitchFamily="18" charset="0"/>
                    </a:rPr>
                    <a:t>2 </a:t>
                  </a:r>
                </a:p>
              </p:txBody>
            </p:sp>
            <p:sp>
              <p:nvSpPr>
                <p:cNvPr id="5431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806763" y="6120565"/>
                  <a:ext cx="598559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FFCC66"/>
                      </a:solidFill>
                      <a:latin typeface="Comic Sans MS" panose="030F0702030302020204" pitchFamily="66" charset="0"/>
                      <a:cs typeface="Times New Roman" panose="02020603050405020304" pitchFamily="18" charset="0"/>
                    </a:rPr>
                    <a:t>1 -</a:t>
                  </a:r>
                </a:p>
              </p:txBody>
            </p:sp>
            <p:sp>
              <p:nvSpPr>
                <p:cNvPr id="543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500217" y="5930065"/>
                  <a:ext cx="406756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FFCC66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L</a:t>
                  </a:r>
                  <a:endParaRPr lang="it-IT" altLang="it-IT" sz="3000">
                    <a:solidFill>
                      <a:srgbClr val="FFCC66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32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364977" y="6396790"/>
                  <a:ext cx="692807" cy="5249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FFCC66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</a:rPr>
                    <a:t>L</a:t>
                  </a:r>
                  <a:r>
                    <a:rPr lang="it-IT" altLang="it-IT" sz="3000">
                      <a:solidFill>
                        <a:srgbClr val="FFCC66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</a:t>
                  </a:r>
                  <a:endParaRPr lang="it-IT" altLang="it-IT" sz="3000">
                    <a:solidFill>
                      <a:srgbClr val="FFCC66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54278" name="Text Box 48"/>
          <p:cNvSpPr txBox="1">
            <a:spLocks noChangeArrowheads="1"/>
          </p:cNvSpPr>
          <p:nvPr/>
        </p:nvSpPr>
        <p:spPr bwMode="auto">
          <a:xfrm>
            <a:off x="7356475" y="7681913"/>
            <a:ext cx="211138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uppo 58"/>
          <p:cNvGrpSpPr>
            <a:grpSpLocks/>
          </p:cNvGrpSpPr>
          <p:nvPr/>
        </p:nvGrpSpPr>
        <p:grpSpPr bwMode="auto">
          <a:xfrm>
            <a:off x="6029326" y="5589589"/>
            <a:ext cx="2652713" cy="1004887"/>
            <a:chOff x="4400550" y="8281988"/>
            <a:chExt cx="2652713" cy="1004887"/>
          </a:xfrm>
        </p:grpSpPr>
        <p:sp>
          <p:nvSpPr>
            <p:cNvPr id="54304" name="Text Box 45"/>
            <p:cNvSpPr txBox="1">
              <a:spLocks noChangeArrowheads="1"/>
            </p:cNvSpPr>
            <p:nvPr/>
          </p:nvSpPr>
          <p:spPr bwMode="auto">
            <a:xfrm>
              <a:off x="4400550" y="8462963"/>
              <a:ext cx="438150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54305" name="Line 46"/>
            <p:cNvSpPr>
              <a:spLocks noChangeShapeType="1"/>
            </p:cNvSpPr>
            <p:nvPr/>
          </p:nvSpPr>
          <p:spPr bwMode="auto">
            <a:xfrm>
              <a:off x="4710113" y="8737600"/>
              <a:ext cx="2241550" cy="0"/>
            </a:xfrm>
            <a:prstGeom prst="line">
              <a:avLst/>
            </a:prstGeom>
            <a:noFill/>
            <a:ln w="4762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06" name="Text Box 47"/>
            <p:cNvSpPr txBox="1">
              <a:spLocks noChangeArrowheads="1"/>
            </p:cNvSpPr>
            <p:nvPr/>
          </p:nvSpPr>
          <p:spPr bwMode="auto">
            <a:xfrm>
              <a:off x="5435600" y="8281988"/>
              <a:ext cx="860425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 </a:t>
              </a: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it-IT" altLang="it-IT" sz="3000" baseline="30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endParaRPr lang="it-IT" altLang="it-IT" sz="300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4307" name="Text Box 49"/>
            <p:cNvSpPr txBox="1">
              <a:spLocks noChangeArrowheads="1"/>
            </p:cNvSpPr>
            <p:nvPr/>
          </p:nvSpPr>
          <p:spPr bwMode="auto">
            <a:xfrm>
              <a:off x="4802188" y="8761413"/>
              <a:ext cx="2251075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 </a:t>
              </a: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  <a:sym typeface="Symbol" panose="05050102010706020507" pitchFamily="18" charset="2"/>
                </a:rPr>
                <a:t>(</a:t>
              </a:r>
              <a:r>
                <a:rPr lang="it-IT" altLang="it-IT" sz="3000">
                  <a:solidFill>
                    <a:srgbClr val="FFCC66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L - L</a:t>
              </a:r>
              <a:r>
                <a:rPr lang="it-IT" altLang="it-IT" sz="30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it-IT" altLang="it-IT" sz="3000">
                <a:solidFill>
                  <a:srgbClr val="FFCC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uppo 62"/>
          <p:cNvGrpSpPr>
            <a:grpSpLocks/>
          </p:cNvGrpSpPr>
          <p:nvPr/>
        </p:nvGrpSpPr>
        <p:grpSpPr bwMode="auto">
          <a:xfrm>
            <a:off x="1509712" y="1293813"/>
            <a:ext cx="4497388" cy="1674812"/>
            <a:chOff x="-13575" y="1293829"/>
            <a:chExt cx="4496810" cy="1674812"/>
          </a:xfrm>
        </p:grpSpPr>
        <p:sp>
          <p:nvSpPr>
            <p:cNvPr id="54301" name="Rectangle 23"/>
            <p:cNvSpPr>
              <a:spLocks noChangeArrowheads="1"/>
            </p:cNvSpPr>
            <p:nvPr/>
          </p:nvSpPr>
          <p:spPr bwMode="auto">
            <a:xfrm>
              <a:off x="-13575" y="1388696"/>
              <a:ext cx="633412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FF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  <a:r>
                <a:rPr lang="it-IT" altLang="it-IT" sz="2400" b="1">
                  <a:solidFill>
                    <a:srgbClr val="FFFF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</a:t>
              </a:r>
              <a:endParaRPr lang="it-IT" altLang="it-IT" sz="2400" b="1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endParaRPr>
            </a:p>
          </p:txBody>
        </p:sp>
        <p:sp>
          <p:nvSpPr>
            <p:cNvPr id="54302" name="Text Box 20"/>
            <p:cNvSpPr txBox="1">
              <a:spLocks noChangeArrowheads="1"/>
            </p:cNvSpPr>
            <p:nvPr/>
          </p:nvSpPr>
          <p:spPr bwMode="auto">
            <a:xfrm rot="-1170153">
              <a:off x="1498735" y="2481279"/>
              <a:ext cx="2984500" cy="48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Elettrolita debole</a:t>
              </a:r>
            </a:p>
          </p:txBody>
        </p:sp>
        <p:sp>
          <p:nvSpPr>
            <p:cNvPr id="54303" name="Text Box 21"/>
            <p:cNvSpPr txBox="1">
              <a:spLocks noChangeArrowheads="1"/>
            </p:cNvSpPr>
            <p:nvPr/>
          </p:nvSpPr>
          <p:spPr bwMode="auto">
            <a:xfrm rot="6896">
              <a:off x="804998" y="1293829"/>
              <a:ext cx="2800350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FFFF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Elettrolita forte</a:t>
              </a:r>
            </a:p>
          </p:txBody>
        </p:sp>
      </p:grpSp>
      <p:grpSp>
        <p:nvGrpSpPr>
          <p:cNvPr id="54281" name="Gruppo 61"/>
          <p:cNvGrpSpPr>
            <a:grpSpLocks/>
          </p:cNvGrpSpPr>
          <p:nvPr/>
        </p:nvGrpSpPr>
        <p:grpSpPr bwMode="auto">
          <a:xfrm>
            <a:off x="1709738" y="290513"/>
            <a:ext cx="7753350" cy="4057650"/>
            <a:chOff x="185873" y="290529"/>
            <a:chExt cx="7753350" cy="4057882"/>
          </a:xfrm>
        </p:grpSpPr>
        <p:sp>
          <p:nvSpPr>
            <p:cNvPr id="54282" name="Text Box 16"/>
            <p:cNvSpPr txBox="1">
              <a:spLocks noChangeArrowheads="1"/>
            </p:cNvSpPr>
            <p:nvPr/>
          </p:nvSpPr>
          <p:spPr bwMode="auto">
            <a:xfrm>
              <a:off x="423998" y="3861048"/>
              <a:ext cx="1274762" cy="48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Sol 1 N</a:t>
              </a:r>
            </a:p>
          </p:txBody>
        </p:sp>
        <p:sp>
          <p:nvSpPr>
            <p:cNvPr id="54283" name="Text Box 17"/>
            <p:cNvSpPr txBox="1">
              <a:spLocks noChangeArrowheads="1"/>
            </p:cNvSpPr>
            <p:nvPr/>
          </p:nvSpPr>
          <p:spPr bwMode="auto">
            <a:xfrm>
              <a:off x="2124210" y="3861048"/>
              <a:ext cx="1579563" cy="48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Sol 0,1 N</a:t>
              </a:r>
            </a:p>
          </p:txBody>
        </p:sp>
        <p:sp>
          <p:nvSpPr>
            <p:cNvPr id="54284" name="Text Box 18"/>
            <p:cNvSpPr txBox="1">
              <a:spLocks noChangeArrowheads="1"/>
            </p:cNvSpPr>
            <p:nvPr/>
          </p:nvSpPr>
          <p:spPr bwMode="auto">
            <a:xfrm>
              <a:off x="3824423" y="3861048"/>
              <a:ext cx="1843087" cy="48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Sol 0,05 N</a:t>
              </a:r>
            </a:p>
          </p:txBody>
        </p:sp>
        <p:sp>
          <p:nvSpPr>
            <p:cNvPr id="54285" name="Line 3"/>
            <p:cNvSpPr>
              <a:spLocks noChangeShapeType="1"/>
            </p:cNvSpPr>
            <p:nvPr/>
          </p:nvSpPr>
          <p:spPr bwMode="auto">
            <a:xfrm flipV="1">
              <a:off x="662123" y="446104"/>
              <a:ext cx="0" cy="3317875"/>
            </a:xfrm>
            <a:prstGeom prst="line">
              <a:avLst/>
            </a:prstGeom>
            <a:noFill/>
            <a:ln w="47625">
              <a:solidFill>
                <a:srgbClr val="66FF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86" name="Line 4"/>
            <p:cNvSpPr>
              <a:spLocks noChangeShapeType="1"/>
            </p:cNvSpPr>
            <p:nvPr/>
          </p:nvSpPr>
          <p:spPr bwMode="auto">
            <a:xfrm rot="5400000" flipV="1">
              <a:off x="4090329" y="321485"/>
              <a:ext cx="0" cy="6875462"/>
            </a:xfrm>
            <a:prstGeom prst="line">
              <a:avLst/>
            </a:prstGeom>
            <a:noFill/>
            <a:ln w="47625">
              <a:solidFill>
                <a:srgbClr val="66FF33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87" name="Line 5"/>
            <p:cNvSpPr>
              <a:spLocks noChangeShapeType="1"/>
            </p:cNvSpPr>
            <p:nvPr/>
          </p:nvSpPr>
          <p:spPr bwMode="auto">
            <a:xfrm>
              <a:off x="1032010" y="3767155"/>
              <a:ext cx="0" cy="114182"/>
            </a:xfrm>
            <a:prstGeom prst="line">
              <a:avLst/>
            </a:prstGeom>
            <a:noFill/>
            <a:ln w="476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88" name="Freeform 9"/>
            <p:cNvSpPr>
              <a:spLocks/>
            </p:cNvSpPr>
            <p:nvPr/>
          </p:nvSpPr>
          <p:spPr bwMode="auto">
            <a:xfrm>
              <a:off x="730385" y="1298591"/>
              <a:ext cx="5589588" cy="2447925"/>
            </a:xfrm>
            <a:custGeom>
              <a:avLst/>
              <a:gdLst>
                <a:gd name="T0" fmla="*/ 2147483646 w 5366"/>
                <a:gd name="T1" fmla="*/ 2147483646 h 2753"/>
                <a:gd name="T2" fmla="*/ 2147483646 w 5366"/>
                <a:gd name="T3" fmla="*/ 2147483646 h 2753"/>
                <a:gd name="T4" fmla="*/ 2147483646 w 5366"/>
                <a:gd name="T5" fmla="*/ 2147483646 h 2753"/>
                <a:gd name="T6" fmla="*/ 2147483646 w 5366"/>
                <a:gd name="T7" fmla="*/ 2147483646 h 2753"/>
                <a:gd name="T8" fmla="*/ 2147483646 w 5366"/>
                <a:gd name="T9" fmla="*/ 2147483646 h 2753"/>
                <a:gd name="T10" fmla="*/ 2147483646 w 5366"/>
                <a:gd name="T11" fmla="*/ 2147483646 h 2753"/>
                <a:gd name="T12" fmla="*/ 2147483646 w 5366"/>
                <a:gd name="T13" fmla="*/ 2147483646 h 2753"/>
                <a:gd name="T14" fmla="*/ 2147483646 w 5366"/>
                <a:gd name="T15" fmla="*/ 2147483646 h 2753"/>
                <a:gd name="T16" fmla="*/ 2147483646 w 5366"/>
                <a:gd name="T17" fmla="*/ 2147483646 h 27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66" h="2753">
                  <a:moveTo>
                    <a:pt x="46" y="2753"/>
                  </a:moveTo>
                  <a:cubicBezTo>
                    <a:pt x="46" y="2405"/>
                    <a:pt x="46" y="2057"/>
                    <a:pt x="46" y="1697"/>
                  </a:cubicBezTo>
                  <a:cubicBezTo>
                    <a:pt x="46" y="1337"/>
                    <a:pt x="35" y="857"/>
                    <a:pt x="46" y="593"/>
                  </a:cubicBezTo>
                  <a:cubicBezTo>
                    <a:pt x="57" y="329"/>
                    <a:pt x="0" y="206"/>
                    <a:pt x="112" y="110"/>
                  </a:cubicBezTo>
                  <a:cubicBezTo>
                    <a:pt x="224" y="14"/>
                    <a:pt x="354" y="34"/>
                    <a:pt x="718" y="17"/>
                  </a:cubicBezTo>
                  <a:cubicBezTo>
                    <a:pt x="1082" y="0"/>
                    <a:pt x="1845" y="11"/>
                    <a:pt x="2294" y="10"/>
                  </a:cubicBezTo>
                  <a:cubicBezTo>
                    <a:pt x="2743" y="9"/>
                    <a:pt x="3014" y="10"/>
                    <a:pt x="3412" y="10"/>
                  </a:cubicBezTo>
                  <a:cubicBezTo>
                    <a:pt x="3810" y="10"/>
                    <a:pt x="4358" y="10"/>
                    <a:pt x="4684" y="10"/>
                  </a:cubicBezTo>
                  <a:cubicBezTo>
                    <a:pt x="5010" y="10"/>
                    <a:pt x="5224" y="10"/>
                    <a:pt x="5366" y="10"/>
                  </a:cubicBezTo>
                </a:path>
              </a:pathLst>
            </a:custGeom>
            <a:noFill/>
            <a:ln w="476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89" name="Freeform 10"/>
            <p:cNvSpPr>
              <a:spLocks/>
            </p:cNvSpPr>
            <p:nvPr/>
          </p:nvSpPr>
          <p:spPr bwMode="auto">
            <a:xfrm>
              <a:off x="778010" y="2308241"/>
              <a:ext cx="2446338" cy="1438275"/>
            </a:xfrm>
            <a:custGeom>
              <a:avLst/>
              <a:gdLst>
                <a:gd name="T0" fmla="*/ 0 w 2348"/>
                <a:gd name="T1" fmla="*/ 2147483646 h 1325"/>
                <a:gd name="T2" fmla="*/ 2147483646 w 2348"/>
                <a:gd name="T3" fmla="*/ 2147483646 h 1325"/>
                <a:gd name="T4" fmla="*/ 2147483646 w 2348"/>
                <a:gd name="T5" fmla="*/ 2147483646 h 1325"/>
                <a:gd name="T6" fmla="*/ 2147483646 w 2348"/>
                <a:gd name="T7" fmla="*/ 0 h 13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48" h="1325">
                  <a:moveTo>
                    <a:pt x="0" y="1325"/>
                  </a:moveTo>
                  <a:cubicBezTo>
                    <a:pt x="88" y="1193"/>
                    <a:pt x="176" y="1061"/>
                    <a:pt x="384" y="893"/>
                  </a:cubicBezTo>
                  <a:cubicBezTo>
                    <a:pt x="592" y="725"/>
                    <a:pt x="921" y="466"/>
                    <a:pt x="1248" y="317"/>
                  </a:cubicBezTo>
                  <a:cubicBezTo>
                    <a:pt x="1575" y="168"/>
                    <a:pt x="2119" y="66"/>
                    <a:pt x="2348" y="0"/>
                  </a:cubicBezTo>
                </a:path>
              </a:pathLst>
            </a:custGeom>
            <a:noFill/>
            <a:ln w="47625" cmpd="sng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90" name="Freeform 11"/>
            <p:cNvSpPr>
              <a:spLocks/>
            </p:cNvSpPr>
            <p:nvPr/>
          </p:nvSpPr>
          <p:spPr bwMode="auto">
            <a:xfrm>
              <a:off x="2878273" y="1331929"/>
              <a:ext cx="4152900" cy="1074737"/>
            </a:xfrm>
            <a:custGeom>
              <a:avLst/>
              <a:gdLst>
                <a:gd name="T0" fmla="*/ 0 w 3986"/>
                <a:gd name="T1" fmla="*/ 2147483646 h 995"/>
                <a:gd name="T2" fmla="*/ 2147483646 w 3986"/>
                <a:gd name="T3" fmla="*/ 2147483646 h 995"/>
                <a:gd name="T4" fmla="*/ 2147483646 w 3986"/>
                <a:gd name="T5" fmla="*/ 2147483646 h 995"/>
                <a:gd name="T6" fmla="*/ 2147483646 w 3986"/>
                <a:gd name="T7" fmla="*/ 2147483646 h 995"/>
                <a:gd name="T8" fmla="*/ 2147483646 w 3986"/>
                <a:gd name="T9" fmla="*/ 2147483646 h 9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86" h="995">
                  <a:moveTo>
                    <a:pt x="0" y="995"/>
                  </a:moveTo>
                  <a:cubicBezTo>
                    <a:pt x="182" y="943"/>
                    <a:pt x="726" y="789"/>
                    <a:pt x="1095" y="684"/>
                  </a:cubicBezTo>
                  <a:cubicBezTo>
                    <a:pt x="1464" y="579"/>
                    <a:pt x="1839" y="470"/>
                    <a:pt x="2213" y="365"/>
                  </a:cubicBezTo>
                  <a:cubicBezTo>
                    <a:pt x="2587" y="260"/>
                    <a:pt x="3044" y="112"/>
                    <a:pt x="3340" y="56"/>
                  </a:cubicBezTo>
                  <a:cubicBezTo>
                    <a:pt x="3636" y="0"/>
                    <a:pt x="3852" y="35"/>
                    <a:pt x="3986" y="29"/>
                  </a:cubicBezTo>
                </a:path>
              </a:pathLst>
            </a:custGeom>
            <a:noFill/>
            <a:ln w="47625" cap="flat" cmpd="sng">
              <a:solidFill>
                <a:srgbClr val="00FF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91" name="Text Box 12"/>
            <p:cNvSpPr txBox="1">
              <a:spLocks noChangeArrowheads="1"/>
            </p:cNvSpPr>
            <p:nvPr/>
          </p:nvSpPr>
          <p:spPr bwMode="auto">
            <a:xfrm>
              <a:off x="903423" y="3329004"/>
              <a:ext cx="279400" cy="48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4292" name="Text Box 13"/>
            <p:cNvSpPr txBox="1">
              <a:spLocks noChangeArrowheads="1"/>
            </p:cNvSpPr>
            <p:nvPr/>
          </p:nvSpPr>
          <p:spPr bwMode="auto">
            <a:xfrm>
              <a:off x="2619510" y="3329004"/>
              <a:ext cx="488950" cy="48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54293" name="Text Box 14"/>
            <p:cNvSpPr txBox="1">
              <a:spLocks noChangeArrowheads="1"/>
            </p:cNvSpPr>
            <p:nvPr/>
          </p:nvSpPr>
          <p:spPr bwMode="auto">
            <a:xfrm>
              <a:off x="4345123" y="3329004"/>
              <a:ext cx="549275" cy="47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54294" name="Text Box 15"/>
            <p:cNvSpPr txBox="1">
              <a:spLocks noChangeArrowheads="1"/>
            </p:cNvSpPr>
            <p:nvPr/>
          </p:nvSpPr>
          <p:spPr bwMode="auto">
            <a:xfrm>
              <a:off x="6145348" y="3329004"/>
              <a:ext cx="549275" cy="47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CC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54295" name="Text Box 19"/>
            <p:cNvSpPr txBox="1">
              <a:spLocks noChangeArrowheads="1"/>
            </p:cNvSpPr>
            <p:nvPr/>
          </p:nvSpPr>
          <p:spPr bwMode="auto">
            <a:xfrm>
              <a:off x="6499360" y="3852879"/>
              <a:ext cx="1439863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V</a:t>
              </a:r>
              <a:r>
                <a:rPr lang="it-IT" altLang="it-IT" sz="2400" b="1" baseline="-2500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eq</a:t>
              </a:r>
              <a:r>
                <a:rPr lang="it-IT" altLang="it-IT" sz="24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(l)</a:t>
              </a:r>
            </a:p>
          </p:txBody>
        </p:sp>
        <p:sp>
          <p:nvSpPr>
            <p:cNvPr id="54296" name="Rectangle 22"/>
            <p:cNvSpPr>
              <a:spLocks noChangeArrowheads="1"/>
            </p:cNvSpPr>
            <p:nvPr/>
          </p:nvSpPr>
          <p:spPr bwMode="auto">
            <a:xfrm>
              <a:off x="185873" y="290529"/>
              <a:ext cx="338138" cy="43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FF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54297" name="Line 24"/>
            <p:cNvSpPr>
              <a:spLocks noChangeShapeType="1"/>
            </p:cNvSpPr>
            <p:nvPr/>
          </p:nvSpPr>
          <p:spPr bwMode="auto">
            <a:xfrm>
              <a:off x="565285" y="1323991"/>
              <a:ext cx="474663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98" name="Line 5"/>
            <p:cNvSpPr>
              <a:spLocks noChangeShapeType="1"/>
            </p:cNvSpPr>
            <p:nvPr/>
          </p:nvSpPr>
          <p:spPr bwMode="auto">
            <a:xfrm>
              <a:off x="2836706" y="3789040"/>
              <a:ext cx="0" cy="114182"/>
            </a:xfrm>
            <a:prstGeom prst="line">
              <a:avLst/>
            </a:prstGeom>
            <a:noFill/>
            <a:ln w="476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99" name="Line 5"/>
            <p:cNvSpPr>
              <a:spLocks noChangeShapeType="1"/>
            </p:cNvSpPr>
            <p:nvPr/>
          </p:nvSpPr>
          <p:spPr bwMode="auto">
            <a:xfrm>
              <a:off x="4572000" y="3789040"/>
              <a:ext cx="0" cy="114182"/>
            </a:xfrm>
            <a:prstGeom prst="line">
              <a:avLst/>
            </a:prstGeom>
            <a:noFill/>
            <a:ln w="476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300" name="Line 5"/>
            <p:cNvSpPr>
              <a:spLocks noChangeShapeType="1"/>
            </p:cNvSpPr>
            <p:nvPr/>
          </p:nvSpPr>
          <p:spPr bwMode="auto">
            <a:xfrm>
              <a:off x="6430591" y="3789040"/>
              <a:ext cx="0" cy="114182"/>
            </a:xfrm>
            <a:prstGeom prst="line">
              <a:avLst/>
            </a:prstGeom>
            <a:noFill/>
            <a:ln w="476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928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18"/>
    </mc:Choice>
    <mc:Fallback>
      <p:transition spd="slow" advTm="18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WordArt 4"/>
          <p:cNvSpPr>
            <a:spLocks noChangeArrowheads="1" noChangeShapeType="1" noTextEdit="1"/>
          </p:cNvSpPr>
          <p:nvPr/>
        </p:nvSpPr>
        <p:spPr bwMode="auto">
          <a:xfrm>
            <a:off x="3287713" y="188913"/>
            <a:ext cx="59499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Legge di </a:t>
            </a:r>
            <a:r>
              <a:rPr lang="it-IT" sz="35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Kohlrausch</a:t>
            </a:r>
            <a:endParaRPr lang="it-IT" sz="35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1863725" y="908050"/>
            <a:ext cx="8624888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589338" algn="l"/>
                <a:tab pos="57150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7150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71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71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71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71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71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7150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Coppie di Sali       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r>
              <a:rPr lang="it-IT" altLang="it-IT" sz="30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cm</a:t>
            </a:r>
            <a:r>
              <a:rPr lang="it-IT" altLang="it-IT" sz="30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          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Differenza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32450" y="1541464"/>
            <a:ext cx="10874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138,2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151,0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567738" y="1739901"/>
            <a:ext cx="1073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marL="187325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12,8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8593138" y="3121026"/>
            <a:ext cx="1073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marL="187325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12,8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543925" y="4503739"/>
            <a:ext cx="1073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marL="187325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12,8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551863" y="6003926"/>
            <a:ext cx="1073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marL="187325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12,8</a:t>
            </a:r>
          </a:p>
        </p:txBody>
      </p:sp>
      <p:grpSp>
        <p:nvGrpSpPr>
          <p:cNvPr id="24" name="Gruppo 23"/>
          <p:cNvGrpSpPr>
            <a:grpSpLocks/>
          </p:cNvGrpSpPr>
          <p:nvPr/>
        </p:nvGrpSpPr>
        <p:grpSpPr bwMode="auto">
          <a:xfrm>
            <a:off x="2005014" y="1563688"/>
            <a:ext cx="1538287" cy="1014412"/>
            <a:chOff x="481581" y="1563046"/>
            <a:chExt cx="1537868" cy="1014412"/>
          </a:xfrm>
        </p:grpSpPr>
        <p:sp>
          <p:nvSpPr>
            <p:cNvPr id="55322" name="Text Box 6"/>
            <p:cNvSpPr txBox="1">
              <a:spLocks noChangeArrowheads="1"/>
            </p:cNvSpPr>
            <p:nvPr/>
          </p:nvSpPr>
          <p:spPr bwMode="auto">
            <a:xfrm>
              <a:off x="1061019" y="1563046"/>
              <a:ext cx="958430" cy="986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AgCl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TlCl</a:t>
              </a:r>
            </a:p>
          </p:txBody>
        </p:sp>
        <p:sp>
          <p:nvSpPr>
            <p:cNvPr id="55323" name="AutoShape 12"/>
            <p:cNvSpPr>
              <a:spLocks/>
            </p:cNvSpPr>
            <p:nvPr/>
          </p:nvSpPr>
          <p:spPr bwMode="auto">
            <a:xfrm>
              <a:off x="857819" y="1588446"/>
              <a:ext cx="200025" cy="989012"/>
            </a:xfrm>
            <a:prstGeom prst="leftBrace">
              <a:avLst>
                <a:gd name="adj1" fmla="val 41204"/>
                <a:gd name="adj2" fmla="val 50000"/>
              </a:avLst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324" name="Text Box 16"/>
            <p:cNvSpPr txBox="1">
              <a:spLocks noChangeArrowheads="1"/>
            </p:cNvSpPr>
            <p:nvPr/>
          </p:nvSpPr>
          <p:spPr bwMode="auto">
            <a:xfrm>
              <a:off x="481581" y="1772596"/>
              <a:ext cx="233363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1863726" y="5729288"/>
            <a:ext cx="2193925" cy="1028700"/>
            <a:chOff x="340293" y="5728646"/>
            <a:chExt cx="2193153" cy="1029856"/>
          </a:xfrm>
        </p:grpSpPr>
        <p:sp>
          <p:nvSpPr>
            <p:cNvPr id="55319" name="AutoShape 15"/>
            <p:cNvSpPr>
              <a:spLocks/>
            </p:cNvSpPr>
            <p:nvPr/>
          </p:nvSpPr>
          <p:spPr bwMode="auto">
            <a:xfrm>
              <a:off x="857819" y="5728646"/>
              <a:ext cx="200025" cy="987425"/>
            </a:xfrm>
            <a:prstGeom prst="leftBrace">
              <a:avLst>
                <a:gd name="adj1" fmla="val 41138"/>
                <a:gd name="adj2" fmla="val 50000"/>
              </a:avLst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320" name="Text Box 19"/>
            <p:cNvSpPr txBox="1">
              <a:spLocks noChangeArrowheads="1"/>
            </p:cNvSpPr>
            <p:nvPr/>
          </p:nvSpPr>
          <p:spPr bwMode="auto">
            <a:xfrm>
              <a:off x="340293" y="5959626"/>
              <a:ext cx="490538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IV</a:t>
              </a:r>
            </a:p>
          </p:txBody>
        </p:sp>
        <p:sp>
          <p:nvSpPr>
            <p:cNvPr id="55321" name="Text Box 6"/>
            <p:cNvSpPr txBox="1">
              <a:spLocks noChangeArrowheads="1"/>
            </p:cNvSpPr>
            <p:nvPr/>
          </p:nvSpPr>
          <p:spPr bwMode="auto">
            <a:xfrm>
              <a:off x="1132587" y="5771937"/>
              <a:ext cx="1400859" cy="986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AgClO</a:t>
              </a:r>
              <a:r>
                <a:rPr lang="it-IT" altLang="it-IT" sz="3000" baseline="-25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4</a:t>
              </a:r>
              <a:endPara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TlClO</a:t>
              </a:r>
              <a:r>
                <a:rPr lang="it-IT" altLang="it-IT" sz="3000" baseline="-25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4</a:t>
              </a:r>
              <a:endPara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695950" y="5738814"/>
            <a:ext cx="1087438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129,9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142,7</a:t>
            </a:r>
          </a:p>
        </p:txBody>
      </p:sp>
      <p:grpSp>
        <p:nvGrpSpPr>
          <p:cNvPr id="25" name="Gruppo 24"/>
          <p:cNvGrpSpPr>
            <a:grpSpLocks/>
          </p:cNvGrpSpPr>
          <p:nvPr/>
        </p:nvGrpSpPr>
        <p:grpSpPr bwMode="auto">
          <a:xfrm>
            <a:off x="1954214" y="2890838"/>
            <a:ext cx="1990725" cy="1047750"/>
            <a:chOff x="430781" y="2890196"/>
            <a:chExt cx="1990621" cy="1048212"/>
          </a:xfrm>
        </p:grpSpPr>
        <p:sp>
          <p:nvSpPr>
            <p:cNvPr id="55316" name="AutoShape 13"/>
            <p:cNvSpPr>
              <a:spLocks/>
            </p:cNvSpPr>
            <p:nvPr/>
          </p:nvSpPr>
          <p:spPr bwMode="auto">
            <a:xfrm>
              <a:off x="857819" y="2890196"/>
              <a:ext cx="200025" cy="989012"/>
            </a:xfrm>
            <a:prstGeom prst="leftBrace">
              <a:avLst>
                <a:gd name="adj1" fmla="val 41204"/>
                <a:gd name="adj2" fmla="val 50000"/>
              </a:avLst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317" name="Text Box 17"/>
            <p:cNvSpPr txBox="1">
              <a:spLocks noChangeArrowheads="1"/>
            </p:cNvSpPr>
            <p:nvPr/>
          </p:nvSpPr>
          <p:spPr bwMode="auto">
            <a:xfrm>
              <a:off x="430781" y="3094983"/>
              <a:ext cx="341313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55318" name="Text Box 6"/>
            <p:cNvSpPr txBox="1">
              <a:spLocks noChangeArrowheads="1"/>
            </p:cNvSpPr>
            <p:nvPr/>
          </p:nvSpPr>
          <p:spPr bwMode="auto">
            <a:xfrm>
              <a:off x="1105503" y="2951843"/>
              <a:ext cx="1315899" cy="986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AgNO</a:t>
              </a:r>
              <a:r>
                <a:rPr lang="it-IT" altLang="it-IT" sz="3000" baseline="-25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3</a:t>
              </a:r>
              <a:endPara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TlNO</a:t>
              </a:r>
              <a:r>
                <a:rPr lang="it-IT" altLang="it-IT" sz="3000" baseline="-25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3</a:t>
              </a:r>
              <a:endPara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618163" y="2890839"/>
            <a:ext cx="1085850" cy="9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133,3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146,1</a:t>
            </a:r>
          </a:p>
        </p:txBody>
      </p:sp>
      <p:grpSp>
        <p:nvGrpSpPr>
          <p:cNvPr id="26" name="Gruppo 25"/>
          <p:cNvGrpSpPr>
            <a:grpSpLocks/>
          </p:cNvGrpSpPr>
          <p:nvPr/>
        </p:nvGrpSpPr>
        <p:grpSpPr bwMode="auto">
          <a:xfrm>
            <a:off x="1905001" y="4310063"/>
            <a:ext cx="1787525" cy="989012"/>
            <a:chOff x="381569" y="4310826"/>
            <a:chExt cx="1786927" cy="987607"/>
          </a:xfrm>
        </p:grpSpPr>
        <p:sp>
          <p:nvSpPr>
            <p:cNvPr id="55313" name="AutoShape 14"/>
            <p:cNvSpPr>
              <a:spLocks/>
            </p:cNvSpPr>
            <p:nvPr/>
          </p:nvSpPr>
          <p:spPr bwMode="auto">
            <a:xfrm>
              <a:off x="857819" y="4311008"/>
              <a:ext cx="200025" cy="987425"/>
            </a:xfrm>
            <a:prstGeom prst="leftBrace">
              <a:avLst>
                <a:gd name="adj1" fmla="val 41138"/>
                <a:gd name="adj2" fmla="val 50000"/>
              </a:avLst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314" name="Text Box 18"/>
            <p:cNvSpPr txBox="1">
              <a:spLocks noChangeArrowheads="1"/>
            </p:cNvSpPr>
            <p:nvPr/>
          </p:nvSpPr>
          <p:spPr bwMode="auto">
            <a:xfrm>
              <a:off x="381569" y="4526908"/>
              <a:ext cx="449262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55315" name="Text Box 6"/>
            <p:cNvSpPr txBox="1">
              <a:spLocks noChangeArrowheads="1"/>
            </p:cNvSpPr>
            <p:nvPr/>
          </p:nvSpPr>
          <p:spPr bwMode="auto">
            <a:xfrm>
              <a:off x="1187624" y="4310826"/>
              <a:ext cx="980872" cy="986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589338" algn="l"/>
                  <a:tab pos="58737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589338" algn="l"/>
                  <a:tab pos="587375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AgBr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TlBr</a:t>
              </a:r>
            </a:p>
          </p:txBody>
        </p: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5695950" y="4279900"/>
            <a:ext cx="1087438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140,2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153,0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3000">
              <a:solidFill>
                <a:srgbClr val="000066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4456113" y="5959476"/>
            <a:ext cx="340995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 = </a:t>
            </a:r>
            <a:r>
              <a:rPr lang="it-IT" altLang="it-IT" sz="30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(+)</a:t>
            </a: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+ </a:t>
            </a:r>
            <a:r>
              <a:rPr lang="it-IT" altLang="it-IT" sz="30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(-)</a:t>
            </a:r>
            <a:endParaRPr lang="it-IT" altLang="it-IT" sz="3000" b="1">
              <a:solidFill>
                <a:srgbClr val="006600"/>
              </a:solidFill>
              <a:latin typeface="Arial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7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87"/>
    </mc:Choice>
    <mc:Fallback>
      <p:transition spd="slow" advTm="199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9" grpId="1"/>
      <p:bldP spid="19" grpId="0"/>
      <p:bldP spid="19" grpId="1"/>
      <p:bldP spid="21" grpId="0"/>
      <p:bldP spid="23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7"/>
          <p:cNvSpPr>
            <a:spLocks noChangeArrowheads="1"/>
          </p:cNvSpPr>
          <p:nvPr/>
        </p:nvSpPr>
        <p:spPr bwMode="auto">
          <a:xfrm>
            <a:off x="3724275" y="188914"/>
            <a:ext cx="4248150" cy="11525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6323" name="Text Box 21"/>
          <p:cNvSpPr txBox="1">
            <a:spLocks noChangeArrowheads="1"/>
          </p:cNvSpPr>
          <p:nvPr/>
        </p:nvSpPr>
        <p:spPr bwMode="auto">
          <a:xfrm>
            <a:off x="1984376" y="1730376"/>
            <a:ext cx="756126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27150" algn="l"/>
                <a:tab pos="2755900" algn="l"/>
                <a:tab pos="4387850" algn="l"/>
                <a:tab pos="5715000" algn="l"/>
                <a:tab pos="67691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Catione	 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(+)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Anione	 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(-)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</a:t>
            </a:r>
            <a:r>
              <a:rPr lang="it-IT" altLang="it-IT" sz="24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400" b="1" baseline="30000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(-)</a:t>
            </a:r>
            <a:endParaRPr lang="it-IT" altLang="it-IT" sz="2400" b="1">
              <a:solidFill>
                <a:srgbClr val="0066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 b="1">
              <a:solidFill>
                <a:srgbClr val="0066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H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349,8	CH</a:t>
            </a:r>
            <a:r>
              <a:rPr lang="it-IT" altLang="it-IT" sz="2400" b="1" baseline="-25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COO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41,0	Br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78,3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Li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38,7	MnO</a:t>
            </a:r>
            <a:r>
              <a:rPr lang="it-IT" altLang="it-IT" sz="2400" b="1" baseline="-25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61,7	I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76,8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Na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50,1	OH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197,6	ClO</a:t>
            </a:r>
            <a:r>
              <a:rPr lang="it-IT" altLang="it-IT" sz="2400" b="1" baseline="-25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68,0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Cs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73,5	Cl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76,3	NO</a:t>
            </a:r>
            <a:r>
              <a:rPr lang="it-IT" altLang="it-IT" sz="2400" b="1" baseline="-25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it-IT" altLang="it-IT" sz="2400" b="1" baseline="30000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it-IT" altLang="it-IT" sz="2400" b="1">
                <a:solidFill>
                  <a:srgbClr val="000066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71,4</a:t>
            </a:r>
            <a:endParaRPr lang="it-IT" altLang="it-IT" sz="2400" b="1">
              <a:solidFill>
                <a:srgbClr val="0066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4" name="AutoShape 22"/>
          <p:cNvSpPr>
            <a:spLocks noChangeArrowheads="1"/>
          </p:cNvSpPr>
          <p:nvPr/>
        </p:nvSpPr>
        <p:spPr bwMode="auto">
          <a:xfrm>
            <a:off x="1889126" y="2324100"/>
            <a:ext cx="7840663" cy="63500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 anchor="ctr"/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70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56325" name="AutoShape 23"/>
          <p:cNvSpPr>
            <a:spLocks noChangeArrowheads="1"/>
          </p:cNvSpPr>
          <p:nvPr/>
        </p:nvSpPr>
        <p:spPr bwMode="auto">
          <a:xfrm>
            <a:off x="1889126" y="1698625"/>
            <a:ext cx="7840663" cy="63500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 anchor="ctr"/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70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56326" name="AutoShape 24"/>
          <p:cNvSpPr>
            <a:spLocks noChangeArrowheads="1"/>
          </p:cNvSpPr>
          <p:nvPr/>
        </p:nvSpPr>
        <p:spPr bwMode="auto">
          <a:xfrm>
            <a:off x="1927225" y="4406900"/>
            <a:ext cx="7842250" cy="63500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 anchor="ctr"/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70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56327" name="Text Box 25"/>
          <p:cNvSpPr txBox="1">
            <a:spLocks noChangeArrowheads="1"/>
          </p:cNvSpPr>
          <p:nvPr/>
        </p:nvSpPr>
        <p:spPr bwMode="auto">
          <a:xfrm>
            <a:off x="2493963" y="4930776"/>
            <a:ext cx="6773862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3589338" algn="l"/>
                <a:tab pos="58737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589338" algn="l"/>
                <a:tab pos="58737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Valori di </a:t>
            </a:r>
            <a:r>
              <a:rPr lang="it-IT" altLang="it-IT" sz="30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</a:t>
            </a: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25°C, misurati in </a:t>
            </a: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r>
              <a:rPr lang="it-IT" altLang="it-IT" sz="3000" baseline="30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-1</a:t>
            </a:r>
            <a:r>
              <a:rPr lang="it-IT" altLang="it-IT" sz="3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cm</a:t>
            </a:r>
            <a:r>
              <a:rPr lang="it-IT" altLang="it-IT" sz="3000" baseline="3000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it-IT" altLang="it-IT" sz="300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328" name="Rectangle 20"/>
          <p:cNvSpPr>
            <a:spLocks noChangeArrowheads="1"/>
          </p:cNvSpPr>
          <p:nvPr/>
        </p:nvSpPr>
        <p:spPr bwMode="auto">
          <a:xfrm>
            <a:off x="4143375" y="404813"/>
            <a:ext cx="3409950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0066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3000" b="1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 = </a:t>
            </a:r>
            <a:r>
              <a:rPr lang="it-IT" altLang="it-IT" sz="3000" b="1" baseline="3000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(+)</a:t>
            </a:r>
            <a:r>
              <a:rPr lang="it-IT" altLang="it-IT" sz="3000" b="1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+ </a:t>
            </a:r>
            <a:r>
              <a:rPr lang="it-IT" altLang="it-IT" sz="3000" b="1" baseline="3000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(-)</a:t>
            </a:r>
            <a:endParaRPr lang="it-IT" altLang="it-IT" sz="3000" b="1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6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90"/>
    </mc:Choice>
    <mc:Fallback>
      <p:transition spd="slow" advTm="9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898651" y="85726"/>
            <a:ext cx="8131175" cy="100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1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Mobilità anomala di H</a:t>
            </a:r>
            <a:r>
              <a:rPr lang="it-IT" altLang="it-IT" sz="3100" baseline="-250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3</a:t>
            </a:r>
            <a:r>
              <a:rPr lang="it-IT" altLang="it-IT" sz="31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O</a:t>
            </a:r>
            <a:r>
              <a:rPr lang="it-IT" altLang="it-IT" sz="3100" baseline="300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+</a:t>
            </a:r>
            <a:r>
              <a:rPr lang="it-IT" altLang="it-IT" sz="31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 ed OH</a:t>
            </a:r>
            <a:r>
              <a:rPr lang="it-IT" altLang="it-IT" sz="3100" baseline="300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-</a:t>
            </a:r>
            <a:endParaRPr lang="it-IT" altLang="it-IT" sz="3100">
              <a:solidFill>
                <a:srgbClr val="0033CC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100">
                <a:solidFill>
                  <a:srgbClr val="0033CC"/>
                </a:solidFill>
                <a:latin typeface="Arial Black" pitchFamily="34" charset="0"/>
                <a:cs typeface="Times New Roman" panose="02020603050405020304" pitchFamily="18" charset="0"/>
              </a:rPr>
              <a:t>secondo Grotthus</a:t>
            </a:r>
          </a:p>
        </p:txBody>
      </p:sp>
      <p:grpSp>
        <p:nvGrpSpPr>
          <p:cNvPr id="57347" name="Group 3"/>
          <p:cNvGrpSpPr>
            <a:grpSpLocks/>
          </p:cNvGrpSpPr>
          <p:nvPr/>
        </p:nvGrpSpPr>
        <p:grpSpPr bwMode="auto">
          <a:xfrm>
            <a:off x="1576389" y="814388"/>
            <a:ext cx="8721929" cy="1651702"/>
            <a:chOff x="60" y="1296"/>
            <a:chExt cx="9842" cy="1850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990" y="1374"/>
              <a:ext cx="282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1536" y="1968"/>
              <a:ext cx="8111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 </a:t>
              </a:r>
              <a:r>
                <a:rPr lang="it-IT" altLang="it-IT" sz="2700" b="1" baseline="30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…</a:t>
              </a: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O — H </a:t>
              </a:r>
              <a:r>
                <a:rPr lang="it-IT" altLang="it-IT" sz="2700" b="1" baseline="30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…</a:t>
              </a: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O — H </a:t>
              </a:r>
              <a:r>
                <a:rPr lang="it-IT" altLang="it-IT" sz="2700" b="1" baseline="30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…</a:t>
              </a: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O — H </a:t>
              </a:r>
              <a:r>
                <a:rPr lang="it-IT" altLang="it-IT" sz="2700" b="1" baseline="30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…</a:t>
              </a: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O — H </a:t>
              </a:r>
              <a:r>
                <a:rPr lang="it-IT" altLang="it-IT" sz="2700" b="1" baseline="30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…</a:t>
              </a: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O — H</a:t>
              </a:r>
            </a:p>
          </p:txBody>
        </p:sp>
        <p:sp>
          <p:nvSpPr>
            <p:cNvPr id="3078" name="Line 6"/>
            <p:cNvSpPr>
              <a:spLocks noChangeShapeType="1"/>
            </p:cNvSpPr>
            <p:nvPr/>
          </p:nvSpPr>
          <p:spPr bwMode="auto">
            <a:xfrm>
              <a:off x="1296" y="1776"/>
              <a:ext cx="288" cy="288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 flipH="1">
              <a:off x="768" y="1776"/>
              <a:ext cx="288" cy="288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1187" y="1824"/>
              <a:ext cx="2" cy="477"/>
            </a:xfrm>
            <a:prstGeom prst="line">
              <a:avLst/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/>
          </p:nvSpPr>
          <p:spPr bwMode="auto">
            <a:xfrm>
              <a:off x="990" y="2283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479" y="1968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83" name="AutoShape 11"/>
            <p:cNvSpPr>
              <a:spLocks/>
            </p:cNvSpPr>
            <p:nvPr/>
          </p:nvSpPr>
          <p:spPr bwMode="auto">
            <a:xfrm>
              <a:off x="479" y="1296"/>
              <a:ext cx="0" cy="414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4" name="AutoShape 12"/>
            <p:cNvSpPr>
              <a:spLocks/>
            </p:cNvSpPr>
            <p:nvPr/>
          </p:nvSpPr>
          <p:spPr bwMode="auto">
            <a:xfrm flipH="1">
              <a:off x="9456" y="1296"/>
              <a:ext cx="0" cy="414"/>
            </a:xfrm>
            <a:prstGeom prst="leftBracket">
              <a:avLst>
                <a:gd name="adj" fmla="val 0"/>
              </a:avLst>
            </a:prstGeom>
            <a:noFill/>
            <a:ln w="47625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5" name="Rectangle 13"/>
            <p:cNvSpPr>
              <a:spLocks noChangeArrowheads="1"/>
            </p:cNvSpPr>
            <p:nvPr/>
          </p:nvSpPr>
          <p:spPr bwMode="auto">
            <a:xfrm>
              <a:off x="9540" y="1991"/>
              <a:ext cx="362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86" name="Rectangle 14"/>
            <p:cNvSpPr>
              <a:spLocks noChangeArrowheads="1"/>
            </p:cNvSpPr>
            <p:nvPr/>
          </p:nvSpPr>
          <p:spPr bwMode="auto">
            <a:xfrm>
              <a:off x="73" y="1991"/>
              <a:ext cx="362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87" name="Oval 15"/>
            <p:cNvSpPr>
              <a:spLocks noChangeArrowheads="1"/>
            </p:cNvSpPr>
            <p:nvPr/>
          </p:nvSpPr>
          <p:spPr bwMode="auto">
            <a:xfrm>
              <a:off x="60" y="2400"/>
              <a:ext cx="0" cy="582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8" name="Text Box 16"/>
            <p:cNvSpPr txBox="1">
              <a:spLocks noChangeArrowheads="1"/>
            </p:cNvSpPr>
            <p:nvPr/>
          </p:nvSpPr>
          <p:spPr bwMode="auto">
            <a:xfrm>
              <a:off x="90" y="2343"/>
              <a:ext cx="212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+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089" name="Oval 17"/>
            <p:cNvSpPr>
              <a:spLocks noChangeArrowheads="1"/>
            </p:cNvSpPr>
            <p:nvPr/>
          </p:nvSpPr>
          <p:spPr bwMode="auto">
            <a:xfrm>
              <a:off x="9637" y="2409"/>
              <a:ext cx="0" cy="582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0" name="Text Box 18"/>
            <p:cNvSpPr txBox="1">
              <a:spLocks noChangeArrowheads="1"/>
            </p:cNvSpPr>
            <p:nvPr/>
          </p:nvSpPr>
          <p:spPr bwMode="auto">
            <a:xfrm>
              <a:off x="9703" y="2327"/>
              <a:ext cx="121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-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091" name="Rectangle 19"/>
            <p:cNvSpPr>
              <a:spLocks noChangeArrowheads="1"/>
            </p:cNvSpPr>
            <p:nvPr/>
          </p:nvSpPr>
          <p:spPr bwMode="auto">
            <a:xfrm rot="16200000">
              <a:off x="2220" y="2345"/>
              <a:ext cx="359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92" name="Rectangle 20"/>
            <p:cNvSpPr>
              <a:spLocks noChangeArrowheads="1"/>
            </p:cNvSpPr>
            <p:nvPr/>
          </p:nvSpPr>
          <p:spPr bwMode="auto">
            <a:xfrm rot="16200000">
              <a:off x="3757" y="2345"/>
              <a:ext cx="359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93" name="Rectangle 21"/>
            <p:cNvSpPr>
              <a:spLocks noChangeArrowheads="1"/>
            </p:cNvSpPr>
            <p:nvPr/>
          </p:nvSpPr>
          <p:spPr bwMode="auto">
            <a:xfrm rot="16200000">
              <a:off x="5292" y="2345"/>
              <a:ext cx="359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94" name="Rectangle 22"/>
            <p:cNvSpPr>
              <a:spLocks noChangeArrowheads="1"/>
            </p:cNvSpPr>
            <p:nvPr/>
          </p:nvSpPr>
          <p:spPr bwMode="auto">
            <a:xfrm rot="16200000">
              <a:off x="6816" y="2345"/>
              <a:ext cx="359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95" name="Rectangle 23"/>
            <p:cNvSpPr>
              <a:spLocks noChangeArrowheads="1"/>
            </p:cNvSpPr>
            <p:nvPr/>
          </p:nvSpPr>
          <p:spPr bwMode="auto">
            <a:xfrm rot="16200000">
              <a:off x="8352" y="2345"/>
              <a:ext cx="359" cy="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—</a:t>
              </a:r>
            </a:p>
          </p:txBody>
        </p:sp>
        <p:sp>
          <p:nvSpPr>
            <p:cNvPr id="3096" name="Text Box 24"/>
            <p:cNvSpPr txBox="1">
              <a:spLocks noChangeArrowheads="1"/>
            </p:cNvSpPr>
            <p:nvPr/>
          </p:nvSpPr>
          <p:spPr bwMode="auto">
            <a:xfrm>
              <a:off x="2262" y="2715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97" name="Text Box 25"/>
            <p:cNvSpPr txBox="1">
              <a:spLocks noChangeArrowheads="1"/>
            </p:cNvSpPr>
            <p:nvPr/>
          </p:nvSpPr>
          <p:spPr bwMode="auto">
            <a:xfrm>
              <a:off x="3799" y="2715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98" name="Text Box 26"/>
            <p:cNvSpPr txBox="1">
              <a:spLocks noChangeArrowheads="1"/>
            </p:cNvSpPr>
            <p:nvPr/>
          </p:nvSpPr>
          <p:spPr bwMode="auto">
            <a:xfrm>
              <a:off x="5334" y="2715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099" name="Text Box 27"/>
            <p:cNvSpPr txBox="1">
              <a:spLocks noChangeArrowheads="1"/>
            </p:cNvSpPr>
            <p:nvPr/>
          </p:nvSpPr>
          <p:spPr bwMode="auto">
            <a:xfrm>
              <a:off x="6846" y="2715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3100" name="Text Box 28"/>
            <p:cNvSpPr txBox="1">
              <a:spLocks noChangeArrowheads="1"/>
            </p:cNvSpPr>
            <p:nvPr/>
          </p:nvSpPr>
          <p:spPr bwMode="auto">
            <a:xfrm>
              <a:off x="8393" y="2715"/>
              <a:ext cx="260" cy="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" tIns="1" rIns="2" bIns="1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1901825" y="2933701"/>
            <a:ext cx="8657036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 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H— O — H</a:t>
            </a:r>
          </a:p>
        </p:txBody>
      </p:sp>
      <p:sp>
        <p:nvSpPr>
          <p:cNvPr id="3102" name="AutoShape 30"/>
          <p:cNvSpPr>
            <a:spLocks/>
          </p:cNvSpPr>
          <p:nvPr/>
        </p:nvSpPr>
        <p:spPr bwMode="auto">
          <a:xfrm>
            <a:off x="1881188" y="2743200"/>
            <a:ext cx="139700" cy="1125538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9990139" y="4691064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1530351" y="3090864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grpSp>
        <p:nvGrpSpPr>
          <p:cNvPr id="57352" name="Group 33"/>
          <p:cNvGrpSpPr>
            <a:grpSpLocks/>
          </p:cNvGrpSpPr>
          <p:nvPr/>
        </p:nvGrpSpPr>
        <p:grpSpPr bwMode="auto">
          <a:xfrm>
            <a:off x="1497012" y="3365503"/>
            <a:ext cx="317314" cy="642938"/>
            <a:chOff x="38" y="4059"/>
            <a:chExt cx="357" cy="720"/>
          </a:xfrm>
        </p:grpSpPr>
        <p:sp>
          <p:nvSpPr>
            <p:cNvPr id="3106" name="Oval 34"/>
            <p:cNvSpPr>
              <a:spLocks noChangeArrowheads="1"/>
            </p:cNvSpPr>
            <p:nvPr/>
          </p:nvSpPr>
          <p:spPr bwMode="auto">
            <a:xfrm>
              <a:off x="38" y="4116"/>
              <a:ext cx="164" cy="66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7" name="Text Box 35"/>
            <p:cNvSpPr txBox="1">
              <a:spLocks noChangeArrowheads="1"/>
            </p:cNvSpPr>
            <p:nvPr/>
          </p:nvSpPr>
          <p:spPr bwMode="auto">
            <a:xfrm>
              <a:off x="68" y="4059"/>
              <a:ext cx="327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+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353" name="Group 36"/>
          <p:cNvGrpSpPr>
            <a:grpSpLocks/>
          </p:cNvGrpSpPr>
          <p:nvPr/>
        </p:nvGrpSpPr>
        <p:grpSpPr bwMode="auto">
          <a:xfrm>
            <a:off x="10359994" y="3367089"/>
            <a:ext cx="268948" cy="665262"/>
            <a:chOff x="9888" y="3645"/>
            <a:chExt cx="304" cy="745"/>
          </a:xfrm>
        </p:grpSpPr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9888" y="3727"/>
              <a:ext cx="164" cy="66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0" name="Text Box 38"/>
            <p:cNvSpPr txBox="1">
              <a:spLocks noChangeArrowheads="1"/>
            </p:cNvSpPr>
            <p:nvPr/>
          </p:nvSpPr>
          <p:spPr bwMode="auto">
            <a:xfrm>
              <a:off x="9954" y="3645"/>
              <a:ext cx="238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-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11" name="Rectangle 39"/>
          <p:cNvSpPr>
            <a:spLocks noChangeArrowheads="1"/>
          </p:cNvSpPr>
          <p:nvPr/>
        </p:nvSpPr>
        <p:spPr bwMode="auto">
          <a:xfrm rot="16200000">
            <a:off x="3901208" y="3245713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12" name="Rectangle 40"/>
          <p:cNvSpPr>
            <a:spLocks noChangeArrowheads="1"/>
          </p:cNvSpPr>
          <p:nvPr/>
        </p:nvSpPr>
        <p:spPr bwMode="auto">
          <a:xfrm rot="16200000">
            <a:off x="5263283" y="3245713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13" name="Rectangle 41"/>
          <p:cNvSpPr>
            <a:spLocks noChangeArrowheads="1"/>
          </p:cNvSpPr>
          <p:nvPr/>
        </p:nvSpPr>
        <p:spPr bwMode="auto">
          <a:xfrm rot="16200000">
            <a:off x="6612658" y="3245713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auto">
          <a:xfrm rot="16200000">
            <a:off x="7974733" y="3245713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3990976" y="3581401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5353051" y="3581401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auto">
          <a:xfrm>
            <a:off x="6692901" y="3581401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8064501" y="3581401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19" name="Rectangle 47"/>
          <p:cNvSpPr>
            <a:spLocks noChangeArrowheads="1"/>
          </p:cNvSpPr>
          <p:nvPr/>
        </p:nvSpPr>
        <p:spPr bwMode="auto">
          <a:xfrm rot="16200000">
            <a:off x="2537545" y="3245713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20" name="Text Box 48"/>
          <p:cNvSpPr txBox="1">
            <a:spLocks noChangeArrowheads="1"/>
          </p:cNvSpPr>
          <p:nvPr/>
        </p:nvSpPr>
        <p:spPr bwMode="auto">
          <a:xfrm>
            <a:off x="2627314" y="3581401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auto">
          <a:xfrm rot="16200000">
            <a:off x="9227270" y="3245713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9317039" y="3581401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>
            <a:off x="9297988" y="2682876"/>
            <a:ext cx="290964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+</a:t>
            </a:r>
            <a:endParaRPr lang="it-IT" altLang="it-IT" sz="250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24" name="AutoShape 52"/>
          <p:cNvSpPr>
            <a:spLocks/>
          </p:cNvSpPr>
          <p:nvPr/>
        </p:nvSpPr>
        <p:spPr bwMode="auto">
          <a:xfrm flipH="1">
            <a:off x="10152063" y="2781300"/>
            <a:ext cx="138112" cy="1125538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2449514" y="4394201"/>
            <a:ext cx="728486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H — O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 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H— O</a:t>
            </a:r>
          </a:p>
        </p:txBody>
      </p:sp>
      <p:sp>
        <p:nvSpPr>
          <p:cNvPr id="3126" name="AutoShape 54"/>
          <p:cNvSpPr>
            <a:spLocks/>
          </p:cNvSpPr>
          <p:nvPr/>
        </p:nvSpPr>
        <p:spPr bwMode="auto">
          <a:xfrm>
            <a:off x="2097088" y="4303714"/>
            <a:ext cx="138112" cy="1125537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7" name="Rectangle 55"/>
          <p:cNvSpPr>
            <a:spLocks noChangeArrowheads="1"/>
          </p:cNvSpPr>
          <p:nvPr/>
        </p:nvSpPr>
        <p:spPr bwMode="auto">
          <a:xfrm>
            <a:off x="1746251" y="4652964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grpSp>
        <p:nvGrpSpPr>
          <p:cNvPr id="57371" name="Group 56"/>
          <p:cNvGrpSpPr>
            <a:grpSpLocks/>
          </p:cNvGrpSpPr>
          <p:nvPr/>
        </p:nvGrpSpPr>
        <p:grpSpPr bwMode="auto">
          <a:xfrm>
            <a:off x="10199689" y="4968878"/>
            <a:ext cx="317313" cy="642938"/>
            <a:chOff x="38" y="4059"/>
            <a:chExt cx="357" cy="720"/>
          </a:xfrm>
        </p:grpSpPr>
        <p:sp>
          <p:nvSpPr>
            <p:cNvPr id="3129" name="Oval 57"/>
            <p:cNvSpPr>
              <a:spLocks noChangeArrowheads="1"/>
            </p:cNvSpPr>
            <p:nvPr/>
          </p:nvSpPr>
          <p:spPr bwMode="auto">
            <a:xfrm>
              <a:off x="38" y="4116"/>
              <a:ext cx="164" cy="66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0" name="Text Box 58"/>
            <p:cNvSpPr txBox="1">
              <a:spLocks noChangeArrowheads="1"/>
            </p:cNvSpPr>
            <p:nvPr/>
          </p:nvSpPr>
          <p:spPr bwMode="auto">
            <a:xfrm>
              <a:off x="68" y="4059"/>
              <a:ext cx="327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+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372" name="Group 59"/>
          <p:cNvGrpSpPr>
            <a:grpSpLocks/>
          </p:cNvGrpSpPr>
          <p:nvPr/>
        </p:nvGrpSpPr>
        <p:grpSpPr bwMode="auto">
          <a:xfrm>
            <a:off x="1609694" y="4972051"/>
            <a:ext cx="268948" cy="665262"/>
            <a:chOff x="9888" y="3645"/>
            <a:chExt cx="304" cy="745"/>
          </a:xfrm>
        </p:grpSpPr>
        <p:sp>
          <p:nvSpPr>
            <p:cNvPr id="3132" name="Oval 60"/>
            <p:cNvSpPr>
              <a:spLocks noChangeArrowheads="1"/>
            </p:cNvSpPr>
            <p:nvPr/>
          </p:nvSpPr>
          <p:spPr bwMode="auto">
            <a:xfrm>
              <a:off x="9888" y="3727"/>
              <a:ext cx="164" cy="66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3" name="Text Box 61"/>
            <p:cNvSpPr txBox="1">
              <a:spLocks noChangeArrowheads="1"/>
            </p:cNvSpPr>
            <p:nvPr/>
          </p:nvSpPr>
          <p:spPr bwMode="auto">
            <a:xfrm>
              <a:off x="9954" y="3645"/>
              <a:ext cx="238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-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34" name="Rectangle 62"/>
          <p:cNvSpPr>
            <a:spLocks noChangeArrowheads="1"/>
          </p:cNvSpPr>
          <p:nvPr/>
        </p:nvSpPr>
        <p:spPr bwMode="auto">
          <a:xfrm rot="16200000">
            <a:off x="3847232" y="4705420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35" name="Rectangle 63"/>
          <p:cNvSpPr>
            <a:spLocks noChangeArrowheads="1"/>
          </p:cNvSpPr>
          <p:nvPr/>
        </p:nvSpPr>
        <p:spPr bwMode="auto">
          <a:xfrm rot="16200000">
            <a:off x="5209307" y="4705420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36" name="Rectangle 64"/>
          <p:cNvSpPr>
            <a:spLocks noChangeArrowheads="1"/>
          </p:cNvSpPr>
          <p:nvPr/>
        </p:nvSpPr>
        <p:spPr bwMode="auto">
          <a:xfrm rot="16200000">
            <a:off x="6558682" y="4705420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37" name="Rectangle 65"/>
          <p:cNvSpPr>
            <a:spLocks noChangeArrowheads="1"/>
          </p:cNvSpPr>
          <p:nvPr/>
        </p:nvSpPr>
        <p:spPr bwMode="auto">
          <a:xfrm rot="16200000">
            <a:off x="7920757" y="4705420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38" name="Text Box 66"/>
          <p:cNvSpPr txBox="1">
            <a:spLocks noChangeArrowheads="1"/>
          </p:cNvSpPr>
          <p:nvPr/>
        </p:nvSpPr>
        <p:spPr bwMode="auto">
          <a:xfrm>
            <a:off x="3937001" y="504031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5299076" y="504031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6638926" y="504031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8010526" y="504031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42" name="Rectangle 70"/>
          <p:cNvSpPr>
            <a:spLocks noChangeArrowheads="1"/>
          </p:cNvSpPr>
          <p:nvPr/>
        </p:nvSpPr>
        <p:spPr bwMode="auto">
          <a:xfrm rot="16200000">
            <a:off x="2477220" y="4770507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43" name="Text Box 71"/>
          <p:cNvSpPr txBox="1">
            <a:spLocks noChangeArrowheads="1"/>
          </p:cNvSpPr>
          <p:nvPr/>
        </p:nvSpPr>
        <p:spPr bwMode="auto">
          <a:xfrm>
            <a:off x="2573339" y="504031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44" name="Rectangle 72"/>
          <p:cNvSpPr>
            <a:spLocks noChangeArrowheads="1"/>
          </p:cNvSpPr>
          <p:nvPr/>
        </p:nvSpPr>
        <p:spPr bwMode="auto">
          <a:xfrm rot="16200000">
            <a:off x="9173294" y="4705420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45" name="Text Box 73"/>
          <p:cNvSpPr txBox="1">
            <a:spLocks noChangeArrowheads="1"/>
          </p:cNvSpPr>
          <p:nvPr/>
        </p:nvSpPr>
        <p:spPr bwMode="auto">
          <a:xfrm>
            <a:off x="9263064" y="504031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46" name="AutoShape 74"/>
          <p:cNvSpPr>
            <a:spLocks/>
          </p:cNvSpPr>
          <p:nvPr/>
        </p:nvSpPr>
        <p:spPr bwMode="auto">
          <a:xfrm flipH="1">
            <a:off x="9891713" y="4341814"/>
            <a:ext cx="138112" cy="1125537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7" name="Text Box 75"/>
          <p:cNvSpPr txBox="1">
            <a:spLocks noChangeArrowheads="1"/>
          </p:cNvSpPr>
          <p:nvPr/>
        </p:nvSpPr>
        <p:spPr bwMode="auto">
          <a:xfrm>
            <a:off x="2554289" y="5618164"/>
            <a:ext cx="737463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O — H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O — H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O — H 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O — H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O —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 </a:t>
            </a:r>
            <a:r>
              <a:rPr lang="it-IT" altLang="it-IT" sz="2700" b="1" baseline="30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…</a:t>
            </a: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3148" name="AutoShape 76"/>
          <p:cNvSpPr>
            <a:spLocks/>
          </p:cNvSpPr>
          <p:nvPr/>
        </p:nvSpPr>
        <p:spPr bwMode="auto">
          <a:xfrm>
            <a:off x="2078038" y="5573713"/>
            <a:ext cx="138112" cy="1123950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49" name="Rectangle 77"/>
          <p:cNvSpPr>
            <a:spLocks noChangeArrowheads="1"/>
          </p:cNvSpPr>
          <p:nvPr/>
        </p:nvSpPr>
        <p:spPr bwMode="auto">
          <a:xfrm>
            <a:off x="1727201" y="5921376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grpSp>
        <p:nvGrpSpPr>
          <p:cNvPr id="57389" name="Group 78"/>
          <p:cNvGrpSpPr>
            <a:grpSpLocks/>
          </p:cNvGrpSpPr>
          <p:nvPr/>
        </p:nvGrpSpPr>
        <p:grpSpPr bwMode="auto">
          <a:xfrm>
            <a:off x="10182225" y="6257928"/>
            <a:ext cx="318492" cy="642938"/>
            <a:chOff x="38" y="4059"/>
            <a:chExt cx="360" cy="720"/>
          </a:xfrm>
        </p:grpSpPr>
        <p:sp>
          <p:nvSpPr>
            <p:cNvPr id="3151" name="Oval 79"/>
            <p:cNvSpPr>
              <a:spLocks noChangeArrowheads="1"/>
            </p:cNvSpPr>
            <p:nvPr/>
          </p:nvSpPr>
          <p:spPr bwMode="auto">
            <a:xfrm>
              <a:off x="38" y="4116"/>
              <a:ext cx="164" cy="66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2" name="Text Box 80"/>
            <p:cNvSpPr txBox="1">
              <a:spLocks noChangeArrowheads="1"/>
            </p:cNvSpPr>
            <p:nvPr/>
          </p:nvSpPr>
          <p:spPr bwMode="auto">
            <a:xfrm>
              <a:off x="69" y="4059"/>
              <a:ext cx="329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+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390" name="Group 81"/>
          <p:cNvGrpSpPr>
            <a:grpSpLocks/>
          </p:cNvGrpSpPr>
          <p:nvPr/>
        </p:nvGrpSpPr>
        <p:grpSpPr bwMode="auto">
          <a:xfrm>
            <a:off x="1590644" y="6240464"/>
            <a:ext cx="268948" cy="665262"/>
            <a:chOff x="9888" y="3645"/>
            <a:chExt cx="304" cy="745"/>
          </a:xfrm>
        </p:grpSpPr>
        <p:sp>
          <p:nvSpPr>
            <p:cNvPr id="3154" name="Oval 82"/>
            <p:cNvSpPr>
              <a:spLocks noChangeArrowheads="1"/>
            </p:cNvSpPr>
            <p:nvPr/>
          </p:nvSpPr>
          <p:spPr bwMode="auto">
            <a:xfrm>
              <a:off x="9888" y="3727"/>
              <a:ext cx="164" cy="663"/>
            </a:xfrm>
            <a:prstGeom prst="ellips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5" name="Text Box 83"/>
            <p:cNvSpPr txBox="1">
              <a:spLocks noChangeArrowheads="1"/>
            </p:cNvSpPr>
            <p:nvPr/>
          </p:nvSpPr>
          <p:spPr bwMode="auto">
            <a:xfrm>
              <a:off x="9954" y="3645"/>
              <a:ext cx="238" cy="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206" tIns="25603" rIns="51206" bIns="25603">
              <a:spAutoFit/>
            </a:bodyPr>
            <a:lstStyle>
              <a:lvl1pPr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558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2763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68350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23938" defTabSz="5127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811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383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3955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52738" defTabSz="5127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>
                  <a:solidFill>
                    <a:srgbClr val="0000CC"/>
                  </a:solidFill>
                  <a:latin typeface="Arial" charset="0"/>
                  <a:cs typeface="Times New Roman" panose="02020603050405020304" pitchFamily="18" charset="0"/>
                </a:rPr>
                <a:t>-</a:t>
              </a:r>
              <a:endPara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56" name="Rectangle 84"/>
          <p:cNvSpPr>
            <a:spLocks noChangeArrowheads="1"/>
          </p:cNvSpPr>
          <p:nvPr/>
        </p:nvSpPr>
        <p:spPr bwMode="auto">
          <a:xfrm rot="16200000">
            <a:off x="3849614" y="5929382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57" name="Rectangle 85"/>
          <p:cNvSpPr>
            <a:spLocks noChangeArrowheads="1"/>
          </p:cNvSpPr>
          <p:nvPr/>
        </p:nvSpPr>
        <p:spPr bwMode="auto">
          <a:xfrm rot="16200000">
            <a:off x="5210895" y="5929382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58" name="Rectangle 86"/>
          <p:cNvSpPr>
            <a:spLocks noChangeArrowheads="1"/>
          </p:cNvSpPr>
          <p:nvPr/>
        </p:nvSpPr>
        <p:spPr bwMode="auto">
          <a:xfrm rot="16200000">
            <a:off x="6634883" y="5929382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59" name="Rectangle 87"/>
          <p:cNvSpPr>
            <a:spLocks noChangeArrowheads="1"/>
          </p:cNvSpPr>
          <p:nvPr/>
        </p:nvSpPr>
        <p:spPr bwMode="auto">
          <a:xfrm rot="16200000">
            <a:off x="8014420" y="5929382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60" name="Text Box 88"/>
          <p:cNvSpPr txBox="1">
            <a:spLocks noChangeArrowheads="1"/>
          </p:cNvSpPr>
          <p:nvPr/>
        </p:nvSpPr>
        <p:spPr bwMode="auto">
          <a:xfrm>
            <a:off x="3938589" y="626586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61" name="Text Box 89"/>
          <p:cNvSpPr txBox="1">
            <a:spLocks noChangeArrowheads="1"/>
          </p:cNvSpPr>
          <p:nvPr/>
        </p:nvSpPr>
        <p:spPr bwMode="auto">
          <a:xfrm>
            <a:off x="5300664" y="626586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62" name="Text Box 90"/>
          <p:cNvSpPr txBox="1">
            <a:spLocks noChangeArrowheads="1"/>
          </p:cNvSpPr>
          <p:nvPr/>
        </p:nvSpPr>
        <p:spPr bwMode="auto">
          <a:xfrm>
            <a:off x="6715126" y="626586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63" name="Text Box 91"/>
          <p:cNvSpPr txBox="1">
            <a:spLocks noChangeArrowheads="1"/>
          </p:cNvSpPr>
          <p:nvPr/>
        </p:nvSpPr>
        <p:spPr bwMode="auto">
          <a:xfrm>
            <a:off x="8104189" y="626586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64" name="Rectangle 92"/>
          <p:cNvSpPr>
            <a:spLocks noChangeArrowheads="1"/>
          </p:cNvSpPr>
          <p:nvPr/>
        </p:nvSpPr>
        <p:spPr bwMode="auto">
          <a:xfrm rot="16200000">
            <a:off x="2485158" y="5929382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65" name="Text Box 93"/>
          <p:cNvSpPr txBox="1">
            <a:spLocks noChangeArrowheads="1"/>
          </p:cNvSpPr>
          <p:nvPr/>
        </p:nvSpPr>
        <p:spPr bwMode="auto">
          <a:xfrm>
            <a:off x="2574926" y="626586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66" name="Rectangle 94"/>
          <p:cNvSpPr>
            <a:spLocks noChangeArrowheads="1"/>
          </p:cNvSpPr>
          <p:nvPr/>
        </p:nvSpPr>
        <p:spPr bwMode="auto">
          <a:xfrm rot="16200000">
            <a:off x="9341570" y="5929382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67" name="Text Box 95"/>
          <p:cNvSpPr txBox="1">
            <a:spLocks noChangeArrowheads="1"/>
          </p:cNvSpPr>
          <p:nvPr/>
        </p:nvSpPr>
        <p:spPr bwMode="auto">
          <a:xfrm>
            <a:off x="9431339" y="6265864"/>
            <a:ext cx="334245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168" name="Text Box 96"/>
          <p:cNvSpPr txBox="1">
            <a:spLocks noChangeArrowheads="1"/>
          </p:cNvSpPr>
          <p:nvPr/>
        </p:nvSpPr>
        <p:spPr bwMode="auto">
          <a:xfrm>
            <a:off x="9450388" y="5368926"/>
            <a:ext cx="210814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169" name="AutoShape 97"/>
          <p:cNvSpPr>
            <a:spLocks/>
          </p:cNvSpPr>
          <p:nvPr/>
        </p:nvSpPr>
        <p:spPr bwMode="auto">
          <a:xfrm flipH="1">
            <a:off x="9891713" y="5611814"/>
            <a:ext cx="138112" cy="1125537"/>
          </a:xfrm>
          <a:prstGeom prst="leftBracket">
            <a:avLst>
              <a:gd name="adj" fmla="val 0"/>
            </a:avLst>
          </a:prstGeom>
          <a:noFill/>
          <a:ln w="47625">
            <a:solidFill>
              <a:srgbClr val="66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0" name="Text Box 98"/>
          <p:cNvSpPr txBox="1">
            <a:spLocks noChangeArrowheads="1"/>
          </p:cNvSpPr>
          <p:nvPr/>
        </p:nvSpPr>
        <p:spPr bwMode="auto">
          <a:xfrm>
            <a:off x="2501900" y="4200526"/>
            <a:ext cx="210814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-</a:t>
            </a:r>
            <a:endParaRPr lang="it-IT" altLang="it-IT" sz="250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71" name="Rectangle 99"/>
          <p:cNvSpPr>
            <a:spLocks noChangeArrowheads="1"/>
          </p:cNvSpPr>
          <p:nvPr/>
        </p:nvSpPr>
        <p:spPr bwMode="auto">
          <a:xfrm>
            <a:off x="10272714" y="3130551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72" name="Rectangle 100"/>
          <p:cNvSpPr>
            <a:spLocks noChangeArrowheads="1"/>
          </p:cNvSpPr>
          <p:nvPr/>
        </p:nvSpPr>
        <p:spPr bwMode="auto">
          <a:xfrm>
            <a:off x="9991726" y="5959476"/>
            <a:ext cx="424013" cy="43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—</a:t>
            </a:r>
          </a:p>
        </p:txBody>
      </p:sp>
      <p:sp>
        <p:nvSpPr>
          <p:cNvPr id="3173" name="Freeform 101"/>
          <p:cNvSpPr>
            <a:spLocks/>
          </p:cNvSpPr>
          <p:nvPr/>
        </p:nvSpPr>
        <p:spPr bwMode="auto">
          <a:xfrm>
            <a:off x="2800350" y="1046164"/>
            <a:ext cx="596900" cy="433387"/>
          </a:xfrm>
          <a:custGeom>
            <a:avLst/>
            <a:gdLst>
              <a:gd name="T0" fmla="*/ 0 w 674"/>
              <a:gd name="T1" fmla="*/ 316 h 484"/>
              <a:gd name="T2" fmla="*/ 300 w 674"/>
              <a:gd name="T3" fmla="*/ 28 h 484"/>
              <a:gd name="T4" fmla="*/ 612 w 674"/>
              <a:gd name="T5" fmla="*/ 148 h 484"/>
              <a:gd name="T6" fmla="*/ 672 w 674"/>
              <a:gd name="T7" fmla="*/ 484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4" h="484">
                <a:moveTo>
                  <a:pt x="0" y="316"/>
                </a:moveTo>
                <a:cubicBezTo>
                  <a:pt x="50" y="268"/>
                  <a:pt x="198" y="56"/>
                  <a:pt x="300" y="28"/>
                </a:cubicBezTo>
                <a:cubicBezTo>
                  <a:pt x="402" y="0"/>
                  <a:pt x="550" y="72"/>
                  <a:pt x="612" y="148"/>
                </a:cubicBezTo>
                <a:cubicBezTo>
                  <a:pt x="674" y="224"/>
                  <a:pt x="660" y="414"/>
                  <a:pt x="672" y="484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" name="Freeform 102"/>
          <p:cNvSpPr>
            <a:spLocks/>
          </p:cNvSpPr>
          <p:nvPr/>
        </p:nvSpPr>
        <p:spPr bwMode="auto">
          <a:xfrm>
            <a:off x="4033838" y="1168400"/>
            <a:ext cx="679450" cy="406400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" name="Freeform 103"/>
          <p:cNvSpPr>
            <a:spLocks/>
          </p:cNvSpPr>
          <p:nvPr/>
        </p:nvSpPr>
        <p:spPr bwMode="auto">
          <a:xfrm>
            <a:off x="5414964" y="1179513"/>
            <a:ext cx="681037" cy="406400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" name="Freeform 104"/>
          <p:cNvSpPr>
            <a:spLocks/>
          </p:cNvSpPr>
          <p:nvPr/>
        </p:nvSpPr>
        <p:spPr bwMode="auto">
          <a:xfrm>
            <a:off x="6745288" y="1189039"/>
            <a:ext cx="679450" cy="407987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7" name="Freeform 105"/>
          <p:cNvSpPr>
            <a:spLocks/>
          </p:cNvSpPr>
          <p:nvPr/>
        </p:nvSpPr>
        <p:spPr bwMode="auto">
          <a:xfrm>
            <a:off x="8062914" y="1189039"/>
            <a:ext cx="681037" cy="407987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8" name="Freeform 106"/>
          <p:cNvSpPr>
            <a:spLocks/>
          </p:cNvSpPr>
          <p:nvPr/>
        </p:nvSpPr>
        <p:spPr bwMode="auto">
          <a:xfrm flipH="1">
            <a:off x="8370889" y="4114800"/>
            <a:ext cx="681037" cy="407988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9" name="Freeform 107"/>
          <p:cNvSpPr>
            <a:spLocks/>
          </p:cNvSpPr>
          <p:nvPr/>
        </p:nvSpPr>
        <p:spPr bwMode="auto">
          <a:xfrm flipH="1">
            <a:off x="7116764" y="4114800"/>
            <a:ext cx="681037" cy="407988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0" name="Freeform 108"/>
          <p:cNvSpPr>
            <a:spLocks/>
          </p:cNvSpPr>
          <p:nvPr/>
        </p:nvSpPr>
        <p:spPr bwMode="auto">
          <a:xfrm flipH="1">
            <a:off x="5756275" y="4146550"/>
            <a:ext cx="679450" cy="407988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1" name="Freeform 109"/>
          <p:cNvSpPr>
            <a:spLocks/>
          </p:cNvSpPr>
          <p:nvPr/>
        </p:nvSpPr>
        <p:spPr bwMode="auto">
          <a:xfrm flipH="1">
            <a:off x="4405314" y="4137025"/>
            <a:ext cx="681037" cy="406400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2" name="Freeform 110"/>
          <p:cNvSpPr>
            <a:spLocks/>
          </p:cNvSpPr>
          <p:nvPr/>
        </p:nvSpPr>
        <p:spPr bwMode="auto">
          <a:xfrm flipH="1">
            <a:off x="3054350" y="4114800"/>
            <a:ext cx="681038" cy="407988"/>
          </a:xfrm>
          <a:custGeom>
            <a:avLst/>
            <a:gdLst>
              <a:gd name="T0" fmla="*/ 0 w 768"/>
              <a:gd name="T1" fmla="*/ 456 h 456"/>
              <a:gd name="T2" fmla="*/ 72 w 768"/>
              <a:gd name="T3" fmla="*/ 204 h 456"/>
              <a:gd name="T4" fmla="*/ 324 w 768"/>
              <a:gd name="T5" fmla="*/ 12 h 456"/>
              <a:gd name="T6" fmla="*/ 636 w 768"/>
              <a:gd name="T7" fmla="*/ 132 h 456"/>
              <a:gd name="T8" fmla="*/ 768 w 768"/>
              <a:gd name="T9" fmla="*/ 42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456">
                <a:moveTo>
                  <a:pt x="0" y="456"/>
                </a:moveTo>
                <a:cubicBezTo>
                  <a:pt x="12" y="414"/>
                  <a:pt x="18" y="278"/>
                  <a:pt x="72" y="204"/>
                </a:cubicBezTo>
                <a:cubicBezTo>
                  <a:pt x="126" y="130"/>
                  <a:pt x="230" y="24"/>
                  <a:pt x="324" y="12"/>
                </a:cubicBezTo>
                <a:cubicBezTo>
                  <a:pt x="418" y="0"/>
                  <a:pt x="562" y="64"/>
                  <a:pt x="636" y="132"/>
                </a:cubicBezTo>
                <a:cubicBezTo>
                  <a:pt x="710" y="200"/>
                  <a:pt x="740" y="360"/>
                  <a:pt x="768" y="420"/>
                </a:cubicBezTo>
              </a:path>
            </a:pathLst>
          </a:custGeom>
          <a:noFill/>
          <a:ln w="47625">
            <a:solidFill>
              <a:srgbClr val="000099"/>
            </a:solidFill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3" name="Text Box 111"/>
          <p:cNvSpPr txBox="1">
            <a:spLocks noChangeArrowheads="1"/>
          </p:cNvSpPr>
          <p:nvPr/>
        </p:nvSpPr>
        <p:spPr bwMode="auto">
          <a:xfrm>
            <a:off x="5618164" y="2005013"/>
            <a:ext cx="510575" cy="4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(a)</a:t>
            </a:r>
            <a:endParaRPr lang="it-IT" altLang="it-IT" sz="250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84" name="Text Box 112"/>
          <p:cNvSpPr txBox="1">
            <a:spLocks noChangeArrowheads="1"/>
          </p:cNvSpPr>
          <p:nvPr/>
        </p:nvSpPr>
        <p:spPr bwMode="auto">
          <a:xfrm>
            <a:off x="5830888" y="3397250"/>
            <a:ext cx="528208" cy="4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(b)</a:t>
            </a:r>
            <a:endParaRPr lang="it-IT" altLang="it-IT" sz="250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85" name="Text Box 113"/>
          <p:cNvSpPr txBox="1">
            <a:spLocks noChangeArrowheads="1"/>
          </p:cNvSpPr>
          <p:nvPr/>
        </p:nvSpPr>
        <p:spPr bwMode="auto">
          <a:xfrm>
            <a:off x="5851526" y="4940300"/>
            <a:ext cx="510575" cy="4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(a)</a:t>
            </a:r>
            <a:endParaRPr lang="it-IT" altLang="it-IT" sz="250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86" name="Text Box 114"/>
          <p:cNvSpPr txBox="1">
            <a:spLocks noChangeArrowheads="1"/>
          </p:cNvSpPr>
          <p:nvPr/>
        </p:nvSpPr>
        <p:spPr bwMode="auto">
          <a:xfrm>
            <a:off x="5957888" y="6183313"/>
            <a:ext cx="528208" cy="45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206" tIns="25603" rIns="51206" bIns="25603">
            <a:spAutoFit/>
          </a:bodyPr>
          <a:lstStyle>
            <a:lvl1pPr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558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2763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68350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23938" defTabSz="5127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811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383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3955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52738" defTabSz="5127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(b)</a:t>
            </a:r>
            <a:endParaRPr lang="it-IT" altLang="it-IT" sz="250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3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98"/>
    </mc:Choice>
    <mc:Fallback>
      <p:transition spd="slow" advTm="178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2941639" y="228601"/>
            <a:ext cx="6262687" cy="593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Impact" panose="020B0806030902050204" pitchFamily="34" charset="0"/>
                <a:ea typeface="MS PGothic" panose="020B0600070205080204" pitchFamily="34" charset="-128"/>
              </a:rPr>
              <a:t>Teoria di ARRHENIUS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3724276" y="1017588"/>
            <a:ext cx="4697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600">
                <a:solidFill>
                  <a:srgbClr val="FFFF00"/>
                </a:solidFill>
                <a:latin typeface="Arial" charset="0"/>
              </a:rPr>
              <a:t>(SOLO per Soluzioni Acquose)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749425" y="2119314"/>
            <a:ext cx="5881688" cy="1081087"/>
            <a:chOff x="225425" y="2119313"/>
            <a:chExt cx="5881688" cy="1081087"/>
          </a:xfrm>
        </p:grpSpPr>
        <p:sp>
          <p:nvSpPr>
            <p:cNvPr id="32778" name="Text Box 4"/>
            <p:cNvSpPr txBox="1">
              <a:spLocks noChangeArrowheads="1"/>
            </p:cNvSpPr>
            <p:nvPr/>
          </p:nvSpPr>
          <p:spPr bwMode="auto">
            <a:xfrm>
              <a:off x="225425" y="2119313"/>
              <a:ext cx="4814888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defTabSz="549275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defTabSz="5492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700" b="1">
                  <a:solidFill>
                    <a:srgbClr val="00FF00"/>
                  </a:solidFill>
                  <a:latin typeface="Arial" pitchFamily="34" charset="0"/>
                </a:rPr>
                <a:t>ACIDO:</a:t>
              </a:r>
              <a:r>
                <a:rPr lang="it-IT" altLang="it-IT" sz="2600">
                  <a:solidFill>
                    <a:srgbClr val="FFFF00"/>
                  </a:solidFill>
                  <a:latin typeface="Arial" pitchFamily="34" charset="0"/>
                </a:rPr>
                <a:t> </a:t>
              </a:r>
              <a:r>
                <a:rPr lang="it-IT" altLang="it-IT" sz="2600">
                  <a:solidFill>
                    <a:srgbClr val="66FF99"/>
                  </a:solidFill>
                  <a:latin typeface="Arial" pitchFamily="34" charset="0"/>
                </a:rPr>
                <a:t>libera protoni, cioè H</a:t>
              </a:r>
              <a:r>
                <a:rPr lang="it-IT" altLang="it-IT" sz="2600" baseline="50000">
                  <a:solidFill>
                    <a:srgbClr val="66FF99"/>
                  </a:solidFill>
                  <a:latin typeface="Arial" pitchFamily="34" charset="0"/>
                </a:rPr>
                <a:t>+</a:t>
              </a:r>
              <a:r>
                <a:rPr lang="it-IT" altLang="it-IT" sz="2600">
                  <a:solidFill>
                    <a:srgbClr val="66FF99"/>
                  </a:solidFill>
                  <a:latin typeface="Arial" pitchFamily="34" charset="0"/>
                </a:rPr>
                <a:t> :</a:t>
              </a:r>
            </a:p>
          </p:txBody>
        </p:sp>
        <p:sp>
          <p:nvSpPr>
            <p:cNvPr id="32779" name="Text Box 5"/>
            <p:cNvSpPr txBox="1">
              <a:spLocks noChangeArrowheads="1"/>
            </p:cNvSpPr>
            <p:nvPr/>
          </p:nvSpPr>
          <p:spPr bwMode="auto">
            <a:xfrm>
              <a:off x="2835275" y="2743200"/>
              <a:ext cx="327183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600">
                  <a:solidFill>
                    <a:srgbClr val="66FF99"/>
                  </a:solidFill>
                  <a:latin typeface="Arial" charset="0"/>
                </a:rPr>
                <a:t>HCl		  H</a:t>
              </a:r>
              <a:r>
                <a:rPr lang="it-IT" sz="2600" baseline="50000">
                  <a:solidFill>
                    <a:srgbClr val="66FF99"/>
                  </a:solidFill>
                  <a:latin typeface="Arial" charset="0"/>
                </a:rPr>
                <a:t>+</a:t>
              </a:r>
              <a:r>
                <a:rPr lang="it-IT" sz="2600">
                  <a:solidFill>
                    <a:srgbClr val="66FF99"/>
                  </a:solidFill>
                  <a:latin typeface="Arial" charset="0"/>
                </a:rPr>
                <a:t>  +  Cl</a:t>
              </a:r>
              <a:r>
                <a:rPr lang="it-IT" sz="2600" baseline="50000">
                  <a:solidFill>
                    <a:srgbClr val="66FF99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32780" name="Line 8"/>
            <p:cNvSpPr>
              <a:spLocks noChangeShapeType="1"/>
            </p:cNvSpPr>
            <p:nvPr/>
          </p:nvSpPr>
          <p:spPr bwMode="auto">
            <a:xfrm>
              <a:off x="3703638" y="2997200"/>
              <a:ext cx="776287" cy="0"/>
            </a:xfrm>
            <a:prstGeom prst="line">
              <a:avLst/>
            </a:prstGeom>
            <a:noFill/>
            <a:ln w="47625">
              <a:solidFill>
                <a:srgbClr val="66FF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749426" y="3678238"/>
            <a:ext cx="5934075" cy="1054100"/>
            <a:chOff x="225425" y="3678238"/>
            <a:chExt cx="5934075" cy="1054100"/>
          </a:xfrm>
        </p:grpSpPr>
        <p:sp>
          <p:nvSpPr>
            <p:cNvPr id="32775" name="Text Box 6"/>
            <p:cNvSpPr txBox="1">
              <a:spLocks noChangeArrowheads="1"/>
            </p:cNvSpPr>
            <p:nvPr/>
          </p:nvSpPr>
          <p:spPr bwMode="auto">
            <a:xfrm>
              <a:off x="225425" y="3678238"/>
              <a:ext cx="3562350" cy="466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700" b="1">
                  <a:solidFill>
                    <a:srgbClr val="FF6600"/>
                  </a:solidFill>
                  <a:latin typeface="Arial" charset="0"/>
                </a:rPr>
                <a:t>BASE:</a:t>
              </a:r>
              <a:r>
                <a:rPr lang="it-IT" sz="2600">
                  <a:solidFill>
                    <a:srgbClr val="FFFF00"/>
                  </a:solidFill>
                  <a:latin typeface="Arial" charset="0"/>
                </a:rPr>
                <a:t> </a:t>
              </a:r>
              <a:r>
                <a:rPr lang="it-IT" sz="2600">
                  <a:solidFill>
                    <a:srgbClr val="FFCC66"/>
                  </a:solidFill>
                  <a:latin typeface="Arial" charset="0"/>
                </a:rPr>
                <a:t>libera ioni OH</a:t>
              </a:r>
              <a:r>
                <a:rPr lang="it-IT" sz="2600" baseline="50000">
                  <a:solidFill>
                    <a:srgbClr val="FFCC66"/>
                  </a:solidFill>
                  <a:latin typeface="Arial" charset="0"/>
                </a:rPr>
                <a:t>-</a:t>
              </a:r>
              <a:r>
                <a:rPr lang="it-IT" sz="2600">
                  <a:solidFill>
                    <a:srgbClr val="FFCC66"/>
                  </a:solidFill>
                  <a:latin typeface="Arial" charset="0"/>
                </a:rPr>
                <a:t> :</a:t>
              </a:r>
            </a:p>
          </p:txBody>
        </p:sp>
        <p:sp>
          <p:nvSpPr>
            <p:cNvPr id="32776" name="Text Box 7"/>
            <p:cNvSpPr txBox="1">
              <a:spLocks noChangeArrowheads="1"/>
            </p:cNvSpPr>
            <p:nvPr/>
          </p:nvSpPr>
          <p:spPr bwMode="auto">
            <a:xfrm>
              <a:off x="2811463" y="4275138"/>
              <a:ext cx="33480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600">
                  <a:solidFill>
                    <a:srgbClr val="FFCC66"/>
                  </a:solidFill>
                  <a:latin typeface="Arial" charset="0"/>
                </a:rPr>
                <a:t>KOH		  K</a:t>
              </a:r>
              <a:r>
                <a:rPr lang="it-IT" sz="2600" baseline="50000">
                  <a:solidFill>
                    <a:srgbClr val="FFCC66"/>
                  </a:solidFill>
                  <a:latin typeface="Arial" charset="0"/>
                </a:rPr>
                <a:t>+</a:t>
              </a:r>
              <a:r>
                <a:rPr lang="it-IT" sz="2600">
                  <a:solidFill>
                    <a:srgbClr val="FFCC66"/>
                  </a:solidFill>
                  <a:latin typeface="Arial" charset="0"/>
                </a:rPr>
                <a:t> +  OH</a:t>
              </a:r>
              <a:r>
                <a:rPr lang="it-IT" sz="2600" baseline="50000">
                  <a:solidFill>
                    <a:srgbClr val="FFCC66"/>
                  </a:solidFill>
                  <a:latin typeface="Arial" charset="0"/>
                </a:rPr>
                <a:t>-</a:t>
              </a:r>
              <a:endParaRPr lang="it-IT" sz="2600" baseline="50000">
                <a:solidFill>
                  <a:srgbClr val="66FF99"/>
                </a:solidFill>
                <a:latin typeface="Arial" charset="0"/>
              </a:endParaRPr>
            </a:p>
          </p:txBody>
        </p:sp>
        <p:sp>
          <p:nvSpPr>
            <p:cNvPr id="32777" name="Line 10"/>
            <p:cNvSpPr>
              <a:spLocks noChangeShapeType="1"/>
            </p:cNvSpPr>
            <p:nvPr/>
          </p:nvSpPr>
          <p:spPr bwMode="auto">
            <a:xfrm>
              <a:off x="3754438" y="4521200"/>
              <a:ext cx="777875" cy="0"/>
            </a:xfrm>
            <a:prstGeom prst="line">
              <a:avLst/>
            </a:prstGeom>
            <a:noFill/>
            <a:ln w="47625">
              <a:solidFill>
                <a:srgbClr val="FFCC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824038" y="5257801"/>
            <a:ext cx="87376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>
                <a:solidFill>
                  <a:srgbClr val="00FFFF"/>
                </a:solidFill>
                <a:latin typeface="Arial" pitchFamily="34" charset="0"/>
              </a:rPr>
              <a:t>Secondo questa teoria il composto NH</a:t>
            </a:r>
            <a:r>
              <a:rPr lang="it-IT" altLang="it-IT" sz="2600" baseline="-25000">
                <a:solidFill>
                  <a:srgbClr val="00FFFF"/>
                </a:solidFill>
                <a:latin typeface="Arial" pitchFamily="34" charset="0"/>
              </a:rPr>
              <a:t>3</a:t>
            </a:r>
            <a:r>
              <a:rPr lang="it-IT" altLang="it-IT" sz="2600">
                <a:solidFill>
                  <a:srgbClr val="00FFFF"/>
                </a:solidFill>
                <a:latin typeface="Arial" pitchFamily="34" charset="0"/>
              </a:rPr>
              <a:t>  </a:t>
            </a:r>
            <a:r>
              <a:rPr lang="it-IT" altLang="it-IT" sz="2600" b="1" u="sng">
                <a:solidFill>
                  <a:srgbClr val="00FFFF"/>
                </a:solidFill>
                <a:latin typeface="Arial" pitchFamily="34" charset="0"/>
              </a:rPr>
              <a:t>NON</a:t>
            </a:r>
            <a:r>
              <a:rPr lang="it-IT" altLang="it-IT" sz="2600">
                <a:solidFill>
                  <a:srgbClr val="00FFFF"/>
                </a:solidFill>
                <a:latin typeface="Arial" pitchFamily="34" charset="0"/>
              </a:rPr>
              <a:t> è una base.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>
                <a:solidFill>
                  <a:srgbClr val="00FFFF"/>
                </a:solidFill>
                <a:latin typeface="Arial" pitchFamily="34" charset="0"/>
              </a:rPr>
              <a:t>Si postulava NH</a:t>
            </a:r>
            <a:r>
              <a:rPr lang="it-IT" altLang="it-IT" sz="2600" baseline="-25000">
                <a:solidFill>
                  <a:srgbClr val="00FFFF"/>
                </a:solidFill>
                <a:latin typeface="Arial" pitchFamily="34" charset="0"/>
              </a:rPr>
              <a:t>4</a:t>
            </a:r>
            <a:r>
              <a:rPr lang="it-IT" altLang="it-IT" sz="2600">
                <a:solidFill>
                  <a:srgbClr val="00FFFF"/>
                </a:solidFill>
                <a:latin typeface="Arial" pitchFamily="34" charset="0"/>
              </a:rPr>
              <a:t>OH (?)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50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50"/>
    </mc:Choice>
    <mc:Fallback>
      <p:transition spd="slow" advTm="9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6"/>
          <p:cNvSpPr>
            <a:spLocks noChangeArrowheads="1" noChangeShapeType="1" noTextEdit="1"/>
          </p:cNvSpPr>
          <p:nvPr/>
        </p:nvSpPr>
        <p:spPr bwMode="auto">
          <a:xfrm>
            <a:off x="3216276" y="47625"/>
            <a:ext cx="2314575" cy="566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ACIDI</a:t>
            </a:r>
          </a:p>
        </p:txBody>
      </p:sp>
      <p:sp>
        <p:nvSpPr>
          <p:cNvPr id="31747" name="WordArt 7"/>
          <p:cNvSpPr>
            <a:spLocks noChangeArrowheads="1" noChangeShapeType="1" noTextEdit="1"/>
          </p:cNvSpPr>
          <p:nvPr/>
        </p:nvSpPr>
        <p:spPr bwMode="auto">
          <a:xfrm>
            <a:off x="6602414" y="47625"/>
            <a:ext cx="184308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>
                      <a:alpha val="74997"/>
                    </a:srgbClr>
                  </a:outerShdw>
                </a:effectLst>
                <a:latin typeface="Impact" panose="020B0806030902050204" pitchFamily="34" charset="0"/>
                <a:ea typeface="MS PGothic" panose="020B0600070205080204" pitchFamily="34" charset="-128"/>
              </a:rPr>
              <a:t>BASI</a:t>
            </a:r>
          </a:p>
        </p:txBody>
      </p:sp>
      <p:grpSp>
        <p:nvGrpSpPr>
          <p:cNvPr id="37" name="Gruppo 36"/>
          <p:cNvGrpSpPr>
            <a:grpSpLocks/>
          </p:cNvGrpSpPr>
          <p:nvPr/>
        </p:nvGrpSpPr>
        <p:grpSpPr bwMode="auto">
          <a:xfrm>
            <a:off x="1662113" y="692151"/>
            <a:ext cx="8909050" cy="1914525"/>
            <a:chOff x="128018" y="692696"/>
            <a:chExt cx="8908478" cy="1914435"/>
          </a:xfrm>
        </p:grpSpPr>
        <p:sp>
          <p:nvSpPr>
            <p:cNvPr id="31774" name="Text Box 8"/>
            <p:cNvSpPr txBox="1">
              <a:spLocks noChangeArrowheads="1"/>
            </p:cNvSpPr>
            <p:nvPr/>
          </p:nvSpPr>
          <p:spPr bwMode="auto">
            <a:xfrm>
              <a:off x="128018" y="692696"/>
              <a:ext cx="8908478" cy="1914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1466850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1466850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1466850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1466850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1466850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66850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66850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66850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466850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u="sng">
                  <a:solidFill>
                    <a:srgbClr val="660066"/>
                  </a:solidFill>
                  <a:latin typeface="Comic Sans MS" panose="030F0702030302020204" pitchFamily="66" charset="0"/>
                </a:rPr>
                <a:t>1. Definizione di ARRHENIUS (1887)</a:t>
              </a:r>
              <a:endParaRPr lang="it-IT" altLang="it-IT" sz="22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i="1">
                  <a:solidFill>
                    <a:srgbClr val="660066"/>
                  </a:solidFill>
                  <a:latin typeface="Comic Sans MS" panose="030F0702030302020204" pitchFamily="66" charset="0"/>
                </a:rPr>
                <a:t>"Un acido in soluzione acquosa, libera ioni H</a:t>
              </a:r>
              <a:r>
                <a:rPr lang="it-IT" altLang="it-IT" sz="2200" i="1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200" i="1">
                  <a:solidFill>
                    <a:srgbClr val="660066"/>
                  </a:solidFill>
                  <a:latin typeface="Comic Sans MS" panose="030F0702030302020204" pitchFamily="66" charset="0"/>
                </a:rPr>
                <a:t>, una base ioni OH</a:t>
              </a:r>
              <a:r>
                <a:rPr lang="it-IT" altLang="it-IT" sz="2200" i="1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200" i="1">
                  <a:solidFill>
                    <a:srgbClr val="660066"/>
                  </a:solidFill>
                  <a:latin typeface="Comic Sans MS" panose="030F0702030302020204" pitchFamily="66" charset="0"/>
                </a:rPr>
                <a:t>"</a:t>
              </a:r>
              <a:endParaRPr lang="it-IT" altLang="it-IT" sz="2200">
                <a:solidFill>
                  <a:srgbClr val="990099"/>
                </a:solidFill>
                <a:latin typeface="Comic Sans MS" panose="030F0702030302020204" pitchFamily="66" charset="0"/>
              </a:endParaRP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   </a:t>
              </a:r>
              <a:r>
                <a:rPr lang="it-IT" altLang="it-IT" sz="2200" b="1">
                  <a:solidFill>
                    <a:srgbClr val="990099"/>
                  </a:solidFill>
                  <a:latin typeface="Comic Sans MS" panose="030F0702030302020204" pitchFamily="66" charset="0"/>
                </a:rPr>
                <a:t>Acido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	HCl	H</a:t>
              </a:r>
              <a:r>
                <a:rPr lang="it-IT" altLang="it-IT" sz="2200" baseline="30000">
                  <a:solidFill>
                    <a:srgbClr val="990099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  +  Cl</a:t>
              </a: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   </a:t>
              </a:r>
              <a:r>
                <a:rPr lang="it-IT" altLang="it-IT" sz="2200" b="1">
                  <a:solidFill>
                    <a:srgbClr val="990099"/>
                  </a:solidFill>
                  <a:latin typeface="Comic Sans MS" panose="030F0702030302020204" pitchFamily="66" charset="0"/>
                </a:rPr>
                <a:t>Base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	KOH	K</a:t>
              </a:r>
              <a:r>
                <a:rPr lang="it-IT" altLang="it-IT" sz="2200" baseline="30000">
                  <a:solidFill>
                    <a:srgbClr val="990099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   +  OH</a:t>
              </a:r>
              <a:r>
                <a:rPr lang="it-IT" altLang="it-IT" sz="2200" baseline="30000">
                  <a:solidFill>
                    <a:srgbClr val="990099"/>
                  </a:solidFill>
                  <a:latin typeface="Comic Sans MS" panose="030F0702030302020204" pitchFamily="66" charset="0"/>
                </a:rPr>
                <a:t>-</a:t>
              </a:r>
              <a:endParaRPr lang="it-IT" altLang="it-IT" sz="2200">
                <a:solidFill>
                  <a:srgbClr val="990099"/>
                </a:solidFill>
                <a:latin typeface="Comic Sans MS" panose="030F0702030302020204" pitchFamily="66" charset="0"/>
              </a:endParaRPr>
            </a:p>
            <a:p>
              <a:pPr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	NH</a:t>
              </a:r>
              <a:r>
                <a:rPr lang="it-IT" altLang="it-IT" sz="2200" baseline="-25000">
                  <a:solidFill>
                    <a:srgbClr val="990099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 + H</a:t>
              </a:r>
              <a:r>
                <a:rPr lang="it-IT" altLang="it-IT" sz="2200" baseline="-25000">
                  <a:solidFill>
                    <a:srgbClr val="990099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O	 NH</a:t>
              </a:r>
              <a:r>
                <a:rPr lang="it-IT" altLang="it-IT" sz="2200" baseline="-25000">
                  <a:solidFill>
                    <a:srgbClr val="990099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OH	  NH</a:t>
              </a:r>
              <a:r>
                <a:rPr lang="it-IT" altLang="it-IT" sz="2200" baseline="-25000">
                  <a:solidFill>
                    <a:srgbClr val="990099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200" baseline="30000">
                  <a:solidFill>
                    <a:srgbClr val="990099"/>
                  </a:solidFill>
                  <a:latin typeface="Comic Sans MS" panose="030F0702030302020204" pitchFamily="66" charset="0"/>
                </a:rPr>
                <a:t>+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 + OH</a:t>
              </a:r>
              <a:r>
                <a:rPr lang="it-IT" altLang="it-IT" sz="2200" baseline="30000">
                  <a:solidFill>
                    <a:srgbClr val="990099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200">
                  <a:solidFill>
                    <a:srgbClr val="990099"/>
                  </a:solidFill>
                  <a:latin typeface="Comic Sans MS" panose="030F0702030302020204" pitchFamily="66" charset="0"/>
                </a:rPr>
                <a:t>(?)</a:t>
              </a:r>
            </a:p>
          </p:txBody>
        </p:sp>
        <p:sp>
          <p:nvSpPr>
            <p:cNvPr id="31775" name="Line 39"/>
            <p:cNvSpPr>
              <a:spLocks noChangeShapeType="1"/>
            </p:cNvSpPr>
            <p:nvPr/>
          </p:nvSpPr>
          <p:spPr bwMode="auto">
            <a:xfrm flipV="1">
              <a:off x="4623792" y="2370106"/>
              <a:ext cx="379413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1776" name="Line 41"/>
            <p:cNvSpPr>
              <a:spLocks noChangeShapeType="1"/>
            </p:cNvSpPr>
            <p:nvPr/>
          </p:nvSpPr>
          <p:spPr bwMode="auto">
            <a:xfrm flipV="1">
              <a:off x="3118869" y="2348880"/>
              <a:ext cx="379412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1777" name="Line 45"/>
            <p:cNvSpPr>
              <a:spLocks noChangeShapeType="1"/>
            </p:cNvSpPr>
            <p:nvPr/>
          </p:nvSpPr>
          <p:spPr bwMode="auto">
            <a:xfrm flipV="1">
              <a:off x="2344087" y="1988840"/>
              <a:ext cx="989013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1778" name="Line 45"/>
            <p:cNvSpPr>
              <a:spLocks noChangeShapeType="1"/>
            </p:cNvSpPr>
            <p:nvPr/>
          </p:nvSpPr>
          <p:spPr bwMode="auto">
            <a:xfrm flipV="1">
              <a:off x="2315129" y="1656510"/>
              <a:ext cx="989013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524001" y="2781300"/>
            <a:ext cx="8990013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466850" algn="l"/>
                <a:tab pos="32940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466850" algn="l"/>
                <a:tab pos="32940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466850" algn="l"/>
                <a:tab pos="3294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466850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466850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6850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6850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6850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6850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660066"/>
                </a:solidFill>
                <a:latin typeface="Comic Sans MS" panose="030F0702030302020204" pitchFamily="66" charset="0"/>
              </a:rPr>
              <a:t>2. Definizione di BRONSTED e LOWRY (1923)</a:t>
            </a:r>
            <a:endParaRPr lang="it-IT" altLang="it-IT" sz="220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i="1">
                <a:solidFill>
                  <a:srgbClr val="660066"/>
                </a:solidFill>
                <a:latin typeface="Comic Sans MS" panose="030F0702030302020204" pitchFamily="66" charset="0"/>
              </a:rPr>
              <a:t>"</a:t>
            </a:r>
            <a:r>
              <a:rPr lang="it-IT" altLang="it-IT" sz="2100" i="1">
                <a:solidFill>
                  <a:srgbClr val="660066"/>
                </a:solidFill>
                <a:latin typeface="Comic Sans MS" panose="030F0702030302020204" pitchFamily="66" charset="0"/>
              </a:rPr>
              <a:t>Un acido è una sostanza capace di cedere un protone (ione H</a:t>
            </a:r>
            <a:r>
              <a:rPr lang="it-IT" altLang="it-IT" sz="2100" i="1" baseline="30000">
                <a:solidFill>
                  <a:srgbClr val="660066"/>
                </a:solidFill>
                <a:latin typeface="Comic Sans MS" panose="030F0702030302020204" pitchFamily="66" charset="0"/>
              </a:rPr>
              <a:t>+</a:t>
            </a:r>
            <a:r>
              <a:rPr lang="it-IT" altLang="it-IT" sz="2100" i="1">
                <a:solidFill>
                  <a:srgbClr val="660066"/>
                </a:solidFill>
                <a:latin typeface="Comic Sans MS" panose="030F0702030302020204" pitchFamily="66" charset="0"/>
              </a:rPr>
              <a:t>) </a:t>
            </a:r>
            <a:r>
              <a:rPr lang="it-IT" altLang="it-IT" sz="2100" b="1" i="1">
                <a:solidFill>
                  <a:srgbClr val="FF0000"/>
                </a:solidFill>
                <a:latin typeface="Comic Sans MS" panose="030F0702030302020204" pitchFamily="66" charset="0"/>
              </a:rPr>
              <a:t>ad una base</a:t>
            </a:r>
            <a:r>
              <a:rPr lang="it-IT" altLang="it-IT" sz="2100" i="1">
                <a:solidFill>
                  <a:srgbClr val="660066"/>
                </a:solidFill>
                <a:latin typeface="Comic Sans MS" panose="030F0702030302020204" pitchFamily="66" charset="0"/>
              </a:rPr>
              <a:t>; base è una sostanza capace di acquistare un protone </a:t>
            </a:r>
            <a:r>
              <a:rPr lang="it-IT" altLang="it-IT" sz="2100" b="1" i="1">
                <a:solidFill>
                  <a:srgbClr val="FF0000"/>
                </a:solidFill>
                <a:latin typeface="Comic Sans MS" panose="030F0702030302020204" pitchFamily="66" charset="0"/>
              </a:rPr>
              <a:t>da un acido</a:t>
            </a:r>
            <a:r>
              <a:rPr lang="it-IT" altLang="it-IT" sz="2100" i="1">
                <a:solidFill>
                  <a:srgbClr val="660066"/>
                </a:solidFill>
                <a:latin typeface="Comic Sans MS" panose="030F0702030302020204" pitchFamily="66" charset="0"/>
              </a:rPr>
              <a:t>"</a:t>
            </a:r>
            <a:endParaRPr lang="it-IT" altLang="it-IT" sz="210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3640138" y="4102100"/>
            <a:ext cx="3649662" cy="1098550"/>
            <a:chOff x="2115541" y="4102744"/>
            <a:chExt cx="3649925" cy="1098551"/>
          </a:xfrm>
        </p:grpSpPr>
        <p:sp>
          <p:nvSpPr>
            <p:cNvPr id="31770" name="Oval 5"/>
            <p:cNvSpPr>
              <a:spLocks noChangeArrowheads="1"/>
            </p:cNvSpPr>
            <p:nvPr/>
          </p:nvSpPr>
          <p:spPr bwMode="auto">
            <a:xfrm>
              <a:off x="4847606" y="4102744"/>
              <a:ext cx="600075" cy="566738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1" name="Oval 5"/>
            <p:cNvSpPr>
              <a:spLocks noChangeArrowheads="1"/>
            </p:cNvSpPr>
            <p:nvPr/>
          </p:nvSpPr>
          <p:spPr bwMode="auto">
            <a:xfrm>
              <a:off x="2388592" y="4102744"/>
              <a:ext cx="600075" cy="566738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2" name="Text Box 18"/>
            <p:cNvSpPr txBox="1">
              <a:spLocks noChangeArrowheads="1"/>
            </p:cNvSpPr>
            <p:nvPr/>
          </p:nvSpPr>
          <p:spPr bwMode="auto">
            <a:xfrm>
              <a:off x="2115541" y="4669482"/>
              <a:ext cx="1146175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0066"/>
                  </a:solidFill>
                  <a:latin typeface="Comic Sans MS" panose="030F0702030302020204" pitchFamily="66" charset="0"/>
                </a:rPr>
                <a:t>Acido 1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773" name="Text Box 20"/>
            <p:cNvSpPr txBox="1">
              <a:spLocks noChangeArrowheads="1"/>
            </p:cNvSpPr>
            <p:nvPr/>
          </p:nvSpPr>
          <p:spPr bwMode="auto">
            <a:xfrm>
              <a:off x="4763754" y="4653136"/>
              <a:ext cx="1001712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0066"/>
                  </a:solidFill>
                  <a:latin typeface="Comic Sans MS" panose="030F0702030302020204" pitchFamily="66" charset="0"/>
                </a:rPr>
                <a:t>Base 1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ruppo 38"/>
          <p:cNvGrpSpPr>
            <a:grpSpLocks/>
          </p:cNvGrpSpPr>
          <p:nvPr/>
        </p:nvGrpSpPr>
        <p:grpSpPr bwMode="auto">
          <a:xfrm>
            <a:off x="5022850" y="4132264"/>
            <a:ext cx="3556000" cy="1068387"/>
            <a:chOff x="3498281" y="4132363"/>
            <a:chExt cx="3555895" cy="1068932"/>
          </a:xfrm>
        </p:grpSpPr>
        <p:sp>
          <p:nvSpPr>
            <p:cNvPr id="31766" name="Rectangle 3"/>
            <p:cNvSpPr>
              <a:spLocks noChangeArrowheads="1"/>
            </p:cNvSpPr>
            <p:nvPr/>
          </p:nvSpPr>
          <p:spPr bwMode="auto">
            <a:xfrm>
              <a:off x="6194545" y="4132363"/>
              <a:ext cx="522288" cy="453273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67" name="Rectangle 3"/>
            <p:cNvSpPr>
              <a:spLocks noChangeArrowheads="1"/>
            </p:cNvSpPr>
            <p:nvPr/>
          </p:nvSpPr>
          <p:spPr bwMode="auto">
            <a:xfrm>
              <a:off x="3691736" y="4206602"/>
              <a:ext cx="522288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68" name="Text Box 19"/>
            <p:cNvSpPr txBox="1">
              <a:spLocks noChangeArrowheads="1"/>
            </p:cNvSpPr>
            <p:nvPr/>
          </p:nvSpPr>
          <p:spPr bwMode="auto">
            <a:xfrm>
              <a:off x="3498281" y="4669482"/>
              <a:ext cx="1052512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0066"/>
                  </a:solidFill>
                  <a:latin typeface="Comic Sans MS" panose="030F0702030302020204" pitchFamily="66" charset="0"/>
                </a:rPr>
                <a:t>Base 2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769" name="Text Box 21"/>
            <p:cNvSpPr txBox="1">
              <a:spLocks noChangeArrowheads="1"/>
            </p:cNvSpPr>
            <p:nvPr/>
          </p:nvSpPr>
          <p:spPr bwMode="auto">
            <a:xfrm>
              <a:off x="5857201" y="4669482"/>
              <a:ext cx="1196975" cy="53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660066"/>
                  </a:solidFill>
                  <a:latin typeface="Comic Sans MS" panose="030F0702030302020204" pitchFamily="66" charset="0"/>
                </a:rPr>
                <a:t>Acido 2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3919539" y="4094163"/>
            <a:ext cx="2668587" cy="512762"/>
            <a:chOff x="2412423" y="4605083"/>
            <a:chExt cx="2667975" cy="512513"/>
          </a:xfrm>
        </p:grpSpPr>
        <p:sp>
          <p:nvSpPr>
            <p:cNvPr id="31763" name="Text Box 17"/>
            <p:cNvSpPr txBox="1">
              <a:spLocks noChangeArrowheads="1"/>
            </p:cNvSpPr>
            <p:nvPr/>
          </p:nvSpPr>
          <p:spPr bwMode="auto">
            <a:xfrm>
              <a:off x="2412423" y="4605083"/>
              <a:ext cx="2667975" cy="51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HA    +     B	  </a:t>
              </a:r>
            </a:p>
          </p:txBody>
        </p:sp>
        <p:sp>
          <p:nvSpPr>
            <p:cNvPr id="31764" name="Line 28"/>
            <p:cNvSpPr>
              <a:spLocks noChangeShapeType="1"/>
            </p:cNvSpPr>
            <p:nvPr/>
          </p:nvSpPr>
          <p:spPr bwMode="auto">
            <a:xfrm flipV="1">
              <a:off x="4321774" y="4956882"/>
              <a:ext cx="450850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1765" name="Line 29"/>
            <p:cNvSpPr>
              <a:spLocks noChangeShapeType="1"/>
            </p:cNvSpPr>
            <p:nvPr/>
          </p:nvSpPr>
          <p:spPr bwMode="auto">
            <a:xfrm flipH="1">
              <a:off x="4321774" y="4848932"/>
              <a:ext cx="458787" cy="0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40" name="Gruppo 39"/>
          <p:cNvGrpSpPr>
            <a:grpSpLocks/>
          </p:cNvGrpSpPr>
          <p:nvPr/>
        </p:nvGrpSpPr>
        <p:grpSpPr bwMode="auto">
          <a:xfrm>
            <a:off x="1724026" y="4397375"/>
            <a:ext cx="5038725" cy="871538"/>
            <a:chOff x="199811" y="4397976"/>
            <a:chExt cx="5039078" cy="870738"/>
          </a:xfrm>
        </p:grpSpPr>
        <p:sp>
          <p:nvSpPr>
            <p:cNvPr id="31760" name="AutoShape 22"/>
            <p:cNvSpPr>
              <a:spLocks/>
            </p:cNvSpPr>
            <p:nvPr/>
          </p:nvSpPr>
          <p:spPr bwMode="auto">
            <a:xfrm rot="-5400000">
              <a:off x="3929276" y="3959102"/>
              <a:ext cx="174625" cy="2444600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61" name="Text Box 24"/>
            <p:cNvSpPr txBox="1">
              <a:spLocks noChangeArrowheads="1"/>
            </p:cNvSpPr>
            <p:nvPr/>
          </p:nvSpPr>
          <p:spPr bwMode="auto">
            <a:xfrm>
              <a:off x="199811" y="4397976"/>
              <a:ext cx="18605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9900"/>
                  </a:solidFill>
                  <a:latin typeface="Comic Sans MS" panose="030F0702030302020204" pitchFamily="66" charset="0"/>
                </a:rPr>
                <a:t>Coppia coniugata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FF9900"/>
                  </a:solidFill>
                  <a:latin typeface="Comic Sans MS" panose="030F0702030302020204" pitchFamily="66" charset="0"/>
                </a:rPr>
                <a:t>acido-base (1)</a:t>
              </a:r>
              <a:endParaRPr lang="it-IT" altLang="it-IT" sz="2300">
                <a:solidFill>
                  <a:srgbClr val="FF99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762" name="Line 25"/>
            <p:cNvSpPr>
              <a:spLocks noChangeShapeType="1"/>
            </p:cNvSpPr>
            <p:nvPr/>
          </p:nvSpPr>
          <p:spPr bwMode="auto">
            <a:xfrm>
              <a:off x="1744274" y="5071606"/>
              <a:ext cx="918657" cy="187529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36" name="Gruppo 35"/>
          <p:cNvGrpSpPr>
            <a:grpSpLocks/>
          </p:cNvGrpSpPr>
          <p:nvPr/>
        </p:nvGrpSpPr>
        <p:grpSpPr bwMode="auto">
          <a:xfrm>
            <a:off x="5505451" y="4570414"/>
            <a:ext cx="5065713" cy="815975"/>
            <a:chOff x="3717271" y="4640294"/>
            <a:chExt cx="5065130" cy="817257"/>
          </a:xfrm>
        </p:grpSpPr>
        <p:sp>
          <p:nvSpPr>
            <p:cNvPr id="31757" name="AutoShape 23"/>
            <p:cNvSpPr>
              <a:spLocks/>
            </p:cNvSpPr>
            <p:nvPr/>
          </p:nvSpPr>
          <p:spPr bwMode="auto">
            <a:xfrm rot="-5400000">
              <a:off x="4779309" y="4162151"/>
              <a:ext cx="233362" cy="2357437"/>
            </a:xfrm>
            <a:prstGeom prst="leftBracket">
              <a:avLst>
                <a:gd name="adj" fmla="val 0"/>
              </a:avLst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58" name="Text Box 26"/>
            <p:cNvSpPr txBox="1">
              <a:spLocks noChangeArrowheads="1"/>
            </p:cNvSpPr>
            <p:nvPr/>
          </p:nvSpPr>
          <p:spPr bwMode="auto">
            <a:xfrm>
              <a:off x="6921851" y="4640294"/>
              <a:ext cx="1860550" cy="5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2276475" algn="l"/>
                  <a:tab pos="3294063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2276475" algn="l"/>
                  <a:tab pos="3294063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3333CC"/>
                  </a:solidFill>
                  <a:latin typeface="Comic Sans MS" panose="030F0702030302020204" pitchFamily="66" charset="0"/>
                </a:rPr>
                <a:t>Coppia coniugata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>
                  <a:solidFill>
                    <a:srgbClr val="3333CC"/>
                  </a:solidFill>
                  <a:latin typeface="Comic Sans MS" panose="030F0702030302020204" pitchFamily="66" charset="0"/>
                </a:rPr>
                <a:t>acido-base (2)</a:t>
              </a:r>
              <a:endParaRPr lang="it-IT" altLang="it-IT" sz="2300">
                <a:solidFill>
                  <a:srgbClr val="3333CC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1759" name="Line 27"/>
            <p:cNvSpPr>
              <a:spLocks noChangeShapeType="1"/>
            </p:cNvSpPr>
            <p:nvPr/>
          </p:nvSpPr>
          <p:spPr bwMode="auto">
            <a:xfrm flipH="1">
              <a:off x="6168371" y="5219485"/>
              <a:ext cx="740020" cy="21895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839788" y="5732464"/>
            <a:ext cx="9828213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marL="712788" indent="-712788"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100">
                <a:solidFill>
                  <a:srgbClr val="660066"/>
                </a:solidFill>
                <a:latin typeface="Comic Sans MS" panose="030F0702030302020204" pitchFamily="66" charset="0"/>
              </a:rPr>
              <a:t>         L'acido e la base possono essere specie neutre, cariche (+) o cariche (-). L'acido deve necessariamente contenere un protone. La base non deve necessariamente contenere OH. </a:t>
            </a: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6456364" y="4114801"/>
            <a:ext cx="184467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2276475" algn="l"/>
                <a:tab pos="32940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2276475" algn="l"/>
                <a:tab pos="32940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2276475" algn="l"/>
                <a:tab pos="32940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2276475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2276475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76475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76475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76475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76475" algn="l"/>
                <a:tab pos="32940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660066"/>
                </a:solidFill>
                <a:latin typeface="Comic Sans MS" panose="030F0702030302020204" pitchFamily="66" charset="0"/>
              </a:rPr>
              <a:t>A</a:t>
            </a:r>
            <a:r>
              <a:rPr lang="it-IT" altLang="it-IT" sz="2300" baseline="30000">
                <a:solidFill>
                  <a:srgbClr val="660066"/>
                </a:solidFill>
                <a:latin typeface="Comic Sans MS" panose="030F0702030302020204" pitchFamily="66" charset="0"/>
              </a:rPr>
              <a:t>-</a:t>
            </a:r>
            <a:r>
              <a:rPr lang="it-IT" altLang="it-IT" sz="2300">
                <a:solidFill>
                  <a:srgbClr val="660066"/>
                </a:solidFill>
                <a:latin typeface="Comic Sans MS" panose="030F0702030302020204" pitchFamily="66" charset="0"/>
              </a:rPr>
              <a:t>    +     BH</a:t>
            </a:r>
            <a:r>
              <a:rPr lang="it-IT" altLang="it-IT" sz="2300" baseline="30000">
                <a:solidFill>
                  <a:srgbClr val="660066"/>
                </a:solidFill>
                <a:latin typeface="Comic Sans MS" panose="030F0702030302020204" pitchFamily="66" charset="0"/>
              </a:rPr>
              <a:t>+</a:t>
            </a:r>
            <a:endParaRPr lang="it-IT" altLang="it-IT" sz="230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76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530"/>
    </mc:Choice>
    <mc:Fallback>
      <p:transition spd="slow" advTm="18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0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979738" y="149226"/>
            <a:ext cx="6183312" cy="581025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50000">
                <a:srgbClr val="DDDDDD"/>
              </a:gs>
              <a:gs pos="100000">
                <a:srgbClr val="FFFF99"/>
              </a:gs>
            </a:gsLst>
            <a:lin ang="5400000" scaled="1"/>
          </a:gradFill>
          <a:ln w="38100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300">
                <a:solidFill>
                  <a:srgbClr val="660066"/>
                </a:solidFill>
                <a:latin typeface="Arial Black" pitchFamily="34" charset="0"/>
              </a:rPr>
              <a:t>Teoria di Brønsted - Lowry</a:t>
            </a:r>
            <a:endParaRPr lang="it-IT" altLang="it-IT" sz="33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03376" y="1844676"/>
            <a:ext cx="72421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700" b="1">
                <a:solidFill>
                  <a:srgbClr val="00FF00"/>
                </a:solidFill>
                <a:latin typeface="Arial" charset="0"/>
              </a:rPr>
              <a:t>ACIDO:</a:t>
            </a:r>
            <a:r>
              <a:rPr lang="it-IT" sz="2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sz="2600">
                <a:solidFill>
                  <a:srgbClr val="66FF99"/>
                </a:solidFill>
                <a:latin typeface="Arial" charset="0"/>
              </a:rPr>
              <a:t>può cedere un protone (H</a:t>
            </a:r>
            <a:r>
              <a:rPr lang="it-IT" sz="2600" baseline="50000">
                <a:solidFill>
                  <a:srgbClr val="66FF99"/>
                </a:solidFill>
                <a:latin typeface="Arial" charset="0"/>
              </a:rPr>
              <a:t>+</a:t>
            </a:r>
            <a:r>
              <a:rPr lang="it-IT" sz="2600">
                <a:solidFill>
                  <a:srgbClr val="66FF99"/>
                </a:solidFill>
                <a:latin typeface="Arial" charset="0"/>
              </a:rPr>
              <a:t>) a una base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582738" y="2328864"/>
            <a:ext cx="8005762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700" b="1">
                <a:solidFill>
                  <a:srgbClr val="FF6600"/>
                </a:solidFill>
                <a:latin typeface="Arial" charset="0"/>
              </a:rPr>
              <a:t>BASE:</a:t>
            </a:r>
            <a:r>
              <a:rPr lang="it-IT" sz="2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it-IT" sz="2600">
                <a:solidFill>
                  <a:srgbClr val="FFCC66"/>
                </a:solidFill>
                <a:latin typeface="Arial" charset="0"/>
              </a:rPr>
              <a:t>può legare il protone proveniente da un acido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951039" y="2924176"/>
            <a:ext cx="7862887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>
                <a:solidFill>
                  <a:srgbClr val="CCCCFF"/>
                </a:solidFill>
                <a:latin typeface="Arial" pitchFamily="34" charset="0"/>
              </a:rPr>
              <a:t>Per esempio NH</a:t>
            </a:r>
            <a:r>
              <a:rPr lang="it-IT" altLang="it-IT" sz="2600" baseline="-25000">
                <a:solidFill>
                  <a:srgbClr val="CCCCFF"/>
                </a:solidFill>
                <a:latin typeface="Arial" pitchFamily="34" charset="0"/>
              </a:rPr>
              <a:t>3</a:t>
            </a:r>
            <a:r>
              <a:rPr lang="it-IT" altLang="it-IT" sz="2600">
                <a:solidFill>
                  <a:srgbClr val="CCCCFF"/>
                </a:solidFill>
                <a:latin typeface="Arial" pitchFamily="34" charset="0"/>
              </a:rPr>
              <a:t> è una base, perché lega il protone</a:t>
            </a:r>
          </a:p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>
                <a:solidFill>
                  <a:srgbClr val="CCCCFF"/>
                </a:solidFill>
                <a:latin typeface="Arial" pitchFamily="34" charset="0"/>
              </a:rPr>
              <a:t>proveniente da un acido, formando lo ione NH</a:t>
            </a:r>
            <a:r>
              <a:rPr lang="it-IT" altLang="it-IT" sz="2600" baseline="-25000">
                <a:solidFill>
                  <a:srgbClr val="CCCCFF"/>
                </a:solidFill>
                <a:latin typeface="Arial" pitchFamily="34" charset="0"/>
              </a:rPr>
              <a:t>4</a:t>
            </a:r>
            <a:r>
              <a:rPr lang="it-IT" altLang="it-IT" sz="2600" baseline="50000">
                <a:solidFill>
                  <a:srgbClr val="CCCCFF"/>
                </a:solidFill>
                <a:latin typeface="Arial" pitchFamily="34" charset="0"/>
              </a:rPr>
              <a:t>+</a:t>
            </a:r>
            <a:r>
              <a:rPr lang="it-IT" altLang="it-IT" sz="2600">
                <a:solidFill>
                  <a:srgbClr val="CCCCFF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544639" y="5013326"/>
            <a:ext cx="9024937" cy="164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defTabSz="549275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549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600" b="1">
                <a:solidFill>
                  <a:srgbClr val="FFFF99"/>
                </a:solidFill>
                <a:latin typeface="Arial" pitchFamily="34" charset="0"/>
              </a:rPr>
              <a:t>N.B.</a:t>
            </a:r>
            <a:endParaRPr lang="it-IT" altLang="it-IT" sz="2600">
              <a:solidFill>
                <a:srgbClr val="FFFF99"/>
              </a:solidFill>
              <a:latin typeface="Arial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>
                <a:solidFill>
                  <a:srgbClr val="FFFF99"/>
                </a:solidFill>
                <a:latin typeface="Arial" pitchFamily="34" charset="0"/>
              </a:rPr>
              <a:t>Tutti gli </a:t>
            </a:r>
            <a:r>
              <a:rPr lang="it-IT" altLang="it-IT" b="1" u="sng">
                <a:solidFill>
                  <a:srgbClr val="FFFF99"/>
                </a:solidFill>
                <a:latin typeface="Arial" pitchFamily="34" charset="0"/>
              </a:rPr>
              <a:t>ACIDI</a:t>
            </a:r>
            <a:r>
              <a:rPr lang="it-IT" altLang="it-IT">
                <a:solidFill>
                  <a:srgbClr val="FFFF99"/>
                </a:solidFill>
                <a:latin typeface="Arial" pitchFamily="34" charset="0"/>
              </a:rPr>
              <a:t> di Brønsted </a:t>
            </a:r>
            <a:r>
              <a:rPr lang="it-IT" altLang="it-IT" b="1" u="sng">
                <a:solidFill>
                  <a:srgbClr val="FFFF99"/>
                </a:solidFill>
                <a:latin typeface="Arial" pitchFamily="34" charset="0"/>
              </a:rPr>
              <a:t>SONO ACIDI</a:t>
            </a:r>
            <a:r>
              <a:rPr lang="it-IT" altLang="it-IT">
                <a:solidFill>
                  <a:srgbClr val="FFFF99"/>
                </a:solidFill>
                <a:latin typeface="Arial" pitchFamily="34" charset="0"/>
              </a:rPr>
              <a:t> anche di Arrhenius, 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u="sng">
                <a:solidFill>
                  <a:srgbClr val="FFFF99"/>
                </a:solidFill>
                <a:latin typeface="Arial" pitchFamily="34" charset="0"/>
              </a:rPr>
              <a:t>NON</a:t>
            </a:r>
            <a:r>
              <a:rPr lang="it-IT" altLang="it-IT">
                <a:solidFill>
                  <a:srgbClr val="FFFF99"/>
                </a:solidFill>
                <a:latin typeface="Arial" pitchFamily="34" charset="0"/>
              </a:rPr>
              <a:t> tutte le </a:t>
            </a:r>
            <a:r>
              <a:rPr lang="it-IT" altLang="it-IT" b="1" u="sng">
                <a:solidFill>
                  <a:srgbClr val="FFFF99"/>
                </a:solidFill>
                <a:latin typeface="Arial" pitchFamily="34" charset="0"/>
              </a:rPr>
              <a:t>BASI</a:t>
            </a:r>
            <a:r>
              <a:rPr lang="it-IT" altLang="it-IT">
                <a:solidFill>
                  <a:srgbClr val="FFFF99"/>
                </a:solidFill>
                <a:latin typeface="Arial" pitchFamily="34" charset="0"/>
              </a:rPr>
              <a:t> di Brønsted </a:t>
            </a:r>
            <a:r>
              <a:rPr lang="it-IT" altLang="it-IT" b="1" u="sng">
                <a:solidFill>
                  <a:srgbClr val="FFFF99"/>
                </a:solidFill>
                <a:latin typeface="Arial" pitchFamily="34" charset="0"/>
              </a:rPr>
              <a:t>SONO BASI</a:t>
            </a:r>
            <a:r>
              <a:rPr lang="it-IT" altLang="it-IT">
                <a:solidFill>
                  <a:srgbClr val="FFFF99"/>
                </a:solidFill>
                <a:latin typeface="Arial" pitchFamily="34" charset="0"/>
              </a:rPr>
              <a:t> secondo Arrhenius.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547814" y="836613"/>
            <a:ext cx="87852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defTabSz="549275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5492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54927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>
                <a:solidFill>
                  <a:srgbClr val="FFFFFF"/>
                </a:solidFill>
                <a:latin typeface="Comic Sans MS" charset="0"/>
              </a:rPr>
              <a:t>Gli equilibri acido/base possono avvenire in tutti i solventi o senza solvente (non necessariamente in acqua)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968625" y="4137025"/>
            <a:ext cx="5729892" cy="973844"/>
            <a:chOff x="1920875" y="3575050"/>
            <a:chExt cx="5729892" cy="973844"/>
          </a:xfrm>
        </p:grpSpPr>
        <p:sp>
          <p:nvSpPr>
            <p:cNvPr id="34825" name="Text Box 7"/>
            <p:cNvSpPr txBox="1">
              <a:spLocks noChangeArrowheads="1"/>
            </p:cNvSpPr>
            <p:nvPr/>
          </p:nvSpPr>
          <p:spPr bwMode="auto">
            <a:xfrm>
              <a:off x="2130425" y="3575050"/>
              <a:ext cx="5262563" cy="53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600">
                  <a:solidFill>
                    <a:srgbClr val="CCCCFF"/>
                  </a:solidFill>
                  <a:latin typeface="Arial" charset="0"/>
                </a:rPr>
                <a:t>NH</a:t>
              </a:r>
              <a:r>
                <a:rPr lang="it-IT" sz="2600" baseline="-25000">
                  <a:solidFill>
                    <a:srgbClr val="CCCCFF"/>
                  </a:solidFill>
                  <a:latin typeface="Arial" charset="0"/>
                </a:rPr>
                <a:t>3</a:t>
              </a:r>
              <a:r>
                <a:rPr lang="it-IT" sz="2600">
                  <a:solidFill>
                    <a:srgbClr val="CCCCFF"/>
                  </a:solidFill>
                  <a:latin typeface="Arial" charset="0"/>
                </a:rPr>
                <a:t>   +   HCl		    NH</a:t>
              </a:r>
              <a:r>
                <a:rPr lang="it-IT" sz="2600" baseline="-25000">
                  <a:solidFill>
                    <a:srgbClr val="CCCCFF"/>
                  </a:solidFill>
                  <a:latin typeface="Arial" charset="0"/>
                </a:rPr>
                <a:t>4</a:t>
              </a:r>
              <a:r>
                <a:rPr lang="it-IT" sz="2600" baseline="50000">
                  <a:solidFill>
                    <a:srgbClr val="CCCCFF"/>
                  </a:solidFill>
                  <a:latin typeface="Arial" charset="0"/>
                </a:rPr>
                <a:t>+</a:t>
              </a:r>
              <a:r>
                <a:rPr lang="it-IT" sz="2600" b="1" baseline="50000">
                  <a:solidFill>
                    <a:srgbClr val="CCCCFF"/>
                  </a:solidFill>
                  <a:latin typeface="Arial" charset="0"/>
                </a:rPr>
                <a:t>.</a:t>
              </a:r>
              <a:r>
                <a:rPr lang="it-IT" sz="2600">
                  <a:solidFill>
                    <a:srgbClr val="CCCCFF"/>
                  </a:solidFill>
                  <a:latin typeface="Arial" charset="0"/>
                </a:rPr>
                <a:t>   +    Cl</a:t>
              </a:r>
              <a:r>
                <a:rPr lang="it-IT" sz="2600" baseline="50000">
                  <a:solidFill>
                    <a:srgbClr val="CCCCFF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34826" name="Text Box 9"/>
            <p:cNvSpPr txBox="1">
              <a:spLocks noChangeArrowheads="1"/>
            </p:cNvSpPr>
            <p:nvPr/>
          </p:nvSpPr>
          <p:spPr bwMode="auto">
            <a:xfrm>
              <a:off x="1920875" y="4068763"/>
              <a:ext cx="1027717" cy="48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FFFF"/>
                  </a:solidFill>
                  <a:latin typeface="Arial" charset="0"/>
                </a:rPr>
                <a:t>Base 1</a:t>
              </a:r>
              <a:endParaRPr lang="it-IT" sz="2300" baseline="50000">
                <a:solidFill>
                  <a:srgbClr val="CCFFFF"/>
                </a:solidFill>
                <a:latin typeface="Arial" charset="0"/>
              </a:endParaRPr>
            </a:p>
          </p:txBody>
        </p:sp>
        <p:sp>
          <p:nvSpPr>
            <p:cNvPr id="34827" name="Text Box 10"/>
            <p:cNvSpPr txBox="1">
              <a:spLocks noChangeArrowheads="1"/>
            </p:cNvSpPr>
            <p:nvPr/>
          </p:nvSpPr>
          <p:spPr bwMode="auto">
            <a:xfrm>
              <a:off x="3311525" y="4068763"/>
              <a:ext cx="1093441" cy="48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FFFF"/>
                  </a:solidFill>
                  <a:latin typeface="Arial" charset="0"/>
                </a:rPr>
                <a:t>Acido 2</a:t>
              </a:r>
              <a:endParaRPr lang="it-IT" sz="2300" baseline="50000">
                <a:solidFill>
                  <a:srgbClr val="CCFFFF"/>
                </a:solidFill>
                <a:latin typeface="Arial" charset="0"/>
              </a:endParaRPr>
            </a:p>
          </p:txBody>
        </p:sp>
        <p:sp>
          <p:nvSpPr>
            <p:cNvPr id="34828" name="Text Box 11"/>
            <p:cNvSpPr txBox="1">
              <a:spLocks noChangeArrowheads="1"/>
            </p:cNvSpPr>
            <p:nvPr/>
          </p:nvSpPr>
          <p:spPr bwMode="auto">
            <a:xfrm>
              <a:off x="5080000" y="4068763"/>
              <a:ext cx="1093441" cy="48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FFFF"/>
                  </a:solidFill>
                  <a:latin typeface="Arial" charset="0"/>
                </a:rPr>
                <a:t>Acido 1</a:t>
              </a:r>
              <a:endParaRPr lang="it-IT" sz="2300" baseline="50000">
                <a:solidFill>
                  <a:srgbClr val="CCFFFF"/>
                </a:solidFill>
                <a:latin typeface="Arial" charset="0"/>
              </a:endParaRPr>
            </a:p>
          </p:txBody>
        </p:sp>
        <p:sp>
          <p:nvSpPr>
            <p:cNvPr id="34829" name="Text Box 12"/>
            <p:cNvSpPr txBox="1">
              <a:spLocks noChangeArrowheads="1"/>
            </p:cNvSpPr>
            <p:nvPr/>
          </p:nvSpPr>
          <p:spPr bwMode="auto">
            <a:xfrm>
              <a:off x="6623050" y="4068763"/>
              <a:ext cx="1027717" cy="480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defTabSz="549275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defTabSz="54927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defTabSz="549275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300">
                  <a:solidFill>
                    <a:srgbClr val="CCFFFF"/>
                  </a:solidFill>
                  <a:latin typeface="Arial" charset="0"/>
                </a:rPr>
                <a:t>Base 2</a:t>
              </a:r>
              <a:endParaRPr lang="it-IT" sz="2300" baseline="50000">
                <a:solidFill>
                  <a:srgbClr val="CCFFFF"/>
                </a:solidFill>
                <a:latin typeface="Arial" charset="0"/>
              </a:endParaRPr>
            </a:p>
          </p:txBody>
        </p:sp>
        <p:sp>
          <p:nvSpPr>
            <p:cNvPr id="34830" name="Line 13"/>
            <p:cNvSpPr>
              <a:spLocks noChangeShapeType="1"/>
            </p:cNvSpPr>
            <p:nvPr/>
          </p:nvSpPr>
          <p:spPr bwMode="auto">
            <a:xfrm>
              <a:off x="4370388" y="3859213"/>
              <a:ext cx="776287" cy="0"/>
            </a:xfrm>
            <a:prstGeom prst="line">
              <a:avLst/>
            </a:prstGeom>
            <a:noFill/>
            <a:ln w="47625">
              <a:solidFill>
                <a:srgbClr val="CCCC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59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305"/>
    </mc:Choice>
    <mc:Fallback>
      <p:transition spd="slow" advTm="8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9" grpId="0"/>
      <p:bldP spid="4100" grpId="0"/>
      <p:bldP spid="4101" grpId="0"/>
      <p:bldP spid="4102" grpId="0"/>
      <p:bldP spid="4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11"/>
          <p:cNvSpPr>
            <a:spLocks noChangeArrowheads="1" noChangeShapeType="1" noTextEdit="1"/>
          </p:cNvSpPr>
          <p:nvPr/>
        </p:nvSpPr>
        <p:spPr bwMode="auto">
          <a:xfrm>
            <a:off x="2495551" y="41275"/>
            <a:ext cx="6600825" cy="446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15875">
                  <a:solidFill>
                    <a:srgbClr val="8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ea typeface="MS PGothic" panose="020B0600070205080204" pitchFamily="34" charset="-128"/>
              </a:rPr>
              <a:t>Esempi di coppie coniugate Acido-Base</a:t>
            </a: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243139" y="635000"/>
            <a:ext cx="325278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98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98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98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00"/>
                </a:solidFill>
              </a:rPr>
              <a:t>ACIDO         BASE</a:t>
            </a:r>
            <a:endParaRPr lang="it-IT" altLang="it-IT" sz="26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HCl	Cl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HClO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>
                <a:solidFill>
                  <a:srgbClr val="000000"/>
                </a:solidFill>
              </a:rPr>
              <a:t>	ClO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SO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>
                <a:solidFill>
                  <a:srgbClr val="000000"/>
                </a:solidFill>
              </a:rPr>
              <a:t>	HSO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HSO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r>
              <a:rPr lang="it-IT" altLang="it-IT" sz="2200">
                <a:solidFill>
                  <a:srgbClr val="000000"/>
                </a:solidFill>
              </a:rPr>
              <a:t>	SO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2-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N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H</a:t>
            </a:r>
            <a:r>
              <a:rPr lang="it-IT" altLang="it-IT" sz="2200" baseline="-25000">
                <a:solidFill>
                  <a:srgbClr val="000000"/>
                </a:solidFill>
              </a:rPr>
              <a:t>6</a:t>
            </a:r>
            <a:r>
              <a:rPr lang="it-IT" altLang="it-IT" sz="2200" baseline="30000">
                <a:solidFill>
                  <a:srgbClr val="000000"/>
                </a:solidFill>
              </a:rPr>
              <a:t>2+</a:t>
            </a:r>
            <a:r>
              <a:rPr lang="it-IT" altLang="it-IT" sz="2200">
                <a:solidFill>
                  <a:srgbClr val="000000"/>
                </a:solidFill>
              </a:rPr>
              <a:t>	N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H</a:t>
            </a:r>
            <a:r>
              <a:rPr lang="it-IT" altLang="it-IT" sz="2200" baseline="-25000">
                <a:solidFill>
                  <a:srgbClr val="000000"/>
                </a:solidFill>
              </a:rPr>
              <a:t>5</a:t>
            </a:r>
            <a:r>
              <a:rPr lang="it-IT" altLang="it-IT" sz="2200" baseline="30000">
                <a:solidFill>
                  <a:srgbClr val="00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3796" name="AutoShape 13"/>
          <p:cNvSpPr>
            <a:spLocks noChangeArrowheads="1"/>
          </p:cNvSpPr>
          <p:nvPr/>
        </p:nvSpPr>
        <p:spPr bwMode="auto">
          <a:xfrm>
            <a:off x="1919288" y="1090614"/>
            <a:ext cx="3257550" cy="60325"/>
          </a:xfrm>
          <a:prstGeom prst="bevel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3797" name="AutoShape 14"/>
          <p:cNvSpPr>
            <a:spLocks noChangeArrowheads="1"/>
          </p:cNvSpPr>
          <p:nvPr/>
        </p:nvSpPr>
        <p:spPr bwMode="auto">
          <a:xfrm>
            <a:off x="1919288" y="625476"/>
            <a:ext cx="3257550" cy="61913"/>
          </a:xfrm>
          <a:prstGeom prst="bevel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348413" y="644526"/>
            <a:ext cx="2837894" cy="23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98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98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98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00"/>
                </a:solidFill>
              </a:rPr>
              <a:t>ACIDO         BASE</a:t>
            </a:r>
            <a:endParaRPr lang="it-IT" altLang="it-IT" sz="26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N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H</a:t>
            </a:r>
            <a:r>
              <a:rPr lang="it-IT" altLang="it-IT" sz="2200" baseline="-25000">
                <a:solidFill>
                  <a:srgbClr val="000000"/>
                </a:solidFill>
              </a:rPr>
              <a:t>5</a:t>
            </a:r>
            <a:r>
              <a:rPr lang="it-IT" altLang="it-IT" sz="2200" baseline="30000">
                <a:solidFill>
                  <a:srgbClr val="00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N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H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NH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NH</a:t>
            </a:r>
            <a:r>
              <a:rPr lang="it-IT" altLang="it-IT" sz="2200" baseline="-25000">
                <a:solidFill>
                  <a:srgbClr val="000000"/>
                </a:solidFill>
              </a:rPr>
              <a:t>3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NH</a:t>
            </a:r>
            <a:r>
              <a:rPr lang="it-IT" altLang="it-IT" sz="2200" baseline="-25000">
                <a:solidFill>
                  <a:srgbClr val="000000"/>
                </a:solidFill>
              </a:rPr>
              <a:t>3</a:t>
            </a:r>
            <a:r>
              <a:rPr lang="it-IT" altLang="it-IT" sz="2200">
                <a:solidFill>
                  <a:srgbClr val="000000"/>
                </a:solidFill>
              </a:rPr>
              <a:t>	NH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</a:t>
            </a:r>
            <a:r>
              <a:rPr lang="it-IT" altLang="it-IT" sz="2200" baseline="-25000">
                <a:solidFill>
                  <a:srgbClr val="000000"/>
                </a:solidFill>
              </a:rPr>
              <a:t>3</a:t>
            </a:r>
            <a:r>
              <a:rPr lang="it-IT" altLang="it-IT" sz="2200">
                <a:solidFill>
                  <a:srgbClr val="000000"/>
                </a:solidFill>
              </a:rPr>
              <a:t>O</a:t>
            </a:r>
            <a:r>
              <a:rPr lang="it-IT" altLang="it-IT" sz="2200" baseline="30000">
                <a:solidFill>
                  <a:srgbClr val="00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H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O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O	OH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3799" name="AutoShape 13"/>
          <p:cNvSpPr>
            <a:spLocks noChangeArrowheads="1"/>
          </p:cNvSpPr>
          <p:nvPr/>
        </p:nvSpPr>
        <p:spPr bwMode="auto">
          <a:xfrm>
            <a:off x="6024563" y="1100139"/>
            <a:ext cx="3257550" cy="60325"/>
          </a:xfrm>
          <a:prstGeom prst="bevel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3800" name="AutoShape 14"/>
          <p:cNvSpPr>
            <a:spLocks noChangeArrowheads="1"/>
          </p:cNvSpPr>
          <p:nvPr/>
        </p:nvSpPr>
        <p:spPr bwMode="auto">
          <a:xfrm>
            <a:off x="6024563" y="635001"/>
            <a:ext cx="3257550" cy="61913"/>
          </a:xfrm>
          <a:prstGeom prst="bevel">
            <a:avLst>
              <a:gd name="adj" fmla="val 500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lIns="91420" tIns="45710" rIns="91420" bIns="4571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731964" y="2973389"/>
            <a:ext cx="88280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CC0099"/>
                </a:solidFill>
              </a:rPr>
              <a:t>Si nota che esistono sostanze capaci di comportarsi da acido e da base, dette ANFOLITI: H</a:t>
            </a:r>
            <a:r>
              <a:rPr lang="it-IT" altLang="it-IT" sz="2400" baseline="-25000">
                <a:solidFill>
                  <a:srgbClr val="CC0099"/>
                </a:solidFill>
              </a:rPr>
              <a:t>2</a:t>
            </a:r>
            <a:r>
              <a:rPr lang="it-IT" altLang="it-IT" sz="2400">
                <a:solidFill>
                  <a:srgbClr val="CC0099"/>
                </a:solidFill>
              </a:rPr>
              <a:t>O, NH</a:t>
            </a:r>
            <a:r>
              <a:rPr lang="it-IT" altLang="it-IT" sz="2400" baseline="-25000">
                <a:solidFill>
                  <a:srgbClr val="CC0099"/>
                </a:solidFill>
              </a:rPr>
              <a:t>3</a:t>
            </a:r>
            <a:r>
              <a:rPr lang="it-IT" altLang="it-IT" sz="2400">
                <a:solidFill>
                  <a:srgbClr val="CC0099"/>
                </a:solidFill>
              </a:rPr>
              <a:t>, HSO</a:t>
            </a:r>
            <a:r>
              <a:rPr lang="it-IT" altLang="it-IT" sz="2400" baseline="-25000">
                <a:solidFill>
                  <a:srgbClr val="CC0099"/>
                </a:solidFill>
              </a:rPr>
              <a:t>4</a:t>
            </a:r>
            <a:r>
              <a:rPr lang="it-IT" altLang="it-IT" sz="2400" baseline="30000">
                <a:solidFill>
                  <a:srgbClr val="CC0099"/>
                </a:solidFill>
              </a:rPr>
              <a:t>-</a:t>
            </a:r>
            <a:r>
              <a:rPr lang="it-IT" altLang="it-IT" sz="2400">
                <a:solidFill>
                  <a:srgbClr val="CC0099"/>
                </a:solidFill>
              </a:rPr>
              <a:t> ecc. Per un generico equilibrio:</a:t>
            </a: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833688" y="3859213"/>
            <a:ext cx="6253162" cy="654050"/>
            <a:chOff x="429578" y="6297613"/>
            <a:chExt cx="6254115" cy="654051"/>
          </a:xfrm>
        </p:grpSpPr>
        <p:grpSp>
          <p:nvGrpSpPr>
            <p:cNvPr id="33829" name="Gruppo 10"/>
            <p:cNvGrpSpPr>
              <a:grpSpLocks/>
            </p:cNvGrpSpPr>
            <p:nvPr/>
          </p:nvGrpSpPr>
          <p:grpSpPr bwMode="auto">
            <a:xfrm>
              <a:off x="429578" y="6297613"/>
              <a:ext cx="6254115" cy="654051"/>
              <a:chOff x="429578" y="6297613"/>
              <a:chExt cx="6254115" cy="654051"/>
            </a:xfrm>
          </p:grpSpPr>
          <p:sp>
            <p:nvSpPr>
              <p:cNvPr id="33832" name="Rectangle 18"/>
              <p:cNvSpPr>
                <a:spLocks noChangeArrowheads="1"/>
              </p:cNvSpPr>
              <p:nvPr/>
            </p:nvSpPr>
            <p:spPr bwMode="auto">
              <a:xfrm>
                <a:off x="5326063" y="6370638"/>
                <a:ext cx="1316037" cy="420687"/>
              </a:xfrm>
              <a:prstGeom prst="rect">
                <a:avLst/>
              </a:prstGeom>
              <a:solidFill>
                <a:srgbClr val="CCECFF">
                  <a:alpha val="50195"/>
                </a:srgbClr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33" name="Oval 20"/>
              <p:cNvSpPr>
                <a:spLocks noChangeArrowheads="1"/>
              </p:cNvSpPr>
              <p:nvPr/>
            </p:nvSpPr>
            <p:spPr bwMode="auto">
              <a:xfrm>
                <a:off x="3857625" y="6297613"/>
                <a:ext cx="1114425" cy="565150"/>
              </a:xfrm>
              <a:prstGeom prst="ellipse">
                <a:avLst/>
              </a:prstGeom>
              <a:solidFill>
                <a:srgbClr val="FFFF00">
                  <a:alpha val="50195"/>
                </a:srgbClr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34" name="Rectangle 19"/>
              <p:cNvSpPr>
                <a:spLocks noChangeArrowheads="1"/>
              </p:cNvSpPr>
              <p:nvPr/>
            </p:nvSpPr>
            <p:spPr bwMode="auto">
              <a:xfrm>
                <a:off x="2014538" y="6370638"/>
                <a:ext cx="1200150" cy="420687"/>
              </a:xfrm>
              <a:prstGeom prst="rect">
                <a:avLst/>
              </a:prstGeom>
              <a:solidFill>
                <a:srgbClr val="CCECFF">
                  <a:alpha val="50195"/>
                </a:srgbClr>
              </a:solidFill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35" name="Oval 21"/>
              <p:cNvSpPr>
                <a:spLocks noChangeArrowheads="1"/>
              </p:cNvSpPr>
              <p:nvPr/>
            </p:nvSpPr>
            <p:spPr bwMode="auto">
              <a:xfrm>
                <a:off x="429578" y="6386514"/>
                <a:ext cx="1243012" cy="565150"/>
              </a:xfrm>
              <a:prstGeom prst="ellipse">
                <a:avLst/>
              </a:prstGeom>
              <a:solidFill>
                <a:srgbClr val="FFFF00">
                  <a:alpha val="50195"/>
                </a:srgbClr>
              </a:solidFill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lIns="91420" tIns="45710" rIns="91420" bIns="45710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36" name="Text Box 30"/>
              <p:cNvSpPr txBox="1">
                <a:spLocks noChangeArrowheads="1"/>
              </p:cNvSpPr>
              <p:nvPr/>
            </p:nvSpPr>
            <p:spPr bwMode="auto">
              <a:xfrm>
                <a:off x="497205" y="6323807"/>
                <a:ext cx="6186488" cy="512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1880" tIns="25940" rIns="51880" bIns="25940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tabLst>
                    <a:tab pos="2276475" algn="l"/>
                    <a:tab pos="3294063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tabLst>
                    <a:tab pos="2276475" algn="l"/>
                    <a:tab pos="3294063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tabLst>
                    <a:tab pos="2276475" algn="l"/>
                    <a:tab pos="3294063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2276475" algn="l"/>
                    <a:tab pos="3294063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>
                    <a:solidFill>
                      <a:srgbClr val="660066"/>
                    </a:solidFill>
                    <a:latin typeface="Comic Sans MS" panose="030F0702030302020204" pitchFamily="66" charset="0"/>
                  </a:rPr>
                  <a:t>Acido I  +   Base II	  Base I  +  Acido II</a:t>
                </a:r>
              </a:p>
            </p:txBody>
          </p:sp>
        </p:grpSp>
        <p:sp>
          <p:nvSpPr>
            <p:cNvPr id="33830" name="Line 22"/>
            <p:cNvSpPr>
              <a:spLocks noChangeShapeType="1"/>
            </p:cNvSpPr>
            <p:nvPr/>
          </p:nvSpPr>
          <p:spPr bwMode="auto">
            <a:xfrm flipV="1">
              <a:off x="3343275" y="6662738"/>
              <a:ext cx="450850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31" name="Line 23"/>
            <p:cNvSpPr>
              <a:spLocks noChangeShapeType="1"/>
            </p:cNvSpPr>
            <p:nvPr/>
          </p:nvSpPr>
          <p:spPr bwMode="auto">
            <a:xfrm flipH="1">
              <a:off x="3343275" y="6553200"/>
              <a:ext cx="458788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27" name="Gruppo 26"/>
          <p:cNvGrpSpPr>
            <a:grpSpLocks/>
          </p:cNvGrpSpPr>
          <p:nvPr/>
        </p:nvGrpSpPr>
        <p:grpSpPr bwMode="auto">
          <a:xfrm>
            <a:off x="3154364" y="4581525"/>
            <a:ext cx="5643469" cy="655638"/>
            <a:chOff x="1630512" y="4653136"/>
            <a:chExt cx="5643376" cy="655573"/>
          </a:xfrm>
        </p:grpSpPr>
        <p:sp>
          <p:nvSpPr>
            <p:cNvPr id="33822" name="Rectangle 2"/>
            <p:cNvSpPr>
              <a:spLocks noChangeArrowheads="1"/>
            </p:cNvSpPr>
            <p:nvPr/>
          </p:nvSpPr>
          <p:spPr bwMode="auto">
            <a:xfrm>
              <a:off x="6306018" y="4814997"/>
              <a:ext cx="892175" cy="422275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23" name="Rectangle 5"/>
            <p:cNvSpPr>
              <a:spLocks noChangeArrowheads="1"/>
            </p:cNvSpPr>
            <p:nvPr/>
          </p:nvSpPr>
          <p:spPr bwMode="auto">
            <a:xfrm>
              <a:off x="3026243" y="4814997"/>
              <a:ext cx="892175" cy="422275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24" name="Oval 10"/>
            <p:cNvSpPr>
              <a:spLocks noChangeArrowheads="1"/>
            </p:cNvSpPr>
            <p:nvPr/>
          </p:nvSpPr>
          <p:spPr bwMode="auto">
            <a:xfrm>
              <a:off x="1721318" y="4743559"/>
              <a:ext cx="609600" cy="56515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25" name="Oval 26"/>
            <p:cNvSpPr>
              <a:spLocks noChangeArrowheads="1"/>
            </p:cNvSpPr>
            <p:nvPr/>
          </p:nvSpPr>
          <p:spPr bwMode="auto">
            <a:xfrm>
              <a:off x="5032843" y="4743559"/>
              <a:ext cx="611187" cy="56515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26" name="Line 28"/>
            <p:cNvSpPr>
              <a:spLocks noChangeShapeType="1"/>
            </p:cNvSpPr>
            <p:nvPr/>
          </p:nvSpPr>
          <p:spPr bwMode="auto">
            <a:xfrm flipV="1">
              <a:off x="4193055" y="5051534"/>
              <a:ext cx="579438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27" name="Line 29"/>
            <p:cNvSpPr>
              <a:spLocks noChangeShapeType="1"/>
            </p:cNvSpPr>
            <p:nvPr/>
          </p:nvSpPr>
          <p:spPr bwMode="auto">
            <a:xfrm flipH="1">
              <a:off x="4193055" y="4941997"/>
              <a:ext cx="554038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28" name="Text Box 27"/>
            <p:cNvSpPr txBox="1">
              <a:spLocks noChangeArrowheads="1"/>
            </p:cNvSpPr>
            <p:nvPr/>
          </p:nvSpPr>
          <p:spPr bwMode="auto">
            <a:xfrm>
              <a:off x="1630512" y="4653136"/>
              <a:ext cx="5643376" cy="6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  HCl	+	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	  Cl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+	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Gruppo 42"/>
          <p:cNvGrpSpPr>
            <a:grpSpLocks/>
          </p:cNvGrpSpPr>
          <p:nvPr/>
        </p:nvGrpSpPr>
        <p:grpSpPr bwMode="auto">
          <a:xfrm>
            <a:off x="3140075" y="6021389"/>
            <a:ext cx="5721350" cy="720725"/>
            <a:chOff x="1615505" y="6021288"/>
            <a:chExt cx="5721350" cy="720402"/>
          </a:xfrm>
        </p:grpSpPr>
        <p:sp>
          <p:nvSpPr>
            <p:cNvPr id="33815" name="Rectangle 4"/>
            <p:cNvSpPr>
              <a:spLocks noChangeArrowheads="1"/>
            </p:cNvSpPr>
            <p:nvPr/>
          </p:nvSpPr>
          <p:spPr bwMode="auto">
            <a:xfrm>
              <a:off x="6444680" y="6198765"/>
              <a:ext cx="892175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6" name="Rectangle 7"/>
            <p:cNvSpPr>
              <a:spLocks noChangeArrowheads="1"/>
            </p:cNvSpPr>
            <p:nvPr/>
          </p:nvSpPr>
          <p:spPr bwMode="auto">
            <a:xfrm>
              <a:off x="3164905" y="6198765"/>
              <a:ext cx="892175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7" name="Oval 9"/>
            <p:cNvSpPr>
              <a:spLocks noChangeArrowheads="1"/>
            </p:cNvSpPr>
            <p:nvPr/>
          </p:nvSpPr>
          <p:spPr bwMode="auto">
            <a:xfrm>
              <a:off x="1615505" y="6174953"/>
              <a:ext cx="1098550" cy="566737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8" name="Oval 25"/>
            <p:cNvSpPr>
              <a:spLocks noChangeArrowheads="1"/>
            </p:cNvSpPr>
            <p:nvPr/>
          </p:nvSpPr>
          <p:spPr bwMode="auto">
            <a:xfrm>
              <a:off x="4928617" y="6174953"/>
              <a:ext cx="1096963" cy="566737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9" name="Line 33"/>
            <p:cNvSpPr>
              <a:spLocks noChangeShapeType="1"/>
            </p:cNvSpPr>
            <p:nvPr/>
          </p:nvSpPr>
          <p:spPr bwMode="auto">
            <a:xfrm flipV="1">
              <a:off x="4269805" y="6490865"/>
              <a:ext cx="579437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20" name="Line 34"/>
            <p:cNvSpPr>
              <a:spLocks noChangeShapeType="1"/>
            </p:cNvSpPr>
            <p:nvPr/>
          </p:nvSpPr>
          <p:spPr bwMode="auto">
            <a:xfrm flipH="1">
              <a:off x="4269805" y="6381328"/>
              <a:ext cx="554037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21" name="Text Box 27"/>
            <p:cNvSpPr txBox="1">
              <a:spLocks noChangeArrowheads="1"/>
            </p:cNvSpPr>
            <p:nvPr/>
          </p:nvSpPr>
          <p:spPr bwMode="auto">
            <a:xfrm>
              <a:off x="1670096" y="6021288"/>
              <a:ext cx="5643469" cy="654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SO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 +	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	HSO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+	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</a:t>
              </a:r>
              <a:endParaRPr lang="it-IT" altLang="it-IT" sz="2300">
                <a:solidFill>
                  <a:srgbClr val="66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Gruppo 35"/>
          <p:cNvGrpSpPr>
            <a:grpSpLocks/>
          </p:cNvGrpSpPr>
          <p:nvPr/>
        </p:nvGrpSpPr>
        <p:grpSpPr bwMode="auto">
          <a:xfrm>
            <a:off x="3167064" y="5229226"/>
            <a:ext cx="5953271" cy="714375"/>
            <a:chOff x="1643063" y="5229200"/>
            <a:chExt cx="5953419" cy="714172"/>
          </a:xfrm>
        </p:grpSpPr>
        <p:sp>
          <p:nvSpPr>
            <p:cNvPr id="33808" name="Rectangle 3"/>
            <p:cNvSpPr>
              <a:spLocks noChangeArrowheads="1"/>
            </p:cNvSpPr>
            <p:nvPr/>
          </p:nvSpPr>
          <p:spPr bwMode="auto">
            <a:xfrm>
              <a:off x="6348413" y="5417909"/>
              <a:ext cx="892175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09" name="Rectangle 6"/>
            <p:cNvSpPr>
              <a:spLocks noChangeArrowheads="1"/>
            </p:cNvSpPr>
            <p:nvPr/>
          </p:nvSpPr>
          <p:spPr bwMode="auto">
            <a:xfrm>
              <a:off x="3068638" y="5417909"/>
              <a:ext cx="892175" cy="420688"/>
            </a:xfrm>
            <a:prstGeom prst="rect">
              <a:avLst/>
            </a:prstGeom>
            <a:solidFill>
              <a:srgbClr val="CCECFF">
                <a:alpha val="50195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0" name="Oval 8"/>
            <p:cNvSpPr>
              <a:spLocks noChangeArrowheads="1"/>
            </p:cNvSpPr>
            <p:nvPr/>
          </p:nvSpPr>
          <p:spPr bwMode="auto">
            <a:xfrm>
              <a:off x="1643063" y="5378222"/>
              <a:ext cx="852487" cy="56515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1" name="Oval 24"/>
            <p:cNvSpPr>
              <a:spLocks noChangeArrowheads="1"/>
            </p:cNvSpPr>
            <p:nvPr/>
          </p:nvSpPr>
          <p:spPr bwMode="auto">
            <a:xfrm>
              <a:off x="4954588" y="5378222"/>
              <a:ext cx="852487" cy="56515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lIns="91420" tIns="45710" rIns="91420" bIns="4571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3812" name="Line 31"/>
            <p:cNvSpPr>
              <a:spLocks noChangeShapeType="1"/>
            </p:cNvSpPr>
            <p:nvPr/>
          </p:nvSpPr>
          <p:spPr bwMode="auto">
            <a:xfrm flipV="1">
              <a:off x="4214813" y="5702072"/>
              <a:ext cx="579437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13" name="Line 32"/>
            <p:cNvSpPr>
              <a:spLocks noChangeShapeType="1"/>
            </p:cNvSpPr>
            <p:nvPr/>
          </p:nvSpPr>
          <p:spPr bwMode="auto">
            <a:xfrm flipH="1">
              <a:off x="4214813" y="5592534"/>
              <a:ext cx="554037" cy="0"/>
            </a:xfrm>
            <a:prstGeom prst="line">
              <a:avLst/>
            </a:prstGeom>
            <a:noFill/>
            <a:ln w="12700">
              <a:solidFill>
                <a:srgbClr val="990099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20" tIns="45710" rIns="91420" bIns="4571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33814" name="Text Box 27"/>
            <p:cNvSpPr txBox="1">
              <a:spLocks noChangeArrowheads="1"/>
            </p:cNvSpPr>
            <p:nvPr/>
          </p:nvSpPr>
          <p:spPr bwMode="auto">
            <a:xfrm>
              <a:off x="1722035" y="5229200"/>
              <a:ext cx="5874447" cy="65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1880" tIns="25940" rIns="51880" bIns="25940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966788" algn="l"/>
                  <a:tab pos="1571625" algn="l"/>
                  <a:tab pos="3357563" algn="l"/>
                  <a:tab pos="4324350" algn="l"/>
                  <a:tab pos="4814888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lnSpc>
                  <a:spcPct val="1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NH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3 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+   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O 	NH</a:t>
              </a:r>
              <a:r>
                <a:rPr lang="it-IT" altLang="it-IT" sz="2300" baseline="-25000">
                  <a:solidFill>
                    <a:srgbClr val="660066"/>
                  </a:solidFill>
                  <a:latin typeface="Comic Sans MS" panose="030F0702030302020204" pitchFamily="66" charset="0"/>
                </a:rPr>
                <a:t>4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+ 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+  OH</a:t>
              </a:r>
              <a:r>
                <a:rPr lang="it-IT" altLang="it-IT" sz="2300" baseline="30000">
                  <a:solidFill>
                    <a:srgbClr val="660066"/>
                  </a:solidFill>
                  <a:latin typeface="Comic Sans MS" panose="030F0702030302020204" pitchFamily="66" charset="0"/>
                </a:rPr>
                <a:t>-</a:t>
              </a:r>
              <a:r>
                <a:rPr lang="it-IT" altLang="it-IT" sz="2300">
                  <a:solidFill>
                    <a:srgbClr val="660066"/>
                  </a:solidFill>
                  <a:latin typeface="Comic Sans MS" panose="030F0702030302020204" pitchFamily="66" charset="0"/>
                </a:rPr>
                <a:t>		</a:t>
              </a:r>
            </a:p>
          </p:txBody>
        </p:sp>
      </p:grp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1984375" y="722313"/>
            <a:ext cx="325278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98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98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98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00"/>
                </a:solidFill>
              </a:rPr>
              <a:t>ACIDO         BASE</a:t>
            </a:r>
            <a:endParaRPr lang="it-IT" altLang="it-IT" sz="26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HCl	Cl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HClO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>
                <a:solidFill>
                  <a:srgbClr val="000000"/>
                </a:solidFill>
              </a:rPr>
              <a:t>	ClO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SO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  <a:r>
              <a:rPr lang="it-IT" altLang="it-IT" sz="2200">
                <a:solidFill>
                  <a:srgbClr val="FF0000"/>
                </a:solidFill>
              </a:rPr>
              <a:t>HSO</a:t>
            </a:r>
            <a:r>
              <a:rPr lang="it-IT" altLang="it-IT" sz="2200" baseline="-25000">
                <a:solidFill>
                  <a:srgbClr val="FF0000"/>
                </a:solidFill>
              </a:rPr>
              <a:t>4</a:t>
            </a:r>
            <a:r>
              <a:rPr lang="it-IT" altLang="it-IT" sz="2200" baseline="30000">
                <a:solidFill>
                  <a:srgbClr val="FF0000"/>
                </a:solidFill>
              </a:rPr>
              <a:t>-</a:t>
            </a:r>
            <a:endParaRPr lang="it-IT" altLang="it-IT" sz="2200">
              <a:solidFill>
                <a:srgbClr val="FF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</a:t>
            </a:r>
            <a:r>
              <a:rPr lang="it-IT" altLang="it-IT" sz="2200">
                <a:solidFill>
                  <a:srgbClr val="FF0000"/>
                </a:solidFill>
              </a:rPr>
              <a:t>HSO</a:t>
            </a:r>
            <a:r>
              <a:rPr lang="it-IT" altLang="it-IT" sz="2200" baseline="-25000">
                <a:solidFill>
                  <a:srgbClr val="FF0000"/>
                </a:solidFill>
              </a:rPr>
              <a:t>4</a:t>
            </a:r>
            <a:r>
              <a:rPr lang="it-IT" altLang="it-IT" sz="2200" baseline="30000">
                <a:solidFill>
                  <a:srgbClr val="FF0000"/>
                </a:solidFill>
              </a:rPr>
              <a:t>-</a:t>
            </a:r>
            <a:r>
              <a:rPr lang="it-IT" altLang="it-IT" sz="2200">
                <a:solidFill>
                  <a:srgbClr val="000000"/>
                </a:solidFill>
              </a:rPr>
              <a:t>	SO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2-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N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H</a:t>
            </a:r>
            <a:r>
              <a:rPr lang="it-IT" altLang="it-IT" sz="2200" baseline="-25000">
                <a:solidFill>
                  <a:srgbClr val="000000"/>
                </a:solidFill>
              </a:rPr>
              <a:t>6</a:t>
            </a:r>
            <a:r>
              <a:rPr lang="it-IT" altLang="it-IT" sz="2200" baseline="30000">
                <a:solidFill>
                  <a:srgbClr val="000000"/>
                </a:solidFill>
              </a:rPr>
              <a:t>2+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  <a:r>
              <a:rPr lang="it-IT" altLang="it-IT" sz="2200">
                <a:solidFill>
                  <a:srgbClr val="FF0000"/>
                </a:solidFill>
              </a:rPr>
              <a:t>N</a:t>
            </a:r>
            <a:r>
              <a:rPr lang="it-IT" altLang="it-IT" sz="2200" baseline="-25000">
                <a:solidFill>
                  <a:srgbClr val="FF0000"/>
                </a:solidFill>
              </a:rPr>
              <a:t>2</a:t>
            </a:r>
            <a:r>
              <a:rPr lang="it-IT" altLang="it-IT" sz="2200">
                <a:solidFill>
                  <a:srgbClr val="FF0000"/>
                </a:solidFill>
              </a:rPr>
              <a:t>H</a:t>
            </a:r>
            <a:r>
              <a:rPr lang="it-IT" altLang="it-IT" sz="2200" baseline="-25000">
                <a:solidFill>
                  <a:srgbClr val="FF0000"/>
                </a:solidFill>
              </a:rPr>
              <a:t>5</a:t>
            </a:r>
            <a:r>
              <a:rPr lang="it-IT" altLang="it-IT" sz="2200" baseline="30000">
                <a:solidFill>
                  <a:srgbClr val="FF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270625" y="722313"/>
            <a:ext cx="283845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880" tIns="25940" rIns="51880" bIns="25940">
            <a:spAutoFit/>
          </a:bodyPr>
          <a:lstStyle>
            <a:lvl1pPr defTabSz="519113">
              <a:spcBef>
                <a:spcPct val="20000"/>
              </a:spcBef>
              <a:buChar char="•"/>
              <a:tabLst>
                <a:tab pos="19986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519113">
              <a:spcBef>
                <a:spcPct val="20000"/>
              </a:spcBef>
              <a:buChar char="–"/>
              <a:tabLst>
                <a:tab pos="19986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519113">
              <a:spcBef>
                <a:spcPct val="20000"/>
              </a:spcBef>
              <a:buChar char="•"/>
              <a:tabLst>
                <a:tab pos="1998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519113">
              <a:spcBef>
                <a:spcPct val="20000"/>
              </a:spcBef>
              <a:buChar char="–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519113">
              <a:spcBef>
                <a:spcPct val="20000"/>
              </a:spcBef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9986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000000"/>
                </a:solidFill>
              </a:rPr>
              <a:t>ACIDO         BASE</a:t>
            </a:r>
            <a:endParaRPr lang="it-IT" altLang="it-IT" sz="26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FF0000"/>
                </a:solidFill>
              </a:rPr>
              <a:t>N</a:t>
            </a:r>
            <a:r>
              <a:rPr lang="it-IT" altLang="it-IT" sz="2200" baseline="-25000">
                <a:solidFill>
                  <a:srgbClr val="FF0000"/>
                </a:solidFill>
              </a:rPr>
              <a:t>2</a:t>
            </a:r>
            <a:r>
              <a:rPr lang="it-IT" altLang="it-IT" sz="2200">
                <a:solidFill>
                  <a:srgbClr val="FF0000"/>
                </a:solidFill>
              </a:rPr>
              <a:t>H</a:t>
            </a:r>
            <a:r>
              <a:rPr lang="it-IT" altLang="it-IT" sz="2200" baseline="-25000">
                <a:solidFill>
                  <a:srgbClr val="FF0000"/>
                </a:solidFill>
              </a:rPr>
              <a:t>5</a:t>
            </a:r>
            <a:r>
              <a:rPr lang="it-IT" altLang="it-IT" sz="2200" baseline="30000">
                <a:solidFill>
                  <a:srgbClr val="FF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N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>
                <a:solidFill>
                  <a:srgbClr val="000000"/>
                </a:solidFill>
              </a:rPr>
              <a:t>H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NH</a:t>
            </a:r>
            <a:r>
              <a:rPr lang="it-IT" altLang="it-IT" sz="2200" baseline="-25000">
                <a:solidFill>
                  <a:srgbClr val="000000"/>
                </a:solidFill>
              </a:rPr>
              <a:t>4</a:t>
            </a:r>
            <a:r>
              <a:rPr lang="it-IT" altLang="it-IT" sz="2200" baseline="30000">
                <a:solidFill>
                  <a:srgbClr val="00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  <a:r>
              <a:rPr lang="it-IT" altLang="it-IT" sz="2200">
                <a:solidFill>
                  <a:srgbClr val="FF0000"/>
                </a:solidFill>
              </a:rPr>
              <a:t>NH</a:t>
            </a:r>
            <a:r>
              <a:rPr lang="it-IT" altLang="it-IT" sz="2200" baseline="-25000">
                <a:solidFill>
                  <a:srgbClr val="FF0000"/>
                </a:solidFill>
              </a:rPr>
              <a:t>3</a:t>
            </a:r>
            <a:endParaRPr lang="it-IT" altLang="it-IT" sz="2200">
              <a:solidFill>
                <a:srgbClr val="FF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</a:t>
            </a:r>
            <a:r>
              <a:rPr lang="it-IT" altLang="it-IT" sz="2200">
                <a:solidFill>
                  <a:srgbClr val="FF0000"/>
                </a:solidFill>
              </a:rPr>
              <a:t>NH</a:t>
            </a:r>
            <a:r>
              <a:rPr lang="it-IT" altLang="it-IT" sz="2200" baseline="-25000">
                <a:solidFill>
                  <a:srgbClr val="FF0000"/>
                </a:solidFill>
              </a:rPr>
              <a:t>3</a:t>
            </a:r>
            <a:r>
              <a:rPr lang="it-IT" altLang="it-IT" sz="2200">
                <a:solidFill>
                  <a:srgbClr val="000000"/>
                </a:solidFill>
              </a:rPr>
              <a:t>	NH</a:t>
            </a:r>
            <a:r>
              <a:rPr lang="it-IT" altLang="it-IT" sz="2200" baseline="-25000">
                <a:solidFill>
                  <a:srgbClr val="000000"/>
                </a:solidFill>
              </a:rPr>
              <a:t>2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endParaRPr lang="it-IT" altLang="it-IT" sz="22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H</a:t>
            </a:r>
            <a:r>
              <a:rPr lang="it-IT" altLang="it-IT" sz="2200" baseline="-25000">
                <a:solidFill>
                  <a:srgbClr val="000000"/>
                </a:solidFill>
              </a:rPr>
              <a:t>3</a:t>
            </a:r>
            <a:r>
              <a:rPr lang="it-IT" altLang="it-IT" sz="2200">
                <a:solidFill>
                  <a:srgbClr val="000000"/>
                </a:solidFill>
              </a:rPr>
              <a:t>O</a:t>
            </a:r>
            <a:r>
              <a:rPr lang="it-IT" altLang="it-IT" sz="2200" baseline="30000">
                <a:solidFill>
                  <a:srgbClr val="000000"/>
                </a:solidFill>
              </a:rPr>
              <a:t>+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  <a:r>
              <a:rPr lang="it-IT" altLang="it-IT" sz="2200">
                <a:solidFill>
                  <a:srgbClr val="FF0000"/>
                </a:solidFill>
              </a:rPr>
              <a:t>H</a:t>
            </a:r>
            <a:r>
              <a:rPr lang="it-IT" altLang="it-IT" sz="2200" baseline="-25000">
                <a:solidFill>
                  <a:srgbClr val="FF0000"/>
                </a:solidFill>
              </a:rPr>
              <a:t>2</a:t>
            </a:r>
            <a:r>
              <a:rPr lang="it-IT" altLang="it-IT" sz="2200">
                <a:solidFill>
                  <a:srgbClr val="FF0000"/>
                </a:solidFill>
              </a:rPr>
              <a:t>O</a:t>
            </a: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>
                <a:solidFill>
                  <a:srgbClr val="000000"/>
                </a:solidFill>
              </a:rPr>
              <a:t>  </a:t>
            </a:r>
            <a:r>
              <a:rPr lang="it-IT" altLang="it-IT" sz="2200">
                <a:solidFill>
                  <a:srgbClr val="FF0000"/>
                </a:solidFill>
              </a:rPr>
              <a:t>H</a:t>
            </a:r>
            <a:r>
              <a:rPr lang="it-IT" altLang="it-IT" sz="2200" baseline="-25000">
                <a:solidFill>
                  <a:srgbClr val="FF0000"/>
                </a:solidFill>
              </a:rPr>
              <a:t>2</a:t>
            </a:r>
            <a:r>
              <a:rPr lang="it-IT" altLang="it-IT" sz="2200">
                <a:solidFill>
                  <a:srgbClr val="FF0000"/>
                </a:solidFill>
              </a:rPr>
              <a:t>O</a:t>
            </a:r>
            <a:r>
              <a:rPr lang="it-IT" altLang="it-IT" sz="2200">
                <a:solidFill>
                  <a:srgbClr val="000000"/>
                </a:solidFill>
              </a:rPr>
              <a:t>	OH</a:t>
            </a:r>
            <a:r>
              <a:rPr lang="it-IT" altLang="it-IT" sz="2200" baseline="30000">
                <a:solidFill>
                  <a:srgbClr val="000000"/>
                </a:solidFill>
              </a:rPr>
              <a:t>-</a:t>
            </a:r>
            <a:r>
              <a:rPr lang="it-IT" altLang="it-IT" sz="220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0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51"/>
    </mc:Choice>
    <mc:Fallback>
      <p:transition spd="slow" advTm="150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  <p:bldP spid="6" grpId="1"/>
      <p:bldP spid="9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7|44.3|4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5.1|36.2|11.3|1.6|30.4|24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8.2|2.7|4.7|24.9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9|9.3|19.4|5.8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9|70.1|31.6|14.3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1.1|5.6|1.4|3.7|13.2|49.8|1.4|1.1|1.3|4.6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6.5|3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.7|36.1|1.3|1.9|30.5|26.4|19.6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2.9|6.8|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|27.2|19|0.9|1.7|0.6|0.5|9.4|5.9|1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42.7|11|29.7|22.5|44.4|15.2|11.3|2.1|10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5|13.9|19.1|15.5|7.7|37.6|20.8"/>
</p:tagLst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1651</Words>
  <Application>Microsoft Office PowerPoint</Application>
  <PresentationFormat>Widescreen</PresentationFormat>
  <Paragraphs>346</Paragraphs>
  <Slides>14</Slides>
  <Notes>1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14</vt:i4>
      </vt:variant>
    </vt:vector>
  </HeadingPairs>
  <TitlesOfParts>
    <vt:vector size="28" baseType="lpstr">
      <vt:lpstr>MS PGothic</vt:lpstr>
      <vt:lpstr>MS PGothic</vt:lpstr>
      <vt:lpstr>Arial</vt:lpstr>
      <vt:lpstr>Arial Black</vt:lpstr>
      <vt:lpstr>Calibri</vt:lpstr>
      <vt:lpstr>Comic Sans MS</vt:lpstr>
      <vt:lpstr>Eras Ultra ITC</vt:lpstr>
      <vt:lpstr>Impact</vt:lpstr>
      <vt:lpstr>Symbol</vt:lpstr>
      <vt:lpstr>Times New Roman</vt:lpstr>
      <vt:lpstr>1_Struttura predefinita</vt:lpstr>
      <vt:lpstr>Tema di Office</vt:lpstr>
      <vt:lpstr>1_Tema di Office</vt:lpstr>
      <vt:lpstr>8_Struttura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8</cp:revision>
  <dcterms:created xsi:type="dcterms:W3CDTF">2020-04-01T09:45:01Z</dcterms:created>
  <dcterms:modified xsi:type="dcterms:W3CDTF">2020-04-01T15:16:52Z</dcterms:modified>
</cp:coreProperties>
</file>