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342" r:id="rId3"/>
    <p:sldId id="343" r:id="rId4"/>
    <p:sldId id="344" r:id="rId5"/>
    <p:sldId id="345" r:id="rId6"/>
    <p:sldId id="298" r:id="rId7"/>
    <p:sldId id="347" r:id="rId8"/>
    <p:sldId id="348" r:id="rId9"/>
    <p:sldId id="349" r:id="rId10"/>
    <p:sldId id="350" r:id="rId11"/>
    <p:sldId id="351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55" r:id="rId22"/>
    <p:sldId id="356" r:id="rId23"/>
    <p:sldId id="352" r:id="rId24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33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C1DC89-4E9C-468E-A529-3B954CF26B5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26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627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2B9EF-8112-451D-82BB-3C0CFA2AB8A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A59ED-F8B0-4E00-9637-DD1295AF81E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D6CDD-B282-4784-BB39-80B9561C6BE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81912-866F-487D-A8A9-42B16B76C4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31883-6C0B-48C8-A1F5-0016E0A25BD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108BC-F258-47ED-A179-3F3701B7967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80C08-8203-4034-88AA-B2FD6B109C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E02A-A59D-4EDB-9C6A-25F28FC45BE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AB6E6-B944-49D2-8CC2-E037DE6031D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8DD6D-0E15-4B72-8E04-110D270F309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1B1E5-DE3C-42B1-BD1A-F747DF5661B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122558-A4E8-4B04-9789-D128441183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ycharts.com/indicators/european_consumer_confidence_inde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b="1" smtClean="0"/>
              <a:t>Testi per l’esame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776864" cy="5112568"/>
          </a:xfrm>
          <a:noFill/>
        </p:spPr>
        <p:txBody>
          <a:bodyPr/>
          <a:lstStyle/>
          <a:p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Mannetti “Introduzione alla psicologia economica”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Carocci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2004, pagg. 251, prezzo 20,90 Euro. </a:t>
            </a:r>
          </a:p>
          <a:p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Leder</a:t>
            </a:r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S. Mannetti, L. Decisioni e rammarico,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Carocci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2007, pagg. 103, prezzo 10,00 Euro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it-I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Thaler, R.,Sunstein, C.R. (2009) La spinta gentile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pagg. 281, prezzo 16,00 Euro </a:t>
            </a:r>
            <a:endParaRPr lang="it-IT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Esame:</a:t>
            </a:r>
          </a:p>
          <a:p>
            <a:pPr lvl="1"/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domande chiuse su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Introduzione alla psicologia economica» e «Decisioni e rammarico».</a:t>
            </a:r>
          </a:p>
          <a:p>
            <a:pPr lvl="1"/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domanda aperta su «La spinta gentile»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it-IT" sz="2400" dirty="0" smtClean="0">
              <a:latin typeface="Verdana" pitchFamily="34" charset="0"/>
            </a:endParaRPr>
          </a:p>
          <a:p>
            <a:endParaRPr lang="it-IT" sz="2400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Assunzioni fondamentali di 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 smtClean="0">
                <a:latin typeface="Verdana" pitchFamily="34" charset="0"/>
              </a:rPr>
              <a:t>Comportamenti economici influenzati da:</a:t>
            </a:r>
          </a:p>
          <a:p>
            <a:pPr lvl="1">
              <a:lnSpc>
                <a:spcPct val="90000"/>
              </a:lnSpc>
            </a:pPr>
            <a:r>
              <a:rPr lang="it-IT" sz="2400" dirty="0" smtClean="0">
                <a:latin typeface="Verdana" pitchFamily="34" charset="0"/>
              </a:rPr>
              <a:t>Fattori motivazionali e affettivi (discrepanze fra stati attuali e desiderati)</a:t>
            </a:r>
          </a:p>
          <a:p>
            <a:pPr lvl="1">
              <a:lnSpc>
                <a:spcPct val="90000"/>
              </a:lnSpc>
            </a:pPr>
            <a:r>
              <a:rPr lang="it-IT" sz="2400" dirty="0" smtClean="0">
                <a:latin typeface="Verdana" pitchFamily="34" charset="0"/>
              </a:rPr>
              <a:t>Strutture valoriali, con componenti stabili e non</a:t>
            </a:r>
          </a:p>
          <a:p>
            <a:pPr lvl="1">
              <a:lnSpc>
                <a:spcPct val="90000"/>
              </a:lnSpc>
            </a:pPr>
            <a:r>
              <a:rPr lang="it-IT" sz="2400" dirty="0" smtClean="0">
                <a:latin typeface="Verdana" pitchFamily="34" charset="0"/>
              </a:rPr>
              <a:t>Processi di confronto e influenza sociale</a:t>
            </a:r>
          </a:p>
          <a:p>
            <a:pPr lvl="1">
              <a:lnSpc>
                <a:spcPct val="90000"/>
              </a:lnSpc>
            </a:pPr>
            <a:r>
              <a:rPr lang="it-IT" sz="2400" dirty="0" smtClean="0">
                <a:latin typeface="Verdana" pitchFamily="34" charset="0"/>
              </a:rPr>
              <a:t>Regole per valutare costi e benefici (euristiche)</a:t>
            </a:r>
          </a:p>
          <a:p>
            <a:pPr lvl="1">
              <a:lnSpc>
                <a:spcPct val="90000"/>
              </a:lnSpc>
            </a:pPr>
            <a:r>
              <a:rPr lang="it-IT" sz="2400" dirty="0" smtClean="0">
                <a:latin typeface="Verdana" pitchFamily="34" charset="0"/>
              </a:rPr>
              <a:t>Attribuzione causale per successi e insuccessi (apprendimento)</a:t>
            </a:r>
            <a:endParaRPr lang="it-IT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 b="1" smtClean="0"/>
              <a:t>Dati economici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581400" y="2286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784725" y="2022475"/>
            <a:ext cx="284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it-IT" b="1"/>
              <a:t>Fenomeni economici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6576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endParaRPr lang="it-IT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657600" y="3352800"/>
            <a:ext cx="12192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it-IT"/>
              <a:t>Mediazioni</a:t>
            </a:r>
          </a:p>
          <a:p>
            <a:pPr defTabSz="762000">
              <a:spcBef>
                <a:spcPct val="50000"/>
              </a:spcBef>
            </a:pPr>
            <a:r>
              <a:rPr lang="it-IT"/>
              <a:t>Sociali.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981200" y="2438400"/>
            <a:ext cx="16002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4419600" y="2438400"/>
            <a:ext cx="13716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724400" y="3657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endParaRPr lang="it-IT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048000" y="3429000"/>
            <a:ext cx="20574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defTabSz="762000"/>
            <a:r>
              <a:rPr lang="it-IT" b="1"/>
              <a:t>Mediazione</a:t>
            </a:r>
          </a:p>
          <a:p>
            <a:pPr algn="ctr" defTabSz="762000"/>
            <a:r>
              <a:rPr lang="it-IT" b="1"/>
              <a:t>Psicologico</a:t>
            </a:r>
          </a:p>
          <a:p>
            <a:pPr algn="ctr" defTabSz="762000"/>
            <a:r>
              <a:rPr lang="it-IT" b="1"/>
              <a:t>sociale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>
                <a:latin typeface="Verdana" pitchFamily="34" charset="0"/>
              </a:rPr>
              <a:t>Cenni storici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Gabriel Tarde, già nel 1902:  </a:t>
            </a:r>
            <a:r>
              <a:rPr lang="it-IT" sz="2800" i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La psychologie economique. </a:t>
            </a:r>
            <a:endParaRPr lang="it-IT" sz="2800" smtClean="0">
              <a:solidFill>
                <a:srgbClr val="000000"/>
              </a:solidFill>
              <a:latin typeface="Verdana" pitchFamily="34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Per Tarde 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la psicologia economica</a:t>
            </a: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= l’insieme delle 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assunzioni di base dell’economia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Economia deve tenere conto del fatto che 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l’uomo è un essere sociale</a:t>
            </a: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.  </a:t>
            </a:r>
          </a:p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Tarde (Le leggi dell’imitazione):     descrive l’influenza dei processi di 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confronto sociale</a:t>
            </a: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anche nei consumi e negli stili di vita.</a:t>
            </a:r>
          </a:p>
          <a:p>
            <a:pPr>
              <a:lnSpc>
                <a:spcPct val="90000"/>
              </a:lnSpc>
            </a:pPr>
            <a:endParaRPr lang="it-IT" sz="2800" smtClean="0">
              <a:solidFill>
                <a:srgbClr val="000000"/>
              </a:solidFill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>
                <a:latin typeface="Verdana" pitchFamily="34" charset="0"/>
              </a:rPr>
              <a:t>Cenni storici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it-IT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Thornstein Veblen:</a:t>
            </a:r>
          </a:p>
          <a:p>
            <a:pPr lvl="1" algn="just">
              <a:defRPr/>
            </a:pPr>
            <a:r>
              <a:rPr lang="it-IT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 stile di vita dispendioso dei ricchi tycons americani,   “nuovi ricchi”. </a:t>
            </a:r>
            <a:endParaRPr lang="it-IT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Times New Roman" charset="0"/>
            </a:endParaRPr>
          </a:p>
          <a:p>
            <a:pPr algn="just">
              <a:defRPr/>
            </a:pPr>
            <a:r>
              <a:rPr lang="it-IT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Tarde e Veblen = i precursori della psicologia economica</a:t>
            </a:r>
          </a:p>
          <a:p>
            <a:pPr algn="just">
              <a:defRPr/>
            </a:pPr>
            <a:r>
              <a:rPr lang="it-IT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moderna psicologia economica: psicologo George Katona.</a:t>
            </a:r>
            <a:endParaRPr lang="it-IT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Times New Roman" charset="0"/>
            </a:endParaRPr>
          </a:p>
          <a:p>
            <a:pPr>
              <a:defRPr/>
            </a:pPr>
            <a:endParaRPr lang="it-IT" b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Interventi governativi 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  <a:sym typeface="Wingdings" pitchFamily="2" charset="2"/>
              </a:rPr>
              <a:t> processi psicologici  inflazione</a:t>
            </a:r>
            <a:endParaRPr lang="it-IT" sz="2800" b="1" smtClean="0">
              <a:solidFill>
                <a:srgbClr val="000000"/>
              </a:solidFill>
              <a:latin typeface="Verdana" pitchFamily="34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indice dei sentimenti del consumatore = 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 un indicatore della fiducia del pubblico  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“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Ti aspetti che lo stato dell’economia migliorerà/resterà uguale/peggiorerà nel corso del prossimo anno?”, </a:t>
            </a:r>
          </a:p>
          <a:p>
            <a:pPr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“Credi che la tua personale condizione finanziaria sia migliorata, rimasta uguale o peggiorata nel corso dell’anno passato?”.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scala  ha dimostrato una buona capacità di   prevedere in che misura i consumatori spenderanno il loro reddito discrezionale (quota di reddito non destinata agli acquisti di prima necessità) anziché risparmiarlo</a:t>
            </a:r>
            <a:r>
              <a:rPr lang="it-IT" smtClean="0">
                <a:solidFill>
                  <a:srgbClr val="000000"/>
                </a:solidFill>
                <a:cs typeface="Times New Roman" charset="0"/>
              </a:rPr>
              <a:t>.  </a:t>
            </a:r>
            <a:endParaRPr lang="it-IT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possibile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misurare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variabili psicologiche e utilizzarle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per prevedere il comportamento economico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e guidare la politica pubblica.  </a:t>
            </a:r>
          </a:p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in alcuni casi, i consumatori si formano aspettative del tutto indipendenti dalle esperienze precedenti.  </a:t>
            </a:r>
          </a:p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Aspettative possono variare per influenza eventi diversi</a:t>
            </a:r>
          </a:p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Persone comuni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non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usano le stesse informazioni e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non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fanno le stesse inferenze che fanno gli economisti (o meglio le teorie economiche). </a:t>
            </a:r>
            <a:endParaRPr lang="it-IT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3400" y="1524000"/>
            <a:ext cx="21336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/>
              <a:t>reddito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86200" y="3352800"/>
            <a:ext cx="2209800" cy="10668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/>
              <a:t>Desiderio</a:t>
            </a:r>
          </a:p>
          <a:p>
            <a:pPr algn="ctr" defTabSz="762000"/>
            <a:r>
              <a:rPr lang="it-IT"/>
              <a:t>consumo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57200" y="2971800"/>
            <a:ext cx="2286000" cy="12954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/>
              <a:t>Aspettative</a:t>
            </a:r>
          </a:p>
          <a:p>
            <a:pPr algn="ctr" defTabSz="762000"/>
            <a:r>
              <a:rPr lang="it-IT"/>
              <a:t>Andamento </a:t>
            </a:r>
          </a:p>
          <a:p>
            <a:pPr algn="ctr" defTabSz="762000"/>
            <a:r>
              <a:rPr lang="it-IT"/>
              <a:t>economico</a:t>
            </a: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685800" y="4953000"/>
            <a:ext cx="2057400" cy="12954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/>
              <a:t>Atteggiamenti</a:t>
            </a:r>
          </a:p>
          <a:p>
            <a:pPr algn="ctr" defTabSz="762000"/>
            <a:r>
              <a:rPr lang="it-IT"/>
              <a:t>motivazioni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6705600" y="3352800"/>
            <a:ext cx="17526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/>
              <a:t>consumo</a:t>
            </a:r>
          </a:p>
        </p:txBody>
      </p:sp>
      <p:sp>
        <p:nvSpPr>
          <p:cNvPr id="18440" name="Line 13"/>
          <p:cNvSpPr>
            <a:spLocks noChangeShapeType="1"/>
          </p:cNvSpPr>
          <p:nvPr/>
        </p:nvSpPr>
        <p:spPr bwMode="auto">
          <a:xfrm>
            <a:off x="2743200" y="1905000"/>
            <a:ext cx="4419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14"/>
          <p:cNvSpPr>
            <a:spLocks noChangeShapeType="1"/>
          </p:cNvSpPr>
          <p:nvPr/>
        </p:nvSpPr>
        <p:spPr bwMode="auto">
          <a:xfrm>
            <a:off x="1524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15"/>
          <p:cNvSpPr>
            <a:spLocks noChangeShapeType="1"/>
          </p:cNvSpPr>
          <p:nvPr/>
        </p:nvSpPr>
        <p:spPr bwMode="auto">
          <a:xfrm>
            <a:off x="1524000" y="4267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6"/>
          <p:cNvSpPr>
            <a:spLocks noChangeShapeType="1"/>
          </p:cNvSpPr>
          <p:nvPr/>
        </p:nvSpPr>
        <p:spPr bwMode="auto">
          <a:xfrm flipV="1">
            <a:off x="2743200" y="4267200"/>
            <a:ext cx="10668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7"/>
          <p:cNvSpPr>
            <a:spLocks noChangeShapeType="1"/>
          </p:cNvSpPr>
          <p:nvPr/>
        </p:nvSpPr>
        <p:spPr bwMode="auto">
          <a:xfrm>
            <a:off x="2819400" y="3581400"/>
            <a:ext cx="990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8"/>
          <p:cNvSpPr>
            <a:spLocks noChangeShapeType="1"/>
          </p:cNvSpPr>
          <p:nvPr/>
        </p:nvSpPr>
        <p:spPr bwMode="auto">
          <a:xfrm>
            <a:off x="6172200" y="3886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nel 1946,  sulla base dell’indice dei sentimenti del consumatore,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fu in grado di prevedere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che l’economia americana avrebbe avuto una fase di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veloce sviluppo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trainata dai consumi, mentre gli altri indicatori economici portavano a prevedere una recessione. </a:t>
            </a:r>
          </a:p>
          <a:p>
            <a:pPr algn="just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Ricerche più recenti: indice dei sentimenti del consumatore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spiega il 14% della variabilità della crescita dei consumi nell’arco di 40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anni (dal 1954 al 1994).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it-IT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Cosa determina i sentimenti del consumatore?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 </a:t>
            </a:r>
          </a:p>
          <a:p>
            <a:pPr algn="just">
              <a:defRPr/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Zullow (1991): l’ottimismo dei consumatori  influenzato da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“fantasie di speranza e di sfiducia trasmesse culturalmente”,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trasmesse dai mass media e dalla cultura diffusa. </a:t>
            </a:r>
          </a:p>
          <a:p>
            <a:pPr algn="just">
              <a:defRPr/>
            </a:pP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numero di parole pessimistiche nelle prime 40 canzoni  pop americane è in grado di predire il pessimismo dei consumatori e l’andamento dell’economia. </a:t>
            </a:r>
            <a:endParaRPr lang="it-IT" sz="2800" smtClean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Economia e psicologia: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origini comuni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Aristotele distingueva: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“economia”, ovvero la giusta cura della casa e della comunità, 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“crematistica”, ovvero l’attività economica finalizzata ad accumulare ricchezza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Aristotele che ha scritto il primo libro di psicologia (</a:t>
            </a:r>
            <a:r>
              <a:rPr lang="it-IT" sz="2800" b="1" i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Para Psiche</a:t>
            </a: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</a:t>
            </a:r>
            <a:endParaRPr lang="it-IT" sz="2800" b="1" smtClean="0">
              <a:latin typeface="Verdana" pitchFamily="34" charset="0"/>
              <a:cs typeface="Times New Roman" charset="0"/>
            </a:endParaRPr>
          </a:p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nel XVII e XIX sec.:   filosofi “empiristi inglesi”. </a:t>
            </a:r>
            <a:endParaRPr lang="it-IT" sz="2800" b="1" smtClean="0">
              <a:latin typeface="Verdana" pitchFamily="34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Katona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Altre ricerche: relazione negativa tra la frequenza di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cattive notizie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di tipo economico nei quotidiani e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l’indice dei sentimenti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dei consumatori (Van Veldhoven, Keder, 1988) o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l’andamento dei tassi di cambio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(Tivegna, Chiolfi, 2000).</a:t>
            </a:r>
            <a:endParaRPr lang="it-IT" sz="2800" smtClean="0">
              <a:cs typeface="Times New Roman" charset="0"/>
            </a:endParaRPr>
          </a:p>
          <a:p>
            <a:pPr algn="just"/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L’approccio di Katona costituisce un tipico esempio di psicologia economica di </a:t>
            </a: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macrolivello 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  lo studio dell’influenza di fattori psicologici sull’attività economica.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/>
            </a:r>
            <a:br>
              <a:rPr lang="it-IT" dirty="0" smtClean="0">
                <a:hlinkClick r:id="rId2"/>
              </a:rPr>
            </a:br>
            <a:r>
              <a:rPr lang="it-IT" dirty="0" smtClean="0">
                <a:hlinkClick r:id="rId2"/>
              </a:rPr>
              <a:t/>
            </a:r>
            <a:br>
              <a:rPr lang="it-IT" dirty="0" smtClean="0">
                <a:hlinkClick r:id="rId2"/>
              </a:rPr>
            </a:br>
            <a:r>
              <a:rPr lang="it-IT" dirty="0" smtClean="0">
                <a:hlinkClick r:id="rId2"/>
              </a:rPr>
              <a:t/>
            </a:r>
            <a:br>
              <a:rPr lang="it-IT" dirty="0" smtClean="0">
                <a:hlinkClick r:id="rId2"/>
              </a:rPr>
            </a:br>
            <a:r>
              <a:rPr lang="it-IT" sz="2400" dirty="0" smtClean="0">
                <a:hlinkClick r:id="rId2"/>
              </a:rPr>
              <a:t>http://ycharts.com/indicators/european_</a:t>
            </a:r>
            <a:br>
              <a:rPr lang="it-IT" sz="2400" dirty="0" smtClean="0">
                <a:hlinkClick r:id="rId2"/>
              </a:rPr>
            </a:br>
            <a:r>
              <a:rPr lang="it-IT" sz="2400" dirty="0" smtClean="0">
                <a:hlinkClick r:id="rId2"/>
              </a:rPr>
              <a:t>consumer_confidence_index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68" y="3049538"/>
            <a:ext cx="7339140" cy="29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56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http://www.gfk.com/consumer_climate_europe/indicator/willingness_to_buy/index.en.html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758" y="1893072"/>
            <a:ext cx="5710578" cy="420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8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848600" cy="5562600"/>
          </a:xfrm>
        </p:spPr>
        <p:txBody>
          <a:bodyPr/>
          <a:lstStyle/>
          <a:p>
            <a:pPr algn="just">
              <a:defRPr/>
            </a:pPr>
            <a:r>
              <a:rPr lang="it-IT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Livello macro: </a:t>
            </a:r>
            <a:r>
              <a:rPr lang="it-IT" sz="2800" dirty="0" smtClean="0">
                <a:solidFill>
                  <a:srgbClr val="000000"/>
                </a:solidFill>
                <a:cs typeface="Times New Roman" charset="0"/>
              </a:rPr>
              <a:t>studio variabili psicologiche aggregate per prevedere fenomeni economici aggregati (es. </a:t>
            </a:r>
            <a:r>
              <a:rPr lang="it-IT" sz="2800" dirty="0" err="1" smtClean="0">
                <a:solidFill>
                  <a:srgbClr val="000000"/>
                </a:solidFill>
                <a:cs typeface="Times New Roman" charset="0"/>
              </a:rPr>
              <a:t>Katona</a:t>
            </a:r>
            <a:r>
              <a:rPr lang="it-IT" sz="2800" dirty="0" smtClean="0">
                <a:solidFill>
                  <a:srgbClr val="000000"/>
                </a:solidFill>
                <a:cs typeface="Times New Roman" charset="0"/>
              </a:rPr>
              <a:t>)</a:t>
            </a:r>
          </a:p>
          <a:p>
            <a:pPr algn="just">
              <a:defRPr/>
            </a:pPr>
            <a:r>
              <a:rPr lang="it-IT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Livello </a:t>
            </a:r>
            <a:r>
              <a:rPr lang="it-IT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meso</a:t>
            </a:r>
            <a:r>
              <a:rPr lang="it-IT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: </a:t>
            </a:r>
            <a:r>
              <a:rPr lang="it-IT" sz="2800" dirty="0" smtClean="0">
                <a:solidFill>
                  <a:srgbClr val="000000"/>
                </a:solidFill>
                <a:cs typeface="Times New Roman" charset="0"/>
              </a:rPr>
              <a:t>studio del comportamento economico di gruppi di persone. </a:t>
            </a:r>
          </a:p>
          <a:p>
            <a:pPr lvl="1" algn="just">
              <a:defRPr/>
            </a:pPr>
            <a:r>
              <a:rPr lang="it-IT" sz="2400" dirty="0" smtClean="0">
                <a:solidFill>
                  <a:srgbClr val="000000"/>
                </a:solidFill>
                <a:cs typeface="Times New Roman" charset="0"/>
              </a:rPr>
              <a:t>studi sulla socializzazione economica </a:t>
            </a:r>
          </a:p>
          <a:p>
            <a:pPr lvl="1" algn="just">
              <a:defRPr/>
            </a:pPr>
            <a:r>
              <a:rPr lang="it-IT" sz="2400" dirty="0" smtClean="0">
                <a:solidFill>
                  <a:srgbClr val="000000"/>
                </a:solidFill>
                <a:cs typeface="Times New Roman" charset="0"/>
              </a:rPr>
              <a:t>studi su dilemmi sociali  </a:t>
            </a:r>
            <a:endParaRPr lang="it-IT" sz="2400" dirty="0" smtClean="0">
              <a:cs typeface="Times New Roman" charset="0"/>
            </a:endParaRPr>
          </a:p>
          <a:p>
            <a:pPr algn="just">
              <a:defRPr/>
            </a:pPr>
            <a:r>
              <a:rPr lang="it-IT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Livello micro</a:t>
            </a:r>
            <a:r>
              <a:rPr lang="it-IT" sz="2800" dirty="0" smtClean="0">
                <a:solidFill>
                  <a:srgbClr val="000000"/>
                </a:solidFill>
                <a:cs typeface="Times New Roman" charset="0"/>
              </a:rPr>
              <a:t>: studio delle decisioni economiche individuali. </a:t>
            </a:r>
          </a:p>
          <a:p>
            <a:pPr lvl="1" algn="just">
              <a:defRPr/>
            </a:pPr>
            <a:r>
              <a:rPr lang="it-IT" sz="2400" dirty="0" smtClean="0">
                <a:solidFill>
                  <a:srgbClr val="000000"/>
                </a:solidFill>
                <a:cs typeface="Times New Roman" charset="0"/>
              </a:rPr>
              <a:t>consumi,  risparmio</a:t>
            </a:r>
            <a:r>
              <a:rPr lang="it-IT" sz="2400" smtClean="0">
                <a:solidFill>
                  <a:srgbClr val="000000"/>
                </a:solidFill>
                <a:cs typeface="Times New Roman" charset="0"/>
              </a:rPr>
              <a:t>, </a:t>
            </a:r>
          </a:p>
          <a:p>
            <a:pPr lvl="1" algn="just">
              <a:defRPr/>
            </a:pPr>
            <a:r>
              <a:rPr lang="it-IT" sz="2400" smtClean="0">
                <a:solidFill>
                  <a:srgbClr val="000000"/>
                </a:solidFill>
                <a:cs typeface="Times New Roman" charset="0"/>
              </a:rPr>
              <a:t>imposizione </a:t>
            </a:r>
            <a:r>
              <a:rPr lang="it-IT" sz="2400" dirty="0" smtClean="0">
                <a:solidFill>
                  <a:srgbClr val="000000"/>
                </a:solidFill>
                <a:cs typeface="Times New Roman" charset="0"/>
              </a:rPr>
              <a:t>fiscale</a:t>
            </a:r>
            <a:r>
              <a:rPr lang="it-IT" sz="2400" smtClean="0">
                <a:solidFill>
                  <a:srgbClr val="000000"/>
                </a:solidFill>
                <a:cs typeface="Times New Roman" charset="0"/>
              </a:rPr>
              <a:t>, investimenti</a:t>
            </a:r>
            <a:endParaRPr lang="it-IT" sz="2400" dirty="0" smtClean="0">
              <a:solidFill>
                <a:srgbClr val="000000"/>
              </a:solidFill>
              <a:cs typeface="Times New Roman" charset="0"/>
            </a:endParaRPr>
          </a:p>
          <a:p>
            <a:pPr lvl="1" algn="just">
              <a:buNone/>
              <a:defRPr/>
            </a:pPr>
            <a:endParaRPr lang="it-IT" sz="2400" dirty="0" smtClean="0">
              <a:cs typeface="Times New Roman" charset="0"/>
            </a:endParaRPr>
          </a:p>
          <a:p>
            <a:pPr>
              <a:defRPr/>
            </a:pPr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Differenziazione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fine 800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defTabSz="914400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Psicologia = sperimentale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Economia = assiomatica e astratta (Mistri, 1998). 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Studiano azione umana da prospettive diverse: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Economia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: elabora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modelli normativi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di decisione   prestando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scarsa attenzione alle scelte individuali concrete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. 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Psicologia: 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osservazione empirica e  sperimentazione,   descrive e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spiegare i processi di decisione ed azione degli individui</a:t>
            </a:r>
            <a:endParaRPr lang="it-IT" sz="240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>
                <a:latin typeface="Verdana" pitchFamily="34" charset="0"/>
              </a:rPr>
              <a:t>Assunzioni diverse sull’azione umana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876800"/>
          </a:xfrm>
        </p:spPr>
        <p:txBody>
          <a:bodyPr/>
          <a:lstStyle/>
          <a:p>
            <a:pPr algn="just" defTabSz="914400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L’economia (paradigma neoclassico) assume che: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decisori economici (singoli, famiglie, imprese),  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razionali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che scambiano beni cercando di ricavare  la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massima utilità</a:t>
            </a:r>
          </a:p>
          <a:p>
            <a:pPr lvl="1" algn="just" defTabSz="914400">
              <a:lnSpc>
                <a:spcPct val="90000"/>
              </a:lnSpc>
            </a:pP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i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criteri di scelta</a:t>
            </a:r>
            <a:r>
              <a:rPr lang="it-IT" sz="24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 individuali nell’azione economica sono: </a:t>
            </a:r>
            <a:r>
              <a:rPr lang="it-IT" sz="2400" b="1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pochi, semplici, indagabili scientificamente, trattabili matematicamente e misurabili. 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smtClean="0">
                <a:solidFill>
                  <a:srgbClr val="000000"/>
                </a:solidFill>
                <a:latin typeface="Verdana" pitchFamily="34" charset="0"/>
                <a:cs typeface="Times New Roman" charset="0"/>
              </a:rPr>
              <a:t>Il funzionamento dell’economia = somma delle intenzioni e dei comportamenti dei singoli. </a:t>
            </a:r>
            <a:endParaRPr lang="it-IT" sz="280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000000"/>
                </a:solidFill>
                <a:cs typeface="Times New Roman" charset="0"/>
              </a:rPr>
              <a:t> inoltre: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l’uomo, guidato dalla ricerca del piacere, si impegna in uno sforzo (acquisto) solo se esso è inferiore o uguale all’utilità ricavabile da tale sforzo 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la scala soggettiva delle preferenze resta costante 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l’agente economico ha accesso a tutte le informazioni necessarie sui beni disponibili</a:t>
            </a:r>
          </a:p>
          <a:p>
            <a:pPr algn="just" defTabSz="914400">
              <a:lnSpc>
                <a:spcPct val="90000"/>
              </a:lnSpc>
            </a:pPr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l’agente economico ha una capacità illimitata di elaborare tali informazioni.</a:t>
            </a:r>
            <a:endParaRPr lang="it-IT" sz="28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Critiche psicologiche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mtClean="0">
                <a:latin typeface="Verdana" pitchFamily="34" charset="0"/>
              </a:rPr>
              <a:t> Uomo economico = scienziato ingenuo di cognitivisti (attribuzione causale)</a:t>
            </a:r>
          </a:p>
          <a:p>
            <a:pPr>
              <a:lnSpc>
                <a:spcPct val="90000"/>
              </a:lnSpc>
            </a:pPr>
            <a:r>
              <a:rPr lang="it-IT" smtClean="0">
                <a:latin typeface="Verdana" pitchFamily="34" charset="0"/>
              </a:rPr>
              <a:t>Ricerca successiva ha evidenziato   distorsioni ed euristiche</a:t>
            </a:r>
          </a:p>
          <a:p>
            <a:pPr>
              <a:lnSpc>
                <a:spcPct val="90000"/>
              </a:lnSpc>
            </a:pPr>
            <a:r>
              <a:rPr lang="it-IT" smtClean="0">
                <a:latin typeface="Verdana" pitchFamily="34" charset="0"/>
              </a:rPr>
              <a:t>Limiti alle capacità di trattare le informazioni</a:t>
            </a:r>
          </a:p>
          <a:p>
            <a:pPr>
              <a:lnSpc>
                <a:spcPct val="90000"/>
              </a:lnSpc>
            </a:pPr>
            <a:r>
              <a:rPr lang="it-IT" smtClean="0">
                <a:latin typeface="Verdana" pitchFamily="34" charset="0"/>
              </a:rPr>
              <a:t>Simon: Razionalità limitata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Critiche di sociologia economica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le relazioni sociali contribuiscano a creare le regolarità economiche e a rendere possibile il mercato stesso.  </a:t>
            </a:r>
            <a:endParaRPr lang="it-IT" sz="2800" b="1" smtClean="0">
              <a:cs typeface="Times New Roman" charset="0"/>
            </a:endParaRPr>
          </a:p>
          <a:p>
            <a:pPr algn="just"/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la spiegazione del comportamento economico va ricercata nella conoscenza economica a disposizione dell’attore.  </a:t>
            </a:r>
          </a:p>
          <a:p>
            <a:pPr algn="just"/>
            <a:r>
              <a:rPr lang="it-IT" sz="2800" b="1" smtClean="0">
                <a:solidFill>
                  <a:srgbClr val="000000"/>
                </a:solidFill>
                <a:cs typeface="Times New Roman" charset="0"/>
              </a:rPr>
              <a:t>in pratica la sociologia economica studia la costruzione sociale delle relazioni economiche</a:t>
            </a:r>
            <a:r>
              <a:rPr lang="it-IT" sz="2800" smtClean="0">
                <a:solidFill>
                  <a:srgbClr val="000000"/>
                </a:solidFill>
                <a:cs typeface="Times New Roman" charset="0"/>
              </a:rPr>
              <a:t>.</a:t>
            </a:r>
            <a:endParaRPr lang="it-IT" sz="2800" smtClean="0">
              <a:cs typeface="Times New Roman" charset="0"/>
            </a:endParaRPr>
          </a:p>
          <a:p>
            <a:endParaRPr lang="it-IT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Che cos’è la psicologia economica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defTabSz="914400">
              <a:lnSpc>
                <a:spcPct val="90000"/>
              </a:lnSpc>
              <a:defRPr/>
            </a:pPr>
            <a:r>
              <a:rPr lang="it-IT" sz="2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studia i </a:t>
            </a:r>
            <a:r>
              <a:rPr lang="it-IT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meccanismi e i processi psicologici che sottostanno</a:t>
            </a:r>
            <a:r>
              <a:rPr lang="it-IT" sz="2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 al consumo e ad altri </a:t>
            </a:r>
            <a:r>
              <a:rPr lang="it-IT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comportamenti economici</a:t>
            </a:r>
            <a:r>
              <a:rPr lang="it-IT" sz="2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. </a:t>
            </a:r>
          </a:p>
          <a:p>
            <a:pPr algn="just" defTabSz="914400">
              <a:lnSpc>
                <a:spcPct val="90000"/>
              </a:lnSpc>
              <a:defRPr/>
            </a:pPr>
            <a:r>
              <a:rPr lang="it-IT" sz="2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si occupa di:</a:t>
            </a:r>
          </a:p>
          <a:p>
            <a:pPr lvl="1" algn="just" defTabSz="914400">
              <a:lnSpc>
                <a:spcPct val="90000"/>
              </a:lnSpc>
              <a:defRPr/>
            </a:pPr>
            <a:r>
              <a:rPr lang="it-IT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delle preferenze, scelte, decisioni e dei fattori che le influenzano, </a:t>
            </a:r>
          </a:p>
          <a:p>
            <a:pPr lvl="1" algn="just" defTabSz="914400">
              <a:lnSpc>
                <a:spcPct val="90000"/>
              </a:lnSpc>
              <a:defRPr/>
            </a:pPr>
            <a:r>
              <a:rPr lang="it-IT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delle conseguenze delle decisioni e scelte rispetto alla soddisfazione dei bisogni,</a:t>
            </a:r>
          </a:p>
          <a:p>
            <a:pPr lvl="1" algn="just" defTabSz="914400">
              <a:lnSpc>
                <a:spcPct val="90000"/>
              </a:lnSpc>
              <a:defRPr/>
            </a:pPr>
            <a:r>
              <a:rPr lang="it-IT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charset="0"/>
              </a:rPr>
              <a:t>dell’impatto degli eventi economici sul comportamento e sul benessere delle persone” (Warneryd,1988, p.9).</a:t>
            </a:r>
            <a:endParaRPr lang="it-IT" sz="2400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Schema concettuale della  PE</a:t>
            </a:r>
            <a:r>
              <a:rPr lang="it-IT" smtClean="0"/>
              <a:t> (van Raaij, 1981)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04800" y="2362200"/>
            <a:ext cx="1600200" cy="1143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sz="2000" b="1"/>
              <a:t>Caratteristiche</a:t>
            </a:r>
          </a:p>
          <a:p>
            <a:pPr algn="ctr" defTabSz="762000"/>
            <a:r>
              <a:rPr lang="it-IT" sz="2000" b="1"/>
              <a:t>personali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04800" y="4572000"/>
            <a:ext cx="1524000" cy="11430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b="1"/>
              <a:t>Situazione </a:t>
            </a:r>
          </a:p>
          <a:p>
            <a:pPr algn="ctr" defTabSz="762000"/>
            <a:r>
              <a:rPr lang="it-IT" b="1"/>
              <a:t>soggettiva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67000" y="2438400"/>
            <a:ext cx="1752600" cy="1066800"/>
          </a:xfrm>
          <a:prstGeom prst="rect">
            <a:avLst/>
          </a:prstGeom>
          <a:solidFill>
            <a:srgbClr val="FF66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b="1"/>
              <a:t>Contesto</a:t>
            </a:r>
          </a:p>
          <a:p>
            <a:pPr algn="ctr" defTabSz="762000"/>
            <a:r>
              <a:rPr lang="it-IT" b="1"/>
              <a:t>Economico</a:t>
            </a:r>
          </a:p>
          <a:p>
            <a:pPr algn="ctr" defTabSz="762000"/>
            <a:r>
              <a:rPr lang="it-IT" b="1"/>
              <a:t>percepito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67000" y="4648200"/>
            <a:ext cx="1828800" cy="1066800"/>
          </a:xfrm>
          <a:prstGeom prst="rect">
            <a:avLst/>
          </a:prstGeom>
          <a:solidFill>
            <a:srgbClr val="66FF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sz="2000" b="1"/>
              <a:t>Comportamento</a:t>
            </a:r>
          </a:p>
          <a:p>
            <a:pPr algn="ctr" defTabSz="762000"/>
            <a:r>
              <a:rPr lang="it-IT" sz="2000" b="1"/>
              <a:t>economico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029200" y="2438400"/>
            <a:ext cx="15240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b="1"/>
              <a:t>Contesto</a:t>
            </a:r>
          </a:p>
          <a:p>
            <a:pPr algn="ctr" defTabSz="762000"/>
            <a:r>
              <a:rPr lang="it-IT" b="1"/>
              <a:t>Economico</a:t>
            </a:r>
          </a:p>
          <a:p>
            <a:pPr algn="ctr" defTabSz="762000"/>
            <a:r>
              <a:rPr lang="it-IT" b="1"/>
              <a:t>individuale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162800" y="2438400"/>
            <a:ext cx="13716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sz="2000" b="1"/>
              <a:t>Condizioni </a:t>
            </a:r>
          </a:p>
          <a:p>
            <a:pPr algn="ctr" defTabSz="762000"/>
            <a:r>
              <a:rPr lang="it-IT" sz="2000" b="1"/>
              <a:t>economiche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876800" y="4648200"/>
            <a:ext cx="1676400" cy="1066800"/>
          </a:xfrm>
          <a:prstGeom prst="rect">
            <a:avLst/>
          </a:prstGeom>
          <a:solidFill>
            <a:srgbClr val="FF66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sz="2000" b="1"/>
              <a:t>Stato d’animo</a:t>
            </a:r>
          </a:p>
          <a:p>
            <a:pPr algn="ctr" defTabSz="762000"/>
            <a:r>
              <a:rPr lang="it-IT" sz="2000" b="1"/>
              <a:t>soggettivo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086600" y="4648200"/>
            <a:ext cx="16002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r>
              <a:rPr lang="it-IT" b="1"/>
              <a:t>Umore </a:t>
            </a:r>
          </a:p>
          <a:p>
            <a:pPr algn="ctr" defTabSz="762000"/>
            <a:r>
              <a:rPr lang="it-IT" b="1"/>
              <a:t>Sociale</a:t>
            </a:r>
          </a:p>
          <a:p>
            <a:pPr algn="ctr" defTabSz="762000"/>
            <a:r>
              <a:rPr lang="it-IT" b="1"/>
              <a:t>complessivo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1905000" y="2971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1905000" y="2971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828800" y="5181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1905000" y="5181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505200" y="3505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6553200" y="2971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6629400" y="2971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495800" y="5181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629400" y="5181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6553200" y="5181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4114800" y="3505200"/>
            <a:ext cx="1295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H="1">
            <a:off x="4419600" y="2971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5638800" y="3505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H="1" flipV="1">
            <a:off x="3733800" y="3505200"/>
            <a:ext cx="1905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1080</Words>
  <Application>Microsoft Office PowerPoint</Application>
  <PresentationFormat>On-screen Show (4:3)</PresentationFormat>
  <Paragraphs>130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Struttura predefinita</vt:lpstr>
      <vt:lpstr>Testi per l’esame</vt:lpstr>
      <vt:lpstr>Economia e psicologia: origini comuni</vt:lpstr>
      <vt:lpstr>Differenziazione fine 800</vt:lpstr>
      <vt:lpstr>Assunzioni diverse sull’azione umana</vt:lpstr>
      <vt:lpstr> inoltre:</vt:lpstr>
      <vt:lpstr>Critiche psicologiche</vt:lpstr>
      <vt:lpstr>Critiche di sociologia economica</vt:lpstr>
      <vt:lpstr>Che cos’è la psicologia economica</vt:lpstr>
      <vt:lpstr>Schema concettuale della  PE (van Raaij, 1981)</vt:lpstr>
      <vt:lpstr>Assunzioni fondamentali di PE</vt:lpstr>
      <vt:lpstr> </vt:lpstr>
      <vt:lpstr>Cenni storici</vt:lpstr>
      <vt:lpstr>Cenni storici</vt:lpstr>
      <vt:lpstr>Katona</vt:lpstr>
      <vt:lpstr>Katona</vt:lpstr>
      <vt:lpstr>Katona</vt:lpstr>
      <vt:lpstr>Katona</vt:lpstr>
      <vt:lpstr>Katona</vt:lpstr>
      <vt:lpstr>Katona</vt:lpstr>
      <vt:lpstr>Katona</vt:lpstr>
      <vt:lpstr>   http://ycharts.com/indicators/european_ consumer_confidence_index  </vt:lpstr>
      <vt:lpstr>http://www.gfk.com/consumer_climate_europe/indicator/willingness_to_buy/index.en.html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 delle condotte economiche (L. Mannetti)</dc:title>
  <dc:creator>Lucia Mannetti</dc:creator>
  <cp:lastModifiedBy>Mannetti</cp:lastModifiedBy>
  <cp:revision>36</cp:revision>
  <dcterms:created xsi:type="dcterms:W3CDTF">2000-12-16T08:46:34Z</dcterms:created>
  <dcterms:modified xsi:type="dcterms:W3CDTF">2013-10-02T19:52:32Z</dcterms:modified>
</cp:coreProperties>
</file>