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6" r:id="rId2"/>
    <p:sldId id="257" r:id="rId3"/>
    <p:sldId id="259" r:id="rId4"/>
    <p:sldId id="258"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81" d="100"/>
          <a:sy n="81" d="100"/>
        </p:scale>
        <p:origin x="96" y="11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03F58-1F78-C346-BD55-4092B3C8BAA2}" type="datetimeFigureOut">
              <a:rPr lang="it-IT" smtClean="0"/>
              <a:t>09/06/2019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0566BD-4FEE-D34B-AD99-4A8A2515A4F8}" type="slidenum">
              <a:rPr lang="it-IT" smtClean="0"/>
              <a:t>‹N›</a:t>
            </a:fld>
            <a:endParaRPr lang="it-IT"/>
          </a:p>
        </p:txBody>
      </p:sp>
    </p:spTree>
    <p:extLst>
      <p:ext uri="{BB962C8B-B14F-4D97-AF65-F5344CB8AC3E}">
        <p14:creationId xmlns:p14="http://schemas.microsoft.com/office/powerpoint/2010/main" val="1885962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70566BD-4FEE-D34B-AD99-4A8A2515A4F8}" type="slidenum">
              <a:rPr lang="it-IT" smtClean="0"/>
              <a:t>7</a:t>
            </a:fld>
            <a:endParaRPr lang="it-IT"/>
          </a:p>
        </p:txBody>
      </p:sp>
    </p:spTree>
    <p:extLst>
      <p:ext uri="{BB962C8B-B14F-4D97-AF65-F5344CB8AC3E}">
        <p14:creationId xmlns:p14="http://schemas.microsoft.com/office/powerpoint/2010/main" val="197096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D70566BD-4FEE-D34B-AD99-4A8A2515A4F8}" type="slidenum">
              <a:rPr lang="it-IT" smtClean="0"/>
              <a:t>8</a:t>
            </a:fld>
            <a:endParaRPr lang="it-IT"/>
          </a:p>
        </p:txBody>
      </p:sp>
    </p:spTree>
    <p:extLst>
      <p:ext uri="{BB962C8B-B14F-4D97-AF65-F5344CB8AC3E}">
        <p14:creationId xmlns:p14="http://schemas.microsoft.com/office/powerpoint/2010/main" val="28819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6/9/2019</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6/9/2019</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6/9/2019</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6/9/2019</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5125305" y="1488985"/>
            <a:ext cx="6264350" cy="169685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118447" y="4351687"/>
            <a:ext cx="6265588" cy="17040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6/9/2019</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6/9/2019</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48A87A34-81AB-432B-8DAE-1953F412C126}" type="datetimeFigureOut">
              <a:rPr lang="en-US" dirty="0"/>
              <a:t>6/9/2019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6/9/2019</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6/9/2019</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A23717-6D98-2D40-B75D-199D75627D83}"/>
              </a:ext>
            </a:extLst>
          </p:cNvPr>
          <p:cNvSpPr>
            <a:spLocks noGrp="1"/>
          </p:cNvSpPr>
          <p:nvPr>
            <p:ph type="ctrTitle"/>
          </p:nvPr>
        </p:nvSpPr>
        <p:spPr/>
        <p:txBody>
          <a:bodyPr>
            <a:normAutofit/>
          </a:bodyPr>
          <a:lstStyle/>
          <a:p>
            <a:r>
              <a:rPr lang="it-IT" sz="6000" dirty="0">
                <a:latin typeface="Palatino Linotype" panose="02040502050505030304" pitchFamily="18" charset="0"/>
              </a:rPr>
              <a:t>La voce della malattia</a:t>
            </a:r>
          </a:p>
        </p:txBody>
      </p:sp>
      <p:sp>
        <p:nvSpPr>
          <p:cNvPr id="3" name="Sottotitolo 2">
            <a:extLst>
              <a:ext uri="{FF2B5EF4-FFF2-40B4-BE49-F238E27FC236}">
                <a16:creationId xmlns:a16="http://schemas.microsoft.com/office/drawing/2014/main" id="{F3FDEB5F-F4F3-E84A-A87F-B5FD735B884F}"/>
              </a:ext>
            </a:extLst>
          </p:cNvPr>
          <p:cNvSpPr>
            <a:spLocks noGrp="1"/>
          </p:cNvSpPr>
          <p:nvPr>
            <p:ph type="subTitle" idx="1"/>
          </p:nvPr>
        </p:nvSpPr>
        <p:spPr/>
        <p:txBody>
          <a:bodyPr>
            <a:noAutofit/>
          </a:bodyPr>
          <a:lstStyle/>
          <a:p>
            <a:r>
              <a:rPr lang="it-IT" sz="3100" dirty="0">
                <a:latin typeface="Palatino Linotype" panose="02040502050505030304" pitchFamily="18" charset="0"/>
              </a:rPr>
              <a:t>Annotazioni dal mondo onirico ed espressione del disagio in </a:t>
            </a:r>
            <a:r>
              <a:rPr lang="it-IT" sz="3100" dirty="0" err="1">
                <a:latin typeface="Palatino Linotype" panose="02040502050505030304" pitchFamily="18" charset="0"/>
              </a:rPr>
              <a:t>Ingeborg</a:t>
            </a:r>
            <a:r>
              <a:rPr lang="it-IT" sz="3100" dirty="0">
                <a:latin typeface="Palatino Linotype" panose="02040502050505030304" pitchFamily="18" charset="0"/>
              </a:rPr>
              <a:t> Bachmann</a:t>
            </a:r>
          </a:p>
        </p:txBody>
      </p:sp>
      <p:sp>
        <p:nvSpPr>
          <p:cNvPr id="5" name="CasellaDiTesto 4">
            <a:extLst>
              <a:ext uri="{FF2B5EF4-FFF2-40B4-BE49-F238E27FC236}">
                <a16:creationId xmlns:a16="http://schemas.microsoft.com/office/drawing/2014/main" id="{EA81A5A3-D324-4B42-B3F9-5BC5D0AC9548}"/>
              </a:ext>
            </a:extLst>
          </p:cNvPr>
          <p:cNvSpPr txBox="1"/>
          <p:nvPr/>
        </p:nvSpPr>
        <p:spPr>
          <a:xfrm>
            <a:off x="8514137" y="1489999"/>
            <a:ext cx="1925014" cy="369332"/>
          </a:xfrm>
          <a:prstGeom prst="rect">
            <a:avLst/>
          </a:prstGeom>
          <a:noFill/>
        </p:spPr>
        <p:txBody>
          <a:bodyPr wrap="none" rtlCol="0">
            <a:spAutoFit/>
          </a:bodyPr>
          <a:lstStyle/>
          <a:p>
            <a:r>
              <a:rPr lang="it-IT" dirty="0">
                <a:solidFill>
                  <a:schemeClr val="bg1"/>
                </a:solidFill>
                <a:latin typeface="Palatino Linotype" panose="02040502050505030304" pitchFamily="18" charset="0"/>
              </a:rPr>
              <a:t>Lorenzo </a:t>
            </a:r>
            <a:r>
              <a:rPr lang="it-IT" dirty="0" err="1">
                <a:solidFill>
                  <a:schemeClr val="bg1"/>
                </a:solidFill>
                <a:latin typeface="Palatino Linotype" panose="02040502050505030304" pitchFamily="18" charset="0"/>
              </a:rPr>
              <a:t>Moniaci</a:t>
            </a:r>
            <a:endParaRPr lang="it-IT"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61234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17C52E-C8DC-1D40-BC79-74208EFA2948}"/>
              </a:ext>
            </a:extLst>
          </p:cNvPr>
          <p:cNvSpPr>
            <a:spLocks noGrp="1"/>
          </p:cNvSpPr>
          <p:nvPr>
            <p:ph type="title"/>
          </p:nvPr>
        </p:nvSpPr>
        <p:spPr/>
        <p:txBody>
          <a:bodyPr>
            <a:normAutofit fontScale="90000"/>
          </a:bodyPr>
          <a:lstStyle/>
          <a:p>
            <a:r>
              <a:rPr lang="it-IT" dirty="0">
                <a:latin typeface="Palatino Linotype" panose="02040502050505030304" pitchFamily="18" charset="0"/>
              </a:rPr>
              <a:t>L’annotazione e l’interpretazione dei sogni.</a:t>
            </a:r>
          </a:p>
        </p:txBody>
      </p:sp>
      <p:sp>
        <p:nvSpPr>
          <p:cNvPr id="3" name="Segnaposto contenuto 2">
            <a:extLst>
              <a:ext uri="{FF2B5EF4-FFF2-40B4-BE49-F238E27FC236}">
                <a16:creationId xmlns:a16="http://schemas.microsoft.com/office/drawing/2014/main" id="{1C9EC549-7A73-8243-B1CE-13EBA693BAC7}"/>
              </a:ext>
            </a:extLst>
          </p:cNvPr>
          <p:cNvSpPr>
            <a:spLocks noGrp="1"/>
          </p:cNvSpPr>
          <p:nvPr>
            <p:ph idx="1"/>
          </p:nvPr>
        </p:nvSpPr>
        <p:spPr/>
        <p:txBody>
          <a:bodyPr/>
          <a:lstStyle/>
          <a:p>
            <a:r>
              <a:rPr lang="it-IT" dirty="0">
                <a:latin typeface="Palatino Linotype" panose="02040502050505030304" pitchFamily="18" charset="0"/>
              </a:rPr>
              <a:t>23 / 24 luglio 1895: Sogno di Sigmund Freud: «L’iniezione di Irma». Primo sogno ad essere analizzato dal neurologo viennese padre della psicoanalisi.</a:t>
            </a:r>
          </a:p>
          <a:p>
            <a:r>
              <a:rPr lang="it-IT" dirty="0">
                <a:latin typeface="Palatino Linotype" panose="02040502050505030304" pitchFamily="18" charset="0"/>
              </a:rPr>
              <a:t>1899 – 1900: Freud porta all’attenzione della comunità scientifica e del grande pubblico le sue teorie sull’interpretazione del contenuto onirico. 1ª edizione della </a:t>
            </a:r>
            <a:r>
              <a:rPr lang="it-IT" i="1" dirty="0" err="1">
                <a:latin typeface="Palatino Linotype" panose="02040502050505030304" pitchFamily="18" charset="0"/>
              </a:rPr>
              <a:t>Traumdeutung</a:t>
            </a:r>
            <a:r>
              <a:rPr lang="it-IT" i="1" dirty="0">
                <a:latin typeface="Palatino Linotype" panose="02040502050505030304" pitchFamily="18" charset="0"/>
              </a:rPr>
              <a:t>.</a:t>
            </a:r>
          </a:p>
          <a:p>
            <a:r>
              <a:rPr lang="it-IT" dirty="0">
                <a:latin typeface="Palatino Linotype" panose="02040502050505030304" pitchFamily="18" charset="0"/>
              </a:rPr>
              <a:t>Definizione dei concetti di </a:t>
            </a:r>
            <a:r>
              <a:rPr lang="it-IT" i="1" dirty="0">
                <a:latin typeface="Palatino Linotype" panose="02040502050505030304" pitchFamily="18" charset="0"/>
              </a:rPr>
              <a:t>contenuto manifesto</a:t>
            </a:r>
            <a:r>
              <a:rPr lang="it-IT" dirty="0">
                <a:latin typeface="Palatino Linotype" panose="02040502050505030304" pitchFamily="18" charset="0"/>
              </a:rPr>
              <a:t> e </a:t>
            </a:r>
            <a:r>
              <a:rPr lang="it-IT" i="1" dirty="0">
                <a:latin typeface="Palatino Linotype" panose="02040502050505030304" pitchFamily="18" charset="0"/>
              </a:rPr>
              <a:t>contenuto latente</a:t>
            </a:r>
            <a:r>
              <a:rPr lang="it-IT" dirty="0">
                <a:latin typeface="Palatino Linotype" panose="02040502050505030304" pitchFamily="18" charset="0"/>
              </a:rPr>
              <a:t>.</a:t>
            </a:r>
          </a:p>
          <a:p>
            <a:r>
              <a:rPr lang="it-IT" dirty="0">
                <a:latin typeface="Palatino Linotype" panose="02040502050505030304" pitchFamily="18" charset="0"/>
              </a:rPr>
              <a:t>1901: </a:t>
            </a:r>
            <a:r>
              <a:rPr lang="it-IT" i="1" dirty="0" err="1">
                <a:latin typeface="Palatino Linotype" panose="02040502050505030304" pitchFamily="18" charset="0"/>
              </a:rPr>
              <a:t>Über</a:t>
            </a:r>
            <a:r>
              <a:rPr lang="it-IT" i="1" dirty="0">
                <a:latin typeface="Palatino Linotype" panose="02040502050505030304" pitchFamily="18" charset="0"/>
              </a:rPr>
              <a:t> </a:t>
            </a:r>
            <a:r>
              <a:rPr lang="it-IT" i="1" dirty="0" err="1">
                <a:latin typeface="Palatino Linotype" panose="02040502050505030304" pitchFamily="18" charset="0"/>
              </a:rPr>
              <a:t>den</a:t>
            </a:r>
            <a:r>
              <a:rPr lang="it-IT" i="1" dirty="0">
                <a:latin typeface="Palatino Linotype" panose="02040502050505030304" pitchFamily="18" charset="0"/>
              </a:rPr>
              <a:t> </a:t>
            </a:r>
            <a:r>
              <a:rPr lang="it-IT" i="1" dirty="0" err="1">
                <a:latin typeface="Palatino Linotype" panose="02040502050505030304" pitchFamily="18" charset="0"/>
              </a:rPr>
              <a:t>Traum</a:t>
            </a:r>
            <a:r>
              <a:rPr lang="it-IT" dirty="0">
                <a:latin typeface="Palatino Linotype" panose="02040502050505030304" pitchFamily="18" charset="0"/>
              </a:rPr>
              <a:t>: la rielaborazione in una «esposizione più succinta» delle teorie sul mondo onirico destinata alla fruizione di massa incrementa la fama del loro autore, quasi contemporaneamente all’uscita della </a:t>
            </a:r>
            <a:r>
              <a:rPr lang="it-IT" i="1" dirty="0">
                <a:latin typeface="Palatino Linotype" panose="02040502050505030304" pitchFamily="18" charset="0"/>
              </a:rPr>
              <a:t>Psicopatologia della vita quotidiana</a:t>
            </a:r>
            <a:r>
              <a:rPr lang="it-IT" dirty="0">
                <a:latin typeface="Palatino Linotype" panose="02040502050505030304" pitchFamily="18" charset="0"/>
              </a:rPr>
              <a:t>. </a:t>
            </a:r>
            <a:endParaRPr lang="it-IT" i="1" dirty="0">
              <a:latin typeface="Palatino Linotype" panose="02040502050505030304" pitchFamily="18" charset="0"/>
            </a:endParaRPr>
          </a:p>
        </p:txBody>
      </p:sp>
    </p:spTree>
    <p:extLst>
      <p:ext uri="{BB962C8B-B14F-4D97-AF65-F5344CB8AC3E}">
        <p14:creationId xmlns:p14="http://schemas.microsoft.com/office/powerpoint/2010/main" val="336307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70D568E-71BA-AB4A-99EA-0CC2BDCC34F4}"/>
              </a:ext>
            </a:extLst>
          </p:cNvPr>
          <p:cNvSpPr>
            <a:spLocks noGrp="1"/>
          </p:cNvSpPr>
          <p:nvPr>
            <p:ph idx="1"/>
          </p:nvPr>
        </p:nvSpPr>
        <p:spPr>
          <a:xfrm>
            <a:off x="5464437" y="804689"/>
            <a:ext cx="6281873" cy="5248622"/>
          </a:xfrm>
        </p:spPr>
        <p:txBody>
          <a:bodyPr/>
          <a:lstStyle/>
          <a:p>
            <a:r>
              <a:rPr lang="it-IT" dirty="0">
                <a:latin typeface="Palatino Linotype" panose="02040502050505030304" pitchFamily="18" charset="0"/>
              </a:rPr>
              <a:t>1962: Importante collasso nervoso per </a:t>
            </a:r>
            <a:r>
              <a:rPr lang="it-IT" dirty="0" err="1">
                <a:latin typeface="Palatino Linotype" panose="02040502050505030304" pitchFamily="18" charset="0"/>
              </a:rPr>
              <a:t>Ingeborg</a:t>
            </a:r>
            <a:r>
              <a:rPr lang="it-IT" dirty="0">
                <a:latin typeface="Palatino Linotype" panose="02040502050505030304" pitchFamily="18" charset="0"/>
              </a:rPr>
              <a:t> Bachmann. Nel dicembre dello stesso anno viene sottoposta a trattamento riabilitativo in clinica a Zurigo.</a:t>
            </a:r>
          </a:p>
          <a:p>
            <a:r>
              <a:rPr lang="it-IT" dirty="0">
                <a:latin typeface="Palatino Linotype" panose="02040502050505030304" pitchFamily="18" charset="0"/>
              </a:rPr>
              <a:t>Nello stesso periodo diviene ufficiale la fine della relazione quadriennale con Max </a:t>
            </a:r>
            <a:r>
              <a:rPr lang="it-IT" dirty="0" err="1">
                <a:latin typeface="Palatino Linotype" panose="02040502050505030304" pitchFamily="18" charset="0"/>
              </a:rPr>
              <a:t>Frisch</a:t>
            </a:r>
            <a:r>
              <a:rPr lang="it-IT" dirty="0">
                <a:latin typeface="Palatino Linotype" panose="02040502050505030304" pitchFamily="18" charset="0"/>
              </a:rPr>
              <a:t>. Dopo un periodo interminabile di alti e bassi, la scrittrice – ancora nella casa di </a:t>
            </a:r>
            <a:r>
              <a:rPr lang="it-IT" dirty="0" err="1">
                <a:latin typeface="Palatino Linotype" panose="02040502050505030304" pitchFamily="18" charset="0"/>
              </a:rPr>
              <a:t>Uetikon</a:t>
            </a:r>
            <a:r>
              <a:rPr lang="it-IT" dirty="0">
                <a:latin typeface="Palatino Linotype" panose="02040502050505030304" pitchFamily="18" charset="0"/>
              </a:rPr>
              <a:t> – si vedrà sostituita da una studentessa alla quale </a:t>
            </a:r>
            <a:r>
              <a:rPr lang="it-IT" dirty="0" err="1">
                <a:latin typeface="Palatino Linotype" panose="02040502050505030304" pitchFamily="18" charset="0"/>
              </a:rPr>
              <a:t>Frisch</a:t>
            </a:r>
            <a:r>
              <a:rPr lang="it-IT" dirty="0">
                <a:latin typeface="Palatino Linotype" panose="02040502050505030304" pitchFamily="18" charset="0"/>
              </a:rPr>
              <a:t> si unità in matrimonio nel 1968.</a:t>
            </a:r>
          </a:p>
          <a:p>
            <a:r>
              <a:rPr lang="it-IT" dirty="0">
                <a:latin typeface="Palatino Linotype" panose="02040502050505030304" pitchFamily="18" charset="0"/>
              </a:rPr>
              <a:t> L’espressione del disagio provato nel periodo che culmina con il crollo ed il successivo ricovero in clinica è affidata alle seguenti parole: «</a:t>
            </a:r>
            <a:r>
              <a:rPr lang="it-IT" dirty="0" err="1">
                <a:latin typeface="Palatino Linotype" panose="02040502050505030304" pitchFamily="18" charset="0"/>
              </a:rPr>
              <a:t>Ich</a:t>
            </a:r>
            <a:r>
              <a:rPr lang="it-IT" dirty="0">
                <a:latin typeface="Palatino Linotype" panose="02040502050505030304" pitchFamily="18" charset="0"/>
              </a:rPr>
              <a:t> war </a:t>
            </a:r>
            <a:r>
              <a:rPr lang="it-IT" dirty="0" err="1">
                <a:latin typeface="Palatino Linotype" panose="02040502050505030304" pitchFamily="18" charset="0"/>
              </a:rPr>
              <a:t>am</a:t>
            </a:r>
            <a:r>
              <a:rPr lang="it-IT" dirty="0">
                <a:latin typeface="Palatino Linotype" panose="02040502050505030304" pitchFamily="18" charset="0"/>
              </a:rPr>
              <a:t> </a:t>
            </a:r>
            <a:r>
              <a:rPr lang="it-IT" dirty="0" err="1">
                <a:latin typeface="Palatino Linotype" panose="02040502050505030304" pitchFamily="18" charset="0"/>
              </a:rPr>
              <a:t>Untergehen</a:t>
            </a:r>
            <a:r>
              <a:rPr lang="it-IT" dirty="0">
                <a:latin typeface="Palatino Linotype" panose="02040502050505030304" pitchFamily="18" charset="0"/>
              </a:rPr>
              <a:t>, </a:t>
            </a:r>
            <a:r>
              <a:rPr lang="it-IT" dirty="0" err="1">
                <a:latin typeface="Palatino Linotype" panose="02040502050505030304" pitchFamily="18" charset="0"/>
              </a:rPr>
              <a:t>Auslöschen</a:t>
            </a:r>
            <a:r>
              <a:rPr lang="it-IT" dirty="0">
                <a:latin typeface="Palatino Linotype" panose="02040502050505030304" pitchFamily="18" charset="0"/>
              </a:rPr>
              <a:t>, </a:t>
            </a:r>
            <a:r>
              <a:rPr lang="it-IT" dirty="0" err="1">
                <a:latin typeface="Palatino Linotype" panose="02040502050505030304" pitchFamily="18" charset="0"/>
              </a:rPr>
              <a:t>Krankwerden</a:t>
            </a:r>
            <a:r>
              <a:rPr lang="it-IT" dirty="0">
                <a:latin typeface="Palatino Linotype" panose="02040502050505030304" pitchFamily="18" charset="0"/>
              </a:rPr>
              <a:t>». La poetessa vede nella composizione di </a:t>
            </a:r>
            <a:r>
              <a:rPr lang="it-IT" i="1" dirty="0" err="1">
                <a:latin typeface="Palatino Linotype" panose="02040502050505030304" pitchFamily="18" charset="0"/>
              </a:rPr>
              <a:t>Keine</a:t>
            </a:r>
            <a:r>
              <a:rPr lang="it-IT" i="1" dirty="0">
                <a:latin typeface="Palatino Linotype" panose="02040502050505030304" pitchFamily="18" charset="0"/>
              </a:rPr>
              <a:t> Delikatessen</a:t>
            </a:r>
            <a:r>
              <a:rPr lang="it-IT" dirty="0">
                <a:latin typeface="Palatino Linotype" panose="02040502050505030304" pitchFamily="18" charset="0"/>
              </a:rPr>
              <a:t> lo «specchio di quest’agonia».</a:t>
            </a:r>
          </a:p>
        </p:txBody>
      </p:sp>
      <p:pic>
        <p:nvPicPr>
          <p:cNvPr id="5" name="Immagine 4">
            <a:extLst>
              <a:ext uri="{FF2B5EF4-FFF2-40B4-BE49-F238E27FC236}">
                <a16:creationId xmlns:a16="http://schemas.microsoft.com/office/drawing/2014/main" id="{5037A3BB-DE8F-9449-A0E1-B00636604D30}"/>
              </a:ext>
            </a:extLst>
          </p:cNvPr>
          <p:cNvPicPr>
            <a:picLocks noChangeAspect="1"/>
          </p:cNvPicPr>
          <p:nvPr/>
        </p:nvPicPr>
        <p:blipFill rotWithShape="1">
          <a:blip r:embed="rId2"/>
          <a:srcRect l="3013" t="-90" r="46667" b="90"/>
          <a:stretch/>
        </p:blipFill>
        <p:spPr>
          <a:xfrm>
            <a:off x="0" y="0"/>
            <a:ext cx="5182343" cy="6858000"/>
          </a:xfrm>
          <a:prstGeom prst="rect">
            <a:avLst/>
          </a:prstGeom>
        </p:spPr>
      </p:pic>
    </p:spTree>
    <p:extLst>
      <p:ext uri="{BB962C8B-B14F-4D97-AF65-F5344CB8AC3E}">
        <p14:creationId xmlns:p14="http://schemas.microsoft.com/office/powerpoint/2010/main" val="2262351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E7BCA7F-CF9B-934E-B7C3-05EBB338BA78}"/>
              </a:ext>
            </a:extLst>
          </p:cNvPr>
          <p:cNvSpPr>
            <a:spLocks noGrp="1"/>
          </p:cNvSpPr>
          <p:nvPr>
            <p:ph idx="1"/>
          </p:nvPr>
        </p:nvSpPr>
        <p:spPr>
          <a:xfrm>
            <a:off x="5637429" y="994378"/>
            <a:ext cx="6281873" cy="5248622"/>
          </a:xfrm>
        </p:spPr>
        <p:txBody>
          <a:bodyPr/>
          <a:lstStyle/>
          <a:p>
            <a:r>
              <a:rPr lang="it-IT" dirty="0">
                <a:latin typeface="Palatino Linotype" panose="02040502050505030304" pitchFamily="18" charset="0"/>
              </a:rPr>
              <a:t>1963 La relazione da poco terminata tra Bachmann e </a:t>
            </a:r>
            <a:r>
              <a:rPr lang="it-IT" dirty="0" err="1">
                <a:latin typeface="Palatino Linotype" panose="02040502050505030304" pitchFamily="18" charset="0"/>
              </a:rPr>
              <a:t>Frisch</a:t>
            </a:r>
            <a:r>
              <a:rPr lang="it-IT" dirty="0">
                <a:latin typeface="Palatino Linotype" panose="02040502050505030304" pitchFamily="18" charset="0"/>
              </a:rPr>
              <a:t> ha lasciato un segno indelebile nella scrittrice. Questa non accetta fin da subito l’unione dell’artista svizzero con la più giovane Marianne </a:t>
            </a:r>
            <a:r>
              <a:rPr lang="it-IT" dirty="0" err="1">
                <a:latin typeface="Palatino Linotype" panose="02040502050505030304" pitchFamily="18" charset="0"/>
              </a:rPr>
              <a:t>Oellers</a:t>
            </a:r>
            <a:r>
              <a:rPr lang="it-IT" dirty="0">
                <a:latin typeface="Palatino Linotype" panose="02040502050505030304" pitchFamily="18" charset="0"/>
              </a:rPr>
              <a:t>.</a:t>
            </a:r>
          </a:p>
          <a:p>
            <a:r>
              <a:rPr lang="it-IT" dirty="0">
                <a:latin typeface="Palatino Linotype" panose="02040502050505030304" pitchFamily="18" charset="0"/>
              </a:rPr>
              <a:t>Si acuiscono i disturbi mentali di </a:t>
            </a:r>
            <a:r>
              <a:rPr lang="it-IT" dirty="0" err="1">
                <a:latin typeface="Palatino Linotype" panose="02040502050505030304" pitchFamily="18" charset="0"/>
              </a:rPr>
              <a:t>Ingeborg</a:t>
            </a:r>
            <a:r>
              <a:rPr lang="it-IT" dirty="0">
                <a:latin typeface="Palatino Linotype" panose="02040502050505030304" pitchFamily="18" charset="0"/>
              </a:rPr>
              <a:t> Bachmann, la marcata componente fobica riscontrata dai clinici porta alla diagnosi di </a:t>
            </a:r>
            <a:r>
              <a:rPr lang="it-IT" i="1" dirty="0" err="1">
                <a:latin typeface="Palatino Linotype" panose="02040502050505030304" pitchFamily="18" charset="0"/>
              </a:rPr>
              <a:t>Angstneurose</a:t>
            </a:r>
            <a:r>
              <a:rPr lang="it-IT" dirty="0">
                <a:latin typeface="Palatino Linotype" panose="02040502050505030304" pitchFamily="18" charset="0"/>
              </a:rPr>
              <a:t>. Tale sintomatologia rientra oggi per la psicologia clinica contemporanea nel quadro dei disturbi d’ansia.</a:t>
            </a:r>
          </a:p>
          <a:p>
            <a:r>
              <a:rPr lang="it-IT" dirty="0">
                <a:latin typeface="Palatino Linotype" panose="02040502050505030304" pitchFamily="18" charset="0"/>
              </a:rPr>
              <a:t>Nelle annotazioni della scrittrice, risalenti al periodo della malattia, figura il suggerimento che la stessa riceve, di prendere nota dei propri sogni, pratica ormai consolidata nella prassi analitica sin dai primi anni del secolo.</a:t>
            </a:r>
          </a:p>
        </p:txBody>
      </p:sp>
      <p:pic>
        <p:nvPicPr>
          <p:cNvPr id="4" name="Immagine 3">
            <a:extLst>
              <a:ext uri="{FF2B5EF4-FFF2-40B4-BE49-F238E27FC236}">
                <a16:creationId xmlns:a16="http://schemas.microsoft.com/office/drawing/2014/main" id="{9748D300-6A44-A243-A477-109EA96E1612}"/>
              </a:ext>
            </a:extLst>
          </p:cNvPr>
          <p:cNvPicPr>
            <a:picLocks noChangeAspect="1"/>
          </p:cNvPicPr>
          <p:nvPr/>
        </p:nvPicPr>
        <p:blipFill>
          <a:blip r:embed="rId2"/>
          <a:stretch>
            <a:fillRect/>
          </a:stretch>
        </p:blipFill>
        <p:spPr>
          <a:xfrm>
            <a:off x="271852" y="994377"/>
            <a:ext cx="5340866" cy="5248623"/>
          </a:xfrm>
          <a:prstGeom prst="rect">
            <a:avLst/>
          </a:prstGeom>
          <a:effectLst>
            <a:softEdge rad="0"/>
          </a:effectLst>
        </p:spPr>
      </p:pic>
      <p:sp>
        <p:nvSpPr>
          <p:cNvPr id="5" name="CasellaDiTesto 4">
            <a:extLst>
              <a:ext uri="{FF2B5EF4-FFF2-40B4-BE49-F238E27FC236}">
                <a16:creationId xmlns:a16="http://schemas.microsoft.com/office/drawing/2014/main" id="{DEC50228-C7FD-D248-A573-A0ECB4A9E9BA}"/>
              </a:ext>
            </a:extLst>
          </p:cNvPr>
          <p:cNvSpPr txBox="1"/>
          <p:nvPr/>
        </p:nvSpPr>
        <p:spPr>
          <a:xfrm>
            <a:off x="123244" y="6339016"/>
            <a:ext cx="5638082" cy="400110"/>
          </a:xfrm>
          <a:prstGeom prst="rect">
            <a:avLst/>
          </a:prstGeom>
          <a:noFill/>
        </p:spPr>
        <p:txBody>
          <a:bodyPr wrap="none" rtlCol="0">
            <a:spAutoFit/>
          </a:bodyPr>
          <a:lstStyle/>
          <a:p>
            <a:r>
              <a:rPr lang="it-IT" sz="1000" dirty="0">
                <a:latin typeface="Palatino Linotype" panose="02040502050505030304" pitchFamily="18" charset="0"/>
              </a:rPr>
              <a:t>L’annotazione non è datata, tuttavia segue cronologicamente quella del 6 marzo 1963,</a:t>
            </a:r>
          </a:p>
          <a:p>
            <a:r>
              <a:rPr lang="it-IT" sz="1000" dirty="0">
                <a:latin typeface="Palatino Linotype" panose="02040502050505030304" pitchFamily="18" charset="0"/>
              </a:rPr>
              <a:t>in: </a:t>
            </a:r>
            <a:r>
              <a:rPr lang="it-IT" sz="1000" dirty="0" err="1">
                <a:latin typeface="Palatino Linotype" panose="02040502050505030304" pitchFamily="18" charset="0"/>
              </a:rPr>
              <a:t>Ingeborg</a:t>
            </a:r>
            <a:r>
              <a:rPr lang="it-IT" sz="1000" dirty="0">
                <a:latin typeface="Palatino Linotype" panose="02040502050505030304" pitchFamily="18" charset="0"/>
              </a:rPr>
              <a:t> Bachmann, </a:t>
            </a:r>
            <a:r>
              <a:rPr lang="it-IT" sz="1000" i="1" dirty="0">
                <a:latin typeface="Palatino Linotype" panose="02040502050505030304" pitchFamily="18" charset="0"/>
              </a:rPr>
              <a:t>»Male Oscuro«, </a:t>
            </a:r>
            <a:r>
              <a:rPr lang="it-IT" sz="1000" i="1" dirty="0" err="1">
                <a:latin typeface="Palatino Linotype" panose="02040502050505030304" pitchFamily="18" charset="0"/>
              </a:rPr>
              <a:t>Aufzeichnungen</a:t>
            </a:r>
            <a:r>
              <a:rPr lang="it-IT" sz="1000" i="1" dirty="0">
                <a:latin typeface="Palatino Linotype" panose="02040502050505030304" pitchFamily="18" charset="0"/>
              </a:rPr>
              <a:t> </a:t>
            </a:r>
            <a:r>
              <a:rPr lang="it-IT" sz="1000" i="1" dirty="0" err="1">
                <a:latin typeface="Palatino Linotype" panose="02040502050505030304" pitchFamily="18" charset="0"/>
              </a:rPr>
              <a:t>aus</a:t>
            </a:r>
            <a:r>
              <a:rPr lang="it-IT" sz="1000" i="1" dirty="0">
                <a:latin typeface="Palatino Linotype" panose="02040502050505030304" pitchFamily="18" charset="0"/>
              </a:rPr>
              <a:t> </a:t>
            </a:r>
            <a:r>
              <a:rPr lang="it-IT" sz="1000" i="1" dirty="0" err="1">
                <a:latin typeface="Palatino Linotype" panose="02040502050505030304" pitchFamily="18" charset="0"/>
              </a:rPr>
              <a:t>der</a:t>
            </a:r>
            <a:r>
              <a:rPr lang="it-IT" sz="1000" i="1" dirty="0">
                <a:latin typeface="Palatino Linotype" panose="02040502050505030304" pitchFamily="18" charset="0"/>
              </a:rPr>
              <a:t> Zeit </a:t>
            </a:r>
            <a:r>
              <a:rPr lang="it-IT" sz="1000" i="1" dirty="0" err="1">
                <a:latin typeface="Palatino Linotype" panose="02040502050505030304" pitchFamily="18" charset="0"/>
              </a:rPr>
              <a:t>der</a:t>
            </a:r>
            <a:r>
              <a:rPr lang="it-IT" sz="1000" i="1" dirty="0">
                <a:latin typeface="Palatino Linotype" panose="02040502050505030304" pitchFamily="18" charset="0"/>
              </a:rPr>
              <a:t> </a:t>
            </a:r>
            <a:r>
              <a:rPr lang="it-IT" sz="1000" i="1" dirty="0" err="1">
                <a:latin typeface="Palatino Linotype" panose="02040502050505030304" pitchFamily="18" charset="0"/>
              </a:rPr>
              <a:t>Krankheit</a:t>
            </a:r>
            <a:r>
              <a:rPr lang="it-IT" sz="1000" dirty="0">
                <a:latin typeface="Palatino Linotype" panose="02040502050505030304" pitchFamily="18" charset="0"/>
              </a:rPr>
              <a:t>, </a:t>
            </a:r>
            <a:r>
              <a:rPr lang="it-IT" sz="1000" dirty="0" err="1">
                <a:latin typeface="Palatino Linotype" panose="02040502050505030304" pitchFamily="18" charset="0"/>
              </a:rPr>
              <a:t>Suhrkamp</a:t>
            </a:r>
            <a:r>
              <a:rPr lang="it-IT" sz="1000" dirty="0">
                <a:latin typeface="Palatino Linotype" panose="02040502050505030304" pitchFamily="18" charset="0"/>
              </a:rPr>
              <a:t> 2017.</a:t>
            </a:r>
          </a:p>
        </p:txBody>
      </p:sp>
    </p:spTree>
    <p:extLst>
      <p:ext uri="{BB962C8B-B14F-4D97-AF65-F5344CB8AC3E}">
        <p14:creationId xmlns:p14="http://schemas.microsoft.com/office/powerpoint/2010/main" val="93281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366EBA-92FD-44AE-87A9-25E5135EB2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437F5FC-01F7-4EB4-81E7-C27D917E95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4B0CFF10-4805-4BFA-961B-1F60DAEB94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BE054536-C03E-4857-B4AE-D687A58F9A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E33E51C-23D8-43F5-98C4-A2ED2C4C99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89E18891-DEB2-4CFD-A907-2868B2A910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0002C1BB-DB60-4314-A2FC-203E54D94C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9B75BDFA-6D78-4FB1-9F21-5280855C49F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B632D6B-A327-41AB-BBCF-9A03AD2AB7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F514BBC5-1736-4813-BECB-5A6B6738E5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94A2C868-7AEC-4209-BFA3-7185B11D330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FF56CB70-2B25-4695-ADC8-6092D0D1129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BA411BEF-2182-4458-B9AF-1634B5C2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3F27E63-3F11-4C85-AC72-1EE8508C4C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68B589BA-F70F-4E0B-94B9-EEB83EDF3F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9D0B991D-CB0A-415F-8D77-A5565F66F0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01E99DE-74F0-41D1-BBF4-5A57053BB6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C02EE40A-8F17-4182-9495-9506463B79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924210CA-0A35-4127-925F-D4084B7DC3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DC13CEF1-DD2D-474C-B81C-820CEF3D9C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F889481A-8038-43E6-8EF1-A5F802CEDF1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128BD14A-9093-4854-A73A-F666B2ED2D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2D884F4-76EC-4371-B903-E79CF191E3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C462C46-EFB7-4580-9921-DFC346FCC3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5"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12AB9C5-61BF-E346-94FC-29843AABF129}"/>
              </a:ext>
            </a:extLst>
          </p:cNvPr>
          <p:cNvSpPr>
            <a:spLocks noGrp="1"/>
          </p:cNvSpPr>
          <p:nvPr>
            <p:ph type="title"/>
          </p:nvPr>
        </p:nvSpPr>
        <p:spPr>
          <a:xfrm>
            <a:off x="2083145" y="9525"/>
            <a:ext cx="9583358" cy="1230570"/>
          </a:xfrm>
        </p:spPr>
        <p:txBody>
          <a:bodyPr anchor="t">
            <a:normAutofit fontScale="90000"/>
          </a:bodyPr>
          <a:lstStyle/>
          <a:p>
            <a:pPr algn="l"/>
            <a:r>
              <a:rPr lang="it-IT" sz="3600" dirty="0">
                <a:solidFill>
                  <a:schemeClr val="accent1"/>
                </a:solidFill>
                <a:latin typeface="Palatino Linotype" panose="02040502050505030304" pitchFamily="18" charset="0"/>
              </a:rPr>
              <a:t>Analisi del contenuto onirico riportato da </a:t>
            </a:r>
            <a:r>
              <a:rPr lang="it-IT" sz="3600" dirty="0" err="1">
                <a:solidFill>
                  <a:schemeClr val="accent1"/>
                </a:solidFill>
                <a:latin typeface="Palatino Linotype" panose="02040502050505030304" pitchFamily="18" charset="0"/>
              </a:rPr>
              <a:t>Ingeborg</a:t>
            </a:r>
            <a:r>
              <a:rPr lang="it-IT" sz="3600" dirty="0">
                <a:solidFill>
                  <a:schemeClr val="accent1"/>
                </a:solidFill>
                <a:latin typeface="Palatino Linotype" panose="02040502050505030304" pitchFamily="18" charset="0"/>
              </a:rPr>
              <a:t> Bachmann, secondo le teorie freudiane.</a:t>
            </a:r>
          </a:p>
        </p:txBody>
      </p:sp>
      <p:sp>
        <p:nvSpPr>
          <p:cNvPr id="35" name="Isosceles Triangle 34">
            <a:extLst>
              <a:ext uri="{FF2B5EF4-FFF2-40B4-BE49-F238E27FC236}">
                <a16:creationId xmlns:a16="http://schemas.microsoft.com/office/drawing/2014/main" id="{B8B918B4-AB10-4E3A-916E-A9625586EA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pic>
        <p:nvPicPr>
          <p:cNvPr id="4" name="Immagine 3">
            <a:extLst>
              <a:ext uri="{FF2B5EF4-FFF2-40B4-BE49-F238E27FC236}">
                <a16:creationId xmlns:a16="http://schemas.microsoft.com/office/drawing/2014/main" id="{41E43257-27DE-DC48-83CB-44FAB34A061F}"/>
              </a:ext>
            </a:extLst>
          </p:cNvPr>
          <p:cNvPicPr>
            <a:picLocks noChangeAspect="1"/>
          </p:cNvPicPr>
          <p:nvPr/>
        </p:nvPicPr>
        <p:blipFill>
          <a:blip r:embed="rId2"/>
          <a:stretch>
            <a:fillRect/>
          </a:stretch>
        </p:blipFill>
        <p:spPr>
          <a:xfrm>
            <a:off x="3593351" y="1083476"/>
            <a:ext cx="6859499" cy="5185562"/>
          </a:xfrm>
          <a:prstGeom prst="rect">
            <a:avLst/>
          </a:prstGeom>
        </p:spPr>
      </p:pic>
      <p:sp>
        <p:nvSpPr>
          <p:cNvPr id="5" name="CasellaDiTesto 4">
            <a:extLst>
              <a:ext uri="{FF2B5EF4-FFF2-40B4-BE49-F238E27FC236}">
                <a16:creationId xmlns:a16="http://schemas.microsoft.com/office/drawing/2014/main" id="{54CB5474-FACA-E34C-9A61-2B82741DB6BB}"/>
              </a:ext>
            </a:extLst>
          </p:cNvPr>
          <p:cNvSpPr txBox="1"/>
          <p:nvPr/>
        </p:nvSpPr>
        <p:spPr>
          <a:xfrm>
            <a:off x="2164369" y="6409666"/>
            <a:ext cx="9921267" cy="338554"/>
          </a:xfrm>
          <a:prstGeom prst="rect">
            <a:avLst/>
          </a:prstGeom>
          <a:noFill/>
        </p:spPr>
        <p:txBody>
          <a:bodyPr wrap="square" rtlCol="0">
            <a:spAutoFit/>
          </a:bodyPr>
          <a:lstStyle/>
          <a:p>
            <a:r>
              <a:rPr lang="it-IT" sz="1600" dirty="0">
                <a:latin typeface="Palatino Linotype" panose="02040502050505030304" pitchFamily="18" charset="0"/>
              </a:rPr>
              <a:t>Prendere in considerazione quest’annotazione dal punto di vista del concetto di </a:t>
            </a:r>
            <a:r>
              <a:rPr lang="it-IT" sz="1600" b="1" i="1" dirty="0">
                <a:latin typeface="Palatino Linotype" panose="02040502050505030304" pitchFamily="18" charset="0"/>
              </a:rPr>
              <a:t>spostamento</a:t>
            </a:r>
            <a:r>
              <a:rPr lang="it-IT" sz="1600" dirty="0">
                <a:latin typeface="Palatino Linotype" panose="02040502050505030304" pitchFamily="18" charset="0"/>
              </a:rPr>
              <a:t> (</a:t>
            </a:r>
            <a:r>
              <a:rPr lang="it-IT" sz="1600" i="1" dirty="0" err="1">
                <a:latin typeface="Palatino Linotype" panose="02040502050505030304" pitchFamily="18" charset="0"/>
              </a:rPr>
              <a:t>Verschiebung</a:t>
            </a:r>
            <a:r>
              <a:rPr lang="it-IT" sz="1600" dirty="0">
                <a:latin typeface="Palatino Linotype" panose="02040502050505030304" pitchFamily="18" charset="0"/>
              </a:rPr>
              <a:t>).</a:t>
            </a:r>
            <a:endParaRPr lang="it-IT" sz="1600" i="1" dirty="0">
              <a:latin typeface="Palatino Linotype" panose="02040502050505030304" pitchFamily="18" charset="0"/>
            </a:endParaRPr>
          </a:p>
        </p:txBody>
      </p:sp>
    </p:spTree>
    <p:extLst>
      <p:ext uri="{BB962C8B-B14F-4D97-AF65-F5344CB8AC3E}">
        <p14:creationId xmlns:p14="http://schemas.microsoft.com/office/powerpoint/2010/main" val="96045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2B59F-26BC-D146-9F3A-96D78D421D26}"/>
              </a:ext>
            </a:extLst>
          </p:cNvPr>
          <p:cNvSpPr>
            <a:spLocks noGrp="1"/>
          </p:cNvSpPr>
          <p:nvPr>
            <p:ph type="title"/>
          </p:nvPr>
        </p:nvSpPr>
        <p:spPr>
          <a:xfrm>
            <a:off x="604425" y="2337568"/>
            <a:ext cx="4078785" cy="2456442"/>
          </a:xfrm>
        </p:spPr>
        <p:txBody>
          <a:bodyPr/>
          <a:lstStyle/>
          <a:p>
            <a:r>
              <a:rPr lang="it-IT" dirty="0">
                <a:latin typeface="Palatino Linotype" panose="02040502050505030304" pitchFamily="18" charset="0"/>
              </a:rPr>
              <a:t>Spostamento e simbolizzazione</a:t>
            </a:r>
          </a:p>
        </p:txBody>
      </p:sp>
      <p:pic>
        <p:nvPicPr>
          <p:cNvPr id="4" name="Immagine 3">
            <a:extLst>
              <a:ext uri="{FF2B5EF4-FFF2-40B4-BE49-F238E27FC236}">
                <a16:creationId xmlns:a16="http://schemas.microsoft.com/office/drawing/2014/main" id="{84F4BA31-459A-EF47-A02F-6F0409EE120C}"/>
              </a:ext>
            </a:extLst>
          </p:cNvPr>
          <p:cNvPicPr>
            <a:picLocks noChangeAspect="1"/>
          </p:cNvPicPr>
          <p:nvPr/>
        </p:nvPicPr>
        <p:blipFill>
          <a:blip r:embed="rId2"/>
          <a:stretch>
            <a:fillRect/>
          </a:stretch>
        </p:blipFill>
        <p:spPr>
          <a:xfrm>
            <a:off x="5487151" y="0"/>
            <a:ext cx="5641416" cy="6858000"/>
          </a:xfrm>
          <a:prstGeom prst="rect">
            <a:avLst/>
          </a:prstGeom>
        </p:spPr>
      </p:pic>
    </p:spTree>
    <p:extLst>
      <p:ext uri="{BB962C8B-B14F-4D97-AF65-F5344CB8AC3E}">
        <p14:creationId xmlns:p14="http://schemas.microsoft.com/office/powerpoint/2010/main" val="3104426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B3D296CC-CA82-4C71-A176-6A9FECDB82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7500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C2326E10-BEA8-CA4C-804E-4884EA70C222}"/>
              </a:ext>
            </a:extLst>
          </p:cNvPr>
          <p:cNvSpPr>
            <a:spLocks noGrp="1"/>
          </p:cNvSpPr>
          <p:nvPr>
            <p:ph type="title"/>
          </p:nvPr>
        </p:nvSpPr>
        <p:spPr>
          <a:xfrm>
            <a:off x="930751" y="70292"/>
            <a:ext cx="10481519" cy="1003932"/>
          </a:xfrm>
        </p:spPr>
        <p:txBody>
          <a:bodyPr anchor="ctr">
            <a:normAutofit fontScale="90000"/>
          </a:bodyPr>
          <a:lstStyle/>
          <a:p>
            <a:pPr algn="l"/>
            <a:r>
              <a:rPr lang="it-IT" sz="3600" dirty="0">
                <a:solidFill>
                  <a:schemeClr val="accent1"/>
                </a:solidFill>
                <a:latin typeface="Palatino Linotype" panose="02040502050505030304" pitchFamily="18" charset="0"/>
              </a:rPr>
              <a:t>Drammatizzazione e spostamento: dal sogno alla letteratura.</a:t>
            </a:r>
          </a:p>
        </p:txBody>
      </p:sp>
      <p:pic>
        <p:nvPicPr>
          <p:cNvPr id="4" name="Immagine 3">
            <a:extLst>
              <a:ext uri="{FF2B5EF4-FFF2-40B4-BE49-F238E27FC236}">
                <a16:creationId xmlns:a16="http://schemas.microsoft.com/office/drawing/2014/main" id="{02961830-005F-BF48-94A1-FBD042E2DDE7}"/>
              </a:ext>
            </a:extLst>
          </p:cNvPr>
          <p:cNvPicPr>
            <a:picLocks noChangeAspect="1"/>
          </p:cNvPicPr>
          <p:nvPr/>
        </p:nvPicPr>
        <p:blipFill>
          <a:blip r:embed="rId3"/>
          <a:stretch>
            <a:fillRect/>
          </a:stretch>
        </p:blipFill>
        <p:spPr>
          <a:xfrm>
            <a:off x="534394" y="829528"/>
            <a:ext cx="5006664" cy="6062520"/>
          </a:xfrm>
          <a:prstGeom prst="rect">
            <a:avLst/>
          </a:prstGeom>
          <a:effectLst>
            <a:softEdge rad="25400"/>
          </a:effectLst>
        </p:spPr>
      </p:pic>
      <p:pic>
        <p:nvPicPr>
          <p:cNvPr id="5" name="Immagine 4">
            <a:extLst>
              <a:ext uri="{FF2B5EF4-FFF2-40B4-BE49-F238E27FC236}">
                <a16:creationId xmlns:a16="http://schemas.microsoft.com/office/drawing/2014/main" id="{D18B42DE-DE7A-E74B-A393-73E270F25D22}"/>
              </a:ext>
            </a:extLst>
          </p:cNvPr>
          <p:cNvPicPr>
            <a:picLocks noChangeAspect="1"/>
          </p:cNvPicPr>
          <p:nvPr/>
        </p:nvPicPr>
        <p:blipFill>
          <a:blip r:embed="rId4"/>
          <a:stretch>
            <a:fillRect/>
          </a:stretch>
        </p:blipFill>
        <p:spPr>
          <a:xfrm>
            <a:off x="5848826" y="822042"/>
            <a:ext cx="5920553" cy="6062520"/>
          </a:xfrm>
          <a:prstGeom prst="rect">
            <a:avLst/>
          </a:prstGeom>
          <a:effectLst>
            <a:softEdge rad="25400"/>
          </a:effectLst>
        </p:spPr>
      </p:pic>
    </p:spTree>
    <p:extLst>
      <p:ext uri="{BB962C8B-B14F-4D97-AF65-F5344CB8AC3E}">
        <p14:creationId xmlns:p14="http://schemas.microsoft.com/office/powerpoint/2010/main" val="139804408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FE021C3-66D1-9641-8333-ED6F2D04E5CD}"/>
              </a:ext>
            </a:extLst>
          </p:cNvPr>
          <p:cNvPicPr>
            <a:picLocks noChangeAspect="1"/>
          </p:cNvPicPr>
          <p:nvPr/>
        </p:nvPicPr>
        <p:blipFill>
          <a:blip r:embed="rId3"/>
          <a:stretch>
            <a:fillRect/>
          </a:stretch>
        </p:blipFill>
        <p:spPr>
          <a:xfrm>
            <a:off x="0" y="0"/>
            <a:ext cx="6227805" cy="5921016"/>
          </a:xfrm>
          <a:prstGeom prst="rect">
            <a:avLst/>
          </a:prstGeom>
        </p:spPr>
      </p:pic>
      <p:pic>
        <p:nvPicPr>
          <p:cNvPr id="5" name="Immagine 4">
            <a:extLst>
              <a:ext uri="{FF2B5EF4-FFF2-40B4-BE49-F238E27FC236}">
                <a16:creationId xmlns:a16="http://schemas.microsoft.com/office/drawing/2014/main" id="{A19EDD69-BBA7-574A-979F-4F33109F2642}"/>
              </a:ext>
            </a:extLst>
          </p:cNvPr>
          <p:cNvPicPr>
            <a:picLocks noChangeAspect="1"/>
          </p:cNvPicPr>
          <p:nvPr/>
        </p:nvPicPr>
        <p:blipFill>
          <a:blip r:embed="rId4"/>
          <a:stretch>
            <a:fillRect/>
          </a:stretch>
        </p:blipFill>
        <p:spPr>
          <a:xfrm>
            <a:off x="6096000" y="4932946"/>
            <a:ext cx="6096000" cy="1925053"/>
          </a:xfrm>
          <a:prstGeom prst="rect">
            <a:avLst/>
          </a:prstGeom>
        </p:spPr>
      </p:pic>
      <p:sp>
        <p:nvSpPr>
          <p:cNvPr id="7" name="CasellaDiTesto 6">
            <a:extLst>
              <a:ext uri="{FF2B5EF4-FFF2-40B4-BE49-F238E27FC236}">
                <a16:creationId xmlns:a16="http://schemas.microsoft.com/office/drawing/2014/main" id="{7295F7A7-B5D8-474C-9227-0F6ECDD0FBE6}"/>
              </a:ext>
            </a:extLst>
          </p:cNvPr>
          <p:cNvSpPr txBox="1"/>
          <p:nvPr/>
        </p:nvSpPr>
        <p:spPr>
          <a:xfrm>
            <a:off x="7119519" y="162480"/>
            <a:ext cx="4543231" cy="1200329"/>
          </a:xfrm>
          <a:prstGeom prst="rect">
            <a:avLst/>
          </a:prstGeom>
          <a:noFill/>
        </p:spPr>
        <p:txBody>
          <a:bodyPr wrap="none" rtlCol="0">
            <a:spAutoFit/>
          </a:bodyPr>
          <a:lstStyle/>
          <a:p>
            <a:r>
              <a:rPr lang="it-IT" sz="3600" dirty="0" err="1">
                <a:latin typeface="Palatino Linotype" panose="02040502050505030304" pitchFamily="18" charset="0"/>
              </a:rPr>
              <a:t>Ingeborg</a:t>
            </a:r>
            <a:r>
              <a:rPr lang="it-IT" sz="3600" dirty="0">
                <a:latin typeface="Palatino Linotype" panose="02040502050505030304" pitchFamily="18" charset="0"/>
              </a:rPr>
              <a:t> Bachmann, </a:t>
            </a:r>
          </a:p>
          <a:p>
            <a:r>
              <a:rPr lang="it-IT" sz="3600" i="1" dirty="0">
                <a:latin typeface="Palatino Linotype" panose="02040502050505030304" pitchFamily="18" charset="0"/>
              </a:rPr>
              <a:t>Malina</a:t>
            </a:r>
            <a:endParaRPr lang="it-IT" sz="3600" dirty="0">
              <a:latin typeface="Palatino Linotype" panose="02040502050505030304" pitchFamily="18" charset="0"/>
            </a:endParaRPr>
          </a:p>
        </p:txBody>
      </p:sp>
      <p:sp>
        <p:nvSpPr>
          <p:cNvPr id="8" name="CasellaDiTesto 7">
            <a:extLst>
              <a:ext uri="{FF2B5EF4-FFF2-40B4-BE49-F238E27FC236}">
                <a16:creationId xmlns:a16="http://schemas.microsoft.com/office/drawing/2014/main" id="{41B8D35C-C3D4-C348-9317-AD28B052042A}"/>
              </a:ext>
            </a:extLst>
          </p:cNvPr>
          <p:cNvSpPr txBox="1"/>
          <p:nvPr/>
        </p:nvSpPr>
        <p:spPr>
          <a:xfrm>
            <a:off x="197708" y="6289589"/>
            <a:ext cx="5325762" cy="369332"/>
          </a:xfrm>
          <a:prstGeom prst="rect">
            <a:avLst/>
          </a:prstGeom>
          <a:noFill/>
        </p:spPr>
        <p:txBody>
          <a:bodyPr wrap="square" rtlCol="0">
            <a:spAutoFit/>
          </a:bodyPr>
          <a:lstStyle/>
          <a:p>
            <a:r>
              <a:rPr lang="it-IT" dirty="0"/>
              <a:t>1ª edizione digitale, Adelphi, Milano 2018.</a:t>
            </a:r>
          </a:p>
        </p:txBody>
      </p:sp>
      <p:pic>
        <p:nvPicPr>
          <p:cNvPr id="10" name="Immagine 9">
            <a:extLst>
              <a:ext uri="{FF2B5EF4-FFF2-40B4-BE49-F238E27FC236}">
                <a16:creationId xmlns:a16="http://schemas.microsoft.com/office/drawing/2014/main" id="{BB50FA5B-E4A8-9648-BA2D-251C4B3BB39F}"/>
              </a:ext>
            </a:extLst>
          </p:cNvPr>
          <p:cNvPicPr>
            <a:picLocks noChangeAspect="1"/>
          </p:cNvPicPr>
          <p:nvPr/>
        </p:nvPicPr>
        <p:blipFill>
          <a:blip r:embed="rId5"/>
          <a:stretch>
            <a:fillRect/>
          </a:stretch>
        </p:blipFill>
        <p:spPr>
          <a:xfrm>
            <a:off x="9271773" y="950478"/>
            <a:ext cx="2260600" cy="3606800"/>
          </a:xfrm>
          <a:prstGeom prst="rect">
            <a:avLst/>
          </a:prstGeom>
        </p:spPr>
      </p:pic>
      <p:sp>
        <p:nvSpPr>
          <p:cNvPr id="11" name="CasellaDiTesto 10">
            <a:extLst>
              <a:ext uri="{FF2B5EF4-FFF2-40B4-BE49-F238E27FC236}">
                <a16:creationId xmlns:a16="http://schemas.microsoft.com/office/drawing/2014/main" id="{8F1DD726-9576-6548-8839-9A4528A31A7E}"/>
              </a:ext>
            </a:extLst>
          </p:cNvPr>
          <p:cNvSpPr txBox="1"/>
          <p:nvPr/>
        </p:nvSpPr>
        <p:spPr>
          <a:xfrm>
            <a:off x="9960040" y="4557278"/>
            <a:ext cx="1702710" cy="338554"/>
          </a:xfrm>
          <a:prstGeom prst="rect">
            <a:avLst/>
          </a:prstGeom>
          <a:noFill/>
        </p:spPr>
        <p:txBody>
          <a:bodyPr wrap="none" rtlCol="0">
            <a:spAutoFit/>
          </a:bodyPr>
          <a:lstStyle/>
          <a:p>
            <a:r>
              <a:rPr lang="it-IT" sz="1600" dirty="0" err="1">
                <a:latin typeface="Palatino Linotype" panose="02040502050505030304" pitchFamily="18" charset="0"/>
              </a:rPr>
              <a:t>Suhrkamp</a:t>
            </a:r>
            <a:r>
              <a:rPr lang="it-IT" sz="1600" dirty="0">
                <a:latin typeface="Palatino Linotype" panose="02040502050505030304" pitchFamily="18" charset="0"/>
              </a:rPr>
              <a:t>, 1971</a:t>
            </a:r>
          </a:p>
        </p:txBody>
      </p:sp>
    </p:spTree>
    <p:extLst>
      <p:ext uri="{BB962C8B-B14F-4D97-AF65-F5344CB8AC3E}">
        <p14:creationId xmlns:p14="http://schemas.microsoft.com/office/powerpoint/2010/main" val="4150374065"/>
      </p:ext>
    </p:extLst>
  </p:cSld>
  <p:clrMapOvr>
    <a:masterClrMapping/>
  </p:clrMapOvr>
</p:sld>
</file>

<file path=ppt/theme/theme1.xml><?xml version="1.0" encoding="utf-8"?>
<a:theme xmlns:a="http://schemas.openxmlformats.org/drawingml/2006/main" name="Atlante">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451</Words>
  <Application>Microsoft Office PowerPoint</Application>
  <PresentationFormat>Widescreen</PresentationFormat>
  <Paragraphs>26</Paragraphs>
  <Slides>8</Slides>
  <Notes>2</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vt:i4>
      </vt:variant>
    </vt:vector>
  </HeadingPairs>
  <TitlesOfParts>
    <vt:vector size="14" baseType="lpstr">
      <vt:lpstr>Calibri</vt:lpstr>
      <vt:lpstr>Calibri Light</vt:lpstr>
      <vt:lpstr>Palatino Linotype</vt:lpstr>
      <vt:lpstr>Rockwell</vt:lpstr>
      <vt:lpstr>Wingdings</vt:lpstr>
      <vt:lpstr>Atlante</vt:lpstr>
      <vt:lpstr>La voce della malattia</vt:lpstr>
      <vt:lpstr>L’annotazione e l’interpretazione dei sogni.</vt:lpstr>
      <vt:lpstr>Presentazione standard di PowerPoint</vt:lpstr>
      <vt:lpstr>Presentazione standard di PowerPoint</vt:lpstr>
      <vt:lpstr>Analisi del contenuto onirico riportato da Ingeborg Bachmann, secondo le teorie freudiane.</vt:lpstr>
      <vt:lpstr>Spostamento e simbolizzazione</vt:lpstr>
      <vt:lpstr>Drammatizzazione e spostamento: dal sogno alla letteratura.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voce della malattia</dc:title>
  <dc:creator>Lorenzo Moniaci</dc:creator>
  <cp:lastModifiedBy>Monica Velli</cp:lastModifiedBy>
  <cp:revision>5</cp:revision>
  <dcterms:created xsi:type="dcterms:W3CDTF">2019-06-03T18:40:17Z</dcterms:created>
  <dcterms:modified xsi:type="dcterms:W3CDTF">2019-06-09T18:37:44Z</dcterms:modified>
</cp:coreProperties>
</file>