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77" r:id="rId4"/>
    <p:sldId id="278" r:id="rId5"/>
    <p:sldId id="279" r:id="rId6"/>
    <p:sldId id="261" r:id="rId7"/>
    <p:sldId id="262" r:id="rId8"/>
    <p:sldId id="260" r:id="rId9"/>
    <p:sldId id="299" r:id="rId10"/>
    <p:sldId id="264" r:id="rId11"/>
    <p:sldId id="300" r:id="rId12"/>
    <p:sldId id="306" r:id="rId13"/>
    <p:sldId id="301" r:id="rId14"/>
    <p:sldId id="302" r:id="rId15"/>
    <p:sldId id="303" r:id="rId16"/>
    <p:sldId id="304" r:id="rId17"/>
    <p:sldId id="305" r:id="rId18"/>
    <p:sldId id="307" r:id="rId19"/>
    <p:sldId id="308" r:id="rId20"/>
    <p:sldId id="309" r:id="rId21"/>
    <p:sldId id="310" r:id="rId22"/>
    <p:sldId id="259" r:id="rId23"/>
    <p:sldId id="258" r:id="rId24"/>
    <p:sldId id="312" r:id="rId25"/>
    <p:sldId id="25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63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4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642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52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105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71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301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300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25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4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1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2370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14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5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28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43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204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62F82E-8D58-4BFD-982A-C25F4B2CA7BC}" type="datetimeFigureOut">
              <a:rPr lang="es-ES" smtClean="0"/>
              <a:t>04/11/2019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0419CE-998F-447D-9214-9A496E177301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15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lcolonial.wordpress.com/2012/12/09/pintura-de-castas-miguel-cabrera-imagenes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Khoi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t.wikipedia.org/wiki/Monorchidism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C45EF2-3D35-4E67-B8E4-A1347AB3D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8165" y="2114024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it-IT" dirty="0"/>
              <a:t>Elementi per una storia del razzismo 2</a:t>
            </a:r>
            <a:br>
              <a:rPr lang="it-IT" dirty="0"/>
            </a:br>
            <a:r>
              <a:rPr lang="it-IT" dirty="0"/>
              <a:t>1700-1800</a:t>
            </a:r>
            <a:endParaRPr lang="es-E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D32B0E1-D1EB-4F1F-9BA9-1AD65E1BE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986209"/>
            <a:ext cx="6815669" cy="1320802"/>
          </a:xfrm>
        </p:spPr>
        <p:txBody>
          <a:bodyPr/>
          <a:lstStyle/>
          <a:p>
            <a:r>
              <a:rPr lang="it-IT" dirty="0"/>
              <a:t>Stefano Tedeschi</a:t>
            </a:r>
          </a:p>
          <a:p>
            <a:r>
              <a:rPr lang="it-IT" dirty="0"/>
              <a:t>Sapienza Università di Roma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076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AFF43104-F524-418A-A0E3-3146340AB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323E5CD5-3226-4DDD-97AC-81C8F40E0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8B6703-6BCA-4414-A7FC-BA111255B1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826A85-B5BB-4A9B-819E-AF5A0B30A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A6C787-E24E-48D0-AF26-F35E43180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5A8260-917C-4DAC-A284-2A6E124FC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100"/>
              <a:t>La Disputa del Nuovo Mondo</a:t>
            </a:r>
            <a:endParaRPr lang="es-ES" sz="410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B6ABA3F9-ECC4-45D8-8538-B7EEC4D27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72384" cy="453542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CBDE287-9E70-41DA-9245-4DDD74BFC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807" y="1255007"/>
            <a:ext cx="1358058" cy="21137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0C8890-1E3E-474D-9D1E-D3E3062B6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4033" y="2400639"/>
            <a:ext cx="6035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9E06C52C-721F-43EE-9F9E-71DB7CBEB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501" y="3533309"/>
            <a:ext cx="1244670" cy="1929722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31496" y="2556932"/>
            <a:ext cx="6260114" cy="331893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400"/>
              <a:t>L’Illuminismo e l’America</a:t>
            </a:r>
          </a:p>
          <a:p>
            <a:pPr>
              <a:buFontTx/>
              <a:buChar char="-"/>
            </a:pPr>
            <a:r>
              <a:rPr lang="it-IT" sz="2400"/>
              <a:t>La posizione dei Gesuiti espulsi</a:t>
            </a:r>
          </a:p>
          <a:p>
            <a:pPr>
              <a:buFontTx/>
              <a:buChar char="-"/>
            </a:pPr>
            <a:r>
              <a:rPr lang="it-IT" sz="2400"/>
              <a:t>Le nuove voci americane</a:t>
            </a:r>
          </a:p>
          <a:p>
            <a:r>
              <a:rPr lang="it-IT" sz="2400"/>
              <a:t>Le teorie climatiche</a:t>
            </a:r>
          </a:p>
          <a:p>
            <a:endParaRPr lang="es-ES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E48F9-49FF-4CB7-B126-28C210F2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Las </a:t>
            </a:r>
            <a:r>
              <a:rPr lang="it-IT" dirty="0" err="1"/>
              <a:t>pinturas</a:t>
            </a:r>
            <a:r>
              <a:rPr lang="it-IT" dirty="0"/>
              <a:t> de </a:t>
            </a:r>
            <a:r>
              <a:rPr lang="it-IT" dirty="0" err="1"/>
              <a:t>Castas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DE4111-327D-4B36-B807-C614CFA7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r>
              <a:rPr lang="it-IT" dirty="0">
                <a:hlinkClick r:id="rId2"/>
              </a:rPr>
              <a:t>https://alcolonial.wordpress.com/2012/12/09/pintura-de-castas-miguel-cabrera-imagenes/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93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E853DA1-620C-4C95-8A25-DBA8C9282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60" y="666795"/>
            <a:ext cx="7365881" cy="55244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DFE27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198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fotografia, interni, parete, molti&#10;&#10;Descrizione generata con affidabilità molto elevata">
            <a:extLst>
              <a:ext uri="{FF2B5EF4-FFF2-40B4-BE49-F238E27FC236}">
                <a16:creationId xmlns:a16="http://schemas.microsoft.com/office/drawing/2014/main" id="{DA04D6B9-C0A6-41FF-AC61-29F1E8256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1" y="140867"/>
            <a:ext cx="4643438" cy="6517107"/>
          </a:xfr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3772A6D-72F8-485A-9F88-880E37850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531" y="340893"/>
            <a:ext cx="5381218" cy="631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29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6AC4E34-D6A0-4E21-B145-FF6CC621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6DAF3C9-57D3-4380-91C8-0177A1E82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338E7C-2928-42FC-BA07-1B825D30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1FE40E-CC40-427F-AEFB-BB5EA0E97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2948D6-ACC1-4FAF-9E30-BD96CE34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DFB0C27-5036-47E4-8DDF-1EA257DE4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869" y="804334"/>
            <a:ext cx="4028862" cy="52493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88FC58-434D-48E3-BEE6-3AC982D53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021" y="804334"/>
            <a:ext cx="4081355" cy="52493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632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04650E0-7E03-4EFC-9B14-1DE81B90C1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8251" y="1666920"/>
            <a:ext cx="5178661" cy="352416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883BBA2-6160-4E3A-A574-CE7FD2F683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1" y="3376490"/>
            <a:ext cx="4533900" cy="33132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E8346CD-C10E-4145-AF7D-02A78CDE5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179" y="168275"/>
            <a:ext cx="4238625" cy="35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4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0B18C59-F7F6-4937-BAAB-B418FEDE24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3951" y="200718"/>
            <a:ext cx="4972049" cy="6496813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490AB92-B3C0-4809-8F45-BB8DE86779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86510" y="200718"/>
            <a:ext cx="4972049" cy="6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9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1797593-AC1E-4896-A9D7-EE780D0FA3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3258" y="185737"/>
            <a:ext cx="5657772" cy="4300538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4F1E935-2DE0-46B9-9F8B-A511114E14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28690" y="2228850"/>
            <a:ext cx="5940052" cy="41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9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27B293F-AF90-4D11-B111-1F55CD5EC7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9774" y="257175"/>
            <a:ext cx="4903725" cy="6309459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B68DE60-E087-4AEE-AC8D-6DC72F62329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35186" y="1032315"/>
            <a:ext cx="6231301" cy="453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63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236F4BA-FC22-4F1A-8CB7-552C31D253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7802" y="169178"/>
            <a:ext cx="4629628" cy="6534390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629CDFF-D071-4F34-A736-0D388390BE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69178"/>
            <a:ext cx="5018198" cy="65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1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700"/>
              <a:t>L’espansione europea nel ‘700</a:t>
            </a:r>
            <a:endParaRPr lang="es-ES" sz="3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 Imagen" descr="sette_anni__guerra_dei.jpg"/>
          <p:cNvPicPr>
            <a:picLocks noChangeAspect="1"/>
          </p:cNvPicPr>
          <p:nvPr/>
        </p:nvPicPr>
        <p:blipFill rotWithShape="1">
          <a:blip r:embed="rId5" cstate="print"/>
          <a:srcRect r="24761" b="1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800" dirty="0"/>
              <a:t>L’espansione francese e inglese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dirty="0"/>
              <a:t>1713 Trattato di Utrecht – “</a:t>
            </a:r>
            <a:r>
              <a:rPr lang="it-IT" sz="1800" dirty="0" err="1"/>
              <a:t>Tratado</a:t>
            </a:r>
            <a:r>
              <a:rPr lang="it-IT" sz="1800" dirty="0"/>
              <a:t> de </a:t>
            </a:r>
            <a:r>
              <a:rPr lang="it-IT" sz="1800" dirty="0" err="1"/>
              <a:t>Asiento</a:t>
            </a:r>
            <a:r>
              <a:rPr lang="it-IT" sz="1800" dirty="0"/>
              <a:t> de </a:t>
            </a:r>
            <a:r>
              <a:rPr lang="it-IT" sz="1800" dirty="0" err="1"/>
              <a:t>Negros</a:t>
            </a:r>
            <a:r>
              <a:rPr lang="it-IT" sz="1800" dirty="0"/>
              <a:t>”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dirty="0"/>
              <a:t>1762 Occupazione di La Habana da parte degli inglesi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800" dirty="0"/>
              <a:t>1756 – 1763 La guerra dei Sette Anni: la prima guerra “mondiale” (Nord America; Caraibi; India; Africa Occidentale)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it-IT" sz="1500" dirty="0"/>
          </a:p>
          <a:p>
            <a:pPr>
              <a:lnSpc>
                <a:spcPct val="90000"/>
              </a:lnSpc>
            </a:pPr>
            <a:endParaRPr lang="es-ES" sz="1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DD9AD74-5EDD-4063-81FA-441EED0C2E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5789" y="171080"/>
            <a:ext cx="4666816" cy="6286869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853C4E2-0F2D-4720-84C2-DFF98C858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11115" y="1021370"/>
            <a:ext cx="6295096" cy="45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00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4DE8A-CB82-4264-BD91-50582ECB9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La classificazione di J.F. </a:t>
            </a:r>
            <a:r>
              <a:rPr lang="it-IT" dirty="0" err="1"/>
              <a:t>Blumenbach</a:t>
            </a:r>
            <a:r>
              <a:rPr lang="it-IT" dirty="0"/>
              <a:t> (1795)</a:t>
            </a:r>
            <a:endParaRPr lang="es-ES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A750FDE-8A66-4B04-908F-40EAF50B7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2480" y="2557463"/>
            <a:ext cx="4047039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44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jules joseph virey">
            <a:extLst>
              <a:ext uri="{FF2B5EF4-FFF2-40B4-BE49-F238E27FC236}">
                <a16:creationId xmlns:a16="http://schemas.microsoft.com/office/drawing/2014/main" id="{4129B613-C7F2-4063-8D7B-9AEADE40D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43150" cy="326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isultati immagini per jules joseph virey">
            <a:extLst>
              <a:ext uri="{FF2B5EF4-FFF2-40B4-BE49-F238E27FC236}">
                <a16:creationId xmlns:a16="http://schemas.microsoft.com/office/drawing/2014/main" id="{1090917B-27C0-464C-8951-D5D537A3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4646"/>
            <a:ext cx="2343150" cy="312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testo, libro&#10;&#10;Descrizione generata con affidabilità molto elevata">
            <a:extLst>
              <a:ext uri="{FF2B5EF4-FFF2-40B4-BE49-F238E27FC236}">
                <a16:creationId xmlns:a16="http://schemas.microsoft.com/office/drawing/2014/main" id="{A5D07C68-247A-4781-B00E-E63771AEB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76" y="1443842"/>
            <a:ext cx="2843049" cy="438238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7441FDF-C8C7-4061-B003-E62F2DBBF9C2}"/>
              </a:ext>
            </a:extLst>
          </p:cNvPr>
          <p:cNvSpPr/>
          <p:nvPr/>
        </p:nvSpPr>
        <p:spPr>
          <a:xfrm>
            <a:off x="2595563" y="458956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Jules-Joseph </a:t>
            </a:r>
            <a:r>
              <a:rPr lang="it-IT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Virey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it-IT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Storia naturale del genere umano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, 1801</a:t>
            </a:r>
          </a:p>
          <a:p>
            <a:endParaRPr lang="it-IT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Il  capolavoro dell'antichità [la bella statua dell'Apollo] rappresenta il bello ideale, che non esiste in nessun individuo. A mala pena se ne potrebbero trovare le parti in diversi soggetti ben conformati. Occorre dunque partire soltanto dall'Europeo ordinario e discendere poco a poco la catena, passando per l’Asiatico, il Cinese, il Malese, l’Americano, il Calmucco, il Lappone, il Negro, l’abitante delle Nuove Ebridi, ecc. e si arriverà assai vicino all’animale. [...] Se è vero affermare con </a:t>
            </a:r>
            <a:r>
              <a:rPr lang="it-IT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Winckelmann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it-IT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Lavater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che il nostro modo di pensare è di solito analogo alla forma del nostro corpo, non vedo una differenza molto grande tra </a:t>
            </a:r>
            <a:r>
              <a:rPr lang="it-IT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I’intelligenza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dell'</a:t>
            </a:r>
            <a:r>
              <a:rPr lang="it-IT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orangutàn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e quella del Lappone, dell'Ottentotto, del cretino, del papua, dell'omagua.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894958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A470695-37C5-4DD5-AE5E-0B36C380E424}"/>
              </a:ext>
            </a:extLst>
          </p:cNvPr>
          <p:cNvSpPr/>
          <p:nvPr/>
        </p:nvSpPr>
        <p:spPr>
          <a:xfrm>
            <a:off x="2614004" y="428178"/>
            <a:ext cx="69639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William Lawrence, </a:t>
            </a:r>
            <a:r>
              <a:rPr lang="it-IT" sz="2400" b="1" i="1" dirty="0">
                <a:solidFill>
                  <a:srgbClr val="000000"/>
                </a:solidFill>
                <a:latin typeface="Arial" panose="020B0604020202020204" pitchFamily="34" charset="0"/>
              </a:rPr>
              <a:t>Lezioni di fisiologia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it-IT" sz="2400" b="1" i="1" dirty="0">
                <a:solidFill>
                  <a:srgbClr val="000000"/>
                </a:solidFill>
                <a:latin typeface="Arial" panose="020B0604020202020204" pitchFamily="34" charset="0"/>
              </a:rPr>
              <a:t>zoologia e storia naturale dell’uomo, 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1819</a:t>
            </a:r>
          </a:p>
          <a:p>
            <a:endParaRPr lang="it-IT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Io riferisco le varietà del sentimento morale e delle capacità di conoscenza e riflessione a quelle diversità di organizzazione cerebrale che sono indicate dalle differenze nella forma del cranio e che corrispondono ad esse. [... ] Procedendo sulla base di questi dati, possiamo trovare nella comparazione dei crani delle razze bianche e scure una sufficiente spiegazione della superiorità costantemente manifestata dalle prime, e del destino inferiore e subordinato al quale le seconde sono state irrimediabilmente condannate.</a:t>
            </a:r>
            <a:endParaRPr lang="it-IT" sz="2400" b="1" dirty="0"/>
          </a:p>
        </p:txBody>
      </p:sp>
      <p:pic>
        <p:nvPicPr>
          <p:cNvPr id="5122" name="Picture 2" descr="Risultati immagini per william lawrence">
            <a:extLst>
              <a:ext uri="{FF2B5EF4-FFF2-40B4-BE49-F238E27FC236}">
                <a16:creationId xmlns:a16="http://schemas.microsoft.com/office/drawing/2014/main" id="{8A5C6DC0-73FD-471F-B57F-8FAFE011A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619683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testo, ricevuta&#10;&#10;Descrizione generata con affidabilità elevata">
            <a:extLst>
              <a:ext uri="{FF2B5EF4-FFF2-40B4-BE49-F238E27FC236}">
                <a16:creationId xmlns:a16="http://schemas.microsoft.com/office/drawing/2014/main" id="{E34B3CD6-4CA8-4752-93CE-F3091EA78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674" y="2200274"/>
            <a:ext cx="2608326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24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15D8F5-87D0-452C-93FB-8CA3F98D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CF8C7-8464-4B36-AF07-C89E5129E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A16566-722B-41C8-8B9F-B133B71E2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929A8C-ADE2-462E-A437-C028E4648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7397E4-1968-4513-988E-69C130AC1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0B6105-4183-4AEC-BDB1-E67B7B2C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8E5844CA-A8C0-4FDD-8E12-F2E15122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58" y="982132"/>
            <a:ext cx="4842190" cy="1774814"/>
          </a:xfrm>
        </p:spPr>
        <p:txBody>
          <a:bodyPr>
            <a:normAutofit/>
          </a:bodyPr>
          <a:lstStyle/>
          <a:p>
            <a:r>
              <a:rPr lang="it-IT" sz="4100"/>
              <a:t>Joseph Arthur de </a:t>
            </a:r>
            <a:r>
              <a:rPr lang="it-IT" sz="4100" err="1"/>
              <a:t>Gobineau</a:t>
            </a:r>
            <a:r>
              <a:rPr lang="it-IT" sz="4100"/>
              <a:t> (1816-1882)</a:t>
            </a:r>
            <a:endParaRPr lang="es-ES" sz="41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8B956C-6D95-401E-8C33-997227D9D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E0FA3199-720D-4473-A473-3B22D25C4C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51" r="-3" b="13060"/>
          <a:stretch/>
        </p:blipFill>
        <p:spPr>
          <a:xfrm>
            <a:off x="1295401" y="3153522"/>
            <a:ext cx="2216907" cy="241890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F3A5795-EC3D-44A2-9F64-EB52F90265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18621"/>
          <a:stretch/>
        </p:blipFill>
        <p:spPr>
          <a:xfrm>
            <a:off x="3837973" y="3153522"/>
            <a:ext cx="2229372" cy="241890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18E1FA-D5BB-476F-8CF7-92288986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33" y="1158023"/>
            <a:ext cx="4528947" cy="4696335"/>
          </a:xfrm>
        </p:spPr>
        <p:txBody>
          <a:bodyPr>
            <a:normAutofit/>
          </a:bodyPr>
          <a:lstStyle/>
          <a:p>
            <a:r>
              <a:rPr lang="fr-FR" sz="2400" b="1" i="1"/>
              <a:t>L'Essai sur l'inégalité des races humaines</a:t>
            </a:r>
            <a:r>
              <a:rPr lang="es-ES" sz="2400" b="1" i="1"/>
              <a:t> (1853)</a:t>
            </a:r>
            <a:endParaRPr lang="fr-FR" sz="2400" b="1"/>
          </a:p>
        </p:txBody>
      </p:sp>
    </p:spTree>
    <p:extLst>
      <p:ext uri="{BB962C8B-B14F-4D97-AF65-F5344CB8AC3E}">
        <p14:creationId xmlns:p14="http://schemas.microsoft.com/office/powerpoint/2010/main" val="3538513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E3EFBCE-81E7-49A5-97D0-A7E7C57E72B5}"/>
              </a:ext>
            </a:extLst>
          </p:cNvPr>
          <p:cNvSpPr/>
          <p:nvPr/>
        </p:nvSpPr>
        <p:spPr>
          <a:xfrm>
            <a:off x="2643188" y="1057276"/>
            <a:ext cx="6500812" cy="415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29" b="1" dirty="0">
                <a:solidFill>
                  <a:srgbClr val="000000"/>
                </a:solidFill>
                <a:latin typeface="Arial" panose="020B0604020202020204" pitchFamily="34" charset="0"/>
              </a:rPr>
              <a:t>Gustave Le Bon, </a:t>
            </a:r>
            <a:r>
              <a:rPr lang="it-IT" sz="2029" b="1" i="1" dirty="0">
                <a:solidFill>
                  <a:srgbClr val="000000"/>
                </a:solidFill>
                <a:latin typeface="Arial" panose="020B0604020202020204" pitchFamily="34" charset="0"/>
              </a:rPr>
              <a:t>Leggi psicologiche dell’evoluzione dei popoli </a:t>
            </a:r>
            <a:r>
              <a:rPr lang="it-IT" sz="2029" b="1" dirty="0">
                <a:solidFill>
                  <a:srgbClr val="000000"/>
                </a:solidFill>
                <a:latin typeface="Arial" panose="020B0604020202020204" pitchFamily="34" charset="0"/>
              </a:rPr>
              <a:t>(1919)</a:t>
            </a:r>
          </a:p>
          <a:p>
            <a:endParaRPr lang="it-IT" sz="2029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029" b="1" dirty="0">
                <a:solidFill>
                  <a:srgbClr val="000000"/>
                </a:solidFill>
                <a:latin typeface="Arial" panose="020B0604020202020204" pitchFamily="34" charset="0"/>
              </a:rPr>
              <a:t>si può fare facilmente di un negro un diplomato o un avvocato, ma in questo modo non gli si dà che una superficiale mano di vernice, che non agisce sulla sua costituzione mentale. Ciò che nessuna istruzione può fornirgli - in quanto soltanto </a:t>
            </a:r>
            <a:r>
              <a:rPr lang="it-IT" sz="2029" b="1" dirty="0" err="1">
                <a:solidFill>
                  <a:srgbClr val="000000"/>
                </a:solidFill>
                <a:latin typeface="Arial" panose="020B0604020202020204" pitchFamily="34" charset="0"/>
              </a:rPr>
              <a:t>I’eredità</a:t>
            </a:r>
            <a:r>
              <a:rPr lang="it-IT" sz="2029" b="1" dirty="0">
                <a:solidFill>
                  <a:srgbClr val="000000"/>
                </a:solidFill>
                <a:latin typeface="Arial" panose="020B0604020202020204" pitchFamily="34" charset="0"/>
              </a:rPr>
              <a:t> può crearle - sono le forme del pensiero, la logica e soprattutto il carattere degli Occidentali. Questo negro può accumulare tutti I diplomi possibili e immaginabili, ma ciò non gli permetterà mai di raggiungere il livello di un comune Europeo.</a:t>
            </a:r>
            <a:endParaRPr lang="it-IT" sz="2029" b="1" dirty="0">
              <a:effectLst/>
            </a:endParaRPr>
          </a:p>
        </p:txBody>
      </p:sp>
      <p:pic>
        <p:nvPicPr>
          <p:cNvPr id="6146" name="Picture 2" descr="Risultati immagini per gustave le bon">
            <a:extLst>
              <a:ext uri="{FF2B5EF4-FFF2-40B4-BE49-F238E27FC236}">
                <a16:creationId xmlns:a16="http://schemas.microsoft.com/office/drawing/2014/main" id="{C5476D1B-B97E-44B8-BD4F-A61E83B9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6025" cy="40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sultati immagini per gustave le bon les lois psychologiques">
            <a:extLst>
              <a:ext uri="{FF2B5EF4-FFF2-40B4-BE49-F238E27FC236}">
                <a16:creationId xmlns:a16="http://schemas.microsoft.com/office/drawing/2014/main" id="{66AC3C8B-D0B3-411B-9264-DAB39B40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544989"/>
            <a:ext cx="2819400" cy="431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2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474B35-BF18-44A9-A265-A7C78D549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687631-1164-4445-BB09-8825F5100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8BBC1B-B70A-4E37-92BB-74A700CFF7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9462B3-7467-4CD3-B259-E64F0ACD2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EEF50E1-7C4C-429F-952D-1BCBE2F22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D9A323-6942-423A-B954-E4CFA26D5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6168" y="706247"/>
            <a:ext cx="6270090" cy="1303867"/>
          </a:xfrm>
        </p:spPr>
        <p:txBody>
          <a:bodyPr>
            <a:normAutofit/>
          </a:bodyPr>
          <a:lstStyle/>
          <a:p>
            <a:r>
              <a:rPr lang="it-IT" sz="4100" dirty="0"/>
              <a:t>La scoperta dei Mari del Sud</a:t>
            </a:r>
            <a:endParaRPr lang="es-ES" sz="41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6DA225-F5D6-439A-B39E-B3595D307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72384" cy="453542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 Imagen" descr="tasman.jpg"/>
          <p:cNvPicPr>
            <a:picLocks noChangeAspect="1"/>
          </p:cNvPicPr>
          <p:nvPr/>
        </p:nvPicPr>
        <p:blipFill rotWithShape="1">
          <a:blip r:embed="rId5" cstate="print"/>
          <a:srcRect t="4606" b="11463"/>
          <a:stretch/>
        </p:blipFill>
        <p:spPr>
          <a:xfrm>
            <a:off x="1257236" y="1255776"/>
            <a:ext cx="2743200" cy="139903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138D5A-7DB9-4540-8DC0-4421D4DD1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4033" y="2400639"/>
            <a:ext cx="6035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4 Imagen" descr="carte-voyage-bougainville-2.JPG"/>
          <p:cNvPicPr>
            <a:picLocks noChangeAspect="1"/>
          </p:cNvPicPr>
          <p:nvPr/>
        </p:nvPicPr>
        <p:blipFill rotWithShape="1">
          <a:blip r:embed="rId6" cstate="print"/>
          <a:srcRect b="7692"/>
          <a:stretch/>
        </p:blipFill>
        <p:spPr>
          <a:xfrm>
            <a:off x="1257236" y="2654807"/>
            <a:ext cx="2743200" cy="1399032"/>
          </a:xfrm>
          <a:prstGeom prst="rect">
            <a:avLst/>
          </a:prstGeom>
        </p:spPr>
      </p:pic>
      <p:pic>
        <p:nvPicPr>
          <p:cNvPr id="6" name="5 Imagen" descr="Cook_Three_Voyages_59.png"/>
          <p:cNvPicPr>
            <a:picLocks noChangeAspect="1"/>
          </p:cNvPicPr>
          <p:nvPr/>
        </p:nvPicPr>
        <p:blipFill rotWithShape="1">
          <a:blip r:embed="rId7" cstate="print"/>
          <a:srcRect l="1471" r="-5" b="-5"/>
          <a:stretch/>
        </p:blipFill>
        <p:spPr>
          <a:xfrm>
            <a:off x="1257236" y="4053839"/>
            <a:ext cx="2743200" cy="1399032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31496" y="2556931"/>
            <a:ext cx="6780216" cy="359481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/>
              <a:t>1642-59 L’olandese Abel Tasman scopre la Tasmania, la Nuova Zelanda e la Nuova Guinea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/>
              <a:t>1721 Scoperta delle Isole di Pasqua e delle Isole Samoa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it-IT" sz="20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/>
              <a:t>1766-68 Viaggio di </a:t>
            </a:r>
            <a:r>
              <a:rPr lang="it-IT" sz="2000" dirty="0" err="1"/>
              <a:t>Bougainville</a:t>
            </a:r>
            <a:r>
              <a:rPr lang="it-IT" sz="2000" dirty="0"/>
              <a:t> in Polinesia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it-IT" sz="20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2000" dirty="0"/>
              <a:t>1768-79 Viaggi di James Cook in Australia e nelle Isole Tonga</a:t>
            </a:r>
          </a:p>
          <a:p>
            <a:pPr>
              <a:lnSpc>
                <a:spcPct val="90000"/>
              </a:lnSpc>
              <a:buNone/>
            </a:pPr>
            <a:endParaRPr lang="it-IT" sz="1700" dirty="0"/>
          </a:p>
          <a:p>
            <a:pPr>
              <a:lnSpc>
                <a:spcPct val="90000"/>
              </a:lnSpc>
              <a:buNone/>
            </a:pPr>
            <a:endParaRPr lang="es-E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2AAA7B-DD5A-486B-B28F-F19588315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B99B21-A649-42D2-BB86-486C2E73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631EEB-EF96-4032-8B47-62220C131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B37569-6E3D-4B34-AD3E-0FC79D7CB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A0A741-DE46-43B7-A732-2C6D71E7B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FB4AD13-112F-436E-9596-F7557110C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700"/>
              <a:t>L’emergere di nuovi soggetti: gli Stati Uniti d’America e la Russia</a:t>
            </a:r>
            <a:endParaRPr lang="es-ES" sz="37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6D98D9-A8AD-432E-BD4E-FF800124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7385" y="2556932"/>
            <a:ext cx="6380065" cy="331893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400"/>
              <a:t>1765-76 Guerra d’Indipendenza Americana</a:t>
            </a:r>
          </a:p>
          <a:p>
            <a:pPr>
              <a:buFontTx/>
              <a:buChar char="-"/>
            </a:pPr>
            <a:r>
              <a:rPr lang="it-IT" sz="2400"/>
              <a:t>1649 Viaggi di esplorazione di Behring in Siberia</a:t>
            </a:r>
          </a:p>
          <a:p>
            <a:pPr>
              <a:buFontTx/>
              <a:buChar char="-"/>
            </a:pPr>
            <a:r>
              <a:rPr lang="it-IT" sz="2400"/>
              <a:t>1650-1750 Espansione russa in Siberia</a:t>
            </a:r>
          </a:p>
          <a:p>
            <a:endParaRPr lang="es-ES" sz="2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93FCA6-9B07-4F70-9010-212D04A12F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064" b="-2"/>
          <a:stretch/>
        </p:blipFill>
        <p:spPr>
          <a:xfrm>
            <a:off x="8137325" y="1158024"/>
            <a:ext cx="2839277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0477068-9D41-4B0B-B7B1-F284C4BA60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06" r="-5" b="33849"/>
          <a:stretch/>
        </p:blipFill>
        <p:spPr>
          <a:xfrm>
            <a:off x="8135453" y="3631646"/>
            <a:ext cx="2843021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C67DA6C-8309-412C-AE00-2130BFCB1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65F1BD-4861-49D8-A86E-2B172B361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4970A5-A0AC-4011-B050-85C241AD3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887F88-EE52-408B-BB7E-44543B57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58E468-5B42-4219-BBD8-C1E42D72B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19D3D2-543E-46C0-99F9-C63585647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0564" y="982132"/>
            <a:ext cx="466701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100"/>
              <a:t>L’attenzione verso l’Oriente</a:t>
            </a:r>
            <a:endParaRPr lang="es-ES" sz="41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C962A0-AE17-42B0-87F6-8B05C334F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92391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7385" y="2556932"/>
            <a:ext cx="4673373" cy="331893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800" dirty="0"/>
              <a:t>La “moda cinese” nel Settecento</a:t>
            </a:r>
          </a:p>
          <a:p>
            <a:pPr>
              <a:buFontTx/>
              <a:buChar char="-"/>
            </a:pPr>
            <a:r>
              <a:rPr lang="it-IT" sz="2800" dirty="0"/>
              <a:t>L’inizio dell’ “Orientalismo”</a:t>
            </a:r>
          </a:p>
          <a:p>
            <a:pPr>
              <a:buFontTx/>
              <a:buChar char="-"/>
            </a:pPr>
            <a:r>
              <a:rPr lang="it-IT" sz="2800" dirty="0"/>
              <a:t>L’inizio della colonizzazione dell’Asia</a:t>
            </a:r>
          </a:p>
          <a:p>
            <a:pPr>
              <a:buFontTx/>
              <a:buChar char="-"/>
            </a:pPr>
            <a:endParaRPr lang="es-ES" sz="1800" dirty="0"/>
          </a:p>
        </p:txBody>
      </p:sp>
      <p:pic>
        <p:nvPicPr>
          <p:cNvPr id="7" name="6 Imagen" descr="esotismo-cineseria-e-indienne-L-tio7Et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4993" y="1253744"/>
            <a:ext cx="2249213" cy="1956816"/>
          </a:xfrm>
          <a:prstGeom prst="rect">
            <a:avLst/>
          </a:prstGeom>
        </p:spPr>
      </p:pic>
      <p:pic>
        <p:nvPicPr>
          <p:cNvPr id="4" name="3 Imagen" descr="220px-Giovanni_Domenico_Tiepolo_013 cineser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487" y="3347635"/>
            <a:ext cx="1702351" cy="2282698"/>
          </a:xfrm>
          <a:prstGeom prst="rect">
            <a:avLst/>
          </a:prstGeom>
        </p:spPr>
      </p:pic>
      <p:pic>
        <p:nvPicPr>
          <p:cNvPr id="5" name="4 Imagen" descr="cineseria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27906" y="1253744"/>
            <a:ext cx="1848735" cy="2268387"/>
          </a:xfrm>
          <a:prstGeom prst="rect">
            <a:avLst/>
          </a:prstGeom>
        </p:spPr>
      </p:pic>
      <p:pic>
        <p:nvPicPr>
          <p:cNvPr id="6" name="5 Imagen" descr="cineseria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0730" y="3765044"/>
            <a:ext cx="2254829" cy="17700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81F9869-E4F0-4FDB-A9A2-54829C02D5FF}"/>
              </a:ext>
            </a:extLst>
          </p:cNvPr>
          <p:cNvSpPr/>
          <p:nvPr/>
        </p:nvSpPr>
        <p:spPr>
          <a:xfrm>
            <a:off x="3376613" y="611772"/>
            <a:ext cx="705326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William </a:t>
            </a:r>
            <a:r>
              <a:rPr lang="it-IT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Petty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(1623-1687), economista</a:t>
            </a:r>
          </a:p>
          <a:p>
            <a:endParaRPr lang="it-IT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Io dico che gli Europei differiscono dai suddetti Africani non soltanto nel colore, che è differente tanto quanto il bianco dal nero, non soltanto nella capigliatura, che è differente tanto quanto una linea retta da un cerchio, ma anche nella forma del naso, delle labbra e degli zigomi, come pure nella conformazione della faccia e del cranio. Essi differiscono anche per quanto riguarda il loro naturale modo di fare, e le qualità interne dei loro spiriti. </a:t>
            </a:r>
          </a:p>
          <a:p>
            <a:r>
              <a:rPr lang="it-IT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it-IT" sz="2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Political</a:t>
            </a:r>
            <a:r>
              <a:rPr lang="it-IT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Arithmetic</a:t>
            </a:r>
            <a:r>
              <a:rPr lang="it-IT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1677)</a:t>
            </a:r>
            <a:endParaRPr lang="it-IT" sz="2400" b="1" dirty="0">
              <a:effectLst/>
            </a:endParaRPr>
          </a:p>
        </p:txBody>
      </p:sp>
      <p:pic>
        <p:nvPicPr>
          <p:cNvPr id="2050" name="Picture 2" descr="Risultati immagini per william petty">
            <a:extLst>
              <a:ext uri="{FF2B5EF4-FFF2-40B4-BE49-F238E27FC236}">
                <a16:creationId xmlns:a16="http://schemas.microsoft.com/office/drawing/2014/main" id="{BB676616-BA18-452B-90DA-A4CFE5244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2888957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49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3B23DA9-51DF-40C2-AB46-E977387E121D}"/>
              </a:ext>
            </a:extLst>
          </p:cNvPr>
          <p:cNvSpPr/>
          <p:nvPr/>
        </p:nvSpPr>
        <p:spPr>
          <a:xfrm>
            <a:off x="2414586" y="658199"/>
            <a:ext cx="90582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Voltaire (1694-1778) e il poligenismo</a:t>
            </a:r>
          </a:p>
          <a:p>
            <a:endParaRPr lang="it-IT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La membrana mucosa dei Negri, che è stata trovata nera ed è la causa del loro colore, è la prova manifesta del fatto che in ciascuna specie di uomini, come nelle piante, c'è un principio che la differenzia dalle altre. La natura ha subordinato a questo principio quei differenti gradi d'ingegno e quei caratteri delle nazioni che vediamo cambiare così raramente. Per questo i Negri sono schiavi degli altri uomini.</a:t>
            </a:r>
          </a:p>
          <a:p>
            <a:endParaRPr lang="it-IT" sz="2800" b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it-IT" sz="2800" b="1" i="1" dirty="0">
                <a:solidFill>
                  <a:srgbClr val="000000"/>
                </a:solidFill>
                <a:latin typeface="Arial" panose="020B0604020202020204" pitchFamily="34" charset="0"/>
              </a:rPr>
              <a:t>Saggio sui costumi e lo spirito delle nazioni</a:t>
            </a:r>
            <a:r>
              <a:rPr 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, 1756</a:t>
            </a:r>
          </a:p>
        </p:txBody>
      </p:sp>
      <p:pic>
        <p:nvPicPr>
          <p:cNvPr id="1026" name="Picture 2" descr="Risultati immagini per voltaire saggio sui costumi">
            <a:extLst>
              <a:ext uri="{FF2B5EF4-FFF2-40B4-BE49-F238E27FC236}">
                <a16:creationId xmlns:a16="http://schemas.microsoft.com/office/drawing/2014/main" id="{C4D0CBA4-5AAB-4176-B152-2E6ADC2BD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0723" cy="350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455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19EDD13-B6C2-4BF9-B34C-3DC934A33C28}"/>
              </a:ext>
            </a:extLst>
          </p:cNvPr>
          <p:cNvSpPr/>
          <p:nvPr/>
        </p:nvSpPr>
        <p:spPr>
          <a:xfrm>
            <a:off x="2500312" y="766732"/>
            <a:ext cx="56578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Petrus Camper (1722-1789), anatomista olandese</a:t>
            </a:r>
          </a:p>
          <a:p>
            <a:endParaRPr lang="it-IT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</a:rPr>
              <a:t>Mettendo accanto alle teste del Negro e del Calmucco quelle dell'Europeo e della scimmia, mi accorsi che una linea tracciata dalla fronte al labbro superiore indicava una differenza nella fisionomia di quei popoli, e faceva scorgere un'accentuata analogia tra la testa del Negro e quella della scimmia. [... ] Appena facevo inclinare la linea facciale in avanti, ottenevo una testa simile a quella degli antichi ; ma se inclinavo questa linea all’indietro producevo una fisionomia di Negro, e infine il profilo di una scimmia, di un cane, di una beccaccia.</a:t>
            </a:r>
          </a:p>
          <a:p>
            <a:endParaRPr lang="it-IT" sz="2000" b="1" dirty="0">
              <a:effectLst/>
            </a:endParaRPr>
          </a:p>
        </p:txBody>
      </p:sp>
      <p:pic>
        <p:nvPicPr>
          <p:cNvPr id="3074" name="Picture 2" descr="Risultati immagini per petrus camper">
            <a:extLst>
              <a:ext uri="{FF2B5EF4-FFF2-40B4-BE49-F238E27FC236}">
                <a16:creationId xmlns:a16="http://schemas.microsoft.com/office/drawing/2014/main" id="{1A3D61CC-1D88-4570-A66C-C65F2D223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500313" cy="315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petrus camper">
            <a:extLst>
              <a:ext uri="{FF2B5EF4-FFF2-40B4-BE49-F238E27FC236}">
                <a16:creationId xmlns:a16="http://schemas.microsoft.com/office/drawing/2014/main" id="{DD69F97D-C649-47D5-96DC-CF91D2B4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47" y="3714750"/>
            <a:ext cx="3925153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25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D768F5-7F15-4373-87BC-819D1D44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cap="none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La classificazione di Linneo (1758)</a:t>
            </a: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247C9C9-B4DD-4B8B-B287-786387F5CBDB}"/>
              </a:ext>
            </a:extLst>
          </p:cNvPr>
          <p:cNvSpPr/>
          <p:nvPr/>
        </p:nvSpPr>
        <p:spPr>
          <a:xfrm>
            <a:off x="5140934" y="469900"/>
            <a:ext cx="5953630" cy="5405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l'amerindo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: di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pelle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rossa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collerico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ma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retto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capelli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neri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diritti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spessi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testardo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zelante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spirito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libero,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dipinge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linee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rosse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tutto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corpo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viene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governato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dai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costumi</a:t>
            </a:r>
            <a:r>
              <a:rPr lang="en-US" kern="1200" cap="none" baseline="30000" dirty="0">
                <a:effectLst/>
                <a:latin typeface="+mn-lt"/>
                <a:ea typeface="+mn-ea"/>
                <a:cs typeface="+mn-cs"/>
              </a:rPr>
              <a:t>.</a:t>
            </a:r>
            <a:endParaRPr lang="en-US" kern="1200" cap="none" dirty="0"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l'europeo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: di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pelle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chiara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sanguigno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bruno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abbondanti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capelli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lunghi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occhi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blu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gentile,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acuto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ed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inventivo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ricoperto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interamente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abiti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governato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leggi</a:t>
            </a:r>
            <a:r>
              <a:rPr lang="en-US" kern="1200" cap="none" baseline="30000" dirty="0">
                <a:effectLst/>
                <a:latin typeface="+mn-lt"/>
                <a:ea typeface="+mn-ea"/>
                <a:cs typeface="+mn-cs"/>
              </a:rPr>
              <a:t>.</a:t>
            </a:r>
            <a:endParaRPr lang="en-US" kern="1200" cap="none" dirty="0"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l'asiatico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: di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pelle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color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giallognola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melanconico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rigido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capelli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neri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gli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occhi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scuri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severo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arrogante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ed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avido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ricoperto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lunghe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vesti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governato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opinioni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l'africano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: di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pelle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nera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flemmatico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rilassato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capelli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neri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arricciati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pelle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di seta,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naso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piatto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labbra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tumide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le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femmine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tutto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prive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senso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vergogna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le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ghiandole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mammarie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danno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latte in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abbondanza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astuto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sdolcinato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sconsiderato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unge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pelle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grasso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governato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volontà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arbitraria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Monstrosus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":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erano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gli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esseri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umani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mitologici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appaiono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nelle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prime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edizioni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. La sub-specie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comprendeva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l'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Homo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feralis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con quattro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piedi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muto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peloso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feral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); lo 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Juvenis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lupinus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hessensis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; lo 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Juvenis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hannoveranus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Puella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campanica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l'agile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Homo 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monstrosus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gigante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patagonico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nano 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delle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1" kern="1200" cap="none" dirty="0" err="1">
                <a:effectLst/>
                <a:latin typeface="+mn-lt"/>
                <a:ea typeface="+mn-ea"/>
                <a:cs typeface="+mn-cs"/>
              </a:rPr>
              <a:t>Alpi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e 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  <a:hlinkClick r:id="rId3" tooltip="Kho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Khoi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affetti da </a:t>
            </a:r>
            <a:r>
              <a:rPr lang="en-US" kern="1200" cap="none" dirty="0" err="1">
                <a:effectLst/>
                <a:latin typeface="+mn-lt"/>
                <a:ea typeface="+mn-ea"/>
                <a:cs typeface="+mn-cs"/>
                <a:hlinkClick r:id="rId4" tooltip="Monorchidism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monorchidismo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i="1" kern="1200" cap="none" dirty="0">
                <a:effectLst/>
                <a:latin typeface="+mn-lt"/>
                <a:ea typeface="+mn-ea"/>
                <a:cs typeface="+mn-cs"/>
              </a:rPr>
              <a:t>Hottentot</a:t>
            </a:r>
            <a:r>
              <a:rPr lang="en-US" kern="1200" cap="none" dirty="0">
                <a:effectLst/>
                <a:latin typeface="+mn-lt"/>
                <a:ea typeface="+mn-ea"/>
                <a:cs typeface="+mn-cs"/>
              </a:rPr>
              <a:t>).</a:t>
            </a:r>
            <a:endParaRPr lang="en-US" b="0" i="0" kern="1200" cap="none" dirty="0"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689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1112</Words>
  <Application>Microsoft Office PowerPoint</Application>
  <PresentationFormat>Widescreen</PresentationFormat>
  <Paragraphs>62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8" baseType="lpstr">
      <vt:lpstr>Arial</vt:lpstr>
      <vt:lpstr>Garamond</vt:lpstr>
      <vt:lpstr>Organico</vt:lpstr>
      <vt:lpstr>Elementi per una storia del razzismo 2 1700-1800</vt:lpstr>
      <vt:lpstr>L’espansione europea nel ‘700</vt:lpstr>
      <vt:lpstr>La scoperta dei Mari del Sud</vt:lpstr>
      <vt:lpstr>L’emergere di nuovi soggetti: gli Stati Uniti d’America e la Russia</vt:lpstr>
      <vt:lpstr>L’attenzione verso l’Oriente</vt:lpstr>
      <vt:lpstr>Presentazione standard di PowerPoint</vt:lpstr>
      <vt:lpstr>Presentazione standard di PowerPoint</vt:lpstr>
      <vt:lpstr>Presentazione standard di PowerPoint</vt:lpstr>
      <vt:lpstr>La classificazione di Linneo (1758)</vt:lpstr>
      <vt:lpstr>La Disputa del Nuovo Mondo</vt:lpstr>
      <vt:lpstr>Las pinturas de Castas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classificazione di J.F. Blumenbach (1795)</vt:lpstr>
      <vt:lpstr>Presentazione standard di PowerPoint</vt:lpstr>
      <vt:lpstr>Presentazione standard di PowerPoint</vt:lpstr>
      <vt:lpstr>Joseph Arthur de Gobineau (1816-1882)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Elementi per una storia del razzismo 2 1700-1800</dc:title>
  <dc:creator>Stefano Tedeschi</dc:creator>
  <cp:lastModifiedBy>Stefano Tedeschi</cp:lastModifiedBy>
  <cp:revision>1</cp:revision>
  <dcterms:created xsi:type="dcterms:W3CDTF">2019-11-04T18:49:49Z</dcterms:created>
  <dcterms:modified xsi:type="dcterms:W3CDTF">2019-11-04T18:54:44Z</dcterms:modified>
</cp:coreProperties>
</file>