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3" r:id="rId2"/>
    <p:sldId id="258" r:id="rId3"/>
    <p:sldId id="259" r:id="rId4"/>
    <p:sldId id="260" r:id="rId5"/>
    <p:sldId id="281" r:id="rId6"/>
    <p:sldId id="261" r:id="rId7"/>
    <p:sldId id="282" r:id="rId8"/>
    <p:sldId id="262" r:id="rId9"/>
  </p:sldIdLst>
  <p:sldSz cx="12192000" cy="6858000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no Del Prete" initials="RD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B9199-CD84-4E0B-A09A-48477CD108BF}" type="datetimeFigureOut">
              <a:rPr lang="it-IT" smtClean="0"/>
              <a:t>05/03/2024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ECBD4-777F-4274-B89D-9294CD8011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40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9E66B-E082-40D0-8727-B13D4ED3BA90}" type="datetimeFigureOut">
              <a:rPr lang="it-IT" smtClean="0"/>
              <a:t>05/03/2024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B4AFE-47FC-4BE6-8E15-12499EA124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807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9E66B-E082-40D0-8727-B13D4ED3BA90}" type="datetimeFigureOut">
              <a:rPr lang="it-IT" smtClean="0"/>
              <a:t>05/03/2024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B4AFE-47FC-4BE6-8E15-12499EA124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0621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9E66B-E082-40D0-8727-B13D4ED3BA90}" type="datetimeFigureOut">
              <a:rPr lang="it-IT" smtClean="0"/>
              <a:t>05/03/2024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B4AFE-47FC-4BE6-8E15-12499EA124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9184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9E66B-E082-40D0-8727-B13D4ED3BA90}" type="datetimeFigureOut">
              <a:rPr lang="it-IT" smtClean="0"/>
              <a:t>05/03/2024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B4AFE-47FC-4BE6-8E15-12499EA124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7741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9E66B-E082-40D0-8727-B13D4ED3BA90}" type="datetimeFigureOut">
              <a:rPr lang="it-IT" smtClean="0"/>
              <a:t>05/03/2024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B4AFE-47FC-4BE6-8E15-12499EA124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6944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9E66B-E082-40D0-8727-B13D4ED3BA90}" type="datetimeFigureOut">
              <a:rPr lang="it-IT" smtClean="0"/>
              <a:t>05/03/2024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B4AFE-47FC-4BE6-8E15-12499EA124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0466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9E66B-E082-40D0-8727-B13D4ED3BA90}" type="datetimeFigureOut">
              <a:rPr lang="it-IT" smtClean="0"/>
              <a:t>05/03/2024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B4AFE-47FC-4BE6-8E15-12499EA124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5104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9E66B-E082-40D0-8727-B13D4ED3BA90}" type="datetimeFigureOut">
              <a:rPr lang="it-IT" smtClean="0"/>
              <a:t>05/03/2024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B4AFE-47FC-4BE6-8E15-12499EA124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2360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9E66B-E082-40D0-8727-B13D4ED3BA90}" type="datetimeFigureOut">
              <a:rPr lang="it-IT" smtClean="0"/>
              <a:t>05/03/2024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B4AFE-47FC-4BE6-8E15-12499EA124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2282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9E66B-E082-40D0-8727-B13D4ED3BA90}" type="datetimeFigureOut">
              <a:rPr lang="it-IT" smtClean="0"/>
              <a:t>05/03/2024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B4AFE-47FC-4BE6-8E15-12499EA124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4895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9E66B-E082-40D0-8727-B13D4ED3BA90}" type="datetimeFigureOut">
              <a:rPr lang="it-IT" smtClean="0"/>
              <a:t>05/03/2024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B4AFE-47FC-4BE6-8E15-12499EA124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7528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9E66B-E082-40D0-8727-B13D4ED3BA90}" type="datetimeFigureOut">
              <a:rPr lang="it-IT" smtClean="0"/>
              <a:t>05/03/2024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B4AFE-47FC-4BE6-8E15-12499EA124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495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25400" y="0"/>
            <a:ext cx="12189600" cy="6858000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1075080" cy="1202392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02201" y="1871001"/>
            <a:ext cx="11867063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6000" b="1">
                <a:solidFill>
                  <a:srgbClr val="C00000"/>
                </a:solidFill>
                <a:latin typeface="+mj-lt"/>
              </a:rPr>
              <a:t>Mechanical Measurements</a:t>
            </a:r>
            <a:endParaRPr lang="it-IT" sz="6000" b="1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871706" y="3689648"/>
            <a:ext cx="2460930" cy="769441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it-IT" sz="4400" b="1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</a:t>
            </a:r>
            <a:r>
              <a:rPr lang="it-IT" sz="4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11</a:t>
            </a:r>
          </a:p>
        </p:txBody>
      </p:sp>
      <p:sp>
        <p:nvSpPr>
          <p:cNvPr id="2" name="Rettangolo 1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4188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500094" y="99511"/>
            <a:ext cx="51211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MT"/>
              </a:rPr>
              <a:t>Force and mass </a:t>
            </a:r>
            <a:r>
              <a:rPr lang="it-IT" sz="24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MT"/>
              </a:rPr>
              <a:t>measurements</a:t>
            </a:r>
            <a:endParaRPr lang="it-IT" sz="2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609" y="2772673"/>
            <a:ext cx="5645841" cy="491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po 5"/>
          <p:cNvGrpSpPr/>
          <p:nvPr/>
        </p:nvGrpSpPr>
        <p:grpSpPr>
          <a:xfrm>
            <a:off x="3373545" y="3657600"/>
            <a:ext cx="6348499" cy="3127251"/>
            <a:chOff x="539552" y="3821107"/>
            <a:chExt cx="6062497" cy="296374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3821107"/>
              <a:ext cx="3240360" cy="2963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ttangolo 4"/>
            <p:cNvSpPr/>
            <p:nvPr/>
          </p:nvSpPr>
          <p:spPr>
            <a:xfrm>
              <a:off x="3679776" y="4502776"/>
              <a:ext cx="2922273" cy="3791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2000" b="1" i="1" dirty="0"/>
                <a:t>Zero </a:t>
              </a:r>
              <a:r>
                <a:rPr lang="it-IT" sz="2000" b="1" i="1" dirty="0" err="1"/>
                <a:t>metod</a:t>
              </a:r>
              <a:r>
                <a:rPr lang="it-IT" sz="2000" b="1" i="1" dirty="0"/>
                <a:t> (or </a:t>
              </a:r>
              <a:r>
                <a:rPr lang="it-IT" sz="2000" b="1" i="1" dirty="0" err="1"/>
                <a:t>instrument</a:t>
              </a:r>
              <a:r>
                <a:rPr lang="it-IT" sz="2000" b="1" i="1" dirty="0"/>
                <a:t>)</a:t>
              </a:r>
              <a:endParaRPr lang="it-IT" sz="2000" b="1" dirty="0"/>
            </a:p>
          </p:txBody>
        </p:sp>
      </p:grpSp>
      <p:sp>
        <p:nvSpPr>
          <p:cNvPr id="2" name="CasellaDiTesto 1"/>
          <p:cNvSpPr txBox="1"/>
          <p:nvPr/>
        </p:nvSpPr>
        <p:spPr>
          <a:xfrm>
            <a:off x="334536" y="668139"/>
            <a:ext cx="114523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There are many physical quantities in </a:t>
            </a:r>
            <a:r>
              <a:rPr lang="en-US" sz="2000" dirty="0" err="1"/>
              <a:t>mechaniches</a:t>
            </a:r>
            <a:r>
              <a:rPr lang="en-US" sz="2000" dirty="0"/>
              <a:t> that are measured through the </a:t>
            </a:r>
            <a:r>
              <a:rPr lang="en-US" sz="2000" b="1" i="1" dirty="0"/>
              <a:t>force </a:t>
            </a:r>
            <a:r>
              <a:rPr lang="en-US" sz="2000" dirty="0"/>
              <a:t>: </a:t>
            </a:r>
            <a:r>
              <a:rPr lang="en-US" sz="2000" i="1" u="sng" dirty="0"/>
              <a:t>pressure</a:t>
            </a:r>
            <a:r>
              <a:rPr lang="en-US" sz="2000" dirty="0"/>
              <a:t>, mechanical </a:t>
            </a:r>
            <a:r>
              <a:rPr lang="en-US" sz="2000" i="1" u="sng" dirty="0"/>
              <a:t>strain</a:t>
            </a:r>
            <a:r>
              <a:rPr lang="en-US" sz="2000" dirty="0"/>
              <a:t>, </a:t>
            </a:r>
            <a:r>
              <a:rPr lang="en-US" sz="2000" i="1" u="sng" dirty="0"/>
              <a:t>acceleration</a:t>
            </a:r>
            <a:r>
              <a:rPr lang="en-US" sz="2000" dirty="0"/>
              <a:t>, mechanical </a:t>
            </a:r>
            <a:r>
              <a:rPr lang="en-US" sz="2000" i="1" u="sng" dirty="0"/>
              <a:t>torque</a:t>
            </a:r>
            <a:r>
              <a:rPr lang="en-US" sz="2000" dirty="0"/>
              <a:t>, mechanical </a:t>
            </a:r>
            <a:r>
              <a:rPr lang="en-US" sz="2000" i="1" u="sng" dirty="0"/>
              <a:t>power</a:t>
            </a:r>
            <a:r>
              <a:rPr lang="en-US" sz="2000" dirty="0"/>
              <a:t>, … </a:t>
            </a:r>
          </a:p>
          <a:p>
            <a:endParaRPr lang="en-US" sz="2000" dirty="0"/>
          </a:p>
          <a:p>
            <a:r>
              <a:rPr lang="en-US" sz="2000" dirty="0"/>
              <a:t>The measurement of the </a:t>
            </a:r>
            <a:r>
              <a:rPr lang="en-US" sz="2000" b="1" i="1" dirty="0"/>
              <a:t>mass </a:t>
            </a:r>
            <a:r>
              <a:rPr lang="en-US" sz="2000" dirty="0"/>
              <a:t>of an object, in practical situations, is intimately related to the measurement of a force : the weight !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8256270" y="5646658"/>
            <a:ext cx="2787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High sensitivity, no dynamic</a:t>
            </a:r>
          </a:p>
        </p:txBody>
      </p:sp>
      <p:sp>
        <p:nvSpPr>
          <p:cNvPr id="9" name="Rettangolo 8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8227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809992" y="271071"/>
            <a:ext cx="2639346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t-IT" sz="24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Analytical</a:t>
            </a:r>
            <a:r>
              <a:rPr lang="it-IT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balance</a:t>
            </a:r>
            <a:endParaRPr lang="it-IT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194" y="1386282"/>
            <a:ext cx="455295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637" y="2492346"/>
            <a:ext cx="16287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5876392" y="499904"/>
            <a:ext cx="51187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The balance of momentum around the fulcrum of the balance gives the equations:</a:t>
            </a:r>
          </a:p>
        </p:txBody>
      </p:sp>
      <p:sp>
        <p:nvSpPr>
          <p:cNvPr id="6" name="Rettangolo 5"/>
          <p:cNvSpPr/>
          <p:nvPr/>
        </p:nvSpPr>
        <p:spPr>
          <a:xfrm>
            <a:off x="5791521" y="3600710"/>
            <a:ext cx="52035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The </a:t>
            </a:r>
            <a:r>
              <a:rPr lang="en-US" sz="2000" i="1" dirty="0"/>
              <a:t>graduation curve </a:t>
            </a:r>
            <a:r>
              <a:rPr lang="en-US" sz="2000" dirty="0"/>
              <a:t>is </a:t>
            </a:r>
            <a:r>
              <a:rPr lang="en-US" sz="2000" u="sng" dirty="0"/>
              <a:t>not</a:t>
            </a:r>
            <a:r>
              <a:rPr lang="en-US" sz="2000" dirty="0"/>
              <a:t> linear but, for small rotations </a:t>
            </a:r>
            <a:r>
              <a:rPr lang="en-US" sz="2000" i="1" dirty="0"/>
              <a:t>θ</a:t>
            </a:r>
            <a:r>
              <a:rPr lang="en-US" sz="2000" dirty="0"/>
              <a:t>, we can confound the angle with its tangent :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7" y="4752837"/>
            <a:ext cx="8667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942" y="4680829"/>
            <a:ext cx="14668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/>
          <p:cNvSpPr/>
          <p:nvPr/>
        </p:nvSpPr>
        <p:spPr>
          <a:xfrm>
            <a:off x="5820637" y="5617087"/>
            <a:ext cx="20217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/>
              <a:t>The </a:t>
            </a:r>
            <a:r>
              <a:rPr lang="it-IT" sz="2000" i="1" dirty="0" err="1"/>
              <a:t>sensitivity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: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559" y="5544926"/>
            <a:ext cx="17430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(14) bilancia analitic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43" y="1242414"/>
            <a:ext cx="4775854" cy="495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tangolo 11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2523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01445" y="140080"/>
            <a:ext cx="112910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When forces are directed in “any direction” different from the direction of </a:t>
            </a:r>
            <a:r>
              <a:rPr lang="en-US" sz="2000" i="1" dirty="0"/>
              <a:t>gravity</a:t>
            </a:r>
            <a:r>
              <a:rPr lang="en-US" sz="2000" dirty="0"/>
              <a:t>, they must be measured by other instruments: the </a:t>
            </a:r>
            <a:r>
              <a:rPr lang="en-US" sz="2000" b="1" i="1" dirty="0"/>
              <a:t>dynamometers,</a:t>
            </a:r>
            <a:r>
              <a:rPr lang="en-US" sz="2000" dirty="0"/>
              <a:t> which are almost all based on the measurement of the strain caused by the force (the </a:t>
            </a:r>
            <a:r>
              <a:rPr lang="en-US" sz="2000" i="1" dirty="0" err="1"/>
              <a:t>measurand</a:t>
            </a:r>
            <a:r>
              <a:rPr lang="en-US" sz="2000" dirty="0"/>
              <a:t>) on an </a:t>
            </a:r>
            <a:r>
              <a:rPr lang="en-US" sz="2000" i="1" dirty="0"/>
              <a:t>elastic element </a:t>
            </a:r>
            <a:r>
              <a:rPr lang="en-US" sz="2000" dirty="0"/>
              <a:t>inside !  </a:t>
            </a:r>
          </a:p>
        </p:txBody>
      </p:sp>
      <p:sp>
        <p:nvSpPr>
          <p:cNvPr id="5" name="Rettangolo 4"/>
          <p:cNvSpPr/>
          <p:nvPr/>
        </p:nvSpPr>
        <p:spPr>
          <a:xfrm>
            <a:off x="3629592" y="1255057"/>
            <a:ext cx="25316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i="1">
                <a:solidFill>
                  <a:srgbClr val="0070C0"/>
                </a:solidFill>
              </a:rPr>
              <a:t>Tensile Load </a:t>
            </a:r>
            <a:r>
              <a:rPr lang="it-IT" sz="2400" b="1" i="1" dirty="0" err="1">
                <a:solidFill>
                  <a:srgbClr val="0070C0"/>
                </a:solidFill>
              </a:rPr>
              <a:t>cells</a:t>
            </a:r>
            <a:r>
              <a:rPr lang="it-IT" sz="2400" b="1" i="1" dirty="0">
                <a:solidFill>
                  <a:srgbClr val="0070C0"/>
                </a:solidFill>
              </a:rPr>
              <a:t>:</a:t>
            </a:r>
            <a:endParaRPr lang="it-IT" sz="2400" dirty="0">
              <a:solidFill>
                <a:srgbClr val="0070C0"/>
              </a:solidFill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431603" y="1862338"/>
            <a:ext cx="5243522" cy="1561305"/>
            <a:chOff x="800262" y="2298407"/>
            <a:chExt cx="5243522" cy="1561305"/>
          </a:xfrm>
        </p:grpSpPr>
        <p:sp>
          <p:nvSpPr>
            <p:cNvPr id="6" name="Rettangolo 5"/>
            <p:cNvSpPr/>
            <p:nvPr/>
          </p:nvSpPr>
          <p:spPr>
            <a:xfrm>
              <a:off x="800262" y="2305325"/>
              <a:ext cx="4028215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/>
                <a:t>Basic law of elasticity : </a:t>
              </a:r>
            </a:p>
            <a:p>
              <a:endParaRPr lang="en-US" sz="2000" dirty="0"/>
            </a:p>
            <a:p>
              <a:r>
                <a:rPr lang="en-US" sz="2000" dirty="0"/>
                <a:t>For a cylindrical elastic element which is axially loaded we can write :</a:t>
              </a:r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779" y="2298407"/>
              <a:ext cx="1152000" cy="405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5784" y="3050861"/>
              <a:ext cx="1188000" cy="808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ttangolo 7"/>
          <p:cNvSpPr/>
          <p:nvPr/>
        </p:nvSpPr>
        <p:spPr>
          <a:xfrm>
            <a:off x="409754" y="4780668"/>
            <a:ext cx="34042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/>
              <a:t>The </a:t>
            </a:r>
            <a:r>
              <a:rPr lang="en-US" sz="2000" i="1" dirty="0"/>
              <a:t>graduation</a:t>
            </a:r>
            <a:r>
              <a:rPr lang="it-IT" sz="2000" i="1" dirty="0"/>
              <a:t> curve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u="sng" dirty="0"/>
              <a:t>linear</a:t>
            </a:r>
            <a:r>
              <a:rPr lang="it-IT" sz="2000" dirty="0"/>
              <a:t> :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451" y="4645961"/>
            <a:ext cx="1403576" cy="75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267" y="5471227"/>
            <a:ext cx="1728907" cy="782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8"/>
          <p:cNvSpPr/>
          <p:nvPr/>
        </p:nvSpPr>
        <p:spPr>
          <a:xfrm>
            <a:off x="412689" y="5626284"/>
            <a:ext cx="29794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The </a:t>
            </a:r>
            <a:r>
              <a:rPr lang="en-US" sz="2000" i="1" dirty="0"/>
              <a:t>sensitivity</a:t>
            </a:r>
            <a:r>
              <a:rPr lang="en-US" sz="2000" dirty="0"/>
              <a:t> is </a:t>
            </a:r>
            <a:r>
              <a:rPr lang="en-US" sz="2000" u="sng" dirty="0"/>
              <a:t>constant </a:t>
            </a:r>
            <a:r>
              <a:rPr lang="en-US" sz="2000" dirty="0"/>
              <a:t>: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29614" y="3420168"/>
            <a:ext cx="45634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l</a:t>
            </a:r>
            <a:r>
              <a:rPr lang="en-US" sz="2000" dirty="0"/>
              <a:t> is the length of the element </a:t>
            </a:r>
          </a:p>
          <a:p>
            <a:r>
              <a:rPr lang="en-US" sz="2000" i="1" dirty="0"/>
              <a:t>A</a:t>
            </a:r>
            <a:r>
              <a:rPr lang="en-US" sz="2000" dirty="0"/>
              <a:t> is the transversal section </a:t>
            </a:r>
          </a:p>
          <a:p>
            <a:r>
              <a:rPr lang="en-US" sz="2000" i="1" dirty="0"/>
              <a:t>E</a:t>
            </a:r>
            <a:r>
              <a:rPr lang="en-US" sz="2000" dirty="0"/>
              <a:t> is the Young’s modulus of the material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409929" y="6303588"/>
            <a:ext cx="4296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/>
              <a:t>Low sensitivity </a:t>
            </a:r>
            <a:r>
              <a:rPr lang="it-IT" sz="2000">
                <a:sym typeface="Wingdings" panose="05000000000000000000" pitchFamily="2" charset="2"/>
              </a:rPr>
              <a:t> strain gauges (ɛ&gt;10</a:t>
            </a:r>
            <a:r>
              <a:rPr lang="it-IT" sz="2000" baseline="30000">
                <a:sym typeface="Wingdings" panose="05000000000000000000" pitchFamily="2" charset="2"/>
              </a:rPr>
              <a:t>-6</a:t>
            </a:r>
            <a:r>
              <a:rPr lang="it-IT" sz="2000">
                <a:sym typeface="Wingdings" panose="05000000000000000000" pitchFamily="2" charset="2"/>
              </a:rPr>
              <a:t>)</a:t>
            </a:r>
            <a:endParaRPr lang="it-IT" sz="200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056" y="1071873"/>
            <a:ext cx="3060000" cy="550220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2" name="Connettore 2 11"/>
          <p:cNvCxnSpPr/>
          <p:nvPr/>
        </p:nvCxnSpPr>
        <p:spPr>
          <a:xfrm flipH="1" flipV="1">
            <a:off x="9490710" y="3825240"/>
            <a:ext cx="7620" cy="29337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9486900" y="3825359"/>
            <a:ext cx="1676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624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3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13" y="1166267"/>
            <a:ext cx="4267517" cy="3078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/>
              <p:cNvSpPr txBox="1"/>
              <p:nvPr/>
            </p:nvSpPr>
            <p:spPr>
              <a:xfrm>
                <a:off x="6564630" y="1440588"/>
                <a:ext cx="1816651" cy="666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it-IT" sz="2000" b="0" i="1" smtClean="0">
                          <a:latin typeface="Cambria Math"/>
                        </a:rPr>
                        <m:t>=</m:t>
                      </m:r>
                      <m:r>
                        <a:rPr lang="it-IT" sz="2000" b="0" i="1" smtClean="0">
                          <a:latin typeface="Cambria Math"/>
                        </a:rPr>
                        <m:t>𝑐𝑜𝑠𝑡</m:t>
                      </m:r>
                      <m:r>
                        <a:rPr lang="it-IT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/>
                            </a:rPr>
                            <m:t>𝑇</m:t>
                          </m:r>
                        </m:num>
                        <m:den>
                          <m:r>
                            <a:rPr lang="it-IT" sz="2000" b="0" i="1" smtClean="0">
                              <a:latin typeface="Cambria Math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it-IT" sz="2000"/>
              </a:p>
            </p:txBody>
          </p:sp>
        </mc:Choice>
        <mc:Fallback xmlns="">
          <p:sp>
            <p:nvSpPr>
              <p:cNvPr id="5" name="CasellaDiTes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630" y="1440588"/>
                <a:ext cx="1816651" cy="66652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/>
              <p:cNvSpPr txBox="1"/>
              <p:nvPr/>
            </p:nvSpPr>
            <p:spPr>
              <a:xfrm>
                <a:off x="6614160" y="2316888"/>
                <a:ext cx="1891030" cy="6152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it-IT" sz="2000" b="0" i="1" smtClean="0">
                          <a:latin typeface="Cambria Math"/>
                        </a:rPr>
                        <m:t>=</m:t>
                      </m:r>
                      <m:r>
                        <a:rPr lang="it-IT" sz="2000" b="0" i="1" smtClean="0">
                          <a:latin typeface="Cambria Math"/>
                        </a:rPr>
                        <m:t>𝑐𝑜𝑠𝑡</m:t>
                      </m:r>
                      <m:r>
                        <a:rPr lang="it-IT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it-IT" sz="2000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it-IT" sz="2000" b="0" i="1" smtClean="0">
                              <a:latin typeface="Cambria Math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lang="it-IT" sz="2000"/>
              </a:p>
            </p:txBody>
          </p:sp>
        </mc:Choice>
        <mc:Fallback xmlns="">
          <p:sp>
            <p:nvSpPr>
              <p:cNvPr id="7" name="CasellaDiTes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160" y="2316888"/>
                <a:ext cx="1891030" cy="61529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/>
              <p:cNvSpPr txBox="1"/>
              <p:nvPr/>
            </p:nvSpPr>
            <p:spPr>
              <a:xfrm>
                <a:off x="6691209" y="3223668"/>
                <a:ext cx="1003031" cy="66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/>
                        </a:rPr>
                        <m:t>𝑆</m:t>
                      </m:r>
                      <m:r>
                        <a:rPr lang="it-IT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it-IT" sz="20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num>
                        <m:den>
                          <m:r>
                            <a:rPr lang="it-IT" sz="2000" b="0" i="1" smtClean="0">
                              <a:latin typeface="Cambria Math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it-IT" sz="2000"/>
              </a:p>
            </p:txBody>
          </p:sp>
        </mc:Choice>
        <mc:Fallback xmlns=""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1209" y="3223668"/>
                <a:ext cx="1003031" cy="66851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nettore 2 8"/>
          <p:cNvCxnSpPr/>
          <p:nvPr/>
        </p:nvCxnSpPr>
        <p:spPr>
          <a:xfrm>
            <a:off x="5067300" y="2770278"/>
            <a:ext cx="1028700" cy="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5718810" y="2316888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>
                <a:solidFill>
                  <a:srgbClr val="C00000"/>
                </a:solidFill>
              </a:rPr>
              <a:t>T</a:t>
            </a:r>
          </a:p>
        </p:txBody>
      </p:sp>
      <p:sp>
        <p:nvSpPr>
          <p:cNvPr id="8" name="Rettangolo 7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1799104" y="203179"/>
            <a:ext cx="25316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i="1">
                <a:solidFill>
                  <a:srgbClr val="0070C0"/>
                </a:solidFill>
              </a:rPr>
              <a:t>Tensile Load </a:t>
            </a:r>
            <a:r>
              <a:rPr lang="it-IT" sz="2400" b="1" i="1" dirty="0" err="1">
                <a:solidFill>
                  <a:srgbClr val="0070C0"/>
                </a:solidFill>
              </a:rPr>
              <a:t>cells</a:t>
            </a:r>
            <a:r>
              <a:rPr lang="it-IT" sz="2400" b="1" i="1" dirty="0">
                <a:solidFill>
                  <a:srgbClr val="0070C0"/>
                </a:solidFill>
              </a:rPr>
              <a:t>:</a:t>
            </a:r>
            <a:endParaRPr lang="it-IT" sz="2400" dirty="0">
              <a:solidFill>
                <a:srgbClr val="0070C0"/>
              </a:solidFill>
            </a:endParaRPr>
          </a:p>
        </p:txBody>
      </p:sp>
      <p:grpSp>
        <p:nvGrpSpPr>
          <p:cNvPr id="25" name="Gruppo 24"/>
          <p:cNvGrpSpPr/>
          <p:nvPr/>
        </p:nvGrpSpPr>
        <p:grpSpPr>
          <a:xfrm>
            <a:off x="2220405" y="5024753"/>
            <a:ext cx="7751191" cy="982329"/>
            <a:chOff x="2266968" y="5024753"/>
            <a:chExt cx="7751191" cy="982329"/>
          </a:xfrm>
        </p:grpSpPr>
        <p:sp>
          <p:nvSpPr>
            <p:cNvPr id="2" name="Rettangolo 1"/>
            <p:cNvSpPr/>
            <p:nvPr/>
          </p:nvSpPr>
          <p:spPr>
            <a:xfrm>
              <a:off x="3244868" y="5253547"/>
              <a:ext cx="1346200" cy="749300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" name="CasellaDiTesto 2"/>
            <p:cNvSpPr txBox="1"/>
            <p:nvPr/>
          </p:nvSpPr>
          <p:spPr>
            <a:xfrm>
              <a:off x="3325306" y="5308594"/>
              <a:ext cx="1168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/>
                <a:t>Elastic element</a:t>
              </a:r>
            </a:p>
          </p:txBody>
        </p:sp>
        <p:sp>
          <p:nvSpPr>
            <p:cNvPr id="12" name="Rettangolo 11"/>
            <p:cNvSpPr/>
            <p:nvPr/>
          </p:nvSpPr>
          <p:spPr>
            <a:xfrm>
              <a:off x="5454715" y="5253547"/>
              <a:ext cx="1346200" cy="749300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5535153" y="5308594"/>
              <a:ext cx="1168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/>
                <a:t>Strain gauge</a:t>
              </a:r>
            </a:p>
          </p:txBody>
        </p:sp>
        <p:sp>
          <p:nvSpPr>
            <p:cNvPr id="14" name="Rettangolo 13"/>
            <p:cNvSpPr/>
            <p:nvPr/>
          </p:nvSpPr>
          <p:spPr>
            <a:xfrm>
              <a:off x="7694059" y="5257782"/>
              <a:ext cx="1346200" cy="749300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7774497" y="5439819"/>
              <a:ext cx="1168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/>
                <a:t>W. B.</a:t>
              </a:r>
            </a:p>
          </p:txBody>
        </p:sp>
        <p:cxnSp>
          <p:nvCxnSpPr>
            <p:cNvPr id="16" name="Connettore 2 15"/>
            <p:cNvCxnSpPr>
              <a:endCxn id="2" idx="1"/>
            </p:cNvCxnSpPr>
            <p:nvPr/>
          </p:nvCxnSpPr>
          <p:spPr>
            <a:xfrm>
              <a:off x="2266968" y="5624485"/>
              <a:ext cx="977900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2 17"/>
            <p:cNvCxnSpPr/>
            <p:nvPr/>
          </p:nvCxnSpPr>
          <p:spPr>
            <a:xfrm>
              <a:off x="4601647" y="5620773"/>
              <a:ext cx="864000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2 18"/>
            <p:cNvCxnSpPr/>
            <p:nvPr/>
          </p:nvCxnSpPr>
          <p:spPr>
            <a:xfrm>
              <a:off x="6815773" y="5617061"/>
              <a:ext cx="864000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2 19"/>
            <p:cNvCxnSpPr/>
            <p:nvPr/>
          </p:nvCxnSpPr>
          <p:spPr>
            <a:xfrm>
              <a:off x="9040259" y="5624485"/>
              <a:ext cx="977900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CasellaDiTesto 20"/>
            <p:cNvSpPr txBox="1"/>
            <p:nvPr/>
          </p:nvSpPr>
          <p:spPr>
            <a:xfrm>
              <a:off x="2531551" y="5171533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/>
                <a:t>T</a:t>
              </a:r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4897697" y="5183665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/>
                <a:t>ɛ</a:t>
              </a:r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9294858" y="517153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>
                  <a:sym typeface="Symbol"/>
                </a:rPr>
                <a:t>e</a:t>
              </a:r>
              <a:endParaRPr lang="it-IT" b="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CasellaDiTesto 21"/>
                <p:cNvSpPr txBox="1"/>
                <p:nvPr/>
              </p:nvSpPr>
              <p:spPr>
                <a:xfrm>
                  <a:off x="6996768" y="5024753"/>
                  <a:ext cx="490455" cy="5533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it-IT" sz="1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sz="1600" i="1" smtClean="0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it-IT" sz="1600" b="0" i="1" smtClean="0"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num>
                          <m:den>
                            <m:r>
                              <a:rPr lang="it-IT" sz="1600" b="0" i="1" smtClean="0">
                                <a:latin typeface="Cambria Math"/>
                              </a:rPr>
                              <m:t>𝑅</m:t>
                            </m:r>
                          </m:den>
                        </m:f>
                      </m:oMath>
                    </m:oMathPara>
                  </a14:m>
                  <a:endParaRPr lang="it-IT" sz="1600"/>
                </a:p>
              </p:txBody>
            </p:sp>
          </mc:Choice>
          <mc:Fallback xmlns="">
            <p:sp>
              <p:nvSpPr>
                <p:cNvPr id="22" name="CasellaDiTesto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6768" y="5024753"/>
                  <a:ext cx="490455" cy="55335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5620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748117" y="148741"/>
            <a:ext cx="26566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i="1" dirty="0">
                <a:solidFill>
                  <a:srgbClr val="0070C0"/>
                </a:solidFill>
              </a:rPr>
              <a:t>Bending </a:t>
            </a:r>
            <a:r>
              <a:rPr lang="it-IT" sz="2400" b="1" i="1" dirty="0" err="1">
                <a:solidFill>
                  <a:srgbClr val="0070C0"/>
                </a:solidFill>
              </a:rPr>
              <a:t>load</a:t>
            </a:r>
            <a:r>
              <a:rPr lang="it-IT" sz="2400" b="1" i="1" dirty="0">
                <a:solidFill>
                  <a:srgbClr val="0070C0"/>
                </a:solidFill>
              </a:rPr>
              <a:t> </a:t>
            </a:r>
            <a:r>
              <a:rPr lang="it-IT" sz="2400" b="1" i="1" dirty="0" err="1">
                <a:solidFill>
                  <a:srgbClr val="0070C0"/>
                </a:solidFill>
              </a:rPr>
              <a:t>cells</a:t>
            </a:r>
            <a:r>
              <a:rPr lang="it-IT" sz="2400" b="1" i="1" dirty="0">
                <a:solidFill>
                  <a:srgbClr val="0070C0"/>
                </a:solidFill>
              </a:rPr>
              <a:t>:</a:t>
            </a:r>
            <a:endParaRPr lang="it-IT" sz="2400" dirty="0">
              <a:solidFill>
                <a:srgbClr val="0070C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841" y="3760412"/>
            <a:ext cx="1413160" cy="77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177" y="4671720"/>
            <a:ext cx="1799032" cy="826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/>
          <p:cNvSpPr/>
          <p:nvPr/>
        </p:nvSpPr>
        <p:spPr>
          <a:xfrm>
            <a:off x="7773342" y="4863736"/>
            <a:ext cx="13051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 err="1"/>
              <a:t>S</a:t>
            </a:r>
            <a:r>
              <a:rPr lang="it-IT" sz="2000" i="1" dirty="0" err="1"/>
              <a:t>ensitivity</a:t>
            </a:r>
            <a:r>
              <a:rPr lang="it-IT" sz="2000" i="1" dirty="0"/>
              <a:t>:</a:t>
            </a:r>
            <a:endParaRPr lang="it-IT" sz="20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5509746" y="387004"/>
            <a:ext cx="6211464" cy="3120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000" dirty="0"/>
              <a:t>When you have small forces to measure and you need more sensitivity, the bending elastic element is preferred. </a:t>
            </a:r>
          </a:p>
          <a:p>
            <a:pPr algn="just">
              <a:lnSpc>
                <a:spcPct val="110000"/>
              </a:lnSpc>
            </a:pPr>
            <a:r>
              <a:rPr lang="en-US" sz="2000" dirty="0"/>
              <a:t>The basic law of elasticity 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= k · x</a:t>
            </a:r>
            <a:r>
              <a:rPr lang="en-US" sz="2000" dirty="0"/>
              <a:t>  is still valid.</a:t>
            </a:r>
          </a:p>
          <a:p>
            <a:pPr algn="just">
              <a:lnSpc>
                <a:spcPct val="110000"/>
              </a:lnSpc>
            </a:pPr>
            <a:endParaRPr lang="en-US" sz="2000" dirty="0"/>
          </a:p>
          <a:p>
            <a:pPr algn="just">
              <a:lnSpc>
                <a:spcPct val="110000"/>
              </a:lnSpc>
            </a:pPr>
            <a:r>
              <a:rPr lang="en-US" sz="2000" dirty="0"/>
              <a:t>But   </a:t>
            </a:r>
          </a:p>
          <a:p>
            <a:pPr algn="just">
              <a:lnSpc>
                <a:spcPct val="110000"/>
              </a:lnSpc>
            </a:pPr>
            <a:endParaRPr lang="en-US" sz="2000" dirty="0"/>
          </a:p>
          <a:p>
            <a:pPr algn="just">
              <a:lnSpc>
                <a:spcPct val="110000"/>
              </a:lnSpc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/>
              <a:t>  is the </a:t>
            </a:r>
            <a:r>
              <a:rPr lang="en-US" sz="2000" i="1" dirty="0"/>
              <a:t>length</a:t>
            </a:r>
            <a:r>
              <a:rPr lang="en-US" sz="2000" dirty="0"/>
              <a:t> of the bending element</a:t>
            </a:r>
          </a:p>
          <a:p>
            <a:pPr algn="just">
              <a:lnSpc>
                <a:spcPct val="110000"/>
              </a:lnSpc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/>
              <a:t> is the </a:t>
            </a:r>
            <a:r>
              <a:rPr lang="en-US" sz="2000" i="1" dirty="0"/>
              <a:t>moment of inertia </a:t>
            </a:r>
            <a:r>
              <a:rPr lang="en-US" sz="2000" dirty="0"/>
              <a:t>of the bending element section</a:t>
            </a:r>
          </a:p>
          <a:p>
            <a:pPr algn="just">
              <a:lnSpc>
                <a:spcPct val="110000"/>
              </a:lnSpc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dirty="0"/>
              <a:t> is the Young’s modulus</a:t>
            </a:r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1340352"/>
              </p:ext>
            </p:extLst>
          </p:nvPr>
        </p:nvGraphicFramePr>
        <p:xfrm>
          <a:off x="6174336" y="1576506"/>
          <a:ext cx="940085" cy="699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533169" imgH="393529" progId="Equation.3">
                  <p:embed/>
                </p:oleObj>
              </mc:Choice>
              <mc:Fallback>
                <p:oleObj name="Equazione" r:id="rId4" imgW="533169" imgH="393529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4336" y="1576506"/>
                        <a:ext cx="940085" cy="6994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833" y="4002501"/>
            <a:ext cx="3417789" cy="2655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>
            <a:off x="7682139" y="3928277"/>
            <a:ext cx="20609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i="1" dirty="0" err="1"/>
              <a:t>Graduation</a:t>
            </a:r>
            <a:r>
              <a:rPr lang="it-IT" sz="2000" i="1" dirty="0"/>
              <a:t> curve:</a:t>
            </a:r>
            <a:endParaRPr lang="it-IT" sz="2000" dirty="0"/>
          </a:p>
        </p:txBody>
      </p:sp>
      <p:pic>
        <p:nvPicPr>
          <p:cNvPr id="2069" name="Picture 21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8"/>
          <a:stretch/>
        </p:blipFill>
        <p:spPr bwMode="auto">
          <a:xfrm>
            <a:off x="112283" y="869514"/>
            <a:ext cx="4057550" cy="4505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Connettore 2 11"/>
          <p:cNvCxnSpPr/>
          <p:nvPr/>
        </p:nvCxnSpPr>
        <p:spPr>
          <a:xfrm>
            <a:off x="1045647" y="3796274"/>
            <a:ext cx="0" cy="412454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778947" y="3764644"/>
            <a:ext cx="1676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51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93" y="830995"/>
            <a:ext cx="4524057" cy="31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ttore 2 2"/>
          <p:cNvCxnSpPr/>
          <p:nvPr/>
        </p:nvCxnSpPr>
        <p:spPr>
          <a:xfrm>
            <a:off x="3859530" y="1050705"/>
            <a:ext cx="0" cy="83820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3489960" y="1100473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>
                <a:solidFill>
                  <a:srgbClr val="C00000"/>
                </a:solidFill>
              </a:rPr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/>
              <p:cNvSpPr txBox="1"/>
              <p:nvPr/>
            </p:nvSpPr>
            <p:spPr>
              <a:xfrm>
                <a:off x="6564630" y="1180245"/>
                <a:ext cx="2548839" cy="860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/>
                            </a:rPr>
                            <m:t>𝑥𝑚𝑎𝑥</m:t>
                          </m:r>
                        </m:sub>
                      </m:sSub>
                      <m:r>
                        <a:rPr lang="it-IT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r>
                        <a:rPr lang="it-IT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/>
                            </a:rPr>
                            <m:t>𝑇𝑙</m:t>
                          </m:r>
                        </m:num>
                        <m:den>
                          <m:f>
                            <m:fPr>
                              <m:type m:val="skw"/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2000" b="0" i="1" smtClean="0">
                                  <a:latin typeface="Cambria Math"/>
                                </a:rPr>
                                <m:t>𝑏</m:t>
                              </m:r>
                              <m:sSup>
                                <m:sSup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2000" b="0" i="1" smtClean="0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it-IT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it-IT" sz="2000" b="0" i="1" smtClean="0">
                                  <a:latin typeface="Cambria Math"/>
                                </a:rPr>
                                <m:t>6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it-IT" sz="2000"/>
              </a:p>
            </p:txBody>
          </p:sp>
        </mc:Choice>
        <mc:Fallback xmlns=""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630" y="1180245"/>
                <a:ext cx="2548839" cy="86042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/>
              <p:cNvSpPr txBox="1"/>
              <p:nvPr/>
            </p:nvSpPr>
            <p:spPr>
              <a:xfrm>
                <a:off x="6605694" y="2098875"/>
                <a:ext cx="1075423" cy="6152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it-IT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it-IT" sz="2000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it-IT" sz="2000" b="0" i="1" smtClean="0">
                              <a:latin typeface="Cambria Math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lang="it-IT" sz="2000"/>
              </a:p>
            </p:txBody>
          </p:sp>
        </mc:Choice>
        <mc:Fallback xmlns="">
          <p:sp>
            <p:nvSpPr>
              <p:cNvPr id="7" name="CasellaDiTes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5694" y="2098875"/>
                <a:ext cx="1075423" cy="61529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/>
              <p:cNvSpPr txBox="1"/>
              <p:nvPr/>
            </p:nvSpPr>
            <p:spPr>
              <a:xfrm>
                <a:off x="6670044" y="2963325"/>
                <a:ext cx="1003031" cy="66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/>
                        </a:rPr>
                        <m:t>𝑆</m:t>
                      </m:r>
                      <m:r>
                        <a:rPr lang="it-IT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it-IT" sz="20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num>
                        <m:den>
                          <m:r>
                            <a:rPr lang="it-IT" sz="2000" b="0" i="1" smtClean="0">
                              <a:latin typeface="Cambria Math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it-IT" sz="2000"/>
              </a:p>
            </p:txBody>
          </p:sp>
        </mc:Choice>
        <mc:Fallback xmlns="">
          <p:sp>
            <p:nvSpPr>
              <p:cNvPr id="8" name="CasellaDiTes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044" y="2963325"/>
                <a:ext cx="1003031" cy="66851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ttangolo 8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0" name="Gruppo 9"/>
          <p:cNvGrpSpPr/>
          <p:nvPr/>
        </p:nvGrpSpPr>
        <p:grpSpPr>
          <a:xfrm>
            <a:off x="2220405" y="5024753"/>
            <a:ext cx="7751191" cy="982329"/>
            <a:chOff x="2266968" y="5024753"/>
            <a:chExt cx="7751191" cy="982329"/>
          </a:xfrm>
        </p:grpSpPr>
        <p:sp>
          <p:nvSpPr>
            <p:cNvPr id="11" name="Rettangolo 10"/>
            <p:cNvSpPr/>
            <p:nvPr/>
          </p:nvSpPr>
          <p:spPr>
            <a:xfrm>
              <a:off x="3244868" y="5253547"/>
              <a:ext cx="1346200" cy="749300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3325306" y="5308594"/>
              <a:ext cx="1168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/>
                <a:t>Elastic element</a:t>
              </a:r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5454715" y="5253547"/>
              <a:ext cx="1346200" cy="749300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5535153" y="5308594"/>
              <a:ext cx="1168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/>
                <a:t>Strain gauge</a:t>
              </a:r>
            </a:p>
          </p:txBody>
        </p:sp>
        <p:sp>
          <p:nvSpPr>
            <p:cNvPr id="15" name="Rettangolo 14"/>
            <p:cNvSpPr/>
            <p:nvPr/>
          </p:nvSpPr>
          <p:spPr>
            <a:xfrm>
              <a:off x="7694059" y="5257782"/>
              <a:ext cx="1346200" cy="749300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7774497" y="5439819"/>
              <a:ext cx="1168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/>
                <a:t>W. B.</a:t>
              </a:r>
            </a:p>
          </p:txBody>
        </p:sp>
        <p:cxnSp>
          <p:nvCxnSpPr>
            <p:cNvPr id="17" name="Connettore 2 16"/>
            <p:cNvCxnSpPr>
              <a:endCxn id="11" idx="1"/>
            </p:cNvCxnSpPr>
            <p:nvPr/>
          </p:nvCxnSpPr>
          <p:spPr>
            <a:xfrm>
              <a:off x="2266968" y="5624485"/>
              <a:ext cx="977900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2 17"/>
            <p:cNvCxnSpPr/>
            <p:nvPr/>
          </p:nvCxnSpPr>
          <p:spPr>
            <a:xfrm>
              <a:off x="4601647" y="5620773"/>
              <a:ext cx="864000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2 18"/>
            <p:cNvCxnSpPr/>
            <p:nvPr/>
          </p:nvCxnSpPr>
          <p:spPr>
            <a:xfrm>
              <a:off x="6815773" y="5617061"/>
              <a:ext cx="864000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2 19"/>
            <p:cNvCxnSpPr/>
            <p:nvPr/>
          </p:nvCxnSpPr>
          <p:spPr>
            <a:xfrm>
              <a:off x="9040259" y="5624485"/>
              <a:ext cx="977900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CasellaDiTesto 20"/>
            <p:cNvSpPr txBox="1"/>
            <p:nvPr/>
          </p:nvSpPr>
          <p:spPr>
            <a:xfrm>
              <a:off x="2531551" y="5171533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/>
                <a:t>T</a:t>
              </a:r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4897697" y="5183665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/>
                <a:t>ɛ</a:t>
              </a:r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9294858" y="517153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>
                  <a:sym typeface="Symbol"/>
                </a:rPr>
                <a:t>e</a:t>
              </a:r>
              <a:endParaRPr lang="it-IT" b="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asellaDiTesto 23"/>
                <p:cNvSpPr txBox="1"/>
                <p:nvPr/>
              </p:nvSpPr>
              <p:spPr>
                <a:xfrm>
                  <a:off x="6992535" y="5024753"/>
                  <a:ext cx="490455" cy="5533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it-IT" sz="1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sz="1600" i="1" smtClean="0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it-IT" sz="1600" b="0" i="1" smtClean="0"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num>
                          <m:den>
                            <m:r>
                              <a:rPr lang="it-IT" sz="1600" b="0" i="1" smtClean="0">
                                <a:latin typeface="Cambria Math"/>
                              </a:rPr>
                              <m:t>𝑅</m:t>
                            </m:r>
                          </m:den>
                        </m:f>
                      </m:oMath>
                    </m:oMathPara>
                  </a14:m>
                  <a:endParaRPr lang="it-IT" sz="1600"/>
                </a:p>
              </p:txBody>
            </p:sp>
          </mc:Choice>
          <mc:Fallback xmlns="">
            <p:sp>
              <p:nvSpPr>
                <p:cNvPr id="24" name="CasellaDiTesto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2535" y="5024753"/>
                  <a:ext cx="490455" cy="55335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" name="Rettangolo 24"/>
          <p:cNvSpPr/>
          <p:nvPr/>
        </p:nvSpPr>
        <p:spPr>
          <a:xfrm>
            <a:off x="1748117" y="148741"/>
            <a:ext cx="26566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i="1" dirty="0">
                <a:solidFill>
                  <a:srgbClr val="0070C0"/>
                </a:solidFill>
              </a:rPr>
              <a:t>Bending </a:t>
            </a:r>
            <a:r>
              <a:rPr lang="it-IT" sz="2400" b="1" i="1" dirty="0" err="1">
                <a:solidFill>
                  <a:srgbClr val="0070C0"/>
                </a:solidFill>
              </a:rPr>
              <a:t>load</a:t>
            </a:r>
            <a:r>
              <a:rPr lang="it-IT" sz="2400" b="1" i="1" dirty="0">
                <a:solidFill>
                  <a:srgbClr val="0070C0"/>
                </a:solidFill>
              </a:rPr>
              <a:t> </a:t>
            </a:r>
            <a:r>
              <a:rPr lang="it-IT" sz="2400" b="1" i="1" dirty="0" err="1">
                <a:solidFill>
                  <a:srgbClr val="0070C0"/>
                </a:solidFill>
              </a:rPr>
              <a:t>cells</a:t>
            </a:r>
            <a:r>
              <a:rPr lang="it-IT" sz="2400" b="1" i="1" dirty="0">
                <a:solidFill>
                  <a:srgbClr val="0070C0"/>
                </a:solidFill>
              </a:rPr>
              <a:t>:</a:t>
            </a:r>
            <a:endParaRPr lang="it-IT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735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3764"/>
            <a:ext cx="8331408" cy="6134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863752" y="44624"/>
            <a:ext cx="4153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 err="1">
                <a:solidFill>
                  <a:srgbClr val="0070C0"/>
                </a:solidFill>
              </a:rPr>
              <a:t>Examples</a:t>
            </a:r>
            <a:r>
              <a:rPr lang="it-IT" sz="2400" b="1" i="1" dirty="0">
                <a:solidFill>
                  <a:srgbClr val="0070C0"/>
                </a:solidFill>
              </a:rPr>
              <a:t> of bending </a:t>
            </a:r>
            <a:r>
              <a:rPr lang="it-IT" sz="2400" b="1" i="1" dirty="0" err="1">
                <a:solidFill>
                  <a:srgbClr val="0070C0"/>
                </a:solidFill>
              </a:rPr>
              <a:t>load</a:t>
            </a:r>
            <a:r>
              <a:rPr lang="it-IT" sz="2400" b="1" i="1" dirty="0">
                <a:solidFill>
                  <a:srgbClr val="0070C0"/>
                </a:solidFill>
              </a:rPr>
              <a:t> </a:t>
            </a:r>
            <a:r>
              <a:rPr lang="it-IT" sz="2400" b="1" i="1" dirty="0" err="1">
                <a:solidFill>
                  <a:srgbClr val="0070C0"/>
                </a:solidFill>
              </a:rPr>
              <a:t>cells</a:t>
            </a:r>
            <a:r>
              <a:rPr lang="it-IT" sz="2400" b="1" i="1" dirty="0">
                <a:solidFill>
                  <a:srgbClr val="0070C0"/>
                </a:solidFill>
              </a:rPr>
              <a:t>:</a:t>
            </a:r>
          </a:p>
        </p:txBody>
      </p:sp>
      <p:pic>
        <p:nvPicPr>
          <p:cNvPr id="3074" name="Picture 2" descr="http://www.sensorland.com/Images/HowPic-LoadCell00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859" y="2417999"/>
            <a:ext cx="2671741" cy="200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process-controls.com/intertechnology/Revere_Transducers/images/SHBx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860" y="4993760"/>
            <a:ext cx="2671741" cy="153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pulselectronic.com/yuklenen_dosyalar/urunler/pl_series_load_cell_big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2" b="10022"/>
          <a:stretch/>
        </p:blipFill>
        <p:spPr bwMode="auto">
          <a:xfrm>
            <a:off x="8841460" y="275456"/>
            <a:ext cx="3116880" cy="169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4487334" y="2180173"/>
            <a:ext cx="237913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/>
              <a:t>Elastic force-to-deflection transducer</a:t>
            </a:r>
          </a:p>
        </p:txBody>
      </p:sp>
      <p:sp>
        <p:nvSpPr>
          <p:cNvPr id="3" name="Rettangolo 2"/>
          <p:cNvSpPr/>
          <p:nvPr/>
        </p:nvSpPr>
        <p:spPr>
          <a:xfrm>
            <a:off x="457200" y="6070600"/>
            <a:ext cx="1054100" cy="495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4707465" y="5712883"/>
            <a:ext cx="1418167" cy="495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25412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</TotalTime>
  <Words>369</Words>
  <Application>Microsoft Office PowerPoint</Application>
  <PresentationFormat>Widescreen</PresentationFormat>
  <Paragraphs>62</Paragraphs>
  <Slides>8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Symbol</vt:lpstr>
      <vt:lpstr>Times New Roman</vt:lpstr>
      <vt:lpstr>TimesNewRomanPSMT</vt:lpstr>
      <vt:lpstr>Wingdings</vt:lpstr>
      <vt:lpstr>Tema di Office</vt:lpstr>
      <vt:lpstr>Equazione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Thermomechanical Measurements for Energy Systems (MENR)</dc:title>
  <dc:creator>Rino Del Prete</dc:creator>
  <cp:lastModifiedBy>Livio D'Alvia</cp:lastModifiedBy>
  <cp:revision>62</cp:revision>
  <cp:lastPrinted>2018-11-13T12:32:24Z</cp:lastPrinted>
  <dcterms:created xsi:type="dcterms:W3CDTF">2016-05-07T13:17:09Z</dcterms:created>
  <dcterms:modified xsi:type="dcterms:W3CDTF">2024-03-05T17:21:28Z</dcterms:modified>
</cp:coreProperties>
</file>