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291" r:id="rId2"/>
    <p:sldId id="294" r:id="rId3"/>
    <p:sldId id="295" r:id="rId4"/>
    <p:sldId id="296" r:id="rId5"/>
    <p:sldId id="297" r:id="rId6"/>
    <p:sldId id="300" r:id="rId7"/>
    <p:sldId id="301" r:id="rId8"/>
    <p:sldId id="302" r:id="rId9"/>
    <p:sldId id="303" r:id="rId10"/>
    <p:sldId id="304" r:id="rId11"/>
    <p:sldId id="306" r:id="rId12"/>
    <p:sldId id="307" r:id="rId13"/>
    <p:sldId id="308" r:id="rId14"/>
    <p:sldId id="309" r:id="rId15"/>
    <p:sldId id="310" r:id="rId16"/>
    <p:sldId id="311" r:id="rId17"/>
    <p:sldId id="312" r:id="rId18"/>
    <p:sldId id="314" r:id="rId19"/>
  </p:sldIdLst>
  <p:sldSz cx="9144000" cy="6858000" type="screen4x3"/>
  <p:notesSz cx="6858000" cy="9144000"/>
  <p:custDataLst>
    <p:tags r:id="rId22"/>
  </p:custDataLst>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90"/>
    <a:srgbClr val="002060"/>
    <a:srgbClr val="822433"/>
    <a:srgbClr val="009984"/>
    <a:srgbClr val="FBBA00"/>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16" y="108"/>
      </p:cViewPr>
      <p:guideLst>
        <p:guide orient="horz" pos="789"/>
        <p:guide orient="horz" pos="1956"/>
        <p:guide orient="horz" pos="3929"/>
        <p:guide pos="5396"/>
        <p:guide/>
        <p:guide pos="33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2B95DC2-B8E4-441D-AAFC-CF94801A5163}" type="datetimeFigureOut">
              <a:rPr lang="en-US" altLang="it-IT"/>
              <a:pPr>
                <a:defRPr/>
              </a:pPr>
              <a:t>3/1/2018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198953-88A2-4212-A4FE-28FE87D617B3}"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a:extLst>
              <a:ext uri="{FF2B5EF4-FFF2-40B4-BE49-F238E27FC236}">
                <a16:creationId xmlns:a16="http://schemas.microsoft.com/office/drawing/2014/main" id="{06558DB4-5A6D-46E4-829F-1299B40490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D851573F-9C45-4066-BF15-907BF5BEFB5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B624120-59DF-437C-A2D4-CF90384D73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7A727907-B6D4-4197-B06A-1D838C8F566F}" type="slidenum">
              <a:rPr lang="it-IT" altLang="it-IT" sz="1200" smtClean="0"/>
              <a:pPr/>
              <a:t>1</a:t>
            </a:fld>
            <a:endParaRPr lang="it-IT" altLang="it-IT" sz="1200"/>
          </a:p>
        </p:txBody>
      </p:sp>
      <p:sp>
        <p:nvSpPr>
          <p:cNvPr id="7171" name="Rectangle 2">
            <a:extLst>
              <a:ext uri="{FF2B5EF4-FFF2-40B4-BE49-F238E27FC236}">
                <a16:creationId xmlns:a16="http://schemas.microsoft.com/office/drawing/2014/main" id="{B47F7EF1-3266-4778-9F01-8C4762B8A95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2C730F2-7AC3-4914-92A0-796EBE9E01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AC6EDEA-2272-4ABA-B09B-9ED3DD87378F}"/>
              </a:ext>
            </a:extLst>
          </p:cNvPr>
          <p:cNvSpPr>
            <a:spLocks noGrp="1" noChangeArrowheads="1"/>
          </p:cNvSpPr>
          <p:nvPr>
            <p:ph type="sldNum" sz="quarter" idx="5"/>
          </p:nvPr>
        </p:nvSpPr>
        <p:spPr>
          <a:ln/>
        </p:spPr>
        <p:txBody>
          <a:bodyPr/>
          <a:lstStyle/>
          <a:p>
            <a:fld id="{C7A18DD8-EF0E-46A8-BBDF-44B69D24C3D3}" type="slidenum">
              <a:rPr lang="it-IT" altLang="it-IT"/>
              <a:pPr/>
              <a:t>4</a:t>
            </a:fld>
            <a:endParaRPr lang="it-IT" altLang="it-IT"/>
          </a:p>
        </p:txBody>
      </p:sp>
      <p:sp>
        <p:nvSpPr>
          <p:cNvPr id="167938" name="Rectangle 2">
            <a:extLst>
              <a:ext uri="{FF2B5EF4-FFF2-40B4-BE49-F238E27FC236}">
                <a16:creationId xmlns:a16="http://schemas.microsoft.com/office/drawing/2014/main" id="{2459B52E-8D7C-4C9C-B204-3B6C4700EDF9}"/>
              </a:ext>
            </a:extLst>
          </p:cNvPr>
          <p:cNvSpPr>
            <a:spLocks noGrp="1" noRot="1" noChangeAspect="1" noChangeArrowheads="1" noTextEdit="1"/>
          </p:cNvSpPr>
          <p:nvPr>
            <p:ph type="sldImg"/>
          </p:nvPr>
        </p:nvSpPr>
        <p:spPr>
          <a:xfrm>
            <a:off x="1065213" y="860425"/>
            <a:ext cx="4600575" cy="3449638"/>
          </a:xfrm>
          <a:ln/>
        </p:spPr>
      </p:sp>
      <p:sp>
        <p:nvSpPr>
          <p:cNvPr id="167939" name="Rectangle 3">
            <a:extLst>
              <a:ext uri="{FF2B5EF4-FFF2-40B4-BE49-F238E27FC236}">
                <a16:creationId xmlns:a16="http://schemas.microsoft.com/office/drawing/2014/main" id="{590B6742-239A-4D20-AEA6-39DD2C5DF35B}"/>
              </a:ext>
            </a:extLst>
          </p:cNvPr>
          <p:cNvSpPr>
            <a:spLocks noGrp="1" noChangeArrowheads="1"/>
          </p:cNvSpPr>
          <p:nvPr>
            <p:ph type="body" idx="1"/>
          </p:nvPr>
        </p:nvSpPr>
        <p:spPr/>
        <p:txBody>
          <a:bodyPr/>
          <a:lstStyle/>
          <a:p>
            <a:r>
              <a:rPr lang="it-IT" altLang="it-IT"/>
              <a:t>Immagine 73001</a:t>
            </a:r>
          </a:p>
        </p:txBody>
      </p:sp>
    </p:spTree>
    <p:extLst>
      <p:ext uri="{BB962C8B-B14F-4D97-AF65-F5344CB8AC3E}">
        <p14:creationId xmlns:p14="http://schemas.microsoft.com/office/powerpoint/2010/main" val="273641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B03115C6-56F5-4EF5-BC4C-D40C6284E426}"/>
              </a:ext>
            </a:extLst>
          </p:cNvPr>
          <p:cNvSpPr>
            <a:spLocks noGrp="1" noChangeArrowheads="1"/>
          </p:cNvSpPr>
          <p:nvPr>
            <p:ph type="sldNum" sz="quarter" idx="5"/>
          </p:nvPr>
        </p:nvSpPr>
        <p:spPr>
          <a:ln/>
        </p:spPr>
        <p:txBody>
          <a:bodyPr/>
          <a:lstStyle/>
          <a:p>
            <a:fld id="{9D7CAE58-67AE-47C6-A1EC-3265931E411A}" type="slidenum">
              <a:rPr lang="it-IT" altLang="it-IT"/>
              <a:pPr/>
              <a:t>14</a:t>
            </a:fld>
            <a:endParaRPr lang="it-IT" altLang="it-IT"/>
          </a:p>
        </p:txBody>
      </p:sp>
      <p:sp>
        <p:nvSpPr>
          <p:cNvPr id="171010" name="Rectangle 2">
            <a:extLst>
              <a:ext uri="{FF2B5EF4-FFF2-40B4-BE49-F238E27FC236}">
                <a16:creationId xmlns:a16="http://schemas.microsoft.com/office/drawing/2014/main" id="{FA5872BF-AE10-4D37-AB3B-27D317A7FEFC}"/>
              </a:ext>
            </a:extLst>
          </p:cNvPr>
          <p:cNvSpPr>
            <a:spLocks noGrp="1" noRot="1" noChangeAspect="1" noChangeArrowheads="1" noTextEdit="1"/>
          </p:cNvSpPr>
          <p:nvPr>
            <p:ph type="sldImg"/>
          </p:nvPr>
        </p:nvSpPr>
        <p:spPr>
          <a:xfrm>
            <a:off x="1065213" y="860425"/>
            <a:ext cx="4600575" cy="3449638"/>
          </a:xfrm>
          <a:ln/>
        </p:spPr>
      </p:sp>
      <p:sp>
        <p:nvSpPr>
          <p:cNvPr id="171011" name="Rectangle 3">
            <a:extLst>
              <a:ext uri="{FF2B5EF4-FFF2-40B4-BE49-F238E27FC236}">
                <a16:creationId xmlns:a16="http://schemas.microsoft.com/office/drawing/2014/main" id="{E26884A4-EFDC-4EC0-92A8-AE30A6B9F4AB}"/>
              </a:ext>
            </a:extLst>
          </p:cNvPr>
          <p:cNvSpPr>
            <a:spLocks noGrp="1" noChangeArrowheads="1"/>
          </p:cNvSpPr>
          <p:nvPr>
            <p:ph type="body" idx="1"/>
          </p:nvPr>
        </p:nvSpPr>
        <p:spPr/>
        <p:txBody>
          <a:bodyPr/>
          <a:lstStyle/>
          <a:p>
            <a:r>
              <a:rPr lang="it-IT" altLang="it-IT"/>
              <a:t>Immagine 73178</a:t>
            </a:r>
          </a:p>
        </p:txBody>
      </p:sp>
    </p:spTree>
    <p:extLst>
      <p:ext uri="{BB962C8B-B14F-4D97-AF65-F5344CB8AC3E}">
        <p14:creationId xmlns:p14="http://schemas.microsoft.com/office/powerpoint/2010/main" val="1134232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a:extLst>
              <a:ext uri="{FF2B5EF4-FFF2-40B4-BE49-F238E27FC236}">
                <a16:creationId xmlns:a16="http://schemas.microsoft.com/office/drawing/2014/main" id="{D79E1D92-9E54-498E-BD09-EFBDB74382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extLst>
      <p:ext uri="{BB962C8B-B14F-4D97-AF65-F5344CB8AC3E}">
        <p14:creationId xmlns:p14="http://schemas.microsoft.com/office/powerpoint/2010/main" val="320806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D2ED3946-26D9-41A5-937D-C53B14C1D0D9}"/>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4" name="Immagine 8">
            <a:extLst>
              <a:ext uri="{FF2B5EF4-FFF2-40B4-BE49-F238E27FC236}">
                <a16:creationId xmlns:a16="http://schemas.microsoft.com/office/drawing/2014/main" id="{53B22DC6-0CD3-4252-B4A0-8145A15061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6825" y="466725"/>
            <a:ext cx="14874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enna\Desktop\logo.jpg">
            <a:extLst>
              <a:ext uri="{FF2B5EF4-FFF2-40B4-BE49-F238E27FC236}">
                <a16:creationId xmlns:a16="http://schemas.microsoft.com/office/drawing/2014/main" id="{11001B6E-4ED8-4694-8838-A9537813B7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403225"/>
            <a:ext cx="18843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6" name="Rectangle 6">
            <a:extLst>
              <a:ext uri="{FF2B5EF4-FFF2-40B4-BE49-F238E27FC236}">
                <a16:creationId xmlns:a16="http://schemas.microsoft.com/office/drawing/2014/main" id="{BBF547F4-E943-431A-91F3-7BFCD4E4A8E5}"/>
              </a:ext>
            </a:extLst>
          </p:cNvPr>
          <p:cNvSpPr>
            <a:spLocks noGrp="1" noChangeArrowheads="1"/>
          </p:cNvSpPr>
          <p:nvPr>
            <p:ph type="sldNum" sz="quarter" idx="10"/>
          </p:nvPr>
        </p:nvSpPr>
        <p:spPr/>
        <p:txBody>
          <a:bodyPr/>
          <a:lstStyle>
            <a:lvl1pPr>
              <a:defRPr>
                <a:solidFill>
                  <a:srgbClr val="FFFFFF"/>
                </a:solidFill>
              </a:defRPr>
            </a:lvl1pPr>
          </a:lstStyle>
          <a:p>
            <a:pPr>
              <a:defRPr/>
            </a:pPr>
            <a:fld id="{8E728AAD-D4E7-4DB3-AB6C-B5848D4FAD00}" type="slidenum">
              <a:rPr lang="it-IT" altLang="it-IT"/>
              <a:pPr>
                <a:defRPr/>
              </a:pPr>
              <a:t>‹N›</a:t>
            </a:fld>
            <a:endParaRPr lang="it-IT" altLang="it-IT"/>
          </a:p>
        </p:txBody>
      </p:sp>
    </p:spTree>
    <p:extLst>
      <p:ext uri="{BB962C8B-B14F-4D97-AF65-F5344CB8AC3E}">
        <p14:creationId xmlns:p14="http://schemas.microsoft.com/office/powerpoint/2010/main" val="199114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29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125743-A50C-4D7A-AA7C-33F6CD4DF19D}"/>
              </a:ext>
            </a:extLst>
          </p:cNvPr>
          <p:cNvSpPr>
            <a:spLocks noGrp="1"/>
          </p:cNvSpPr>
          <p:nvPr>
            <p:ph type="title"/>
          </p:nvPr>
        </p:nvSpPr>
        <p:spPr>
          <a:xfrm>
            <a:off x="628650" y="365125"/>
            <a:ext cx="78867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66F7E5-2F3E-4152-B5A2-1C2D41499E2A}"/>
              </a:ext>
            </a:extLst>
          </p:cNvPr>
          <p:cNvSpPr>
            <a:spLocks noGrp="1"/>
          </p:cNvSpPr>
          <p:nvPr>
            <p:ph idx="1"/>
          </p:nvPr>
        </p:nvSpPr>
        <p:spPr>
          <a:xfrm>
            <a:off x="628650" y="1825625"/>
            <a:ext cx="78867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53756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8CB619-166B-4320-B490-AFCCA03E8CF8}"/>
              </a:ext>
            </a:extLst>
          </p:cNvPr>
          <p:cNvSpPr>
            <a:spLocks noGrp="1" noChangeArrowheads="1"/>
          </p:cNvSpPr>
          <p:nvPr>
            <p:ph type="title"/>
          </p:nvPr>
        </p:nvSpPr>
        <p:spPr bwMode="auto">
          <a:xfrm>
            <a:off x="539750" y="7620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7" name="Picture 2" descr="piede.jpg">
            <a:extLst>
              <a:ext uri="{FF2B5EF4-FFF2-40B4-BE49-F238E27FC236}">
                <a16:creationId xmlns:a16="http://schemas.microsoft.com/office/drawing/2014/main" id="{AA924948-4695-4E16-9D57-2D3595A18B8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70788" y="6450013"/>
            <a:ext cx="15732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Straight Connector 4">
            <a:extLst>
              <a:ext uri="{FF2B5EF4-FFF2-40B4-BE49-F238E27FC236}">
                <a16:creationId xmlns:a16="http://schemas.microsoft.com/office/drawing/2014/main" id="{9152316A-7197-4D09-B181-928A4B01E83B}"/>
              </a:ext>
            </a:extLst>
          </p:cNvPr>
          <p:cNvCxnSpPr>
            <a:cxnSpLocks noChangeShapeType="1"/>
          </p:cNvCxnSpPr>
          <p:nvPr userDrawn="1"/>
        </p:nvCxnSpPr>
        <p:spPr bwMode="auto">
          <a:xfrm>
            <a:off x="539750" y="1052513"/>
            <a:ext cx="5603875" cy="0"/>
          </a:xfrm>
          <a:prstGeom prst="line">
            <a:avLst/>
          </a:prstGeom>
          <a:noFill/>
          <a:ln w="19050">
            <a:solidFill>
              <a:srgbClr val="822433"/>
            </a:solidFill>
            <a:round/>
            <a:headEnd/>
            <a:tailEnd/>
          </a:ln>
          <a:extLst>
            <a:ext uri="{909E8E84-426E-40DD-AFC4-6F175D3DCCD1}">
              <a14:hiddenFill xmlns:a14="http://schemas.microsoft.com/office/drawing/2010/main">
                <a:noFill/>
              </a14:hiddenFill>
            </a:ext>
          </a:extLst>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anose="020B0503020102020204" pitchFamily="34" charset="0"/>
              </a:defRPr>
            </a:lvl1pPr>
          </a:lstStyle>
          <a:p>
            <a:pPr>
              <a:defRPr/>
            </a:pPr>
            <a:fld id="{5017CB30-8D4A-4251-BA46-563E401EC32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anose="020B0604020202020204"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anose="020B0604020202020204"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319EFDF-F44C-47CD-8DD2-6EB2F1E8069A}"/>
              </a:ext>
            </a:extLst>
          </p:cNvPr>
          <p:cNvSpPr>
            <a:spLocks noGrp="1" noChangeArrowheads="1"/>
          </p:cNvSpPr>
          <p:nvPr>
            <p:ph type="ctrTitle"/>
          </p:nvPr>
        </p:nvSpPr>
        <p:spPr>
          <a:xfrm>
            <a:off x="1458913" y="3878263"/>
            <a:ext cx="6929437" cy="990600"/>
          </a:xfrm>
        </p:spPr>
        <p:txBody>
          <a:bodyPr/>
          <a:lstStyle/>
          <a:p>
            <a:pPr eaLnBrk="1" hangingPunct="1"/>
            <a:endParaRPr lang="en-US" altLang="it-IT">
              <a:latin typeface="Franklin Gothic Medium" panose="020B0603020102020204" pitchFamily="34" charset="0"/>
              <a:cs typeface="Franklin Gothic Medium" panose="020B0603020102020204" pitchFamily="34" charset="0"/>
            </a:endParaRPr>
          </a:p>
        </p:txBody>
      </p:sp>
      <p:sp>
        <p:nvSpPr>
          <p:cNvPr id="6147" name="Rectangle 3">
            <a:extLst>
              <a:ext uri="{FF2B5EF4-FFF2-40B4-BE49-F238E27FC236}">
                <a16:creationId xmlns:a16="http://schemas.microsoft.com/office/drawing/2014/main" id="{41FC9EDF-E4C2-437F-A03A-F99A97360E54}"/>
              </a:ext>
            </a:extLst>
          </p:cNvPr>
          <p:cNvSpPr>
            <a:spLocks noGrp="1" noChangeArrowheads="1"/>
          </p:cNvSpPr>
          <p:nvPr>
            <p:ph type="subTitle" idx="1"/>
          </p:nvPr>
        </p:nvSpPr>
        <p:spPr bwMode="auto">
          <a:xfrm>
            <a:off x="1458913" y="5035550"/>
            <a:ext cx="692943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it-IT">
              <a:latin typeface="Franklin Gothic Book" panose="020B0503020102020204" pitchFamily="34" charset="0"/>
              <a:cs typeface="Franklin Gothic Book" panose="020B0503020102020204" pitchFamily="34" charset="0"/>
            </a:endParaRPr>
          </a:p>
        </p:txBody>
      </p:sp>
      <p:pic>
        <p:nvPicPr>
          <p:cNvPr id="6148" name="Picture 5" descr="C:\Users\Menna\Desktop\logo.jpg">
            <a:extLst>
              <a:ext uri="{FF2B5EF4-FFF2-40B4-BE49-F238E27FC236}">
                <a16:creationId xmlns:a16="http://schemas.microsoft.com/office/drawing/2014/main" id="{24E44905-181A-4910-807B-DBABC56C6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447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Rectangle 1030">
            <a:extLst>
              <a:ext uri="{FF2B5EF4-FFF2-40B4-BE49-F238E27FC236}">
                <a16:creationId xmlns:a16="http://schemas.microsoft.com/office/drawing/2014/main" id="{21436D5B-1857-4573-8F7D-3940CEEB6B3C}"/>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15720" name="Rectangle 1032">
            <a:extLst>
              <a:ext uri="{FF2B5EF4-FFF2-40B4-BE49-F238E27FC236}">
                <a16:creationId xmlns:a16="http://schemas.microsoft.com/office/drawing/2014/main" id="{86A13AD3-D092-4C75-A599-29940BCEF916}"/>
              </a:ext>
            </a:extLst>
          </p:cNvPr>
          <p:cNvSpPr>
            <a:spLocks noChangeArrowheads="1"/>
          </p:cNvSpPr>
          <p:nvPr/>
        </p:nvSpPr>
        <p:spPr bwMode="auto">
          <a:xfrm>
            <a:off x="4572000" y="1962150"/>
            <a:ext cx="4191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Per validare una misura è possibile confrontare i suoi risultati con quelli di altre misure dello stesso fenomeno rilevate in modo indipendente ed utilizzate dunque come criterio.</a:t>
            </a:r>
          </a:p>
          <a:p>
            <a:pPr algn="l" eaLnBrk="0" hangingPunct="0"/>
            <a:endParaRPr lang="it-IT" altLang="it-IT" sz="1600"/>
          </a:p>
          <a:p>
            <a:pPr algn="l" eaLnBrk="0" hangingPunct="0"/>
            <a:r>
              <a:rPr lang="it-IT" altLang="it-IT" sz="1600"/>
              <a:t>In relazione a un criterio si usa parlare di validità concorrente e di validità predittiva di una misura.</a:t>
            </a:r>
          </a:p>
          <a:p>
            <a:pPr algn="l" eaLnBrk="0" hangingPunct="0"/>
            <a:endParaRPr lang="it-IT" altLang="it-IT" sz="1600"/>
          </a:p>
          <a:p>
            <a:pPr algn="l" eaLnBrk="0" hangingPunct="0"/>
            <a:r>
              <a:rPr lang="it-IT" altLang="it-IT" sz="1600"/>
              <a:t>Generalmente per misurare la validità del criterio si usa un coefficiente di correlazione.</a:t>
            </a:r>
          </a:p>
        </p:txBody>
      </p:sp>
      <p:sp>
        <p:nvSpPr>
          <p:cNvPr id="115748" name="Text Box 1060">
            <a:extLst>
              <a:ext uri="{FF2B5EF4-FFF2-40B4-BE49-F238E27FC236}">
                <a16:creationId xmlns:a16="http://schemas.microsoft.com/office/drawing/2014/main" id="{0F8CDC78-93C3-4054-A540-B2A6D0578D6A}"/>
              </a:ext>
            </a:extLst>
          </p:cNvPr>
          <p:cNvSpPr txBox="1">
            <a:spLocks noChangeArrowheads="1"/>
          </p:cNvSpPr>
          <p:nvPr/>
        </p:nvSpPr>
        <p:spPr bwMode="auto">
          <a:xfrm>
            <a:off x="533400" y="1030093"/>
            <a:ext cx="2590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dirty="0">
                <a:solidFill>
                  <a:schemeClr val="bg1"/>
                </a:solidFill>
              </a:rPr>
              <a:t>Validità del criterio</a:t>
            </a:r>
          </a:p>
        </p:txBody>
      </p:sp>
      <p:sp>
        <p:nvSpPr>
          <p:cNvPr id="115750" name="Rectangle 1062">
            <a:extLst>
              <a:ext uri="{FF2B5EF4-FFF2-40B4-BE49-F238E27FC236}">
                <a16:creationId xmlns:a16="http://schemas.microsoft.com/office/drawing/2014/main" id="{415D1245-2168-4BD1-B819-824468506CB7}"/>
              </a:ext>
            </a:extLst>
          </p:cNvPr>
          <p:cNvSpPr>
            <a:spLocks noChangeArrowheads="1"/>
          </p:cNvSpPr>
          <p:nvPr/>
        </p:nvSpPr>
        <p:spPr bwMode="auto">
          <a:xfrm>
            <a:off x="21336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51" name="Rectangle 1063">
            <a:extLst>
              <a:ext uri="{FF2B5EF4-FFF2-40B4-BE49-F238E27FC236}">
                <a16:creationId xmlns:a16="http://schemas.microsoft.com/office/drawing/2014/main" id="{C6869F8D-2D9C-407E-896F-8A674882E99C}"/>
              </a:ext>
            </a:extLst>
          </p:cNvPr>
          <p:cNvSpPr>
            <a:spLocks noChangeArrowheads="1"/>
          </p:cNvSpPr>
          <p:nvPr/>
        </p:nvSpPr>
        <p:spPr bwMode="auto">
          <a:xfrm>
            <a:off x="4572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52" name="Rectangle 1064">
            <a:extLst>
              <a:ext uri="{FF2B5EF4-FFF2-40B4-BE49-F238E27FC236}">
                <a16:creationId xmlns:a16="http://schemas.microsoft.com/office/drawing/2014/main" id="{0711B30D-490C-4E22-BA41-99BBC388AADC}"/>
              </a:ext>
            </a:extLst>
          </p:cNvPr>
          <p:cNvSpPr>
            <a:spLocks noChangeArrowheads="1"/>
          </p:cNvSpPr>
          <p:nvPr/>
        </p:nvSpPr>
        <p:spPr bwMode="auto">
          <a:xfrm>
            <a:off x="2133600" y="2209800"/>
            <a:ext cx="1676400" cy="1219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53" name="Rectangle 1065">
            <a:extLst>
              <a:ext uri="{FF2B5EF4-FFF2-40B4-BE49-F238E27FC236}">
                <a16:creationId xmlns:a16="http://schemas.microsoft.com/office/drawing/2014/main" id="{572D7096-0543-44CE-BE52-6E05E219B08B}"/>
              </a:ext>
            </a:extLst>
          </p:cNvPr>
          <p:cNvSpPr>
            <a:spLocks noChangeArrowheads="1"/>
          </p:cNvSpPr>
          <p:nvPr/>
        </p:nvSpPr>
        <p:spPr bwMode="auto">
          <a:xfrm>
            <a:off x="4572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54" name="Rectangle 1066">
            <a:extLst>
              <a:ext uri="{FF2B5EF4-FFF2-40B4-BE49-F238E27FC236}">
                <a16:creationId xmlns:a16="http://schemas.microsoft.com/office/drawing/2014/main" id="{8A8FF599-990F-40C2-BC23-6B554E476DD5}"/>
              </a:ext>
            </a:extLst>
          </p:cNvPr>
          <p:cNvSpPr>
            <a:spLocks noChangeArrowheads="1"/>
          </p:cNvSpPr>
          <p:nvPr/>
        </p:nvSpPr>
        <p:spPr bwMode="auto">
          <a:xfrm>
            <a:off x="533400" y="25908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CONTENUTO</a:t>
            </a:r>
            <a:endParaRPr lang="it-IT" altLang="it-IT" sz="1200">
              <a:latin typeface="Tahoma" panose="020B0604030504040204" pitchFamily="34" charset="0"/>
            </a:endParaRPr>
          </a:p>
        </p:txBody>
      </p:sp>
      <p:sp>
        <p:nvSpPr>
          <p:cNvPr id="115755" name="Rectangle 1067">
            <a:extLst>
              <a:ext uri="{FF2B5EF4-FFF2-40B4-BE49-F238E27FC236}">
                <a16:creationId xmlns:a16="http://schemas.microsoft.com/office/drawing/2014/main" id="{189851F2-9BC0-40B0-B3C9-8DC2DE08A183}"/>
              </a:ext>
            </a:extLst>
          </p:cNvPr>
          <p:cNvSpPr>
            <a:spLocks noChangeArrowheads="1"/>
          </p:cNvSpPr>
          <p:nvPr/>
        </p:nvSpPr>
        <p:spPr bwMode="auto">
          <a:xfrm>
            <a:off x="533400" y="38100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COSTRUTTO</a:t>
            </a:r>
            <a:endParaRPr lang="it-IT" altLang="it-IT" sz="1200">
              <a:latin typeface="Tahoma" panose="020B0604030504040204" pitchFamily="34" charset="0"/>
            </a:endParaRPr>
          </a:p>
        </p:txBody>
      </p:sp>
      <p:sp>
        <p:nvSpPr>
          <p:cNvPr id="115756" name="Rectangle 1068">
            <a:extLst>
              <a:ext uri="{FF2B5EF4-FFF2-40B4-BE49-F238E27FC236}">
                <a16:creationId xmlns:a16="http://schemas.microsoft.com/office/drawing/2014/main" id="{78C9EA1F-7A1B-472F-809F-52C74A5BFD48}"/>
              </a:ext>
            </a:extLst>
          </p:cNvPr>
          <p:cNvSpPr>
            <a:spLocks noChangeArrowheads="1"/>
          </p:cNvSpPr>
          <p:nvPr/>
        </p:nvSpPr>
        <p:spPr bwMode="auto">
          <a:xfrm>
            <a:off x="2362200" y="2590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solidFill>
                  <a:srgbClr val="003366"/>
                </a:solidFill>
                <a:latin typeface="Tahoma" panose="020B0604030504040204" pitchFamily="34" charset="0"/>
              </a:rPr>
              <a:t>CRITERIO</a:t>
            </a:r>
            <a:endParaRPr lang="it-IT" altLang="it-IT" sz="1200">
              <a:solidFill>
                <a:srgbClr val="003366"/>
              </a:solidFill>
              <a:latin typeface="Tahoma" panose="020B0604030504040204" pitchFamily="34" charset="0"/>
            </a:endParaRPr>
          </a:p>
        </p:txBody>
      </p:sp>
      <p:sp>
        <p:nvSpPr>
          <p:cNvPr id="115757" name="Rectangle 1069">
            <a:extLst>
              <a:ext uri="{FF2B5EF4-FFF2-40B4-BE49-F238E27FC236}">
                <a16:creationId xmlns:a16="http://schemas.microsoft.com/office/drawing/2014/main" id="{5E7467C5-AF24-4211-8EC7-6AA90AC72CE7}"/>
              </a:ext>
            </a:extLst>
          </p:cNvPr>
          <p:cNvSpPr>
            <a:spLocks noChangeArrowheads="1"/>
          </p:cNvSpPr>
          <p:nvPr/>
        </p:nvSpPr>
        <p:spPr bwMode="auto">
          <a:xfrm>
            <a:off x="2362200" y="38100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ASPETTO</a:t>
            </a:r>
            <a:endParaRPr lang="it-IT" altLang="it-IT" sz="1200">
              <a:latin typeface="Tahoma" panose="020B0604030504040204" pitchFamily="34" charset="0"/>
            </a:endParaRPr>
          </a:p>
        </p:txBody>
      </p:sp>
      <p:sp>
        <p:nvSpPr>
          <p:cNvPr id="3" name="Titolo 2">
            <a:extLst>
              <a:ext uri="{FF2B5EF4-FFF2-40B4-BE49-F238E27FC236}">
                <a16:creationId xmlns:a16="http://schemas.microsoft.com/office/drawing/2014/main" id="{1046D1FE-0A9B-4BE5-8E6F-7CC08F07F012}"/>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781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9" name="Rectangle 7">
            <a:extLst>
              <a:ext uri="{FF2B5EF4-FFF2-40B4-BE49-F238E27FC236}">
                <a16:creationId xmlns:a16="http://schemas.microsoft.com/office/drawing/2014/main" id="{E0DD449C-0229-426E-A3A6-8D3E4001E585}"/>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21025" name="Rectangle 193">
            <a:extLst>
              <a:ext uri="{FF2B5EF4-FFF2-40B4-BE49-F238E27FC236}">
                <a16:creationId xmlns:a16="http://schemas.microsoft.com/office/drawing/2014/main" id="{64022814-AB34-4374-84C8-D4EF438C15A2}"/>
              </a:ext>
            </a:extLst>
          </p:cNvPr>
          <p:cNvSpPr>
            <a:spLocks noChangeArrowheads="1"/>
          </p:cNvSpPr>
          <p:nvPr/>
        </p:nvSpPr>
        <p:spPr bwMode="auto">
          <a:xfrm>
            <a:off x="533400" y="2133600"/>
            <a:ext cx="3657600" cy="2590800"/>
          </a:xfrm>
          <a:prstGeom prst="rect">
            <a:avLst/>
          </a:prstGeom>
          <a:solidFill>
            <a:srgbClr val="6699FF"/>
          </a:solidFill>
          <a:ln>
            <a:noFill/>
          </a:ln>
          <a:effectLst>
            <a:outerShdw dist="107763" dir="8100000" algn="ctr" rotWithShape="0">
              <a:srgbClr val="C0C0C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l" eaLnBrk="0" hangingPunct="0"/>
            <a:r>
              <a:rPr lang="it-IT" altLang="it-IT" sz="2000" b="1">
                <a:solidFill>
                  <a:schemeClr val="accent1"/>
                </a:solidFill>
              </a:rPr>
              <a:t>Quando si compie più volte una misura e si ottiene lo stesso risultato si dice che questa misura è affidabile, attendibile o fedele (</a:t>
            </a:r>
            <a:r>
              <a:rPr lang="it-IT" altLang="it-IT" sz="2000" b="1" i="1">
                <a:solidFill>
                  <a:schemeClr val="accent1"/>
                </a:solidFill>
              </a:rPr>
              <a:t>reliable</a:t>
            </a:r>
            <a:r>
              <a:rPr lang="it-IT" altLang="it-IT" sz="2000" b="1">
                <a:solidFill>
                  <a:schemeClr val="accent1"/>
                </a:solidFill>
              </a:rPr>
              <a:t>).</a:t>
            </a:r>
            <a:endParaRPr lang="it-IT" altLang="it-IT" sz="2000">
              <a:solidFill>
                <a:schemeClr val="accent1"/>
              </a:solidFill>
            </a:endParaRPr>
          </a:p>
        </p:txBody>
      </p:sp>
      <p:sp>
        <p:nvSpPr>
          <p:cNvPr id="121027" name="Rectangle 195">
            <a:extLst>
              <a:ext uri="{FF2B5EF4-FFF2-40B4-BE49-F238E27FC236}">
                <a16:creationId xmlns:a16="http://schemas.microsoft.com/office/drawing/2014/main" id="{B5CE8D7E-064A-46B4-9D91-B36F9EA3E956}"/>
              </a:ext>
            </a:extLst>
          </p:cNvPr>
          <p:cNvSpPr>
            <a:spLocks noChangeArrowheads="1"/>
          </p:cNvSpPr>
          <p:nvPr/>
        </p:nvSpPr>
        <p:spPr bwMode="auto">
          <a:xfrm>
            <a:off x="4876800" y="1981200"/>
            <a:ext cx="39354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Esistono diverse tecniche per verificare l’affidabilità di una misura in relazione al tipo di errore che può verificarsi.</a:t>
            </a:r>
          </a:p>
          <a:p>
            <a:pPr algn="l" eaLnBrk="0" hangingPunct="0"/>
            <a:endParaRPr lang="it-IT" altLang="it-IT" sz="1600"/>
          </a:p>
          <a:p>
            <a:pPr algn="l" eaLnBrk="0" hangingPunct="0"/>
            <a:r>
              <a:rPr lang="it-IT" altLang="it-IT" sz="1600"/>
              <a:t>Tutte si basano sul confronto tra diverse misure della stessa variabile e dunque tutte fanno riferimento al </a:t>
            </a:r>
            <a:r>
              <a:rPr lang="it-IT" altLang="it-IT" sz="1600" b="1"/>
              <a:t>coefficiente di correlazione</a:t>
            </a:r>
            <a:r>
              <a:rPr lang="it-IT" altLang="it-IT" sz="1600"/>
              <a:t>.</a:t>
            </a:r>
          </a:p>
          <a:p>
            <a:pPr algn="l" eaLnBrk="0" hangingPunct="0"/>
            <a:endParaRPr lang="it-IT" altLang="it-IT" sz="1600"/>
          </a:p>
          <a:p>
            <a:pPr algn="l" eaLnBrk="0" hangingPunct="0"/>
            <a:r>
              <a:rPr lang="it-IT" altLang="it-IT" sz="1600"/>
              <a:t>Il coefficiente di correlazione ‘r’ rappresenta una misura della possibile relazione lineare tra due variabili.</a:t>
            </a:r>
          </a:p>
        </p:txBody>
      </p:sp>
      <p:sp>
        <p:nvSpPr>
          <p:cNvPr id="121054" name="Text Box 222">
            <a:extLst>
              <a:ext uri="{FF2B5EF4-FFF2-40B4-BE49-F238E27FC236}">
                <a16:creationId xmlns:a16="http://schemas.microsoft.com/office/drawing/2014/main" id="{0BDB7BEF-0E24-41C0-AE9A-13CDC53299E0}"/>
              </a:ext>
            </a:extLst>
          </p:cNvPr>
          <p:cNvSpPr txBox="1">
            <a:spLocks noChangeArrowheads="1"/>
          </p:cNvSpPr>
          <p:nvPr/>
        </p:nvSpPr>
        <p:spPr bwMode="auto">
          <a:xfrm>
            <a:off x="533400" y="1019175"/>
            <a:ext cx="36576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L’affidabilità di uno strumento</a:t>
            </a:r>
          </a:p>
        </p:txBody>
      </p:sp>
      <p:sp>
        <p:nvSpPr>
          <p:cNvPr id="3" name="Titolo 2">
            <a:extLst>
              <a:ext uri="{FF2B5EF4-FFF2-40B4-BE49-F238E27FC236}">
                <a16:creationId xmlns:a16="http://schemas.microsoft.com/office/drawing/2014/main" id="{EF7F028D-DAB7-4654-8188-492B94BC9A4E}"/>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52824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93" name="Rectangle 21">
            <a:extLst>
              <a:ext uri="{FF2B5EF4-FFF2-40B4-BE49-F238E27FC236}">
                <a16:creationId xmlns:a16="http://schemas.microsoft.com/office/drawing/2014/main" id="{C4B6A734-1690-4794-BC78-2ECEAC00BCE2}"/>
              </a:ext>
            </a:extLst>
          </p:cNvPr>
          <p:cNvSpPr>
            <a:spLocks noChangeArrowheads="1"/>
          </p:cNvSpPr>
          <p:nvPr/>
        </p:nvSpPr>
        <p:spPr bwMode="auto">
          <a:xfrm>
            <a:off x="381000" y="1828800"/>
            <a:ext cx="396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b="1">
                <a:solidFill>
                  <a:srgbClr val="003366"/>
                </a:solidFill>
              </a:rPr>
              <a:t>I metodi per la misura dell’affidabilità</a:t>
            </a:r>
            <a:endParaRPr lang="it-IT" altLang="it-IT" b="1"/>
          </a:p>
        </p:txBody>
      </p:sp>
      <p:sp>
        <p:nvSpPr>
          <p:cNvPr id="131094" name="AutoShape 22">
            <a:extLst>
              <a:ext uri="{FF2B5EF4-FFF2-40B4-BE49-F238E27FC236}">
                <a16:creationId xmlns:a16="http://schemas.microsoft.com/office/drawing/2014/main" id="{ED889D05-E636-4734-84C8-92E2AE1DDF31}"/>
              </a:ext>
            </a:extLst>
          </p:cNvPr>
          <p:cNvSpPr>
            <a:spLocks noChangeArrowheads="1"/>
          </p:cNvSpPr>
          <p:nvPr/>
        </p:nvSpPr>
        <p:spPr bwMode="auto">
          <a:xfrm>
            <a:off x="1981200" y="2743200"/>
            <a:ext cx="485775" cy="976313"/>
          </a:xfrm>
          <a:prstGeom prst="downArrow">
            <a:avLst>
              <a:gd name="adj1" fmla="val 50000"/>
              <a:gd name="adj2" fmla="val 50245"/>
            </a:avLst>
          </a:prstGeom>
          <a:solidFill>
            <a:srgbClr val="FF6600"/>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1096" name="Rectangle 24">
            <a:extLst>
              <a:ext uri="{FF2B5EF4-FFF2-40B4-BE49-F238E27FC236}">
                <a16:creationId xmlns:a16="http://schemas.microsoft.com/office/drawing/2014/main" id="{066F54D7-46D1-4C98-BC36-E4D59A48CD04}"/>
              </a:ext>
            </a:extLst>
          </p:cNvPr>
          <p:cNvSpPr>
            <a:spLocks noChangeArrowheads="1"/>
          </p:cNvSpPr>
          <p:nvPr/>
        </p:nvSpPr>
        <p:spPr bwMode="auto">
          <a:xfrm>
            <a:off x="5867400" y="1752600"/>
            <a:ext cx="2590800"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r>
              <a:rPr lang="it-IT" altLang="it-IT" sz="1800">
                <a:effectLst>
                  <a:outerShdw blurRad="38100" dist="38100" dir="2700000" algn="tl">
                    <a:srgbClr val="FFFFFF"/>
                  </a:outerShdw>
                </a:effectLst>
              </a:rPr>
              <a:t>La </a:t>
            </a:r>
            <a:r>
              <a:rPr lang="it-IT" altLang="it-IT" sz="1800" b="1">
                <a:effectLst>
                  <a:outerShdw blurRad="38100" dist="38100" dir="2700000" algn="tl">
                    <a:srgbClr val="FFFFFF"/>
                  </a:outerShdw>
                </a:effectLst>
              </a:rPr>
              <a:t>ripetizione</a:t>
            </a:r>
            <a:r>
              <a:rPr lang="it-IT" altLang="it-IT" sz="1800">
                <a:effectLst>
                  <a:outerShdw blurRad="38100" dist="38100" dir="2700000" algn="tl">
                    <a:srgbClr val="FFFFFF"/>
                  </a:outerShdw>
                </a:effectLst>
              </a:rPr>
              <a:t> della prova Test/retest</a:t>
            </a:r>
          </a:p>
        </p:txBody>
      </p:sp>
      <p:sp>
        <p:nvSpPr>
          <p:cNvPr id="131104" name="Rectangle 32">
            <a:extLst>
              <a:ext uri="{FF2B5EF4-FFF2-40B4-BE49-F238E27FC236}">
                <a16:creationId xmlns:a16="http://schemas.microsoft.com/office/drawing/2014/main" id="{5ED113A8-C117-474A-AFEE-71F61504F245}"/>
              </a:ext>
            </a:extLst>
          </p:cNvPr>
          <p:cNvSpPr>
            <a:spLocks noChangeArrowheads="1"/>
          </p:cNvSpPr>
          <p:nvPr/>
        </p:nvSpPr>
        <p:spPr bwMode="auto">
          <a:xfrm>
            <a:off x="5867400" y="2667000"/>
            <a:ext cx="2590800" cy="91598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r>
              <a:rPr lang="it-IT" altLang="it-IT" sz="1800">
                <a:effectLst>
                  <a:outerShdw blurRad="38100" dist="38100" dir="2700000" algn="tl">
                    <a:srgbClr val="FFFFFF"/>
                  </a:outerShdw>
                </a:effectLst>
              </a:rPr>
              <a:t>L’uso di </a:t>
            </a:r>
            <a:r>
              <a:rPr lang="it-IT" altLang="it-IT" sz="1800" b="1">
                <a:effectLst>
                  <a:outerShdw blurRad="38100" dist="38100" dir="2700000" algn="tl">
                    <a:srgbClr val="FFFFFF"/>
                  </a:outerShdw>
                </a:effectLst>
              </a:rPr>
              <a:t>forme parallele</a:t>
            </a:r>
            <a:r>
              <a:rPr lang="it-IT" altLang="it-IT" sz="1800">
                <a:effectLst>
                  <a:outerShdw blurRad="38100" dist="38100" dir="2700000" algn="tl">
                    <a:srgbClr val="FFFFFF"/>
                  </a:outerShdw>
                </a:effectLst>
              </a:rPr>
              <a:t> (Alternate forms)</a:t>
            </a:r>
          </a:p>
        </p:txBody>
      </p:sp>
      <p:sp>
        <p:nvSpPr>
          <p:cNvPr id="131106" name="Rectangle 34">
            <a:extLst>
              <a:ext uri="{FF2B5EF4-FFF2-40B4-BE49-F238E27FC236}">
                <a16:creationId xmlns:a16="http://schemas.microsoft.com/office/drawing/2014/main" id="{E75BAF91-9416-4072-BE3C-5417376C19C5}"/>
              </a:ext>
            </a:extLst>
          </p:cNvPr>
          <p:cNvSpPr>
            <a:spLocks noChangeArrowheads="1"/>
          </p:cNvSpPr>
          <p:nvPr/>
        </p:nvSpPr>
        <p:spPr bwMode="auto">
          <a:xfrm>
            <a:off x="5867400" y="3808413"/>
            <a:ext cx="2590800" cy="915987"/>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r>
              <a:rPr lang="it-IT" altLang="it-IT" sz="1800">
                <a:effectLst>
                  <a:outerShdw blurRad="38100" dist="38100" dir="2700000" algn="tl">
                    <a:srgbClr val="FFFFFF"/>
                  </a:outerShdw>
                </a:effectLst>
              </a:rPr>
              <a:t>La </a:t>
            </a:r>
            <a:r>
              <a:rPr lang="it-IT" altLang="it-IT" sz="1800" b="1">
                <a:effectLst>
                  <a:outerShdw blurRad="38100" dist="38100" dir="2700000" algn="tl">
                    <a:srgbClr val="FFFFFF"/>
                  </a:outerShdw>
                </a:effectLst>
              </a:rPr>
              <a:t>divisione a metà</a:t>
            </a:r>
            <a:r>
              <a:rPr lang="it-IT" altLang="it-IT" sz="1800">
                <a:effectLst>
                  <a:outerShdw blurRad="38100" dist="38100" dir="2700000" algn="tl">
                    <a:srgbClr val="FFFFFF"/>
                  </a:outerShdw>
                </a:effectLst>
              </a:rPr>
              <a:t> della prova (Two split half)</a:t>
            </a:r>
          </a:p>
        </p:txBody>
      </p:sp>
      <p:sp>
        <p:nvSpPr>
          <p:cNvPr id="131108" name="Rectangle 36">
            <a:extLst>
              <a:ext uri="{FF2B5EF4-FFF2-40B4-BE49-F238E27FC236}">
                <a16:creationId xmlns:a16="http://schemas.microsoft.com/office/drawing/2014/main" id="{238D4724-A17D-47D7-885E-9FBA0492D9D1}"/>
              </a:ext>
            </a:extLst>
          </p:cNvPr>
          <p:cNvSpPr>
            <a:spLocks noChangeArrowheads="1"/>
          </p:cNvSpPr>
          <p:nvPr/>
        </p:nvSpPr>
        <p:spPr bwMode="auto">
          <a:xfrm>
            <a:off x="5867400" y="4876800"/>
            <a:ext cx="2590800" cy="9159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r>
              <a:rPr lang="it-IT" altLang="it-IT" sz="1800">
                <a:effectLst>
                  <a:outerShdw blurRad="38100" dist="38100" dir="2700000" algn="tl">
                    <a:srgbClr val="FFFFFF"/>
                  </a:outerShdw>
                </a:effectLst>
              </a:rPr>
              <a:t>La </a:t>
            </a:r>
            <a:r>
              <a:rPr lang="it-IT" altLang="it-IT" sz="1800" b="1">
                <a:effectLst>
                  <a:outerShdw blurRad="38100" dist="38100" dir="2700000" algn="tl">
                    <a:srgbClr val="FFFFFF"/>
                  </a:outerShdw>
                </a:effectLst>
              </a:rPr>
              <a:t>consistenza interna</a:t>
            </a:r>
            <a:r>
              <a:rPr lang="it-IT" altLang="it-IT" sz="1800">
                <a:effectLst>
                  <a:outerShdw blurRad="38100" dist="38100" dir="2700000" algn="tl">
                    <a:srgbClr val="FFFFFF"/>
                  </a:outerShdw>
                </a:effectLst>
              </a:rPr>
              <a:t> (internal consistency)</a:t>
            </a:r>
          </a:p>
        </p:txBody>
      </p:sp>
      <p:sp>
        <p:nvSpPr>
          <p:cNvPr id="131110" name="Rectangle 38">
            <a:extLst>
              <a:ext uri="{FF2B5EF4-FFF2-40B4-BE49-F238E27FC236}">
                <a16:creationId xmlns:a16="http://schemas.microsoft.com/office/drawing/2014/main" id="{046D49DE-B66F-4FF6-8DC7-58C7AC7400F6}"/>
              </a:ext>
            </a:extLst>
          </p:cNvPr>
          <p:cNvSpPr>
            <a:spLocks noChangeArrowheads="1"/>
          </p:cNvSpPr>
          <p:nvPr/>
        </p:nvSpPr>
        <p:spPr bwMode="auto">
          <a:xfrm>
            <a:off x="457200" y="3962400"/>
            <a:ext cx="350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it-IT" altLang="it-IT" sz="1800"/>
              <a:t>In relazione alle condizioni in cui si opera è possibile scegliere tra diversi metodi per la misura dell’affidabilità di una prova</a:t>
            </a:r>
          </a:p>
        </p:txBody>
      </p:sp>
      <p:sp>
        <p:nvSpPr>
          <p:cNvPr id="131135" name="Text Box 63">
            <a:extLst>
              <a:ext uri="{FF2B5EF4-FFF2-40B4-BE49-F238E27FC236}">
                <a16:creationId xmlns:a16="http://schemas.microsoft.com/office/drawing/2014/main" id="{91E5C426-FC15-44B4-963D-9F29DA44ECB8}"/>
              </a:ext>
            </a:extLst>
          </p:cNvPr>
          <p:cNvSpPr txBox="1">
            <a:spLocks noChangeArrowheads="1"/>
          </p:cNvSpPr>
          <p:nvPr/>
        </p:nvSpPr>
        <p:spPr bwMode="auto">
          <a:xfrm>
            <a:off x="532950" y="1049337"/>
            <a:ext cx="36576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dirty="0">
                <a:solidFill>
                  <a:schemeClr val="bg1"/>
                </a:solidFill>
              </a:rPr>
              <a:t>L’affidabilità di uno strumento</a:t>
            </a:r>
          </a:p>
        </p:txBody>
      </p:sp>
      <p:sp>
        <p:nvSpPr>
          <p:cNvPr id="131136" name="Line 64">
            <a:extLst>
              <a:ext uri="{FF2B5EF4-FFF2-40B4-BE49-F238E27FC236}">
                <a16:creationId xmlns:a16="http://schemas.microsoft.com/office/drawing/2014/main" id="{51CF37CD-7524-4D83-8F81-61042823B319}"/>
              </a:ext>
            </a:extLst>
          </p:cNvPr>
          <p:cNvSpPr>
            <a:spLocks noChangeShapeType="1"/>
          </p:cNvSpPr>
          <p:nvPr/>
        </p:nvSpPr>
        <p:spPr bwMode="auto">
          <a:xfrm>
            <a:off x="3962400" y="4648200"/>
            <a:ext cx="8382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1142" name="Line 70">
            <a:extLst>
              <a:ext uri="{FF2B5EF4-FFF2-40B4-BE49-F238E27FC236}">
                <a16:creationId xmlns:a16="http://schemas.microsoft.com/office/drawing/2014/main" id="{4C95AD31-0A5F-433E-8270-62103CF4B461}"/>
              </a:ext>
            </a:extLst>
          </p:cNvPr>
          <p:cNvSpPr>
            <a:spLocks noChangeShapeType="1"/>
          </p:cNvSpPr>
          <p:nvPr/>
        </p:nvSpPr>
        <p:spPr bwMode="auto">
          <a:xfrm flipV="1">
            <a:off x="5410200" y="1600200"/>
            <a:ext cx="0" cy="43434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1143" name="Line 71">
            <a:extLst>
              <a:ext uri="{FF2B5EF4-FFF2-40B4-BE49-F238E27FC236}">
                <a16:creationId xmlns:a16="http://schemas.microsoft.com/office/drawing/2014/main" id="{C3CD3219-C43A-4681-8D94-968C9708BBD2}"/>
              </a:ext>
            </a:extLst>
          </p:cNvPr>
          <p:cNvSpPr>
            <a:spLocks noChangeShapeType="1"/>
          </p:cNvSpPr>
          <p:nvPr/>
        </p:nvSpPr>
        <p:spPr bwMode="auto">
          <a:xfrm>
            <a:off x="5410200" y="1600200"/>
            <a:ext cx="9144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1145" name="Line 73">
            <a:extLst>
              <a:ext uri="{FF2B5EF4-FFF2-40B4-BE49-F238E27FC236}">
                <a16:creationId xmlns:a16="http://schemas.microsoft.com/office/drawing/2014/main" id="{244074CD-BD34-4136-9A73-C16EC3168D49}"/>
              </a:ext>
            </a:extLst>
          </p:cNvPr>
          <p:cNvSpPr>
            <a:spLocks noChangeShapeType="1"/>
          </p:cNvSpPr>
          <p:nvPr/>
        </p:nvSpPr>
        <p:spPr bwMode="auto">
          <a:xfrm>
            <a:off x="5410200" y="5943600"/>
            <a:ext cx="9144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1146" name="Line 74">
            <a:extLst>
              <a:ext uri="{FF2B5EF4-FFF2-40B4-BE49-F238E27FC236}">
                <a16:creationId xmlns:a16="http://schemas.microsoft.com/office/drawing/2014/main" id="{9791E0F1-8D96-4282-A89A-EF809C21F614}"/>
              </a:ext>
            </a:extLst>
          </p:cNvPr>
          <p:cNvSpPr>
            <a:spLocks noChangeShapeType="1"/>
          </p:cNvSpPr>
          <p:nvPr/>
        </p:nvSpPr>
        <p:spPr bwMode="auto">
          <a:xfrm flipV="1">
            <a:off x="4800600" y="3657600"/>
            <a:ext cx="0" cy="99060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131147" name="Line 75">
            <a:extLst>
              <a:ext uri="{FF2B5EF4-FFF2-40B4-BE49-F238E27FC236}">
                <a16:creationId xmlns:a16="http://schemas.microsoft.com/office/drawing/2014/main" id="{D8DD59E2-B8C5-442F-81EC-BC0FF4C075E6}"/>
              </a:ext>
            </a:extLst>
          </p:cNvPr>
          <p:cNvSpPr>
            <a:spLocks noChangeShapeType="1"/>
          </p:cNvSpPr>
          <p:nvPr/>
        </p:nvSpPr>
        <p:spPr bwMode="auto">
          <a:xfrm>
            <a:off x="4800600" y="3657600"/>
            <a:ext cx="609600" cy="0"/>
          </a:xfrm>
          <a:prstGeom prst="line">
            <a:avLst/>
          </a:prstGeom>
          <a:noFill/>
          <a:ln w="3810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3" name="Titolo 2">
            <a:extLst>
              <a:ext uri="{FF2B5EF4-FFF2-40B4-BE49-F238E27FC236}">
                <a16:creationId xmlns:a16="http://schemas.microsoft.com/office/drawing/2014/main" id="{5C9B9FC2-D203-4AC1-8D39-1B7A3178F853}"/>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7511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CC073F09-E1DE-408F-BAA5-A6722FB1B590}"/>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50534" name="Rectangle 6">
            <a:extLst>
              <a:ext uri="{FF2B5EF4-FFF2-40B4-BE49-F238E27FC236}">
                <a16:creationId xmlns:a16="http://schemas.microsoft.com/office/drawing/2014/main" id="{6A538C43-A2FA-4209-89EA-FC9664E925CB}"/>
              </a:ext>
            </a:extLst>
          </p:cNvPr>
          <p:cNvSpPr>
            <a:spLocks noChangeArrowheads="1"/>
          </p:cNvSpPr>
          <p:nvPr/>
        </p:nvSpPr>
        <p:spPr bwMode="auto">
          <a:xfrm>
            <a:off x="304800" y="1447800"/>
            <a:ext cx="83058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La </a:t>
            </a:r>
            <a:r>
              <a:rPr lang="it-IT" altLang="it-IT" sz="1600" b="1"/>
              <a:t>ripetizione della prova</a:t>
            </a:r>
            <a:r>
              <a:rPr lang="it-IT" altLang="it-IT" sz="1600"/>
              <a:t>  consiste nel sottoporre due volte gli stessi soggetti all’azione dello stesso strumento nelle stesse condizioni e, quindi, nel determinare in che misura vi è accordo tra le varie risposte ottenute.</a:t>
            </a:r>
          </a:p>
          <a:p>
            <a:pPr algn="l" eaLnBrk="0" hangingPunct="0"/>
            <a:endParaRPr lang="it-IT" altLang="it-IT" sz="800"/>
          </a:p>
          <a:p>
            <a:pPr algn="l" eaLnBrk="0" hangingPunct="0"/>
            <a:r>
              <a:rPr lang="it-IT" altLang="it-IT" sz="1600"/>
              <a:t>L’attendibilità si ricava dalla correlazione tra i risultati delle due rilevazioni. Un alto livello di attendibilità consente di affermare che i risultati della prova non sono stati influenzati da cambiamenti accidentali. </a:t>
            </a:r>
          </a:p>
        </p:txBody>
      </p:sp>
      <p:sp>
        <p:nvSpPr>
          <p:cNvPr id="150561" name="Text Box 33">
            <a:extLst>
              <a:ext uri="{FF2B5EF4-FFF2-40B4-BE49-F238E27FC236}">
                <a16:creationId xmlns:a16="http://schemas.microsoft.com/office/drawing/2014/main" id="{5B6FB674-2E4D-4F17-A75C-93F16A4CD45F}"/>
              </a:ext>
            </a:extLst>
          </p:cNvPr>
          <p:cNvSpPr txBox="1">
            <a:spLocks noChangeArrowheads="1"/>
          </p:cNvSpPr>
          <p:nvPr/>
        </p:nvSpPr>
        <p:spPr bwMode="auto">
          <a:xfrm>
            <a:off x="539552" y="1065212"/>
            <a:ext cx="3352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 ripetizione della prova</a:t>
            </a:r>
          </a:p>
        </p:txBody>
      </p:sp>
      <p:sp>
        <p:nvSpPr>
          <p:cNvPr id="150563" name="Rectangle 35">
            <a:extLst>
              <a:ext uri="{FF2B5EF4-FFF2-40B4-BE49-F238E27FC236}">
                <a16:creationId xmlns:a16="http://schemas.microsoft.com/office/drawing/2014/main" id="{685000DB-C9F3-4699-BE1F-E7C7C7245E23}"/>
              </a:ext>
            </a:extLst>
          </p:cNvPr>
          <p:cNvSpPr>
            <a:spLocks noChangeArrowheads="1"/>
          </p:cNvSpPr>
          <p:nvPr/>
        </p:nvSpPr>
        <p:spPr bwMode="auto">
          <a:xfrm>
            <a:off x="381000" y="5194300"/>
            <a:ext cx="8305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Il limite di questo criterio è dato dall’esistenza di un intervallo di tempo tra le due prove. Nel ripresentare uno strumento agli stessi soggetti oltre al rischio di un’influenza dovuto all’uso dello strumento stesso (reattività), vi può essere anche un errore dovuto alle modifiche delle abilità dei soggetti nel corso del tempo.</a:t>
            </a:r>
          </a:p>
        </p:txBody>
      </p:sp>
      <p:pic>
        <p:nvPicPr>
          <p:cNvPr id="150564" name="Picture 36" descr="C:\LAVORO\Documenti\Immagini\immagini eductra\PhotodiscV78\78036.JPG">
            <a:extLst>
              <a:ext uri="{FF2B5EF4-FFF2-40B4-BE49-F238E27FC236}">
                <a16:creationId xmlns:a16="http://schemas.microsoft.com/office/drawing/2014/main" id="{C0B801B5-CCD6-4084-9686-11D079901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7" t="10226" r="32857" b="35228"/>
          <a:stretch>
            <a:fillRect/>
          </a:stretch>
        </p:blipFill>
        <p:spPr bwMode="auto">
          <a:xfrm>
            <a:off x="1592263" y="3238500"/>
            <a:ext cx="1531937"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50565" name="Picture 37" descr="C:\LAVORO\Documenti\Immagini\immagini eductra\PhotodiscV78\78036.JPG">
            <a:extLst>
              <a:ext uri="{FF2B5EF4-FFF2-40B4-BE49-F238E27FC236}">
                <a16:creationId xmlns:a16="http://schemas.microsoft.com/office/drawing/2014/main" id="{B77D0319-564E-4DC1-853A-FA6743B77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7" t="10226" r="32857" b="35228"/>
          <a:stretch>
            <a:fillRect/>
          </a:stretch>
        </p:blipFill>
        <p:spPr bwMode="auto">
          <a:xfrm>
            <a:off x="5562600" y="3238500"/>
            <a:ext cx="1531938" cy="1790700"/>
          </a:xfrm>
          <a:prstGeom prst="rect">
            <a:avLst/>
          </a:prstGeom>
          <a:noFill/>
          <a:extLst>
            <a:ext uri="{909E8E84-426E-40DD-AFC4-6F175D3DCCD1}">
              <a14:hiddenFill xmlns:a14="http://schemas.microsoft.com/office/drawing/2010/main">
                <a:solidFill>
                  <a:srgbClr val="FFFFFF"/>
                </a:solidFill>
              </a14:hiddenFill>
            </a:ext>
          </a:extLst>
        </p:spPr>
      </p:pic>
      <p:sp>
        <p:nvSpPr>
          <p:cNvPr id="150566" name="AutoShape 38">
            <a:extLst>
              <a:ext uri="{FF2B5EF4-FFF2-40B4-BE49-F238E27FC236}">
                <a16:creationId xmlns:a16="http://schemas.microsoft.com/office/drawing/2014/main" id="{AC3D0E8C-1DA0-4992-BA62-CC0D33DE5DCE}"/>
              </a:ext>
            </a:extLst>
          </p:cNvPr>
          <p:cNvSpPr>
            <a:spLocks noChangeArrowheads="1"/>
          </p:cNvSpPr>
          <p:nvPr/>
        </p:nvSpPr>
        <p:spPr bwMode="auto">
          <a:xfrm>
            <a:off x="3657600" y="3733800"/>
            <a:ext cx="15240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CCFF"/>
          </a:solidFill>
          <a:ln>
            <a:noFill/>
          </a:ln>
          <a:effectLst>
            <a:outerShdw dist="107763" dir="81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3" name="Titolo 2">
            <a:extLst>
              <a:ext uri="{FF2B5EF4-FFF2-40B4-BE49-F238E27FC236}">
                <a16:creationId xmlns:a16="http://schemas.microsoft.com/office/drawing/2014/main" id="{AB961475-94A9-4214-8DCF-3A356C964B1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63127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a:extLst>
              <a:ext uri="{FF2B5EF4-FFF2-40B4-BE49-F238E27FC236}">
                <a16:creationId xmlns:a16="http://schemas.microsoft.com/office/drawing/2014/main" id="{5B840960-40FA-41B2-BD47-49316DADFC42}"/>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51558" name="Rectangle 6">
            <a:extLst>
              <a:ext uri="{FF2B5EF4-FFF2-40B4-BE49-F238E27FC236}">
                <a16:creationId xmlns:a16="http://schemas.microsoft.com/office/drawing/2014/main" id="{C3810C2C-AA81-432D-9B0F-971673EBE6BA}"/>
              </a:ext>
            </a:extLst>
          </p:cNvPr>
          <p:cNvSpPr>
            <a:spLocks noChangeArrowheads="1"/>
          </p:cNvSpPr>
          <p:nvPr/>
        </p:nvSpPr>
        <p:spPr bwMode="auto">
          <a:xfrm>
            <a:off x="4800600" y="1971675"/>
            <a:ext cx="3810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La procedura consiste nel costruire due forme simili di uno stesso strumento da somministrare a breve distanza di tempo, allo stesso gruppo di soggetti. </a:t>
            </a:r>
          </a:p>
          <a:p>
            <a:pPr algn="l" eaLnBrk="0" hangingPunct="0"/>
            <a:r>
              <a:rPr lang="it-IT" altLang="it-IT" sz="1600"/>
              <a:t>L’attendibilità si ricava dalla correlazione tra i risultati delle due rilevazioni.</a:t>
            </a:r>
          </a:p>
          <a:p>
            <a:pPr algn="l" eaLnBrk="0" hangingPunct="0"/>
            <a:endParaRPr lang="it-IT" altLang="it-IT" sz="1600"/>
          </a:p>
          <a:p>
            <a:pPr algn="l" eaLnBrk="0" hangingPunct="0"/>
            <a:r>
              <a:rPr lang="it-IT" altLang="it-IT" sz="1600"/>
              <a:t>Nel caso di questa procedura, il problema consiste nel costruire due strumenti che rilevino le stesse variabili e che siano ‘effettivamente’ parallele.</a:t>
            </a:r>
          </a:p>
          <a:p>
            <a:pPr algn="l" eaLnBrk="0" hangingPunct="0"/>
            <a:endParaRPr lang="it-IT" altLang="it-IT" sz="1600"/>
          </a:p>
          <a:p>
            <a:pPr algn="l" eaLnBrk="0" hangingPunct="0"/>
            <a:r>
              <a:rPr lang="it-IT" altLang="it-IT" sz="1600"/>
              <a:t>L’intervallo tra le due somministrazioni deve essere breve, in modo che non si verifichino altri fattori di errore.</a:t>
            </a:r>
          </a:p>
        </p:txBody>
      </p:sp>
      <p:sp>
        <p:nvSpPr>
          <p:cNvPr id="151585" name="Text Box 33">
            <a:extLst>
              <a:ext uri="{FF2B5EF4-FFF2-40B4-BE49-F238E27FC236}">
                <a16:creationId xmlns:a16="http://schemas.microsoft.com/office/drawing/2014/main" id="{B1D07ECE-1D98-45CD-9AD0-8BC562A98A7D}"/>
              </a:ext>
            </a:extLst>
          </p:cNvPr>
          <p:cNvSpPr txBox="1">
            <a:spLocks noChangeArrowheads="1"/>
          </p:cNvSpPr>
          <p:nvPr/>
        </p:nvSpPr>
        <p:spPr bwMode="auto">
          <a:xfrm>
            <a:off x="304800" y="914400"/>
            <a:ext cx="3352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Le forme parallele</a:t>
            </a:r>
          </a:p>
        </p:txBody>
      </p:sp>
      <p:pic>
        <p:nvPicPr>
          <p:cNvPr id="151589" name="Picture 37" descr="C:\LAVORO\Documenti\Immagini\immagini eductra\PhotodiscV73\73178.JPG">
            <a:extLst>
              <a:ext uri="{FF2B5EF4-FFF2-40B4-BE49-F238E27FC236}">
                <a16:creationId xmlns:a16="http://schemas.microsoft.com/office/drawing/2014/main" id="{BF0E334D-C07D-4E2E-B099-FE89A6D00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848"/>
          <a:stretch>
            <a:fillRect/>
          </a:stretch>
        </p:blipFill>
        <p:spPr bwMode="auto">
          <a:xfrm>
            <a:off x="2438400" y="2057400"/>
            <a:ext cx="1397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1591" name="Picture 39" descr="C:\LAVORO\Documenti\Immagini\immagini eductra\PhotodiscV73\73178.JPG">
            <a:extLst>
              <a:ext uri="{FF2B5EF4-FFF2-40B4-BE49-F238E27FC236}">
                <a16:creationId xmlns:a16="http://schemas.microsoft.com/office/drawing/2014/main" id="{51B32C15-CDB1-40B6-8EA6-D42409BCD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848"/>
          <a:stretch>
            <a:fillRect/>
          </a:stretch>
        </p:blipFill>
        <p:spPr bwMode="auto">
          <a:xfrm>
            <a:off x="2438400" y="403860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51592" name="WordArt 40">
            <a:extLst>
              <a:ext uri="{FF2B5EF4-FFF2-40B4-BE49-F238E27FC236}">
                <a16:creationId xmlns:a16="http://schemas.microsoft.com/office/drawing/2014/main" id="{7968BA86-5F2C-4DFC-B154-AC61716A467A}"/>
              </a:ext>
            </a:extLst>
          </p:cNvPr>
          <p:cNvSpPr>
            <a:spLocks noChangeArrowheads="1" noChangeShapeType="1" noTextEdit="1"/>
          </p:cNvSpPr>
          <p:nvPr/>
        </p:nvSpPr>
        <p:spPr bwMode="auto">
          <a:xfrm>
            <a:off x="457200" y="2362200"/>
            <a:ext cx="1619250" cy="647700"/>
          </a:xfrm>
          <a:prstGeom prst="rect">
            <a:avLst/>
          </a:prstGeom>
        </p:spPr>
        <p:txBody>
          <a:bodyPr wrap="none" fromWordArt="1">
            <a:prstTxWarp prst="textPlain">
              <a:avLst>
                <a:gd name="adj" fmla="val 50000"/>
              </a:avLst>
            </a:prstTxWarp>
          </a:bodyPr>
          <a:lstStyle/>
          <a:p>
            <a:r>
              <a:rPr lang="it-IT" sz="3600" kern="10">
                <a:ln w="9525">
                  <a:solidFill>
                    <a:schemeClr val="tx2"/>
                  </a:solidFill>
                  <a:miter lim="800000"/>
                  <a:headEnd/>
                  <a:tailEnd/>
                </a:ln>
                <a:solidFill>
                  <a:srgbClr val="66CCFF"/>
                </a:solidFill>
                <a:effectLst>
                  <a:outerShdw dist="63500" dir="8587806" algn="ctr" rotWithShape="0">
                    <a:schemeClr val="bg1"/>
                  </a:outerShdw>
                </a:effectLst>
                <a:latin typeface="Arial Black" panose="020B0A04020102020204" pitchFamily="34" charset="0"/>
              </a:rPr>
              <a:t>Test A</a:t>
            </a:r>
          </a:p>
        </p:txBody>
      </p:sp>
      <p:sp>
        <p:nvSpPr>
          <p:cNvPr id="151593" name="WordArt 41">
            <a:extLst>
              <a:ext uri="{FF2B5EF4-FFF2-40B4-BE49-F238E27FC236}">
                <a16:creationId xmlns:a16="http://schemas.microsoft.com/office/drawing/2014/main" id="{99DAFD8B-1729-4F2E-B370-C48DEC732FCD}"/>
              </a:ext>
            </a:extLst>
          </p:cNvPr>
          <p:cNvSpPr>
            <a:spLocks noChangeArrowheads="1" noChangeShapeType="1" noTextEdit="1"/>
          </p:cNvSpPr>
          <p:nvPr/>
        </p:nvSpPr>
        <p:spPr bwMode="auto">
          <a:xfrm>
            <a:off x="457200" y="4686300"/>
            <a:ext cx="1619250" cy="647700"/>
          </a:xfrm>
          <a:prstGeom prst="rect">
            <a:avLst/>
          </a:prstGeom>
        </p:spPr>
        <p:txBody>
          <a:bodyPr wrap="none" fromWordArt="1">
            <a:prstTxWarp prst="textPlain">
              <a:avLst>
                <a:gd name="adj" fmla="val 50000"/>
              </a:avLst>
            </a:prstTxWarp>
          </a:bodyPr>
          <a:lstStyle/>
          <a:p>
            <a:r>
              <a:rPr lang="it-IT" sz="3600" kern="10">
                <a:ln w="9525">
                  <a:solidFill>
                    <a:schemeClr val="tx2"/>
                  </a:solidFill>
                  <a:miter lim="800000"/>
                  <a:headEnd/>
                  <a:tailEnd/>
                </a:ln>
                <a:solidFill>
                  <a:srgbClr val="66CCFF"/>
                </a:solidFill>
                <a:effectLst>
                  <a:outerShdw dist="63500" dir="8587806" algn="ctr" rotWithShape="0">
                    <a:schemeClr val="bg1"/>
                  </a:outerShdw>
                </a:effectLst>
                <a:latin typeface="Arial Black" panose="020B0A04020102020204" pitchFamily="34" charset="0"/>
              </a:rPr>
              <a:t>Test B</a:t>
            </a:r>
          </a:p>
        </p:txBody>
      </p:sp>
      <p:sp>
        <p:nvSpPr>
          <p:cNvPr id="151594" name="AutoShape 42">
            <a:extLst>
              <a:ext uri="{FF2B5EF4-FFF2-40B4-BE49-F238E27FC236}">
                <a16:creationId xmlns:a16="http://schemas.microsoft.com/office/drawing/2014/main" id="{9B2CF650-348F-46D0-A0A9-B3BF52CF3849}"/>
              </a:ext>
            </a:extLst>
          </p:cNvPr>
          <p:cNvSpPr>
            <a:spLocks noChangeArrowheads="1"/>
          </p:cNvSpPr>
          <p:nvPr/>
        </p:nvSpPr>
        <p:spPr bwMode="auto">
          <a:xfrm rot="5400000">
            <a:off x="685800" y="3657600"/>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2"/>
            </a:solidFill>
            <a:miter lim="800000"/>
            <a:headEnd/>
            <a:tailEnd/>
          </a:ln>
          <a:effectLst>
            <a:outerShdw dist="107763" dir="8100000" algn="ctr" rotWithShape="0">
              <a:schemeClr val="bg2"/>
            </a:outerShdw>
          </a:effectLst>
        </p:spPr>
        <p:txBody>
          <a:bodyPr wrap="none" anchor="ctr"/>
          <a:lstStyle/>
          <a:p>
            <a:endParaRPr lang="it-IT"/>
          </a:p>
        </p:txBody>
      </p:sp>
      <p:sp>
        <p:nvSpPr>
          <p:cNvPr id="3" name="Titolo 2">
            <a:extLst>
              <a:ext uri="{FF2B5EF4-FFF2-40B4-BE49-F238E27FC236}">
                <a16:creationId xmlns:a16="http://schemas.microsoft.com/office/drawing/2014/main" id="{B6A76551-79C0-44F8-9C64-A2B784677B6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9005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a:extLst>
              <a:ext uri="{FF2B5EF4-FFF2-40B4-BE49-F238E27FC236}">
                <a16:creationId xmlns:a16="http://schemas.microsoft.com/office/drawing/2014/main" id="{32A68BD0-3AB2-432E-B9C2-9721B06A6BE0}"/>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52582" name="Rectangle 6">
            <a:extLst>
              <a:ext uri="{FF2B5EF4-FFF2-40B4-BE49-F238E27FC236}">
                <a16:creationId xmlns:a16="http://schemas.microsoft.com/office/drawing/2014/main" id="{AA452BDF-9F76-42AC-A7BF-CA1309FADAD6}"/>
              </a:ext>
            </a:extLst>
          </p:cNvPr>
          <p:cNvSpPr>
            <a:spLocks noChangeArrowheads="1"/>
          </p:cNvSpPr>
          <p:nvPr/>
        </p:nvSpPr>
        <p:spPr bwMode="auto">
          <a:xfrm>
            <a:off x="4724400" y="1406525"/>
            <a:ext cx="4191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La divisione a metà della prova è una procedura applicabile a strumenti molto strutturati. Prevede che lo strumento venga diviso in due parti e che si analizzi la correlazione tra di esse.</a:t>
            </a:r>
          </a:p>
          <a:p>
            <a:pPr algn="l" eaLnBrk="0" hangingPunct="0"/>
            <a:endParaRPr lang="it-IT" altLang="it-IT" sz="1600"/>
          </a:p>
          <a:p>
            <a:pPr algn="l" eaLnBrk="0" hangingPunct="0"/>
            <a:r>
              <a:rPr lang="it-IT" altLang="it-IT" sz="1600"/>
              <a:t>Ad esempio in una prova di profitto si confrontano le risposte alle domande pari con quelle alle domande dispari.</a:t>
            </a:r>
          </a:p>
          <a:p>
            <a:pPr algn="l" eaLnBrk="0" hangingPunct="0"/>
            <a:endParaRPr lang="it-IT" altLang="it-IT" sz="1600"/>
          </a:p>
          <a:p>
            <a:pPr algn="l" eaLnBrk="0" hangingPunct="0"/>
            <a:r>
              <a:rPr lang="it-IT" altLang="it-IT" sz="1600"/>
              <a:t>Se le due sezioni mantengono validità di contenuto dovrebbe esserci, per lo stesso soggetto, poca differenza tra i due punteggi.</a:t>
            </a:r>
          </a:p>
          <a:p>
            <a:pPr algn="l" eaLnBrk="0" hangingPunct="0"/>
            <a:endParaRPr lang="it-IT" altLang="it-IT" sz="1600"/>
          </a:p>
          <a:p>
            <a:pPr algn="l" eaLnBrk="0" hangingPunct="0"/>
            <a:r>
              <a:rPr lang="it-IT" altLang="it-IT" sz="1600"/>
              <a:t>Tale procedura tuttavia, fornisce informazioni più utili a verificare la consistenza interna dello strumento che sulla costanza dei risultati.</a:t>
            </a:r>
          </a:p>
        </p:txBody>
      </p:sp>
      <p:sp>
        <p:nvSpPr>
          <p:cNvPr id="152609" name="Text Box 33">
            <a:extLst>
              <a:ext uri="{FF2B5EF4-FFF2-40B4-BE49-F238E27FC236}">
                <a16:creationId xmlns:a16="http://schemas.microsoft.com/office/drawing/2014/main" id="{AE33EF35-8D4C-4785-8EB0-1B5ABA767EAD}"/>
              </a:ext>
            </a:extLst>
          </p:cNvPr>
          <p:cNvSpPr txBox="1">
            <a:spLocks noChangeArrowheads="1"/>
          </p:cNvSpPr>
          <p:nvPr/>
        </p:nvSpPr>
        <p:spPr bwMode="auto">
          <a:xfrm>
            <a:off x="533400" y="1052513"/>
            <a:ext cx="36576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 divisione a metà della prova</a:t>
            </a:r>
          </a:p>
        </p:txBody>
      </p:sp>
      <p:sp>
        <p:nvSpPr>
          <p:cNvPr id="152611" name="AutoShape 35">
            <a:extLst>
              <a:ext uri="{FF2B5EF4-FFF2-40B4-BE49-F238E27FC236}">
                <a16:creationId xmlns:a16="http://schemas.microsoft.com/office/drawing/2014/main" id="{45D94FC8-1BE4-4D36-A111-578DDDA1A5CF}"/>
              </a:ext>
            </a:extLst>
          </p:cNvPr>
          <p:cNvSpPr>
            <a:spLocks noChangeArrowheads="1"/>
          </p:cNvSpPr>
          <p:nvPr/>
        </p:nvSpPr>
        <p:spPr bwMode="auto">
          <a:xfrm>
            <a:off x="1143000" y="2171700"/>
            <a:ext cx="2362200" cy="3124200"/>
          </a:xfrm>
          <a:prstGeom prst="foldedCorner">
            <a:avLst>
              <a:gd name="adj" fmla="val 125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2" name="Rectangle 36">
            <a:extLst>
              <a:ext uri="{FF2B5EF4-FFF2-40B4-BE49-F238E27FC236}">
                <a16:creationId xmlns:a16="http://schemas.microsoft.com/office/drawing/2014/main" id="{544D1E3D-2C8C-4D09-AA47-9A8BFD6A7A7F}"/>
              </a:ext>
            </a:extLst>
          </p:cNvPr>
          <p:cNvSpPr>
            <a:spLocks noChangeArrowheads="1"/>
          </p:cNvSpPr>
          <p:nvPr/>
        </p:nvSpPr>
        <p:spPr bwMode="auto">
          <a:xfrm>
            <a:off x="1295400" y="2743200"/>
            <a:ext cx="2057400" cy="152400"/>
          </a:xfrm>
          <a:prstGeom prst="rect">
            <a:avLst/>
          </a:prstGeom>
          <a:solidFill>
            <a:srgbClr val="99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3" name="Rectangle 37">
            <a:extLst>
              <a:ext uri="{FF2B5EF4-FFF2-40B4-BE49-F238E27FC236}">
                <a16:creationId xmlns:a16="http://schemas.microsoft.com/office/drawing/2014/main" id="{84F23720-A5C8-4401-9C49-5F5C8819746B}"/>
              </a:ext>
            </a:extLst>
          </p:cNvPr>
          <p:cNvSpPr>
            <a:spLocks noChangeArrowheads="1"/>
          </p:cNvSpPr>
          <p:nvPr/>
        </p:nvSpPr>
        <p:spPr bwMode="auto">
          <a:xfrm>
            <a:off x="1066800" y="2971800"/>
            <a:ext cx="2057400" cy="1524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4" name="Rectangle 38">
            <a:extLst>
              <a:ext uri="{FF2B5EF4-FFF2-40B4-BE49-F238E27FC236}">
                <a16:creationId xmlns:a16="http://schemas.microsoft.com/office/drawing/2014/main" id="{6B3E9B57-9559-472C-9F23-91AB094FD724}"/>
              </a:ext>
            </a:extLst>
          </p:cNvPr>
          <p:cNvSpPr>
            <a:spLocks noChangeArrowheads="1"/>
          </p:cNvSpPr>
          <p:nvPr/>
        </p:nvSpPr>
        <p:spPr bwMode="auto">
          <a:xfrm>
            <a:off x="1295400" y="3200400"/>
            <a:ext cx="2057400" cy="152400"/>
          </a:xfrm>
          <a:prstGeom prst="rect">
            <a:avLst/>
          </a:prstGeom>
          <a:solidFill>
            <a:srgbClr val="99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5" name="Rectangle 39">
            <a:extLst>
              <a:ext uri="{FF2B5EF4-FFF2-40B4-BE49-F238E27FC236}">
                <a16:creationId xmlns:a16="http://schemas.microsoft.com/office/drawing/2014/main" id="{100C81D8-830A-4112-A0AD-26821FFB9041}"/>
              </a:ext>
            </a:extLst>
          </p:cNvPr>
          <p:cNvSpPr>
            <a:spLocks noChangeArrowheads="1"/>
          </p:cNvSpPr>
          <p:nvPr/>
        </p:nvSpPr>
        <p:spPr bwMode="auto">
          <a:xfrm>
            <a:off x="1066800" y="3429000"/>
            <a:ext cx="2057400" cy="1524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6" name="Rectangle 40">
            <a:extLst>
              <a:ext uri="{FF2B5EF4-FFF2-40B4-BE49-F238E27FC236}">
                <a16:creationId xmlns:a16="http://schemas.microsoft.com/office/drawing/2014/main" id="{44796908-EC3D-4F2F-8F31-31CAFF5C9F37}"/>
              </a:ext>
            </a:extLst>
          </p:cNvPr>
          <p:cNvSpPr>
            <a:spLocks noChangeArrowheads="1"/>
          </p:cNvSpPr>
          <p:nvPr/>
        </p:nvSpPr>
        <p:spPr bwMode="auto">
          <a:xfrm>
            <a:off x="1295400" y="3657600"/>
            <a:ext cx="2057400" cy="152400"/>
          </a:xfrm>
          <a:prstGeom prst="rect">
            <a:avLst/>
          </a:prstGeom>
          <a:solidFill>
            <a:srgbClr val="99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7" name="Rectangle 41">
            <a:extLst>
              <a:ext uri="{FF2B5EF4-FFF2-40B4-BE49-F238E27FC236}">
                <a16:creationId xmlns:a16="http://schemas.microsoft.com/office/drawing/2014/main" id="{32C180AA-3724-4F90-90BD-D6D637378CCD}"/>
              </a:ext>
            </a:extLst>
          </p:cNvPr>
          <p:cNvSpPr>
            <a:spLocks noChangeArrowheads="1"/>
          </p:cNvSpPr>
          <p:nvPr/>
        </p:nvSpPr>
        <p:spPr bwMode="auto">
          <a:xfrm>
            <a:off x="1066800" y="3886200"/>
            <a:ext cx="2057400" cy="1524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8" name="Rectangle 42">
            <a:extLst>
              <a:ext uri="{FF2B5EF4-FFF2-40B4-BE49-F238E27FC236}">
                <a16:creationId xmlns:a16="http://schemas.microsoft.com/office/drawing/2014/main" id="{14BDB17D-BCF5-4D64-B373-5328669E887E}"/>
              </a:ext>
            </a:extLst>
          </p:cNvPr>
          <p:cNvSpPr>
            <a:spLocks noChangeArrowheads="1"/>
          </p:cNvSpPr>
          <p:nvPr/>
        </p:nvSpPr>
        <p:spPr bwMode="auto">
          <a:xfrm>
            <a:off x="1295400" y="4114800"/>
            <a:ext cx="2057400" cy="152400"/>
          </a:xfrm>
          <a:prstGeom prst="rect">
            <a:avLst/>
          </a:prstGeom>
          <a:solidFill>
            <a:srgbClr val="99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19" name="Rectangle 43">
            <a:extLst>
              <a:ext uri="{FF2B5EF4-FFF2-40B4-BE49-F238E27FC236}">
                <a16:creationId xmlns:a16="http://schemas.microsoft.com/office/drawing/2014/main" id="{B92B0222-95F0-4796-92FB-89A33B72A441}"/>
              </a:ext>
            </a:extLst>
          </p:cNvPr>
          <p:cNvSpPr>
            <a:spLocks noChangeArrowheads="1"/>
          </p:cNvSpPr>
          <p:nvPr/>
        </p:nvSpPr>
        <p:spPr bwMode="auto">
          <a:xfrm>
            <a:off x="1066800" y="4343400"/>
            <a:ext cx="2057400" cy="1524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20" name="Rectangle 44">
            <a:extLst>
              <a:ext uri="{FF2B5EF4-FFF2-40B4-BE49-F238E27FC236}">
                <a16:creationId xmlns:a16="http://schemas.microsoft.com/office/drawing/2014/main" id="{706D2C5A-C2C8-4EC2-B09D-F3DF28399DF5}"/>
              </a:ext>
            </a:extLst>
          </p:cNvPr>
          <p:cNvSpPr>
            <a:spLocks noChangeArrowheads="1"/>
          </p:cNvSpPr>
          <p:nvPr/>
        </p:nvSpPr>
        <p:spPr bwMode="auto">
          <a:xfrm>
            <a:off x="1066800" y="2514600"/>
            <a:ext cx="2057400" cy="152400"/>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2621" name="Rectangle 45">
            <a:extLst>
              <a:ext uri="{FF2B5EF4-FFF2-40B4-BE49-F238E27FC236}">
                <a16:creationId xmlns:a16="http://schemas.microsoft.com/office/drawing/2014/main" id="{530F3F4C-2D23-4D92-9586-A2B84019105C}"/>
              </a:ext>
            </a:extLst>
          </p:cNvPr>
          <p:cNvSpPr>
            <a:spLocks noChangeArrowheads="1"/>
          </p:cNvSpPr>
          <p:nvPr/>
        </p:nvSpPr>
        <p:spPr bwMode="auto">
          <a:xfrm>
            <a:off x="1295400" y="4572000"/>
            <a:ext cx="2057400" cy="152400"/>
          </a:xfrm>
          <a:prstGeom prst="rect">
            <a:avLst/>
          </a:prstGeom>
          <a:solidFill>
            <a:srgbClr val="99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 name="Titolo 2">
            <a:extLst>
              <a:ext uri="{FF2B5EF4-FFF2-40B4-BE49-F238E27FC236}">
                <a16:creationId xmlns:a16="http://schemas.microsoft.com/office/drawing/2014/main" id="{4F54B6A6-8F34-4DD3-89EB-D19281540E3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65868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1030">
            <a:extLst>
              <a:ext uri="{FF2B5EF4-FFF2-40B4-BE49-F238E27FC236}">
                <a16:creationId xmlns:a16="http://schemas.microsoft.com/office/drawing/2014/main" id="{86B95959-912B-4196-A84D-712AEBCF0FF8}"/>
              </a:ext>
            </a:extLst>
          </p:cNvPr>
          <p:cNvSpPr>
            <a:spLocks noChangeArrowheads="1"/>
          </p:cNvSpPr>
          <p:nvPr/>
        </p:nvSpPr>
        <p:spPr bwMode="auto">
          <a:xfrm>
            <a:off x="4572000" y="2035175"/>
            <a:ext cx="4114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0500" indent="-190500" algn="l" eaLnBrk="0" hangingPunct="0">
              <a:defRPr sz="2400">
                <a:solidFill>
                  <a:schemeClr val="tx1"/>
                </a:solidFill>
                <a:latin typeface="Times New Roman" panose="02020603050405020304" pitchFamily="18" charset="0"/>
              </a:defRPr>
            </a:lvl1pPr>
            <a:lvl2pPr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a:latin typeface="Tahoma" panose="020B0604030504040204" pitchFamily="34" charset="0"/>
              </a:rPr>
              <a:t>Si tratta di metodi statistici che considerano</a:t>
            </a:r>
          </a:p>
          <a:p>
            <a:r>
              <a:rPr lang="it-IT" altLang="it-IT" sz="1600">
                <a:latin typeface="Tahoma" panose="020B0604030504040204" pitchFamily="34" charset="0"/>
              </a:rPr>
              <a:t>una sola somministrazione dello strumento e</a:t>
            </a:r>
          </a:p>
          <a:p>
            <a:r>
              <a:rPr lang="it-IT" altLang="it-IT" sz="1600">
                <a:latin typeface="Tahoma" panose="020B0604030504040204" pitchFamily="34" charset="0"/>
              </a:rPr>
              <a:t>che si basano sulla coerenza delle risposte</a:t>
            </a:r>
          </a:p>
          <a:p>
            <a:r>
              <a:rPr lang="it-IT" altLang="it-IT" sz="1600">
                <a:latin typeface="Tahoma" panose="020B0604030504040204" pitchFamily="34" charset="0"/>
              </a:rPr>
              <a:t>fornite dal soggetto a tutte le domande che</a:t>
            </a:r>
          </a:p>
          <a:p>
            <a:r>
              <a:rPr lang="it-IT" altLang="it-IT" sz="1600">
                <a:latin typeface="Tahoma" panose="020B0604030504040204" pitchFamily="34" charset="0"/>
              </a:rPr>
              <a:t>costituiscono la prova.</a:t>
            </a:r>
          </a:p>
          <a:p>
            <a:endParaRPr lang="it-IT" altLang="it-IT" sz="1600">
              <a:latin typeface="Tahoma" panose="020B0604030504040204" pitchFamily="34" charset="0"/>
            </a:endParaRPr>
          </a:p>
          <a:p>
            <a:r>
              <a:rPr lang="it-IT" altLang="it-IT" sz="1600">
                <a:latin typeface="Tahoma" panose="020B0604030504040204" pitchFamily="34" charset="0"/>
              </a:rPr>
              <a:t>La coerenza interna è influenzata da due</a:t>
            </a:r>
          </a:p>
          <a:p>
            <a:r>
              <a:rPr lang="it-IT" altLang="it-IT" sz="1600">
                <a:latin typeface="Tahoma" panose="020B0604030504040204" pitchFamily="34" charset="0"/>
              </a:rPr>
              <a:t>cause di varianza dovute a errore:</a:t>
            </a:r>
          </a:p>
          <a:p>
            <a:pPr>
              <a:buFontTx/>
              <a:buChar char="•"/>
            </a:pPr>
            <a:r>
              <a:rPr lang="it-IT" altLang="it-IT" sz="1600">
                <a:latin typeface="Tahoma" panose="020B0604030504040204" pitchFamily="34" charset="0"/>
              </a:rPr>
              <a:t>la campionatura del contenuto;</a:t>
            </a:r>
          </a:p>
          <a:p>
            <a:pPr>
              <a:buFontTx/>
              <a:buChar char="•"/>
            </a:pPr>
            <a:r>
              <a:rPr lang="it-IT" altLang="it-IT" sz="1600">
                <a:latin typeface="Tahoma" panose="020B0604030504040204" pitchFamily="34" charset="0"/>
              </a:rPr>
              <a:t>l’eterogenità della sfera di comportamento  saggiata.</a:t>
            </a:r>
          </a:p>
        </p:txBody>
      </p:sp>
      <p:sp>
        <p:nvSpPr>
          <p:cNvPr id="153633" name="Text Box 1057">
            <a:extLst>
              <a:ext uri="{FF2B5EF4-FFF2-40B4-BE49-F238E27FC236}">
                <a16:creationId xmlns:a16="http://schemas.microsoft.com/office/drawing/2014/main" id="{4CEA0BA6-5BF6-495C-AA53-4B9884BFA615}"/>
              </a:ext>
            </a:extLst>
          </p:cNvPr>
          <p:cNvSpPr txBox="1">
            <a:spLocks noChangeArrowheads="1"/>
          </p:cNvSpPr>
          <p:nvPr/>
        </p:nvSpPr>
        <p:spPr bwMode="auto">
          <a:xfrm>
            <a:off x="304800" y="914400"/>
            <a:ext cx="2438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 coerenza interna</a:t>
            </a:r>
          </a:p>
        </p:txBody>
      </p:sp>
      <p:pic>
        <p:nvPicPr>
          <p:cNvPr id="153635" name="Picture 1059" descr="C:\LAVORO\Documenti\Immagini\immagini eductra\PhotodiscV78\78096.JPG">
            <a:extLst>
              <a:ext uri="{FF2B5EF4-FFF2-40B4-BE49-F238E27FC236}">
                <a16:creationId xmlns:a16="http://schemas.microsoft.com/office/drawing/2014/main" id="{16586B36-C22B-4B70-B763-FE5317D42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3505200" cy="2559050"/>
          </a:xfrm>
          <a:prstGeom prst="rect">
            <a:avLst/>
          </a:prstGeom>
          <a:noFill/>
          <a:extLst>
            <a:ext uri="{909E8E84-426E-40DD-AFC4-6F175D3DCCD1}">
              <a14:hiddenFill xmlns:a14="http://schemas.microsoft.com/office/drawing/2010/main">
                <a:solidFill>
                  <a:srgbClr val="FFFFFF"/>
                </a:solidFill>
              </a14:hiddenFill>
            </a:ext>
          </a:extLst>
        </p:spPr>
      </p:pic>
      <p:sp>
        <p:nvSpPr>
          <p:cNvPr id="153636" name="Rectangle 1060">
            <a:extLst>
              <a:ext uri="{FF2B5EF4-FFF2-40B4-BE49-F238E27FC236}">
                <a16:creationId xmlns:a16="http://schemas.microsoft.com/office/drawing/2014/main" id="{93B436A8-A7C4-4570-B1F2-A59E44AFE034}"/>
              </a:ext>
            </a:extLst>
          </p:cNvPr>
          <p:cNvSpPr>
            <a:spLocks noChangeArrowheads="1"/>
          </p:cNvSpPr>
          <p:nvPr/>
        </p:nvSpPr>
        <p:spPr bwMode="auto">
          <a:xfrm>
            <a:off x="685800" y="4889500"/>
            <a:ext cx="7848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600"/>
              <a:t>Ciò significa che i risultati ottenuti utilizzando un dato strumento saranno meno ambigui se ricavati da prove relativamente omogenee per contenuto, nello svolgimento delle quali è più probabile che i soggetti abbiano un rendimento simile.</a:t>
            </a:r>
          </a:p>
        </p:txBody>
      </p:sp>
      <p:sp>
        <p:nvSpPr>
          <p:cNvPr id="3" name="Titolo 2">
            <a:extLst>
              <a:ext uri="{FF2B5EF4-FFF2-40B4-BE49-F238E27FC236}">
                <a16:creationId xmlns:a16="http://schemas.microsoft.com/office/drawing/2014/main" id="{838E5F44-0C09-4862-AC8C-0AC86FA3EF1E}"/>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60738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2" name="Rectangle 10">
            <a:extLst>
              <a:ext uri="{FF2B5EF4-FFF2-40B4-BE49-F238E27FC236}">
                <a16:creationId xmlns:a16="http://schemas.microsoft.com/office/drawing/2014/main" id="{B00756C2-A7A1-42DD-B4E6-A97AD85A6322}"/>
              </a:ext>
            </a:extLst>
          </p:cNvPr>
          <p:cNvSpPr>
            <a:spLocks noChangeArrowheads="1"/>
          </p:cNvSpPr>
          <p:nvPr/>
        </p:nvSpPr>
        <p:spPr bwMode="auto">
          <a:xfrm>
            <a:off x="4800600" y="1600200"/>
            <a:ext cx="39354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Con il termine ‘</a:t>
            </a:r>
            <a:r>
              <a:rPr lang="it-IT" altLang="it-IT" sz="1600" b="1"/>
              <a:t>oggettività’</a:t>
            </a:r>
            <a:r>
              <a:rPr lang="it-IT" altLang="it-IT" sz="1600"/>
              <a:t> si intende il grado di concordanza nella rilevazione da parte dei diversi ricercatori.</a:t>
            </a:r>
          </a:p>
          <a:p>
            <a:pPr algn="l" eaLnBrk="0" hangingPunct="0"/>
            <a:endParaRPr lang="it-IT" altLang="it-IT" sz="1600"/>
          </a:p>
          <a:p>
            <a:pPr algn="l" eaLnBrk="0" hangingPunct="0"/>
            <a:r>
              <a:rPr lang="it-IT" altLang="it-IT" sz="1600"/>
              <a:t>L’oggettività deve essere controllata soprattutto quando si impiegano strumenti poco o per nulla strutturati e quindi soggetti all’arbitrarietà interpretativa del ricercatore. </a:t>
            </a:r>
          </a:p>
          <a:p>
            <a:pPr algn="l" eaLnBrk="0" hangingPunct="0"/>
            <a:endParaRPr lang="it-IT" altLang="it-IT" sz="1600"/>
          </a:p>
          <a:p>
            <a:pPr algn="l" eaLnBrk="0" hangingPunct="0"/>
            <a:r>
              <a:rPr lang="it-IT" altLang="it-IT" sz="1600"/>
              <a:t>L’oggettività deve essere intesa come superamento di questa arbitrarietà e come garanzia che i dati raccolti da diversi ricercatori possano essere fra loro confrontabili.</a:t>
            </a:r>
          </a:p>
        </p:txBody>
      </p:sp>
      <p:sp>
        <p:nvSpPr>
          <p:cNvPr id="146467" name="Text Box 35">
            <a:extLst>
              <a:ext uri="{FF2B5EF4-FFF2-40B4-BE49-F238E27FC236}">
                <a16:creationId xmlns:a16="http://schemas.microsoft.com/office/drawing/2014/main" id="{E50B1F52-A4D0-4036-BF90-F97A37E07387}"/>
              </a:ext>
            </a:extLst>
          </p:cNvPr>
          <p:cNvSpPr txBox="1">
            <a:spLocks noChangeArrowheads="1"/>
          </p:cNvSpPr>
          <p:nvPr/>
        </p:nvSpPr>
        <p:spPr bwMode="auto">
          <a:xfrm>
            <a:off x="539552" y="1064780"/>
            <a:ext cx="3048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L’oggettività di una misura</a:t>
            </a:r>
          </a:p>
        </p:txBody>
      </p:sp>
      <p:pic>
        <p:nvPicPr>
          <p:cNvPr id="146469" name="Picture 37" descr="C:\LAVORO\Documenti\Immagini\immagini eductra\PhotodiscV73\73082.JPG">
            <a:extLst>
              <a:ext uri="{FF2B5EF4-FFF2-40B4-BE49-F238E27FC236}">
                <a16:creationId xmlns:a16="http://schemas.microsoft.com/office/drawing/2014/main" id="{3DF6B890-305F-4F31-B418-76955C981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3346450" cy="244475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EC72634E-BB18-4165-8C42-71EEF2D7D910}"/>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50282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a:extLst>
              <a:ext uri="{FF2B5EF4-FFF2-40B4-BE49-F238E27FC236}">
                <a16:creationId xmlns:a16="http://schemas.microsoft.com/office/drawing/2014/main" id="{A950865B-E316-497E-BEBC-5A8D1FC0BC85}"/>
              </a:ext>
            </a:extLst>
          </p:cNvPr>
          <p:cNvSpPr txBox="1">
            <a:spLocks noChangeArrowheads="1"/>
          </p:cNvSpPr>
          <p:nvPr/>
        </p:nvSpPr>
        <p:spPr bwMode="auto">
          <a:xfrm>
            <a:off x="304800" y="914400"/>
            <a:ext cx="1295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Riepilogo</a:t>
            </a:r>
          </a:p>
        </p:txBody>
      </p:sp>
      <p:sp>
        <p:nvSpPr>
          <p:cNvPr id="166916" name="Rectangle 4">
            <a:extLst>
              <a:ext uri="{FF2B5EF4-FFF2-40B4-BE49-F238E27FC236}">
                <a16:creationId xmlns:a16="http://schemas.microsoft.com/office/drawing/2014/main" id="{6C60364C-412E-4317-9483-788FFE881924}"/>
              </a:ext>
            </a:extLst>
          </p:cNvPr>
          <p:cNvSpPr>
            <a:spLocks noChangeArrowheads="1"/>
          </p:cNvSpPr>
          <p:nvPr/>
        </p:nvSpPr>
        <p:spPr bwMode="auto">
          <a:xfrm>
            <a:off x="609600" y="1524000"/>
            <a:ext cx="7924800" cy="44958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6917" name="Text Box 5">
            <a:extLst>
              <a:ext uri="{FF2B5EF4-FFF2-40B4-BE49-F238E27FC236}">
                <a16:creationId xmlns:a16="http://schemas.microsoft.com/office/drawing/2014/main" id="{B503B947-0785-4989-B79D-B6085DCC2518}"/>
              </a:ext>
            </a:extLst>
          </p:cNvPr>
          <p:cNvSpPr txBox="1">
            <a:spLocks noChangeArrowheads="1"/>
          </p:cNvSpPr>
          <p:nvPr/>
        </p:nvSpPr>
        <p:spPr bwMode="auto">
          <a:xfrm>
            <a:off x="838200" y="1676400"/>
            <a:ext cx="73914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t>Riepilogando quanto visto finora…</a:t>
            </a:r>
          </a:p>
          <a:p>
            <a:pPr algn="l" eaLnBrk="0" hangingPunct="0"/>
            <a:endParaRPr lang="it-IT" altLang="it-IT" sz="1600"/>
          </a:p>
          <a:p>
            <a:pPr algn="l" eaLnBrk="0" hangingPunct="0"/>
            <a:r>
              <a:rPr lang="it-IT" altLang="it-IT" sz="1600"/>
              <a:t>Fare ricerca significa saper selezionare e, quando necessario, adattare o costruire </a:t>
            </a:r>
            <a:r>
              <a:rPr lang="it-IT" altLang="it-IT" sz="1600" i="1"/>
              <a:t>ex novo</a:t>
            </a:r>
            <a:r>
              <a:rPr lang="it-IT" altLang="it-IT" sz="1600"/>
              <a:t> e saper utilizzare strumenti adeguati a l tipo di indagine che si sta conducendo.</a:t>
            </a:r>
          </a:p>
          <a:p>
            <a:pPr algn="l" eaLnBrk="0" hangingPunct="0"/>
            <a:r>
              <a:rPr lang="it-IT" altLang="it-IT" sz="1600"/>
              <a:t>Uno strumento di misura deve in primo luogo misurare proprio ciò che intende misurare. Definiamo </a:t>
            </a:r>
            <a:r>
              <a:rPr lang="it-IT" altLang="it-IT" sz="1600" b="1"/>
              <a:t>validità</a:t>
            </a:r>
            <a:r>
              <a:rPr lang="it-IT" altLang="it-IT" sz="1600"/>
              <a:t> di una misura questa capacità.</a:t>
            </a:r>
          </a:p>
          <a:p>
            <a:pPr algn="l" eaLnBrk="0" hangingPunct="0"/>
            <a:r>
              <a:rPr lang="it-IT" altLang="it-IT" sz="1600"/>
              <a:t>La validità può essere di quattro tipi:</a:t>
            </a:r>
          </a:p>
          <a:p>
            <a:pPr algn="l" eaLnBrk="0" hangingPunct="0">
              <a:buFontTx/>
              <a:buChar char="•"/>
            </a:pPr>
            <a:r>
              <a:rPr lang="it-IT" altLang="it-IT" sz="1600"/>
              <a:t> di costrutto</a:t>
            </a:r>
          </a:p>
          <a:p>
            <a:pPr algn="l" eaLnBrk="0" hangingPunct="0">
              <a:buFontTx/>
              <a:buChar char="•"/>
            </a:pPr>
            <a:r>
              <a:rPr lang="it-IT" altLang="it-IT" sz="1600"/>
              <a:t> di criterio</a:t>
            </a:r>
          </a:p>
          <a:p>
            <a:pPr algn="l" eaLnBrk="0" hangingPunct="0">
              <a:buFontTx/>
              <a:buChar char="•"/>
            </a:pPr>
            <a:r>
              <a:rPr lang="it-IT" altLang="it-IT" sz="1600"/>
              <a:t> di aspetto </a:t>
            </a:r>
          </a:p>
          <a:p>
            <a:pPr algn="l" eaLnBrk="0" hangingPunct="0">
              <a:buFontTx/>
              <a:buChar char="•"/>
            </a:pPr>
            <a:r>
              <a:rPr lang="it-IT" altLang="it-IT" sz="1600"/>
              <a:t> di contenuto</a:t>
            </a:r>
          </a:p>
          <a:p>
            <a:pPr algn="l" eaLnBrk="0" hangingPunct="0"/>
            <a:endParaRPr lang="it-IT" altLang="it-IT" sz="1600"/>
          </a:p>
          <a:p>
            <a:pPr algn="l" eaLnBrk="0" hangingPunct="0"/>
            <a:r>
              <a:rPr lang="it-IT" altLang="it-IT" sz="1600"/>
              <a:t>Oltre ad essere valido, uno strumento deve essere </a:t>
            </a:r>
            <a:r>
              <a:rPr lang="it-IT" altLang="it-IT" sz="1600" b="1"/>
              <a:t>affidabile</a:t>
            </a:r>
            <a:r>
              <a:rPr lang="it-IT" altLang="it-IT" sz="1600"/>
              <a:t>, vale a dire fornire sempre lo stesso risultato a differenti ripetizioni della prova. L’affidabilità può essere misurata mediante la ripetizione della prova, la divisione a metà della prova, l’uso di forme parallele e la coerenza interna.</a:t>
            </a:r>
          </a:p>
        </p:txBody>
      </p:sp>
      <p:sp>
        <p:nvSpPr>
          <p:cNvPr id="3" name="Titolo 2">
            <a:extLst>
              <a:ext uri="{FF2B5EF4-FFF2-40B4-BE49-F238E27FC236}">
                <a16:creationId xmlns:a16="http://schemas.microsoft.com/office/drawing/2014/main" id="{AD238FAD-C57A-4340-BE19-F8B9EDA472C5}"/>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5230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7347DE87-9667-4025-8A95-75C81FF2783E}"/>
              </a:ext>
            </a:extLst>
          </p:cNvPr>
          <p:cNvSpPr txBox="1">
            <a:spLocks noChangeArrowheads="1"/>
          </p:cNvSpPr>
          <p:nvPr/>
        </p:nvSpPr>
        <p:spPr bwMode="auto">
          <a:xfrm>
            <a:off x="548716" y="1052736"/>
            <a:ext cx="20574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In questa lezione</a:t>
            </a:r>
          </a:p>
        </p:txBody>
      </p:sp>
      <p:sp>
        <p:nvSpPr>
          <p:cNvPr id="161795" name="Rectangle 3">
            <a:extLst>
              <a:ext uri="{FF2B5EF4-FFF2-40B4-BE49-F238E27FC236}">
                <a16:creationId xmlns:a16="http://schemas.microsoft.com/office/drawing/2014/main" id="{D33E7E11-6866-45A3-BF5D-27DFC695EFE0}"/>
              </a:ext>
            </a:extLst>
          </p:cNvPr>
          <p:cNvSpPr>
            <a:spLocks noChangeArrowheads="1"/>
          </p:cNvSpPr>
          <p:nvPr/>
        </p:nvSpPr>
        <p:spPr bwMode="auto">
          <a:xfrm>
            <a:off x="533400" y="2514600"/>
            <a:ext cx="8077200" cy="2514600"/>
          </a:xfrm>
          <a:prstGeom prst="rect">
            <a:avLst/>
          </a:prstGeom>
          <a:noFill/>
          <a:ln w="50800">
            <a:solidFill>
              <a:srgbClr val="57AB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796" name="Text Box 4">
            <a:extLst>
              <a:ext uri="{FF2B5EF4-FFF2-40B4-BE49-F238E27FC236}">
                <a16:creationId xmlns:a16="http://schemas.microsoft.com/office/drawing/2014/main" id="{F3806040-274A-498A-8F59-AF3E3334748D}"/>
              </a:ext>
            </a:extLst>
          </p:cNvPr>
          <p:cNvSpPr txBox="1">
            <a:spLocks noChangeArrowheads="1"/>
          </p:cNvSpPr>
          <p:nvPr/>
        </p:nvSpPr>
        <p:spPr bwMode="auto">
          <a:xfrm>
            <a:off x="533400" y="2133600"/>
            <a:ext cx="769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a:t>In questa lezione saranno trattati i seguenti argomenti:</a:t>
            </a:r>
          </a:p>
        </p:txBody>
      </p:sp>
      <p:sp>
        <p:nvSpPr>
          <p:cNvPr id="161797" name="Text Box 5">
            <a:extLst>
              <a:ext uri="{FF2B5EF4-FFF2-40B4-BE49-F238E27FC236}">
                <a16:creationId xmlns:a16="http://schemas.microsoft.com/office/drawing/2014/main" id="{E2ED4DB2-25D5-4D66-9720-2A7445643927}"/>
              </a:ext>
            </a:extLst>
          </p:cNvPr>
          <p:cNvSpPr txBox="1">
            <a:spLocks noChangeArrowheads="1"/>
          </p:cNvSpPr>
          <p:nvPr/>
        </p:nvSpPr>
        <p:spPr bwMode="auto">
          <a:xfrm>
            <a:off x="762000" y="2768600"/>
            <a:ext cx="41910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FontTx/>
              <a:buChar char="•"/>
            </a:pPr>
            <a:r>
              <a:rPr lang="it-IT" altLang="it-IT" sz="1600">
                <a:latin typeface="Verdana" panose="020B0604030504040204" pitchFamily="34" charset="0"/>
              </a:rPr>
              <a:t> </a:t>
            </a:r>
            <a:r>
              <a:rPr lang="it-IT" altLang="it-IT" sz="1600"/>
              <a:t>Criteri di scelta di tecniche e strumenti</a:t>
            </a:r>
            <a:endParaRPr lang="it-IT" altLang="it-IT" sz="1600">
              <a:latin typeface="Verdana" panose="020B0604030504040204" pitchFamily="34" charset="0"/>
            </a:endParaRPr>
          </a:p>
          <a:p>
            <a:pPr algn="l" eaLnBrk="0" hangingPunct="0">
              <a:spcBef>
                <a:spcPct val="50000"/>
              </a:spcBef>
              <a:buFontTx/>
              <a:buChar char="•"/>
            </a:pPr>
            <a:r>
              <a:rPr lang="it-IT" altLang="it-IT" sz="1600">
                <a:latin typeface="Verdana" panose="020B0604030504040204" pitchFamily="34" charset="0"/>
              </a:rPr>
              <a:t> </a:t>
            </a:r>
            <a:r>
              <a:rPr lang="it-IT" altLang="it-IT" sz="1600"/>
              <a:t>La validità di uno strumento</a:t>
            </a:r>
            <a:endParaRPr lang="it-IT" altLang="it-IT" sz="1600">
              <a:latin typeface="Verdana" panose="020B0604030504040204" pitchFamily="34" charset="0"/>
            </a:endParaRPr>
          </a:p>
          <a:p>
            <a:pPr algn="l">
              <a:spcBef>
                <a:spcPct val="50000"/>
              </a:spcBef>
              <a:buFontTx/>
              <a:buChar char="•"/>
            </a:pPr>
            <a:r>
              <a:rPr lang="it-IT" altLang="it-IT" sz="1600"/>
              <a:t> L’affidabilità di uno strumento</a:t>
            </a:r>
          </a:p>
          <a:p>
            <a:pPr algn="l">
              <a:spcBef>
                <a:spcPct val="50000"/>
              </a:spcBef>
              <a:buFontTx/>
              <a:buChar char="•"/>
            </a:pPr>
            <a:r>
              <a:rPr lang="it-IT" altLang="it-IT" sz="1600"/>
              <a:t> I principali strumenti di rilevazione in campo educativo</a:t>
            </a:r>
          </a:p>
        </p:txBody>
      </p:sp>
      <p:pic>
        <p:nvPicPr>
          <p:cNvPr id="161800" name="Picture 8" descr="D:\Documenti\Bea\Eductra\Immagini\photodisc v78\78137.JPG">
            <a:extLst>
              <a:ext uri="{FF2B5EF4-FFF2-40B4-BE49-F238E27FC236}">
                <a16:creationId xmlns:a16="http://schemas.microsoft.com/office/drawing/2014/main" id="{B897339F-90E9-4FE6-86C2-884476B42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BAC4C2F7-1E22-440D-A81C-8EA2D68731F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8323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a:extLst>
              <a:ext uri="{FF2B5EF4-FFF2-40B4-BE49-F238E27FC236}">
                <a16:creationId xmlns:a16="http://schemas.microsoft.com/office/drawing/2014/main" id="{A5121B92-2306-46FB-89F2-0B91C1935B46}"/>
              </a:ext>
            </a:extLst>
          </p:cNvPr>
          <p:cNvSpPr txBox="1">
            <a:spLocks noChangeArrowheads="1"/>
          </p:cNvSpPr>
          <p:nvPr/>
        </p:nvSpPr>
        <p:spPr bwMode="auto">
          <a:xfrm>
            <a:off x="304800" y="990600"/>
            <a:ext cx="38100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 ricerca educativa: metodo e fasi</a:t>
            </a:r>
          </a:p>
        </p:txBody>
      </p:sp>
      <p:sp>
        <p:nvSpPr>
          <p:cNvPr id="162819" name="Rectangle 3">
            <a:extLst>
              <a:ext uri="{FF2B5EF4-FFF2-40B4-BE49-F238E27FC236}">
                <a16:creationId xmlns:a16="http://schemas.microsoft.com/office/drawing/2014/main" id="{01860AE9-ABA9-461E-B2C4-C0DA8285A027}"/>
              </a:ext>
            </a:extLst>
          </p:cNvPr>
          <p:cNvSpPr>
            <a:spLocks noChangeArrowheads="1"/>
          </p:cNvSpPr>
          <p:nvPr/>
        </p:nvSpPr>
        <p:spPr bwMode="auto">
          <a:xfrm>
            <a:off x="304800" y="1447800"/>
            <a:ext cx="8374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r>
              <a:rPr lang="it-IT" altLang="it-IT" sz="1600"/>
              <a:t>Riepiloghiamo le </a:t>
            </a:r>
            <a:r>
              <a:rPr lang="it-IT" altLang="it-IT" sz="1600" b="1"/>
              <a:t>fasi di un processo di ricerca</a:t>
            </a:r>
            <a:r>
              <a:rPr lang="it-IT" altLang="it-IT" sz="1600"/>
              <a:t>:</a:t>
            </a:r>
          </a:p>
        </p:txBody>
      </p:sp>
      <p:sp>
        <p:nvSpPr>
          <p:cNvPr id="162820" name="Rectangle 4">
            <a:extLst>
              <a:ext uri="{FF2B5EF4-FFF2-40B4-BE49-F238E27FC236}">
                <a16:creationId xmlns:a16="http://schemas.microsoft.com/office/drawing/2014/main" id="{AE49EA99-9E73-4842-85A3-31FC6F3F11D7}"/>
              </a:ext>
            </a:extLst>
          </p:cNvPr>
          <p:cNvSpPr>
            <a:spLocks noChangeArrowheads="1"/>
          </p:cNvSpPr>
          <p:nvPr/>
        </p:nvSpPr>
        <p:spPr bwMode="auto">
          <a:xfrm>
            <a:off x="692150" y="4583113"/>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endParaRPr lang="it-IT" altLang="it-IT" sz="1600" b="1"/>
          </a:p>
        </p:txBody>
      </p:sp>
      <p:sp>
        <p:nvSpPr>
          <p:cNvPr id="162821" name="Rectangle 5">
            <a:extLst>
              <a:ext uri="{FF2B5EF4-FFF2-40B4-BE49-F238E27FC236}">
                <a16:creationId xmlns:a16="http://schemas.microsoft.com/office/drawing/2014/main" id="{09A77472-22C6-4F9E-9BB9-78838936E1B9}"/>
              </a:ext>
            </a:extLst>
          </p:cNvPr>
          <p:cNvSpPr>
            <a:spLocks noChangeArrowheads="1"/>
          </p:cNvSpPr>
          <p:nvPr/>
        </p:nvSpPr>
        <p:spPr bwMode="auto">
          <a:xfrm>
            <a:off x="3643313" y="4511675"/>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endParaRPr lang="it-IT" altLang="it-IT" sz="1600" b="1"/>
          </a:p>
        </p:txBody>
      </p:sp>
      <p:sp>
        <p:nvSpPr>
          <p:cNvPr id="162822" name="AutoShape 6">
            <a:extLst>
              <a:ext uri="{FF2B5EF4-FFF2-40B4-BE49-F238E27FC236}">
                <a16:creationId xmlns:a16="http://schemas.microsoft.com/office/drawing/2014/main" id="{954C5EE6-958F-431C-ACBB-157B5B92E885}"/>
              </a:ext>
            </a:extLst>
          </p:cNvPr>
          <p:cNvSpPr>
            <a:spLocks noChangeArrowheads="1"/>
          </p:cNvSpPr>
          <p:nvPr/>
        </p:nvSpPr>
        <p:spPr bwMode="auto">
          <a:xfrm>
            <a:off x="2157413" y="2005013"/>
            <a:ext cx="814387"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3" name="AutoShape 7">
            <a:extLst>
              <a:ext uri="{FF2B5EF4-FFF2-40B4-BE49-F238E27FC236}">
                <a16:creationId xmlns:a16="http://schemas.microsoft.com/office/drawing/2014/main" id="{4CE9C08B-216C-4254-AB44-EB38FAD4991E}"/>
              </a:ext>
            </a:extLst>
          </p:cNvPr>
          <p:cNvSpPr>
            <a:spLocks noChangeArrowheads="1"/>
          </p:cNvSpPr>
          <p:nvPr/>
        </p:nvSpPr>
        <p:spPr bwMode="auto">
          <a:xfrm rot="5400000">
            <a:off x="6169819" y="2107406"/>
            <a:ext cx="814388" cy="866775"/>
          </a:xfrm>
          <a:custGeom>
            <a:avLst/>
            <a:gdLst>
              <a:gd name="G0" fmla="+- 15116 0 0"/>
              <a:gd name="G1" fmla="+- 2927 0 0"/>
              <a:gd name="G2" fmla="+- 12158 0 2927"/>
              <a:gd name="G3" fmla="+- G2 0 2927"/>
              <a:gd name="G4" fmla="*/ G3 32768 32059"/>
              <a:gd name="G5" fmla="*/ G4 1 2"/>
              <a:gd name="G6" fmla="+- 21600 0 15116"/>
              <a:gd name="G7" fmla="*/ G6 2927 6079"/>
              <a:gd name="G8" fmla="+- G7 15116 0"/>
              <a:gd name="T0" fmla="*/ 15116 w 21600"/>
              <a:gd name="T1" fmla="*/ 0 h 21600"/>
              <a:gd name="T2" fmla="*/ 15116 w 21600"/>
              <a:gd name="T3" fmla="*/ 12158 h 21600"/>
              <a:gd name="T4" fmla="*/ 322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2927"/>
                </a:lnTo>
                <a:lnTo>
                  <a:pt x="12427" y="2927"/>
                </a:lnTo>
                <a:cubicBezTo>
                  <a:pt x="5564" y="2927"/>
                  <a:pt x="0" y="7060"/>
                  <a:pt x="0" y="12158"/>
                </a:cubicBezTo>
                <a:lnTo>
                  <a:pt x="0" y="21600"/>
                </a:lnTo>
                <a:lnTo>
                  <a:pt x="6443" y="21600"/>
                </a:lnTo>
                <a:lnTo>
                  <a:pt x="6443" y="12158"/>
                </a:lnTo>
                <a:cubicBezTo>
                  <a:pt x="6443" y="10541"/>
                  <a:pt x="9122" y="9231"/>
                  <a:pt x="12427" y="9231"/>
                </a:cubicBezTo>
                <a:lnTo>
                  <a:pt x="15116" y="9231"/>
                </a:lnTo>
                <a:lnTo>
                  <a:pt x="15116" y="12158"/>
                </a:lnTo>
                <a:close/>
              </a:path>
            </a:pathLst>
          </a:cu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4" name="AutoShape 8">
            <a:extLst>
              <a:ext uri="{FF2B5EF4-FFF2-40B4-BE49-F238E27FC236}">
                <a16:creationId xmlns:a16="http://schemas.microsoft.com/office/drawing/2014/main" id="{BFE54AC8-EB74-4221-B7A1-0F7BBBEC6E33}"/>
              </a:ext>
            </a:extLst>
          </p:cNvPr>
          <p:cNvSpPr>
            <a:spLocks noChangeArrowheads="1"/>
          </p:cNvSpPr>
          <p:nvPr/>
        </p:nvSpPr>
        <p:spPr bwMode="auto">
          <a:xfrm>
            <a:off x="1952625" y="3938588"/>
            <a:ext cx="485775" cy="457200"/>
          </a:xfrm>
          <a:prstGeom prst="upArrow">
            <a:avLst>
              <a:gd name="adj1" fmla="val 50000"/>
              <a:gd name="adj2" fmla="val 25000"/>
            </a:avLst>
          </a:pr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5" name="AutoShape 9">
            <a:extLst>
              <a:ext uri="{FF2B5EF4-FFF2-40B4-BE49-F238E27FC236}">
                <a16:creationId xmlns:a16="http://schemas.microsoft.com/office/drawing/2014/main" id="{F2F630F4-64D6-470C-9D54-9FADB202B6F3}"/>
              </a:ext>
            </a:extLst>
          </p:cNvPr>
          <p:cNvSpPr>
            <a:spLocks noChangeArrowheads="1"/>
          </p:cNvSpPr>
          <p:nvPr/>
        </p:nvSpPr>
        <p:spPr bwMode="auto">
          <a:xfrm>
            <a:off x="6553200" y="3786188"/>
            <a:ext cx="485775" cy="595312"/>
          </a:xfrm>
          <a:prstGeom prst="downArrow">
            <a:avLst>
              <a:gd name="adj1" fmla="val 50000"/>
              <a:gd name="adj2" fmla="val 30637"/>
            </a:avLst>
          </a:pr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6" name="AutoShape 10">
            <a:extLst>
              <a:ext uri="{FF2B5EF4-FFF2-40B4-BE49-F238E27FC236}">
                <a16:creationId xmlns:a16="http://schemas.microsoft.com/office/drawing/2014/main" id="{97B0A4CB-E1ED-4033-A63B-A3D08FBE58E6}"/>
              </a:ext>
            </a:extLst>
          </p:cNvPr>
          <p:cNvSpPr>
            <a:spLocks noChangeArrowheads="1"/>
          </p:cNvSpPr>
          <p:nvPr/>
        </p:nvSpPr>
        <p:spPr bwMode="auto">
          <a:xfrm>
            <a:off x="2779713" y="4654550"/>
            <a:ext cx="685800" cy="485775"/>
          </a:xfrm>
          <a:prstGeom prst="leftArrow">
            <a:avLst>
              <a:gd name="adj1" fmla="val 50000"/>
              <a:gd name="adj2" fmla="val 35294"/>
            </a:avLst>
          </a:pr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7" name="AutoShape 11">
            <a:extLst>
              <a:ext uri="{FF2B5EF4-FFF2-40B4-BE49-F238E27FC236}">
                <a16:creationId xmlns:a16="http://schemas.microsoft.com/office/drawing/2014/main" id="{DA2D9D58-16B1-4504-B8E3-6D5830C610AA}"/>
              </a:ext>
            </a:extLst>
          </p:cNvPr>
          <p:cNvSpPr>
            <a:spLocks noChangeArrowheads="1"/>
          </p:cNvSpPr>
          <p:nvPr/>
        </p:nvSpPr>
        <p:spPr bwMode="auto">
          <a:xfrm>
            <a:off x="5659438" y="4583113"/>
            <a:ext cx="685800" cy="485775"/>
          </a:xfrm>
          <a:prstGeom prst="leftArrow">
            <a:avLst>
              <a:gd name="adj1" fmla="val 50000"/>
              <a:gd name="adj2" fmla="val 35294"/>
            </a:avLst>
          </a:prstGeom>
          <a:gradFill rotWithShape="0">
            <a:gsLst>
              <a:gs pos="0">
                <a:srgbClr val="99CCFF"/>
              </a:gs>
              <a:gs pos="100000">
                <a:srgbClr val="99CCFF">
                  <a:gamma/>
                  <a:shade val="46275"/>
                  <a:invGamma/>
                </a:srgbClr>
              </a:gs>
            </a:gsLst>
            <a:lin ang="0" scaled="1"/>
          </a:gra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28" name="Text Box 12">
            <a:extLst>
              <a:ext uri="{FF2B5EF4-FFF2-40B4-BE49-F238E27FC236}">
                <a16:creationId xmlns:a16="http://schemas.microsoft.com/office/drawing/2014/main" id="{A24640E5-0586-4925-9A12-C5D70CDDF808}"/>
              </a:ext>
            </a:extLst>
          </p:cNvPr>
          <p:cNvSpPr txBox="1">
            <a:spLocks noChangeArrowheads="1"/>
          </p:cNvSpPr>
          <p:nvPr/>
        </p:nvSpPr>
        <p:spPr bwMode="auto">
          <a:xfrm>
            <a:off x="685800" y="2951163"/>
            <a:ext cx="2286000" cy="8509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1600" b="1">
                <a:solidFill>
                  <a:schemeClr val="tx2"/>
                </a:solidFill>
              </a:rPr>
              <a:t>Interpretazione e comunicazione dei risultati</a:t>
            </a:r>
          </a:p>
        </p:txBody>
      </p:sp>
      <p:sp>
        <p:nvSpPr>
          <p:cNvPr id="162829" name="Text Box 13">
            <a:extLst>
              <a:ext uri="{FF2B5EF4-FFF2-40B4-BE49-F238E27FC236}">
                <a16:creationId xmlns:a16="http://schemas.microsoft.com/office/drawing/2014/main" id="{6865C1D8-713B-4703-AFF0-A483EA307D49}"/>
              </a:ext>
            </a:extLst>
          </p:cNvPr>
          <p:cNvSpPr txBox="1">
            <a:spLocks noChangeArrowheads="1"/>
          </p:cNvSpPr>
          <p:nvPr/>
        </p:nvSpPr>
        <p:spPr bwMode="auto">
          <a:xfrm>
            <a:off x="3124200" y="1981200"/>
            <a:ext cx="2819400" cy="8509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it-IT" altLang="it-IT" sz="1600" b="1">
                <a:solidFill>
                  <a:schemeClr val="tx2"/>
                </a:solidFill>
              </a:rPr>
              <a:t>Scelta del problema </a:t>
            </a:r>
          </a:p>
          <a:p>
            <a:pPr eaLnBrk="0" hangingPunct="0"/>
            <a:r>
              <a:rPr lang="it-IT" altLang="it-IT" sz="1600" b="1">
                <a:solidFill>
                  <a:schemeClr val="tx2"/>
                </a:solidFill>
              </a:rPr>
              <a:t>e definizione </a:t>
            </a:r>
          </a:p>
          <a:p>
            <a:pPr eaLnBrk="0" hangingPunct="0"/>
            <a:r>
              <a:rPr lang="it-IT" altLang="it-IT" sz="1600" b="1">
                <a:solidFill>
                  <a:schemeClr val="tx2"/>
                </a:solidFill>
              </a:rPr>
              <a:t>delle ipotesi</a:t>
            </a:r>
          </a:p>
        </p:txBody>
      </p:sp>
      <p:sp>
        <p:nvSpPr>
          <p:cNvPr id="162830" name="Rectangle 14">
            <a:extLst>
              <a:ext uri="{FF2B5EF4-FFF2-40B4-BE49-F238E27FC236}">
                <a16:creationId xmlns:a16="http://schemas.microsoft.com/office/drawing/2014/main" id="{EEA2AB9C-77B4-4630-BE14-4FEC7AE97259}"/>
              </a:ext>
            </a:extLst>
          </p:cNvPr>
          <p:cNvSpPr>
            <a:spLocks noChangeArrowheads="1"/>
          </p:cNvSpPr>
          <p:nvPr/>
        </p:nvSpPr>
        <p:spPr bwMode="auto">
          <a:xfrm>
            <a:off x="5943600" y="3027363"/>
            <a:ext cx="2971800" cy="53340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it-IT" altLang="it-IT" sz="1600" b="1">
                <a:solidFill>
                  <a:schemeClr val="tx2"/>
                </a:solidFill>
              </a:rPr>
              <a:t>Formulazione del disegno della ricerca</a:t>
            </a:r>
          </a:p>
        </p:txBody>
      </p:sp>
      <p:sp>
        <p:nvSpPr>
          <p:cNvPr id="162831" name="Rectangle 15">
            <a:extLst>
              <a:ext uri="{FF2B5EF4-FFF2-40B4-BE49-F238E27FC236}">
                <a16:creationId xmlns:a16="http://schemas.microsoft.com/office/drawing/2014/main" id="{99349F57-A7AB-420B-9BC8-47C287786B4F}"/>
              </a:ext>
            </a:extLst>
          </p:cNvPr>
          <p:cNvSpPr>
            <a:spLocks noChangeArrowheads="1"/>
          </p:cNvSpPr>
          <p:nvPr/>
        </p:nvSpPr>
        <p:spPr bwMode="auto">
          <a:xfrm>
            <a:off x="6477000" y="4471988"/>
            <a:ext cx="1447800" cy="606425"/>
          </a:xfrm>
          <a:prstGeom prst="rect">
            <a:avLst/>
          </a:prstGeom>
          <a:solidFill>
            <a:srgbClr val="FFCC00"/>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it-IT" altLang="it-IT" sz="1600" b="1">
                <a:solidFill>
                  <a:schemeClr val="tx2"/>
                </a:solidFill>
              </a:rPr>
              <a:t>Scelta degli strumenti</a:t>
            </a:r>
          </a:p>
        </p:txBody>
      </p:sp>
      <p:sp>
        <p:nvSpPr>
          <p:cNvPr id="162832" name="Rectangle 16">
            <a:extLst>
              <a:ext uri="{FF2B5EF4-FFF2-40B4-BE49-F238E27FC236}">
                <a16:creationId xmlns:a16="http://schemas.microsoft.com/office/drawing/2014/main" id="{6BA23AF2-FDBF-4DA7-BD2C-A166CF074B93}"/>
              </a:ext>
            </a:extLst>
          </p:cNvPr>
          <p:cNvSpPr>
            <a:spLocks noChangeArrowheads="1"/>
          </p:cNvSpPr>
          <p:nvPr/>
        </p:nvSpPr>
        <p:spPr bwMode="auto">
          <a:xfrm>
            <a:off x="3657600" y="4700588"/>
            <a:ext cx="1917700" cy="361950"/>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it-IT" altLang="it-IT" sz="1600" b="1">
                <a:solidFill>
                  <a:schemeClr val="tx2"/>
                </a:solidFill>
              </a:rPr>
              <a:t>Raccolta dei dati</a:t>
            </a:r>
          </a:p>
        </p:txBody>
      </p:sp>
      <p:sp>
        <p:nvSpPr>
          <p:cNvPr id="162833" name="Rectangle 17">
            <a:extLst>
              <a:ext uri="{FF2B5EF4-FFF2-40B4-BE49-F238E27FC236}">
                <a16:creationId xmlns:a16="http://schemas.microsoft.com/office/drawing/2014/main" id="{61268F6A-F7A1-445C-B9CB-8EDCBCF172E7}"/>
              </a:ext>
            </a:extLst>
          </p:cNvPr>
          <p:cNvSpPr>
            <a:spLocks noChangeArrowheads="1"/>
          </p:cNvSpPr>
          <p:nvPr/>
        </p:nvSpPr>
        <p:spPr bwMode="auto">
          <a:xfrm>
            <a:off x="914400" y="4548188"/>
            <a:ext cx="1752600" cy="606425"/>
          </a:xfrm>
          <a:prstGeom prst="rect">
            <a:avLst/>
          </a:prstGeom>
          <a:noFill/>
          <a:ln w="254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600" b="1">
                <a:solidFill>
                  <a:schemeClr val="tx2"/>
                </a:solidFill>
              </a:rPr>
              <a:t>Codifica e analisi dei dati</a:t>
            </a:r>
          </a:p>
        </p:txBody>
      </p:sp>
      <p:sp>
        <p:nvSpPr>
          <p:cNvPr id="162834" name="Text Box 18">
            <a:extLst>
              <a:ext uri="{FF2B5EF4-FFF2-40B4-BE49-F238E27FC236}">
                <a16:creationId xmlns:a16="http://schemas.microsoft.com/office/drawing/2014/main" id="{5938A5C0-C3A6-4BE2-A200-98A1C2D30B93}"/>
              </a:ext>
            </a:extLst>
          </p:cNvPr>
          <p:cNvSpPr txBox="1">
            <a:spLocks noChangeArrowheads="1"/>
          </p:cNvSpPr>
          <p:nvPr/>
        </p:nvSpPr>
        <p:spPr bwMode="auto">
          <a:xfrm>
            <a:off x="457200" y="5362575"/>
            <a:ext cx="853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600" b="1"/>
              <a:t>Ci troviamo ora nella fase tre: la scelta delle tecniche e degli strumenti di rilevazione.</a:t>
            </a:r>
          </a:p>
        </p:txBody>
      </p:sp>
      <p:sp>
        <p:nvSpPr>
          <p:cNvPr id="3" name="Titolo 2">
            <a:extLst>
              <a:ext uri="{FF2B5EF4-FFF2-40B4-BE49-F238E27FC236}">
                <a16:creationId xmlns:a16="http://schemas.microsoft.com/office/drawing/2014/main" id="{424D0586-3BD2-45D9-8D76-980E049B5C3C}"/>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21776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026">
            <a:extLst>
              <a:ext uri="{FF2B5EF4-FFF2-40B4-BE49-F238E27FC236}">
                <a16:creationId xmlns:a16="http://schemas.microsoft.com/office/drawing/2014/main" id="{5EC85C4D-5FC7-4C4A-A8B9-3DCF3BE9A676}"/>
              </a:ext>
            </a:extLst>
          </p:cNvPr>
          <p:cNvSpPr txBox="1">
            <a:spLocks noChangeArrowheads="1"/>
          </p:cNvSpPr>
          <p:nvPr/>
        </p:nvSpPr>
        <p:spPr bwMode="auto">
          <a:xfrm>
            <a:off x="4572000" y="2362200"/>
            <a:ext cx="43434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a:t>Fare ricerca significa, non solo acquisire tutte le competenze e le conoscenze necessarie a definire il campo di indagine, a stabilire ipotesi, a individuare e a scegliere il metodo, ma anche a saper selezionare e, quando necessario, adattare o costruire </a:t>
            </a:r>
            <a:r>
              <a:rPr lang="it-IT" altLang="it-IT" sz="1600" i="1"/>
              <a:t>ex novo</a:t>
            </a:r>
            <a:r>
              <a:rPr lang="it-IT" altLang="it-IT" sz="1600"/>
              <a:t> e saper utilizzare strumenti adeguati a l tipo di indagine che si sta conducendo.</a:t>
            </a:r>
          </a:p>
          <a:p>
            <a:pPr algn="l"/>
            <a:endParaRPr lang="it-IT" altLang="it-IT" sz="1600"/>
          </a:p>
          <a:p>
            <a:pPr algn="l"/>
            <a:r>
              <a:rPr lang="it-IT" altLang="it-IT" sz="1600"/>
              <a:t>La scelta delle tecniche e strumenti di rilevazione deve quindi essere il risultato di un’accurata valutazione di molteplici aspetti.</a:t>
            </a:r>
            <a:endParaRPr lang="it-IT" altLang="it-IT" sz="1600">
              <a:solidFill>
                <a:schemeClr val="tx2"/>
              </a:solidFill>
            </a:endParaRPr>
          </a:p>
        </p:txBody>
      </p:sp>
      <p:sp>
        <p:nvSpPr>
          <p:cNvPr id="163843" name="Text Box 1027">
            <a:extLst>
              <a:ext uri="{FF2B5EF4-FFF2-40B4-BE49-F238E27FC236}">
                <a16:creationId xmlns:a16="http://schemas.microsoft.com/office/drawing/2014/main" id="{D5813FFE-1F0C-4BFF-AB2C-B109B004C33D}"/>
              </a:ext>
            </a:extLst>
          </p:cNvPr>
          <p:cNvSpPr txBox="1">
            <a:spLocks noChangeArrowheads="1"/>
          </p:cNvSpPr>
          <p:nvPr/>
        </p:nvSpPr>
        <p:spPr bwMode="auto">
          <a:xfrm>
            <a:off x="539552" y="1074478"/>
            <a:ext cx="4648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Criteri di scelta di tecniche e strumenti</a:t>
            </a:r>
          </a:p>
        </p:txBody>
      </p:sp>
      <p:pic>
        <p:nvPicPr>
          <p:cNvPr id="163845" name="Picture 1029" descr="C:\LAVORO\Documenti\Immagini\immagini eductra\PhotodiscV73\73001.JPG">
            <a:extLst>
              <a:ext uri="{FF2B5EF4-FFF2-40B4-BE49-F238E27FC236}">
                <a16:creationId xmlns:a16="http://schemas.microsoft.com/office/drawing/2014/main" id="{EA65035B-4777-43D2-BEDE-A9CFEF2A1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165350"/>
            <a:ext cx="3397250" cy="3397250"/>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C61673C6-A13F-4750-8E93-09B3DCA28B88}"/>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372470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8" name="Rectangle 32">
            <a:extLst>
              <a:ext uri="{FF2B5EF4-FFF2-40B4-BE49-F238E27FC236}">
                <a16:creationId xmlns:a16="http://schemas.microsoft.com/office/drawing/2014/main" id="{C8A486F3-AA84-4B8C-BA4C-716F89C1895F}"/>
              </a:ext>
            </a:extLst>
          </p:cNvPr>
          <p:cNvSpPr>
            <a:spLocks noChangeArrowheads="1"/>
          </p:cNvSpPr>
          <p:nvPr/>
        </p:nvSpPr>
        <p:spPr bwMode="auto">
          <a:xfrm>
            <a:off x="2895600" y="5099050"/>
            <a:ext cx="3352800" cy="920750"/>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Le caratteristiche degli strumenti di rilevazione disponibili e il tipo di variabili che con essi vengono misurate</a:t>
            </a:r>
          </a:p>
        </p:txBody>
      </p:sp>
      <p:sp>
        <p:nvSpPr>
          <p:cNvPr id="45090" name="Rectangle 34">
            <a:extLst>
              <a:ext uri="{FF2B5EF4-FFF2-40B4-BE49-F238E27FC236}">
                <a16:creationId xmlns:a16="http://schemas.microsoft.com/office/drawing/2014/main" id="{419945E4-882C-4855-B818-7B7114F1C148}"/>
              </a:ext>
            </a:extLst>
          </p:cNvPr>
          <p:cNvSpPr>
            <a:spLocks noChangeArrowheads="1"/>
          </p:cNvSpPr>
          <p:nvPr/>
        </p:nvSpPr>
        <p:spPr bwMode="auto">
          <a:xfrm>
            <a:off x="2971800" y="1600200"/>
            <a:ext cx="3124200" cy="838200"/>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Il tipo di informazioni che si vogliono rilevare in relazione al contesto e agli obiettivi della ricerca</a:t>
            </a:r>
          </a:p>
        </p:txBody>
      </p:sp>
      <p:sp>
        <p:nvSpPr>
          <p:cNvPr id="45092" name="Rectangle 36">
            <a:extLst>
              <a:ext uri="{FF2B5EF4-FFF2-40B4-BE49-F238E27FC236}">
                <a16:creationId xmlns:a16="http://schemas.microsoft.com/office/drawing/2014/main" id="{C7C15CAB-A744-4FC3-A5DD-23C045EC93EC}"/>
              </a:ext>
            </a:extLst>
          </p:cNvPr>
          <p:cNvSpPr>
            <a:spLocks noChangeArrowheads="1"/>
          </p:cNvSpPr>
          <p:nvPr/>
        </p:nvSpPr>
        <p:spPr bwMode="auto">
          <a:xfrm>
            <a:off x="455613" y="2651125"/>
            <a:ext cx="2438400" cy="631825"/>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Le caratteristiche della popolazione in esame</a:t>
            </a:r>
          </a:p>
        </p:txBody>
      </p:sp>
      <p:sp>
        <p:nvSpPr>
          <p:cNvPr id="45094" name="Rectangle 38">
            <a:extLst>
              <a:ext uri="{FF2B5EF4-FFF2-40B4-BE49-F238E27FC236}">
                <a16:creationId xmlns:a16="http://schemas.microsoft.com/office/drawing/2014/main" id="{81E8145C-DA25-4852-830C-F9385C1AAFB3}"/>
              </a:ext>
            </a:extLst>
          </p:cNvPr>
          <p:cNvSpPr>
            <a:spLocks noChangeArrowheads="1"/>
          </p:cNvSpPr>
          <p:nvPr/>
        </p:nvSpPr>
        <p:spPr bwMode="auto">
          <a:xfrm>
            <a:off x="6096000" y="4278313"/>
            <a:ext cx="2362200" cy="522287"/>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Le modalità di somministrazione</a:t>
            </a:r>
          </a:p>
        </p:txBody>
      </p:sp>
      <p:sp>
        <p:nvSpPr>
          <p:cNvPr id="45096" name="Rectangle 40">
            <a:extLst>
              <a:ext uri="{FF2B5EF4-FFF2-40B4-BE49-F238E27FC236}">
                <a16:creationId xmlns:a16="http://schemas.microsoft.com/office/drawing/2014/main" id="{B026B6C2-CA0F-4657-8AE2-7A006EB8CF87}"/>
              </a:ext>
            </a:extLst>
          </p:cNvPr>
          <p:cNvSpPr>
            <a:spLocks noChangeArrowheads="1"/>
          </p:cNvSpPr>
          <p:nvPr/>
        </p:nvSpPr>
        <p:spPr bwMode="auto">
          <a:xfrm>
            <a:off x="6096000" y="3641725"/>
            <a:ext cx="2314575" cy="320675"/>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Le risorse disponibili</a:t>
            </a:r>
          </a:p>
        </p:txBody>
      </p:sp>
      <p:sp>
        <p:nvSpPr>
          <p:cNvPr id="45098" name="Rectangle 42">
            <a:extLst>
              <a:ext uri="{FF2B5EF4-FFF2-40B4-BE49-F238E27FC236}">
                <a16:creationId xmlns:a16="http://schemas.microsoft.com/office/drawing/2014/main" id="{1875FB9E-514A-40D9-95D2-03A1CA5BE1EB}"/>
              </a:ext>
            </a:extLst>
          </p:cNvPr>
          <p:cNvSpPr>
            <a:spLocks noChangeArrowheads="1"/>
          </p:cNvSpPr>
          <p:nvPr/>
        </p:nvSpPr>
        <p:spPr bwMode="auto">
          <a:xfrm>
            <a:off x="455613" y="3663950"/>
            <a:ext cx="2438400" cy="304800"/>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Il momento di impiego</a:t>
            </a:r>
          </a:p>
        </p:txBody>
      </p:sp>
      <p:sp>
        <p:nvSpPr>
          <p:cNvPr id="45100" name="Rectangle 44">
            <a:extLst>
              <a:ext uri="{FF2B5EF4-FFF2-40B4-BE49-F238E27FC236}">
                <a16:creationId xmlns:a16="http://schemas.microsoft.com/office/drawing/2014/main" id="{627B0CCA-6090-4EAE-AFBA-6D0D6DAA5719}"/>
              </a:ext>
            </a:extLst>
          </p:cNvPr>
          <p:cNvSpPr>
            <a:spLocks noChangeArrowheads="1"/>
          </p:cNvSpPr>
          <p:nvPr/>
        </p:nvSpPr>
        <p:spPr bwMode="auto">
          <a:xfrm>
            <a:off x="6096000" y="2667000"/>
            <a:ext cx="2362200" cy="609600"/>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it-IT" altLang="it-IT" sz="1400"/>
              <a:t>I tempi di raccolta, analisi e interpretazione dei dati</a:t>
            </a:r>
          </a:p>
        </p:txBody>
      </p:sp>
      <p:sp>
        <p:nvSpPr>
          <p:cNvPr id="45130" name="Text Box 74">
            <a:extLst>
              <a:ext uri="{FF2B5EF4-FFF2-40B4-BE49-F238E27FC236}">
                <a16:creationId xmlns:a16="http://schemas.microsoft.com/office/drawing/2014/main" id="{73E9BF05-7599-4E3D-9D69-755C738FBCA9}"/>
              </a:ext>
            </a:extLst>
          </p:cNvPr>
          <p:cNvSpPr txBox="1">
            <a:spLocks noChangeArrowheads="1"/>
          </p:cNvSpPr>
          <p:nvPr/>
        </p:nvSpPr>
        <p:spPr bwMode="auto">
          <a:xfrm>
            <a:off x="539552" y="1062407"/>
            <a:ext cx="4648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Criteri di scelta di tecniche e strumenti</a:t>
            </a:r>
          </a:p>
        </p:txBody>
      </p:sp>
      <p:sp>
        <p:nvSpPr>
          <p:cNvPr id="45131" name="Rectangle 75">
            <a:extLst>
              <a:ext uri="{FF2B5EF4-FFF2-40B4-BE49-F238E27FC236}">
                <a16:creationId xmlns:a16="http://schemas.microsoft.com/office/drawing/2014/main" id="{0E7DD3AE-31D9-4FC8-AA0B-0D875841609E}"/>
              </a:ext>
            </a:extLst>
          </p:cNvPr>
          <p:cNvSpPr>
            <a:spLocks noChangeArrowheads="1"/>
          </p:cNvSpPr>
          <p:nvPr/>
        </p:nvSpPr>
        <p:spPr bwMode="auto">
          <a:xfrm>
            <a:off x="455613" y="4273550"/>
            <a:ext cx="2439987" cy="527050"/>
          </a:xfrm>
          <a:prstGeom prst="rect">
            <a:avLst/>
          </a:prstGeom>
          <a:solidFill>
            <a:srgbClr val="99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a:t>Le caratteristiche del campione</a:t>
            </a:r>
          </a:p>
        </p:txBody>
      </p:sp>
      <p:pic>
        <p:nvPicPr>
          <p:cNvPr id="45133" name="Picture 77" descr="C:\LAVORO\Documenti\Immagini\immagini eductra\PhotodiscV73\73001.JPG">
            <a:extLst>
              <a:ext uri="{FF2B5EF4-FFF2-40B4-BE49-F238E27FC236}">
                <a16:creationId xmlns:a16="http://schemas.microsoft.com/office/drawing/2014/main" id="{375C7CE7-6B44-4335-8D9B-17E40B179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790"/>
          <a:stretch>
            <a:fillRect/>
          </a:stretch>
        </p:blipFill>
        <p:spPr bwMode="auto">
          <a:xfrm>
            <a:off x="3733800" y="2743200"/>
            <a:ext cx="1676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5134" name="Text Box 78">
            <a:extLst>
              <a:ext uri="{FF2B5EF4-FFF2-40B4-BE49-F238E27FC236}">
                <a16:creationId xmlns:a16="http://schemas.microsoft.com/office/drawing/2014/main" id="{BA6ACC64-FF38-4163-BEDB-5145FFC57E02}"/>
              </a:ext>
            </a:extLst>
          </p:cNvPr>
          <p:cNvSpPr txBox="1">
            <a:spLocks noChangeArrowheads="1"/>
          </p:cNvSpPr>
          <p:nvPr/>
        </p:nvSpPr>
        <p:spPr bwMode="auto">
          <a:xfrm>
            <a:off x="3581400" y="4283075"/>
            <a:ext cx="1752600" cy="517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a:t>Criteri di scelta di uno strumento</a:t>
            </a:r>
          </a:p>
        </p:txBody>
      </p:sp>
      <p:sp>
        <p:nvSpPr>
          <p:cNvPr id="3" name="Titolo 2">
            <a:extLst>
              <a:ext uri="{FF2B5EF4-FFF2-40B4-BE49-F238E27FC236}">
                <a16:creationId xmlns:a16="http://schemas.microsoft.com/office/drawing/2014/main" id="{1243D24D-8C3D-48D4-81F6-9DD9EA1B52BE}"/>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70494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5" name="Rectangle 39">
            <a:extLst>
              <a:ext uri="{FF2B5EF4-FFF2-40B4-BE49-F238E27FC236}">
                <a16:creationId xmlns:a16="http://schemas.microsoft.com/office/drawing/2014/main" id="{A795F0BC-6A84-46F1-936D-E1EDB211B410}"/>
              </a:ext>
            </a:extLst>
          </p:cNvPr>
          <p:cNvSpPr>
            <a:spLocks noChangeArrowheads="1"/>
          </p:cNvSpPr>
          <p:nvPr/>
        </p:nvSpPr>
        <p:spPr bwMode="auto">
          <a:xfrm>
            <a:off x="4572000" y="2084388"/>
            <a:ext cx="42465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5250" algn="l" eaLnBrk="0" hangingPunct="0">
              <a:defRPr sz="2400">
                <a:solidFill>
                  <a:schemeClr val="tx1"/>
                </a:solidFill>
                <a:latin typeface="Times New Roman" panose="02020603050405020304" pitchFamily="18" charset="0"/>
              </a:defRPr>
            </a:lvl1pPr>
            <a:lvl2pPr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a:latin typeface="Tahoma" panose="020B0604030504040204" pitchFamily="34" charset="0"/>
              </a:rPr>
              <a:t>Uno strumento di misura deve in primo luogo misurare proprio ciò che intende misurare. Definiamo </a:t>
            </a:r>
            <a:r>
              <a:rPr lang="it-IT" altLang="it-IT" sz="1600" b="1">
                <a:latin typeface="Tahoma" panose="020B0604030504040204" pitchFamily="34" charset="0"/>
              </a:rPr>
              <a:t>validità</a:t>
            </a:r>
            <a:r>
              <a:rPr lang="it-IT" altLang="it-IT" sz="1600">
                <a:latin typeface="Tahoma" panose="020B0604030504040204" pitchFamily="34" charset="0"/>
              </a:rPr>
              <a:t> di una misura questa capacità.</a:t>
            </a:r>
          </a:p>
          <a:p>
            <a:endParaRPr lang="it-IT" altLang="it-IT" sz="1600">
              <a:latin typeface="Tahoma" panose="020B0604030504040204" pitchFamily="34" charset="0"/>
            </a:endParaRPr>
          </a:p>
          <a:p>
            <a:r>
              <a:rPr lang="it-IT" altLang="it-IT" sz="1600">
                <a:latin typeface="Tahoma" panose="020B0604030504040204" pitchFamily="34" charset="0"/>
              </a:rPr>
              <a:t>Il concetto di validità coinvolge tutto il retroterra teorico dell’operazione di misura che si intende effettuare, infatti chiede conto del rapporto concettuale che lega le osservazioni al modello teorico di riferimento e dunque richiede di operare contemporaneamente con operazioni empiriche e teorie. </a:t>
            </a:r>
          </a:p>
        </p:txBody>
      </p:sp>
      <p:sp>
        <p:nvSpPr>
          <p:cNvPr id="157774" name="Text Box 78">
            <a:extLst>
              <a:ext uri="{FF2B5EF4-FFF2-40B4-BE49-F238E27FC236}">
                <a16:creationId xmlns:a16="http://schemas.microsoft.com/office/drawing/2014/main" id="{DA5138E7-0EC1-4BCC-831D-E2DB9D7698B6}"/>
              </a:ext>
            </a:extLst>
          </p:cNvPr>
          <p:cNvSpPr txBox="1">
            <a:spLocks noChangeArrowheads="1"/>
          </p:cNvSpPr>
          <p:nvPr/>
        </p:nvSpPr>
        <p:spPr bwMode="auto">
          <a:xfrm>
            <a:off x="304800" y="990600"/>
            <a:ext cx="42672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La validità di uno strumento di misura</a:t>
            </a:r>
          </a:p>
        </p:txBody>
      </p:sp>
      <p:sp>
        <p:nvSpPr>
          <p:cNvPr id="157778" name="Text Box 82">
            <a:extLst>
              <a:ext uri="{FF2B5EF4-FFF2-40B4-BE49-F238E27FC236}">
                <a16:creationId xmlns:a16="http://schemas.microsoft.com/office/drawing/2014/main" id="{D8C9980B-AFE5-4EC5-8811-BB5E12400CA6}"/>
              </a:ext>
            </a:extLst>
          </p:cNvPr>
          <p:cNvSpPr txBox="1">
            <a:spLocks noChangeArrowheads="1"/>
          </p:cNvSpPr>
          <p:nvPr/>
        </p:nvSpPr>
        <p:spPr bwMode="auto">
          <a:xfrm>
            <a:off x="441325" y="4953000"/>
            <a:ext cx="3368675" cy="654050"/>
          </a:xfrm>
          <a:prstGeom prst="rect">
            <a:avLst/>
          </a:prstGeom>
          <a:solidFill>
            <a:srgbClr val="6699FF"/>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it-IT" altLang="it-IT" sz="1800">
                <a:solidFill>
                  <a:schemeClr val="accent1"/>
                </a:solidFill>
              </a:rPr>
              <a:t>In genere di usa distinguere quattro aspetti della</a:t>
            </a:r>
            <a:r>
              <a:rPr lang="it-IT" altLang="it-IT" sz="1800" b="1">
                <a:solidFill>
                  <a:schemeClr val="accent1"/>
                </a:solidFill>
              </a:rPr>
              <a:t> Validità</a:t>
            </a:r>
            <a:endParaRPr lang="it-IT" altLang="it-IT" sz="1800">
              <a:solidFill>
                <a:schemeClr val="accent1"/>
              </a:solidFill>
            </a:endParaRPr>
          </a:p>
        </p:txBody>
      </p:sp>
      <p:sp>
        <p:nvSpPr>
          <p:cNvPr id="157790" name="Rectangle 94">
            <a:extLst>
              <a:ext uri="{FF2B5EF4-FFF2-40B4-BE49-F238E27FC236}">
                <a16:creationId xmlns:a16="http://schemas.microsoft.com/office/drawing/2014/main" id="{7D49C23F-5838-4DF7-BB16-916D0521397C}"/>
              </a:ext>
            </a:extLst>
          </p:cNvPr>
          <p:cNvSpPr>
            <a:spLocks noChangeArrowheads="1"/>
          </p:cNvSpPr>
          <p:nvPr/>
        </p:nvSpPr>
        <p:spPr bwMode="auto">
          <a:xfrm>
            <a:off x="2133600" y="3429000"/>
            <a:ext cx="1676400" cy="12192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7789" name="Rectangle 93">
            <a:extLst>
              <a:ext uri="{FF2B5EF4-FFF2-40B4-BE49-F238E27FC236}">
                <a16:creationId xmlns:a16="http://schemas.microsoft.com/office/drawing/2014/main" id="{18C551D7-BE3E-4910-B81B-EAA7E9B1A437}"/>
              </a:ext>
            </a:extLst>
          </p:cNvPr>
          <p:cNvSpPr>
            <a:spLocks noChangeArrowheads="1"/>
          </p:cNvSpPr>
          <p:nvPr/>
        </p:nvSpPr>
        <p:spPr bwMode="auto">
          <a:xfrm>
            <a:off x="457200" y="3429000"/>
            <a:ext cx="1676400" cy="1219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7788" name="Rectangle 92">
            <a:extLst>
              <a:ext uri="{FF2B5EF4-FFF2-40B4-BE49-F238E27FC236}">
                <a16:creationId xmlns:a16="http://schemas.microsoft.com/office/drawing/2014/main" id="{36502D70-8FCB-45B6-AC1D-68806653DDBE}"/>
              </a:ext>
            </a:extLst>
          </p:cNvPr>
          <p:cNvSpPr>
            <a:spLocks noChangeArrowheads="1"/>
          </p:cNvSpPr>
          <p:nvPr/>
        </p:nvSpPr>
        <p:spPr bwMode="auto">
          <a:xfrm>
            <a:off x="2133600" y="2209800"/>
            <a:ext cx="1676400" cy="1219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7787" name="Rectangle 91">
            <a:extLst>
              <a:ext uri="{FF2B5EF4-FFF2-40B4-BE49-F238E27FC236}">
                <a16:creationId xmlns:a16="http://schemas.microsoft.com/office/drawing/2014/main" id="{B675B0C1-2F53-4F8A-B1E3-D283ED3ACFB3}"/>
              </a:ext>
            </a:extLst>
          </p:cNvPr>
          <p:cNvSpPr>
            <a:spLocks noChangeArrowheads="1"/>
          </p:cNvSpPr>
          <p:nvPr/>
        </p:nvSpPr>
        <p:spPr bwMode="auto">
          <a:xfrm>
            <a:off x="457200" y="2209800"/>
            <a:ext cx="1676400" cy="1219200"/>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7783" name="Rectangle 87">
            <a:extLst>
              <a:ext uri="{FF2B5EF4-FFF2-40B4-BE49-F238E27FC236}">
                <a16:creationId xmlns:a16="http://schemas.microsoft.com/office/drawing/2014/main" id="{AB8781E7-ECF7-4BB0-B4CF-7F5B58EC51AE}"/>
              </a:ext>
            </a:extLst>
          </p:cNvPr>
          <p:cNvSpPr>
            <a:spLocks noChangeArrowheads="1"/>
          </p:cNvSpPr>
          <p:nvPr/>
        </p:nvSpPr>
        <p:spPr bwMode="auto">
          <a:xfrm>
            <a:off x="533400" y="259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solidFill>
                  <a:srgbClr val="003366"/>
                </a:solidFill>
                <a:latin typeface="Tahoma" panose="020B0604030504040204" pitchFamily="34" charset="0"/>
              </a:rPr>
              <a:t>CONTENUTO</a:t>
            </a:r>
            <a:endParaRPr lang="it-IT" altLang="it-IT" sz="1200">
              <a:solidFill>
                <a:srgbClr val="003366"/>
              </a:solidFill>
              <a:latin typeface="Tahoma" panose="020B0604030504040204" pitchFamily="34" charset="0"/>
            </a:endParaRPr>
          </a:p>
        </p:txBody>
      </p:sp>
      <p:sp>
        <p:nvSpPr>
          <p:cNvPr id="157784" name="Rectangle 88">
            <a:extLst>
              <a:ext uri="{FF2B5EF4-FFF2-40B4-BE49-F238E27FC236}">
                <a16:creationId xmlns:a16="http://schemas.microsoft.com/office/drawing/2014/main" id="{D03CD984-E43C-4FE0-BC4C-A907A146A54F}"/>
              </a:ext>
            </a:extLst>
          </p:cNvPr>
          <p:cNvSpPr>
            <a:spLocks noChangeArrowheads="1"/>
          </p:cNvSpPr>
          <p:nvPr/>
        </p:nvSpPr>
        <p:spPr bwMode="auto">
          <a:xfrm>
            <a:off x="533400" y="3810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solidFill>
                  <a:srgbClr val="003366"/>
                </a:solidFill>
                <a:latin typeface="Tahoma" panose="020B0604030504040204" pitchFamily="34" charset="0"/>
              </a:rPr>
              <a:t>COSTRUTTO</a:t>
            </a:r>
            <a:endParaRPr lang="it-IT" altLang="it-IT" sz="1200">
              <a:solidFill>
                <a:srgbClr val="003366"/>
              </a:solidFill>
              <a:latin typeface="Tahoma" panose="020B0604030504040204" pitchFamily="34" charset="0"/>
            </a:endParaRPr>
          </a:p>
        </p:txBody>
      </p:sp>
      <p:sp>
        <p:nvSpPr>
          <p:cNvPr id="157785" name="Rectangle 89">
            <a:extLst>
              <a:ext uri="{FF2B5EF4-FFF2-40B4-BE49-F238E27FC236}">
                <a16:creationId xmlns:a16="http://schemas.microsoft.com/office/drawing/2014/main" id="{70EA392E-7F4A-405F-9136-066E017EAC39}"/>
              </a:ext>
            </a:extLst>
          </p:cNvPr>
          <p:cNvSpPr>
            <a:spLocks noChangeArrowheads="1"/>
          </p:cNvSpPr>
          <p:nvPr/>
        </p:nvSpPr>
        <p:spPr bwMode="auto">
          <a:xfrm>
            <a:off x="2362200" y="2590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solidFill>
                  <a:srgbClr val="003366"/>
                </a:solidFill>
                <a:latin typeface="Tahoma" panose="020B0604030504040204" pitchFamily="34" charset="0"/>
              </a:rPr>
              <a:t>CRITERIO</a:t>
            </a:r>
            <a:endParaRPr lang="it-IT" altLang="it-IT" sz="1200">
              <a:solidFill>
                <a:srgbClr val="003366"/>
              </a:solidFill>
              <a:latin typeface="Tahoma" panose="020B0604030504040204" pitchFamily="34" charset="0"/>
            </a:endParaRPr>
          </a:p>
        </p:txBody>
      </p:sp>
      <p:sp>
        <p:nvSpPr>
          <p:cNvPr id="157786" name="Rectangle 90">
            <a:extLst>
              <a:ext uri="{FF2B5EF4-FFF2-40B4-BE49-F238E27FC236}">
                <a16:creationId xmlns:a16="http://schemas.microsoft.com/office/drawing/2014/main" id="{12FE247E-CD1F-4AD6-BCA9-D3FD1BC55494}"/>
              </a:ext>
            </a:extLst>
          </p:cNvPr>
          <p:cNvSpPr>
            <a:spLocks noChangeArrowheads="1"/>
          </p:cNvSpPr>
          <p:nvPr/>
        </p:nvSpPr>
        <p:spPr bwMode="auto">
          <a:xfrm>
            <a:off x="2362200" y="3810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solidFill>
                  <a:srgbClr val="003366"/>
                </a:solidFill>
                <a:latin typeface="Tahoma" panose="020B0604030504040204" pitchFamily="34" charset="0"/>
              </a:rPr>
              <a:t>ASPETTO</a:t>
            </a:r>
            <a:endParaRPr lang="it-IT" altLang="it-IT" sz="1200">
              <a:solidFill>
                <a:srgbClr val="003366"/>
              </a:solidFill>
              <a:latin typeface="Tahoma" panose="020B0604030504040204" pitchFamily="34" charset="0"/>
            </a:endParaRPr>
          </a:p>
        </p:txBody>
      </p:sp>
      <p:sp>
        <p:nvSpPr>
          <p:cNvPr id="157792" name="Rectangle 96">
            <a:extLst>
              <a:ext uri="{FF2B5EF4-FFF2-40B4-BE49-F238E27FC236}">
                <a16:creationId xmlns:a16="http://schemas.microsoft.com/office/drawing/2014/main" id="{CDC33E6A-97B6-4E8B-AB19-336463BC7D30}"/>
              </a:ext>
            </a:extLst>
          </p:cNvPr>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altLang="it-IT"/>
              <a:t> </a:t>
            </a:r>
          </a:p>
        </p:txBody>
      </p:sp>
    </p:spTree>
    <p:extLst>
      <p:ext uri="{BB962C8B-B14F-4D97-AF65-F5344CB8AC3E}">
        <p14:creationId xmlns:p14="http://schemas.microsoft.com/office/powerpoint/2010/main" val="219094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a:extLst>
              <a:ext uri="{FF2B5EF4-FFF2-40B4-BE49-F238E27FC236}">
                <a16:creationId xmlns:a16="http://schemas.microsoft.com/office/drawing/2014/main" id="{C1DD7545-744B-41C7-B6EF-D6B0ABB86BC8}"/>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13673" name="Rectangle 9">
            <a:extLst>
              <a:ext uri="{FF2B5EF4-FFF2-40B4-BE49-F238E27FC236}">
                <a16:creationId xmlns:a16="http://schemas.microsoft.com/office/drawing/2014/main" id="{5B74D135-6C08-4544-BD02-EE14AE928EF1}"/>
              </a:ext>
            </a:extLst>
          </p:cNvPr>
          <p:cNvSpPr>
            <a:spLocks noChangeArrowheads="1"/>
          </p:cNvSpPr>
          <p:nvPr/>
        </p:nvSpPr>
        <p:spPr bwMode="auto">
          <a:xfrm>
            <a:off x="4572000" y="1828800"/>
            <a:ext cx="3962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Perché ci sia validità del contenuto è necessario che siano definiti con precisione e collocati in un modello le variabili che si intendono misurare e che di ciascuna di queste si disponga di una definizione operativa.</a:t>
            </a:r>
          </a:p>
          <a:p>
            <a:pPr algn="l" eaLnBrk="0" hangingPunct="0"/>
            <a:endParaRPr lang="it-IT" altLang="it-IT" sz="1600"/>
          </a:p>
          <a:p>
            <a:pPr algn="l" eaLnBrk="0" hangingPunct="0"/>
            <a:r>
              <a:rPr lang="it-IT" altLang="it-IT" sz="1600"/>
              <a:t>A questo punto è necessario verificare se le definizioni comprendano tutti gli aspetti rilevanti del fenomeno che si intende misurare.</a:t>
            </a:r>
          </a:p>
        </p:txBody>
      </p:sp>
      <p:sp>
        <p:nvSpPr>
          <p:cNvPr id="113675" name="Rectangle 11">
            <a:extLst>
              <a:ext uri="{FF2B5EF4-FFF2-40B4-BE49-F238E27FC236}">
                <a16:creationId xmlns:a16="http://schemas.microsoft.com/office/drawing/2014/main" id="{E797A729-89E9-416F-90DA-6D6D43FBC397}"/>
              </a:ext>
            </a:extLst>
          </p:cNvPr>
          <p:cNvSpPr>
            <a:spLocks noChangeArrowheads="1"/>
          </p:cNvSpPr>
          <p:nvPr/>
        </p:nvSpPr>
        <p:spPr bwMode="auto">
          <a:xfrm>
            <a:off x="457200" y="5245100"/>
            <a:ext cx="8153400" cy="850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400"/>
              <a:t>Come afferma Nunnally  non esiste un criterio accettato per determinare il punto in cui una misura ha raggiunto la validità nel contenuto e dunque “inevitabilmente questa rimane un appello alla ragione relativo alla adeguatezza con la quale i contenuti sono stati campionati e alla adeguatezza con la quale il contenuto è stato raggruppato nella forma di item del test”.</a:t>
            </a:r>
          </a:p>
        </p:txBody>
      </p:sp>
      <p:sp>
        <p:nvSpPr>
          <p:cNvPr id="113701" name="Text Box 37">
            <a:extLst>
              <a:ext uri="{FF2B5EF4-FFF2-40B4-BE49-F238E27FC236}">
                <a16:creationId xmlns:a16="http://schemas.microsoft.com/office/drawing/2014/main" id="{A4D3BC56-A97E-45AA-8ECD-5E4701D43145}"/>
              </a:ext>
            </a:extLst>
          </p:cNvPr>
          <p:cNvSpPr txBox="1">
            <a:spLocks noChangeArrowheads="1"/>
          </p:cNvSpPr>
          <p:nvPr/>
        </p:nvSpPr>
        <p:spPr bwMode="auto">
          <a:xfrm>
            <a:off x="304800" y="914400"/>
            <a:ext cx="2590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Validità del contenuto</a:t>
            </a:r>
          </a:p>
        </p:txBody>
      </p:sp>
      <p:sp>
        <p:nvSpPr>
          <p:cNvPr id="113703" name="Rectangle 39">
            <a:extLst>
              <a:ext uri="{FF2B5EF4-FFF2-40B4-BE49-F238E27FC236}">
                <a16:creationId xmlns:a16="http://schemas.microsoft.com/office/drawing/2014/main" id="{31DD837A-1836-429F-8730-F37F4BCC044A}"/>
              </a:ext>
            </a:extLst>
          </p:cNvPr>
          <p:cNvSpPr>
            <a:spLocks noChangeArrowheads="1"/>
          </p:cNvSpPr>
          <p:nvPr/>
        </p:nvSpPr>
        <p:spPr bwMode="auto">
          <a:xfrm>
            <a:off x="21336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704" name="Rectangle 40">
            <a:extLst>
              <a:ext uri="{FF2B5EF4-FFF2-40B4-BE49-F238E27FC236}">
                <a16:creationId xmlns:a16="http://schemas.microsoft.com/office/drawing/2014/main" id="{B8D60042-9048-4436-B9BC-AFBD89234824}"/>
              </a:ext>
            </a:extLst>
          </p:cNvPr>
          <p:cNvSpPr>
            <a:spLocks noChangeArrowheads="1"/>
          </p:cNvSpPr>
          <p:nvPr/>
        </p:nvSpPr>
        <p:spPr bwMode="auto">
          <a:xfrm>
            <a:off x="4572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705" name="Rectangle 41">
            <a:extLst>
              <a:ext uri="{FF2B5EF4-FFF2-40B4-BE49-F238E27FC236}">
                <a16:creationId xmlns:a16="http://schemas.microsoft.com/office/drawing/2014/main" id="{E5493C89-268C-49A0-9F0F-DB81BCE5422E}"/>
              </a:ext>
            </a:extLst>
          </p:cNvPr>
          <p:cNvSpPr>
            <a:spLocks noChangeArrowheads="1"/>
          </p:cNvSpPr>
          <p:nvPr/>
        </p:nvSpPr>
        <p:spPr bwMode="auto">
          <a:xfrm>
            <a:off x="21336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706" name="Rectangle 42">
            <a:extLst>
              <a:ext uri="{FF2B5EF4-FFF2-40B4-BE49-F238E27FC236}">
                <a16:creationId xmlns:a16="http://schemas.microsoft.com/office/drawing/2014/main" id="{BEAC744F-53A0-440B-8C27-C4E74A06FC5C}"/>
              </a:ext>
            </a:extLst>
          </p:cNvPr>
          <p:cNvSpPr>
            <a:spLocks noChangeArrowheads="1"/>
          </p:cNvSpPr>
          <p:nvPr/>
        </p:nvSpPr>
        <p:spPr bwMode="auto">
          <a:xfrm>
            <a:off x="457200" y="2209800"/>
            <a:ext cx="1676400" cy="1219200"/>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707" name="Rectangle 43">
            <a:extLst>
              <a:ext uri="{FF2B5EF4-FFF2-40B4-BE49-F238E27FC236}">
                <a16:creationId xmlns:a16="http://schemas.microsoft.com/office/drawing/2014/main" id="{3ADC1F93-ED2C-474B-BE02-B08528A53E17}"/>
              </a:ext>
            </a:extLst>
          </p:cNvPr>
          <p:cNvSpPr>
            <a:spLocks noChangeArrowheads="1"/>
          </p:cNvSpPr>
          <p:nvPr/>
        </p:nvSpPr>
        <p:spPr bwMode="auto">
          <a:xfrm>
            <a:off x="533400" y="259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solidFill>
                  <a:srgbClr val="003366"/>
                </a:solidFill>
                <a:latin typeface="Tahoma" panose="020B0604030504040204" pitchFamily="34" charset="0"/>
              </a:rPr>
              <a:t>CONTENUTO</a:t>
            </a:r>
            <a:endParaRPr lang="it-IT" altLang="it-IT" sz="1200">
              <a:solidFill>
                <a:srgbClr val="003366"/>
              </a:solidFill>
              <a:latin typeface="Tahoma" panose="020B0604030504040204" pitchFamily="34" charset="0"/>
            </a:endParaRPr>
          </a:p>
        </p:txBody>
      </p:sp>
      <p:sp>
        <p:nvSpPr>
          <p:cNvPr id="113708" name="Rectangle 44">
            <a:extLst>
              <a:ext uri="{FF2B5EF4-FFF2-40B4-BE49-F238E27FC236}">
                <a16:creationId xmlns:a16="http://schemas.microsoft.com/office/drawing/2014/main" id="{859EFE32-8B68-430A-8968-A48A338B58B7}"/>
              </a:ext>
            </a:extLst>
          </p:cNvPr>
          <p:cNvSpPr>
            <a:spLocks noChangeArrowheads="1"/>
          </p:cNvSpPr>
          <p:nvPr/>
        </p:nvSpPr>
        <p:spPr bwMode="auto">
          <a:xfrm>
            <a:off x="533400" y="38100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COSTRUTTO</a:t>
            </a:r>
            <a:endParaRPr lang="it-IT" altLang="it-IT" sz="1200">
              <a:latin typeface="Tahoma" panose="020B0604030504040204" pitchFamily="34" charset="0"/>
            </a:endParaRPr>
          </a:p>
        </p:txBody>
      </p:sp>
      <p:sp>
        <p:nvSpPr>
          <p:cNvPr id="113709" name="Rectangle 45">
            <a:extLst>
              <a:ext uri="{FF2B5EF4-FFF2-40B4-BE49-F238E27FC236}">
                <a16:creationId xmlns:a16="http://schemas.microsoft.com/office/drawing/2014/main" id="{74282002-AC7A-4588-85CA-24C2965913D2}"/>
              </a:ext>
            </a:extLst>
          </p:cNvPr>
          <p:cNvSpPr>
            <a:spLocks noChangeArrowheads="1"/>
          </p:cNvSpPr>
          <p:nvPr/>
        </p:nvSpPr>
        <p:spPr bwMode="auto">
          <a:xfrm>
            <a:off x="2362200" y="25908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CRITERIO</a:t>
            </a:r>
            <a:endParaRPr lang="it-IT" altLang="it-IT" sz="1200">
              <a:latin typeface="Tahoma" panose="020B0604030504040204" pitchFamily="34" charset="0"/>
            </a:endParaRPr>
          </a:p>
        </p:txBody>
      </p:sp>
      <p:sp>
        <p:nvSpPr>
          <p:cNvPr id="113710" name="Rectangle 46">
            <a:extLst>
              <a:ext uri="{FF2B5EF4-FFF2-40B4-BE49-F238E27FC236}">
                <a16:creationId xmlns:a16="http://schemas.microsoft.com/office/drawing/2014/main" id="{1781479B-6614-41B1-93F9-1ABCCFDD0629}"/>
              </a:ext>
            </a:extLst>
          </p:cNvPr>
          <p:cNvSpPr>
            <a:spLocks noChangeArrowheads="1"/>
          </p:cNvSpPr>
          <p:nvPr/>
        </p:nvSpPr>
        <p:spPr bwMode="auto">
          <a:xfrm>
            <a:off x="2362200" y="38100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ASPETTO</a:t>
            </a:r>
            <a:endParaRPr lang="it-IT" altLang="it-IT" sz="1200">
              <a:latin typeface="Tahoma" panose="020B0604030504040204" pitchFamily="34" charset="0"/>
            </a:endParaRPr>
          </a:p>
        </p:txBody>
      </p:sp>
      <p:sp>
        <p:nvSpPr>
          <p:cNvPr id="3" name="Titolo 2">
            <a:extLst>
              <a:ext uri="{FF2B5EF4-FFF2-40B4-BE49-F238E27FC236}">
                <a16:creationId xmlns:a16="http://schemas.microsoft.com/office/drawing/2014/main" id="{C58D97F7-2E09-4AB0-971F-14F11B90981A}"/>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19194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a:extLst>
              <a:ext uri="{FF2B5EF4-FFF2-40B4-BE49-F238E27FC236}">
                <a16:creationId xmlns:a16="http://schemas.microsoft.com/office/drawing/2014/main" id="{4842EF61-1ADE-441F-8166-17DF2791793B}"/>
              </a:ext>
            </a:extLst>
          </p:cNvPr>
          <p:cNvSpPr>
            <a:spLocks noChangeArrowheads="1"/>
          </p:cNvSpPr>
          <p:nvPr/>
        </p:nvSpPr>
        <p:spPr bwMode="auto">
          <a:xfrm>
            <a:off x="4572000" y="1371600"/>
            <a:ext cx="42672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La validità del costrutto si riferisce alla bontà di uno strumento giudicata sulla base di quanto i risultati raccolti con l’impiego di uno strumento hanno senso in relazione alle nostre teorie.</a:t>
            </a:r>
          </a:p>
          <a:p>
            <a:pPr algn="l" eaLnBrk="0" hangingPunct="0"/>
            <a:endParaRPr lang="it-IT" altLang="it-IT" sz="1600"/>
          </a:p>
          <a:p>
            <a:pPr algn="l" eaLnBrk="0" hangingPunct="0"/>
            <a:r>
              <a:rPr lang="it-IT" altLang="it-IT" sz="1600"/>
              <a:t>La validità del costrutto si può dunque definire come il grado in cui uno strumento misura un tratto che in in qualche modo esiste (Boncori, 1993).</a:t>
            </a:r>
          </a:p>
          <a:p>
            <a:pPr algn="l" eaLnBrk="0" hangingPunct="0"/>
            <a:endParaRPr lang="it-IT" altLang="it-IT" sz="1600"/>
          </a:p>
          <a:p>
            <a:pPr algn="l" eaLnBrk="0" hangingPunct="0"/>
            <a:r>
              <a:rPr lang="it-IT" altLang="it-IT" sz="1600"/>
              <a:t>Tale validità è accertabile solo se disponiamo di un modello teorico in grado di spiegare la relazione tra il possesso di determinate abilità e particolari comportamenti osservabili.</a:t>
            </a:r>
            <a:endParaRPr lang="it-IT" altLang="it-IT" sz="1900" b="1">
              <a:latin typeface="Arial" panose="020B0604020202020204" pitchFamily="34" charset="0"/>
            </a:endParaRPr>
          </a:p>
        </p:txBody>
      </p:sp>
      <p:sp>
        <p:nvSpPr>
          <p:cNvPr id="114696" name="Rectangle 8">
            <a:extLst>
              <a:ext uri="{FF2B5EF4-FFF2-40B4-BE49-F238E27FC236}">
                <a16:creationId xmlns:a16="http://schemas.microsoft.com/office/drawing/2014/main" id="{F6A9157B-B13E-4688-AD18-A763C7910E80}"/>
              </a:ext>
            </a:extLst>
          </p:cNvPr>
          <p:cNvSpPr>
            <a:spLocks noChangeArrowheads="1"/>
          </p:cNvSpPr>
          <p:nvPr/>
        </p:nvSpPr>
        <p:spPr bwMode="auto">
          <a:xfrm>
            <a:off x="4572000" y="2695575"/>
            <a:ext cx="419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0" hangingPunct="0"/>
            <a:endParaRPr lang="it-IT" altLang="it-IT" sz="1600"/>
          </a:p>
        </p:txBody>
      </p:sp>
      <p:sp>
        <p:nvSpPr>
          <p:cNvPr id="114722" name="Text Box 34">
            <a:extLst>
              <a:ext uri="{FF2B5EF4-FFF2-40B4-BE49-F238E27FC236}">
                <a16:creationId xmlns:a16="http://schemas.microsoft.com/office/drawing/2014/main" id="{9289B38C-8AAD-4E1B-A575-D6E403DB9A9C}"/>
              </a:ext>
            </a:extLst>
          </p:cNvPr>
          <p:cNvSpPr txBox="1">
            <a:spLocks noChangeArrowheads="1"/>
          </p:cNvSpPr>
          <p:nvPr/>
        </p:nvSpPr>
        <p:spPr bwMode="auto">
          <a:xfrm>
            <a:off x="532411" y="1039380"/>
            <a:ext cx="2590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Validità del costrutto</a:t>
            </a:r>
          </a:p>
        </p:txBody>
      </p:sp>
      <p:sp>
        <p:nvSpPr>
          <p:cNvPr id="114723" name="Rectangle 35">
            <a:extLst>
              <a:ext uri="{FF2B5EF4-FFF2-40B4-BE49-F238E27FC236}">
                <a16:creationId xmlns:a16="http://schemas.microsoft.com/office/drawing/2014/main" id="{8973E5FB-0290-4F77-B9E7-892A4EB01F61}"/>
              </a:ext>
            </a:extLst>
          </p:cNvPr>
          <p:cNvSpPr>
            <a:spLocks noChangeArrowheads="1"/>
          </p:cNvSpPr>
          <p:nvPr/>
        </p:nvSpPr>
        <p:spPr bwMode="auto">
          <a:xfrm>
            <a:off x="533400" y="5105400"/>
            <a:ext cx="8077200" cy="850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400"/>
              <a:t>Se, ad esempio, una prova di comprensione della lettura non indicasse alcun miglioramento nelle abilità di lettura di studenti a cui è stato rivolto uno specifico e accurato insegnamento della lettura (con metodi diversi) essa cadrebbe nel sospetto di mancanza di validità nel costrutto, perché si ha ragione di supporre che la lettura di molti testi dovrebbe comunque migliorare la capacità di lettura.</a:t>
            </a:r>
          </a:p>
        </p:txBody>
      </p:sp>
      <p:sp>
        <p:nvSpPr>
          <p:cNvPr id="114725" name="Rectangle 37">
            <a:extLst>
              <a:ext uri="{FF2B5EF4-FFF2-40B4-BE49-F238E27FC236}">
                <a16:creationId xmlns:a16="http://schemas.microsoft.com/office/drawing/2014/main" id="{5DEAFD0A-8879-4A82-827A-73BF76AA0150}"/>
              </a:ext>
            </a:extLst>
          </p:cNvPr>
          <p:cNvSpPr>
            <a:spLocks noChangeArrowheads="1"/>
          </p:cNvSpPr>
          <p:nvPr/>
        </p:nvSpPr>
        <p:spPr bwMode="auto">
          <a:xfrm>
            <a:off x="21336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4726" name="Rectangle 38">
            <a:extLst>
              <a:ext uri="{FF2B5EF4-FFF2-40B4-BE49-F238E27FC236}">
                <a16:creationId xmlns:a16="http://schemas.microsoft.com/office/drawing/2014/main" id="{86DE7DC7-6D8D-462E-AAD0-6D42070922CF}"/>
              </a:ext>
            </a:extLst>
          </p:cNvPr>
          <p:cNvSpPr>
            <a:spLocks noChangeArrowheads="1"/>
          </p:cNvSpPr>
          <p:nvPr/>
        </p:nvSpPr>
        <p:spPr bwMode="auto">
          <a:xfrm>
            <a:off x="457200" y="3429000"/>
            <a:ext cx="1676400" cy="1219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4727" name="Rectangle 39">
            <a:extLst>
              <a:ext uri="{FF2B5EF4-FFF2-40B4-BE49-F238E27FC236}">
                <a16:creationId xmlns:a16="http://schemas.microsoft.com/office/drawing/2014/main" id="{0F729EE1-F8B3-4411-9B1A-1AF6A9CF92DE}"/>
              </a:ext>
            </a:extLst>
          </p:cNvPr>
          <p:cNvSpPr>
            <a:spLocks noChangeArrowheads="1"/>
          </p:cNvSpPr>
          <p:nvPr/>
        </p:nvSpPr>
        <p:spPr bwMode="auto">
          <a:xfrm>
            <a:off x="21336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4728" name="Rectangle 40">
            <a:extLst>
              <a:ext uri="{FF2B5EF4-FFF2-40B4-BE49-F238E27FC236}">
                <a16:creationId xmlns:a16="http://schemas.microsoft.com/office/drawing/2014/main" id="{3CC72A0C-2C35-4FA0-9902-17D2E7D0BCBB}"/>
              </a:ext>
            </a:extLst>
          </p:cNvPr>
          <p:cNvSpPr>
            <a:spLocks noChangeArrowheads="1"/>
          </p:cNvSpPr>
          <p:nvPr/>
        </p:nvSpPr>
        <p:spPr bwMode="auto">
          <a:xfrm>
            <a:off x="4572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4729" name="Rectangle 41">
            <a:extLst>
              <a:ext uri="{FF2B5EF4-FFF2-40B4-BE49-F238E27FC236}">
                <a16:creationId xmlns:a16="http://schemas.microsoft.com/office/drawing/2014/main" id="{504F151F-E189-4D2E-BA71-C4BDCBC49B12}"/>
              </a:ext>
            </a:extLst>
          </p:cNvPr>
          <p:cNvSpPr>
            <a:spLocks noChangeArrowheads="1"/>
          </p:cNvSpPr>
          <p:nvPr/>
        </p:nvSpPr>
        <p:spPr bwMode="auto">
          <a:xfrm>
            <a:off x="533400" y="25908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CONTENUTO</a:t>
            </a:r>
            <a:endParaRPr lang="it-IT" altLang="it-IT" sz="1200">
              <a:latin typeface="Tahoma" panose="020B0604030504040204" pitchFamily="34" charset="0"/>
            </a:endParaRPr>
          </a:p>
        </p:txBody>
      </p:sp>
      <p:sp>
        <p:nvSpPr>
          <p:cNvPr id="114730" name="Rectangle 42">
            <a:extLst>
              <a:ext uri="{FF2B5EF4-FFF2-40B4-BE49-F238E27FC236}">
                <a16:creationId xmlns:a16="http://schemas.microsoft.com/office/drawing/2014/main" id="{DED2CCCC-EA10-4D5A-9778-29B7AE470C1A}"/>
              </a:ext>
            </a:extLst>
          </p:cNvPr>
          <p:cNvSpPr>
            <a:spLocks noChangeArrowheads="1"/>
          </p:cNvSpPr>
          <p:nvPr/>
        </p:nvSpPr>
        <p:spPr bwMode="auto">
          <a:xfrm>
            <a:off x="533400" y="3810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solidFill>
                  <a:srgbClr val="003366"/>
                </a:solidFill>
                <a:latin typeface="Tahoma" panose="020B0604030504040204" pitchFamily="34" charset="0"/>
              </a:rPr>
              <a:t>COSTRUTTO</a:t>
            </a:r>
            <a:endParaRPr lang="it-IT" altLang="it-IT" sz="1200">
              <a:solidFill>
                <a:srgbClr val="003366"/>
              </a:solidFill>
              <a:latin typeface="Tahoma" panose="020B0604030504040204" pitchFamily="34" charset="0"/>
            </a:endParaRPr>
          </a:p>
        </p:txBody>
      </p:sp>
      <p:sp>
        <p:nvSpPr>
          <p:cNvPr id="114731" name="Rectangle 43">
            <a:extLst>
              <a:ext uri="{FF2B5EF4-FFF2-40B4-BE49-F238E27FC236}">
                <a16:creationId xmlns:a16="http://schemas.microsoft.com/office/drawing/2014/main" id="{300A6D82-0682-40C7-A13B-D3794311E979}"/>
              </a:ext>
            </a:extLst>
          </p:cNvPr>
          <p:cNvSpPr>
            <a:spLocks noChangeArrowheads="1"/>
          </p:cNvSpPr>
          <p:nvPr/>
        </p:nvSpPr>
        <p:spPr bwMode="auto">
          <a:xfrm>
            <a:off x="2362200" y="25908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CRITERIO</a:t>
            </a:r>
            <a:endParaRPr lang="it-IT" altLang="it-IT" sz="1200">
              <a:latin typeface="Tahoma" panose="020B0604030504040204" pitchFamily="34" charset="0"/>
            </a:endParaRPr>
          </a:p>
        </p:txBody>
      </p:sp>
      <p:sp>
        <p:nvSpPr>
          <p:cNvPr id="114732" name="Rectangle 44">
            <a:extLst>
              <a:ext uri="{FF2B5EF4-FFF2-40B4-BE49-F238E27FC236}">
                <a16:creationId xmlns:a16="http://schemas.microsoft.com/office/drawing/2014/main" id="{70D8B0B3-18EB-47B3-B176-56F17CB43D5E}"/>
              </a:ext>
            </a:extLst>
          </p:cNvPr>
          <p:cNvSpPr>
            <a:spLocks noChangeArrowheads="1"/>
          </p:cNvSpPr>
          <p:nvPr/>
        </p:nvSpPr>
        <p:spPr bwMode="auto">
          <a:xfrm>
            <a:off x="2362200" y="38100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ASPETTO</a:t>
            </a:r>
            <a:endParaRPr lang="it-IT" altLang="it-IT" sz="1200">
              <a:latin typeface="Tahoma" panose="020B0604030504040204" pitchFamily="34" charset="0"/>
            </a:endParaRPr>
          </a:p>
        </p:txBody>
      </p:sp>
      <p:sp>
        <p:nvSpPr>
          <p:cNvPr id="3" name="Titolo 2">
            <a:extLst>
              <a:ext uri="{FF2B5EF4-FFF2-40B4-BE49-F238E27FC236}">
                <a16:creationId xmlns:a16="http://schemas.microsoft.com/office/drawing/2014/main" id="{A1F528BA-951B-40CE-8A30-3DE9E0BEEF6D}"/>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04115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a:extLst>
              <a:ext uri="{FF2B5EF4-FFF2-40B4-BE49-F238E27FC236}">
                <a16:creationId xmlns:a16="http://schemas.microsoft.com/office/drawing/2014/main" id="{4F9EE10E-8DF7-46E3-8F5D-75FBBE977E01}"/>
              </a:ext>
            </a:extLst>
          </p:cNvPr>
          <p:cNvSpPr>
            <a:spLocks noChangeArrowheads="1"/>
          </p:cNvSpPr>
          <p:nvPr/>
        </p:nvSpPr>
        <p:spPr bwMode="auto">
          <a:xfrm>
            <a:off x="0" y="3157538"/>
            <a:ext cx="10031413"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endParaRPr lang="it-IT" altLang="it-IT" sz="3200">
              <a:solidFill>
                <a:schemeClr val="accent2"/>
              </a:solidFill>
              <a:latin typeface="Arial Rounded MT Bold" panose="020F0704030504030204" pitchFamily="34" charset="0"/>
            </a:endParaRPr>
          </a:p>
          <a:p>
            <a:pPr algn="l" eaLnBrk="0" hangingPunct="0"/>
            <a:endParaRPr lang="it-IT" altLang="it-IT" sz="3200">
              <a:latin typeface="Arial Rounded MT Bold" panose="020F0704030504030204" pitchFamily="34" charset="0"/>
            </a:endParaRPr>
          </a:p>
          <a:p>
            <a:pPr algn="l" eaLnBrk="0" hangingPunct="0"/>
            <a:r>
              <a:rPr lang="it-IT" altLang="it-IT" sz="1900" b="1">
                <a:latin typeface="Arial" panose="020B0604020202020204" pitchFamily="34" charset="0"/>
              </a:rPr>
              <a:t> </a:t>
            </a:r>
          </a:p>
        </p:txBody>
      </p:sp>
      <p:sp>
        <p:nvSpPr>
          <p:cNvPr id="116744" name="Rectangle 8">
            <a:extLst>
              <a:ext uri="{FF2B5EF4-FFF2-40B4-BE49-F238E27FC236}">
                <a16:creationId xmlns:a16="http://schemas.microsoft.com/office/drawing/2014/main" id="{1B7727E6-55AC-4348-B968-AC20EB39563A}"/>
              </a:ext>
            </a:extLst>
          </p:cNvPr>
          <p:cNvSpPr>
            <a:spLocks noChangeArrowheads="1"/>
          </p:cNvSpPr>
          <p:nvPr/>
        </p:nvSpPr>
        <p:spPr bwMode="auto">
          <a:xfrm>
            <a:off x="4800600" y="1600200"/>
            <a:ext cx="41148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it-IT" altLang="it-IT" sz="1600"/>
              <a:t>Si parla di validità dell’aspetto quando l’operazione di misura richiede l’attivazione di una risposta da parte di soggetti.</a:t>
            </a:r>
          </a:p>
          <a:p>
            <a:pPr algn="l" eaLnBrk="0" hangingPunct="0"/>
            <a:endParaRPr lang="it-IT" altLang="it-IT" sz="1600"/>
          </a:p>
          <a:p>
            <a:pPr algn="l" eaLnBrk="0" hangingPunct="0"/>
            <a:r>
              <a:rPr lang="it-IT" altLang="it-IT" sz="1600"/>
              <a:t>In questo caso il giudizio che gli stessi soggetti, non necessariamente esperti possono formulare sulla prova ne condiziona l’esito.</a:t>
            </a:r>
          </a:p>
          <a:p>
            <a:pPr algn="l" eaLnBrk="0" hangingPunct="0"/>
            <a:endParaRPr lang="it-IT" altLang="it-IT" sz="1600"/>
          </a:p>
          <a:p>
            <a:pPr algn="l" eaLnBrk="0" hangingPunct="0"/>
            <a:r>
              <a:rPr lang="it-IT" altLang="it-IT" sz="1600"/>
              <a:t>Se ad esempio la misurazione viene effettuata attraverso una prova di profitto il fatto che questa venga percepita come troppo facile o troppo difficile o non appropriata dai destinatari ne inficia la validità.</a:t>
            </a:r>
          </a:p>
        </p:txBody>
      </p:sp>
      <p:sp>
        <p:nvSpPr>
          <p:cNvPr id="116770" name="Text Box 34">
            <a:extLst>
              <a:ext uri="{FF2B5EF4-FFF2-40B4-BE49-F238E27FC236}">
                <a16:creationId xmlns:a16="http://schemas.microsoft.com/office/drawing/2014/main" id="{4B87FADD-1B42-4DBA-BB64-3450F46A8A66}"/>
              </a:ext>
            </a:extLst>
          </p:cNvPr>
          <p:cNvSpPr txBox="1">
            <a:spLocks noChangeArrowheads="1"/>
          </p:cNvSpPr>
          <p:nvPr/>
        </p:nvSpPr>
        <p:spPr bwMode="auto">
          <a:xfrm>
            <a:off x="533400" y="1063625"/>
            <a:ext cx="2590800" cy="336550"/>
          </a:xfrm>
          <a:prstGeom prst="rect">
            <a:avLst/>
          </a:prstGeom>
          <a:solidFill>
            <a:srgbClr val="990000"/>
          </a:solidFill>
          <a:ln>
            <a:noFill/>
          </a:ln>
          <a:effectLst/>
          <a:extLs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1600" b="1">
                <a:solidFill>
                  <a:schemeClr val="bg1"/>
                </a:solidFill>
              </a:rPr>
              <a:t>Validità dell’aspetto</a:t>
            </a:r>
          </a:p>
        </p:txBody>
      </p:sp>
      <p:sp>
        <p:nvSpPr>
          <p:cNvPr id="116772" name="Rectangle 36">
            <a:extLst>
              <a:ext uri="{FF2B5EF4-FFF2-40B4-BE49-F238E27FC236}">
                <a16:creationId xmlns:a16="http://schemas.microsoft.com/office/drawing/2014/main" id="{0A31D17C-E26A-4322-B06C-D7689F1B60DF}"/>
              </a:ext>
            </a:extLst>
          </p:cNvPr>
          <p:cNvSpPr>
            <a:spLocks noChangeArrowheads="1"/>
          </p:cNvSpPr>
          <p:nvPr/>
        </p:nvSpPr>
        <p:spPr bwMode="auto">
          <a:xfrm>
            <a:off x="2133600" y="3429000"/>
            <a:ext cx="1676400" cy="12192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6773" name="Rectangle 37">
            <a:extLst>
              <a:ext uri="{FF2B5EF4-FFF2-40B4-BE49-F238E27FC236}">
                <a16:creationId xmlns:a16="http://schemas.microsoft.com/office/drawing/2014/main" id="{621160EE-1631-4427-A873-53CE3B8ACF12}"/>
              </a:ext>
            </a:extLst>
          </p:cNvPr>
          <p:cNvSpPr>
            <a:spLocks noChangeArrowheads="1"/>
          </p:cNvSpPr>
          <p:nvPr/>
        </p:nvSpPr>
        <p:spPr bwMode="auto">
          <a:xfrm>
            <a:off x="457200" y="34290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6774" name="Rectangle 38">
            <a:extLst>
              <a:ext uri="{FF2B5EF4-FFF2-40B4-BE49-F238E27FC236}">
                <a16:creationId xmlns:a16="http://schemas.microsoft.com/office/drawing/2014/main" id="{3A369B96-AD1F-4605-A795-714CA76D18AD}"/>
              </a:ext>
            </a:extLst>
          </p:cNvPr>
          <p:cNvSpPr>
            <a:spLocks noChangeArrowheads="1"/>
          </p:cNvSpPr>
          <p:nvPr/>
        </p:nvSpPr>
        <p:spPr bwMode="auto">
          <a:xfrm>
            <a:off x="21336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6775" name="Rectangle 39">
            <a:extLst>
              <a:ext uri="{FF2B5EF4-FFF2-40B4-BE49-F238E27FC236}">
                <a16:creationId xmlns:a16="http://schemas.microsoft.com/office/drawing/2014/main" id="{D81593EF-2069-48EA-AB41-47593585E751}"/>
              </a:ext>
            </a:extLst>
          </p:cNvPr>
          <p:cNvSpPr>
            <a:spLocks noChangeArrowheads="1"/>
          </p:cNvSpPr>
          <p:nvPr/>
        </p:nvSpPr>
        <p:spPr bwMode="auto">
          <a:xfrm>
            <a:off x="457200" y="2209800"/>
            <a:ext cx="1676400" cy="1219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6776" name="Rectangle 40">
            <a:extLst>
              <a:ext uri="{FF2B5EF4-FFF2-40B4-BE49-F238E27FC236}">
                <a16:creationId xmlns:a16="http://schemas.microsoft.com/office/drawing/2014/main" id="{1243FE60-0215-496F-96AA-8045E5A0EBFC}"/>
              </a:ext>
            </a:extLst>
          </p:cNvPr>
          <p:cNvSpPr>
            <a:spLocks noChangeArrowheads="1"/>
          </p:cNvSpPr>
          <p:nvPr/>
        </p:nvSpPr>
        <p:spPr bwMode="auto">
          <a:xfrm>
            <a:off x="533400" y="25908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latin typeface="Tahoma" panose="020B0604030504040204" pitchFamily="34" charset="0"/>
              </a:rPr>
              <a:t>CONTENUTO</a:t>
            </a:r>
            <a:endParaRPr lang="it-IT" altLang="it-IT" sz="1200">
              <a:latin typeface="Tahoma" panose="020B0604030504040204" pitchFamily="34" charset="0"/>
            </a:endParaRPr>
          </a:p>
        </p:txBody>
      </p:sp>
      <p:sp>
        <p:nvSpPr>
          <p:cNvPr id="116777" name="Rectangle 41">
            <a:extLst>
              <a:ext uri="{FF2B5EF4-FFF2-40B4-BE49-F238E27FC236}">
                <a16:creationId xmlns:a16="http://schemas.microsoft.com/office/drawing/2014/main" id="{4B0CA953-590C-4F96-8781-AFE03F3352B9}"/>
              </a:ext>
            </a:extLst>
          </p:cNvPr>
          <p:cNvSpPr>
            <a:spLocks noChangeArrowheads="1"/>
          </p:cNvSpPr>
          <p:nvPr/>
        </p:nvSpPr>
        <p:spPr bwMode="auto">
          <a:xfrm>
            <a:off x="533400" y="3810000"/>
            <a:ext cx="15240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COSTRUTTO</a:t>
            </a:r>
            <a:endParaRPr lang="it-IT" altLang="it-IT" sz="1200">
              <a:latin typeface="Tahoma" panose="020B0604030504040204" pitchFamily="34" charset="0"/>
            </a:endParaRPr>
          </a:p>
        </p:txBody>
      </p:sp>
      <p:sp>
        <p:nvSpPr>
          <p:cNvPr id="116778" name="Rectangle 42">
            <a:extLst>
              <a:ext uri="{FF2B5EF4-FFF2-40B4-BE49-F238E27FC236}">
                <a16:creationId xmlns:a16="http://schemas.microsoft.com/office/drawing/2014/main" id="{5964B0FE-754A-405B-B0AF-DCB48B56A75F}"/>
              </a:ext>
            </a:extLst>
          </p:cNvPr>
          <p:cNvSpPr>
            <a:spLocks noChangeArrowheads="1"/>
          </p:cNvSpPr>
          <p:nvPr/>
        </p:nvSpPr>
        <p:spPr bwMode="auto">
          <a:xfrm>
            <a:off x="2362200" y="2590800"/>
            <a:ext cx="1295400"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b="1">
                <a:latin typeface="Tahoma" panose="020B0604030504040204" pitchFamily="34" charset="0"/>
              </a:rPr>
              <a:t>CRITERIO</a:t>
            </a:r>
            <a:endParaRPr lang="it-IT" altLang="it-IT" sz="1200">
              <a:latin typeface="Tahoma" panose="020B0604030504040204" pitchFamily="34" charset="0"/>
            </a:endParaRPr>
          </a:p>
        </p:txBody>
      </p:sp>
      <p:sp>
        <p:nvSpPr>
          <p:cNvPr id="116779" name="Rectangle 43">
            <a:extLst>
              <a:ext uri="{FF2B5EF4-FFF2-40B4-BE49-F238E27FC236}">
                <a16:creationId xmlns:a16="http://schemas.microsoft.com/office/drawing/2014/main" id="{6AA5580A-85B8-4B06-96ED-448FCA4FC7AB}"/>
              </a:ext>
            </a:extLst>
          </p:cNvPr>
          <p:cNvSpPr>
            <a:spLocks noChangeArrowheads="1"/>
          </p:cNvSpPr>
          <p:nvPr/>
        </p:nvSpPr>
        <p:spPr bwMode="auto">
          <a:xfrm>
            <a:off x="2362200" y="3810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sz="1600" b="1">
                <a:solidFill>
                  <a:srgbClr val="003366"/>
                </a:solidFill>
                <a:latin typeface="Tahoma" panose="020B0604030504040204" pitchFamily="34" charset="0"/>
              </a:rPr>
              <a:t>ASPETTO</a:t>
            </a:r>
            <a:endParaRPr lang="it-IT" altLang="it-IT" sz="1200">
              <a:solidFill>
                <a:srgbClr val="003366"/>
              </a:solidFill>
              <a:latin typeface="Tahoma" panose="020B0604030504040204" pitchFamily="34" charset="0"/>
            </a:endParaRPr>
          </a:p>
        </p:txBody>
      </p:sp>
      <p:sp>
        <p:nvSpPr>
          <p:cNvPr id="3" name="Titolo 2">
            <a:extLst>
              <a:ext uri="{FF2B5EF4-FFF2-40B4-BE49-F238E27FC236}">
                <a16:creationId xmlns:a16="http://schemas.microsoft.com/office/drawing/2014/main" id="{09EECDA3-BE9C-45FD-A837-660CCE02FD57}"/>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979728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1587</Words>
  <Application>Microsoft Office PowerPoint</Application>
  <PresentationFormat>Presentazione su schermo (4:3)</PresentationFormat>
  <Paragraphs>208</Paragraphs>
  <Slides>18</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Arial</vt:lpstr>
      <vt:lpstr>Arial Black</vt:lpstr>
      <vt:lpstr>Arial Rounded MT Bold</vt:lpstr>
      <vt:lpstr>Franklin Gothic Book</vt:lpstr>
      <vt:lpstr>Franklin Gothic Medium</vt:lpstr>
      <vt:lpstr>Tahoma</vt:lpstr>
      <vt:lpstr>Verdana</vt:lpstr>
      <vt:lpstr>ヒラギノ角ゴ Pro W3</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116</cp:revision>
  <cp:lastPrinted>2012-10-15T10:35:53Z</cp:lastPrinted>
  <dcterms:created xsi:type="dcterms:W3CDTF">2007-08-30T13:32:27Z</dcterms:created>
  <dcterms:modified xsi:type="dcterms:W3CDTF">2018-03-01T09:35:57Z</dcterms:modified>
</cp:coreProperties>
</file>