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7" r:id="rId19"/>
    <p:sldId id="278" r:id="rId20"/>
    <p:sldId id="276" r:id="rId2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DD70-8581-4B98-BDA5-BB6DF89BA036}" type="datetimeFigureOut">
              <a:rPr lang="it-IT" smtClean="0"/>
              <a:t>10/03/2016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7CD77E6-2449-480F-8779-1C04D004B8A2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DD70-8581-4B98-BDA5-BB6DF89BA036}" type="datetimeFigureOut">
              <a:rPr lang="it-IT" smtClean="0"/>
              <a:t>10/03/2016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77E6-2449-480F-8779-1C04D004B8A2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7CD77E6-2449-480F-8779-1C04D004B8A2}" type="slidenum">
              <a:rPr lang="it-IT" smtClean="0"/>
              <a:t>‹N›</a:t>
            </a:fld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DD70-8581-4B98-BDA5-BB6DF89BA036}" type="datetimeFigureOut">
              <a:rPr lang="it-IT" smtClean="0"/>
              <a:t>10/03/2016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DD70-8581-4B98-BDA5-BB6DF89BA036}" type="datetimeFigureOut">
              <a:rPr lang="it-IT" smtClean="0"/>
              <a:t>10/03/2016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7CD77E6-2449-480F-8779-1C04D004B8A2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tango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DD70-8581-4B98-BDA5-BB6DF89BA036}" type="datetimeFigureOut">
              <a:rPr lang="it-IT" smtClean="0"/>
              <a:t>10/03/2016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7CD77E6-2449-480F-8779-1C04D004B8A2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532DD70-8581-4B98-BDA5-BB6DF89BA036}" type="datetimeFigureOut">
              <a:rPr lang="it-IT" smtClean="0"/>
              <a:t>10/03/2016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77E6-2449-480F-8779-1C04D004B8A2}" type="slidenum">
              <a:rPr lang="it-IT" smtClean="0"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egnaposto contenut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DD70-8581-4B98-BDA5-BB6DF89BA036}" type="datetimeFigureOut">
              <a:rPr lang="it-IT" smtClean="0"/>
              <a:t>10/03/2016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egnaposto contenut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6" name="Segnaposto contenut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Oval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7CD77E6-2449-480F-8779-1C04D004B8A2}" type="slidenum">
              <a:rPr lang="it-IT" smtClean="0"/>
              <a:t>‹N›</a:t>
            </a:fld>
            <a:endParaRPr lang="it-IT"/>
          </a:p>
        </p:txBody>
      </p:sp>
      <p:sp>
        <p:nvSpPr>
          <p:cNvPr id="23" name="Tito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DD70-8581-4B98-BDA5-BB6DF89BA036}" type="datetimeFigureOut">
              <a:rPr lang="it-IT" smtClean="0"/>
              <a:t>10/03/2016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7CD77E6-2449-480F-8779-1C04D004B8A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tango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DD70-8581-4B98-BDA5-BB6DF89BA036}" type="datetimeFigureOut">
              <a:rPr lang="it-IT" smtClean="0"/>
              <a:t>10/03/2016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CD77E6-2449-480F-8779-1C04D004B8A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egnaposto contenut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7CD77E6-2449-480F-8779-1C04D004B8A2}" type="slidenum">
              <a:rPr lang="it-IT" smtClean="0"/>
              <a:t>‹N›</a:t>
            </a:fld>
            <a:endParaRPr lang="it-IT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DD70-8581-4B98-BDA5-BB6DF89BA036}" type="datetimeFigureOut">
              <a:rPr lang="it-IT" smtClean="0"/>
              <a:t>10/03/2016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ttore 1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7CD77E6-2449-480F-8779-1C04D004B8A2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532DD70-8581-4B98-BDA5-BB6DF89BA036}" type="datetimeFigureOut">
              <a:rPr lang="it-IT" smtClean="0"/>
              <a:t>10/03/2016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532DD70-8581-4B98-BDA5-BB6DF89BA036}" type="datetimeFigureOut">
              <a:rPr lang="it-IT" smtClean="0"/>
              <a:t>10/03/2016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7CD77E6-2449-480F-8779-1C04D004B8A2}" type="slidenum">
              <a:rPr lang="it-IT" smtClean="0"/>
              <a:t>‹N›</a:t>
            </a:fld>
            <a:endParaRPr lang="it-IT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Composizione di un articolo di ricerca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it-IT" dirty="0" smtClean="0"/>
          </a:p>
          <a:p>
            <a:pPr>
              <a:buFontTx/>
              <a:buChar char="-"/>
            </a:pPr>
            <a:endParaRPr lang="it-IT" dirty="0" smtClean="0"/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Titolo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Autori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Nome rivista</a:t>
            </a:r>
          </a:p>
          <a:p>
            <a:pPr>
              <a:buFont typeface="Wingdings" pitchFamily="2" charset="2"/>
              <a:buChar char="ü"/>
            </a:pPr>
            <a:r>
              <a:rPr lang="it-IT" dirty="0" err="1" smtClean="0"/>
              <a:t>Abstract</a:t>
            </a:r>
            <a:endParaRPr lang="it-IT" dirty="0" smtClean="0"/>
          </a:p>
          <a:p>
            <a:pPr>
              <a:buFont typeface="Wingdings" pitchFamily="2" charset="2"/>
              <a:buChar char="ü"/>
            </a:pPr>
            <a:r>
              <a:rPr lang="it-IT" dirty="0" err="1" smtClean="0"/>
              <a:t>Keywords</a:t>
            </a:r>
            <a:endParaRPr lang="it-IT" dirty="0" smtClean="0"/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Introduzione</a:t>
            </a:r>
          </a:p>
          <a:p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Metodo (partecipanti, procedure, strumenti)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Risultati (analisi dei dati)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Discussioni</a:t>
            </a:r>
          </a:p>
          <a:p>
            <a:pPr>
              <a:buFont typeface="Wingdings" pitchFamily="2" charset="2"/>
              <a:buChar char="ü"/>
            </a:pPr>
            <a:r>
              <a:rPr lang="it-IT" dirty="0" err="1" smtClean="0"/>
              <a:t>Aknowledgments</a:t>
            </a:r>
            <a:r>
              <a:rPr lang="it-IT" dirty="0"/>
              <a:t> </a:t>
            </a:r>
            <a:r>
              <a:rPr lang="it-IT" dirty="0" smtClean="0"/>
              <a:t>(ringraziamenti)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B</a:t>
            </a:r>
            <a:r>
              <a:rPr lang="it-IT" dirty="0" smtClean="0"/>
              <a:t>ibliografia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Cosa ci dicono le parti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t-IT" dirty="0" smtClean="0"/>
          </a:p>
          <a:p>
            <a:pPr>
              <a:buFont typeface="Wingdings" pitchFamily="2" charset="2"/>
              <a:buChar char="q"/>
            </a:pPr>
            <a:r>
              <a:rPr lang="it-IT" dirty="0" smtClean="0"/>
              <a:t>Lo </a:t>
            </a:r>
            <a:r>
              <a:rPr lang="it-IT" dirty="0" smtClean="0"/>
              <a:t>studio </a:t>
            </a:r>
            <a:r>
              <a:rPr lang="it-IT" u="sng" dirty="0" smtClean="0"/>
              <a:t>sperimentale</a:t>
            </a:r>
            <a:r>
              <a:rPr lang="it-IT" dirty="0" smtClean="0"/>
              <a:t> consente di manipolare la variabile indipendente e di tratte conclusioni di causalità. Lo sperimentatore manipola la variabile, ovvero la modifica, e osserva e valuta gli effetti prodotti dalla manipolazione, se generano un cambiamento nella variabile B che si pensa sia causata dalla variabile 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Cosa ci dicono le parti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Le </a:t>
            </a:r>
            <a:r>
              <a:rPr lang="it-IT" dirty="0" smtClean="0"/>
              <a:t>conclusioni che si possono trarre da questi </a:t>
            </a:r>
            <a:r>
              <a:rPr lang="it-IT" dirty="0" smtClean="0"/>
              <a:t>studi (trasversale, longitudinale, sperimentale) </a:t>
            </a:r>
            <a:r>
              <a:rPr lang="it-IT" dirty="0" smtClean="0"/>
              <a:t>sono via via più forti e spiegano sempre meglio le relazioni tra le variabili, da un semplice rapporto di </a:t>
            </a:r>
            <a:r>
              <a:rPr lang="it-IT" dirty="0" err="1" smtClean="0"/>
              <a:t>co-occorenza</a:t>
            </a:r>
            <a:r>
              <a:rPr lang="it-IT" dirty="0" smtClean="0"/>
              <a:t>, ad un rapporto di </a:t>
            </a:r>
            <a:r>
              <a:rPr lang="it-IT" dirty="0" smtClean="0"/>
              <a:t>causa-effetto.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Cosa ci dicono le parti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Risultati: </a:t>
            </a:r>
            <a:r>
              <a:rPr lang="it-IT" dirty="0" smtClean="0"/>
              <a:t>descrizione delle analisi statistiche dei dati (media, </a:t>
            </a:r>
            <a:r>
              <a:rPr lang="it-IT" dirty="0" err="1" smtClean="0"/>
              <a:t>dev.st.</a:t>
            </a:r>
            <a:r>
              <a:rPr lang="it-IT" dirty="0" smtClean="0"/>
              <a:t> t-test, chi-quadrato, analisi della varianza ecc..)   </a:t>
            </a:r>
            <a:endParaRPr lang="it-IT" dirty="0" smtClean="0"/>
          </a:p>
          <a:p>
            <a:r>
              <a:rPr lang="it-IT" u="sng" dirty="0" smtClean="0"/>
              <a:t>Discussione: </a:t>
            </a:r>
            <a:r>
              <a:rPr lang="it-IT" dirty="0" smtClean="0"/>
              <a:t>riassume lo scopo e gli obiettivi della ricerca, mette in evidenza i risultati confrontandoli con la letteratura presa in considerazione. Si evidenziano i limiti della ricerca e le implicazioni per la ricerca e suggerimenti per ricerche successive</a:t>
            </a:r>
            <a:r>
              <a:rPr lang="it-IT" dirty="0" smtClean="0"/>
              <a:t>.</a:t>
            </a:r>
            <a:endParaRPr lang="it-IT" dirty="0" smtClean="0"/>
          </a:p>
          <a:p>
            <a:r>
              <a:rPr lang="it-IT" u="sng" dirty="0" smtClean="0"/>
              <a:t>Bibliografia </a:t>
            </a:r>
            <a:r>
              <a:rPr lang="it-IT" dirty="0" smtClean="0"/>
              <a:t>utile per approfondimenti, per consultare ulteriori articoli </a:t>
            </a:r>
            <a:r>
              <a:rPr lang="it-IT" dirty="0" smtClean="0"/>
              <a:t>sull'argomento. </a:t>
            </a:r>
          </a:p>
          <a:p>
            <a:pPr>
              <a:buNone/>
            </a:pPr>
            <a:r>
              <a:rPr lang="it-IT" dirty="0" smtClean="0"/>
              <a:t> </a:t>
            </a:r>
            <a:r>
              <a:rPr lang="it-IT" dirty="0" smtClean="0"/>
              <a:t>   Letteratura recente </a:t>
            </a:r>
            <a:r>
              <a:rPr lang="it-IT" dirty="0" smtClean="0"/>
              <a:t>vuol dire negli ultimi 5 </a:t>
            </a:r>
            <a:r>
              <a:rPr lang="it-IT" dirty="0" smtClean="0"/>
              <a:t>anni e non gli </a:t>
            </a:r>
            <a:r>
              <a:rPr lang="it-IT" dirty="0" smtClean="0"/>
              <a:t>anni </a:t>
            </a:r>
            <a:r>
              <a:rPr lang="it-IT" dirty="0" smtClean="0"/>
              <a:t>novanta!!!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Confronto tra due o più articoli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Quando si confrontano e sintetizzano due o più articoli su un argomento è bene considerare i seguenti aspetti:</a:t>
            </a:r>
          </a:p>
          <a:p>
            <a:r>
              <a:rPr lang="it-IT" dirty="0" smtClean="0"/>
              <a:t>Nell’</a:t>
            </a:r>
            <a:r>
              <a:rPr lang="it-IT" u="sng" dirty="0" smtClean="0"/>
              <a:t>introduzione</a:t>
            </a:r>
            <a:r>
              <a:rPr lang="it-IT" dirty="0" smtClean="0"/>
              <a:t>: </a:t>
            </a:r>
            <a:r>
              <a:rPr lang="it-IT" dirty="0" smtClean="0"/>
              <a:t>le </a:t>
            </a:r>
            <a:r>
              <a:rPr lang="it-IT" dirty="0" smtClean="0"/>
              <a:t>teorie di </a:t>
            </a:r>
            <a:r>
              <a:rPr lang="it-IT" dirty="0" smtClean="0"/>
              <a:t>riferimento e la </a:t>
            </a:r>
            <a:r>
              <a:rPr lang="it-IT" dirty="0" smtClean="0"/>
              <a:t>datazione della </a:t>
            </a:r>
            <a:r>
              <a:rPr lang="it-IT" dirty="0" smtClean="0"/>
              <a:t>letteratura.</a:t>
            </a:r>
            <a:endParaRPr lang="it-IT" dirty="0" smtClean="0"/>
          </a:p>
          <a:p>
            <a:r>
              <a:rPr lang="it-IT" u="sng" dirty="0" smtClean="0"/>
              <a:t>Nel metodo</a:t>
            </a:r>
            <a:r>
              <a:rPr lang="it-IT" dirty="0" smtClean="0"/>
              <a:t>: confronto tra la tipologia degli strumenti </a:t>
            </a:r>
            <a:r>
              <a:rPr lang="it-IT" dirty="0" smtClean="0"/>
              <a:t>utilizzati (standardizzati</a:t>
            </a:r>
            <a:r>
              <a:rPr lang="it-IT" dirty="0" smtClean="0"/>
              <a:t>, </a:t>
            </a:r>
            <a:r>
              <a:rPr lang="it-IT" dirty="0" smtClean="0"/>
              <a:t>questionari </a:t>
            </a:r>
            <a:r>
              <a:rPr lang="it-IT" dirty="0" err="1" smtClean="0"/>
              <a:t>self-report</a:t>
            </a:r>
            <a:r>
              <a:rPr lang="it-IT" dirty="0" smtClean="0"/>
              <a:t>, interviste cliniche, test proiettivi</a:t>
            </a:r>
            <a:r>
              <a:rPr lang="it-IT" dirty="0" smtClean="0"/>
              <a:t> ). Confronto tra la tipologia di campione </a:t>
            </a:r>
            <a:r>
              <a:rPr lang="it-IT" dirty="0" smtClean="0"/>
              <a:t>(</a:t>
            </a:r>
            <a:r>
              <a:rPr lang="it-IT" dirty="0" err="1" smtClean="0"/>
              <a:t>campione</a:t>
            </a:r>
            <a:r>
              <a:rPr lang="it-IT" dirty="0" smtClean="0"/>
              <a:t> clinico vs non clinico</a:t>
            </a:r>
            <a:r>
              <a:rPr lang="it-IT" dirty="0" smtClean="0"/>
              <a:t> </a:t>
            </a:r>
            <a:r>
              <a:rPr lang="it-IT" dirty="0" smtClean="0"/>
              <a:t>). Confronto </a:t>
            </a:r>
            <a:r>
              <a:rPr lang="it-IT" dirty="0" smtClean="0"/>
              <a:t>tra la tipologia di disegno di ricerca (</a:t>
            </a:r>
            <a:r>
              <a:rPr lang="it-IT" dirty="0" err="1" smtClean="0"/>
              <a:t>trasversale-longitudinale-sperimentale</a:t>
            </a:r>
            <a:r>
              <a:rPr lang="it-IT" dirty="0" smtClean="0"/>
              <a:t>). </a:t>
            </a:r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Confronto tra due o più articoli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u="sng" dirty="0" smtClean="0"/>
              <a:t>Nei risultati e Discussioni:</a:t>
            </a:r>
            <a:r>
              <a:rPr lang="it-IT" dirty="0" smtClean="0"/>
              <a:t> considerare la coerenza o l’incoerenza dei risultati. Dati contrastanti possono essere dovuti per esempio al </a:t>
            </a:r>
            <a:r>
              <a:rPr lang="it-IT" dirty="0" smtClean="0"/>
              <a:t>campione </a:t>
            </a:r>
            <a:r>
              <a:rPr lang="it-IT" dirty="0" smtClean="0"/>
              <a:t>(clinico/non clinico; alla numerosità; alla </a:t>
            </a:r>
            <a:r>
              <a:rPr lang="it-IT" dirty="0" smtClean="0"/>
              <a:t>provenienza </a:t>
            </a:r>
            <a:r>
              <a:rPr lang="it-IT" dirty="0" smtClean="0"/>
              <a:t>geografica ecc..), agli </a:t>
            </a:r>
            <a:r>
              <a:rPr lang="it-IT" dirty="0" smtClean="0"/>
              <a:t>strumenti utilizzati che magari colgono aspetti diversi di un costrutto </a:t>
            </a:r>
            <a:r>
              <a:rPr lang="it-IT" dirty="0" smtClean="0"/>
              <a:t>simile.</a:t>
            </a:r>
          </a:p>
          <a:p>
            <a:r>
              <a:rPr lang="it-IT" dirty="0" smtClean="0"/>
              <a:t>Risultati contrastanti o convergenti in letteratura sull’argomento considerato.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Meta-analisi</a:t>
            </a:r>
            <a:r>
              <a:rPr lang="it-IT" dirty="0" smtClean="0"/>
              <a:t>/</a:t>
            </a:r>
            <a:r>
              <a:rPr lang="it-IT" dirty="0" err="1" smtClean="0"/>
              <a:t>Review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In sintesi </a:t>
            </a:r>
            <a:r>
              <a:rPr lang="it-IT" dirty="0" smtClean="0"/>
              <a:t>la meta-analisi è simile ad una </a:t>
            </a:r>
            <a:r>
              <a:rPr lang="it-IT" dirty="0" err="1" smtClean="0"/>
              <a:t>review</a:t>
            </a:r>
            <a:r>
              <a:rPr lang="it-IT" dirty="0" smtClean="0"/>
              <a:t>, solo che nella </a:t>
            </a:r>
            <a:r>
              <a:rPr lang="it-IT" dirty="0" err="1" smtClean="0"/>
              <a:t>review</a:t>
            </a:r>
            <a:r>
              <a:rPr lang="it-IT" dirty="0" smtClean="0"/>
              <a:t> vengono presi studi indipendenti e confrontati in termini qualitativi, quindi è puramente </a:t>
            </a:r>
            <a:r>
              <a:rPr lang="it-IT" dirty="0" smtClean="0"/>
              <a:t>descrittiva. </a:t>
            </a:r>
            <a:r>
              <a:rPr lang="it-IT" dirty="0" smtClean="0"/>
              <a:t>Nel caso della </a:t>
            </a:r>
            <a:r>
              <a:rPr lang="it-IT" dirty="0" smtClean="0"/>
              <a:t>meta-analisi</a:t>
            </a:r>
            <a:r>
              <a:rPr lang="it-IT" dirty="0" smtClean="0"/>
              <a:t>, invece, gli studi vengono selezionati secondo criteri specifici di inclusione ed esclusione, e poi non solo sintetizzati </a:t>
            </a:r>
            <a:r>
              <a:rPr lang="it-IT" dirty="0" err="1" smtClean="0"/>
              <a:t>qualitivamente</a:t>
            </a:r>
            <a:r>
              <a:rPr lang="it-IT" dirty="0" smtClean="0"/>
              <a:t>, ma </a:t>
            </a:r>
            <a:r>
              <a:rPr lang="it-IT" dirty="0" err="1" smtClean="0"/>
              <a:t>quantitivamente</a:t>
            </a:r>
            <a:r>
              <a:rPr lang="it-IT" dirty="0" smtClean="0"/>
              <a:t>, ovvero tramite </a:t>
            </a:r>
            <a:r>
              <a:rPr lang="it-IT" dirty="0" smtClean="0"/>
              <a:t>degli </a:t>
            </a:r>
            <a:r>
              <a:rPr lang="it-IT" dirty="0" smtClean="0"/>
              <a:t>indici </a:t>
            </a:r>
            <a:r>
              <a:rPr lang="it-IT" dirty="0" smtClean="0"/>
              <a:t>statistici. 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Meta-analisi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Analisi combinata di informazioni </a:t>
            </a:r>
            <a:r>
              <a:rPr lang="it-IT" b="1" dirty="0" smtClean="0"/>
              <a:t>quantitative</a:t>
            </a:r>
            <a:r>
              <a:rPr lang="it-IT" dirty="0" smtClean="0"/>
              <a:t> ottenute in vari studi indipendenti e selezionati - sulla base di criteri definiti - dall’insieme di studi volti ad indagare uno stesso fenomeno di interesse. La </a:t>
            </a:r>
            <a:r>
              <a:rPr lang="it-IT" b="1" dirty="0" smtClean="0"/>
              <a:t>meta analisi</a:t>
            </a:r>
            <a:r>
              <a:rPr lang="it-IT" dirty="0" smtClean="0"/>
              <a:t> è uno strumento di ricerca secondario, il cui scopo è quello di riassumere i dati provenienti da diversi strumenti di ricerca primaria, in particolare dagli studi  clinici .</a:t>
            </a:r>
          </a:p>
          <a:p>
            <a:pPr>
              <a:buNone/>
            </a:pPr>
            <a:r>
              <a:rPr lang="it-IT" dirty="0" smtClean="0"/>
              <a:t>    Può essere </a:t>
            </a:r>
            <a:r>
              <a:rPr lang="it-IT" dirty="0" smtClean="0"/>
              <a:t>usata per dimostrare ad esempio l’efficacia di alcune </a:t>
            </a:r>
            <a:r>
              <a:rPr lang="it-IT" dirty="0" smtClean="0"/>
              <a:t>terapie. </a:t>
            </a:r>
            <a:r>
              <a:rPr lang="it-IT" dirty="0" smtClean="0"/>
              <a:t>Se ci sono molti studi singoli che hanno dimostrato l’utilità </a:t>
            </a:r>
            <a:r>
              <a:rPr lang="it-IT" dirty="0" smtClean="0"/>
              <a:t>di un tipo di terapia per una particolare patologia, </a:t>
            </a:r>
            <a:r>
              <a:rPr lang="it-IT" dirty="0" smtClean="0"/>
              <a:t>ad esempio, facendo una meta-analisi si può individuare la dimensione di questi effetti, dimostrando l’efficacia della </a:t>
            </a:r>
            <a:r>
              <a:rPr lang="it-IT" dirty="0" smtClean="0"/>
              <a:t>terapia per la patologia.  </a:t>
            </a:r>
            <a:r>
              <a:rPr lang="it-IT" dirty="0" smtClean="0"/>
              <a:t> 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Meta-analisi</a:t>
            </a:r>
            <a:r>
              <a:rPr lang="it-IT" dirty="0" smtClean="0"/>
              <a:t>: </a:t>
            </a:r>
            <a:r>
              <a:rPr lang="it-IT" dirty="0" err="1" smtClean="0"/>
              <a:t>effect</a:t>
            </a:r>
            <a:r>
              <a:rPr lang="it-IT" dirty="0" smtClean="0"/>
              <a:t> </a:t>
            </a:r>
            <a:r>
              <a:rPr lang="it-IT" dirty="0" err="1" smtClean="0"/>
              <a:t>size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In dettaglio essa consiste in una serie di metodi matematico-statistici per integrare i risultati di diversi studi clinici, miranti ad ottenere un unico indice quantitativo di stima che permetta di trarre conclusioni più forti di quelle tratte sulla base di ogni singolo studio . </a:t>
            </a:r>
            <a:r>
              <a:rPr lang="it-IT" dirty="0" smtClean="0"/>
              <a:t> L’idea </a:t>
            </a:r>
            <a:r>
              <a:rPr lang="it-IT" dirty="0" smtClean="0"/>
              <a:t>è che </a:t>
            </a:r>
            <a:r>
              <a:rPr lang="it-IT" u="sng" dirty="0" smtClean="0"/>
              <a:t>l’indice di stima dell’effetto </a:t>
            </a:r>
            <a:r>
              <a:rPr lang="it-IT" dirty="0" smtClean="0"/>
              <a:t>che si ricava dalla meta-analisi, in quanto proviene da tutti gli studi inclusi nella meta-analisi </a:t>
            </a:r>
            <a:r>
              <a:rPr lang="it-IT" dirty="0" smtClean="0"/>
              <a:t>sia </a:t>
            </a:r>
            <a:r>
              <a:rPr lang="it-IT" dirty="0" smtClean="0"/>
              <a:t>un indice piuttosto robusto di dimensione dell’effetto, più robusto di quanto non siano  i vari studi singolarmente presi</a:t>
            </a:r>
            <a:r>
              <a:rPr lang="it-IT" dirty="0" smtClean="0"/>
              <a:t>.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Meta-analisi</a:t>
            </a:r>
            <a:r>
              <a:rPr lang="it-IT" dirty="0" smtClean="0"/>
              <a:t>: </a:t>
            </a:r>
            <a:r>
              <a:rPr lang="it-IT" dirty="0" err="1" smtClean="0"/>
              <a:t>effect</a:t>
            </a:r>
            <a:r>
              <a:rPr lang="it-IT" dirty="0" smtClean="0"/>
              <a:t> </a:t>
            </a:r>
            <a:r>
              <a:rPr lang="it-IT" dirty="0" err="1" smtClean="0"/>
              <a:t>size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In </a:t>
            </a:r>
            <a:r>
              <a:rPr lang="it-IT" dirty="0" smtClean="0"/>
              <a:t>statistica l’</a:t>
            </a:r>
            <a:r>
              <a:rPr lang="it-IT" b="1" dirty="0" err="1" smtClean="0"/>
              <a:t>Effect</a:t>
            </a:r>
            <a:r>
              <a:rPr lang="it-IT" b="1" dirty="0" smtClean="0"/>
              <a:t> </a:t>
            </a:r>
            <a:r>
              <a:rPr lang="it-IT" b="1" dirty="0" err="1" smtClean="0"/>
              <a:t>Size</a:t>
            </a:r>
            <a:r>
              <a:rPr lang="it-IT" dirty="0" smtClean="0"/>
              <a:t> (o dimensione dell’effetto) è una misura della forza della relazione tra due variabili e indica di quanto due medie differiscono tra loro. </a:t>
            </a:r>
          </a:p>
          <a:p>
            <a:pPr>
              <a:buNone/>
            </a:pPr>
            <a:r>
              <a:rPr lang="it-IT" dirty="0" smtClean="0"/>
              <a:t>   </a:t>
            </a:r>
            <a:r>
              <a:rPr lang="it-IT" dirty="0" smtClean="0"/>
              <a:t>Inoltre indica se l’ampiezza dell’effetto trovato è piccola, media o grande </a:t>
            </a:r>
          </a:p>
          <a:p>
            <a:r>
              <a:rPr lang="it-IT" i="1" u="sng" dirty="0" smtClean="0"/>
              <a:t>d </a:t>
            </a:r>
            <a:r>
              <a:rPr lang="it-IT" u="sng" dirty="0" smtClean="0"/>
              <a:t>di </a:t>
            </a:r>
            <a:r>
              <a:rPr lang="it-IT" u="sng" dirty="0" err="1" smtClean="0"/>
              <a:t>Choen</a:t>
            </a:r>
            <a:r>
              <a:rPr lang="it-IT" i="1" u="sng" dirty="0" smtClean="0"/>
              <a:t>:</a:t>
            </a:r>
            <a:r>
              <a:rPr lang="it-IT" u="sng" dirty="0" smtClean="0"/>
              <a:t>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    Effetto </a:t>
            </a:r>
            <a:r>
              <a:rPr lang="it-IT" dirty="0" smtClean="0"/>
              <a:t>piccolo .20-.49</a:t>
            </a:r>
          </a:p>
          <a:p>
            <a:pPr>
              <a:buNone/>
            </a:pPr>
            <a:r>
              <a:rPr lang="it-IT" dirty="0" smtClean="0"/>
              <a:t>    Effetto </a:t>
            </a:r>
            <a:r>
              <a:rPr lang="it-IT" dirty="0" smtClean="0"/>
              <a:t>medio .50-.79</a:t>
            </a:r>
          </a:p>
          <a:p>
            <a:pPr>
              <a:buNone/>
            </a:pPr>
            <a:r>
              <a:rPr lang="it-IT" dirty="0" smtClean="0"/>
              <a:t>    Effetto </a:t>
            </a:r>
            <a:r>
              <a:rPr lang="it-IT" dirty="0" smtClean="0"/>
              <a:t>grande .80 in poi 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Meta-analisi</a:t>
            </a:r>
            <a:r>
              <a:rPr lang="it-IT" dirty="0" smtClean="0"/>
              <a:t>: variabili moderatrici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Vengono inoltre analizzate le variabili </a:t>
            </a:r>
            <a:r>
              <a:rPr lang="it-IT" dirty="0" smtClean="0"/>
              <a:t>che moderano i risultati della meta-analisi influenzando l’intensità della relazione.</a:t>
            </a:r>
          </a:p>
          <a:p>
            <a:r>
              <a:rPr lang="it-IT" dirty="0" smtClean="0"/>
              <a:t>Per </a:t>
            </a:r>
            <a:r>
              <a:rPr lang="it-IT" dirty="0" smtClean="0"/>
              <a:t>esempio se gli studi che stiamo valutando hanno alcuni i pazienti come campione, ed altri invece hanno la popolazione non </a:t>
            </a:r>
            <a:r>
              <a:rPr lang="it-IT" dirty="0" smtClean="0"/>
              <a:t>clinica (studenti), </a:t>
            </a:r>
            <a:r>
              <a:rPr lang="it-IT" dirty="0" smtClean="0"/>
              <a:t>possiamo </a:t>
            </a:r>
            <a:r>
              <a:rPr lang="it-IT" dirty="0" smtClean="0"/>
              <a:t>considerare </a:t>
            </a:r>
            <a:r>
              <a:rPr lang="it-IT" dirty="0" smtClean="0"/>
              <a:t>una variabile moderatrice che si chiama “campione” e vedere se l’</a:t>
            </a:r>
            <a:r>
              <a:rPr lang="it-IT" dirty="0" err="1" smtClean="0"/>
              <a:t>effect</a:t>
            </a:r>
            <a:r>
              <a:rPr lang="it-IT" dirty="0" smtClean="0"/>
              <a:t> </a:t>
            </a:r>
            <a:r>
              <a:rPr lang="it-IT" dirty="0" err="1" smtClean="0"/>
              <a:t>size</a:t>
            </a:r>
            <a:r>
              <a:rPr lang="it-IT" dirty="0" smtClean="0"/>
              <a:t> degli studi che hanno tutti pazienti è diverso da quello degli studi che hanno </a:t>
            </a:r>
            <a:r>
              <a:rPr lang="it-IT" dirty="0" smtClean="0"/>
              <a:t>una popolazione non clinica. </a:t>
            </a:r>
            <a:r>
              <a:rPr lang="it-IT" dirty="0" smtClean="0"/>
              <a:t>Se sono diversi allora la variabile campione determina relazioni diverse fra variabili.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Cosa ci dicono le parti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err="1" smtClean="0"/>
              <a:t>Abstract</a:t>
            </a:r>
            <a:endParaRPr lang="it-IT" dirty="0" smtClean="0"/>
          </a:p>
          <a:p>
            <a:pPr>
              <a:buNone/>
            </a:pPr>
            <a:endParaRPr lang="it-IT" dirty="0" smtClean="0"/>
          </a:p>
          <a:p>
            <a:r>
              <a:rPr lang="it-IT" i="1" dirty="0" smtClean="0"/>
              <a:t>..</a:t>
            </a:r>
            <a:r>
              <a:rPr lang="it-IT" i="1" dirty="0" smtClean="0"/>
              <a:t> </a:t>
            </a:r>
            <a:r>
              <a:rPr lang="en-US" i="1" dirty="0" smtClean="0"/>
              <a:t> </a:t>
            </a:r>
            <a:r>
              <a:rPr lang="en-US" i="1" dirty="0" smtClean="0"/>
              <a:t>This study set out to investigate the patterns </a:t>
            </a:r>
            <a:r>
              <a:rPr lang="en-US" i="1" dirty="0" smtClean="0"/>
              <a:t>of referral </a:t>
            </a:r>
            <a:r>
              <a:rPr lang="en-US" i="1" dirty="0" smtClean="0"/>
              <a:t>in a sample (n = 206) of patients having </a:t>
            </a:r>
            <a:r>
              <a:rPr lang="en-US" i="1" dirty="0" smtClean="0"/>
              <a:t>first-time access </a:t>
            </a:r>
            <a:r>
              <a:rPr lang="en-US" i="1" dirty="0" smtClean="0"/>
              <a:t>to an Italian comprehensive program that targets </a:t>
            </a:r>
            <a:r>
              <a:rPr lang="en-US" i="1" dirty="0" smtClean="0"/>
              <a:t>the early </a:t>
            </a:r>
            <a:r>
              <a:rPr lang="en-US" i="1" dirty="0" smtClean="0"/>
              <a:t>detection of and early intervention on subjects at </a:t>
            </a:r>
            <a:r>
              <a:rPr lang="en-US" i="1" dirty="0" smtClean="0"/>
              <a:t>the onset </a:t>
            </a:r>
            <a:r>
              <a:rPr lang="en-US" i="1" dirty="0" smtClean="0"/>
              <a:t>of psychosis. The primary goal of the study was </a:t>
            </a:r>
            <a:r>
              <a:rPr lang="en-US" i="1" dirty="0" smtClean="0"/>
              <a:t>to investigate </a:t>
            </a:r>
            <a:r>
              <a:rPr lang="en-US" i="1" dirty="0" smtClean="0"/>
              <a:t>the duration of untreated illness (DUI) </a:t>
            </a:r>
            <a:r>
              <a:rPr lang="en-US" i="1" dirty="0" smtClean="0"/>
              <a:t>and/or the </a:t>
            </a:r>
            <a:r>
              <a:rPr lang="en-US" i="1" dirty="0" smtClean="0"/>
              <a:t>duration of untreated psychosis (DUP) in the </a:t>
            </a:r>
            <a:r>
              <a:rPr lang="en-US" i="1" dirty="0" smtClean="0"/>
              <a:t>sample since </a:t>
            </a:r>
            <a:r>
              <a:rPr lang="en-US" i="1" dirty="0" smtClean="0"/>
              <a:t>the implementation of the </a:t>
            </a:r>
            <a:r>
              <a:rPr lang="en-US" i="1" dirty="0" smtClean="0"/>
              <a:t>program….</a:t>
            </a:r>
            <a:endParaRPr lang="en-US" i="1" dirty="0" smtClean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285720" y="21429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shade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Cosa ci dicono le parti</a:t>
            </a:r>
            <a:endParaRPr kumimoji="0" lang="it-IT" sz="33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shade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Meta-analisi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La meta analisi è uno strumento molto potente ed offre una sintesi dei risultati dei vari studi clinici, ma a farne le spese è il contenuto informativo . Questo è un limite intrinseco della procedura (ogni operazione di aggregazione di categorie o di valori fornisce un risultato che non esprime più le caratteristiche dei singoli componenti) aggravata dalla condizione di operare su scale molto grandi, quindi diverse da quelle originarie</a:t>
            </a:r>
            <a:r>
              <a:rPr lang="it-IT" dirty="0" smtClean="0"/>
              <a:t>. </a:t>
            </a:r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Cosa ci dicono le parti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Abstract</a:t>
            </a:r>
            <a:r>
              <a:rPr lang="it-IT" dirty="0" smtClean="0"/>
              <a:t>: </a:t>
            </a:r>
          </a:p>
          <a:p>
            <a:pPr>
              <a:buNone/>
            </a:pPr>
            <a:r>
              <a:rPr lang="it-IT" dirty="0" smtClean="0"/>
              <a:t>    sintesi </a:t>
            </a:r>
            <a:r>
              <a:rPr lang="it-IT" dirty="0" smtClean="0"/>
              <a:t>essenziale dell'articolo, in cui sono riportati le principali evidenze scientifiche </a:t>
            </a:r>
            <a:r>
              <a:rPr lang="it-IT" dirty="0" smtClean="0"/>
              <a:t>della ricerca.</a:t>
            </a:r>
          </a:p>
          <a:p>
            <a:pPr>
              <a:buNone/>
            </a:pPr>
            <a:r>
              <a:rPr lang="it-IT" dirty="0" smtClean="0"/>
              <a:t>    É </a:t>
            </a:r>
            <a:r>
              <a:rPr lang="it-IT" dirty="0" smtClean="0"/>
              <a:t>la prima cosa da leggere quando si vuole capire se è un articolo che ci interessa o meno. E’ un breve spot sui dati principali dello studio. Per cui, per chi legge è importante leggere l’</a:t>
            </a:r>
            <a:r>
              <a:rPr lang="it-IT" dirty="0" err="1" smtClean="0"/>
              <a:t>abstract</a:t>
            </a:r>
            <a:r>
              <a:rPr lang="it-IT" dirty="0" smtClean="0"/>
              <a:t> prima di scaricare l’articolo intero, perché permette di capire se l’articolo fa al caso suo o meno.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Cosa ci dicono le parti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Introduzione</a:t>
            </a:r>
          </a:p>
          <a:p>
            <a:endParaRPr lang="it-IT" dirty="0" smtClean="0"/>
          </a:p>
          <a:p>
            <a:pPr>
              <a:buNone/>
            </a:pPr>
            <a:r>
              <a:rPr lang="it-IT" i="1" dirty="0" smtClean="0"/>
              <a:t>…</a:t>
            </a:r>
            <a:r>
              <a:rPr lang="en-US" i="1" dirty="0" smtClean="0"/>
              <a:t>the concept of duration of untreated psychosis</a:t>
            </a:r>
          </a:p>
          <a:p>
            <a:pPr>
              <a:buNone/>
            </a:pPr>
            <a:r>
              <a:rPr lang="en-US" i="1" dirty="0" smtClean="0"/>
              <a:t>(DUP) was developed to take into account the time that</a:t>
            </a:r>
          </a:p>
          <a:p>
            <a:pPr>
              <a:buNone/>
            </a:pPr>
            <a:r>
              <a:rPr lang="en-US" i="1" dirty="0" smtClean="0"/>
              <a:t>elapses from the onset of evident symptoms of psychosis</a:t>
            </a:r>
          </a:p>
          <a:p>
            <a:pPr>
              <a:buNone/>
            </a:pPr>
            <a:r>
              <a:rPr lang="en-US" i="1" dirty="0" smtClean="0"/>
              <a:t>(delusions, hallucinations, bizarre behavior) to the start of</a:t>
            </a:r>
          </a:p>
          <a:p>
            <a:pPr>
              <a:buNone/>
            </a:pPr>
            <a:r>
              <a:rPr lang="en-US" i="1" dirty="0" smtClean="0"/>
              <a:t>appropriate treatment, usually the prescription </a:t>
            </a:r>
            <a:r>
              <a:rPr lang="en-US" i="1" dirty="0" smtClean="0"/>
              <a:t> of antipsychotic </a:t>
            </a:r>
            <a:r>
              <a:rPr lang="it-IT" i="1" dirty="0" err="1" smtClean="0"/>
              <a:t>drugs</a:t>
            </a:r>
            <a:r>
              <a:rPr lang="en-US" i="1" dirty="0" smtClean="0"/>
              <a:t>….</a:t>
            </a:r>
            <a:endParaRPr lang="it-IT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Cosa ci dicono le parti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Introduzione:</a:t>
            </a:r>
          </a:p>
          <a:p>
            <a:pPr>
              <a:buNone/>
            </a:pPr>
            <a:r>
              <a:rPr lang="it-IT" dirty="0" smtClean="0"/>
              <a:t>    Sintetizza </a:t>
            </a:r>
            <a:r>
              <a:rPr lang="it-IT" dirty="0" smtClean="0"/>
              <a:t>lo stato dell’arte, ovvero il quadro teorico </a:t>
            </a:r>
            <a:r>
              <a:rPr lang="it-IT" dirty="0" smtClean="0"/>
              <a:t> di riferimento</a:t>
            </a:r>
            <a:r>
              <a:rPr lang="it-IT" dirty="0" smtClean="0"/>
              <a:t>, letteratura precedente </a:t>
            </a:r>
            <a:r>
              <a:rPr lang="it-IT" dirty="0" smtClean="0"/>
              <a:t>sull'argomento che </a:t>
            </a:r>
            <a:r>
              <a:rPr lang="it-IT" dirty="0" smtClean="0"/>
              <a:t>gli autori hanno </a:t>
            </a:r>
            <a:r>
              <a:rPr lang="it-IT" dirty="0" smtClean="0"/>
              <a:t>considerato.</a:t>
            </a:r>
          </a:p>
          <a:p>
            <a:pPr>
              <a:buNone/>
            </a:pPr>
            <a:r>
              <a:rPr lang="it-IT" dirty="0" smtClean="0"/>
              <a:t>   Permette un confronto </a:t>
            </a:r>
            <a:r>
              <a:rPr lang="it-IT" dirty="0" smtClean="0"/>
              <a:t>con la </a:t>
            </a:r>
            <a:r>
              <a:rPr lang="it-IT" dirty="0" smtClean="0"/>
              <a:t>bibliografia dell'articolo</a:t>
            </a:r>
            <a:r>
              <a:rPr lang="it-IT" dirty="0" smtClean="0"/>
              <a:t> </a:t>
            </a:r>
            <a:r>
              <a:rPr lang="it-IT" dirty="0" smtClean="0"/>
              <a:t> </a:t>
            </a:r>
            <a:r>
              <a:rPr lang="it-IT" dirty="0" smtClean="0"/>
              <a:t>per ulteriori approfondimenti</a:t>
            </a:r>
            <a:r>
              <a:rPr lang="it-IT" dirty="0" smtClean="0"/>
              <a:t>.</a:t>
            </a:r>
            <a:r>
              <a:rPr lang="it-IT" dirty="0" smtClean="0"/>
              <a:t> E’ sempre bene andare diretti alla </a:t>
            </a:r>
            <a:r>
              <a:rPr lang="it-IT" dirty="0" smtClean="0"/>
              <a:t>fonte!</a:t>
            </a:r>
          </a:p>
          <a:p>
            <a:pPr>
              <a:buNone/>
            </a:pPr>
            <a:r>
              <a:rPr lang="it-IT" dirty="0" smtClean="0"/>
              <a:t>    In </a:t>
            </a:r>
            <a:r>
              <a:rPr lang="it-IT" dirty="0" smtClean="0"/>
              <a:t>base al quadro teorico gli autori basano le ipotesi della ricerca. L’introduzione  dovrebbe  guidare e portare il lettore alle stesse domande di ricerca che si pongono gli autori. </a:t>
            </a:r>
          </a:p>
          <a:p>
            <a:pPr>
              <a:buNone/>
            </a:pPr>
            <a:r>
              <a:rPr lang="it-IT" dirty="0" smtClean="0"/>
              <a:t> 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Cosa ci dicono le parti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Metodo </a:t>
            </a:r>
          </a:p>
          <a:p>
            <a:r>
              <a:rPr lang="it-IT" dirty="0" smtClean="0"/>
              <a:t>…</a:t>
            </a:r>
            <a:r>
              <a:rPr lang="en-US" i="1" dirty="0" smtClean="0"/>
              <a:t>Data were collected during the routine assessment of the patients </a:t>
            </a:r>
            <a:r>
              <a:rPr lang="en-US" i="1" dirty="0" err="1" smtClean="0"/>
              <a:t>participat</a:t>
            </a:r>
            <a:r>
              <a:rPr lang="en-US" i="1" dirty="0" smtClean="0"/>
              <a:t>- </a:t>
            </a:r>
            <a:r>
              <a:rPr lang="en-US" i="1" dirty="0" err="1" smtClean="0"/>
              <a:t>ing</a:t>
            </a:r>
            <a:r>
              <a:rPr lang="en-US" i="1" dirty="0" smtClean="0"/>
              <a:t> in the Programma2000 and, more specifically, of those enrolled from June 1999 to September 2009</a:t>
            </a:r>
            <a:r>
              <a:rPr lang="en-US" i="1" dirty="0" smtClean="0"/>
              <a:t>. </a:t>
            </a:r>
            <a:r>
              <a:rPr lang="en-US" i="1" dirty="0" smtClean="0"/>
              <a:t>All patients gave their informed consent. The sample included 169 patients from a catchment area of </a:t>
            </a:r>
            <a:r>
              <a:rPr lang="en-US" i="1" dirty="0" err="1" smtClean="0"/>
              <a:t>approxi</a:t>
            </a:r>
            <a:r>
              <a:rPr lang="en-US" i="1" dirty="0" smtClean="0"/>
              <a:t>- </a:t>
            </a:r>
            <a:r>
              <a:rPr lang="en-US" i="1" dirty="0" err="1" smtClean="0"/>
              <a:t>mately</a:t>
            </a:r>
            <a:r>
              <a:rPr lang="en-US" i="1" dirty="0" smtClean="0"/>
              <a:t> 200,000 </a:t>
            </a:r>
            <a:r>
              <a:rPr lang="en-US" i="1" dirty="0" smtClean="0"/>
              <a:t>inhabitants…</a:t>
            </a:r>
            <a:endParaRPr lang="it-IT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Cosa ci dicono le parti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Metodo:</a:t>
            </a:r>
          </a:p>
          <a:p>
            <a:pPr>
              <a:buFontTx/>
              <a:buChar char="-"/>
            </a:pPr>
            <a:r>
              <a:rPr lang="it-IT" u="sng" dirty="0" smtClean="0"/>
              <a:t>descrizione </a:t>
            </a:r>
            <a:r>
              <a:rPr lang="it-IT" u="sng" dirty="0" smtClean="0"/>
              <a:t>del campione </a:t>
            </a:r>
            <a:r>
              <a:rPr lang="it-IT" dirty="0" smtClean="0"/>
              <a:t>(numerosità, composizione: genere, età media, provenienza geografica  e caratteristiche specifiche; metodo di reclutamento, criteri di inclusione/esclusione dei soggetti</a:t>
            </a:r>
            <a:r>
              <a:rPr lang="it-IT" dirty="0" smtClean="0"/>
              <a:t>);</a:t>
            </a:r>
          </a:p>
          <a:p>
            <a:pPr>
              <a:buFontTx/>
              <a:buChar char="-"/>
            </a:pPr>
            <a:r>
              <a:rPr lang="it-IT" u="sng" dirty="0" smtClean="0"/>
              <a:t>numerosità </a:t>
            </a:r>
            <a:r>
              <a:rPr lang="it-IT" u="sng" dirty="0" smtClean="0"/>
              <a:t>e metodo di reclutamento </a:t>
            </a:r>
            <a:r>
              <a:rPr lang="it-IT" dirty="0" smtClean="0"/>
              <a:t>determinano la qualità dei risultati, la </a:t>
            </a:r>
            <a:r>
              <a:rPr lang="it-IT" dirty="0" err="1" smtClean="0"/>
              <a:t>generalizzabilità</a:t>
            </a:r>
            <a:r>
              <a:rPr lang="it-IT" dirty="0" smtClean="0"/>
              <a:t> dei risultati (il campione è rappresentativo della popolazione generale? </a:t>
            </a:r>
            <a:r>
              <a:rPr lang="it-IT" dirty="0" smtClean="0"/>
              <a:t>Si </a:t>
            </a:r>
            <a:r>
              <a:rPr lang="it-IT" dirty="0" smtClean="0"/>
              <a:t>può estendere alla popolazione generale</a:t>
            </a:r>
            <a:r>
              <a:rPr lang="it-IT" dirty="0" smtClean="0"/>
              <a:t>?);</a:t>
            </a:r>
          </a:p>
          <a:p>
            <a:pPr>
              <a:buFontTx/>
              <a:buChar char="-"/>
            </a:pPr>
            <a:r>
              <a:rPr lang="it-IT" dirty="0" smtClean="0"/>
              <a:t>g</a:t>
            </a:r>
            <a:r>
              <a:rPr lang="it-IT" dirty="0" smtClean="0"/>
              <a:t>li </a:t>
            </a:r>
            <a:r>
              <a:rPr lang="it-IT" u="sng" dirty="0" smtClean="0"/>
              <a:t>strumenti</a:t>
            </a:r>
            <a:r>
              <a:rPr lang="it-IT" dirty="0" smtClean="0"/>
              <a:t> utilizzati, per misurare le variabili oggetto di </a:t>
            </a:r>
            <a:r>
              <a:rPr lang="it-IT" dirty="0" smtClean="0"/>
              <a:t>studio sono standardizzati? Hanno </a:t>
            </a:r>
            <a:r>
              <a:rPr lang="it-IT" dirty="0" smtClean="0"/>
              <a:t>norme </a:t>
            </a:r>
            <a:r>
              <a:rPr lang="it-IT" dirty="0" smtClean="0"/>
              <a:t>disponibili? </a:t>
            </a:r>
            <a:r>
              <a:rPr lang="it-IT" dirty="0" smtClean="0"/>
              <a:t>S</a:t>
            </a:r>
            <a:r>
              <a:rPr lang="it-IT" dirty="0" smtClean="0"/>
              <a:t>ono reperibili?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Cosa ci dicono le parti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Metodo:</a:t>
            </a:r>
          </a:p>
          <a:p>
            <a:pPr>
              <a:buNone/>
            </a:pPr>
            <a:r>
              <a:rPr lang="it-IT" dirty="0" smtClean="0"/>
              <a:t>    In questa parte dell’articolo viene descritto il tipo di disegno sperimentale</a:t>
            </a:r>
            <a:r>
              <a:rPr lang="it-IT" dirty="0" smtClean="0"/>
              <a:t>:</a:t>
            </a:r>
            <a:endParaRPr lang="it-IT" dirty="0" smtClean="0"/>
          </a:p>
          <a:p>
            <a:pPr>
              <a:buFont typeface="Wingdings" pitchFamily="2" charset="2"/>
              <a:buChar char="q"/>
            </a:pPr>
            <a:r>
              <a:rPr lang="it-IT" dirty="0" smtClean="0"/>
              <a:t>nello studio </a:t>
            </a:r>
            <a:r>
              <a:rPr lang="it-IT" u="sng" dirty="0" smtClean="0"/>
              <a:t>t</a:t>
            </a:r>
            <a:r>
              <a:rPr lang="it-IT" u="sng" dirty="0" smtClean="0"/>
              <a:t>rasversale</a:t>
            </a:r>
            <a:r>
              <a:rPr lang="it-IT" dirty="0" smtClean="0"/>
              <a:t>: </a:t>
            </a:r>
            <a:r>
              <a:rPr lang="it-IT" dirty="0" smtClean="0"/>
              <a:t>tutti le variabili oggetto di interesse sono </a:t>
            </a:r>
            <a:r>
              <a:rPr lang="it-IT" dirty="0" smtClean="0"/>
              <a:t>state </a:t>
            </a:r>
            <a:r>
              <a:rPr lang="it-IT" dirty="0" smtClean="0"/>
              <a:t>misurate nella stessa popolazione nello stesso tempo, ovvero un unico campione a cui sono stati somministrate tutte le variabili di studio. Le inferenze e conclusioni che si possono trarre dai risultati sono puramente </a:t>
            </a:r>
            <a:r>
              <a:rPr lang="it-IT" dirty="0" err="1" smtClean="0"/>
              <a:t>correlazionali</a:t>
            </a:r>
            <a:r>
              <a:rPr lang="it-IT" dirty="0" smtClean="0"/>
              <a:t> o di </a:t>
            </a:r>
            <a:r>
              <a:rPr lang="it-IT" dirty="0" err="1" smtClean="0"/>
              <a:t>co-occorrenza</a:t>
            </a:r>
            <a:r>
              <a:rPr lang="it-IT" dirty="0" smtClean="0"/>
              <a:t> di variabili, ma NON di tipo causale. Se le variabili A e B sono presenti ad alti livelli nel nostro campione, non possiamo dire che A ha causato B, potrebbe essere infatti che anche B abbia causato A, oppure che ci sia un’altra variabile C, che non abbiamo considerato che ha determinato la </a:t>
            </a:r>
            <a:r>
              <a:rPr lang="it-IT" dirty="0" err="1" smtClean="0"/>
              <a:t>co-occorrenza</a:t>
            </a:r>
            <a:r>
              <a:rPr lang="it-IT" dirty="0" smtClean="0"/>
              <a:t> di A e B. Pertanto le conclusioni sono solo di copresenza di variabili, ma NON di CAUSALITA</a:t>
            </a:r>
            <a:r>
              <a:rPr lang="it-IT" dirty="0" smtClean="0"/>
              <a:t>’.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Cosa ci dicono le parti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t-IT" dirty="0" smtClean="0"/>
          </a:p>
          <a:p>
            <a:pPr>
              <a:buFont typeface="Wingdings" pitchFamily="2" charset="2"/>
              <a:buChar char="q"/>
            </a:pPr>
            <a:r>
              <a:rPr lang="it-IT" dirty="0" smtClean="0"/>
              <a:t>Nello </a:t>
            </a:r>
            <a:r>
              <a:rPr lang="it-IT" dirty="0" smtClean="0"/>
              <a:t>studio </a:t>
            </a:r>
            <a:r>
              <a:rPr lang="it-IT" u="sng" dirty="0" smtClean="0"/>
              <a:t>longitudinale</a:t>
            </a:r>
            <a:r>
              <a:rPr lang="it-IT" dirty="0" smtClean="0"/>
              <a:t> si valuta se la nostra variabile A predice la nostra variabile B. Le variabili vengono misurate nello stesso campione al tempo T1 e al tempo T2, che distano fra di loro un tempo stabilito dallo sperimentatore (settimane, giorni, mesi). Ci si aspetta che se ci sia un rapporto causale tra A e B, più alti livelli di A </a:t>
            </a:r>
            <a:r>
              <a:rPr lang="it-IT" dirty="0" err="1" smtClean="0"/>
              <a:t>a</a:t>
            </a:r>
            <a:r>
              <a:rPr lang="it-IT" dirty="0" smtClean="0"/>
              <a:t> T1, predicano più alti livelli di B a T2.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tà">
  <a:themeElements>
    <a:clrScheme name="Città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ttà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ttà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97</TotalTime>
  <Words>1305</Words>
  <Application>Microsoft Office PowerPoint</Application>
  <PresentationFormat>Presentazione su schermo (4:3)</PresentationFormat>
  <Paragraphs>91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Città</vt:lpstr>
      <vt:lpstr>Composizione di un articolo di ricerca</vt:lpstr>
      <vt:lpstr>Cosa ci dicono le parti</vt:lpstr>
      <vt:lpstr>Cosa ci dicono le parti</vt:lpstr>
      <vt:lpstr>Cosa ci dicono le parti</vt:lpstr>
      <vt:lpstr>Cosa ci dicono le parti</vt:lpstr>
      <vt:lpstr>Cosa ci dicono le parti</vt:lpstr>
      <vt:lpstr>Cosa ci dicono le parti</vt:lpstr>
      <vt:lpstr>Cosa ci dicono le parti</vt:lpstr>
      <vt:lpstr>Cosa ci dicono le parti</vt:lpstr>
      <vt:lpstr>Cosa ci dicono le parti</vt:lpstr>
      <vt:lpstr>Cosa ci dicono le parti</vt:lpstr>
      <vt:lpstr>Cosa ci dicono le parti</vt:lpstr>
      <vt:lpstr>Confronto tra due o più articoli</vt:lpstr>
      <vt:lpstr>Confronto tra due o più articoli</vt:lpstr>
      <vt:lpstr>Meta-analisi/Review</vt:lpstr>
      <vt:lpstr>Meta-analisi</vt:lpstr>
      <vt:lpstr>Meta-analisi: effect size</vt:lpstr>
      <vt:lpstr>Meta-analisi: effect size</vt:lpstr>
      <vt:lpstr>Meta-analisi: variabili moderatrici</vt:lpstr>
      <vt:lpstr>Meta-analisi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Composizione di un articolo di ricerca</dc:title>
  <dc:creator>utente</dc:creator>
  <cp:lastModifiedBy>utente</cp:lastModifiedBy>
  <cp:revision>10</cp:revision>
  <dcterms:created xsi:type="dcterms:W3CDTF">2016-03-10T09:34:45Z</dcterms:created>
  <dcterms:modified xsi:type="dcterms:W3CDTF">2016-03-10T11:12:14Z</dcterms:modified>
</cp:coreProperties>
</file>