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61" r:id="rId5"/>
    <p:sldId id="298" r:id="rId6"/>
    <p:sldId id="265" r:id="rId7"/>
    <p:sldId id="266" r:id="rId8"/>
    <p:sldId id="289" r:id="rId9"/>
    <p:sldId id="299" r:id="rId10"/>
    <p:sldId id="267" r:id="rId11"/>
    <p:sldId id="292" r:id="rId12"/>
    <p:sldId id="293" r:id="rId13"/>
    <p:sldId id="294" r:id="rId14"/>
    <p:sldId id="286" r:id="rId15"/>
    <p:sldId id="287" r:id="rId16"/>
    <p:sldId id="295" r:id="rId17"/>
    <p:sldId id="300" r:id="rId18"/>
    <p:sldId id="268" r:id="rId19"/>
    <p:sldId id="297" r:id="rId20"/>
    <p:sldId id="271" r:id="rId21"/>
    <p:sldId id="296" r:id="rId22"/>
    <p:sldId id="274" r:id="rId23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0664"/>
  </p:normalViewPr>
  <p:slideViewPr>
    <p:cSldViewPr snapToGrid="0" snapToObjects="1">
      <p:cViewPr varScale="1">
        <p:scale>
          <a:sx n="113" d="100"/>
          <a:sy n="113" d="100"/>
        </p:scale>
        <p:origin x="7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F9EA6F-0CAB-3224-A4C1-1D4CC376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2F41-500D-2E48-8899-DCB7D76E2E34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B86E5-93A5-579A-EA39-22967C64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1D470-6FE9-5702-DDF2-06E65773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3297-7F37-AD44-8A0D-57B0B1E6CC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826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9B9BF-2535-F391-9F91-6A733615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8E43F-1E1A-484F-AB7E-CA7B1BE8DBC1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8CCB64-1EA8-4064-DBF6-31629B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3B44E4-0DA3-51B5-FCC3-3F93D312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CB54A-C660-B54F-B1A5-D2E6660E64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2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E656B0-1E13-8FC9-AA9C-8BF164CA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B22E4-31F2-224F-A6E8-730FB07E37DD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3CE85B-1282-6561-FC49-D6C636CA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CB44B8-47ED-F307-C9DB-6E827678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62A00-70AF-A946-B52E-C84608FFC9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134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0F2077-495C-2A66-9A84-DA15BE62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2477-3DDB-9D44-BA7B-72ACB3895138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3D4940-7C10-793C-ADC1-ED988BF2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F54578-4DDA-97CA-7E98-ED017B24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37A9A-034F-1548-9D16-196DCC224B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230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6E85F4-655F-6861-B968-011A37A5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6C7-6D4E-8740-9FEE-08D592DBDAEA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3FA65-F648-281A-BB3C-DAC77FF7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1BB6AE-2CEE-1239-E1F4-B217C772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2010-E7F4-4C48-8ED0-77FB7FCEC5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13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5C18959-39A7-DEF3-CDAE-7698C951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F3D-E0DC-824E-A850-30238D4869F7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EB49C295-39A8-9209-912B-8D2A51D0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DB195FF-D310-5BCF-57B9-C58489D5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3525-D706-A746-A38B-C0B499BBC8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943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77A95842-4863-2A63-0EED-39CA540B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D7D39-65BF-9D44-B436-15F34CFCEFDC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D749DE0-8C52-D960-A927-332D6880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C0C350F-2448-76E6-E5A4-1C5BCD35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58771-7533-A14D-BDE8-FEDA81B55E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480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60D1CE2-423E-A9AE-44A4-85649F3E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63B8D-9266-5C4A-B768-D5EE416F8890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1BD5415-298C-F2ED-A483-5DAE9F49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9EFB822-8EB7-7F99-D566-8BBACC3F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89766-2DDD-D54E-B73E-D00B0F11A9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055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77CDC3D-9CCA-0260-A17C-1462D1B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270F-0250-CD43-B2D0-C8FE334673FA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FE81C89A-FE4C-53C5-E1D5-DB8705BE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D7201790-B7E2-6736-639C-FB934583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3C655-AA64-E642-A4BA-754904B80F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000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6F17B70-A584-0150-EC0E-8C6563A8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D4F89-DE43-F140-A28B-A4789ACA9632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AA6E41F-8ADB-2592-14DC-B5EEBE38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0BD7E3F-400D-6CBB-5B9C-9BCE2356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9EF23-60E0-7146-A0E2-E155BF6F89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42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8CAF9FE-5F3F-0767-0B93-87E985B8B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FEE01-7143-1D48-8344-0D8988D7B30F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6F7DD8C-0593-2796-C8B0-0F6C99AB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C178D61-7A0C-BE85-FDF0-94D32EDB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D6803-D264-2E4D-B067-0068798379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74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194EB5B-B5BF-C3CC-0F48-D152BCF240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A29BC33-A55E-F0E3-37B3-A82FFBC91B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79D9F5-7146-E8D8-0E97-F618D907E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5625F60-22E0-144B-8CD6-51F9B28BEB4D}" type="datetime1">
              <a:rPr lang="it-IT"/>
              <a:pPr>
                <a:defRPr/>
              </a:pPr>
              <a:t>30/09/25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E3D85-88B5-406B-1104-6258CCD9E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75B008-5976-D811-A3A6-490510DD8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7E3009-F7D9-634B-9582-C553069319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uniroma1.it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5" descr="Fondino">
            <a:extLst>
              <a:ext uri="{FF2B5EF4-FFF2-40B4-BE49-F238E27FC236}">
                <a16:creationId xmlns:a16="http://schemas.microsoft.com/office/drawing/2014/main" id="{D9140556-0468-07D9-DF9E-A566ADB0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Immagine 12" descr="ml_SFONDATO copia.eps">
            <a:extLst>
              <a:ext uri="{FF2B5EF4-FFF2-40B4-BE49-F238E27FC236}">
                <a16:creationId xmlns:a16="http://schemas.microsoft.com/office/drawing/2014/main" id="{85834CBC-AFDC-5C65-F3C5-45C42BE30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egnaposto numero diapositiva 3">
            <a:extLst>
              <a:ext uri="{FF2B5EF4-FFF2-40B4-BE49-F238E27FC236}">
                <a16:creationId xmlns:a16="http://schemas.microsoft.com/office/drawing/2014/main" id="{D74DC16E-7928-6627-7D40-182597B3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70548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DF2A6-1512-F142-BE90-AA4F97175228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13316" name="Immagine 4">
            <a:extLst>
              <a:ext uri="{FF2B5EF4-FFF2-40B4-BE49-F238E27FC236}">
                <a16:creationId xmlns:a16="http://schemas.microsoft.com/office/drawing/2014/main" id="{B9F16FFD-CF00-14C8-8043-240280419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9"/>
          <a:stretch>
            <a:fillRect/>
          </a:stretch>
        </p:blipFill>
        <p:spPr bwMode="auto">
          <a:xfrm>
            <a:off x="5143500" y="698500"/>
            <a:ext cx="40005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magine 5">
            <a:extLst>
              <a:ext uri="{FF2B5EF4-FFF2-40B4-BE49-F238E27FC236}">
                <a16:creationId xmlns:a16="http://schemas.microsoft.com/office/drawing/2014/main" id="{0B1117B5-B744-52E7-2227-6B67D56BA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>
            <a:fillRect/>
          </a:stretch>
        </p:blipFill>
        <p:spPr bwMode="auto">
          <a:xfrm>
            <a:off x="0" y="698500"/>
            <a:ext cx="51435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magine 6">
            <a:extLst>
              <a:ext uri="{FF2B5EF4-FFF2-40B4-BE49-F238E27FC236}">
                <a16:creationId xmlns:a16="http://schemas.microsoft.com/office/drawing/2014/main" id="{B2B7EB54-73B7-33C3-4249-81F4887AB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7" b="15552"/>
          <a:stretch>
            <a:fillRect/>
          </a:stretch>
        </p:blipFill>
        <p:spPr bwMode="auto">
          <a:xfrm>
            <a:off x="5143500" y="2201863"/>
            <a:ext cx="40005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ttangolo 14">
            <a:extLst>
              <a:ext uri="{FF2B5EF4-FFF2-40B4-BE49-F238E27FC236}">
                <a16:creationId xmlns:a16="http://schemas.microsoft.com/office/drawing/2014/main" id="{DE20B2DB-A4B0-5099-0FBA-A6C51785852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60375" y="5811838"/>
            <a:ext cx="336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 i="1">
                <a:solidFill>
                  <a:srgbClr val="800000"/>
                </a:solidFill>
                <a:latin typeface="Cambria" panose="02040503050406030204" pitchFamily="18" charset="0"/>
              </a:rPr>
              <a:t>BENVENUT3</a:t>
            </a:r>
            <a:endParaRPr lang="it-IT" altLang="it-IT" sz="4000" b="1" i="1">
              <a:solidFill>
                <a:srgbClr val="8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964B3D-E8F0-0BE5-F9A3-17488CBBB05C}"/>
              </a:ext>
            </a:extLst>
          </p:cNvPr>
          <p:cNvSpPr txBox="1"/>
          <p:nvPr/>
        </p:nvSpPr>
        <p:spPr>
          <a:xfrm>
            <a:off x="2698750" y="101600"/>
            <a:ext cx="736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2000" b="1" cap="small" dirty="0">
                <a:solidFill>
                  <a:schemeClr val="bg1"/>
                </a:solidFill>
                <a:latin typeface="Cambria"/>
                <a:ea typeface="+mn-ea"/>
              </a:rPr>
              <a:t>Stress Benessere ed engagement nelle organizzazioni</a:t>
            </a:r>
            <a:endParaRPr lang="it-IT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5" descr="Fondino">
            <a:extLst>
              <a:ext uri="{FF2B5EF4-FFF2-40B4-BE49-F238E27FC236}">
                <a16:creationId xmlns:a16="http://schemas.microsoft.com/office/drawing/2014/main" id="{BE9AE9B9-E09C-3592-9F37-786EE38C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Immagine 12" descr="ml_SFONDATO copia.eps">
            <a:extLst>
              <a:ext uri="{FF2B5EF4-FFF2-40B4-BE49-F238E27FC236}">
                <a16:creationId xmlns:a16="http://schemas.microsoft.com/office/drawing/2014/main" id="{AEC2BFCC-271E-3122-1B17-BC7E71318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ttangolo 8">
            <a:extLst>
              <a:ext uri="{FF2B5EF4-FFF2-40B4-BE49-F238E27FC236}">
                <a16:creationId xmlns:a16="http://schemas.microsoft.com/office/drawing/2014/main" id="{0F3F748D-A5B1-380F-BD6E-DE41D974F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100" y="903288"/>
            <a:ext cx="2654300" cy="35394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Aula 10</a:t>
            </a:r>
            <a:endParaRPr lang="it-IT" altLang="it-IT" sz="1200" b="1" i="1" dirty="0">
              <a:solidFill>
                <a:srgbClr val="800000"/>
              </a:solidFill>
              <a:highlight>
                <a:srgbClr val="FFFF00"/>
              </a:highlight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Martedì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Ore: 14-16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b="1" i="1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Aula 10</a:t>
            </a:r>
            <a:endParaRPr lang="it-IT" altLang="it-IT" sz="1200" b="1" i="1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Mercoledì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i="1" dirty="0">
                <a:solidFill>
                  <a:srgbClr val="800000"/>
                </a:solidFill>
              </a:rPr>
              <a:t>Ore: 9 - 11</a:t>
            </a:r>
          </a:p>
        </p:txBody>
      </p:sp>
      <p:pic>
        <p:nvPicPr>
          <p:cNvPr id="23556" name="Picture 11" descr="2021, calendario, settembre. 3d, bianco, 2021, calendario, fondo, desktop,  settembre. | CanStock">
            <a:extLst>
              <a:ext uri="{FF2B5EF4-FFF2-40B4-BE49-F238E27FC236}">
                <a16:creationId xmlns:a16="http://schemas.microsoft.com/office/drawing/2014/main" id="{B19EF4B4-1A3E-8682-A584-4C49C6079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9"/>
          <a:stretch>
            <a:fillRect/>
          </a:stretch>
        </p:blipFill>
        <p:spPr bwMode="auto">
          <a:xfrm>
            <a:off x="482600" y="2282825"/>
            <a:ext cx="47339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DC1250-08AF-E8EB-DC03-2DCE4FAB8A08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160F02-B244-07B2-5163-D2E465467461}"/>
              </a:ext>
            </a:extLst>
          </p:cNvPr>
          <p:cNvSpPr txBox="1"/>
          <p:nvPr/>
        </p:nvSpPr>
        <p:spPr>
          <a:xfrm>
            <a:off x="27765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Psicologia del Lavoro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27749E-C41D-D015-D21E-AA42D0F7E55E}"/>
              </a:ext>
            </a:extLst>
          </p:cNvPr>
          <p:cNvSpPr txBox="1"/>
          <p:nvPr/>
        </p:nvSpPr>
        <p:spPr>
          <a:xfrm>
            <a:off x="5892800" y="144463"/>
            <a:ext cx="3416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solidFill>
                  <a:schemeClr val="bg1"/>
                </a:solidFill>
                <a:latin typeface="Cambria"/>
                <a:ea typeface="+mn-ea"/>
              </a:rPr>
              <a:t>I MATERIALI</a:t>
            </a:r>
          </a:p>
        </p:txBody>
      </p:sp>
      <p:pic>
        <p:nvPicPr>
          <p:cNvPr id="24579" name="Immagine 12" descr="ml_SFONDATO copia.eps">
            <a:extLst>
              <a:ext uri="{FF2B5EF4-FFF2-40B4-BE49-F238E27FC236}">
                <a16:creationId xmlns:a16="http://schemas.microsoft.com/office/drawing/2014/main" id="{AD0467DB-1A70-5EED-8929-7C55BF49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ttangolo 1">
            <a:extLst>
              <a:ext uri="{FF2B5EF4-FFF2-40B4-BE49-F238E27FC236}">
                <a16:creationId xmlns:a16="http://schemas.microsoft.com/office/drawing/2014/main" id="{B8742937-DBF4-FEA1-18C6-816FB1C69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38" y="776288"/>
            <a:ext cx="7294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Arial" panose="020B0604020202020204" pitchFamily="34" charset="0"/>
                <a:hlinkClick r:id="rId3"/>
              </a:rPr>
              <a:t>https://elearning.uniroma1.it</a:t>
            </a:r>
            <a:endParaRPr lang="it-IT" altLang="it-IT" sz="4000" b="1">
              <a:latin typeface="Arial" panose="020B0604020202020204" pitchFamily="34" charset="0"/>
            </a:endParaRPr>
          </a:p>
        </p:txBody>
      </p:sp>
      <p:pic>
        <p:nvPicPr>
          <p:cNvPr id="24581" name="Immagine 3">
            <a:extLst>
              <a:ext uri="{FF2B5EF4-FFF2-40B4-BE49-F238E27FC236}">
                <a16:creationId xmlns:a16="http://schemas.microsoft.com/office/drawing/2014/main" id="{CDBF5B53-989C-38C7-499E-2A939F41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775"/>
            <a:ext cx="9126538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5" descr="Fondino">
            <a:extLst>
              <a:ext uri="{FF2B5EF4-FFF2-40B4-BE49-F238E27FC236}">
                <a16:creationId xmlns:a16="http://schemas.microsoft.com/office/drawing/2014/main" id="{90973EC8-6D49-AE69-33CC-4D6CB693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magine 12" descr="ml_SFONDATO copia.eps">
            <a:extLst>
              <a:ext uri="{FF2B5EF4-FFF2-40B4-BE49-F238E27FC236}">
                <a16:creationId xmlns:a16="http://schemas.microsoft.com/office/drawing/2014/main" id="{9FAC723F-6C62-3049-F026-4A06DC3E5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D792F1-339F-D852-B029-FCEE6D1451A5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5" descr="Fondino">
            <a:extLst>
              <a:ext uri="{FF2B5EF4-FFF2-40B4-BE49-F238E27FC236}">
                <a16:creationId xmlns:a16="http://schemas.microsoft.com/office/drawing/2014/main" id="{82C98605-3BF6-5DB5-236C-8CDF340AC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1E88B4-1B49-B385-7863-96DF90439B2D}"/>
              </a:ext>
            </a:extLst>
          </p:cNvPr>
          <p:cNvSpPr txBox="1"/>
          <p:nvPr/>
        </p:nvSpPr>
        <p:spPr>
          <a:xfrm>
            <a:off x="5892800" y="144463"/>
            <a:ext cx="3416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solidFill>
                  <a:schemeClr val="bg1"/>
                </a:solidFill>
                <a:latin typeface="Cambria"/>
                <a:ea typeface="+mn-ea"/>
              </a:rPr>
              <a:t>I MATERIALI</a:t>
            </a:r>
          </a:p>
        </p:txBody>
      </p:sp>
      <p:pic>
        <p:nvPicPr>
          <p:cNvPr id="25603" name="Immagine 12" descr="ml_SFONDATO copia.eps">
            <a:extLst>
              <a:ext uri="{FF2B5EF4-FFF2-40B4-BE49-F238E27FC236}">
                <a16:creationId xmlns:a16="http://schemas.microsoft.com/office/drawing/2014/main" id="{D879DA0E-52AE-E081-C4BA-ADB48130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4">
            <a:extLst>
              <a:ext uri="{FF2B5EF4-FFF2-40B4-BE49-F238E27FC236}">
                <a16:creationId xmlns:a16="http://schemas.microsoft.com/office/drawing/2014/main" id="{2ECB5342-A7C4-0A16-8B8E-AAF8CE88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61864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2">
            <a:extLst>
              <a:ext uri="{FF2B5EF4-FFF2-40B4-BE49-F238E27FC236}">
                <a16:creationId xmlns:a16="http://schemas.microsoft.com/office/drawing/2014/main" id="{CB10CF29-77A0-003D-27CF-7C580E35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3429000"/>
            <a:ext cx="61864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96EB2D-5423-C2AB-2178-DEAAC4688F15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5" descr="Fondino">
            <a:extLst>
              <a:ext uri="{FF2B5EF4-FFF2-40B4-BE49-F238E27FC236}">
                <a16:creationId xmlns:a16="http://schemas.microsoft.com/office/drawing/2014/main" id="{E4E41BD3-704D-7DD7-4FB5-51A161F6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AD76D9-8024-3ADB-CF6C-7A9561947F46}"/>
              </a:ext>
            </a:extLst>
          </p:cNvPr>
          <p:cNvSpPr txBox="1"/>
          <p:nvPr/>
        </p:nvSpPr>
        <p:spPr>
          <a:xfrm>
            <a:off x="5892800" y="144463"/>
            <a:ext cx="3416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solidFill>
                  <a:schemeClr val="bg1"/>
                </a:solidFill>
                <a:latin typeface="Cambria"/>
                <a:ea typeface="+mn-ea"/>
              </a:rPr>
              <a:t>I MATERIALI</a:t>
            </a:r>
          </a:p>
        </p:txBody>
      </p:sp>
      <p:pic>
        <p:nvPicPr>
          <p:cNvPr id="26627" name="Immagine 12" descr="ml_SFONDATO copia.eps">
            <a:extLst>
              <a:ext uri="{FF2B5EF4-FFF2-40B4-BE49-F238E27FC236}">
                <a16:creationId xmlns:a16="http://schemas.microsoft.com/office/drawing/2014/main" id="{70415CD2-4936-59BD-6697-2C1C26273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tangolo 8">
            <a:extLst>
              <a:ext uri="{FF2B5EF4-FFF2-40B4-BE49-F238E27FC236}">
                <a16:creationId xmlns:a16="http://schemas.microsoft.com/office/drawing/2014/main" id="{A42AF49F-4EA2-6638-EA65-D50AF4A26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894388"/>
            <a:ext cx="8083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PASSWORD = work engagement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32D38D-A139-30C3-7BB5-23E5E9859D9A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26630" name="Immagine 1">
            <a:extLst>
              <a:ext uri="{FF2B5EF4-FFF2-40B4-BE49-F238E27FC236}">
                <a16:creationId xmlns:a16="http://schemas.microsoft.com/office/drawing/2014/main" id="{4FA19EE4-2460-9C75-17C7-2A9C2233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49300"/>
            <a:ext cx="854233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5" descr="Fondino">
            <a:extLst>
              <a:ext uri="{FF2B5EF4-FFF2-40B4-BE49-F238E27FC236}">
                <a16:creationId xmlns:a16="http://schemas.microsoft.com/office/drawing/2014/main" id="{D7C5360B-D616-EDF3-2615-34A24AE7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magine 12" descr="ml_SFONDATO copia.eps">
            <a:extLst>
              <a:ext uri="{FF2B5EF4-FFF2-40B4-BE49-F238E27FC236}">
                <a16:creationId xmlns:a16="http://schemas.microsoft.com/office/drawing/2014/main" id="{757AA8F0-8483-FDA4-5BCE-27CE1E83C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4260CC-C685-31A5-3C89-E01A2C1462F9}"/>
              </a:ext>
            </a:extLst>
          </p:cNvPr>
          <p:cNvSpPr txBox="1"/>
          <p:nvPr/>
        </p:nvSpPr>
        <p:spPr>
          <a:xfrm>
            <a:off x="1878013" y="61913"/>
            <a:ext cx="74803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1044E2-D9C4-08C3-14F0-113032E72965}"/>
              </a:ext>
            </a:extLst>
          </p:cNvPr>
          <p:cNvSpPr txBox="1"/>
          <p:nvPr/>
        </p:nvSpPr>
        <p:spPr>
          <a:xfrm>
            <a:off x="414338" y="1149350"/>
            <a:ext cx="82677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Struttura del corso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	</a:t>
            </a:r>
            <a:r>
              <a:rPr lang="it-IT" sz="2400" i="1" dirty="0">
                <a:latin typeface="Cambria"/>
                <a:ea typeface="+mn-ea"/>
                <a:sym typeface="Wingdings" pitchFamily="2" charset="2"/>
              </a:rPr>
              <a:t> Lezioni teoriche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  <a:sym typeface="Wingdings" pitchFamily="2" charset="2"/>
              </a:rPr>
              <a:t>		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  <a:sym typeface="Wingdings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  <a:sym typeface="Wingdings" pitchFamily="2" charset="2"/>
              </a:rPr>
              <a:t>				 Laboratorio pratico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  <a:sym typeface="Wingdings" pitchFamily="2" charset="2"/>
              </a:rPr>
              <a:t>					 </a:t>
            </a: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5" descr="Fondino">
            <a:extLst>
              <a:ext uri="{FF2B5EF4-FFF2-40B4-BE49-F238E27FC236}">
                <a16:creationId xmlns:a16="http://schemas.microsoft.com/office/drawing/2014/main" id="{C111BB11-9CF3-64BD-E73D-D626C4106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magine 12" descr="ml_SFONDATO copia.eps">
            <a:extLst>
              <a:ext uri="{FF2B5EF4-FFF2-40B4-BE49-F238E27FC236}">
                <a16:creationId xmlns:a16="http://schemas.microsoft.com/office/drawing/2014/main" id="{AD3C32F9-5062-C169-ECD6-83A867E5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CEEF95-9706-9C4E-864B-51DABD1A6A76}"/>
              </a:ext>
            </a:extLst>
          </p:cNvPr>
          <p:cNvSpPr txBox="1"/>
          <p:nvPr/>
        </p:nvSpPr>
        <p:spPr>
          <a:xfrm>
            <a:off x="1722438" y="44450"/>
            <a:ext cx="74818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EFCF4B-D1A0-8CCA-2411-00D0BE188E7E}"/>
              </a:ext>
            </a:extLst>
          </p:cNvPr>
          <p:cNvSpPr txBox="1"/>
          <p:nvPr/>
        </p:nvSpPr>
        <p:spPr>
          <a:xfrm>
            <a:off x="414338" y="1149350"/>
            <a:ext cx="82677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LEZIONI TEORICHE: 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IN GENERE IL </a:t>
            </a:r>
            <a:r>
              <a:rPr lang="it-IT" sz="2400" dirty="0" err="1">
                <a:solidFill>
                  <a:srgbClr val="C00000"/>
                </a:solidFill>
                <a:latin typeface="Cambria"/>
                <a:ea typeface="+mn-ea"/>
              </a:rPr>
              <a:t>MARTEDi’</a:t>
            </a: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 FOCALIZZATE SUI TEMI PRINCIPALI DEL CORSO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5" descr="Fondino">
            <a:extLst>
              <a:ext uri="{FF2B5EF4-FFF2-40B4-BE49-F238E27FC236}">
                <a16:creationId xmlns:a16="http://schemas.microsoft.com/office/drawing/2014/main" id="{DB462B51-0E32-F3A6-3F7F-8E9344E0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magine 12" descr="ml_SFONDATO copia.eps">
            <a:extLst>
              <a:ext uri="{FF2B5EF4-FFF2-40B4-BE49-F238E27FC236}">
                <a16:creationId xmlns:a16="http://schemas.microsoft.com/office/drawing/2014/main" id="{88B2143D-A3BB-927D-ABC4-36C6DCCB7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9DFBED-627F-33AE-565E-A74C83B6BCD9}"/>
              </a:ext>
            </a:extLst>
          </p:cNvPr>
          <p:cNvSpPr txBox="1"/>
          <p:nvPr/>
        </p:nvSpPr>
        <p:spPr>
          <a:xfrm>
            <a:off x="1722438" y="44450"/>
            <a:ext cx="74818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D106DA-E70F-3C0D-D4A9-C24277197D05}"/>
              </a:ext>
            </a:extLst>
          </p:cNvPr>
          <p:cNvSpPr txBox="1"/>
          <p:nvPr/>
        </p:nvSpPr>
        <p:spPr>
          <a:xfrm>
            <a:off x="414338" y="1149350"/>
            <a:ext cx="82677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solidFill>
                  <a:srgbClr val="C00000"/>
                </a:solidFill>
                <a:latin typeface="Cambria"/>
                <a:ea typeface="+mn-ea"/>
              </a:rPr>
              <a:t>LABORATORIO</a:t>
            </a: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PRESENTAZIONE ED UTILIZZO DI STRUMENTI DI RILEVAZIONE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PREPARAZIONE PROGETTO DI INTERVENTO «</a:t>
            </a:r>
            <a:r>
              <a:rPr lang="it-IT" sz="2400" dirty="0">
                <a:solidFill>
                  <a:srgbClr val="C00000"/>
                </a:solidFill>
              </a:rPr>
              <a:t>Azienda </a:t>
            </a:r>
            <a:r>
              <a:rPr lang="it-IT" sz="2400" dirty="0" err="1">
                <a:solidFill>
                  <a:srgbClr val="C00000"/>
                </a:solidFill>
              </a:rPr>
              <a:t>Obicà</a:t>
            </a:r>
            <a:r>
              <a:rPr lang="it-IT" sz="2400" dirty="0">
                <a:solidFill>
                  <a:srgbClr val="C00000"/>
                </a:solidFill>
              </a:rPr>
              <a:t> Mozzarella Bar»</a:t>
            </a:r>
            <a:endParaRPr lang="it-IT" sz="2400" dirty="0">
              <a:solidFill>
                <a:srgbClr val="C00000"/>
              </a:solidFill>
              <a:latin typeface="Cambria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PRESENTAZIONE DI PROGRAMMI DI INTERVENTI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LAVORO SU CASI ORGANIZZATIVI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DISCUSSIONE CRITICA DI STUDI SCIENTIFICI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sz="2400" dirty="0">
                <a:solidFill>
                  <a:srgbClr val="C00000"/>
                </a:solidFill>
                <a:latin typeface="Cambria"/>
                <a:ea typeface="+mn-ea"/>
              </a:rPr>
              <a:t>PRESENTAZIONI ATTIVITA’ DI APPROFONDIMENTO STUDENTI (CREDITI PER ESAME)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	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5" descr="Fondino">
            <a:extLst>
              <a:ext uri="{FF2B5EF4-FFF2-40B4-BE49-F238E27FC236}">
                <a16:creationId xmlns:a16="http://schemas.microsoft.com/office/drawing/2014/main" id="{CAC36A62-8ACA-2F4E-9591-D7A9E6C6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magine 12" descr="ml_SFONDATO copia.eps">
            <a:extLst>
              <a:ext uri="{FF2B5EF4-FFF2-40B4-BE49-F238E27FC236}">
                <a16:creationId xmlns:a16="http://schemas.microsoft.com/office/drawing/2014/main" id="{EAC2BE8F-9777-C47C-FC40-761492C5A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6256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526D62-F3E8-AD44-3684-15DC8230D35B}"/>
              </a:ext>
            </a:extLst>
          </p:cNvPr>
          <p:cNvSpPr txBox="1"/>
          <p:nvPr/>
        </p:nvSpPr>
        <p:spPr>
          <a:xfrm>
            <a:off x="1722438" y="44450"/>
            <a:ext cx="74818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75B3ED-1CC8-FCC1-0C02-7F6E75BE00CD}"/>
              </a:ext>
            </a:extLst>
          </p:cNvPr>
          <p:cNvSpPr txBox="1"/>
          <p:nvPr/>
        </p:nvSpPr>
        <p:spPr>
          <a:xfrm>
            <a:off x="438150" y="811213"/>
            <a:ext cx="8267700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latin typeface="Cambria"/>
                <a:ea typeface="+mn-ea"/>
              </a:rPr>
              <a:t>MODALITA’ D’ESAME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latin typeface="Cambria"/>
                <a:ea typeface="+mn-ea"/>
              </a:rPr>
              <a:t>L’esame comprende una parte scritta a risposta chiusa </a:t>
            </a:r>
            <a:r>
              <a:rPr lang="it-IT" sz="2400" cap="small" dirty="0" err="1">
                <a:latin typeface="Cambria"/>
                <a:ea typeface="+mn-ea"/>
              </a:rPr>
              <a:t>cosi’</a:t>
            </a:r>
            <a:r>
              <a:rPr lang="it-IT" sz="2400" cap="small" dirty="0">
                <a:latin typeface="Cambria"/>
                <a:ea typeface="+mn-ea"/>
              </a:rPr>
              <a:t> strutturata: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Cambria"/>
                <a:ea typeface="+mn-ea"/>
              </a:rPr>
              <a:t>1) 60 domande a scelta multipla («Chiuse»): 5 alternative di risposta, 1 singola risposta corretta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Cambria"/>
                <a:ea typeface="+mn-ea"/>
              </a:rPr>
              <a:t>3) Un orale facoltativo, </a:t>
            </a:r>
            <a:r>
              <a:rPr lang="it-IT" sz="2400" i="1" dirty="0">
                <a:latin typeface="Cambria"/>
                <a:ea typeface="+mn-ea"/>
              </a:rPr>
              <a:t>eventualmente</a:t>
            </a:r>
            <a:r>
              <a:rPr lang="it-IT" sz="2400" dirty="0">
                <a:latin typeface="Cambria"/>
                <a:ea typeface="+mn-ea"/>
              </a:rPr>
              <a:t> richiesto dal </a:t>
            </a:r>
            <a:r>
              <a:rPr lang="it-IT" sz="2400" b="1" u="sng" dirty="0">
                <a:latin typeface="Cambria"/>
                <a:ea typeface="+mn-ea"/>
              </a:rPr>
              <a:t>docente</a:t>
            </a:r>
            <a:r>
              <a:rPr lang="it-IT" sz="2400" dirty="0">
                <a:latin typeface="Cambria"/>
                <a:ea typeface="+mn-ea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Cambria"/>
                <a:ea typeface="+mn-ea"/>
              </a:rPr>
              <a:t>			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5" descr="Fondino">
            <a:extLst>
              <a:ext uri="{FF2B5EF4-FFF2-40B4-BE49-F238E27FC236}">
                <a16:creationId xmlns:a16="http://schemas.microsoft.com/office/drawing/2014/main" id="{ACE38041-3BE5-CA13-D288-CA3807DA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131A2B-F349-122B-2619-0C6ACE62167E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31747" name="Immagine 12" descr="ml_SFONDATO copia.eps">
            <a:extLst>
              <a:ext uri="{FF2B5EF4-FFF2-40B4-BE49-F238E27FC236}">
                <a16:creationId xmlns:a16="http://schemas.microsoft.com/office/drawing/2014/main" id="{FA3C7DBC-C2D8-BD73-F91C-7F6F0D34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8">
            <a:extLst>
              <a:ext uri="{FF2B5EF4-FFF2-40B4-BE49-F238E27FC236}">
                <a16:creationId xmlns:a16="http://schemas.microsoft.com/office/drawing/2014/main" id="{D61227E8-D46F-B8A1-CFE0-9532DC032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738"/>
            <a:ext cx="9144000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F352F-6669-0E7F-C654-4CFA9A1ABE75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Psicologia del Lavoro</a:t>
            </a:r>
          </a:p>
        </p:txBody>
      </p:sp>
      <p:pic>
        <p:nvPicPr>
          <p:cNvPr id="36866" name="Immagine 12" descr="ml_SFONDATO copia.eps">
            <a:extLst>
              <a:ext uri="{FF2B5EF4-FFF2-40B4-BE49-F238E27FC236}">
                <a16:creationId xmlns:a16="http://schemas.microsoft.com/office/drawing/2014/main" id="{56F61E8B-E10B-C62E-2B39-4C882D151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ttangolo 8">
            <a:extLst>
              <a:ext uri="{FF2B5EF4-FFF2-40B4-BE49-F238E27FC236}">
                <a16:creationId xmlns:a16="http://schemas.microsoft.com/office/drawing/2014/main" id="{10464802-DC9A-3BC8-3250-189A19EB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6227763"/>
            <a:ext cx="9323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800000"/>
                </a:solidFill>
                <a:latin typeface="Arial" panose="020B0604020202020204" pitchFamily="34" charset="0"/>
              </a:rPr>
              <a:t>APPRENDERE NUOVI LINGUAGGI</a:t>
            </a:r>
          </a:p>
        </p:txBody>
      </p:sp>
      <p:pic>
        <p:nvPicPr>
          <p:cNvPr id="36868" name="Picture 15" descr="Fondino">
            <a:extLst>
              <a:ext uri="{FF2B5EF4-FFF2-40B4-BE49-F238E27FC236}">
                <a16:creationId xmlns:a16="http://schemas.microsoft.com/office/drawing/2014/main" id="{B9641189-DCDF-0C65-8DE3-EA321BF3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1F2E02-C43B-35BC-AC0D-C840CDA29DA7}"/>
              </a:ext>
            </a:extLst>
          </p:cNvPr>
          <p:cNvSpPr txBox="1"/>
          <p:nvPr/>
        </p:nvSpPr>
        <p:spPr>
          <a:xfrm>
            <a:off x="3170238" y="7461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36870" name="Immagine 12" descr="ml_SFONDATO copia.eps">
            <a:extLst>
              <a:ext uri="{FF2B5EF4-FFF2-40B4-BE49-F238E27FC236}">
                <a16:creationId xmlns:a16="http://schemas.microsoft.com/office/drawing/2014/main" id="{27A2E10E-3FAB-E3ED-AE62-CE6A3D810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587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" descr="Come Imparare un Linguaggio di Programmazione">
            <a:extLst>
              <a:ext uri="{FF2B5EF4-FFF2-40B4-BE49-F238E27FC236}">
                <a16:creationId xmlns:a16="http://schemas.microsoft.com/office/drawing/2014/main" id="{9F6E0F51-77C7-49DF-564D-EE562097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892175"/>
            <a:ext cx="86899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5" descr="Fondino">
            <a:extLst>
              <a:ext uri="{FF2B5EF4-FFF2-40B4-BE49-F238E27FC236}">
                <a16:creationId xmlns:a16="http://schemas.microsoft.com/office/drawing/2014/main" id="{B2EC03CF-11E4-FAA9-1126-8F0821CD6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E90518-B4F1-73AA-E8C2-5C2A86E22AB9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413AF7-9050-B369-C7E6-146FCCB530BA}"/>
              </a:ext>
            </a:extLst>
          </p:cNvPr>
          <p:cNvSpPr txBox="1"/>
          <p:nvPr/>
        </p:nvSpPr>
        <p:spPr>
          <a:xfrm>
            <a:off x="6243638" y="169863"/>
            <a:ext cx="33369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cap="small" dirty="0">
                <a:solidFill>
                  <a:schemeClr val="bg1"/>
                </a:solidFill>
                <a:latin typeface="Cambria"/>
                <a:ea typeface="+mn-ea"/>
              </a:rPr>
              <a:t>VERSO LA PROFESSIONE</a:t>
            </a:r>
          </a:p>
        </p:txBody>
      </p:sp>
      <p:pic>
        <p:nvPicPr>
          <p:cNvPr id="14340" name="Immagine 12" descr="ml_SFONDATO copia.eps">
            <a:extLst>
              <a:ext uri="{FF2B5EF4-FFF2-40B4-BE49-F238E27FC236}">
                <a16:creationId xmlns:a16="http://schemas.microsoft.com/office/drawing/2014/main" id="{BAEBFD98-2ED1-2D81-C08C-E215650D3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Samantha Cristoforetti si racconta al ritorno dallo Spazio - Wired">
            <a:extLst>
              <a:ext uri="{FF2B5EF4-FFF2-40B4-BE49-F238E27FC236}">
                <a16:creationId xmlns:a16="http://schemas.microsoft.com/office/drawing/2014/main" id="{AF9418E4-9100-C521-BBEE-90AC5E0E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988"/>
            <a:ext cx="91328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1A995E-7FD7-CE50-3D33-9F452BA12C93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Psicologia del Lavoro</a:t>
            </a:r>
          </a:p>
        </p:txBody>
      </p:sp>
      <p:pic>
        <p:nvPicPr>
          <p:cNvPr id="34818" name="Immagine 12" descr="ml_SFONDATO copia.eps">
            <a:extLst>
              <a:ext uri="{FF2B5EF4-FFF2-40B4-BE49-F238E27FC236}">
                <a16:creationId xmlns:a16="http://schemas.microsoft.com/office/drawing/2014/main" id="{00C23F62-3438-CBB5-3B6D-CB5CBE92F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8">
            <a:extLst>
              <a:ext uri="{FF2B5EF4-FFF2-40B4-BE49-F238E27FC236}">
                <a16:creationId xmlns:a16="http://schemas.microsoft.com/office/drawing/2014/main" id="{6581A81C-0922-EADF-DD48-1D737FA2F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043613"/>
            <a:ext cx="932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800000"/>
                </a:solidFill>
                <a:latin typeface="Arial" panose="020B0604020202020204" pitchFamily="34" charset="0"/>
              </a:rPr>
              <a:t>FORNIRE SOLUZIONI CONCRETE</a:t>
            </a:r>
          </a:p>
        </p:txBody>
      </p:sp>
      <p:pic>
        <p:nvPicPr>
          <p:cNvPr id="34820" name="Picture 9" descr="Climate change: le soluzioni ci sono, bisogna saper essere responsabili -  Il Sole 24 ORE">
            <a:extLst>
              <a:ext uri="{FF2B5EF4-FFF2-40B4-BE49-F238E27FC236}">
                <a16:creationId xmlns:a16="http://schemas.microsoft.com/office/drawing/2014/main" id="{DE61884B-824F-4412-8DAD-1E3E1222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9144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5" descr="Fondino">
            <a:extLst>
              <a:ext uri="{FF2B5EF4-FFF2-40B4-BE49-F238E27FC236}">
                <a16:creationId xmlns:a16="http://schemas.microsoft.com/office/drawing/2014/main" id="{7C63F58E-83E6-31CB-A0F1-1F481FB1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AACDBE-A755-AF6C-EC02-6B447D8FCFC2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34823" name="Immagine 12" descr="ml_SFONDATO copia.eps">
            <a:extLst>
              <a:ext uri="{FF2B5EF4-FFF2-40B4-BE49-F238E27FC236}">
                <a16:creationId xmlns:a16="http://schemas.microsoft.com/office/drawing/2014/main" id="{2638EE46-AC4B-E1DF-896E-B7EC25DD7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A4ADF6-9760-BB84-CEBD-E779590BFC57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Psicologia del Lavoro</a:t>
            </a:r>
          </a:p>
        </p:txBody>
      </p:sp>
      <p:pic>
        <p:nvPicPr>
          <p:cNvPr id="35842" name="Immagine 12" descr="ml_SFONDATO copia.eps">
            <a:extLst>
              <a:ext uri="{FF2B5EF4-FFF2-40B4-BE49-F238E27FC236}">
                <a16:creationId xmlns:a16="http://schemas.microsoft.com/office/drawing/2014/main" id="{969CD22F-6EA5-1A93-9FB4-6697F6A24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ttangolo 8">
            <a:extLst>
              <a:ext uri="{FF2B5EF4-FFF2-40B4-BE49-F238E27FC236}">
                <a16:creationId xmlns:a16="http://schemas.microsoft.com/office/drawing/2014/main" id="{1180A9D3-0E5F-EA9B-959B-2624C4DB6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219825"/>
            <a:ext cx="932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800000"/>
                </a:solidFill>
                <a:latin typeface="Arial" panose="020B0604020202020204" pitchFamily="34" charset="0"/>
              </a:rPr>
              <a:t>SODDISFARE IL CLIENTE</a:t>
            </a:r>
          </a:p>
        </p:txBody>
      </p:sp>
      <p:pic>
        <p:nvPicPr>
          <p:cNvPr id="35844" name="Picture 4" descr="Come soddisfare i bisogni del cliente: la piramide di Maslow">
            <a:extLst>
              <a:ext uri="{FF2B5EF4-FFF2-40B4-BE49-F238E27FC236}">
                <a16:creationId xmlns:a16="http://schemas.microsoft.com/office/drawing/2014/main" id="{E6806EB6-7E8F-BB5A-6C5C-051FE8FB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771525"/>
            <a:ext cx="884713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5" descr="Fondino">
            <a:extLst>
              <a:ext uri="{FF2B5EF4-FFF2-40B4-BE49-F238E27FC236}">
                <a16:creationId xmlns:a16="http://schemas.microsoft.com/office/drawing/2014/main" id="{A542D9EA-06E3-ABFE-128D-69AC8B5A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90A085-82A1-2B3A-513B-204FB130E11D}"/>
              </a:ext>
            </a:extLst>
          </p:cNvPr>
          <p:cNvSpPr txBox="1"/>
          <p:nvPr/>
        </p:nvSpPr>
        <p:spPr>
          <a:xfrm>
            <a:off x="3170238" y="7461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35847" name="Immagine 12" descr="ml_SFONDATO copia.eps">
            <a:extLst>
              <a:ext uri="{FF2B5EF4-FFF2-40B4-BE49-F238E27FC236}">
                <a16:creationId xmlns:a16="http://schemas.microsoft.com/office/drawing/2014/main" id="{1978F60E-CF93-77F2-FF58-CBD6C6F7B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587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5" descr="Fondino">
            <a:extLst>
              <a:ext uri="{FF2B5EF4-FFF2-40B4-BE49-F238E27FC236}">
                <a16:creationId xmlns:a16="http://schemas.microsoft.com/office/drawing/2014/main" id="{5DFABB3F-52C5-9D2C-86DC-4F5EFB06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A824D2-0325-D9C1-76C5-E1D6EF40B145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cap="small" dirty="0">
                <a:solidFill>
                  <a:schemeClr val="bg1"/>
                </a:solidFill>
                <a:latin typeface="Cambria"/>
                <a:ea typeface="+mn-ea"/>
              </a:rPr>
              <a:t>Psicologia del Lavoro</a:t>
            </a:r>
          </a:p>
        </p:txBody>
      </p:sp>
      <p:pic>
        <p:nvPicPr>
          <p:cNvPr id="37891" name="Immagine 12" descr="ml_SFONDATO copia.eps">
            <a:extLst>
              <a:ext uri="{FF2B5EF4-FFF2-40B4-BE49-F238E27FC236}">
                <a16:creationId xmlns:a16="http://schemas.microsoft.com/office/drawing/2014/main" id="{45578326-56BD-7BCA-880C-060AECA3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FE168AA0-E7EA-1BEE-0E32-9FB8022F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5" descr="Fondino">
            <a:extLst>
              <a:ext uri="{FF2B5EF4-FFF2-40B4-BE49-F238E27FC236}">
                <a16:creationId xmlns:a16="http://schemas.microsoft.com/office/drawing/2014/main" id="{F0B62987-E537-86AF-60E6-8EDE6754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A6D2AA-57F5-1537-67BE-AC211C5FFC0A}"/>
              </a:ext>
            </a:extLst>
          </p:cNvPr>
          <p:cNvSpPr txBox="1"/>
          <p:nvPr/>
        </p:nvSpPr>
        <p:spPr>
          <a:xfrm>
            <a:off x="3170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6E1372-8635-742D-DF4A-AD909F151B96}"/>
              </a:ext>
            </a:extLst>
          </p:cNvPr>
          <p:cNvSpPr txBox="1"/>
          <p:nvPr/>
        </p:nvSpPr>
        <p:spPr>
          <a:xfrm>
            <a:off x="6157913" y="93663"/>
            <a:ext cx="3228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>
                <a:solidFill>
                  <a:schemeClr val="bg1"/>
                </a:solidFill>
                <a:latin typeface="Cambria"/>
                <a:ea typeface="+mn-ea"/>
              </a:rPr>
              <a:t>ACQUISIRE LE COMPETENZE</a:t>
            </a:r>
            <a:endParaRPr lang="it-IT" sz="2400" b="1" i="1" cap="small" dirty="0">
              <a:solidFill>
                <a:schemeClr val="bg1"/>
              </a:solidFill>
              <a:latin typeface="Cambria"/>
              <a:ea typeface="+mn-ea"/>
            </a:endParaRPr>
          </a:p>
        </p:txBody>
      </p:sp>
      <p:pic>
        <p:nvPicPr>
          <p:cNvPr id="15364" name="Immagine 12" descr="ml_SFONDATO copia.eps">
            <a:extLst>
              <a:ext uri="{FF2B5EF4-FFF2-40B4-BE49-F238E27FC236}">
                <a16:creationId xmlns:a16="http://schemas.microsoft.com/office/drawing/2014/main" id="{9EDF1C76-B73E-AD72-AD88-B77F57AE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Tokyo, Tortu dopo l&amp;#39;oro demolisce gli inglesi: &amp;quot;É ancora it&amp;#39;s coming Rome&amp;quot;">
            <a:extLst>
              <a:ext uri="{FF2B5EF4-FFF2-40B4-BE49-F238E27FC236}">
                <a16:creationId xmlns:a16="http://schemas.microsoft.com/office/drawing/2014/main" id="{7017D8B8-7713-5BD9-196A-5AFBB025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96950"/>
            <a:ext cx="901065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5" descr="Fondino">
            <a:extLst>
              <a:ext uri="{FF2B5EF4-FFF2-40B4-BE49-F238E27FC236}">
                <a16:creationId xmlns:a16="http://schemas.microsoft.com/office/drawing/2014/main" id="{0A398BC6-3019-4674-7FDB-BECA91E9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F1AE58-3C84-872C-B635-75CECCE86277}"/>
              </a:ext>
            </a:extLst>
          </p:cNvPr>
          <p:cNvSpPr txBox="1"/>
          <p:nvPr/>
        </p:nvSpPr>
        <p:spPr>
          <a:xfrm>
            <a:off x="28400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5974EC-4A1B-377D-EC6D-6E8D146322F9}"/>
              </a:ext>
            </a:extLst>
          </p:cNvPr>
          <p:cNvSpPr txBox="1"/>
          <p:nvPr/>
        </p:nvSpPr>
        <p:spPr>
          <a:xfrm>
            <a:off x="5810250" y="109538"/>
            <a:ext cx="369093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conoscere gli strumenti</a:t>
            </a:r>
          </a:p>
        </p:txBody>
      </p:sp>
      <p:pic>
        <p:nvPicPr>
          <p:cNvPr id="16388" name="Immagine 12" descr="ml_SFONDATO copia.eps">
            <a:extLst>
              <a:ext uri="{FF2B5EF4-FFF2-40B4-BE49-F238E27FC236}">
                <a16:creationId xmlns:a16="http://schemas.microsoft.com/office/drawing/2014/main" id="{A4E5992D-6668-62E5-7EB1-A6B7D9017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La somministrazione di un test psicologico a un paziente di un Manicomio  Criminale - Archivio storico Istituto Luce">
            <a:extLst>
              <a:ext uri="{FF2B5EF4-FFF2-40B4-BE49-F238E27FC236}">
                <a16:creationId xmlns:a16="http://schemas.microsoft.com/office/drawing/2014/main" id="{2C9A7159-E08A-88B0-D56D-3FEEB94E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5" descr="Fondino">
            <a:extLst>
              <a:ext uri="{FF2B5EF4-FFF2-40B4-BE49-F238E27FC236}">
                <a16:creationId xmlns:a16="http://schemas.microsoft.com/office/drawing/2014/main" id="{D0437542-30B4-CA9F-C798-900EBBAB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B8A930-2A40-556A-9F2E-BA1D3720FC09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97CEAC-B450-BE13-DB61-4DDAABDE24A8}"/>
              </a:ext>
            </a:extLst>
          </p:cNvPr>
          <p:cNvSpPr txBox="1"/>
          <p:nvPr/>
        </p:nvSpPr>
        <p:spPr>
          <a:xfrm>
            <a:off x="5829300" y="109538"/>
            <a:ext cx="32512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Saper essere nel mondo</a:t>
            </a:r>
          </a:p>
        </p:txBody>
      </p:sp>
      <p:pic>
        <p:nvPicPr>
          <p:cNvPr id="17412" name="Immagine 12" descr="ml_SFONDATO copia.eps">
            <a:extLst>
              <a:ext uri="{FF2B5EF4-FFF2-40B4-BE49-F238E27FC236}">
                <a16:creationId xmlns:a16="http://schemas.microsoft.com/office/drawing/2014/main" id="{87A375F0-57CE-960F-6044-674DF958B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Troppa diplomazia fa male alla salute - Riza.it">
            <a:extLst>
              <a:ext uri="{FF2B5EF4-FFF2-40B4-BE49-F238E27FC236}">
                <a16:creationId xmlns:a16="http://schemas.microsoft.com/office/drawing/2014/main" id="{6099F806-A03C-890C-61DC-0A3BF1DD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6650"/>
            <a:ext cx="9004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5" descr="Fondino">
            <a:extLst>
              <a:ext uri="{FF2B5EF4-FFF2-40B4-BE49-F238E27FC236}">
                <a16:creationId xmlns:a16="http://schemas.microsoft.com/office/drawing/2014/main" id="{4E4357A0-CEB8-4813-1CFD-187D3CDF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4F7FDD-02BD-2663-AED2-13CC031CC97C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FD5630-A2DE-2F29-DF10-15D86EF7916A}"/>
              </a:ext>
            </a:extLst>
          </p:cNvPr>
          <p:cNvSpPr txBox="1"/>
          <p:nvPr/>
        </p:nvSpPr>
        <p:spPr>
          <a:xfrm>
            <a:off x="5829300" y="109538"/>
            <a:ext cx="32512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Imparare a lavorare!</a:t>
            </a:r>
          </a:p>
        </p:txBody>
      </p:sp>
      <p:pic>
        <p:nvPicPr>
          <p:cNvPr id="18436" name="Immagine 12" descr="ml_SFONDATO copia.eps">
            <a:extLst>
              <a:ext uri="{FF2B5EF4-FFF2-40B4-BE49-F238E27FC236}">
                <a16:creationId xmlns:a16="http://schemas.microsoft.com/office/drawing/2014/main" id="{276B1F68-4806-A051-BCBC-2B209007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Giornata no al lavoro? Uscirne imparando a vivere il qui e ora">
            <a:extLst>
              <a:ext uri="{FF2B5EF4-FFF2-40B4-BE49-F238E27FC236}">
                <a16:creationId xmlns:a16="http://schemas.microsoft.com/office/drawing/2014/main" id="{B50F3E8F-A386-2C1C-978F-A64758A6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43053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ome avere successo: la strada per raggiungerlo col metodo OSPSA">
            <a:extLst>
              <a:ext uri="{FF2B5EF4-FFF2-40B4-BE49-F238E27FC236}">
                <a16:creationId xmlns:a16="http://schemas.microsoft.com/office/drawing/2014/main" id="{F87843F4-E1DE-4248-A5C8-D0FAB89A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473325"/>
            <a:ext cx="45974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Strategie di innovazione per aziende: quali sono le basi per il successo">
            <a:extLst>
              <a:ext uri="{FF2B5EF4-FFF2-40B4-BE49-F238E27FC236}">
                <a16:creationId xmlns:a16="http://schemas.microsoft.com/office/drawing/2014/main" id="{4A869894-2823-1925-F1D6-D6EF41C4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238625"/>
            <a:ext cx="3606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5" descr="Fondino">
            <a:extLst>
              <a:ext uri="{FF2B5EF4-FFF2-40B4-BE49-F238E27FC236}">
                <a16:creationId xmlns:a16="http://schemas.microsoft.com/office/drawing/2014/main" id="{A5FCF947-CDD2-B03B-F6C3-9EF044B9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D3B97A3-A072-18F4-56E2-20B14A588077}"/>
              </a:ext>
            </a:extLst>
          </p:cNvPr>
          <p:cNvSpPr txBox="1"/>
          <p:nvPr/>
        </p:nvSpPr>
        <p:spPr>
          <a:xfrm>
            <a:off x="7161213" y="144463"/>
            <a:ext cx="1685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materiali</a:t>
            </a:r>
          </a:p>
        </p:txBody>
      </p:sp>
      <p:pic>
        <p:nvPicPr>
          <p:cNvPr id="19459" name="Immagine 12" descr="ml_SFONDATO copia.eps">
            <a:extLst>
              <a:ext uri="{FF2B5EF4-FFF2-40B4-BE49-F238E27FC236}">
                <a16:creationId xmlns:a16="http://schemas.microsoft.com/office/drawing/2014/main" id="{4C0852E9-D9D5-7178-338E-78283881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075169-83B3-451A-CCE6-3F762A9ECFE6}"/>
              </a:ext>
            </a:extLst>
          </p:cNvPr>
          <p:cNvSpPr txBox="1"/>
          <p:nvPr/>
        </p:nvSpPr>
        <p:spPr>
          <a:xfrm>
            <a:off x="196850" y="842963"/>
            <a:ext cx="8593138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latin typeface="Cambria"/>
                <a:ea typeface="+mn-ea"/>
              </a:rPr>
              <a:t>Testo di riferimento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dirty="0">
              <a:latin typeface="Cambria"/>
              <a:ea typeface="+mn-e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82C860-B0BF-47B9-605A-7E4BE8B6C6FD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716DFB-EFEE-05DF-4DEE-DA7A95D05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98" y="1625570"/>
            <a:ext cx="2542117" cy="37417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F8E194-E41B-E0C4-0A5B-57C9F7837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740" y="1490662"/>
            <a:ext cx="2881435" cy="37417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5" descr="Fondino">
            <a:extLst>
              <a:ext uri="{FF2B5EF4-FFF2-40B4-BE49-F238E27FC236}">
                <a16:creationId xmlns:a16="http://schemas.microsoft.com/office/drawing/2014/main" id="{608E6F40-C6CE-AE6B-11E8-F4045D25D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99AA8B-E8FE-CFB0-C9A4-9446C7527EEB}"/>
              </a:ext>
            </a:extLst>
          </p:cNvPr>
          <p:cNvSpPr txBox="1"/>
          <p:nvPr/>
        </p:nvSpPr>
        <p:spPr>
          <a:xfrm>
            <a:off x="7161213" y="144463"/>
            <a:ext cx="1685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materiali</a:t>
            </a:r>
          </a:p>
        </p:txBody>
      </p:sp>
      <p:pic>
        <p:nvPicPr>
          <p:cNvPr id="21507" name="Immagine 12" descr="ml_SFONDATO copia.eps">
            <a:extLst>
              <a:ext uri="{FF2B5EF4-FFF2-40B4-BE49-F238E27FC236}">
                <a16:creationId xmlns:a16="http://schemas.microsoft.com/office/drawing/2014/main" id="{AAF3D759-4D50-5E15-6E2D-9C7845FAF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B77546-D5D7-B276-9931-1E9081F12BC7}"/>
              </a:ext>
            </a:extLst>
          </p:cNvPr>
          <p:cNvSpPr txBox="1"/>
          <p:nvPr/>
        </p:nvSpPr>
        <p:spPr>
          <a:xfrm>
            <a:off x="196850" y="2671763"/>
            <a:ext cx="8593138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latin typeface="Cambria"/>
                <a:ea typeface="+mn-ea"/>
              </a:rPr>
              <a:t>Materiali di approfondimento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cap="small" dirty="0">
                <a:latin typeface="Cambria"/>
                <a:ea typeface="+mn-ea"/>
              </a:rPr>
              <a:t>Articoli scientifici di volta in volta resi disponibili su e-learning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113937-6906-5CFA-60A5-D918D58FA9AB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5" descr="Fondino">
            <a:extLst>
              <a:ext uri="{FF2B5EF4-FFF2-40B4-BE49-F238E27FC236}">
                <a16:creationId xmlns:a16="http://schemas.microsoft.com/office/drawing/2014/main" id="{258AF818-F73B-D37B-6745-0685909C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7CE7EF-A76D-61C1-A0E4-F216F1E18BF5}"/>
              </a:ext>
            </a:extLst>
          </p:cNvPr>
          <p:cNvSpPr txBox="1"/>
          <p:nvPr/>
        </p:nvSpPr>
        <p:spPr>
          <a:xfrm>
            <a:off x="7161213" y="144463"/>
            <a:ext cx="1685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chemeClr val="bg1"/>
                </a:solidFill>
                <a:latin typeface="Cambria"/>
                <a:ea typeface="+mn-ea"/>
              </a:rPr>
              <a:t>materiali</a:t>
            </a:r>
          </a:p>
        </p:txBody>
      </p:sp>
      <p:pic>
        <p:nvPicPr>
          <p:cNvPr id="22531" name="Immagine 12" descr="ml_SFONDATO copia.eps">
            <a:extLst>
              <a:ext uri="{FF2B5EF4-FFF2-40B4-BE49-F238E27FC236}">
                <a16:creationId xmlns:a16="http://schemas.microsoft.com/office/drawing/2014/main" id="{57503B77-0484-729D-FE48-65B51D2D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4925"/>
            <a:ext cx="2101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908B1C-71D1-BC0B-F04E-DF6E5BDAD469}"/>
              </a:ext>
            </a:extLst>
          </p:cNvPr>
          <p:cNvSpPr txBox="1"/>
          <p:nvPr/>
        </p:nvSpPr>
        <p:spPr>
          <a:xfrm>
            <a:off x="276225" y="679450"/>
            <a:ext cx="8591550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cap="small" dirty="0">
                <a:solidFill>
                  <a:srgbClr val="C00000"/>
                </a:solidFill>
                <a:latin typeface="Cambria"/>
                <a:ea typeface="+mn-ea"/>
              </a:rPr>
              <a:t>alcuni temi del corso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Stress lavorativo e fattori di rischio psicosociale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Il ruolo delle caratteristiche individuali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Modelli teorici del rischio psicosociale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Domande del lavoro e possibilità di controllo personale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Squilibrio tra sforzo compiuto e ricompensa ottenuta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Domande, risorse e processi di degradamento della salute e motivazionale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Work engagement: cos'è e come riconoscerlo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Positività e prestazione lavorativa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Capitale psicologico e successo di carriera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Interventi per accrescere il work engagement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L’importanza della corrispondenza tra domande, risorse e «</a:t>
            </a:r>
            <a:r>
              <a:rPr lang="it-IT" dirty="0" err="1">
                <a:solidFill>
                  <a:srgbClr val="C00000"/>
                </a:solidFill>
              </a:rPr>
              <a:t>strain</a:t>
            </a:r>
            <a:r>
              <a:rPr lang="it-IT" dirty="0">
                <a:solidFill>
                  <a:srgbClr val="C00000"/>
                </a:solidFill>
              </a:rPr>
              <a:t>»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La valutazione dei fattori di rischio psicosociale nelle organizzazioni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La spirale positiva</a:t>
            </a:r>
            <a:endParaRPr lang="it-IT" sz="2400" i="1" cap="small" dirty="0">
              <a:solidFill>
                <a:srgbClr val="C00000"/>
              </a:solidFill>
              <a:latin typeface="Cambria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La prevenzione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Le fonti di informazioni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Gli strumenti di rilevazioni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it-IT" dirty="0">
                <a:solidFill>
                  <a:srgbClr val="C00000"/>
                </a:solidFill>
              </a:rPr>
              <a:t>L’avvento del machine </a:t>
            </a:r>
            <a:r>
              <a:rPr lang="it-IT" dirty="0" err="1">
                <a:solidFill>
                  <a:srgbClr val="C00000"/>
                </a:solidFill>
              </a:rPr>
              <a:t>learning</a:t>
            </a:r>
            <a:r>
              <a:rPr lang="it-IT" dirty="0">
                <a:solidFill>
                  <a:srgbClr val="C00000"/>
                </a:solidFill>
              </a:rPr>
              <a:t> e dell’AI</a:t>
            </a:r>
          </a:p>
          <a:p>
            <a:pPr eaLnBrk="1" hangingPunct="1">
              <a:defRPr/>
            </a:pPr>
            <a:r>
              <a:rPr lang="it-IT" dirty="0">
                <a:solidFill>
                  <a:srgbClr val="C00000"/>
                </a:solidFill>
              </a:rPr>
              <a:t> </a:t>
            </a:r>
            <a:endParaRPr lang="it-IT" sz="2400" i="1" cap="small" dirty="0">
              <a:solidFill>
                <a:srgbClr val="C00000"/>
              </a:solidFill>
              <a:latin typeface="Cambria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 i="1" cap="small" dirty="0">
              <a:latin typeface="Cambria"/>
              <a:ea typeface="+mn-ea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5B4AB5-C47E-BF67-E4B6-74ED4F4AFF65}"/>
              </a:ext>
            </a:extLst>
          </p:cNvPr>
          <p:cNvSpPr txBox="1"/>
          <p:nvPr/>
        </p:nvSpPr>
        <p:spPr>
          <a:xfrm>
            <a:off x="2789238" y="93663"/>
            <a:ext cx="3230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>
                <a:solidFill>
                  <a:schemeClr val="bg1"/>
                </a:solidFill>
                <a:latin typeface="Cambria"/>
                <a:ea typeface="+mn-ea"/>
              </a:rPr>
              <a:t>STREB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377</Words>
  <Application>Microsoft Macintosh PowerPoint</Application>
  <PresentationFormat>Presentazione su schermo (4:3)</PresentationFormat>
  <Paragraphs>128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ＭＳ Ｐゴシック</vt:lpstr>
      <vt:lpstr>Calibri</vt:lpstr>
      <vt:lpstr>Cambria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Università di Roma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Elisabetta Congia</dc:creator>
  <cp:lastModifiedBy>Guido Alessandri</cp:lastModifiedBy>
  <cp:revision>32</cp:revision>
  <dcterms:created xsi:type="dcterms:W3CDTF">2012-09-04T06:19:22Z</dcterms:created>
  <dcterms:modified xsi:type="dcterms:W3CDTF">2025-09-30T08:00:48Z</dcterms:modified>
</cp:coreProperties>
</file>