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1" r:id="rId2"/>
    <p:sldId id="301" r:id="rId3"/>
    <p:sldId id="300" r:id="rId4"/>
    <p:sldId id="298" r:id="rId5"/>
    <p:sldId id="299" r:id="rId6"/>
    <p:sldId id="315" r:id="rId7"/>
    <p:sldId id="313" r:id="rId8"/>
    <p:sldId id="317" r:id="rId9"/>
    <p:sldId id="318" r:id="rId10"/>
    <p:sldId id="316" r:id="rId11"/>
    <p:sldId id="302" r:id="rId12"/>
    <p:sldId id="296" r:id="rId13"/>
    <p:sldId id="303" r:id="rId14"/>
    <p:sldId id="314" r:id="rId15"/>
    <p:sldId id="319" r:id="rId16"/>
    <p:sldId id="320" r:id="rId17"/>
    <p:sldId id="305" r:id="rId18"/>
    <p:sldId id="294" r:id="rId19"/>
    <p:sldId id="307" r:id="rId20"/>
    <p:sldId id="295" r:id="rId21"/>
    <p:sldId id="309" r:id="rId22"/>
    <p:sldId id="310" r:id="rId23"/>
    <p:sldId id="311" r:id="rId24"/>
    <p:sldId id="312" r:id="rId25"/>
    <p:sldId id="321" r:id="rId26"/>
    <p:sldId id="297" r:id="rId27"/>
  </p:sldIdLst>
  <p:sldSz cx="9144000" cy="6858000" type="screen4x3"/>
  <p:notesSz cx="6858000" cy="9144000"/>
  <p:custDataLst>
    <p:tags r:id="rId30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990"/>
    <a:srgbClr val="002060"/>
    <a:srgbClr val="822433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13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0660CB-F055-4E77-A9E0-733E5895B3EE}" type="datetimeFigureOut">
              <a:rPr lang="en-US" altLang="it-IT"/>
              <a:pPr>
                <a:defRPr/>
              </a:pPr>
              <a:t>2/8/2018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D85FE5-4F25-40DA-8C16-8E767CE09B7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A7479AC-B97B-44F6-BEB8-373EB24492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2D6E41-1D1D-4BCB-8823-6E78DAF69A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306BCAB-9C08-49E2-8F2A-B86A003B6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48A2113-1C1E-4F0F-8D1F-4E52EC12E29F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9917522-9B8B-4301-8788-EDC4B5504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337A51A-4A67-47D4-B1AB-018B5D2A0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10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11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12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13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>
                <a:latin typeface="Arial" panose="020B0604020202020204" pitchFamily="34" charset="0"/>
                <a:ea typeface="ヒラギノ角ゴ Pro W3" charset="-128"/>
              </a:rPr>
              <a:t>Nota grafico: immagine </a:t>
            </a:r>
            <a:r>
              <a:rPr lang="it-IT" altLang="it-IT" dirty="0" err="1">
                <a:latin typeface="Arial" panose="020B0604020202020204" pitchFamily="34" charset="0"/>
                <a:ea typeface="ヒラギノ角ゴ Pro W3" charset="-128"/>
              </a:rPr>
              <a:t>images</a:t>
            </a:r>
            <a:r>
              <a:rPr lang="it-IT" altLang="it-IT" dirty="0">
                <a:latin typeface="Arial" panose="020B0604020202020204" pitchFamily="34" charset="0"/>
                <a:ea typeface="ヒラギノ角ゴ Pro W3" charset="-128"/>
              </a:rPr>
              <a:t>[10].jpg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14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17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4734ED-03FE-4846-BDCE-911A3DCCB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4FABA738-F4A9-4166-843B-7AD6EB148BDE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18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6AE3C0A-AE47-4BEE-AA9A-525E5C765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01F8DA2-09E5-4D74-8B00-5F3E5E79E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78137.JPG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19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9FFC21-EB3B-4113-A726-6B89D9CC1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08213CB6-5951-47CB-998A-C9EF07623993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20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E0F9127-95ED-4D60-8C60-238EEFBE2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034262C-3531-48F2-B934-2881AEB97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78013.JPG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21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22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23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24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3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4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5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6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7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8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9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id="{ADB1C5F0-CF8C-4AD1-AFC9-890EEC176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09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9EAB5957-DCC0-4DC0-ACE5-919B8D5E2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id="{BBA440FA-EBFA-489D-A464-4D18D22BC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id="{465B6DF0-950B-434C-991A-949E5837F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6536B-8D16-49BC-A54D-AF4D93693A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7393CD-3DF2-4C65-8C43-4DC1D9F6BA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192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B8EF80-83AC-4945-85FE-3BD61B4E2670}" type="datetimeFigureOut">
              <a:rPr lang="it-IT" smtClean="0"/>
              <a:pPr/>
              <a:t>08/02/2018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D5-55F5-49E3-B297-BF1507EB83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6E12D5-F91F-4D25-8513-05788AB7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id="{115DB266-168E-4EC4-AA0E-E68F2351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id="{B5E20894-D8FF-4967-B4C1-65EBE4922CB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E17E27C-CB3C-45C8-91E7-E049C8955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BDD0D9-E869-4D1F-A6F8-76CFAE05C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Benessere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educativo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	 -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storia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di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una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ricerca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	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233FB8-7B56-403F-B794-EC60CE1DA3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5035550"/>
            <a:ext cx="8784976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it-IT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La </a:t>
            </a:r>
            <a:r>
              <a:rPr lang="en-US" altLang="it-IT" sz="2000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promozione</a:t>
            </a:r>
            <a:r>
              <a:rPr lang="en-US" altLang="it-IT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del </a:t>
            </a:r>
            <a:r>
              <a:rPr lang="en-US" altLang="it-IT" sz="2000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benessere</a:t>
            </a:r>
            <a:r>
              <a:rPr lang="en-US" altLang="it-IT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come </a:t>
            </a:r>
            <a:r>
              <a:rPr lang="en-US" altLang="it-IT" sz="2000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fattore</a:t>
            </a:r>
            <a:r>
              <a:rPr lang="en-US" altLang="it-IT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en-US" altLang="it-IT" sz="2000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determinante</a:t>
            </a:r>
            <a:r>
              <a:rPr lang="en-US" altLang="it-IT" sz="2000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en-US" altLang="it-IT" sz="2000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all’apprendimento</a:t>
            </a:r>
            <a:endParaRPr lang="en-US" altLang="it-IT" sz="2000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id="{E1653703-751D-4266-9D57-AA1E71B8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sz="2000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70080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Arial Narrow" pitchFamily="34" charset="0"/>
            </a:endParaRPr>
          </a:p>
          <a:p>
            <a:r>
              <a:rPr lang="it-IT" sz="2000" dirty="0">
                <a:latin typeface="Arial Narrow" pitchFamily="34" charset="0"/>
              </a:rPr>
              <a:t>Il </a:t>
            </a:r>
            <a:r>
              <a:rPr lang="it-IT" sz="2000" b="1" dirty="0">
                <a:latin typeface="Arial Narrow" pitchFamily="34" charset="0"/>
              </a:rPr>
              <a:t>benessere</a:t>
            </a:r>
            <a:r>
              <a:rPr lang="it-IT" sz="2000" dirty="0">
                <a:latin typeface="Arial Narrow" pitchFamily="34" charset="0"/>
              </a:rPr>
              <a:t> dunque è definito </a:t>
            </a:r>
            <a:r>
              <a:rPr lang="it-IT" sz="2000" b="1" dirty="0">
                <a:latin typeface="Arial Narrow" pitchFamily="34" charset="0"/>
              </a:rPr>
              <a:t>educativo</a:t>
            </a:r>
            <a:r>
              <a:rPr lang="it-IT" sz="2000" dirty="0">
                <a:latin typeface="Arial Narrow" pitchFamily="34" charset="0"/>
              </a:rPr>
              <a:t> in quanto non è un fattore accessorio al processo di apprendimento ma è un attivatore determinante affinché questo processo avvenga.</a:t>
            </a:r>
          </a:p>
          <a:p>
            <a:r>
              <a:rPr lang="it-IT" sz="2000" dirty="0">
                <a:latin typeface="Arial Narrow" pitchFamily="34" charset="0"/>
              </a:rPr>
              <a:t>Non va quindi promosso o tutelato con pratiche e accorgimenti esterni alla didattica ma all’interno della pratica educativa quotidiana.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486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 Narrow" pitchFamily="34" charset="0"/>
              </a:rPr>
              <a:t>Mancanza di una prospettiva pedagogica</a:t>
            </a:r>
          </a:p>
          <a:p>
            <a:endParaRPr lang="it-IT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sz="2000" b="1" kern="1200" dirty="0">
                <a:latin typeface="Agency FB" pitchFamily="34" charset="0"/>
              </a:rPr>
            </a:br>
            <a:endParaRPr lang="it-IT" altLang="it-IT" sz="2000" b="1" kern="1200" dirty="0">
              <a:latin typeface="Agency FB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28596" y="-357214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881E33"/>
                </a:solidFill>
                <a:latin typeface="Arial Narrow" pitchFamily="34" charset="0"/>
                <a:ea typeface="+mj-ea"/>
                <a:cs typeface="Franklin Gothic Medium"/>
              </a:rPr>
              <a:t>3.Ipotesi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7544" y="1124744"/>
            <a:ext cx="8186766" cy="55546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Studio 1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1. Gli item costruiti per la misura dei costrutti Benessere e Disagio si configurano nella struttura fattoriale ipotizzata, ovvero misurano, in maniera attendibile,  diversi aspetti dei costrutti sottostanti (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Antonova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, 2016); 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2. Il modello teorico ipotizzato è confermato empiricamente ed esiste una relazione statisticamente significativa e negativa tra i costrutti Benessere e Disagio. 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3. Esiste una relazione tra il benessere/il disagio e il rendimento (OECD, 2015). 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Studio 2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1. Esiste una relazione tra i fattori di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Burn-out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degli insegnanti e le Percezioni del contesto lavorativo (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Ravalier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al. 2013);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2. Esiste una relazione tra i fattori di Benessere/Disagio e Percezione del contesto scolastico degli studenti con i livelli di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Burn-out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dei loro insegnanti (Becker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al.,2014);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146802" cy="1019175"/>
          </a:xfrm>
        </p:spPr>
        <p:txBody>
          <a:bodyPr/>
          <a:lstStyle/>
          <a:p>
            <a:r>
              <a:rPr lang="it-IT" sz="2000" b="1" dirty="0">
                <a:latin typeface="Arial Narrow" pitchFamily="34" charset="0"/>
              </a:rPr>
              <a:t>4. Disegno di ricerca e 5. Scelta degli strumenti</a:t>
            </a: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357686" y="2357430"/>
            <a:ext cx="2357454" cy="19288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72000" y="2714620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 Narrow" pitchFamily="34" charset="0"/>
              </a:rPr>
              <a:t>Benessere &amp;</a:t>
            </a:r>
          </a:p>
          <a:p>
            <a:r>
              <a:rPr lang="it-IT" sz="1600" b="1" dirty="0">
                <a:latin typeface="Arial Narrow" pitchFamily="34" charset="0"/>
              </a:rPr>
              <a:t> Disagio </a:t>
            </a:r>
          </a:p>
          <a:p>
            <a:r>
              <a:rPr lang="it-IT" sz="1600" b="1" dirty="0">
                <a:latin typeface="Arial Narrow" pitchFamily="34" charset="0"/>
              </a:rPr>
              <a:t>studenti scuola sec. di primo grado</a:t>
            </a:r>
          </a:p>
        </p:txBody>
      </p:sp>
      <p:sp>
        <p:nvSpPr>
          <p:cNvPr id="14" name="Ovale 13"/>
          <p:cNvSpPr/>
          <p:nvPr/>
        </p:nvSpPr>
        <p:spPr>
          <a:xfrm>
            <a:off x="7429520" y="2428868"/>
            <a:ext cx="1714480" cy="1643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643834" y="2643182"/>
            <a:ext cx="128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 Narrow" pitchFamily="34" charset="0"/>
              </a:rPr>
              <a:t>Percezioni</a:t>
            </a:r>
          </a:p>
          <a:p>
            <a:r>
              <a:rPr lang="it-IT" sz="1600" b="1" dirty="0">
                <a:latin typeface="Arial Narrow" pitchFamily="34" charset="0"/>
              </a:rPr>
              <a:t>di </a:t>
            </a:r>
          </a:p>
          <a:p>
            <a:r>
              <a:rPr lang="it-IT" sz="1600" b="1" dirty="0">
                <a:latin typeface="Arial Narrow" pitchFamily="34" charset="0"/>
              </a:rPr>
              <a:t>Contesto</a:t>
            </a:r>
          </a:p>
          <a:p>
            <a:r>
              <a:rPr lang="it-IT" sz="1600" b="1" dirty="0">
                <a:latin typeface="Arial Narrow" pitchFamily="34" charset="0"/>
              </a:rPr>
              <a:t>scolastico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6786578" y="3286124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0800000">
            <a:off x="3714744" y="3357562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2214546" y="2571744"/>
            <a:ext cx="1428760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428860" y="3000372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latin typeface="Arial Narrow" pitchFamily="34" charset="0"/>
              </a:rPr>
              <a:t>Burnout</a:t>
            </a:r>
            <a:r>
              <a:rPr lang="it-IT" sz="1600" b="1" dirty="0">
                <a:latin typeface="Arial Narrow" pitchFamily="34" charset="0"/>
              </a:rPr>
              <a:t> insegnanti</a:t>
            </a:r>
          </a:p>
        </p:txBody>
      </p:sp>
      <p:sp>
        <p:nvSpPr>
          <p:cNvPr id="20" name="Ovale 19"/>
          <p:cNvSpPr/>
          <p:nvPr/>
        </p:nvSpPr>
        <p:spPr>
          <a:xfrm>
            <a:off x="142844" y="2643182"/>
            <a:ext cx="1500198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1714480" y="3357562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714876" y="1285860"/>
            <a:ext cx="1643074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215206" y="1285860"/>
            <a:ext cx="1677274" cy="1063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214546" y="1285860"/>
            <a:ext cx="1637374" cy="991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14282" y="1285860"/>
            <a:ext cx="1621414" cy="991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 Narrow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86172" y="1340768"/>
            <a:ext cx="922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latin typeface="Arial Narrow" pitchFamily="34" charset="0"/>
              </a:rPr>
              <a:t>MSIT</a:t>
            </a:r>
          </a:p>
          <a:p>
            <a:r>
              <a:rPr lang="it-IT" sz="1100" b="1" dirty="0">
                <a:latin typeface="Arial Narrow" pitchFamily="34" charset="0"/>
              </a:rPr>
              <a:t>Management </a:t>
            </a:r>
          </a:p>
          <a:p>
            <a:r>
              <a:rPr lang="it-IT" sz="1100" b="1" dirty="0">
                <a:latin typeface="Arial Narrow" pitchFamily="34" charset="0"/>
              </a:rPr>
              <a:t>Standard </a:t>
            </a:r>
          </a:p>
          <a:p>
            <a:r>
              <a:rPr lang="it-IT" sz="1100" b="1" dirty="0" err="1">
                <a:latin typeface="Arial Narrow" pitchFamily="34" charset="0"/>
              </a:rPr>
              <a:t>Indicator</a:t>
            </a:r>
            <a:r>
              <a:rPr lang="it-IT" sz="1100" b="1" dirty="0">
                <a:latin typeface="Arial Narrow" pitchFamily="34" charset="0"/>
              </a:rPr>
              <a:t> </a:t>
            </a:r>
          </a:p>
          <a:p>
            <a:r>
              <a:rPr lang="it-IT" sz="1100" b="1" dirty="0" err="1">
                <a:latin typeface="Arial Narrow" pitchFamily="34" charset="0"/>
              </a:rPr>
              <a:t>Tool</a:t>
            </a:r>
            <a:endParaRPr lang="it-IT" sz="1100" b="1" dirty="0">
              <a:latin typeface="Arial Narrow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195736" y="1340768"/>
            <a:ext cx="13628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 Narrow" pitchFamily="34" charset="0"/>
              </a:rPr>
              <a:t>MBI-GS</a:t>
            </a:r>
          </a:p>
          <a:p>
            <a:r>
              <a:rPr lang="it-IT" sz="1200" b="1" dirty="0" err="1">
                <a:latin typeface="Arial Narrow" pitchFamily="34" charset="0"/>
              </a:rPr>
              <a:t>Maslach</a:t>
            </a:r>
            <a:r>
              <a:rPr lang="it-IT" sz="1200" b="1" dirty="0">
                <a:latin typeface="Arial Narrow" pitchFamily="34" charset="0"/>
              </a:rPr>
              <a:t> </a:t>
            </a:r>
          </a:p>
          <a:p>
            <a:r>
              <a:rPr lang="it-IT" sz="1200" b="1" dirty="0" err="1">
                <a:latin typeface="Arial Narrow" pitchFamily="34" charset="0"/>
              </a:rPr>
              <a:t>Burn-out</a:t>
            </a:r>
            <a:r>
              <a:rPr lang="it-IT" sz="1200" b="1" dirty="0">
                <a:latin typeface="Arial Narrow" pitchFamily="34" charset="0"/>
              </a:rPr>
              <a:t> </a:t>
            </a:r>
            <a:r>
              <a:rPr lang="it-IT" sz="1200" b="1" dirty="0" err="1">
                <a:latin typeface="Arial Narrow" pitchFamily="34" charset="0"/>
              </a:rPr>
              <a:t>Inventory-</a:t>
            </a:r>
            <a:endParaRPr lang="it-IT" sz="1200" b="1" dirty="0">
              <a:latin typeface="Arial Narrow" pitchFamily="34" charset="0"/>
            </a:endParaRPr>
          </a:p>
          <a:p>
            <a:r>
              <a:rPr lang="it-IT" sz="1200" b="1" dirty="0" err="1">
                <a:latin typeface="Arial Narrow" pitchFamily="34" charset="0"/>
              </a:rPr>
              <a:t>General</a:t>
            </a:r>
            <a:r>
              <a:rPr lang="it-IT" sz="1200" b="1" dirty="0">
                <a:latin typeface="Arial Narrow" pitchFamily="34" charset="0"/>
              </a:rPr>
              <a:t> </a:t>
            </a:r>
            <a:r>
              <a:rPr lang="it-IT" sz="1200" b="1" dirty="0" err="1">
                <a:latin typeface="Arial Narrow" pitchFamily="34" charset="0"/>
              </a:rPr>
              <a:t>Survey</a:t>
            </a:r>
            <a:endParaRPr lang="it-IT" sz="1200" b="1" dirty="0">
              <a:latin typeface="Arial Narrow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788024" y="1340768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 Narrow" pitchFamily="34" charset="0"/>
              </a:rPr>
              <a:t>CTS</a:t>
            </a:r>
          </a:p>
          <a:p>
            <a:r>
              <a:rPr lang="it-IT" sz="1200" b="1" dirty="0">
                <a:latin typeface="Arial Narrow" pitchFamily="34" charset="0"/>
              </a:rPr>
              <a:t>Come ti senti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308304" y="1268760"/>
            <a:ext cx="1034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 Narrow" pitchFamily="34" charset="0"/>
              </a:rPr>
              <a:t>ECPQ</a:t>
            </a:r>
          </a:p>
          <a:p>
            <a:r>
              <a:rPr lang="it-IT" sz="1200" b="1" dirty="0">
                <a:latin typeface="Arial Narrow" pitchFamily="34" charset="0"/>
              </a:rPr>
              <a:t>Educational</a:t>
            </a:r>
          </a:p>
          <a:p>
            <a:r>
              <a:rPr lang="it-IT" sz="1200" b="1" dirty="0" err="1">
                <a:latin typeface="Arial Narrow" pitchFamily="34" charset="0"/>
              </a:rPr>
              <a:t>Context</a:t>
            </a:r>
            <a:endParaRPr lang="it-IT" sz="1200" b="1" dirty="0">
              <a:latin typeface="Arial Narrow" pitchFamily="34" charset="0"/>
            </a:endParaRPr>
          </a:p>
          <a:p>
            <a:r>
              <a:rPr lang="it-IT" sz="1200" b="1" dirty="0" err="1">
                <a:latin typeface="Arial Narrow" pitchFamily="34" charset="0"/>
              </a:rPr>
              <a:t>Perception</a:t>
            </a:r>
            <a:endParaRPr lang="it-IT" sz="1200" b="1" dirty="0">
              <a:latin typeface="Arial Narrow" pitchFamily="34" charset="0"/>
            </a:endParaRPr>
          </a:p>
          <a:p>
            <a:r>
              <a:rPr lang="it-IT" sz="1200" b="1" dirty="0" err="1">
                <a:latin typeface="Arial Narrow" pitchFamily="34" charset="0"/>
              </a:rPr>
              <a:t>Questionnaire</a:t>
            </a:r>
            <a:endParaRPr lang="it-IT" sz="1200" b="1" dirty="0">
              <a:latin typeface="Arial Narrow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14282" y="2928934"/>
            <a:ext cx="1172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 Narrow" pitchFamily="34" charset="0"/>
              </a:rPr>
              <a:t>Percezioni</a:t>
            </a:r>
          </a:p>
          <a:p>
            <a:r>
              <a:rPr lang="it-IT" sz="1600" b="1" dirty="0">
                <a:latin typeface="Arial Narrow" pitchFamily="34" charset="0"/>
              </a:rPr>
              <a:t>del contesto</a:t>
            </a:r>
          </a:p>
          <a:p>
            <a:r>
              <a:rPr lang="it-IT" sz="1600" b="1" dirty="0">
                <a:latin typeface="Arial Narrow" pitchFamily="34" charset="0"/>
              </a:rPr>
              <a:t>lavorativo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3563888" y="5373216"/>
            <a:ext cx="1439818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  <a:latin typeface="Arial Narrow" pitchFamily="34" charset="0"/>
              </a:rPr>
              <a:t>FOCUS GROUP</a:t>
            </a:r>
          </a:p>
        </p:txBody>
      </p:sp>
      <p:cxnSp>
        <p:nvCxnSpPr>
          <p:cNvPr id="36" name="Connettore 2 35"/>
          <p:cNvCxnSpPr/>
          <p:nvPr/>
        </p:nvCxnSpPr>
        <p:spPr>
          <a:xfrm flipH="1" flipV="1">
            <a:off x="2843808" y="4149080"/>
            <a:ext cx="144016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4283968" y="4221088"/>
            <a:ext cx="648072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V="1">
            <a:off x="4283968" y="4077072"/>
            <a:ext cx="3528392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graphicFrame>
        <p:nvGraphicFramePr>
          <p:cNvPr id="7" name="Segnaposto contenuto 11"/>
          <p:cNvGraphicFramePr>
            <a:graphicFrameLocks/>
          </p:cNvGraphicFramePr>
          <p:nvPr/>
        </p:nvGraphicFramePr>
        <p:xfrm>
          <a:off x="251520" y="1196752"/>
          <a:ext cx="1621954" cy="3965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23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Scuole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8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Segnaposto contenuto 12"/>
          <p:cNvGraphicFramePr>
            <a:graphicFrameLocks/>
          </p:cNvGraphicFramePr>
          <p:nvPr/>
        </p:nvGraphicFramePr>
        <p:xfrm>
          <a:off x="1979712" y="1196752"/>
          <a:ext cx="1968218" cy="1894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Classi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Segnaposto data 6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92FDDC-C847-41D6-B974-8C416D6CF335}" type="datetime1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pPr marL="0" marR="0" lvl="0" indent="0" algn="l" defTabSz="914400" rtl="0" eaLnBrk="0" fontAlgn="base" latinLnBrk="0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08/02/2018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404664"/>
            <a:ext cx="367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881E33"/>
                </a:solidFill>
                <a:latin typeface="Arial Narrow" pitchFamily="34" charset="0"/>
                <a:ea typeface="+mj-ea"/>
                <a:cs typeface="Franklin Gothic Medium"/>
              </a:rPr>
              <a:t>6. Campionamento – 2016 e 2017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4139952" y="1196752"/>
          <a:ext cx="1584176" cy="347115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85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1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Scuole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1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1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1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1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1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0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38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868144" y="1196752"/>
          <a:ext cx="2000264" cy="25717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Classi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N.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t-IT" sz="1200" b="1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470</a:t>
                      </a:r>
                      <a:endParaRPr lang="it-IT" sz="1200" b="1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t-IT" sz="1200" b="1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472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  <a:endParaRPr lang="it-IT" sz="1200" b="1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62068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881E33"/>
                </a:solidFill>
                <a:latin typeface="Arial Narrow" pitchFamily="34" charset="0"/>
                <a:ea typeface="+mj-ea"/>
                <a:cs typeface="Franklin Gothic Medium"/>
              </a:rPr>
              <a:t>Focus sugli strumenti - studenti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9872" y="1124744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 Narrow" pitchFamily="34" charset="0"/>
              </a:rPr>
              <a:t>Benessere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3419872" y="1052736"/>
            <a:ext cx="1728192" cy="64807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060848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Percezione </a:t>
            </a:r>
          </a:p>
          <a:p>
            <a:r>
              <a:rPr lang="it-IT" sz="1600" dirty="0">
                <a:latin typeface="Arial Narrow" pitchFamily="34" charset="0"/>
              </a:rPr>
              <a:t>senso di</a:t>
            </a:r>
          </a:p>
          <a:p>
            <a:r>
              <a:rPr lang="it-IT" sz="1600" dirty="0">
                <a:latin typeface="Arial Narrow" pitchFamily="34" charset="0"/>
              </a:rPr>
              <a:t>sicurezza</a:t>
            </a:r>
          </a:p>
        </p:txBody>
      </p:sp>
      <p:sp>
        <p:nvSpPr>
          <p:cNvPr id="11" name="Ovale 10"/>
          <p:cNvSpPr/>
          <p:nvPr/>
        </p:nvSpPr>
        <p:spPr bwMode="auto">
          <a:xfrm>
            <a:off x="0" y="1916832"/>
            <a:ext cx="187220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83768" y="2276872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Soddisfazione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860032" y="2204864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Supporto </a:t>
            </a:r>
          </a:p>
          <a:p>
            <a:r>
              <a:rPr lang="it-IT" sz="1600" dirty="0">
                <a:latin typeface="Arial Narrow" pitchFamily="34" charset="0"/>
              </a:rPr>
              <a:t>familiare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804248" y="2204864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Clima</a:t>
            </a:r>
          </a:p>
          <a:p>
            <a:r>
              <a:rPr lang="it-IT" sz="1600" dirty="0">
                <a:latin typeface="Arial Narrow" pitchFamily="34" charset="0"/>
              </a:rPr>
              <a:t>scolastico</a:t>
            </a:r>
          </a:p>
        </p:txBody>
      </p:sp>
      <p:sp>
        <p:nvSpPr>
          <p:cNvPr id="15" name="Ovale 14"/>
          <p:cNvSpPr/>
          <p:nvPr/>
        </p:nvSpPr>
        <p:spPr bwMode="auto">
          <a:xfrm>
            <a:off x="2195736" y="1916832"/>
            <a:ext cx="2016224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4572000" y="1916832"/>
            <a:ext cx="1512168" cy="122413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6660232" y="1916832"/>
            <a:ext cx="1440160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19" name="Connettore 2 18"/>
          <p:cNvCxnSpPr>
            <a:stCxn id="7" idx="1"/>
            <a:endCxn id="11" idx="0"/>
          </p:cNvCxnSpPr>
          <p:nvPr/>
        </p:nvCxnSpPr>
        <p:spPr bwMode="auto">
          <a:xfrm rot="10800000" flipV="1">
            <a:off x="936104" y="1355576"/>
            <a:ext cx="2483768" cy="561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onnettore 2 20"/>
          <p:cNvCxnSpPr>
            <a:stCxn id="8" idx="3"/>
            <a:endCxn id="15" idx="0"/>
          </p:cNvCxnSpPr>
          <p:nvPr/>
        </p:nvCxnSpPr>
        <p:spPr bwMode="auto">
          <a:xfrm flipH="1">
            <a:off x="3203848" y="1605900"/>
            <a:ext cx="469112" cy="310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Connettore 2 22"/>
          <p:cNvCxnSpPr>
            <a:stCxn id="8" idx="5"/>
            <a:endCxn id="16" idx="0"/>
          </p:cNvCxnSpPr>
          <p:nvPr/>
        </p:nvCxnSpPr>
        <p:spPr bwMode="auto">
          <a:xfrm>
            <a:off x="4894976" y="1605900"/>
            <a:ext cx="433108" cy="310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ttore 2 24"/>
          <p:cNvCxnSpPr>
            <a:stCxn id="8" idx="6"/>
            <a:endCxn id="17" idx="1"/>
          </p:cNvCxnSpPr>
          <p:nvPr/>
        </p:nvCxnSpPr>
        <p:spPr bwMode="auto">
          <a:xfrm>
            <a:off x="5148064" y="1376772"/>
            <a:ext cx="1723075" cy="698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Connettore 7 28"/>
          <p:cNvCxnSpPr>
            <a:stCxn id="11" idx="4"/>
            <a:endCxn id="15" idx="4"/>
          </p:cNvCxnSpPr>
          <p:nvPr/>
        </p:nvCxnSpPr>
        <p:spPr bwMode="auto">
          <a:xfrm rot="16200000" flipH="1">
            <a:off x="2069976" y="1863080"/>
            <a:ext cx="12700" cy="2267744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Connettore 7 31"/>
          <p:cNvCxnSpPr>
            <a:stCxn id="11" idx="4"/>
            <a:endCxn id="16" idx="4"/>
          </p:cNvCxnSpPr>
          <p:nvPr/>
        </p:nvCxnSpPr>
        <p:spPr bwMode="auto">
          <a:xfrm rot="16200000" flipH="1">
            <a:off x="3060086" y="872970"/>
            <a:ext cx="144016" cy="4391980"/>
          </a:xfrm>
          <a:prstGeom prst="curvedConnector3">
            <a:avLst>
              <a:gd name="adj1" fmla="val 2587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Connettore 7 33"/>
          <p:cNvCxnSpPr>
            <a:stCxn id="11" idx="4"/>
            <a:endCxn id="17" idx="4"/>
          </p:cNvCxnSpPr>
          <p:nvPr/>
        </p:nvCxnSpPr>
        <p:spPr bwMode="auto">
          <a:xfrm rot="16200000" flipH="1">
            <a:off x="4158208" y="-225152"/>
            <a:ext cx="12700" cy="6444208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Connettore 7 35"/>
          <p:cNvCxnSpPr>
            <a:stCxn id="15" idx="4"/>
            <a:endCxn id="16" idx="4"/>
          </p:cNvCxnSpPr>
          <p:nvPr/>
        </p:nvCxnSpPr>
        <p:spPr bwMode="auto">
          <a:xfrm rot="16200000" flipH="1">
            <a:off x="4193958" y="2006842"/>
            <a:ext cx="144016" cy="2124236"/>
          </a:xfrm>
          <a:prstGeom prst="curvedConnector3">
            <a:avLst>
              <a:gd name="adj1" fmla="val 2587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Connettore 7 37"/>
          <p:cNvCxnSpPr>
            <a:stCxn id="15" idx="4"/>
            <a:endCxn id="17" idx="4"/>
          </p:cNvCxnSpPr>
          <p:nvPr/>
        </p:nvCxnSpPr>
        <p:spPr bwMode="auto">
          <a:xfrm rot="16200000" flipH="1">
            <a:off x="5292080" y="908720"/>
            <a:ext cx="12700" cy="4176464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Connettore 7 39"/>
          <p:cNvCxnSpPr>
            <a:stCxn id="16" idx="4"/>
            <a:endCxn id="17" idx="4"/>
          </p:cNvCxnSpPr>
          <p:nvPr/>
        </p:nvCxnSpPr>
        <p:spPr bwMode="auto">
          <a:xfrm rot="5400000" flipH="1" flipV="1">
            <a:off x="6282190" y="2042846"/>
            <a:ext cx="144016" cy="2052228"/>
          </a:xfrm>
          <a:prstGeom prst="curvedConnector3">
            <a:avLst>
              <a:gd name="adj1" fmla="val -1587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CasellaDiTesto 40"/>
          <p:cNvSpPr txBox="1"/>
          <p:nvPr/>
        </p:nvSpPr>
        <p:spPr>
          <a:xfrm>
            <a:off x="3707904" y="36450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 Narrow" pitchFamily="34" charset="0"/>
              </a:rPr>
              <a:t>Disagio</a:t>
            </a:r>
          </a:p>
        </p:txBody>
      </p:sp>
      <p:sp>
        <p:nvSpPr>
          <p:cNvPr id="42" name="Ovale 41"/>
          <p:cNvSpPr/>
          <p:nvPr/>
        </p:nvSpPr>
        <p:spPr bwMode="auto">
          <a:xfrm>
            <a:off x="3635896" y="3501008"/>
            <a:ext cx="1296144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" name="Ovale 42"/>
          <p:cNvSpPr/>
          <p:nvPr/>
        </p:nvSpPr>
        <p:spPr bwMode="auto">
          <a:xfrm>
            <a:off x="251520" y="4869160"/>
            <a:ext cx="1584176" cy="122413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4" name="Ovale 43"/>
          <p:cNvSpPr/>
          <p:nvPr/>
        </p:nvSpPr>
        <p:spPr bwMode="auto">
          <a:xfrm>
            <a:off x="2051720" y="4869160"/>
            <a:ext cx="151216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3635896" y="4869160"/>
            <a:ext cx="151216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6" name="Ovale 45"/>
          <p:cNvSpPr/>
          <p:nvPr/>
        </p:nvSpPr>
        <p:spPr bwMode="auto">
          <a:xfrm>
            <a:off x="5220072" y="4869160"/>
            <a:ext cx="151216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" name="Ovale 46"/>
          <p:cNvSpPr/>
          <p:nvPr/>
        </p:nvSpPr>
        <p:spPr bwMode="auto">
          <a:xfrm>
            <a:off x="6804248" y="4797152"/>
            <a:ext cx="151216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51520" y="5085184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Ansia </a:t>
            </a:r>
          </a:p>
          <a:p>
            <a:r>
              <a:rPr lang="it-IT" sz="1600" dirty="0">
                <a:latin typeface="Arial Narrow" pitchFamily="34" charset="0"/>
              </a:rPr>
              <a:t>neurovegetativa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2195736" y="5157192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Paura </a:t>
            </a:r>
          </a:p>
          <a:p>
            <a:r>
              <a:rPr lang="it-IT" sz="1600" dirty="0">
                <a:latin typeface="Arial Narrow" pitchFamily="34" charset="0"/>
              </a:rPr>
              <a:t>del giudizio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3779912" y="5013176"/>
            <a:ext cx="103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Ansia </a:t>
            </a:r>
          </a:p>
          <a:p>
            <a:r>
              <a:rPr lang="it-IT" sz="1600" dirty="0">
                <a:latin typeface="Arial Narrow" pitchFamily="34" charset="0"/>
              </a:rPr>
              <a:t>da </a:t>
            </a:r>
          </a:p>
          <a:p>
            <a:r>
              <a:rPr lang="it-IT" sz="1600" dirty="0">
                <a:latin typeface="Arial Narrow" pitchFamily="34" charset="0"/>
              </a:rPr>
              <a:t>valutazione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5508104" y="5013176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Ansia </a:t>
            </a:r>
          </a:p>
          <a:p>
            <a:r>
              <a:rPr lang="it-IT" sz="1600" dirty="0">
                <a:latin typeface="Arial Narrow" pitchFamily="34" charset="0"/>
              </a:rPr>
              <a:t>rapporto </a:t>
            </a:r>
          </a:p>
          <a:p>
            <a:r>
              <a:rPr lang="it-IT" sz="1600" dirty="0">
                <a:latin typeface="Arial Narrow" pitchFamily="34" charset="0"/>
              </a:rPr>
              <a:t>con i pari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7020272" y="501317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Ansia aspecifica</a:t>
            </a:r>
          </a:p>
        </p:txBody>
      </p:sp>
      <p:cxnSp>
        <p:nvCxnSpPr>
          <p:cNvPr id="74" name="Connettore 7 73"/>
          <p:cNvCxnSpPr>
            <a:stCxn id="43" idx="4"/>
            <a:endCxn id="44" idx="4"/>
          </p:cNvCxnSpPr>
          <p:nvPr/>
        </p:nvCxnSpPr>
        <p:spPr bwMode="auto">
          <a:xfrm rot="5400000" flipH="1" flipV="1">
            <a:off x="1853698" y="5139190"/>
            <a:ext cx="144016" cy="1764196"/>
          </a:xfrm>
          <a:prstGeom prst="curvedConnector3">
            <a:avLst>
              <a:gd name="adj1" fmla="val -1587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Connettore 7 75"/>
          <p:cNvCxnSpPr>
            <a:stCxn id="43" idx="4"/>
            <a:endCxn id="45" idx="4"/>
          </p:cNvCxnSpPr>
          <p:nvPr/>
        </p:nvCxnSpPr>
        <p:spPr bwMode="auto">
          <a:xfrm rot="5400000" flipH="1" flipV="1">
            <a:off x="2645786" y="4347102"/>
            <a:ext cx="144016" cy="3348372"/>
          </a:xfrm>
          <a:prstGeom prst="curvedConnector3">
            <a:avLst>
              <a:gd name="adj1" fmla="val -1587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Connettore 7 79"/>
          <p:cNvCxnSpPr>
            <a:stCxn id="43" idx="4"/>
            <a:endCxn id="46" idx="4"/>
          </p:cNvCxnSpPr>
          <p:nvPr/>
        </p:nvCxnSpPr>
        <p:spPr bwMode="auto">
          <a:xfrm rot="5400000" flipH="1" flipV="1">
            <a:off x="3437874" y="3555014"/>
            <a:ext cx="144016" cy="4932548"/>
          </a:xfrm>
          <a:prstGeom prst="curvedConnector3">
            <a:avLst>
              <a:gd name="adj1" fmla="val -1587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Connettore 7 81"/>
          <p:cNvCxnSpPr>
            <a:stCxn id="43" idx="4"/>
            <a:endCxn id="47" idx="4"/>
          </p:cNvCxnSpPr>
          <p:nvPr/>
        </p:nvCxnSpPr>
        <p:spPr bwMode="auto">
          <a:xfrm rot="5400000" flipH="1" flipV="1">
            <a:off x="4193958" y="2726922"/>
            <a:ext cx="216024" cy="6516724"/>
          </a:xfrm>
          <a:prstGeom prst="curvedConnector3">
            <a:avLst>
              <a:gd name="adj1" fmla="val -1058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Connettore 7 83"/>
          <p:cNvCxnSpPr>
            <a:stCxn id="44" idx="4"/>
            <a:endCxn id="45" idx="4"/>
          </p:cNvCxnSpPr>
          <p:nvPr/>
        </p:nvCxnSpPr>
        <p:spPr bwMode="auto">
          <a:xfrm rot="16200000" flipH="1">
            <a:off x="3599892" y="5157192"/>
            <a:ext cx="12700" cy="158417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Connettore 7 85"/>
          <p:cNvCxnSpPr>
            <a:stCxn id="44" idx="4"/>
            <a:endCxn id="46" idx="4"/>
          </p:cNvCxnSpPr>
          <p:nvPr/>
        </p:nvCxnSpPr>
        <p:spPr bwMode="auto">
          <a:xfrm rot="16200000" flipH="1">
            <a:off x="4391980" y="4365104"/>
            <a:ext cx="12700" cy="3168352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Connettore 7 87"/>
          <p:cNvCxnSpPr>
            <a:stCxn id="44" idx="4"/>
            <a:endCxn id="47" idx="4"/>
          </p:cNvCxnSpPr>
          <p:nvPr/>
        </p:nvCxnSpPr>
        <p:spPr bwMode="auto">
          <a:xfrm rot="5400000" flipH="1" flipV="1">
            <a:off x="5148064" y="3537012"/>
            <a:ext cx="72008" cy="4752528"/>
          </a:xfrm>
          <a:prstGeom prst="curvedConnector3">
            <a:avLst>
              <a:gd name="adj1" fmla="val -3174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Connettore 7 89"/>
          <p:cNvCxnSpPr>
            <a:stCxn id="45" idx="4"/>
            <a:endCxn id="46" idx="4"/>
          </p:cNvCxnSpPr>
          <p:nvPr/>
        </p:nvCxnSpPr>
        <p:spPr bwMode="auto">
          <a:xfrm rot="16200000" flipH="1">
            <a:off x="5184068" y="5157192"/>
            <a:ext cx="12700" cy="158417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Connettore 7 91"/>
          <p:cNvCxnSpPr>
            <a:stCxn id="45" idx="4"/>
            <a:endCxn id="47" idx="4"/>
          </p:cNvCxnSpPr>
          <p:nvPr/>
        </p:nvCxnSpPr>
        <p:spPr bwMode="auto">
          <a:xfrm rot="5400000" flipH="1" flipV="1">
            <a:off x="5940152" y="4329100"/>
            <a:ext cx="72008" cy="3168352"/>
          </a:xfrm>
          <a:prstGeom prst="curvedConnector3">
            <a:avLst>
              <a:gd name="adj1" fmla="val -3174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Connettore 7 93"/>
          <p:cNvCxnSpPr>
            <a:stCxn id="46" idx="4"/>
            <a:endCxn id="47" idx="4"/>
          </p:cNvCxnSpPr>
          <p:nvPr/>
        </p:nvCxnSpPr>
        <p:spPr bwMode="auto">
          <a:xfrm rot="5400000" flipH="1" flipV="1">
            <a:off x="6732240" y="5121188"/>
            <a:ext cx="72008" cy="1584176"/>
          </a:xfrm>
          <a:prstGeom prst="curvedConnector3">
            <a:avLst>
              <a:gd name="adj1" fmla="val -3174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Connettore 2 115"/>
          <p:cNvCxnSpPr>
            <a:stCxn id="42" idx="2"/>
            <a:endCxn id="43" idx="0"/>
          </p:cNvCxnSpPr>
          <p:nvPr/>
        </p:nvCxnSpPr>
        <p:spPr bwMode="auto">
          <a:xfrm flipH="1">
            <a:off x="1043608" y="3897052"/>
            <a:ext cx="2592288" cy="972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Connettore 2 117"/>
          <p:cNvCxnSpPr>
            <a:stCxn id="42" idx="3"/>
            <a:endCxn id="44" idx="0"/>
          </p:cNvCxnSpPr>
          <p:nvPr/>
        </p:nvCxnSpPr>
        <p:spPr bwMode="auto">
          <a:xfrm flipH="1">
            <a:off x="2807804" y="4177097"/>
            <a:ext cx="1017908" cy="692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Connettore 2 119"/>
          <p:cNvCxnSpPr>
            <a:stCxn id="42" idx="4"/>
            <a:endCxn id="45" idx="0"/>
          </p:cNvCxnSpPr>
          <p:nvPr/>
        </p:nvCxnSpPr>
        <p:spPr bwMode="auto">
          <a:xfrm>
            <a:off x="4283968" y="4293096"/>
            <a:ext cx="10801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Connettore 2 121"/>
          <p:cNvCxnSpPr>
            <a:stCxn id="42" idx="5"/>
            <a:endCxn id="46" idx="0"/>
          </p:cNvCxnSpPr>
          <p:nvPr/>
        </p:nvCxnSpPr>
        <p:spPr bwMode="auto">
          <a:xfrm>
            <a:off x="4742224" y="4177097"/>
            <a:ext cx="1233932" cy="692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onnettore 2 123"/>
          <p:cNvCxnSpPr>
            <a:stCxn id="41" idx="3"/>
            <a:endCxn id="47" idx="0"/>
          </p:cNvCxnSpPr>
          <p:nvPr/>
        </p:nvCxnSpPr>
        <p:spPr bwMode="auto">
          <a:xfrm>
            <a:off x="4737353" y="3875857"/>
            <a:ext cx="2822979" cy="921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ECPQ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393CD-3DF2-4C65-8C43-4DC1D9F6BA69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428737"/>
            <a:ext cx="84296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latin typeface="Arial Narrow" pitchFamily="34" charset="0"/>
              </a:rPr>
              <a:t>L’</a:t>
            </a:r>
            <a:r>
              <a:rPr lang="it-IT" sz="1400" b="1" i="1" dirty="0">
                <a:latin typeface="Arial Narrow" pitchFamily="34" charset="0"/>
              </a:rPr>
              <a:t>apprezzamento reciproco</a:t>
            </a:r>
            <a:r>
              <a:rPr lang="it-IT" sz="1400" b="1" dirty="0">
                <a:latin typeface="Arial Narrow" pitchFamily="34" charset="0"/>
              </a:rPr>
              <a:t> </a:t>
            </a:r>
            <a:r>
              <a:rPr lang="it-IT" sz="1400" dirty="0">
                <a:latin typeface="Arial Narrow" pitchFamily="34" charset="0"/>
              </a:rPr>
              <a:t>è misurato con 8 item Riguarda un rapporto positivo tra insegnanti e studenti, basato sulla fiducia reciproca e l'orgoglio. (esempio di item: “</a:t>
            </a:r>
            <a:r>
              <a:rPr lang="it-IT" sz="1400" i="1" dirty="0">
                <a:latin typeface="Arial Narrow" pitchFamily="34" charset="0"/>
              </a:rPr>
              <a:t>Gli insegnanti si fidano di noi</a:t>
            </a:r>
            <a:r>
              <a:rPr lang="it-IT" sz="1400" dirty="0">
                <a:latin typeface="Arial Narrow" pitchFamily="34" charset="0"/>
              </a:rPr>
              <a:t>”);</a:t>
            </a:r>
          </a:p>
          <a:p>
            <a:pPr lvl="0"/>
            <a:endParaRPr lang="it-IT" sz="1400" dirty="0">
              <a:latin typeface="Arial Narrow" pitchFamily="34" charset="0"/>
            </a:endParaRPr>
          </a:p>
          <a:p>
            <a:pPr lvl="0"/>
            <a:r>
              <a:rPr lang="it-IT" sz="1400" dirty="0">
                <a:latin typeface="Arial Narrow" pitchFamily="34" charset="0"/>
              </a:rPr>
              <a:t>La </a:t>
            </a:r>
            <a:r>
              <a:rPr lang="it-IT" sz="1400" b="1" i="1" dirty="0">
                <a:latin typeface="Arial Narrow" pitchFamily="34" charset="0"/>
              </a:rPr>
              <a:t>Discriminazione</a:t>
            </a:r>
            <a:r>
              <a:rPr lang="it-IT" sz="1400" dirty="0">
                <a:latin typeface="Arial Narrow" pitchFamily="34" charset="0"/>
              </a:rPr>
              <a:t> è misurata con 5 item e indica il sentimento di emarginazione a causa di aspetti legati all’aspetto fisico, colore della pelle, nazionalità, etc. (esempio di item: “</a:t>
            </a:r>
            <a:r>
              <a:rPr lang="it-IT" sz="1400" i="1" dirty="0">
                <a:latin typeface="Arial Narrow" pitchFamily="34" charset="0"/>
              </a:rPr>
              <a:t>Può succedere di essere trattati diversamente per l'aspetto fisico</a:t>
            </a:r>
            <a:r>
              <a:rPr lang="it-IT" sz="1400" dirty="0">
                <a:latin typeface="Arial Narrow" pitchFamily="34" charset="0"/>
              </a:rPr>
              <a:t>”);</a:t>
            </a:r>
          </a:p>
          <a:p>
            <a:pPr lvl="0"/>
            <a:endParaRPr lang="it-IT" sz="1400" dirty="0">
              <a:latin typeface="Arial Narrow" pitchFamily="34" charset="0"/>
            </a:endParaRPr>
          </a:p>
          <a:p>
            <a:pPr lvl="0"/>
            <a:r>
              <a:rPr lang="it-IT" sz="1400" dirty="0">
                <a:latin typeface="Arial Narrow" pitchFamily="34" charset="0"/>
              </a:rPr>
              <a:t>La </a:t>
            </a:r>
            <a:r>
              <a:rPr lang="it-IT" sz="1400" b="1" i="1" dirty="0">
                <a:latin typeface="Arial Narrow" pitchFamily="34" charset="0"/>
              </a:rPr>
              <a:t>Proposta didattica</a:t>
            </a:r>
            <a:r>
              <a:rPr lang="it-IT" sz="1400" b="1" dirty="0">
                <a:latin typeface="Arial Narrow" pitchFamily="34" charset="0"/>
              </a:rPr>
              <a:t> </a:t>
            </a:r>
            <a:r>
              <a:rPr lang="it-IT" sz="1400" dirty="0">
                <a:latin typeface="Arial Narrow" pitchFamily="34" charset="0"/>
              </a:rPr>
              <a:t>è misurata con 5 item e riguarda la percezione che ha lo studente di poter partecipare alle decisioni che prendono gli insegnanti sul progetto didattico e le attività in classe (esempio di item: “</a:t>
            </a:r>
            <a:r>
              <a:rPr lang="it-IT" sz="1400" i="1" dirty="0">
                <a:latin typeface="Arial Narrow" pitchFamily="34" charset="0"/>
              </a:rPr>
              <a:t>Insegnanti e studenti decidono insieme delle attività di classe</a:t>
            </a:r>
            <a:r>
              <a:rPr lang="it-IT" sz="1400" dirty="0">
                <a:latin typeface="Arial Narrow" pitchFamily="34" charset="0"/>
              </a:rPr>
              <a:t>”);</a:t>
            </a:r>
          </a:p>
          <a:p>
            <a:pPr lvl="0"/>
            <a:endParaRPr lang="it-IT" sz="1400" dirty="0">
              <a:latin typeface="Arial Narrow" pitchFamily="34" charset="0"/>
            </a:endParaRPr>
          </a:p>
          <a:p>
            <a:pPr lvl="0"/>
            <a:r>
              <a:rPr lang="it-IT" sz="1400" dirty="0">
                <a:latin typeface="Arial Narrow" pitchFamily="34" charset="0"/>
              </a:rPr>
              <a:t>Il </a:t>
            </a:r>
            <a:r>
              <a:rPr lang="it-IT" sz="1400" b="1" i="1" dirty="0">
                <a:latin typeface="Arial Narrow" pitchFamily="34" charset="0"/>
              </a:rPr>
              <a:t>Coesione</a:t>
            </a:r>
            <a:r>
              <a:rPr lang="it-IT" sz="1400" dirty="0">
                <a:latin typeface="Arial Narrow" pitchFamily="34" charset="0"/>
              </a:rPr>
              <a:t> è misurata con 5 item e indaga la percezione che ha lo studente del senso di unione di gruppo all’interno della propria classe. (esempio di item: “</a:t>
            </a:r>
            <a:r>
              <a:rPr lang="it-IT" sz="1400" i="1" dirty="0">
                <a:latin typeface="Arial Narrow" pitchFamily="34" charset="0"/>
              </a:rPr>
              <a:t>Sentiamo di far parte di un gruppo</a:t>
            </a:r>
            <a:r>
              <a:rPr lang="it-IT" sz="1400" dirty="0">
                <a:latin typeface="Arial Narrow" pitchFamily="34" charset="0"/>
              </a:rPr>
              <a:t>”);</a:t>
            </a:r>
          </a:p>
          <a:p>
            <a:pPr lvl="0"/>
            <a:endParaRPr lang="it-IT" sz="1400" dirty="0">
              <a:latin typeface="Arial Narrow" pitchFamily="34" charset="0"/>
            </a:endParaRPr>
          </a:p>
          <a:p>
            <a:pPr lvl="0"/>
            <a:r>
              <a:rPr lang="it-IT" sz="1400" dirty="0">
                <a:latin typeface="Arial Narrow" pitchFamily="34" charset="0"/>
              </a:rPr>
              <a:t>La </a:t>
            </a:r>
            <a:r>
              <a:rPr lang="it-IT" sz="1400" b="1" i="1" dirty="0">
                <a:latin typeface="Arial Narrow" pitchFamily="34" charset="0"/>
              </a:rPr>
              <a:t>Possibilità di dialogo </a:t>
            </a:r>
            <a:r>
              <a:rPr lang="it-IT" sz="1400" dirty="0">
                <a:latin typeface="Arial Narrow" pitchFamily="34" charset="0"/>
              </a:rPr>
              <a:t>è misurata con tre item e indaga la percezione che ha lo studente della possibilità di avere spazi di dialogo all’interno della classe. (esempio di item: </a:t>
            </a:r>
            <a:r>
              <a:rPr lang="it-IT" sz="1400" i="1" dirty="0">
                <a:latin typeface="Arial Narrow" pitchFamily="34" charset="0"/>
              </a:rPr>
              <a:t>“Gli insegnanti ci incoraggiano a discutere alcuni argomenti con i compagni”</a:t>
            </a:r>
            <a:r>
              <a:rPr lang="it-IT" sz="1400" dirty="0">
                <a:latin typeface="Arial Narrow" pitchFamily="34" charset="0"/>
              </a:rPr>
              <a:t>)</a:t>
            </a:r>
          </a:p>
          <a:p>
            <a:endParaRPr lang="it-IT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Item di scala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393CD-3DF2-4C65-8C43-4DC1D9F6BA69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28728" y="1785926"/>
          <a:ext cx="6096000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Correlazione con il Fattore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Alpha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di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Cronbach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Ho paura delle interrogazioni e dei compiti in classe.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Mi preoccupo quando un insegnante sta per interrogare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Prima di andare a scuola sono preoccupato delle interrogazioni o dei compiti in classe.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Vorrei essere meno preoccupato quando mi interrogano.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Quando l’insegnante mi chiama mi sento salire il cuore in gola.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Sono preoccupato per i voti e  i giudizi.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Quando l’insegnante mi chiama alla lavagna mi trema la mano.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 sera a letto mi preoccupo per quello che succederà il giorno dopo.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-,360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sz="2000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548680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Focus sugli strumenti - insegnanti</a:t>
            </a:r>
          </a:p>
          <a:p>
            <a:endParaRPr lang="it-IT" sz="2000" dirty="0">
              <a:latin typeface="Arial Narrow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124744"/>
            <a:ext cx="7560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 Narrow" pitchFamily="34" charset="0"/>
              </a:rPr>
              <a:t>1) </a:t>
            </a:r>
            <a:r>
              <a:rPr lang="it-IT" sz="1400" b="1" dirty="0" err="1">
                <a:latin typeface="Arial Narrow" pitchFamily="34" charset="0"/>
              </a:rPr>
              <a:t>Maslach</a:t>
            </a:r>
            <a:r>
              <a:rPr lang="it-IT" sz="1400" b="1" dirty="0">
                <a:latin typeface="Arial Narrow" pitchFamily="34" charset="0"/>
              </a:rPr>
              <a:t> </a:t>
            </a:r>
            <a:r>
              <a:rPr lang="it-IT" sz="1400" b="1" dirty="0" err="1">
                <a:latin typeface="Arial Narrow" pitchFamily="34" charset="0"/>
              </a:rPr>
              <a:t>Burn-out</a:t>
            </a:r>
            <a:r>
              <a:rPr lang="it-IT" sz="1400" b="1" dirty="0">
                <a:latin typeface="Arial Narrow" pitchFamily="34" charset="0"/>
              </a:rPr>
              <a:t> </a:t>
            </a:r>
            <a:r>
              <a:rPr lang="it-IT" sz="1400" b="1" dirty="0" err="1">
                <a:latin typeface="Arial Narrow" pitchFamily="34" charset="0"/>
              </a:rPr>
              <a:t>Inventory</a:t>
            </a:r>
            <a:r>
              <a:rPr lang="it-IT" sz="1400" b="1" dirty="0">
                <a:latin typeface="Arial Narrow" pitchFamily="34" charset="0"/>
              </a:rPr>
              <a:t> – </a:t>
            </a:r>
            <a:r>
              <a:rPr lang="it-IT" sz="1400" b="1" dirty="0" err="1">
                <a:latin typeface="Arial Narrow" pitchFamily="34" charset="0"/>
              </a:rPr>
              <a:t>General</a:t>
            </a:r>
            <a:r>
              <a:rPr lang="it-IT" sz="1400" b="1" dirty="0">
                <a:latin typeface="Arial Narrow" pitchFamily="34" charset="0"/>
              </a:rPr>
              <a:t> </a:t>
            </a:r>
            <a:r>
              <a:rPr lang="it-IT" sz="1400" b="1" dirty="0" err="1">
                <a:latin typeface="Arial Narrow" pitchFamily="34" charset="0"/>
              </a:rPr>
              <a:t>Survey</a:t>
            </a:r>
            <a:r>
              <a:rPr lang="it-IT" sz="1400" b="1" dirty="0">
                <a:latin typeface="Arial Narrow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it-IT" sz="1400" dirty="0">
                <a:latin typeface="Arial Narrow" pitchFamily="34" charset="0"/>
              </a:rPr>
              <a:t>Cinismo</a:t>
            </a:r>
          </a:p>
          <a:p>
            <a:pPr>
              <a:buFontTx/>
              <a:buChar char="-"/>
            </a:pPr>
            <a:r>
              <a:rPr lang="it-IT" sz="1400" dirty="0">
                <a:latin typeface="Arial Narrow" pitchFamily="34" charset="0"/>
              </a:rPr>
              <a:t>Inefficacia lavorativa</a:t>
            </a:r>
          </a:p>
          <a:p>
            <a:pPr>
              <a:buFontTx/>
              <a:buChar char="-"/>
            </a:pPr>
            <a:r>
              <a:rPr lang="it-IT" sz="1400" dirty="0">
                <a:latin typeface="Arial Narrow" pitchFamily="34" charset="0"/>
              </a:rPr>
              <a:t>Esaurimento emotivo</a:t>
            </a: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b="1" dirty="0">
                <a:latin typeface="Arial Narrow" pitchFamily="34" charset="0"/>
              </a:rPr>
              <a:t>2) Management Standard </a:t>
            </a:r>
            <a:r>
              <a:rPr lang="it-IT" sz="1400" b="1" dirty="0" err="1">
                <a:latin typeface="Arial Narrow" pitchFamily="34" charset="0"/>
              </a:rPr>
              <a:t>Indicator</a:t>
            </a:r>
            <a:r>
              <a:rPr lang="it-IT" sz="1400" b="1" dirty="0">
                <a:latin typeface="Arial Narrow" pitchFamily="34" charset="0"/>
              </a:rPr>
              <a:t> </a:t>
            </a:r>
            <a:r>
              <a:rPr lang="it-IT" sz="1400" b="1" dirty="0" err="1">
                <a:latin typeface="Arial Narrow" pitchFamily="34" charset="0"/>
              </a:rPr>
              <a:t>Tool</a:t>
            </a:r>
            <a:r>
              <a:rPr lang="it-IT" sz="1400" b="1" dirty="0">
                <a:latin typeface="Arial Narrow" pitchFamily="34" charset="0"/>
              </a:rPr>
              <a:t>:</a:t>
            </a:r>
          </a:p>
          <a:p>
            <a:r>
              <a:rPr lang="it-IT" sz="1400" dirty="0">
                <a:latin typeface="Arial Narrow" pitchFamily="34" charset="0"/>
              </a:rPr>
              <a:t>-Domanda: Comprende aspetti quali il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carico lavorativo, l’organizzazione del lavoro e l’ambiente di lavoro;</a:t>
            </a: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dirty="0">
                <a:latin typeface="Arial Narrow" pitchFamily="34" charset="0"/>
              </a:rPr>
              <a:t>-Controllo: Riguarda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l’autonomia dei lavoratori sulle modalità di svolgimento della propria attività </a:t>
            </a:r>
            <a:r>
              <a:rPr lang="it-IT" sz="1400" dirty="0">
                <a:latin typeface="Arial Narrow" pitchFamily="34" charset="0"/>
              </a:rPr>
              <a:t>lavorativa;</a:t>
            </a: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dirty="0">
                <a:latin typeface="Arial Narrow" pitchFamily="34" charset="0"/>
              </a:rPr>
              <a:t>-Supporto manageriale: Include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l’incoraggiamento, il supporto e le risorse</a:t>
            </a:r>
            <a:r>
              <a:rPr lang="it-IT" sz="1400" dirty="0">
                <a:latin typeface="Arial Narrow" pitchFamily="34" charset="0"/>
              </a:rPr>
              <a:t> f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ornite </a:t>
            </a:r>
            <a:r>
              <a:rPr lang="it-IT" sz="1400" dirty="0">
                <a:latin typeface="Arial Narrow" pitchFamily="34" charset="0"/>
              </a:rPr>
              <a:t>dall’azienda e dai superiori;</a:t>
            </a: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dirty="0">
                <a:latin typeface="Arial Narrow" pitchFamily="34" charset="0"/>
              </a:rPr>
              <a:t>-Supporto dei colleghi: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l’incoraggiamento, il supporto e le risorse fornite dai colleghi;</a:t>
            </a: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dirty="0">
                <a:latin typeface="Arial Narrow" pitchFamily="34" charset="0"/>
              </a:rPr>
              <a:t>-Relazioni: Include la promozione di un lavoro positivo per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evitare i conflitti </a:t>
            </a:r>
            <a:r>
              <a:rPr lang="it-IT" sz="1400" dirty="0">
                <a:latin typeface="Arial Narrow" pitchFamily="34" charset="0"/>
              </a:rPr>
              <a:t>ed affrontare comportamenti inaccettabili;</a:t>
            </a: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dirty="0">
                <a:latin typeface="Arial Narrow" pitchFamily="34" charset="0"/>
              </a:rPr>
              <a:t>-Ruolo: Verifica la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consapevolezza del lavoratore relativamente alla posizione </a:t>
            </a:r>
            <a:r>
              <a:rPr lang="it-IT" sz="1400" dirty="0">
                <a:latin typeface="Arial Narrow" pitchFamily="34" charset="0"/>
              </a:rPr>
              <a:t>che riveste nell’organizzazione e garantisce che non si verifichino conflitti.</a:t>
            </a:r>
            <a:endParaRPr lang="it-IT" sz="4000" dirty="0">
              <a:latin typeface="Arial Narrow" pitchFamily="34" charset="0"/>
            </a:endParaRP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dirty="0">
                <a:latin typeface="Arial Narrow" pitchFamily="34" charset="0"/>
              </a:rPr>
              <a:t>-Cambiamento: Valuta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che misura i cambiamenti organizzativi, di qualsiasi entità, vengono gestiti e comunicati </a:t>
            </a:r>
            <a:r>
              <a:rPr lang="it-IT" sz="1400" dirty="0">
                <a:latin typeface="Arial Narrow" pitchFamily="34" charset="0"/>
              </a:rPr>
              <a:t>nel contesto aziendale.</a:t>
            </a:r>
            <a:endParaRPr lang="it-IT" sz="4000" dirty="0">
              <a:latin typeface="Arial Narrow" pitchFamily="34" charset="0"/>
            </a:endParaRPr>
          </a:p>
          <a:p>
            <a:endParaRPr lang="it-IT" sz="1600" dirty="0">
              <a:latin typeface="Arial Narrow" pitchFamily="34" charset="0"/>
            </a:endParaRPr>
          </a:p>
          <a:p>
            <a:endParaRPr lang="it-IT" sz="1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olo 3">
            <a:extLst>
              <a:ext uri="{FF2B5EF4-FFF2-40B4-BE49-F238E27FC236}">
                <a16:creationId xmlns:a16="http://schemas.microsoft.com/office/drawing/2014/main" id="{75BB5BE9-DF26-4137-9B03-70DCF0765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r>
              <a:rPr lang="it-IT" altLang="it-IT" b="1" kern="1200" dirty="0">
                <a:latin typeface="Arial Narrow" pitchFamily="34" charset="0"/>
                <a:ea typeface="ヒラギノ角ゴ Pro W3" charset="-128"/>
              </a:rPr>
              <a:t>8. Analisi dei dati –</a:t>
            </a:r>
            <a:br>
              <a:rPr lang="it-IT" altLang="it-IT" b="1" kern="1200" dirty="0">
                <a:latin typeface="Arial Narrow" pitchFamily="34" charset="0"/>
                <a:ea typeface="ヒラギノ角ゴ Pro W3" charset="-128"/>
              </a:rPr>
            </a:br>
            <a:r>
              <a:rPr lang="it-IT" altLang="it-IT" b="1" kern="1200" dirty="0">
                <a:latin typeface="Arial Narrow" pitchFamily="34" charset="0"/>
                <a:ea typeface="ヒラギノ角ゴ Pro W3" charset="-128"/>
              </a:rPr>
              <a:t>Medie di scala questionario studenti</a:t>
            </a:r>
          </a:p>
        </p:txBody>
      </p:sp>
      <p:graphicFrame>
        <p:nvGraphicFramePr>
          <p:cNvPr id="8" name="Segnaposto contenuto 3"/>
          <p:cNvGraphicFramePr>
            <a:graphicFrameLocks/>
          </p:cNvGraphicFramePr>
          <p:nvPr/>
        </p:nvGraphicFramePr>
        <p:xfrm>
          <a:off x="755576" y="1196752"/>
          <a:ext cx="7166030" cy="537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520">
                <a:tc gridSpan="6"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STUDENTI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Minimo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Massimo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Deviazione std.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Senso di Protezione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Soddisfazione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Supporto Familiare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Clima Scolastico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Ansia Neurovegetativa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Paura del Giudizio degli altri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Ansia da Valutazione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96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Ansia nel Rapporto con i Pari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Ansia Aspecifica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Apprezzamento Reciproco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Discriminazione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Proposta Didattica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Coesione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Possibilità di Dialogo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altLang="it-IT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476672"/>
            <a:ext cx="410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rPr>
              <a:t>Anova</a:t>
            </a:r>
            <a:r>
              <a:rPr lang="it-IT" dirty="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rPr>
              <a:t> – analisi della varianza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 l="40117" t="28515" r="40117" b="42188"/>
          <a:stretch>
            <a:fillRect/>
          </a:stretch>
        </p:blipFill>
        <p:spPr bwMode="auto">
          <a:xfrm>
            <a:off x="179512" y="1268760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 l="40238" t="59348" r="40239" b="12241"/>
          <a:stretch>
            <a:fillRect/>
          </a:stretch>
        </p:blipFill>
        <p:spPr bwMode="auto">
          <a:xfrm>
            <a:off x="3322783" y="1268760"/>
            <a:ext cx="253208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 l="40117" t="23633" r="40117" b="48047"/>
          <a:stretch>
            <a:fillRect/>
          </a:stretch>
        </p:blipFill>
        <p:spPr bwMode="auto">
          <a:xfrm>
            <a:off x="6251742" y="1268760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/>
          <a:srcRect l="32943" t="53711" r="32467" b="15038"/>
          <a:stretch>
            <a:fillRect/>
          </a:stretch>
        </p:blipFill>
        <p:spPr bwMode="auto">
          <a:xfrm>
            <a:off x="2051720" y="3501008"/>
            <a:ext cx="45005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1043608" y="587727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La terza media si distacca dalle altre classi per tutti e quattro i costrutti.</a:t>
            </a:r>
          </a:p>
          <a:p>
            <a:endParaRPr lang="it-IT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002588" cy="914400"/>
          </a:xfrm>
        </p:spPr>
        <p:txBody>
          <a:bodyPr/>
          <a:lstStyle/>
          <a:p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it-IT" sz="2000" b="1" kern="1200" dirty="0">
                <a:latin typeface="Arial Narrow" pitchFamily="34" charset="0"/>
                <a:ea typeface="Batang" pitchFamily="18" charset="-127"/>
              </a:rPr>
              <a:t>Passi metodologici affrontati</a:t>
            </a:r>
            <a:br>
              <a:rPr lang="it-IT" dirty="0">
                <a:latin typeface="Batang" pitchFamily="18" charset="-127"/>
                <a:ea typeface="Batang" pitchFamily="18" charset="-127"/>
              </a:rPr>
            </a:br>
            <a:endParaRPr lang="it-IT" altLang="it-IT" dirty="0">
              <a:latin typeface="Batang" pitchFamily="18" charset="-127"/>
              <a:ea typeface="Batang" pitchFamily="18" charset="-127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060848"/>
            <a:ext cx="63674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Rilevazione del problema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Definizione del quadro teorico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Definizione delle Ipotesi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Struttura del disegno di ricerca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 err="1">
                <a:latin typeface="Arial Narrow" pitchFamily="34" charset="0"/>
                <a:ea typeface="Batang" pitchFamily="18" charset="-127"/>
              </a:rPr>
              <a:t>Operazionalizzazione</a:t>
            </a:r>
            <a:r>
              <a:rPr lang="it-IT" sz="1800" dirty="0">
                <a:latin typeface="Arial Narrow" pitchFamily="34" charset="0"/>
                <a:ea typeface="Batang" pitchFamily="18" charset="-127"/>
              </a:rPr>
              <a:t> e scelta degli strumenti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Campionamento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Rilevazione dei dati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Analisi dei dati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Arial Narrow" pitchFamily="34" charset="0"/>
                <a:ea typeface="Batang" pitchFamily="18" charset="-127"/>
              </a:rPr>
              <a:t>Interpretazione dei risultati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3"/>
          <p:cNvGraphicFramePr>
            <a:graphicFrameLocks/>
          </p:cNvGraphicFramePr>
          <p:nvPr/>
        </p:nvGraphicFramePr>
        <p:xfrm>
          <a:off x="539554" y="1556789"/>
          <a:ext cx="7848870" cy="483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11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INSEGNANTI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ysClr val="windowText" lastClr="000000"/>
                          </a:solidFill>
                          <a:latin typeface="Arial"/>
                        </a:rPr>
                        <a:t>Minimo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ysClr val="windowText" lastClr="000000"/>
                          </a:solidFill>
                          <a:latin typeface="Arial"/>
                        </a:rPr>
                        <a:t>Massimo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ysClr val="windowText" lastClr="000000"/>
                          </a:solidFill>
                          <a:latin typeface="Arial"/>
                        </a:rPr>
                        <a:t>Media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ysClr val="windowText" lastClr="000000"/>
                          </a:solidFill>
                          <a:latin typeface="Arial"/>
                        </a:rPr>
                        <a:t>Deviazione std.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Esaurimento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Inefficacia</a:t>
                      </a:r>
                    </a:p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Lavorativa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Cinismo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 err="1">
                          <a:solidFill>
                            <a:sysClr val="windowText" lastClr="000000"/>
                          </a:solidFill>
                          <a:latin typeface="Arial"/>
                        </a:rPr>
                        <a:t>Burn-out</a:t>
                      </a:r>
                      <a:endParaRPr lang="it-IT" sz="1200" b="1" i="0" u="none" strike="noStrike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Domanda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Controllo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Supporto</a:t>
                      </a:r>
                      <a:r>
                        <a:rPr lang="it-IT" sz="1200" b="1" i="0" u="none" strike="noStrike" baseline="0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Dirigente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Supporto</a:t>
                      </a:r>
                      <a:r>
                        <a:rPr lang="it-IT" sz="1200" b="1" i="0" u="none" strike="noStrike" baseline="0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 C</a:t>
                      </a:r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olleghi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Relazioni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Ruolo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Cambiamento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Ovale 9"/>
          <p:cNvSpPr/>
          <p:nvPr/>
        </p:nvSpPr>
        <p:spPr>
          <a:xfrm>
            <a:off x="2428860" y="4000504"/>
            <a:ext cx="2786082" cy="223224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50" dirty="0">
                <a:solidFill>
                  <a:schemeClr val="tx1"/>
                </a:solidFill>
              </a:rPr>
              <a:t>-Sono soggetto a  molestie personali sotto forma di parole o comportamenti scortesi</a:t>
            </a:r>
          </a:p>
          <a:p>
            <a:pPr>
              <a:buFontTx/>
              <a:buChar char="-"/>
            </a:pPr>
            <a:r>
              <a:rPr lang="it-IT" sz="1050" dirty="0">
                <a:solidFill>
                  <a:schemeClr val="tx1"/>
                </a:solidFill>
              </a:rPr>
              <a:t>Ci sono attriti o conflitti tra i colleghi</a:t>
            </a:r>
          </a:p>
          <a:p>
            <a:pPr>
              <a:buFontTx/>
              <a:buChar char="-"/>
            </a:pPr>
            <a:r>
              <a:rPr lang="it-IT" sz="1050" dirty="0">
                <a:solidFill>
                  <a:schemeClr val="tx1"/>
                </a:solidFill>
              </a:rPr>
              <a:t>A lavoro sono soggetto a prepotenze e vessazioni</a:t>
            </a:r>
          </a:p>
          <a:p>
            <a:pPr>
              <a:buFontTx/>
              <a:buChar char="-"/>
            </a:pPr>
            <a:r>
              <a:rPr lang="it-IT" sz="1050" dirty="0">
                <a:solidFill>
                  <a:schemeClr val="tx1"/>
                </a:solidFill>
              </a:rPr>
              <a:t>Le relazioni sul luogo di lavoro sono tese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75BB5BE9-DF26-4137-9B03-70DCF0765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r>
              <a:rPr lang="it-IT" altLang="it-IT" sz="2000" b="1" kern="1200" dirty="0">
                <a:latin typeface="Arial Narrow" pitchFamily="34" charset="0"/>
                <a:ea typeface="ヒラギノ角ゴ Pro W3" charset="-128"/>
              </a:rPr>
              <a:t>8. Analisi dei dati –</a:t>
            </a:r>
            <a:br>
              <a:rPr lang="it-IT" altLang="it-IT" sz="2000" b="1" kern="1200" dirty="0">
                <a:latin typeface="Arial Narrow" pitchFamily="34" charset="0"/>
                <a:ea typeface="ヒラギノ角ゴ Pro W3" charset="-128"/>
              </a:rPr>
            </a:br>
            <a:r>
              <a:rPr lang="it-IT" altLang="it-IT" sz="2000" b="1" kern="1200" dirty="0">
                <a:latin typeface="Arial Narrow" pitchFamily="34" charset="0"/>
                <a:ea typeface="ヒラギノ角ゴ Pro W3" charset="-128"/>
              </a:rPr>
              <a:t>Medie di scala questionario insegnanti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altLang="it-IT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79512" y="260648"/>
            <a:ext cx="8786874" cy="7143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Effettivamente che medie significativamente più alte di </a:t>
            </a:r>
            <a:r>
              <a:rPr lang="it-IT" sz="1800" b="1" dirty="0" err="1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Burnout</a:t>
            </a:r>
            <a:r>
              <a:rPr lang="it-IT" sz="1800" b="1" dirty="0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 si trovano in corrispondenza delle fasce alte di rischio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 err="1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Stress-lavoro</a:t>
            </a:r>
            <a:r>
              <a:rPr lang="it-IT" sz="1800" b="1" dirty="0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 correlato?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l="6184" t="46720" r="72741" b="13820"/>
          <a:stretch>
            <a:fillRect/>
          </a:stretch>
        </p:blipFill>
        <p:spPr bwMode="auto">
          <a:xfrm>
            <a:off x="179512" y="2780928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>
            <a:hlinkClick r:id="" action="ppaction://noaction" highlightClick="1"/>
          </p:cNvPr>
          <p:cNvSpPr/>
          <p:nvPr/>
        </p:nvSpPr>
        <p:spPr>
          <a:xfrm>
            <a:off x="179512" y="1556792"/>
            <a:ext cx="2714644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55576" y="1628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/>
              <a:t>DOMANDA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059832" y="1556792"/>
            <a:ext cx="288032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059832" y="162880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/>
              <a:t>SUPPORTO DIRIGENTE</a:t>
            </a:r>
          </a:p>
        </p:txBody>
      </p:sp>
      <p:pic>
        <p:nvPicPr>
          <p:cNvPr id="2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 l="6039" t="37110" r="74195" b="21874"/>
          <a:stretch>
            <a:fillRect/>
          </a:stretch>
        </p:blipFill>
        <p:spPr bwMode="auto">
          <a:xfrm>
            <a:off x="2987824" y="2852936"/>
            <a:ext cx="3071834" cy="3583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6228184" y="1556792"/>
            <a:ext cx="2714644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516216" y="1628800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b="1" dirty="0"/>
              <a:t>CAMBIAMENTO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 l="6076" t="38281" r="72511" b="24609"/>
          <a:stretch>
            <a:fillRect/>
          </a:stretch>
        </p:blipFill>
        <p:spPr bwMode="auto">
          <a:xfrm>
            <a:off x="6156176" y="2852936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altLang="it-IT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14282" y="1142984"/>
          <a:ext cx="8643999" cy="516343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it-IT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CATEGORIA 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it-IT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TESTO 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it-IT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INDICAZIONE RICAVATA 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294">
                <a:tc row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it-IT" sz="1000" b="1" dirty="0">
                          <a:latin typeface="Arial Narrow" pitchFamily="34" charset="0"/>
                        </a:rPr>
                        <a:t>DIFFICOLTÀ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0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“oppure penso che </a:t>
                      </a:r>
                      <a:r>
                        <a:rPr lang="it-IT" sz="1000" b="1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quel brutto voto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è stato scritto, </a:t>
                      </a:r>
                      <a:r>
                        <a:rPr lang="it-IT" sz="1000" b="1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non puoi levarlo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lo puoi migliorare  ma c’è, c’è stato quel voto, </a:t>
                      </a:r>
                      <a:r>
                        <a:rPr lang="it-IT" sz="1000" b="1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non so tipo come, la fedina pulita che l’hai sporcata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non lo so, una cosa del genere”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0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E) Se </a:t>
                      </a:r>
                      <a:r>
                        <a:rPr lang="it-IT" sz="1000" b="1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ti mette in gabbia, ti mette un’etichetta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di un’insufficienza o di uno che non migliora penso che ti sottovaluti perché magari pensa che tu non possa migliorare o magari che non ti impegni quando magari dentro di te hai tutta quella buona volontà e quella forza di migliorare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it-IT" sz="10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 voti vengono vissuti come un’etichetta che non si può più levare, una gabbia dalla quale non si può più scappare;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it-IT" sz="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(D) Magari </a:t>
                      </a:r>
                      <a:r>
                        <a:rPr lang="it-IT" sz="10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hai anche bisogno di affidarti di più ad un professore</a:t>
                      </a: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, fartelo tra virgolette amico. 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(A)Si lavorerebbe anche meglio. […]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(H) Dipende dai professori perché il professore quello lì con cui non abbiamo tanti rapporti al di fuori della materia abbiamo paura, mentre gli altri professori no. 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10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Gli studenti hanno più paura dei professori che non si interessano a loro come persone;</a:t>
                      </a:r>
                    </a:p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10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Apprendono meglio con i professori che sentono umanamente più vicini a loro;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it-IT" sz="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8415" algn="l"/>
                        </a:tabLst>
                      </a:pPr>
                      <a:r>
                        <a:rPr lang="it-IT" sz="10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(A) C’è una mia professoressa che sinceramente quando mi interroga mi prende in giro quando sbaglio    [….]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10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(G) Non ti dicono neanche cosa hai sbagliato, ti guardano male e basta. 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10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(B) Magari ti interroga il professore con cui non hai paura, stai tranquillo comunque non ti senti, anche se sbagli, non senti l’errore</a:t>
                      </a: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come una cosa che ti porterai dietro per sempre. Invece se magari sei </a:t>
                      </a:r>
                      <a:r>
                        <a:rPr lang="it-IT" sz="10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con un professore di cui hai più paura di sbagliare magari un errore può comportare, cioè ti blocchi per tutta l’interrogazione o comunque magari non finisci in modo come ti eri preparato.</a:t>
                      </a: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 [….]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(B) Anche a me succedeva questa cosa. Diciamo che più o meno ancora adesso perché, </a:t>
                      </a:r>
                      <a:r>
                        <a:rPr lang="it-IT" sz="10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cioè mi prendono in giro, mi minacciano, ti dicono brutte cose, non vai bene,  […]</a:t>
                      </a:r>
                      <a:r>
                        <a:rPr lang="it-IT" sz="10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it-IT" sz="1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10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Importanza della valutazione come separazione dell’identità dal comportamento: gli studenti percepiscono la minaccia da parte dei professori dai quali si sentono presi in giro;</a:t>
                      </a:r>
                    </a:p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10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La paura eccessiva peggiora la perfomance rispetto alla preparazione;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428596" y="642918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Esempio di analisi di un focus </a:t>
            </a:r>
            <a:r>
              <a:rPr lang="it-IT" sz="1800" b="1" dirty="0" err="1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group</a:t>
            </a:r>
            <a:endParaRPr lang="it-IT" sz="1800" b="1" dirty="0">
              <a:solidFill>
                <a:srgbClr val="881E33"/>
              </a:solidFill>
              <a:latin typeface="Arial Narrow" pitchFamily="34" charset="0"/>
              <a:cs typeface="Franklin Gothic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altLang="it-IT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42844" y="1785926"/>
          <a:ext cx="8643999" cy="33929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it-IT" sz="9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CATEGORIA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it-IT" sz="9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TESTO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it-IT" sz="9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INDICAZIONE RICAVATA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it-IT" sz="9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SUGGERIMENTI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[….]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al di là di portare fuori e di stare i giardino per esempio, di </a:t>
                      </a:r>
                      <a:r>
                        <a:rPr lang="it-IT" sz="9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giocare,</a:t>
                      </a: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penso anche di fare più </a:t>
                      </a:r>
                      <a:r>
                        <a:rPr lang="it-IT" sz="9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lavori di gruppo</a:t>
                      </a: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perché a parte alcune ricerche di italiano non abbiamo più fatto nulla di gruppo 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Attività all’aria aperta;</a:t>
                      </a:r>
                    </a:p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Attività in gruppo </a:t>
                      </a:r>
                      <a:r>
                        <a:rPr lang="it-IT" sz="900" b="0" i="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perchè</a:t>
                      </a: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migliorano l’apprendimento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it-IT" sz="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(H) Per migliorare questo aspetto io penso che </a:t>
                      </a:r>
                      <a:r>
                        <a:rPr lang="it-IT" sz="9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una mezz’oretta o un quarto d’ora al giorno all’ultima ora la classe si dovrebbe riunire per dire com’è andata la giornata. 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[…] (L) Anche attraverso delle </a:t>
                      </a:r>
                      <a:r>
                        <a:rPr lang="it-IT" sz="9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gite</a:t>
                      </a: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, visite di istruzione si riesce a comprendere un argomento meglio di quanto lo si studi sui libri.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[…] che un giorno mentre ci stava spiegando un dipinto e ha cominciato a parlarne come se fosse vivo e questa cosa mi ha, diciamo che </a:t>
                      </a:r>
                      <a:r>
                        <a:rPr lang="it-IT" sz="9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mi sono emozionata perché ho capito quanto lei sia legata alla sua materia e quindi mi ha spinto anche ad approfondire lo studio.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[…](D) Secondo me è avere più possibilità di lavori di gruppo, più gite e più diciamo </a:t>
                      </a:r>
                      <a:r>
                        <a:rPr lang="it-IT" sz="9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approfondimenti da parte di esperti</a:t>
                      </a: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, che sarebbe diciamo bello perché anche se tipo non apri il libro e non leggi quello che c’è scritto sul libro, almeno tra le gite, gli approfondimenti che fanno gli studenti, che fanno gli esperti ti entra in testa quella cosa. </a:t>
                      </a:r>
                      <a:r>
                        <a:rPr lang="it-IT" sz="900" b="1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Magari ti diverti a fare tutto questo lavoro e quindi ti entra in testa</a:t>
                      </a: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e non te lo dimentichi. E questo ti aiuta anche 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(M) E divertirvi vi aiuta a non dimenticare le cose?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t-IT" sz="900" i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(D) Sì </a:t>
                      </a:r>
                      <a:endParaRPr lang="it-IT" sz="9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Momenti di dialogo per creare una </a:t>
                      </a:r>
                      <a:r>
                        <a:rPr lang="it-IT" sz="900" b="0" i="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comunita’</a:t>
                      </a: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di classe e abbassare la paura del giudizio dell’altro;</a:t>
                      </a:r>
                    </a:p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Apprendere attraverso il fare (gite, lavori di gruppo, aria aperta, esperti esterni etc.);</a:t>
                      </a:r>
                    </a:p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La passione dei professori stimola l’apprendimento;</a:t>
                      </a:r>
                    </a:p>
                    <a:p>
                      <a:pPr marL="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8745" algn="l"/>
                        </a:tabLst>
                      </a:pP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Divertirsi aiuta l’apprendimento;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28596" y="642918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Esempio di analisi di un focus </a:t>
            </a:r>
            <a:r>
              <a:rPr lang="it-IT" sz="1800" b="1" dirty="0" err="1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group</a:t>
            </a:r>
            <a:endParaRPr lang="it-IT" sz="1800" b="1" dirty="0">
              <a:solidFill>
                <a:srgbClr val="881E33"/>
              </a:solidFill>
              <a:latin typeface="Arial Narrow" pitchFamily="34" charset="0"/>
              <a:cs typeface="Franklin Gothic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50004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881E33"/>
                </a:solidFill>
                <a:latin typeface="Arial Narrow" pitchFamily="34" charset="0"/>
                <a:cs typeface="Franklin Gothic Medium"/>
              </a:rPr>
              <a:t>Discussione e interpretazione dei risultati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323528" y="274638"/>
            <a:ext cx="8363272" cy="9941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Franklin Gothic Medium"/>
              </a:rPr>
              <a:t>Andamenti costanti nell’analisi dei risultati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2844" y="1428736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-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Una concentrazione dei punteggi medi più bassi delle scale di Benessere nelle 2 e 3 </a:t>
            </a:r>
          </a:p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- Una concentrazione dei punteggi  medi più alti di disagio nelle terze medie.</a:t>
            </a:r>
          </a:p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- Lo stesso andamento si ritrova in quasi tutte le scale di contesto.</a:t>
            </a:r>
          </a:p>
          <a:p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Parentesi graffa chiusa 7"/>
          <p:cNvSpPr/>
          <p:nvPr/>
        </p:nvSpPr>
        <p:spPr>
          <a:xfrm>
            <a:off x="4860032" y="1484784"/>
            <a:ext cx="497786" cy="936104"/>
          </a:xfrm>
          <a:prstGeom prst="rightBrace">
            <a:avLst>
              <a:gd name="adj1" fmla="val 15537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200">
              <a:latin typeface="Arial Narrow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36096" y="1556792"/>
            <a:ext cx="2214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Il benessere diminuisce con l’aumentare della scolarità e aumenta il disagio, per quasi tutte le dimensioni.</a:t>
            </a:r>
          </a:p>
          <a:p>
            <a:endParaRPr lang="it-IT" sz="1200" dirty="0">
              <a:latin typeface="Arial Narrow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36096" y="1556792"/>
            <a:ext cx="223224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292494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Le femmine hanno livelli più alti in tutte le scale di ansia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80112" y="2924944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Influenza del genere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436096" y="2852936"/>
            <a:ext cx="2071702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latin typeface="Arial Narrow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3645024"/>
            <a:ext cx="46434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La percezione del </a:t>
            </a:r>
            <a:r>
              <a:rPr lang="it-IT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senso di sicurezza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è la scala di Benessere ad ottenere il punteggio più basso;</a:t>
            </a:r>
          </a:p>
          <a:p>
            <a:pPr>
              <a:buFontTx/>
              <a:buChar char="-"/>
            </a:pP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L’ </a:t>
            </a:r>
            <a:r>
              <a:rPr lang="it-IT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ansia da valutazione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è la scala di Disagio con il punteggio più alto;</a:t>
            </a:r>
          </a:p>
          <a:p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(</a:t>
            </a:r>
            <a:r>
              <a:rPr lang="it-IT" sz="1400" dirty="0">
                <a:latin typeface="Arial Narrow" pitchFamily="34" charset="0"/>
              </a:rPr>
              <a:t>Dai risultati italiani dell’indagine PISA emerge come gli studenti abbiano riportato livelli di ansia scolastica più elevati che nella media OCSE);</a:t>
            </a:r>
          </a:p>
          <a:p>
            <a:pPr>
              <a:buFontTx/>
              <a:buChar char="-"/>
            </a:pPr>
            <a:endParaRPr lang="it-IT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endParaRPr lang="it-IT" sz="1200" dirty="0">
              <a:latin typeface="Arial Narrow" pitchFamily="34" charset="0"/>
            </a:endParaRPr>
          </a:p>
        </p:txBody>
      </p:sp>
      <p:sp>
        <p:nvSpPr>
          <p:cNvPr id="17" name="Parentesi graffa chiusa 16"/>
          <p:cNvSpPr/>
          <p:nvPr/>
        </p:nvSpPr>
        <p:spPr>
          <a:xfrm>
            <a:off x="4860032" y="3717032"/>
            <a:ext cx="428628" cy="1224136"/>
          </a:xfrm>
          <a:prstGeom prst="rightBrace">
            <a:avLst>
              <a:gd name="adj1" fmla="val 8333"/>
              <a:gd name="adj2" fmla="val 4926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200">
              <a:latin typeface="Arial Narrow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436096" y="4077072"/>
            <a:ext cx="221457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latin typeface="Arial Narrow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580112" y="4149080"/>
            <a:ext cx="187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Influenza del contesto</a:t>
            </a:r>
          </a:p>
        </p:txBody>
      </p:sp>
      <p:sp>
        <p:nvSpPr>
          <p:cNvPr id="20" name="Parentesi graffa chiusa 19"/>
          <p:cNvSpPr/>
          <p:nvPr/>
        </p:nvSpPr>
        <p:spPr>
          <a:xfrm>
            <a:off x="4932040" y="2852936"/>
            <a:ext cx="281762" cy="43204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2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002786" cy="914400"/>
          </a:xfrm>
        </p:spPr>
        <p:txBody>
          <a:bodyPr/>
          <a:lstStyle/>
          <a:p>
            <a:r>
              <a:rPr lang="it-IT" sz="1800" dirty="0"/>
              <a:t>     Discussione e interpretazione dei risultati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393CD-3DF2-4C65-8C43-4DC1D9F6BA69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2844" y="1928802"/>
            <a:ext cx="87868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Le Terze  medie hanno livelli più bassi di benessere, più alti di disagio e i loro insegnanti hanno livelli più alti di </a:t>
            </a:r>
            <a:r>
              <a:rPr lang="it-IT" sz="1400" dirty="0" err="1">
                <a:latin typeface="Arial Narrow" pitchFamily="34" charset="0"/>
              </a:rPr>
              <a:t>burn-out</a:t>
            </a:r>
            <a:r>
              <a:rPr lang="it-IT" sz="1400" dirty="0">
                <a:latin typeface="Arial Narrow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I Docenti hanno i punteggi medi più bassi nelle percezioni del contesto lavorativo nella scala Relazioni che riguarda sia</a:t>
            </a:r>
          </a:p>
          <a:p>
            <a:r>
              <a:rPr lang="it-IT" sz="1400" dirty="0">
                <a:latin typeface="Arial Narrow" pitchFamily="34" charset="0"/>
              </a:rPr>
              <a:t>il rapporto con i colleghi che quello con gli studenti;</a:t>
            </a:r>
          </a:p>
          <a:p>
            <a:r>
              <a:rPr lang="it-IT" sz="1400" dirty="0">
                <a:latin typeface="Arial Narrow" pitchFamily="34" charset="0"/>
              </a:rPr>
              <a:t>Per quanto riguarda le scale di </a:t>
            </a:r>
            <a:r>
              <a:rPr lang="it-IT" sz="1400" dirty="0" err="1">
                <a:latin typeface="Arial Narrow" pitchFamily="34" charset="0"/>
              </a:rPr>
              <a:t>Burn-out</a:t>
            </a:r>
            <a:r>
              <a:rPr lang="it-IT" sz="1400" dirty="0">
                <a:latin typeface="Arial Narrow" pitchFamily="34" charset="0"/>
              </a:rPr>
              <a:t> il punteggio medio più basso è nelle scala Inefficacia lavorativa;</a:t>
            </a:r>
          </a:p>
          <a:p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Inoltre l’esaurimento è risultato corrispondere con fasce alte di rischio stress-lavoro correlato per tre scale che riguardano la figura del dirigente scolastico rispetto alla sua capacità di comunicare richieste, cambiamenti e supporto;</a:t>
            </a:r>
          </a:p>
          <a:p>
            <a:pPr>
              <a:buFont typeface="Wingdings" pitchFamily="2" charset="2"/>
              <a:buChar char="ü"/>
            </a:pPr>
            <a:endParaRPr lang="it-IT" dirty="0">
              <a:latin typeface="Arial Narrow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3572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Arial Narrow" pitchFamily="34" charset="0"/>
              </a:rPr>
              <a:t>Docenti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407194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Arial Narrow" pitchFamily="34" charset="0"/>
              </a:rPr>
              <a:t>Focus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44" y="4572008"/>
            <a:ext cx="674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Forte influenza dell’ansia da valutazione;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Forte influenza del fattore insegnante: passione, considerazione dei loro problemi, umanizzazione;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214422"/>
            <a:ext cx="2571768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Alunni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8596" y="3000372"/>
            <a:ext cx="2571768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Insegnanti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7158" y="5000636"/>
            <a:ext cx="2643206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Dirigente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428604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Piano formativo</a:t>
            </a:r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1393009" y="2393149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1322365" y="4249743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2" idx="3"/>
          </p:cNvCxnSpPr>
          <p:nvPr/>
        </p:nvCxnSpPr>
        <p:spPr>
          <a:xfrm flipV="1">
            <a:off x="3000364" y="928670"/>
            <a:ext cx="857256" cy="6072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2" idx="3"/>
            <a:endCxn id="18" idx="1"/>
          </p:cNvCxnSpPr>
          <p:nvPr/>
        </p:nvCxnSpPr>
        <p:spPr>
          <a:xfrm>
            <a:off x="3000364" y="1535893"/>
            <a:ext cx="857256" cy="3929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857620" y="785794"/>
            <a:ext cx="1714512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Individuale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857620" y="1785926"/>
            <a:ext cx="1785950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Gruppo</a:t>
            </a:r>
            <a:r>
              <a:rPr lang="it-IT" sz="1200" dirty="0"/>
              <a:t> </a:t>
            </a:r>
          </a:p>
        </p:txBody>
      </p:sp>
      <p:cxnSp>
        <p:nvCxnSpPr>
          <p:cNvPr id="21" name="Connettore 2 20"/>
          <p:cNvCxnSpPr>
            <a:endCxn id="25" idx="1"/>
          </p:cNvCxnSpPr>
          <p:nvPr/>
        </p:nvCxnSpPr>
        <p:spPr>
          <a:xfrm>
            <a:off x="5643570" y="1928802"/>
            <a:ext cx="42862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6072198" y="1785926"/>
            <a:ext cx="2357454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Terze medie</a:t>
            </a:r>
          </a:p>
        </p:txBody>
      </p:sp>
      <p:pic>
        <p:nvPicPr>
          <p:cNvPr id="26" name="Immagine 25" descr="27158273-Icona-Attenzione-Archivio-Fotograf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857364"/>
            <a:ext cx="214314" cy="214314"/>
          </a:xfrm>
          <a:prstGeom prst="rect">
            <a:avLst/>
          </a:prstGeom>
        </p:spPr>
      </p:pic>
      <p:cxnSp>
        <p:nvCxnSpPr>
          <p:cNvPr id="29" name="Connettore 2 28"/>
          <p:cNvCxnSpPr/>
          <p:nvPr/>
        </p:nvCxnSpPr>
        <p:spPr>
          <a:xfrm>
            <a:off x="5572132" y="92867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5857884" y="642918"/>
            <a:ext cx="1285884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Ansia da valutazione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7429488" y="785794"/>
            <a:ext cx="1714512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Svalutazione</a:t>
            </a:r>
          </a:p>
        </p:txBody>
      </p:sp>
      <p:cxnSp>
        <p:nvCxnSpPr>
          <p:cNvPr id="35" name="Connettore 2 34"/>
          <p:cNvCxnSpPr>
            <a:stCxn id="30" idx="3"/>
          </p:cNvCxnSpPr>
          <p:nvPr/>
        </p:nvCxnSpPr>
        <p:spPr>
          <a:xfrm>
            <a:off x="7143768" y="92867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endCxn id="45" idx="1"/>
          </p:cNvCxnSpPr>
          <p:nvPr/>
        </p:nvCxnSpPr>
        <p:spPr>
          <a:xfrm flipV="1">
            <a:off x="3000364" y="2643182"/>
            <a:ext cx="857256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endCxn id="46" idx="1"/>
          </p:cNvCxnSpPr>
          <p:nvPr/>
        </p:nvCxnSpPr>
        <p:spPr>
          <a:xfrm>
            <a:off x="3000364" y="3286124"/>
            <a:ext cx="8572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3857620" y="2500306"/>
            <a:ext cx="1785950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Ruolo</a:t>
            </a:r>
            <a:r>
              <a:rPr lang="it-IT" sz="1200" dirty="0"/>
              <a:t> 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3857620" y="3143248"/>
            <a:ext cx="1785950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Gruppo</a:t>
            </a:r>
            <a:r>
              <a:rPr lang="it-IT" sz="1200" dirty="0"/>
              <a:t> 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3857620" y="3929066"/>
            <a:ext cx="1785950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Persona </a:t>
            </a:r>
            <a:endParaRPr lang="it-IT" sz="1200" dirty="0"/>
          </a:p>
        </p:txBody>
      </p:sp>
      <p:cxnSp>
        <p:nvCxnSpPr>
          <p:cNvPr id="50" name="Connettore 2 49"/>
          <p:cNvCxnSpPr>
            <a:endCxn id="49" idx="1"/>
          </p:cNvCxnSpPr>
          <p:nvPr/>
        </p:nvCxnSpPr>
        <p:spPr>
          <a:xfrm>
            <a:off x="3000364" y="3286124"/>
            <a:ext cx="857256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6072198" y="2285992"/>
            <a:ext cx="2357454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tx1"/>
                </a:solidFill>
              </a:rPr>
              <a:t>Formare alla valutazione – differenza identità/comportamento</a:t>
            </a:r>
          </a:p>
        </p:txBody>
      </p:sp>
      <p:cxnSp>
        <p:nvCxnSpPr>
          <p:cNvPr id="63" name="Connettore 2 62"/>
          <p:cNvCxnSpPr>
            <a:stCxn id="46" idx="3"/>
            <a:endCxn id="65" idx="1"/>
          </p:cNvCxnSpPr>
          <p:nvPr/>
        </p:nvCxnSpPr>
        <p:spPr>
          <a:xfrm>
            <a:off x="5643570" y="3286124"/>
            <a:ext cx="42862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/>
          <p:cNvSpPr/>
          <p:nvPr/>
        </p:nvSpPr>
        <p:spPr>
          <a:xfrm>
            <a:off x="6072198" y="3000372"/>
            <a:ext cx="2357454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/>
                </a:solidFill>
              </a:rPr>
              <a:t>Formare gli insegnanti per gruppo classe – specificità (rapporto colleghi e difficoltà dei gruppi</a:t>
            </a:r>
            <a:r>
              <a:rPr lang="it-IT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8" name="Rettangolo 67"/>
          <p:cNvSpPr/>
          <p:nvPr/>
        </p:nvSpPr>
        <p:spPr>
          <a:xfrm>
            <a:off x="6072198" y="3714752"/>
            <a:ext cx="2357454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</a:rPr>
              <a:t>Esaurimento emotivo 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3857620" y="5715016"/>
            <a:ext cx="1785950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Cambiamento </a:t>
            </a:r>
            <a:endParaRPr lang="it-IT" sz="1200" dirty="0"/>
          </a:p>
        </p:txBody>
      </p:sp>
      <p:sp>
        <p:nvSpPr>
          <p:cNvPr id="72" name="Rettangolo 71"/>
          <p:cNvSpPr/>
          <p:nvPr/>
        </p:nvSpPr>
        <p:spPr>
          <a:xfrm>
            <a:off x="3857620" y="5143512"/>
            <a:ext cx="1785950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Domanda </a:t>
            </a:r>
            <a:endParaRPr lang="it-IT" sz="1200" dirty="0"/>
          </a:p>
        </p:txBody>
      </p:sp>
      <p:sp>
        <p:nvSpPr>
          <p:cNvPr id="73" name="Rettangolo 72"/>
          <p:cNvSpPr/>
          <p:nvPr/>
        </p:nvSpPr>
        <p:spPr>
          <a:xfrm>
            <a:off x="3857620" y="4643446"/>
            <a:ext cx="1785950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Supporto </a:t>
            </a:r>
            <a:endParaRPr lang="it-IT" sz="1200" dirty="0"/>
          </a:p>
        </p:txBody>
      </p:sp>
      <p:cxnSp>
        <p:nvCxnSpPr>
          <p:cNvPr id="74" name="Connettore 2 73"/>
          <p:cNvCxnSpPr/>
          <p:nvPr/>
        </p:nvCxnSpPr>
        <p:spPr>
          <a:xfrm>
            <a:off x="3000364" y="5357826"/>
            <a:ext cx="857256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endCxn id="73" idx="1"/>
          </p:cNvCxnSpPr>
          <p:nvPr/>
        </p:nvCxnSpPr>
        <p:spPr>
          <a:xfrm flipV="1">
            <a:off x="3000364" y="4786322"/>
            <a:ext cx="857256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/>
          <p:cNvCxnSpPr>
            <a:endCxn id="72" idx="1"/>
          </p:cNvCxnSpPr>
          <p:nvPr/>
        </p:nvCxnSpPr>
        <p:spPr>
          <a:xfrm flipV="1">
            <a:off x="3000364" y="5286388"/>
            <a:ext cx="857256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4 89"/>
          <p:cNvCxnSpPr/>
          <p:nvPr/>
        </p:nvCxnSpPr>
        <p:spPr>
          <a:xfrm flipV="1">
            <a:off x="3000364" y="4286256"/>
            <a:ext cx="3000396" cy="714380"/>
          </a:xfrm>
          <a:prstGeom prst="bentConnector3">
            <a:avLst>
              <a:gd name="adj1" fmla="val 9602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>
            <a:stCxn id="73" idx="3"/>
          </p:cNvCxnSpPr>
          <p:nvPr/>
        </p:nvCxnSpPr>
        <p:spPr>
          <a:xfrm>
            <a:off x="5643570" y="4786322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/>
          <p:nvPr/>
        </p:nvCxnSpPr>
        <p:spPr>
          <a:xfrm>
            <a:off x="5643570" y="5286388"/>
            <a:ext cx="8572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5643570" y="5857892"/>
            <a:ext cx="8572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ttangolo 108"/>
          <p:cNvSpPr/>
          <p:nvPr/>
        </p:nvSpPr>
        <p:spPr>
          <a:xfrm>
            <a:off x="6572264" y="4500570"/>
            <a:ext cx="2357454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</a:rPr>
              <a:t>Non è la persona ad essere critica ma le mancanze del suo stile comunicativo</a:t>
            </a:r>
          </a:p>
        </p:txBody>
      </p:sp>
      <p:cxnSp>
        <p:nvCxnSpPr>
          <p:cNvPr id="125" name="Connettore 2 124"/>
          <p:cNvCxnSpPr/>
          <p:nvPr/>
        </p:nvCxnSpPr>
        <p:spPr>
          <a:xfrm>
            <a:off x="5643570" y="2643182"/>
            <a:ext cx="42862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/>
          <p:cNvCxnSpPr/>
          <p:nvPr/>
        </p:nvCxnSpPr>
        <p:spPr>
          <a:xfrm>
            <a:off x="5643570" y="4071942"/>
            <a:ext cx="42862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altLang="it-IT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571480"/>
            <a:ext cx="48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Arial Narrow" pitchFamily="34" charset="0"/>
              </a:rPr>
              <a:t>Domande di ricerca – 1. Rilevazione del problema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395536" y="1412776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23528" y="1412776"/>
            <a:ext cx="8473088" cy="4536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Studio 1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Come stanno gli studenti a scuola?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E’ possibile valutarne il benessere/disagio?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Quali sono le componenti del benessere/disagio dell’esperienza di uno studente?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Quali fattori di contesto influenzano queste condizioni?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Che relazione esiste tra questi fattori?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kern="0" dirty="0">
                <a:latin typeface="Arial Narrow" pitchFamily="34" charset="0"/>
                <a:ea typeface="+mn-ea"/>
                <a:cs typeface="Franklin Gothic Book"/>
              </a:rPr>
              <a:t>Studio 2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kern="0" dirty="0">
                <a:latin typeface="Arial Narrow" pitchFamily="34" charset="0"/>
                <a:ea typeface="+mn-ea"/>
                <a:cs typeface="Franklin Gothic Book"/>
              </a:rPr>
              <a:t>Che ruolo ha il docente nella promozione del benessere?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Quanto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influisce lo stato di benessere dell’insegnante su quello dello studente?</a:t>
            </a: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kern="0" noProof="0" dirty="0">
                <a:latin typeface="Arial Narrow" pitchFamily="34" charset="0"/>
                <a:ea typeface="+mn-ea"/>
                <a:cs typeface="Franklin Gothic Book"/>
              </a:rPr>
              <a:t>Da quali fattori di contesto è determinato il benessere dello studente?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  <a:noFill/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46" name="Segnaposto contenuto 2"/>
          <p:cNvSpPr txBox="1">
            <a:spLocks/>
          </p:cNvSpPr>
          <p:nvPr/>
        </p:nvSpPr>
        <p:spPr>
          <a:xfrm>
            <a:off x="357158" y="1142984"/>
            <a:ext cx="8329642" cy="498317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endParaRPr kumimoji="0" lang="it-IT" sz="1600" b="0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323528" y="1124744"/>
            <a:ext cx="8643998" cy="1142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Arial Narrow" pitchFamily="34" charset="0"/>
                <a:ea typeface="MingLiU_HKSCS-ExtB" pitchFamily="18" charset="-120"/>
              </a:rPr>
              <a:t>Indagini Internazionali- </a:t>
            </a:r>
            <a:r>
              <a:rPr lang="it-IT" sz="2000" dirty="0">
                <a:solidFill>
                  <a:schemeClr val="tx1"/>
                </a:solidFill>
                <a:latin typeface="Arial Narrow" pitchFamily="34" charset="0"/>
                <a:ea typeface="MingLiU_HKSCS-ExtB" pitchFamily="18" charset="-120"/>
              </a:rPr>
              <a:t>Aspetti dell’ambiente scolastico legati al benessere vengono indagati come fattori che influenzano il rendimento e i comportamenti sani.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(Pisa, 2015; HBSC [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Heath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Behaviour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 in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School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Aged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Children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],2016)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9" name="Rettangolo arrotondato 48"/>
          <p:cNvSpPr/>
          <p:nvPr/>
        </p:nvSpPr>
        <p:spPr>
          <a:xfrm>
            <a:off x="5508104" y="2348880"/>
            <a:ext cx="3429594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Arial Narrow" pitchFamily="34" charset="0"/>
              <a:ea typeface="MingLiU_HKSCS-ExtB" pitchFamily="18" charset="-120"/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Arial Narrow" pitchFamily="34" charset="0"/>
                <a:ea typeface="MingLiU_HKSCS-ExtB" pitchFamily="18" charset="-120"/>
              </a:rPr>
              <a:t>Gli stili educativi sono tra le variabili di rischio associate allo sviluppo di disturbi d'ansia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insieme a numerosi altri, come l’attaccamento, caratteristiche familiari e gli eventi della vita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(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Sanavio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,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Cornolidi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, 2001).</a:t>
            </a:r>
          </a:p>
          <a:p>
            <a:pPr algn="ctr"/>
            <a:endParaRPr lang="it-IT" dirty="0">
              <a:latin typeface="Arial Narrow" pitchFamily="34" charset="0"/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395536" y="2348880"/>
            <a:ext cx="3143272" cy="2001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“[…] In breve, l’ambiente consiste nelle condizioni che promuovono o impediscono, stimolano o inibiscono, le attività caratteristiche di un essere umano.”</a:t>
            </a:r>
            <a:r>
              <a:rPr lang="x-non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(</a:t>
            </a:r>
            <a:r>
              <a:rPr lang="it-IT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Dewey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, 1916)</a:t>
            </a:r>
          </a:p>
        </p:txBody>
      </p:sp>
      <p:sp>
        <p:nvSpPr>
          <p:cNvPr id="51" name="Rettangolo arrotondato 50"/>
          <p:cNvSpPr/>
          <p:nvPr/>
        </p:nvSpPr>
        <p:spPr>
          <a:xfrm>
            <a:off x="357158" y="4500570"/>
            <a:ext cx="3286148" cy="2214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“</a:t>
            </a:r>
          </a:p>
          <a:p>
            <a:pPr algn="ctr"/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La situazione educativa che più efficacemente promuove un apprendimento significativo è quella in cui (a) </a:t>
            </a:r>
            <a:r>
              <a:rPr lang="it-IT" sz="1800" dirty="0">
                <a:solidFill>
                  <a:schemeClr val="tx1"/>
                </a:solidFill>
                <a:latin typeface="Arial Narrow" pitchFamily="34" charset="0"/>
                <a:ea typeface="MingLiU_HKSCS-ExtB" pitchFamily="18" charset="-120"/>
              </a:rPr>
              <a:t>la minaccia del sé di colui che apprende è ridotta al minimo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 […]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(</a:t>
            </a:r>
            <a:r>
              <a:rPr lang="it-IT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Rogers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ingLiU_HKSCS-ExtB" pitchFamily="18" charset="-120"/>
              </a:rPr>
              <a:t>, 1951)</a:t>
            </a:r>
          </a:p>
          <a:p>
            <a:pPr algn="ctr"/>
            <a:endParaRPr lang="it-IT" dirty="0">
              <a:latin typeface="Arial Narrow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611560" y="332656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 Narrow" pitchFamily="34" charset="0"/>
              </a:rPr>
              <a:t>2. Quadro teorico </a:t>
            </a:r>
            <a:endParaRPr lang="it-IT" sz="20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sz="2000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364088" y="1268760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supera i limiti dati da una visione puramente                    individuale del fattore per entrare in una concezione più ampia che legge l’interazione dell’individuo con l’ambiente nel quale è inserito e il benessere come frutto di questa interazione. (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Petrillo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Donizzetti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2010) 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707904" y="1196752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Benessere Sociale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323528" y="28529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“per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SALUTE MENTALE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non si intende solo assenza di malattia ma uno stato di </a:t>
            </a:r>
            <a:r>
              <a:rPr lang="it-IT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benessere emotivo e psicologico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grazie al quale l’individuo è in grado di sfruttare la propria funzione all’interno della società, rispondere alle esigenze quotidiane, stabilire relazioni soddisfacenti con gli altri, partecipare ai mutamenti dell’ambiente, e adattarsi ai conflitti esterni ed interni” OMS</a:t>
            </a:r>
          </a:p>
        </p:txBody>
      </p:sp>
      <p:sp>
        <p:nvSpPr>
          <p:cNvPr id="45" name="Rettangolo 44"/>
          <p:cNvSpPr/>
          <p:nvPr/>
        </p:nvSpPr>
        <p:spPr bwMode="auto">
          <a:xfrm>
            <a:off x="323528" y="2852936"/>
            <a:ext cx="4608512" cy="28620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476672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2.Quadro teorico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47667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2.Quadro teorico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7" y="1628800"/>
            <a:ext cx="8496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itchFamily="34" charset="0"/>
              </a:rPr>
              <a:t>Il benessere è un costrutto multidimensionale che vede l’interazione di diversi ambiti di vita, </a:t>
            </a:r>
          </a:p>
          <a:p>
            <a:r>
              <a:rPr lang="it-IT" sz="1800" dirty="0">
                <a:latin typeface="Arial Narrow" pitchFamily="34" charset="0"/>
              </a:rPr>
              <a:t>prima fra tutte la qualità e l’autoefficacia nelle relazioni (</a:t>
            </a:r>
            <a:r>
              <a:rPr lang="it-IT" sz="1800" dirty="0" err="1">
                <a:latin typeface="Arial Narrow" pitchFamily="34" charset="0"/>
              </a:rPr>
              <a:t>Caprara</a:t>
            </a:r>
            <a:r>
              <a:rPr lang="it-IT" sz="1800" dirty="0">
                <a:latin typeface="Arial Narrow" pitchFamily="34" charset="0"/>
              </a:rPr>
              <a:t> </a:t>
            </a:r>
            <a:r>
              <a:rPr lang="it-IT" sz="1800" dirty="0" err="1">
                <a:latin typeface="Arial Narrow" pitchFamily="34" charset="0"/>
              </a:rPr>
              <a:t>et</a:t>
            </a:r>
            <a:r>
              <a:rPr lang="it-IT" sz="1800" dirty="0">
                <a:latin typeface="Arial Narrow" pitchFamily="34" charset="0"/>
              </a:rPr>
              <a:t> al., 2002). </a:t>
            </a:r>
          </a:p>
          <a:p>
            <a:endParaRPr lang="it-IT" sz="1800" dirty="0">
              <a:latin typeface="Arial Narrow" pitchFamily="34" charset="0"/>
            </a:endParaRPr>
          </a:p>
          <a:p>
            <a:r>
              <a:rPr lang="it-IT" sz="1800" dirty="0">
                <a:latin typeface="Arial Narrow" pitchFamily="34" charset="0"/>
              </a:rPr>
              <a:t>In ambito scolastico sono più recenti gli studi che legano questa dimensione con alcuni aspetti propri della </a:t>
            </a:r>
          </a:p>
          <a:p>
            <a:r>
              <a:rPr lang="it-IT" sz="1800" dirty="0">
                <a:latin typeface="Arial Narrow" pitchFamily="34" charset="0"/>
              </a:rPr>
              <a:t>scuola, come la motivazione, il successo scolastico (Damiani, 2011; </a:t>
            </a:r>
            <a:r>
              <a:rPr lang="it-IT" sz="1800" dirty="0" err="1">
                <a:latin typeface="Arial Narrow" pitchFamily="34" charset="0"/>
              </a:rPr>
              <a:t>Petrillo&amp;Donizzetti</a:t>
            </a:r>
            <a:r>
              <a:rPr lang="it-IT" sz="1800" dirty="0">
                <a:latin typeface="Arial Narrow" pitchFamily="34" charset="0"/>
              </a:rPr>
              <a:t>, 2010). </a:t>
            </a:r>
          </a:p>
          <a:p>
            <a:endParaRPr lang="it-IT" sz="1800" dirty="0">
              <a:latin typeface="Arial Narrow" pitchFamily="34" charset="0"/>
            </a:endParaRPr>
          </a:p>
          <a:p>
            <a:endParaRPr lang="it-IT" sz="1800" dirty="0">
              <a:latin typeface="Arial Narrow" pitchFamily="34" charset="0"/>
            </a:endParaRPr>
          </a:p>
          <a:p>
            <a:r>
              <a:rPr lang="it-IT" sz="1800" dirty="0">
                <a:latin typeface="Arial Narrow" pitchFamily="34" charset="0"/>
              </a:rPr>
              <a:t>Si considera perciò importante una trasposizione dall’ambito psicologico a quello pedagogico di questi fenomeni in quanto protagonisti della pratica scolastica quotidiana (</a:t>
            </a:r>
            <a:r>
              <a:rPr lang="it-IT" sz="1800" dirty="0" err="1">
                <a:latin typeface="Arial Narrow" pitchFamily="34" charset="0"/>
              </a:rPr>
              <a:t>Vezzani&amp;Tartarotti</a:t>
            </a:r>
            <a:r>
              <a:rPr lang="it-IT" sz="1800" dirty="0">
                <a:latin typeface="Arial Narrow" pitchFamily="34" charset="0"/>
              </a:rPr>
              <a:t>, 1988).</a:t>
            </a:r>
          </a:p>
          <a:p>
            <a:endParaRPr lang="it-IT" sz="1800" dirty="0">
              <a:latin typeface="Arial Narrow" pitchFamily="34" charset="0"/>
            </a:endParaRPr>
          </a:p>
          <a:p>
            <a:r>
              <a:rPr lang="it-IT" sz="1800" dirty="0">
                <a:latin typeface="Arial Narrow" pitchFamily="34" charset="0"/>
              </a:rPr>
              <a:t>Da quali aspetti del contesto dipendono perciò il benessere e il disagio degli studenti?</a:t>
            </a:r>
          </a:p>
          <a:p>
            <a:endParaRPr lang="it-IT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04775"/>
            <a:ext cx="8218810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26876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itchFamily="34" charset="0"/>
              </a:rPr>
              <a:t>Dalla rassegna riportata nel report PISA </a:t>
            </a:r>
            <a:r>
              <a:rPr lang="it-IT" sz="1800" i="1" dirty="0" err="1">
                <a:latin typeface="Arial Narrow" pitchFamily="34" charset="0"/>
              </a:rPr>
              <a:t>Students</a:t>
            </a:r>
            <a:r>
              <a:rPr lang="it-IT" sz="1800" i="1" dirty="0">
                <a:latin typeface="Arial Narrow" pitchFamily="34" charset="0"/>
              </a:rPr>
              <a:t>’ </a:t>
            </a:r>
            <a:r>
              <a:rPr lang="it-IT" sz="1800" i="1" dirty="0" err="1">
                <a:latin typeface="Arial Narrow" pitchFamily="34" charset="0"/>
              </a:rPr>
              <a:t>well-being</a:t>
            </a:r>
            <a:r>
              <a:rPr lang="it-IT" sz="1800" dirty="0">
                <a:latin typeface="Arial Narrow" pitchFamily="34" charset="0"/>
              </a:rPr>
              <a:t> il benessere scolastico è composto dalle seguenti dimensioni, diverse ma strettamente connesse:</a:t>
            </a:r>
          </a:p>
          <a:p>
            <a:endParaRPr lang="it-IT" sz="1800" dirty="0">
              <a:latin typeface="Arial Narrow" pitchFamily="34" charset="0"/>
            </a:endParaRPr>
          </a:p>
          <a:p>
            <a:r>
              <a:rPr lang="it-IT" sz="1800" dirty="0">
                <a:latin typeface="Arial Narrow" pitchFamily="34" charset="0"/>
              </a:rPr>
              <a:t>-</a:t>
            </a:r>
            <a:r>
              <a:rPr lang="it-IT" sz="1800" u="sng" dirty="0">
                <a:latin typeface="Arial Narrow" pitchFamily="34" charset="0"/>
              </a:rPr>
              <a:t>la dimensione psicologica </a:t>
            </a:r>
            <a:r>
              <a:rPr lang="it-IT" sz="1800" dirty="0">
                <a:latin typeface="Arial Narrow" pitchFamily="34" charset="0"/>
              </a:rPr>
              <a:t>del benessere scolastico, che riguarda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 scopo della vita </a:t>
            </a:r>
            <a:r>
              <a:rPr lang="it-IT" sz="1800" dirty="0">
                <a:latin typeface="Arial Narrow" pitchFamily="34" charset="0"/>
              </a:rPr>
              <a:t>degli studenti, la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consapevolezza di sé</a:t>
            </a:r>
            <a:r>
              <a:rPr lang="it-IT" sz="1800" dirty="0">
                <a:latin typeface="Arial Narrow" pitchFamily="34" charset="0"/>
              </a:rPr>
              <a:t>, gli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stati affettivi e la forza emotiva</a:t>
            </a:r>
            <a:r>
              <a:rPr lang="it-IT" sz="1800" dirty="0">
                <a:latin typeface="Arial Narrow" pitchFamily="34" charset="0"/>
              </a:rPr>
              <a:t>; a supporto di essa concorrono l’autostima, la motivazione, la resilienza, l’efficacia, la speranza e l’ottimismo; </a:t>
            </a:r>
          </a:p>
          <a:p>
            <a:endParaRPr lang="it-IT" sz="1800" dirty="0">
              <a:latin typeface="Arial Narrow" pitchFamily="34" charset="0"/>
            </a:endParaRPr>
          </a:p>
          <a:p>
            <a:r>
              <a:rPr lang="it-IT" sz="1800" dirty="0">
                <a:latin typeface="Arial Narrow" pitchFamily="34" charset="0"/>
              </a:rPr>
              <a:t>-</a:t>
            </a:r>
            <a:r>
              <a:rPr lang="it-IT" sz="1800" u="sng" dirty="0">
                <a:latin typeface="Arial Narrow" pitchFamily="34" charset="0"/>
              </a:rPr>
              <a:t>la dimensione sociale </a:t>
            </a:r>
            <a:r>
              <a:rPr lang="it-IT" sz="1800" dirty="0">
                <a:latin typeface="Arial Narrow" pitchFamily="34" charset="0"/>
              </a:rPr>
              <a:t>del benessere scolastico, che riguarda la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qualità della vita sociale </a:t>
            </a:r>
            <a:r>
              <a:rPr lang="it-IT" sz="1800" dirty="0">
                <a:latin typeface="Arial Narrow" pitchFamily="34" charset="0"/>
              </a:rPr>
              <a:t>vissuta dagli studenti e comprende le diverse relazioni che essi stabiliscono con la famiglia, i compagni e gli insegnanti;</a:t>
            </a:r>
          </a:p>
          <a:p>
            <a:endParaRPr lang="it-IT" sz="18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it-IT" sz="1800" u="sng" dirty="0">
                <a:latin typeface="Arial Narrow" pitchFamily="34" charset="0"/>
              </a:rPr>
              <a:t>la dimensione cognitiva </a:t>
            </a:r>
            <a:r>
              <a:rPr lang="it-IT" sz="1800" dirty="0">
                <a:latin typeface="Arial Narrow" pitchFamily="34" charset="0"/>
              </a:rPr>
              <a:t>del benessere scolastico, che riguarda tutti gli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aspetti conoscitivi</a:t>
            </a:r>
            <a:r>
              <a:rPr lang="it-IT" sz="1800" dirty="0">
                <a:latin typeface="Arial Narrow" pitchFamily="34" charset="0"/>
              </a:rPr>
              <a:t> su cui gli studenti devono essere formati, affinché possano partecipare attivamente alla vita sociale sia nel presente che nel futuro;</a:t>
            </a:r>
          </a:p>
          <a:p>
            <a:r>
              <a:rPr lang="it-IT" sz="1800" dirty="0">
                <a:latin typeface="Arial Narrow" pitchFamily="34" charset="0"/>
              </a:rPr>
              <a:t> </a:t>
            </a:r>
          </a:p>
          <a:p>
            <a:endParaRPr lang="it-IT" sz="1800" dirty="0">
              <a:latin typeface="Arial Narrow" pitchFamily="34" charset="0"/>
            </a:endParaRPr>
          </a:p>
          <a:p>
            <a:endParaRPr lang="it-IT" sz="1800" dirty="0">
              <a:latin typeface="Arial Narrow" pitchFamily="34" charset="0"/>
            </a:endParaRPr>
          </a:p>
          <a:p>
            <a:endParaRPr lang="it-IT" sz="1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002588" cy="914400"/>
          </a:xfrm>
        </p:spPr>
        <p:txBody>
          <a:bodyPr/>
          <a:lstStyle/>
          <a:p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it-IT" sz="1800" dirty="0">
                <a:latin typeface="Arial Narrow" pitchFamily="34" charset="0"/>
              </a:rPr>
              <a:t>Da quali aspetti del contesto dipendono perciò</a:t>
            </a:r>
            <a:br>
              <a:rPr lang="it-IT" sz="1800" dirty="0">
                <a:latin typeface="Arial Narrow" pitchFamily="34" charset="0"/>
              </a:rPr>
            </a:br>
            <a:r>
              <a:rPr lang="it-IT" sz="1800" dirty="0">
                <a:latin typeface="Arial Narrow" pitchFamily="34" charset="0"/>
              </a:rPr>
              <a:t> il benessere e il disagio degli studenti? </a:t>
            </a:r>
            <a:br>
              <a:rPr lang="it-IT" sz="1600" dirty="0">
                <a:latin typeface="Arial Narrow" pitchFamily="34" charset="0"/>
              </a:rPr>
            </a:br>
            <a:endParaRPr lang="it-IT" altLang="it-IT" dirty="0">
              <a:latin typeface="Arial Narrow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Arial Narrow" pitchFamily="34" charset="0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179512" y="2132856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980728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Arial Narrow" pitchFamily="34" charset="0"/>
            </a:endParaRPr>
          </a:p>
          <a:p>
            <a:r>
              <a:rPr lang="it-IT" sz="1600" dirty="0">
                <a:latin typeface="Arial Narrow" pitchFamily="34" charset="0"/>
              </a:rPr>
              <a:t>Il </a:t>
            </a:r>
            <a:r>
              <a:rPr lang="it-IT" sz="1600" b="1" dirty="0" err="1">
                <a:latin typeface="Arial Narrow" pitchFamily="34" charset="0"/>
              </a:rPr>
              <a:t>Burnout</a:t>
            </a:r>
            <a:r>
              <a:rPr lang="it-IT" sz="1600" dirty="0">
                <a:latin typeface="Arial Narrow" pitchFamily="34" charset="0"/>
              </a:rPr>
              <a:t> degli insegnanti è un fenomeno multidimensionale in correlazione con alcuni aspetti degli studenti in quanto facenti parte del contesto.</a:t>
            </a:r>
          </a:p>
          <a:p>
            <a:endParaRPr lang="it-IT" sz="1600" dirty="0">
              <a:latin typeface="Arial Narrow" pitchFamily="34" charset="0"/>
            </a:endParaRPr>
          </a:p>
          <a:p>
            <a:endParaRPr lang="it-IT" sz="1600" dirty="0">
              <a:latin typeface="Arial Narrow" pitchFamily="34" charset="0"/>
            </a:endParaRPr>
          </a:p>
          <a:p>
            <a:endParaRPr lang="it-IT" dirty="0">
              <a:latin typeface="Arial Narrow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988840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L’insegnante è una figura professionale a rischio rispetto alle dimensioni di </a:t>
            </a:r>
            <a:r>
              <a:rPr lang="it-IT" sz="1600" dirty="0" err="1">
                <a:latin typeface="Arial Narrow" pitchFamily="34" charset="0"/>
              </a:rPr>
              <a:t>Burnout</a:t>
            </a:r>
            <a:r>
              <a:rPr lang="it-IT" sz="1600" dirty="0">
                <a:latin typeface="Arial Narrow" pitchFamily="34" charset="0"/>
              </a:rPr>
              <a:t> (</a:t>
            </a:r>
            <a:r>
              <a:rPr lang="it-IT" sz="1600" dirty="0" err="1">
                <a:latin typeface="Arial Narrow" pitchFamily="34" charset="0"/>
              </a:rPr>
              <a:t>Koustelios</a:t>
            </a:r>
            <a:r>
              <a:rPr lang="it-IT" sz="1600" dirty="0">
                <a:latin typeface="Arial Narrow" pitchFamily="34" charset="0"/>
              </a:rPr>
              <a:t> &amp; </a:t>
            </a:r>
            <a:r>
              <a:rPr lang="it-IT" sz="1600" dirty="0" err="1">
                <a:latin typeface="Arial Narrow" pitchFamily="34" charset="0"/>
              </a:rPr>
              <a:t>Tsigilis</a:t>
            </a:r>
            <a:r>
              <a:rPr lang="it-IT" sz="1600" dirty="0">
                <a:latin typeface="Arial Narrow" pitchFamily="34" charset="0"/>
              </a:rPr>
              <a:t>, 2005; </a:t>
            </a:r>
            <a:r>
              <a:rPr lang="it-IT" sz="1600" dirty="0" err="1">
                <a:latin typeface="Arial Narrow" pitchFamily="34" charset="0"/>
              </a:rPr>
              <a:t>Maslach</a:t>
            </a:r>
            <a:r>
              <a:rPr lang="it-IT" sz="1600" dirty="0">
                <a:latin typeface="Arial Narrow" pitchFamily="34" charset="0"/>
              </a:rPr>
              <a:t>, </a:t>
            </a:r>
            <a:r>
              <a:rPr lang="it-IT" sz="1600" dirty="0" err="1">
                <a:latin typeface="Arial Narrow" pitchFamily="34" charset="0"/>
              </a:rPr>
              <a:t>Schaufeli</a:t>
            </a:r>
            <a:r>
              <a:rPr lang="it-IT" sz="1600" dirty="0">
                <a:latin typeface="Arial Narrow" pitchFamily="34" charset="0"/>
              </a:rPr>
              <a:t>, &amp; </a:t>
            </a:r>
            <a:r>
              <a:rPr lang="it-IT" sz="1600" dirty="0" err="1">
                <a:latin typeface="Arial Narrow" pitchFamily="34" charset="0"/>
              </a:rPr>
              <a:t>Leiter</a:t>
            </a:r>
            <a:r>
              <a:rPr lang="it-IT" sz="1600" dirty="0">
                <a:latin typeface="Arial Narrow" pitchFamily="34" charset="0"/>
              </a:rPr>
              <a:t>, 2001; </a:t>
            </a:r>
            <a:r>
              <a:rPr lang="it-IT" sz="1600" dirty="0" err="1">
                <a:latin typeface="Arial Narrow" pitchFamily="34" charset="0"/>
              </a:rPr>
              <a:t>Maslach</a:t>
            </a:r>
            <a:r>
              <a:rPr lang="it-IT" sz="1600" dirty="0">
                <a:latin typeface="Arial Narrow" pitchFamily="34" charset="0"/>
              </a:rPr>
              <a:t> and </a:t>
            </a:r>
            <a:r>
              <a:rPr lang="it-IT" sz="1600" dirty="0" err="1">
                <a:latin typeface="Arial Narrow" pitchFamily="34" charset="0"/>
              </a:rPr>
              <a:t>Leiter</a:t>
            </a:r>
            <a:r>
              <a:rPr lang="it-IT" sz="1600" dirty="0">
                <a:latin typeface="Arial Narrow" pitchFamily="34" charset="0"/>
              </a:rPr>
              <a:t> 1999) -&gt; si è scelto di considerare il </a:t>
            </a: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Burnout</a:t>
            </a:r>
            <a:r>
              <a:rPr lang="it-IT" sz="1600" dirty="0">
                <a:latin typeface="Arial Narrow" pitchFamily="34" charset="0"/>
              </a:rPr>
              <a:t> in questo studio come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l’indicatore di benessere degli insegnanti</a:t>
            </a:r>
            <a:r>
              <a:rPr lang="it-IT" sz="1600" dirty="0">
                <a:latin typeface="Arial Narrow" pitchFamily="34" charset="0"/>
              </a:rPr>
              <a:t>. </a:t>
            </a:r>
          </a:p>
          <a:p>
            <a:endParaRPr lang="it-IT" sz="1600" dirty="0">
              <a:latin typeface="Arial Narrow" pitchFamily="34" charset="0"/>
            </a:endParaRPr>
          </a:p>
          <a:p>
            <a:endParaRPr lang="it-IT" sz="1600" dirty="0">
              <a:latin typeface="Arial Narrow" pitchFamily="34" charset="0"/>
            </a:endParaRPr>
          </a:p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ricerche sul legame tra il </a:t>
            </a: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Burnout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degli insegnanti e gli studenti</a:t>
            </a:r>
            <a:r>
              <a:rPr lang="it-IT" sz="1600" dirty="0">
                <a:latin typeface="Arial Narrow" pitchFamily="34" charset="0"/>
              </a:rPr>
              <a:t>: relazione tra </a:t>
            </a:r>
            <a:r>
              <a:rPr lang="it-IT" sz="1600" dirty="0" err="1">
                <a:latin typeface="Arial Narrow" pitchFamily="34" charset="0"/>
              </a:rPr>
              <a:t>Burnout</a:t>
            </a:r>
            <a:r>
              <a:rPr lang="it-IT" sz="1600" dirty="0">
                <a:latin typeface="Arial Narrow" pitchFamily="34" charset="0"/>
              </a:rPr>
              <a:t> e la motivazione degli studenti (</a:t>
            </a:r>
            <a:r>
              <a:rPr lang="it-IT" sz="1600" dirty="0" err="1">
                <a:latin typeface="Arial Narrow" pitchFamily="34" charset="0"/>
              </a:rPr>
              <a:t>Shen</a:t>
            </a:r>
            <a:r>
              <a:rPr lang="it-IT" sz="1600" dirty="0">
                <a:latin typeface="Arial Narrow" pitchFamily="34" charset="0"/>
              </a:rPr>
              <a:t> </a:t>
            </a:r>
            <a:r>
              <a:rPr lang="it-IT" sz="1600" dirty="0" err="1">
                <a:latin typeface="Arial Narrow" pitchFamily="34" charset="0"/>
              </a:rPr>
              <a:t>et</a:t>
            </a:r>
            <a:r>
              <a:rPr lang="it-IT" sz="1600" dirty="0">
                <a:latin typeface="Arial Narrow" pitchFamily="34" charset="0"/>
              </a:rPr>
              <a:t> al. 2015): </a:t>
            </a:r>
          </a:p>
          <a:p>
            <a:endParaRPr lang="it-IT" sz="16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Arial Narrow" pitchFamily="34" charset="0"/>
              </a:rPr>
              <a:t>Il </a:t>
            </a:r>
            <a:r>
              <a:rPr lang="it-IT" sz="1600" dirty="0" err="1">
                <a:latin typeface="Arial Narrow" pitchFamily="34" charset="0"/>
              </a:rPr>
              <a:t>Burnout</a:t>
            </a:r>
            <a:r>
              <a:rPr lang="it-IT" sz="1600" dirty="0">
                <a:latin typeface="Arial Narrow" pitchFamily="34" charset="0"/>
              </a:rPr>
              <a:t> infierisce sul comportamento e sull'esperienza degli insegnanti e degli studenti.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Arial Narrow" pitchFamily="34" charset="0"/>
              </a:rPr>
              <a:t>La percezione positiva degli studenti rispetto ai loro insegnanti cambia in relazione ai livelli di </a:t>
            </a:r>
            <a:r>
              <a:rPr lang="it-IT" sz="1600" dirty="0" err="1">
                <a:latin typeface="Arial Narrow" pitchFamily="34" charset="0"/>
              </a:rPr>
              <a:t>Burnout</a:t>
            </a:r>
            <a:r>
              <a:rPr lang="it-IT" sz="1600" dirty="0">
                <a:latin typeface="Arial Narrow" pitchFamily="34" charset="0"/>
              </a:rPr>
              <a:t> e di conseguenza cambia anche il comportamento degli studenti stessi.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Arial Narrow" pitchFamily="34" charset="0"/>
              </a:rPr>
              <a:t>Il </a:t>
            </a:r>
            <a:r>
              <a:rPr lang="it-IT" sz="1600" dirty="0" err="1">
                <a:latin typeface="Arial Narrow" pitchFamily="34" charset="0"/>
              </a:rPr>
              <a:t>Burnout</a:t>
            </a:r>
            <a:r>
              <a:rPr lang="it-IT" sz="1600" dirty="0">
                <a:latin typeface="Arial Narrow" pitchFamily="34" charset="0"/>
              </a:rPr>
              <a:t> dell’insegnante riduca la motivazione intrinseca degli studenti, l’apprendimento e l’impegno.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Arial Narrow" pitchFamily="34" charset="0"/>
              </a:rPr>
              <a:t>Legame tra l'esaurimento emotivo degli insegnanti e le valutazioni degli studenti della qualità didattica degli insegnanti (</a:t>
            </a:r>
            <a:r>
              <a:rPr lang="it-IT" sz="1600" dirty="0" err="1">
                <a:latin typeface="Arial Narrow" pitchFamily="34" charset="0"/>
              </a:rPr>
              <a:t>Klusmann</a:t>
            </a:r>
            <a:r>
              <a:rPr lang="it-IT" sz="1600" dirty="0">
                <a:latin typeface="Arial Narrow" pitchFamily="34" charset="0"/>
              </a:rPr>
              <a:t> </a:t>
            </a:r>
            <a:r>
              <a:rPr lang="it-IT" sz="1600" dirty="0" err="1">
                <a:latin typeface="Arial Narrow" pitchFamily="34" charset="0"/>
              </a:rPr>
              <a:t>et</a:t>
            </a:r>
            <a:r>
              <a:rPr lang="it-IT" sz="1600" dirty="0">
                <a:latin typeface="Arial Narrow" pitchFamily="34" charset="0"/>
              </a:rPr>
              <a:t> al. 2008) . </a:t>
            </a:r>
          </a:p>
          <a:p>
            <a:endParaRPr lang="it-IT" sz="1600" dirty="0">
              <a:latin typeface="Arial Narrow" pitchFamily="34" charset="0"/>
            </a:endParaRPr>
          </a:p>
          <a:p>
            <a:r>
              <a:rPr lang="it-IT" sz="1600" dirty="0" err="1">
                <a:latin typeface="Arial Narrow" pitchFamily="34" charset="0"/>
              </a:rPr>
              <a:t>Viceversa…</a:t>
            </a:r>
            <a:r>
              <a:rPr lang="it-IT" sz="1600" dirty="0">
                <a:latin typeface="Arial Narrow" pitchFamily="34" charset="0"/>
              </a:rPr>
              <a:t> </a:t>
            </a:r>
          </a:p>
          <a:p>
            <a:endParaRPr lang="it-IT" sz="16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Arial Narrow" pitchFamily="34" charset="0"/>
              </a:rPr>
              <a:t>la scarsa motivazione e la scarsa disciplina degli studenti predicano le dimensioni di cinismo e inefficacia lavorativa (</a:t>
            </a:r>
            <a:r>
              <a:rPr lang="it-IT" sz="1600" dirty="0" err="1">
                <a:latin typeface="Arial Narrow" pitchFamily="34" charset="0"/>
              </a:rPr>
              <a:t>Skaalvik</a:t>
            </a:r>
            <a:r>
              <a:rPr lang="it-IT" sz="1600" dirty="0">
                <a:latin typeface="Arial Narrow" pitchFamily="34" charset="0"/>
              </a:rPr>
              <a:t> &amp; </a:t>
            </a:r>
            <a:r>
              <a:rPr lang="it-IT" sz="1600" dirty="0" err="1">
                <a:latin typeface="Arial Narrow" pitchFamily="34" charset="0"/>
              </a:rPr>
              <a:t>Skaalvik</a:t>
            </a:r>
            <a:r>
              <a:rPr lang="it-IT" sz="1600" dirty="0">
                <a:latin typeface="Arial Narrow" pitchFamily="34" charset="0"/>
              </a:rPr>
              <a:t>,2017) . </a:t>
            </a:r>
          </a:p>
          <a:p>
            <a:endParaRPr lang="it-IT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04775"/>
            <a:ext cx="8218810" cy="914400"/>
          </a:xfrm>
        </p:spPr>
        <p:txBody>
          <a:bodyPr/>
          <a:lstStyle/>
          <a:p>
            <a:pPr lvl="0"/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000" dirty="0">
                <a:latin typeface="Agency FB" pitchFamily="34" charset="0"/>
              </a:rPr>
              <a:t>Il </a:t>
            </a:r>
            <a:r>
              <a:rPr lang="it-IT" sz="2000" dirty="0" err="1">
                <a:latin typeface="Arial Narrow" pitchFamily="34" charset="0"/>
              </a:rPr>
              <a:t>burnout</a:t>
            </a:r>
            <a:r>
              <a:rPr lang="it-IT" sz="2000" dirty="0">
                <a:latin typeface="Agency FB" pitchFamily="34" charset="0"/>
              </a:rPr>
              <a:t> </a:t>
            </a:r>
            <a:r>
              <a:rPr lang="it-IT" sz="2000" dirty="0">
                <a:latin typeface="Arial Narrow" pitchFamily="34" charset="0"/>
              </a:rPr>
              <a:t>e l’organizzazione </a:t>
            </a:r>
            <a:endParaRPr lang="it-IT" altLang="it-IT" sz="1800" dirty="0">
              <a:latin typeface="Arial Narrow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571472" y="0"/>
            <a:ext cx="8043890" cy="225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881E33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202312" y="3288255"/>
            <a:ext cx="8329642" cy="35697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928670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itchFamily="34" charset="0"/>
              </a:rPr>
              <a:t> </a:t>
            </a:r>
          </a:p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Processi di contagio del 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Burnout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tra insegnanti </a:t>
            </a:r>
            <a:r>
              <a:rPr lang="it-IT" sz="1400" dirty="0">
                <a:latin typeface="Arial Narrow" pitchFamily="34" charset="0"/>
              </a:rPr>
              <a:t>(</a:t>
            </a:r>
            <a:r>
              <a:rPr lang="it-IT" sz="1400" dirty="0" err="1">
                <a:latin typeface="Arial Narrow" pitchFamily="34" charset="0"/>
              </a:rPr>
              <a:t>Bakker</a:t>
            </a:r>
            <a:r>
              <a:rPr lang="it-IT" sz="1400" dirty="0">
                <a:latin typeface="Arial Narrow" pitchFamily="34" charset="0"/>
              </a:rPr>
              <a:t> &amp; </a:t>
            </a:r>
            <a:r>
              <a:rPr lang="it-IT" sz="1400" dirty="0" err="1">
                <a:latin typeface="Arial Narrow" pitchFamily="34" charset="0"/>
              </a:rPr>
              <a:t>Schaufeli</a:t>
            </a:r>
            <a:r>
              <a:rPr lang="it-IT" sz="1400" dirty="0">
                <a:latin typeface="Arial Narrow" pitchFamily="34" charset="0"/>
              </a:rPr>
              <a:t>, 2000): </a:t>
            </a:r>
          </a:p>
          <a:p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la prevalenza di </a:t>
            </a:r>
            <a:r>
              <a:rPr lang="it-IT" sz="1400" dirty="0" err="1">
                <a:latin typeface="Arial Narrow" pitchFamily="34" charset="0"/>
              </a:rPr>
              <a:t>Burnout</a:t>
            </a:r>
            <a:r>
              <a:rPr lang="it-IT" sz="1400" dirty="0">
                <a:latin typeface="Arial Narrow" pitchFamily="34" charset="0"/>
              </a:rPr>
              <a:t> tra gli insegnanti ha un impatto positivo sull'esaurimento emotivo, la depersonalizzazione e la bassa efficacia personale per quegli insegnanti che spesso parlano tra loro di problemi legati al lavoro;</a:t>
            </a:r>
          </a:p>
          <a:p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 la prevalenza del </a:t>
            </a:r>
            <a:r>
              <a:rPr lang="it-IT" sz="1400" dirty="0" err="1">
                <a:latin typeface="Arial Narrow" pitchFamily="34" charset="0"/>
              </a:rPr>
              <a:t>Burnout</a:t>
            </a:r>
            <a:r>
              <a:rPr lang="it-IT" sz="1400" dirty="0">
                <a:latin typeface="Arial Narrow" pitchFamily="34" charset="0"/>
              </a:rPr>
              <a:t> tra i colleghi ha un impatto particolarmente positivo sull'esaurimento emotivo, sulla depersonalizzazione e sul ridotto conseguimento personale per quei docenti altamente suscettibili alle emozioni degli altri;</a:t>
            </a:r>
          </a:p>
          <a:p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 gli insegnanti che spesso parlano con i loro colleghi di studenti problematici e che sono suscettibili alle emozioni degli altri hanno una più alta probabilità di catturare i sintomi di </a:t>
            </a:r>
            <a:r>
              <a:rPr lang="it-IT" sz="1400" dirty="0" err="1">
                <a:latin typeface="Arial Narrow" pitchFamily="34" charset="0"/>
              </a:rPr>
              <a:t>Burnout</a:t>
            </a:r>
            <a:r>
              <a:rPr lang="it-IT" sz="1400" dirty="0">
                <a:latin typeface="Arial Narrow" pitchFamily="34" charset="0"/>
              </a:rPr>
              <a:t> espressi dai loro colleghi (</a:t>
            </a:r>
            <a:r>
              <a:rPr lang="it-IT" sz="1400" dirty="0" err="1">
                <a:latin typeface="Arial Narrow" pitchFamily="34" charset="0"/>
              </a:rPr>
              <a:t>Bakker</a:t>
            </a:r>
            <a:r>
              <a:rPr lang="it-IT" sz="1400" dirty="0">
                <a:latin typeface="Arial Narrow" pitchFamily="34" charset="0"/>
              </a:rPr>
              <a:t>, </a:t>
            </a:r>
            <a:r>
              <a:rPr lang="it-IT" sz="1400" dirty="0" err="1">
                <a:latin typeface="Arial Narrow" pitchFamily="34" charset="0"/>
              </a:rPr>
              <a:t>Schaufeli</a:t>
            </a:r>
            <a:r>
              <a:rPr lang="it-IT" sz="1400" dirty="0">
                <a:latin typeface="Arial Narrow" pitchFamily="34" charset="0"/>
              </a:rPr>
              <a:t>, 2000, pp. 2293-2294. </a:t>
            </a:r>
            <a:r>
              <a:rPr lang="it-IT" sz="1400" dirty="0" err="1">
                <a:latin typeface="Arial Narrow" pitchFamily="34" charset="0"/>
              </a:rPr>
              <a:t>Trad.mia</a:t>
            </a:r>
            <a:r>
              <a:rPr lang="it-IT" sz="1400" dirty="0">
                <a:latin typeface="Arial Narrow" pitchFamily="34" charset="0"/>
              </a:rPr>
              <a:t>). </a:t>
            </a:r>
          </a:p>
          <a:p>
            <a:endParaRPr lang="it-IT" sz="1400" dirty="0">
              <a:latin typeface="Arial Narrow" pitchFamily="34" charset="0"/>
            </a:endParaRPr>
          </a:p>
          <a:p>
            <a:r>
              <a:rPr lang="it-IT" sz="1400" dirty="0">
                <a:latin typeface="Arial Narrow" pitchFamily="34" charset="0"/>
              </a:rPr>
              <a:t>Le ipotesi si muovono a partire dalle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teorie sul contagio emotivo</a:t>
            </a:r>
            <a:r>
              <a:rPr lang="it-IT" sz="1400" dirty="0">
                <a:latin typeface="Arial Narrow" pitchFamily="34" charset="0"/>
              </a:rPr>
              <a:t>:</a:t>
            </a:r>
          </a:p>
          <a:p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Gli insegnanti risultano particolarmente suscettibili ad assorbire gli atteggiamenti di studenti e colleghi e di fare propri stati emotivi degli “attori” vicini nella scena lavorativa;</a:t>
            </a:r>
          </a:p>
          <a:p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Gli studi sul contagio emotivo in ambito scolastico mostrano come le emozioni degli insegnanti influenzino il loro comportamento e le emozioni degli studenti (Becker </a:t>
            </a:r>
            <a:r>
              <a:rPr lang="it-IT" sz="1400" dirty="0" err="1">
                <a:latin typeface="Arial Narrow" pitchFamily="34" charset="0"/>
              </a:rPr>
              <a:t>et</a:t>
            </a:r>
            <a:r>
              <a:rPr lang="it-IT" sz="1400" dirty="0">
                <a:latin typeface="Arial Narrow" pitchFamily="34" charset="0"/>
              </a:rPr>
              <a:t> al., 2014);</a:t>
            </a:r>
          </a:p>
          <a:p>
            <a:endParaRPr lang="it-IT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>
                <a:latin typeface="Arial Narrow" pitchFamily="34" charset="0"/>
              </a:rPr>
              <a:t>Misurando gli aspetti di ansia di insegnanti e studenti Becker </a:t>
            </a:r>
            <a:r>
              <a:rPr lang="it-IT" sz="1400" dirty="0" err="1">
                <a:latin typeface="Arial Narrow" pitchFamily="34" charset="0"/>
              </a:rPr>
              <a:t>et</a:t>
            </a:r>
            <a:r>
              <a:rPr lang="it-IT" sz="1400" dirty="0">
                <a:latin typeface="Arial Narrow" pitchFamily="34" charset="0"/>
              </a:rPr>
              <a:t> al. hanno dimostrato come lo stato emotivo degli insegnati influenzi il loro comportamento in classe il quale ricade sullo stato emotivo degli studenti.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3518</Words>
  <Application>Microsoft Office PowerPoint</Application>
  <PresentationFormat>Presentazione su schermo (4:3)</PresentationFormat>
  <Paragraphs>719</Paragraphs>
  <Slides>26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42" baseType="lpstr">
      <vt:lpstr>Batang</vt:lpstr>
      <vt:lpstr>MingLiU_HKSCS-ExtB</vt:lpstr>
      <vt:lpstr>MS PGothic</vt:lpstr>
      <vt:lpstr>ヒラギノ角ゴ Pro W3</vt:lpstr>
      <vt:lpstr>Agency FB</vt:lpstr>
      <vt:lpstr>Arial</vt:lpstr>
      <vt:lpstr>Arial Narrow</vt:lpstr>
      <vt:lpstr>Calibri</vt:lpstr>
      <vt:lpstr>Franklin Gothic Book</vt:lpstr>
      <vt:lpstr>Franklin Gothic Medium</vt:lpstr>
      <vt:lpstr>Palatino Linotype</vt:lpstr>
      <vt:lpstr>Tahoma</vt:lpstr>
      <vt:lpstr>Times New Roman</vt:lpstr>
      <vt:lpstr>Verdana</vt:lpstr>
      <vt:lpstr>Wingdings</vt:lpstr>
      <vt:lpstr>Presentazione vuota</vt:lpstr>
      <vt:lpstr>Benessere educativo  - storia di una ricerca </vt:lpstr>
      <vt:lpstr> Passi metodologici affrontati </vt:lpstr>
      <vt:lpstr> </vt:lpstr>
      <vt:lpstr> </vt:lpstr>
      <vt:lpstr> </vt:lpstr>
      <vt:lpstr> </vt:lpstr>
      <vt:lpstr> </vt:lpstr>
      <vt:lpstr> Da quali aspetti del contesto dipendono perciò  il benessere e il disagio degli studenti?  </vt:lpstr>
      <vt:lpstr> Il burnout e l’organizzazione </vt:lpstr>
      <vt:lpstr> </vt:lpstr>
      <vt:lpstr> </vt:lpstr>
      <vt:lpstr>4. Disegno di ricerca e 5. Scelta degli strumenti</vt:lpstr>
      <vt:lpstr> </vt:lpstr>
      <vt:lpstr> </vt:lpstr>
      <vt:lpstr>ECPQ</vt:lpstr>
      <vt:lpstr>Esempio Item di scala</vt:lpstr>
      <vt:lpstr> </vt:lpstr>
      <vt:lpstr>8. Analisi dei dati – Medie di scala questionario studenti</vt:lpstr>
      <vt:lpstr> </vt:lpstr>
      <vt:lpstr>8. Analisi dei dati – Medie di scala questionario insegnanti</vt:lpstr>
      <vt:lpstr> </vt:lpstr>
      <vt:lpstr> </vt:lpstr>
      <vt:lpstr> </vt:lpstr>
      <vt:lpstr> </vt:lpstr>
      <vt:lpstr>     Discussione e interpretazione dei risultati 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171</cp:revision>
  <cp:lastPrinted>2012-10-15T10:35:53Z</cp:lastPrinted>
  <dcterms:created xsi:type="dcterms:W3CDTF">2007-08-30T13:32:27Z</dcterms:created>
  <dcterms:modified xsi:type="dcterms:W3CDTF">2018-02-08T13:24:01Z</dcterms:modified>
</cp:coreProperties>
</file>