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57" r:id="rId9"/>
    <p:sldId id="264" r:id="rId10"/>
    <p:sldId id="265" r:id="rId11"/>
    <p:sldId id="269" r:id="rId12"/>
    <p:sldId id="270" r:id="rId13"/>
    <p:sldId id="266" r:id="rId14"/>
    <p:sldId id="267" r:id="rId15"/>
    <p:sldId id="268" r:id="rId16"/>
    <p:sldId id="271" r:id="rId17"/>
    <p:sldId id="297" r:id="rId18"/>
    <p:sldId id="272" r:id="rId19"/>
    <p:sldId id="273" r:id="rId20"/>
    <p:sldId id="274" r:id="rId21"/>
    <p:sldId id="275" r:id="rId22"/>
    <p:sldId id="276" r:id="rId23"/>
    <p:sldId id="277" r:id="rId24"/>
    <p:sldId id="278" r:id="rId25"/>
    <p:sldId id="298" r:id="rId26"/>
    <p:sldId id="279" r:id="rId27"/>
    <p:sldId id="280" r:id="rId28"/>
    <p:sldId id="299" r:id="rId29"/>
    <p:sldId id="281" r:id="rId30"/>
    <p:sldId id="282" r:id="rId31"/>
    <p:sldId id="283" r:id="rId32"/>
    <p:sldId id="284" r:id="rId33"/>
    <p:sldId id="285" r:id="rId34"/>
    <p:sldId id="286" r:id="rId35"/>
    <p:sldId id="287" r:id="rId36"/>
    <p:sldId id="300" r:id="rId37"/>
    <p:sldId id="301" r:id="rId38"/>
    <p:sldId id="302" r:id="rId39"/>
    <p:sldId id="303" r:id="rId40"/>
    <p:sldId id="288" r:id="rId41"/>
    <p:sldId id="289" r:id="rId42"/>
    <p:sldId id="290" r:id="rId43"/>
    <p:sldId id="291" r:id="rId44"/>
    <p:sldId id="292" r:id="rId45"/>
    <p:sldId id="293" r:id="rId46"/>
    <p:sldId id="294" r:id="rId47"/>
    <p:sldId id="295" r:id="rId48"/>
    <p:sldId id="296" r:id="rId49"/>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6" d="100"/>
          <a:sy n="76" d="100"/>
        </p:scale>
        <p:origin x="-996"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B0F64983-A8D2-4FD5-9151-5D373B7B24C9}" type="datetimeFigureOut">
              <a:rPr lang="it-IT" smtClean="0"/>
              <a:pPr/>
              <a:t>14/05/2012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8CC130E-0F12-4241-BCA1-B6D01C9A16FD}"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0F64983-A8D2-4FD5-9151-5D373B7B24C9}" type="datetimeFigureOut">
              <a:rPr lang="it-IT" smtClean="0"/>
              <a:pPr/>
              <a:t>14/05/2012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8CC130E-0F12-4241-BCA1-B6D01C9A16FD}"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0F64983-A8D2-4FD5-9151-5D373B7B24C9}" type="datetimeFigureOut">
              <a:rPr lang="it-IT" smtClean="0"/>
              <a:pPr/>
              <a:t>14/05/2012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8CC130E-0F12-4241-BCA1-B6D01C9A16FD}"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0F64983-A8D2-4FD5-9151-5D373B7B24C9}" type="datetimeFigureOut">
              <a:rPr lang="it-IT" smtClean="0"/>
              <a:pPr/>
              <a:t>14/05/2012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8CC130E-0F12-4241-BCA1-B6D01C9A16FD}"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B0F64983-A8D2-4FD5-9151-5D373B7B24C9}" type="datetimeFigureOut">
              <a:rPr lang="it-IT" smtClean="0"/>
              <a:pPr/>
              <a:t>14/05/2012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8CC130E-0F12-4241-BCA1-B6D01C9A16FD}"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B0F64983-A8D2-4FD5-9151-5D373B7B24C9}" type="datetimeFigureOut">
              <a:rPr lang="it-IT" smtClean="0"/>
              <a:pPr/>
              <a:t>14/05/2012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8CC130E-0F12-4241-BCA1-B6D01C9A16FD}"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B0F64983-A8D2-4FD5-9151-5D373B7B24C9}" type="datetimeFigureOut">
              <a:rPr lang="it-IT" smtClean="0"/>
              <a:pPr/>
              <a:t>14/05/2012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F8CC130E-0F12-4241-BCA1-B6D01C9A16FD}"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B0F64983-A8D2-4FD5-9151-5D373B7B24C9}" type="datetimeFigureOut">
              <a:rPr lang="it-IT" smtClean="0"/>
              <a:pPr/>
              <a:t>14/05/2012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F8CC130E-0F12-4241-BCA1-B6D01C9A16FD}"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0F64983-A8D2-4FD5-9151-5D373B7B24C9}" type="datetimeFigureOut">
              <a:rPr lang="it-IT" smtClean="0"/>
              <a:pPr/>
              <a:t>14/05/2012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8CC130E-0F12-4241-BCA1-B6D01C9A16FD}"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B0F64983-A8D2-4FD5-9151-5D373B7B24C9}" type="datetimeFigureOut">
              <a:rPr lang="it-IT" smtClean="0"/>
              <a:pPr/>
              <a:t>14/05/2012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8CC130E-0F12-4241-BCA1-B6D01C9A16FD}"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B0F64983-A8D2-4FD5-9151-5D373B7B24C9}" type="datetimeFigureOut">
              <a:rPr lang="it-IT" smtClean="0"/>
              <a:pPr/>
              <a:t>14/05/2012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8CC130E-0F12-4241-BCA1-B6D01C9A16FD}"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F64983-A8D2-4FD5-9151-5D373B7B24C9}" type="datetimeFigureOut">
              <a:rPr lang="it-IT" smtClean="0"/>
              <a:pPr/>
              <a:t>14/05/2012</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CC130E-0F12-4241-BCA1-B6D01C9A16FD}"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11560" y="404664"/>
            <a:ext cx="7772400" cy="1470025"/>
          </a:xfrm>
        </p:spPr>
        <p:txBody>
          <a:bodyPr>
            <a:normAutofit fontScale="90000"/>
          </a:bodyPr>
          <a:lstStyle/>
          <a:p>
            <a:r>
              <a:rPr lang="en-GB" sz="2700" b="1" dirty="0"/>
              <a:t>POLIMER DEGRADATION AND EROSION: MECHANISMS AND APPLICATION</a:t>
            </a:r>
            <a:r>
              <a:rPr lang="it-IT" sz="2700" b="1" dirty="0"/>
              <a:t/>
            </a:r>
            <a:br>
              <a:rPr lang="it-IT" sz="2700" b="1" dirty="0"/>
            </a:br>
            <a:r>
              <a:rPr lang="en-GB" sz="2700" b="1" dirty="0"/>
              <a:t>EUR. J. BIOPHARM.42 (1) 1-11 (1996)</a:t>
            </a:r>
            <a:r>
              <a:rPr lang="it-IT" dirty="0"/>
              <a:t/>
            </a:r>
            <a:br>
              <a:rPr lang="it-IT" dirty="0"/>
            </a:br>
            <a:endParaRPr lang="it-IT" dirty="0"/>
          </a:p>
        </p:txBody>
      </p:sp>
      <p:sp>
        <p:nvSpPr>
          <p:cNvPr id="3" name="Sottotitolo 2"/>
          <p:cNvSpPr>
            <a:spLocks noGrp="1"/>
          </p:cNvSpPr>
          <p:nvPr>
            <p:ph type="subTitle" idx="1"/>
          </p:nvPr>
        </p:nvSpPr>
        <p:spPr>
          <a:xfrm>
            <a:off x="827584" y="1484784"/>
            <a:ext cx="6944816" cy="4154016"/>
          </a:xfrm>
        </p:spPr>
        <p:txBody>
          <a:bodyPr>
            <a:noAutofit/>
          </a:bodyPr>
          <a:lstStyle/>
          <a:p>
            <a:pPr lvl="0"/>
            <a:r>
              <a:rPr lang="en-GB" sz="2400" b="1" dirty="0"/>
              <a:t>INTRODUZIONE:</a:t>
            </a:r>
            <a:endParaRPr lang="it-IT" sz="2400" dirty="0"/>
          </a:p>
          <a:p>
            <a:r>
              <a:rPr lang="it-IT" sz="2400" dirty="0"/>
              <a:t>I primi polimeri utilizzati in campo farmaceutico erano sintetici e non biodegradabili, ma a partire dagli anni 70 l’interesse fu volto verso quei polimeri che si degradavano.</a:t>
            </a:r>
          </a:p>
          <a:p>
            <a:r>
              <a:rPr lang="it-IT" sz="2400" dirty="0"/>
              <a:t>La degradazione era necessaria nei casi in cui la rimozione del materiale polimerico, una volta assolto il suo compito, era difficile o addirittura impossibile.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85000" lnSpcReduction="10000"/>
          </a:bodyPr>
          <a:lstStyle/>
          <a:p>
            <a:r>
              <a:rPr lang="it-IT" dirty="0" smtClean="0"/>
              <a:t>Queste definizioni indicano che la degradazione è parte del processo di erosione.</a:t>
            </a:r>
          </a:p>
          <a:p>
            <a:r>
              <a:rPr lang="it-IT" dirty="0" smtClean="0"/>
              <a:t>Tra i molti fenomeni coinvolti nel processo di erosione, quali </a:t>
            </a:r>
            <a:r>
              <a:rPr lang="it-IT" dirty="0" smtClean="0">
                <a:solidFill>
                  <a:srgbClr val="FF0000"/>
                </a:solidFill>
              </a:rPr>
              <a:t>la captazione di acqua e il trasporto di massa, la degradazione è probabilmente il più importante</a:t>
            </a:r>
            <a:r>
              <a:rPr lang="it-IT" dirty="0" smtClean="0"/>
              <a:t>.</a:t>
            </a:r>
          </a:p>
          <a:p>
            <a:r>
              <a:rPr lang="it-IT" dirty="0" smtClean="0"/>
              <a:t>Dare, comunque, una definizione precisa del termine “</a:t>
            </a:r>
            <a:r>
              <a:rPr lang="it-IT" dirty="0" smtClean="0">
                <a:solidFill>
                  <a:srgbClr val="FF0000"/>
                </a:solidFill>
              </a:rPr>
              <a:t>DEGRADABILE” o “BIODEGRADABILE</a:t>
            </a:r>
            <a:r>
              <a:rPr lang="it-IT" dirty="0" smtClean="0"/>
              <a:t>” non è facile.</a:t>
            </a:r>
          </a:p>
          <a:p>
            <a:r>
              <a:rPr lang="it-IT" dirty="0" smtClean="0"/>
              <a:t>Attualmente, tutti i polimeri alla fine si degradano. Quello che li differenzia è “</a:t>
            </a:r>
            <a:r>
              <a:rPr lang="it-IT" dirty="0" smtClean="0">
                <a:solidFill>
                  <a:srgbClr val="FF0000"/>
                </a:solidFill>
              </a:rPr>
              <a:t>quanto tempo impiegano per degradarsi</a:t>
            </a:r>
            <a:r>
              <a:rPr lang="it-IT" dirty="0" smtClean="0"/>
              <a:t>”. </a:t>
            </a:r>
            <a:r>
              <a:rPr lang="it-IT" b="1" dirty="0" smtClean="0"/>
              <a:t>Possono impiegare ore come nel caso di Poli(anidridi) o anni come nel caso di Poli(ammidi).</a:t>
            </a:r>
            <a:endParaRPr lang="it-IT"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755576" y="1696522"/>
            <a:ext cx="6952622" cy="35640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1" fontAlgn="base" latinLnBrk="0" hangingPunct="1">
              <a:lnSpc>
                <a:spcPct val="90000"/>
              </a:lnSpc>
              <a:spcBef>
                <a:spcPct val="20000"/>
              </a:spcBef>
              <a:spcAft>
                <a:spcPct val="0"/>
              </a:spcAft>
              <a:buClrTx/>
              <a:buSzTx/>
              <a:buFontTx/>
              <a:buNone/>
              <a:tabLst/>
            </a:pPr>
            <a:r>
              <a:rPr kumimoji="0" lang="en-US" sz="1600" b="1" i="0" u="none" strike="noStrike" cap="none" normalizeH="0" baseline="0" dirty="0" smtClean="0">
                <a:ln>
                  <a:noFill/>
                </a:ln>
                <a:solidFill>
                  <a:schemeClr val="tx1"/>
                </a:solidFill>
                <a:effectLst/>
                <a:latin typeface="Times New Roman" pitchFamily="18" charset="0"/>
              </a:rPr>
              <a:t>Cotton rags 				1-5 months </a:t>
            </a:r>
          </a:p>
          <a:p>
            <a:pPr marL="342900" marR="0" lvl="0" indent="-342900" algn="l" defTabSz="914400" rtl="0" eaLnBrk="1" fontAlgn="base" latinLnBrk="0" hangingPunct="1">
              <a:lnSpc>
                <a:spcPct val="90000"/>
              </a:lnSpc>
              <a:spcBef>
                <a:spcPct val="20000"/>
              </a:spcBef>
              <a:spcAft>
                <a:spcPct val="0"/>
              </a:spcAft>
              <a:buClrTx/>
              <a:buSzTx/>
              <a:buFontTx/>
              <a:buNone/>
              <a:tabLst/>
            </a:pPr>
            <a:r>
              <a:rPr kumimoji="0" lang="en-US" sz="1600" b="1" i="0" u="none" strike="noStrike" cap="none" normalizeH="0" baseline="0" dirty="0" smtClean="0">
                <a:ln>
                  <a:noFill/>
                </a:ln>
                <a:solidFill>
                  <a:schemeClr val="tx1"/>
                </a:solidFill>
                <a:effectLst/>
                <a:latin typeface="Times New Roman" pitchFamily="18" charset="0"/>
              </a:rPr>
              <a:t>Paper 					2-5 months </a:t>
            </a:r>
          </a:p>
          <a:p>
            <a:pPr marL="342900" marR="0" lvl="0" indent="-342900" algn="l" defTabSz="914400" rtl="0" eaLnBrk="1" fontAlgn="base" latinLnBrk="0" hangingPunct="1">
              <a:lnSpc>
                <a:spcPct val="90000"/>
              </a:lnSpc>
              <a:spcBef>
                <a:spcPct val="20000"/>
              </a:spcBef>
              <a:spcAft>
                <a:spcPct val="0"/>
              </a:spcAft>
              <a:buClrTx/>
              <a:buSzTx/>
              <a:buFontTx/>
              <a:buNone/>
              <a:tabLst/>
            </a:pPr>
            <a:r>
              <a:rPr kumimoji="0" lang="en-US" sz="1600" b="1" i="0" u="none" strike="noStrike" cap="none" normalizeH="0" baseline="0" dirty="0" smtClean="0">
                <a:ln>
                  <a:noFill/>
                </a:ln>
                <a:solidFill>
                  <a:schemeClr val="tx1"/>
                </a:solidFill>
                <a:effectLst/>
                <a:latin typeface="Times New Roman" pitchFamily="18" charset="0"/>
              </a:rPr>
              <a:t>Rope 					3-14 months </a:t>
            </a:r>
          </a:p>
          <a:p>
            <a:pPr marL="342900" marR="0" lvl="0" indent="-342900" algn="l" defTabSz="914400" rtl="0" eaLnBrk="1" fontAlgn="base" latinLnBrk="0" hangingPunct="1">
              <a:lnSpc>
                <a:spcPct val="90000"/>
              </a:lnSpc>
              <a:spcBef>
                <a:spcPct val="20000"/>
              </a:spcBef>
              <a:spcAft>
                <a:spcPct val="0"/>
              </a:spcAft>
              <a:buClrTx/>
              <a:buSzTx/>
              <a:buFontTx/>
              <a:buNone/>
              <a:tabLst/>
            </a:pPr>
            <a:r>
              <a:rPr kumimoji="0" lang="en-US" sz="1600" b="1" i="0" u="none" strike="noStrike" cap="none" normalizeH="0" baseline="0" dirty="0" smtClean="0">
                <a:ln>
                  <a:noFill/>
                </a:ln>
                <a:solidFill>
                  <a:schemeClr val="tx1"/>
                </a:solidFill>
                <a:effectLst/>
                <a:latin typeface="Times New Roman" pitchFamily="18" charset="0"/>
              </a:rPr>
              <a:t>Orange peels 				6 months </a:t>
            </a:r>
          </a:p>
          <a:p>
            <a:pPr marL="342900" marR="0" lvl="0" indent="-342900" algn="l" defTabSz="914400" rtl="0" eaLnBrk="1" fontAlgn="base" latinLnBrk="0" hangingPunct="1">
              <a:lnSpc>
                <a:spcPct val="90000"/>
              </a:lnSpc>
              <a:spcBef>
                <a:spcPct val="20000"/>
              </a:spcBef>
              <a:spcAft>
                <a:spcPct val="0"/>
              </a:spcAft>
              <a:buClrTx/>
              <a:buSzTx/>
              <a:buFontTx/>
              <a:buNone/>
              <a:tabLst/>
            </a:pPr>
            <a:r>
              <a:rPr kumimoji="0" lang="en-US" sz="1600" b="1" i="0" u="none" strike="noStrike" cap="none" normalizeH="0" baseline="0" dirty="0" smtClean="0">
                <a:ln>
                  <a:noFill/>
                </a:ln>
                <a:solidFill>
                  <a:schemeClr val="tx1"/>
                </a:solidFill>
                <a:effectLst/>
                <a:latin typeface="Times New Roman" pitchFamily="18" charset="0"/>
              </a:rPr>
              <a:t>Wool socks 				1 to 5 years </a:t>
            </a:r>
          </a:p>
          <a:p>
            <a:pPr marL="342900" marR="0" lvl="0" indent="-342900" algn="l" defTabSz="914400" rtl="0" eaLnBrk="1" fontAlgn="base" latinLnBrk="0" hangingPunct="1">
              <a:lnSpc>
                <a:spcPct val="90000"/>
              </a:lnSpc>
              <a:spcBef>
                <a:spcPct val="20000"/>
              </a:spcBef>
              <a:spcAft>
                <a:spcPct val="0"/>
              </a:spcAft>
              <a:buClrTx/>
              <a:buSzTx/>
              <a:buFontTx/>
              <a:buNone/>
              <a:tabLst/>
            </a:pPr>
            <a:r>
              <a:rPr kumimoji="0" lang="en-US" sz="1600" b="1" i="0" u="none" strike="noStrike" cap="none" normalizeH="0" baseline="0" dirty="0" smtClean="0">
                <a:ln>
                  <a:noFill/>
                </a:ln>
                <a:solidFill>
                  <a:schemeClr val="tx1"/>
                </a:solidFill>
                <a:effectLst/>
                <a:latin typeface="Times New Roman" pitchFamily="18" charset="0"/>
              </a:rPr>
              <a:t>Cigarette butts 			1 to 12 years </a:t>
            </a:r>
          </a:p>
          <a:p>
            <a:pPr marL="342900" lvl="0" indent="-342900" fontAlgn="base">
              <a:lnSpc>
                <a:spcPct val="90000"/>
              </a:lnSpc>
              <a:spcBef>
                <a:spcPct val="20000"/>
              </a:spcBef>
              <a:spcAft>
                <a:spcPct val="0"/>
              </a:spcAft>
            </a:pPr>
            <a:r>
              <a:rPr kumimoji="0" lang="en-US" sz="1600" b="1" i="0" u="none" strike="noStrike" cap="none" normalizeH="0" baseline="0" dirty="0" err="1" smtClean="0">
                <a:ln>
                  <a:noFill/>
                </a:ln>
                <a:solidFill>
                  <a:schemeClr val="tx1"/>
                </a:solidFill>
                <a:effectLst/>
                <a:latin typeface="Times New Roman" pitchFamily="18" charset="0"/>
              </a:rPr>
              <a:t>Pa</a:t>
            </a:r>
            <a:r>
              <a:rPr lang="en-US" sz="1600" b="1" dirty="0" err="1" smtClean="0">
                <a:latin typeface="Times New Roman" pitchFamily="18" charset="0"/>
              </a:rPr>
              <a:t>l</a:t>
            </a:r>
            <a:r>
              <a:rPr kumimoji="0" lang="en-US" sz="1600" b="1" i="0" u="none" strike="noStrike" cap="none" normalizeH="0" baseline="0" dirty="0" err="1" smtClean="0">
                <a:ln>
                  <a:noFill/>
                </a:ln>
                <a:solidFill>
                  <a:schemeClr val="tx1"/>
                </a:solidFill>
                <a:effectLst/>
                <a:latin typeface="Times New Roman" pitchFamily="18" charset="0"/>
              </a:rPr>
              <a:t>stic</a:t>
            </a:r>
            <a:r>
              <a:rPr kumimoji="0" lang="en-US" sz="1600" b="1" i="0" u="none" strike="noStrike" cap="none" normalizeH="0" baseline="0" dirty="0" smtClean="0">
                <a:ln>
                  <a:noFill/>
                </a:ln>
                <a:solidFill>
                  <a:schemeClr val="tx1"/>
                </a:solidFill>
                <a:effectLst/>
                <a:latin typeface="Times New Roman" pitchFamily="18" charset="0"/>
              </a:rPr>
              <a:t> coated paper milk cartons 	5 years </a:t>
            </a:r>
          </a:p>
          <a:p>
            <a:pPr marL="342900" marR="0" lvl="0" indent="-342900" algn="l" defTabSz="914400" rtl="0" eaLnBrk="1" fontAlgn="base" latinLnBrk="0" hangingPunct="1">
              <a:lnSpc>
                <a:spcPct val="90000"/>
              </a:lnSpc>
              <a:spcBef>
                <a:spcPct val="20000"/>
              </a:spcBef>
              <a:spcAft>
                <a:spcPct val="0"/>
              </a:spcAft>
              <a:buClrTx/>
              <a:buSzTx/>
              <a:buFontTx/>
              <a:buNone/>
              <a:tabLst/>
            </a:pPr>
            <a:r>
              <a:rPr kumimoji="0" lang="en-US" sz="1600" b="1" i="0" u="none" strike="noStrike" cap="none" normalizeH="0" baseline="0" dirty="0" smtClean="0">
                <a:ln>
                  <a:noFill/>
                </a:ln>
                <a:solidFill>
                  <a:schemeClr val="tx1"/>
                </a:solidFill>
                <a:effectLst/>
                <a:latin typeface="Times New Roman" pitchFamily="18" charset="0"/>
              </a:rPr>
              <a:t>Plastic bags 				10 to 20 years </a:t>
            </a:r>
          </a:p>
          <a:p>
            <a:pPr marL="342900" marR="0" lvl="0" indent="-342900" algn="l" defTabSz="914400" rtl="0" eaLnBrk="1" fontAlgn="base" latinLnBrk="0" hangingPunct="1">
              <a:lnSpc>
                <a:spcPct val="90000"/>
              </a:lnSpc>
              <a:spcBef>
                <a:spcPct val="20000"/>
              </a:spcBef>
              <a:spcAft>
                <a:spcPct val="0"/>
              </a:spcAft>
              <a:buClrTx/>
              <a:buSzTx/>
              <a:buFontTx/>
              <a:buNone/>
              <a:tabLst/>
            </a:pPr>
            <a:r>
              <a:rPr kumimoji="0" lang="en-US" sz="1600" b="1" i="0" u="none" strike="noStrike" cap="none" normalizeH="0" baseline="0" dirty="0" smtClean="0">
                <a:ln>
                  <a:noFill/>
                </a:ln>
                <a:solidFill>
                  <a:schemeClr val="tx1"/>
                </a:solidFill>
                <a:effectLst/>
                <a:latin typeface="Times New Roman" pitchFamily="18" charset="0"/>
              </a:rPr>
              <a:t> Nylon fabric 				30 to 40 years </a:t>
            </a:r>
          </a:p>
          <a:p>
            <a:pPr marL="342900" marR="0" lvl="0" indent="-342900" algn="l" defTabSz="914400" rtl="0" eaLnBrk="1" fontAlgn="base" latinLnBrk="0" hangingPunct="1">
              <a:lnSpc>
                <a:spcPct val="90000"/>
              </a:lnSpc>
              <a:spcBef>
                <a:spcPct val="20000"/>
              </a:spcBef>
              <a:spcAft>
                <a:spcPct val="0"/>
              </a:spcAft>
              <a:buClrTx/>
              <a:buSzTx/>
              <a:buFontTx/>
              <a:buNone/>
              <a:tabLst/>
            </a:pPr>
            <a:r>
              <a:rPr kumimoji="0" lang="en-US" sz="1600" b="1" i="0" u="none" strike="noStrike" cap="none" normalizeH="0" baseline="0" dirty="0" smtClean="0">
                <a:ln>
                  <a:noFill/>
                </a:ln>
                <a:solidFill>
                  <a:schemeClr val="tx1"/>
                </a:solidFill>
                <a:effectLst/>
                <a:latin typeface="Times New Roman" pitchFamily="18" charset="0"/>
              </a:rPr>
              <a:t> Aluminum cans 			80 to 100 years </a:t>
            </a:r>
          </a:p>
          <a:p>
            <a:pPr marL="342900" marR="0" lvl="0" indent="-342900" algn="l" defTabSz="914400" rtl="0" eaLnBrk="1" fontAlgn="base" latinLnBrk="0" hangingPunct="1">
              <a:lnSpc>
                <a:spcPct val="90000"/>
              </a:lnSpc>
              <a:spcBef>
                <a:spcPct val="20000"/>
              </a:spcBef>
              <a:spcAft>
                <a:spcPct val="0"/>
              </a:spcAft>
              <a:buClrTx/>
              <a:buSzTx/>
              <a:buFontTx/>
              <a:buNone/>
              <a:tabLst/>
            </a:pPr>
            <a:r>
              <a:rPr kumimoji="0" lang="en-US" sz="1600" b="1" i="0" u="none" strike="noStrike" cap="none" normalizeH="0" baseline="0" dirty="0" smtClean="0">
                <a:ln>
                  <a:noFill/>
                </a:ln>
                <a:solidFill>
                  <a:schemeClr val="tx1"/>
                </a:solidFill>
                <a:effectLst/>
                <a:latin typeface="Times New Roman" pitchFamily="18" charset="0"/>
              </a:rPr>
              <a:t>Plastic 6-pack holder rings 		450 years </a:t>
            </a:r>
          </a:p>
          <a:p>
            <a:pPr marL="342900" marR="0" lvl="0" indent="-342900" algn="l" defTabSz="914400" rtl="0" eaLnBrk="1" fontAlgn="base" latinLnBrk="0" hangingPunct="1">
              <a:lnSpc>
                <a:spcPct val="90000"/>
              </a:lnSpc>
              <a:spcBef>
                <a:spcPct val="20000"/>
              </a:spcBef>
              <a:spcAft>
                <a:spcPct val="0"/>
              </a:spcAft>
              <a:buClrTx/>
              <a:buSzTx/>
              <a:buFontTx/>
              <a:buNone/>
              <a:tabLst/>
            </a:pPr>
            <a:r>
              <a:rPr kumimoji="0" lang="en-US" sz="1600" b="1" i="0" u="none" strike="noStrike" cap="none" normalizeH="0" baseline="0" dirty="0" smtClean="0">
                <a:ln>
                  <a:noFill/>
                </a:ln>
                <a:solidFill>
                  <a:schemeClr val="tx1"/>
                </a:solidFill>
                <a:effectLst/>
                <a:latin typeface="Times New Roman" pitchFamily="18" charset="0"/>
              </a:rPr>
              <a:t>Glass bottles 				1 million years </a:t>
            </a:r>
          </a:p>
          <a:p>
            <a:pPr marL="342900" marR="0" lvl="0" indent="-342900" algn="l" defTabSz="914400" rtl="0" eaLnBrk="1" fontAlgn="base" latinLnBrk="0" hangingPunct="1">
              <a:lnSpc>
                <a:spcPct val="90000"/>
              </a:lnSpc>
              <a:spcBef>
                <a:spcPct val="20000"/>
              </a:spcBef>
              <a:spcAft>
                <a:spcPct val="0"/>
              </a:spcAft>
              <a:buClrTx/>
              <a:buSzTx/>
              <a:buFontTx/>
              <a:buNone/>
              <a:tabLst/>
            </a:pPr>
            <a:r>
              <a:rPr kumimoji="0" lang="en-US" sz="1600" b="1" i="0" u="none" strike="noStrike" cap="none" normalizeH="0" baseline="0" dirty="0" smtClean="0">
                <a:ln>
                  <a:noFill/>
                </a:ln>
                <a:solidFill>
                  <a:schemeClr val="tx1"/>
                </a:solidFill>
                <a:effectLst/>
                <a:latin typeface="Times New Roman" pitchFamily="18" charset="0"/>
              </a:rPr>
              <a:t>Plastic bottles 				May be never</a:t>
            </a:r>
            <a:endParaRPr kumimoji="0" lang="en-US" sz="16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1026" name="Picture 2056" descr="9803b30k"/>
          <p:cNvPicPr>
            <a:picLocks noChangeAspect="1" noChangeArrowheads="1"/>
          </p:cNvPicPr>
          <p:nvPr/>
        </p:nvPicPr>
        <p:blipFill>
          <a:blip r:embed="rId2" cstate="print"/>
          <a:srcRect/>
          <a:stretch>
            <a:fillRect/>
          </a:stretch>
        </p:blipFill>
        <p:spPr bwMode="auto">
          <a:xfrm>
            <a:off x="376268" y="212644"/>
            <a:ext cx="7436092" cy="61967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it-IT" b="1" dirty="0" smtClean="0"/>
              <a:t>E’ in relazione al tempo che impiegano per degradarsi che ce li fa distinguere tra “</a:t>
            </a:r>
            <a:r>
              <a:rPr lang="it-IT" b="1" dirty="0" smtClean="0">
                <a:solidFill>
                  <a:srgbClr val="FF0000"/>
                </a:solidFill>
              </a:rPr>
              <a:t>DEGRADABILI” e “NON-DEGRADABILI</a:t>
            </a:r>
            <a:r>
              <a:rPr lang="it-IT" b="1" dirty="0" smtClean="0"/>
              <a:t>”.</a:t>
            </a:r>
            <a:endParaRPr lang="it-IT" dirty="0" smtClean="0"/>
          </a:p>
          <a:p>
            <a:r>
              <a:rPr lang="it-IT" b="1" dirty="0" smtClean="0"/>
              <a:t>Normalmente definiamo un polimero “</a:t>
            </a:r>
            <a:r>
              <a:rPr lang="it-IT" b="1" i="1" dirty="0" smtClean="0">
                <a:solidFill>
                  <a:srgbClr val="FF0000"/>
                </a:solidFill>
              </a:rPr>
              <a:t>DEGRADABILE” quando il tempo di degradazione del materiale è dello stesso ordine di grandezza dell’applicazione che se ne intende fare.</a:t>
            </a:r>
            <a:endParaRPr lang="it-IT" i="1" dirty="0" smtClean="0">
              <a:solidFill>
                <a:srgbClr val="FF0000"/>
              </a:solidFill>
            </a:endParaRPr>
          </a:p>
          <a:p>
            <a:endParaRPr lang="it-IT"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 </a:t>
            </a:r>
            <a:br>
              <a:rPr lang="it-IT" dirty="0" smtClean="0"/>
            </a:br>
            <a:r>
              <a:rPr lang="it-IT" b="1" dirty="0" smtClean="0"/>
              <a:t>DEGRADAZIONE POLIMERICA </a:t>
            </a:r>
            <a:r>
              <a:rPr lang="it-IT" dirty="0" smtClean="0"/>
              <a:t/>
            </a:r>
            <a:br>
              <a:rPr lang="it-IT" dirty="0" smtClean="0"/>
            </a:br>
            <a:endParaRPr lang="it-IT" dirty="0"/>
          </a:p>
        </p:txBody>
      </p:sp>
      <p:sp>
        <p:nvSpPr>
          <p:cNvPr id="3" name="Segnaposto contenuto 2"/>
          <p:cNvSpPr>
            <a:spLocks noGrp="1"/>
          </p:cNvSpPr>
          <p:nvPr>
            <p:ph idx="1"/>
          </p:nvPr>
        </p:nvSpPr>
        <p:spPr>
          <a:xfrm>
            <a:off x="251520" y="1052736"/>
            <a:ext cx="8229600" cy="5256584"/>
          </a:xfrm>
        </p:spPr>
        <p:txBody>
          <a:bodyPr>
            <a:normAutofit fontScale="25000" lnSpcReduction="20000"/>
          </a:bodyPr>
          <a:lstStyle/>
          <a:p>
            <a:r>
              <a:rPr lang="it-IT" sz="7200" dirty="0" smtClean="0"/>
              <a:t>In generale ci sono quattro meccanismi fondamentali attraverso i quali un  polimero può degradarsi:</a:t>
            </a:r>
          </a:p>
          <a:p>
            <a:r>
              <a:rPr lang="it-IT" sz="7200" b="1" dirty="0" smtClean="0">
                <a:solidFill>
                  <a:srgbClr val="FF0000"/>
                </a:solidFill>
              </a:rPr>
              <a:t>      MECCANICA</a:t>
            </a:r>
            <a:endParaRPr lang="it-IT" sz="7200" dirty="0" smtClean="0">
              <a:solidFill>
                <a:srgbClr val="FF0000"/>
              </a:solidFill>
            </a:endParaRPr>
          </a:p>
          <a:p>
            <a:r>
              <a:rPr lang="it-IT" sz="7200" b="1" dirty="0" smtClean="0">
                <a:solidFill>
                  <a:srgbClr val="FF0000"/>
                </a:solidFill>
              </a:rPr>
              <a:t>      TERMICA</a:t>
            </a:r>
            <a:endParaRPr lang="it-IT" sz="7200" dirty="0" smtClean="0">
              <a:solidFill>
                <a:srgbClr val="FF0000"/>
              </a:solidFill>
            </a:endParaRPr>
          </a:p>
          <a:p>
            <a:r>
              <a:rPr lang="it-IT" sz="7200" b="1" dirty="0" smtClean="0">
                <a:solidFill>
                  <a:srgbClr val="FF0000"/>
                </a:solidFill>
              </a:rPr>
              <a:t>       INDOTTA DA RADIAZIONI</a:t>
            </a:r>
            <a:endParaRPr lang="it-IT" sz="7200" dirty="0" smtClean="0">
              <a:solidFill>
                <a:srgbClr val="FF0000"/>
              </a:solidFill>
            </a:endParaRPr>
          </a:p>
          <a:p>
            <a:r>
              <a:rPr lang="it-IT" sz="7200" b="1" dirty="0" smtClean="0">
                <a:solidFill>
                  <a:srgbClr val="FF0000"/>
                </a:solidFill>
              </a:rPr>
              <a:t>        CHIMICA</a:t>
            </a:r>
            <a:endParaRPr lang="it-IT" sz="7200" dirty="0" smtClean="0">
              <a:solidFill>
                <a:srgbClr val="FF0000"/>
              </a:solidFill>
            </a:endParaRPr>
          </a:p>
          <a:p>
            <a:r>
              <a:rPr lang="it-IT" sz="7200" dirty="0" smtClean="0"/>
              <a:t>In particolare destano interesse la degradazione indotta da radiazioni e quella per via chimica.</a:t>
            </a:r>
          </a:p>
          <a:p>
            <a:r>
              <a:rPr lang="it-IT" sz="7200" dirty="0" smtClean="0"/>
              <a:t>Si osserva degradazione indotta da radiazioni, quando si effettua la sterilizzazione con raggi gamma e il trattamento con luce ultravioletta.</a:t>
            </a:r>
          </a:p>
          <a:p>
            <a:r>
              <a:rPr lang="it-IT" sz="7200" dirty="0" smtClean="0">
                <a:solidFill>
                  <a:srgbClr val="FF0000"/>
                </a:solidFill>
              </a:rPr>
              <a:t>La degradazione per via chimica è quella più importante per i polimeri impiegati a scopo farmaceutico, mediante il processo di idrolisi si arriva ad ottenere </a:t>
            </a:r>
            <a:r>
              <a:rPr lang="it-IT" sz="7200" dirty="0" err="1" smtClean="0">
                <a:solidFill>
                  <a:srgbClr val="FF0000"/>
                </a:solidFill>
              </a:rPr>
              <a:t>monomeri</a:t>
            </a:r>
            <a:r>
              <a:rPr lang="it-IT" sz="7200" dirty="0" smtClean="0">
                <a:solidFill>
                  <a:srgbClr val="FF0000"/>
                </a:solidFill>
              </a:rPr>
              <a:t>.</a:t>
            </a:r>
          </a:p>
          <a:p>
            <a:r>
              <a:rPr lang="it-IT" sz="7200" dirty="0" smtClean="0"/>
              <a:t>Il processo di idrolisi può avvenire in due modi:</a:t>
            </a:r>
          </a:p>
          <a:p>
            <a:r>
              <a:rPr lang="it-IT" sz="7200" b="1" dirty="0" smtClean="0"/>
              <a:t>      </a:t>
            </a:r>
            <a:r>
              <a:rPr lang="it-IT" sz="7200" b="1" dirty="0" smtClean="0">
                <a:solidFill>
                  <a:srgbClr val="FF0000"/>
                </a:solidFill>
              </a:rPr>
              <a:t>IDROLISI PASSIVA</a:t>
            </a:r>
            <a:endParaRPr lang="it-IT" sz="7200" dirty="0" smtClean="0">
              <a:solidFill>
                <a:srgbClr val="FF0000"/>
              </a:solidFill>
            </a:endParaRPr>
          </a:p>
          <a:p>
            <a:r>
              <a:rPr lang="it-IT" sz="7200" b="1" dirty="0" smtClean="0">
                <a:solidFill>
                  <a:srgbClr val="FF0000"/>
                </a:solidFill>
              </a:rPr>
              <a:t>       DEGRADAZIONE ENZIMATICA</a:t>
            </a:r>
            <a:r>
              <a:rPr lang="it-IT" sz="7200" b="1" dirty="0" smtClean="0"/>
              <a:t>.</a:t>
            </a:r>
            <a:endParaRPr lang="it-IT" sz="7200" dirty="0" smtClean="0"/>
          </a:p>
          <a:p>
            <a:r>
              <a:rPr lang="it-IT" sz="7200" dirty="0" smtClean="0"/>
              <a:t>Il secondo meccanismo è predominante nei polimeri naturali </a:t>
            </a:r>
            <a:r>
              <a:rPr lang="it-IT" sz="7200" dirty="0" smtClean="0">
                <a:solidFill>
                  <a:srgbClr val="FF0000"/>
                </a:solidFill>
              </a:rPr>
              <a:t>quali </a:t>
            </a:r>
            <a:r>
              <a:rPr lang="it-IT" sz="7200" b="1" dirty="0" smtClean="0">
                <a:solidFill>
                  <a:srgbClr val="FF0000"/>
                </a:solidFill>
              </a:rPr>
              <a:t>PROTEINE</a:t>
            </a:r>
            <a:r>
              <a:rPr lang="it-IT" sz="7200" dirty="0" smtClean="0"/>
              <a:t>,</a:t>
            </a:r>
            <a:r>
              <a:rPr lang="it-IT" sz="7200" b="1" dirty="0" smtClean="0"/>
              <a:t> </a:t>
            </a:r>
            <a:r>
              <a:rPr lang="it-IT" sz="7200" b="1" dirty="0" smtClean="0">
                <a:solidFill>
                  <a:srgbClr val="FF0000"/>
                </a:solidFill>
              </a:rPr>
              <a:t>POLISACCARID</a:t>
            </a:r>
            <a:r>
              <a:rPr lang="it-IT" sz="7200" b="1" dirty="0" smtClean="0"/>
              <a:t>I</a:t>
            </a:r>
            <a:r>
              <a:rPr lang="it-IT" sz="7200" dirty="0" smtClean="0"/>
              <a:t> o </a:t>
            </a:r>
            <a:r>
              <a:rPr lang="it-IT" sz="7200" u="sng" dirty="0" smtClean="0"/>
              <a:t>POLI(</a:t>
            </a:r>
            <a:r>
              <a:rPr lang="it-IT" sz="7200" u="sng" dirty="0" err="1" smtClean="0"/>
              <a:t>b-IDROSSIESTERI</a:t>
            </a:r>
            <a:r>
              <a:rPr lang="it-IT" sz="7200" u="sng" dirty="0" smtClean="0"/>
              <a:t>), </a:t>
            </a:r>
            <a:r>
              <a:rPr lang="it-IT" sz="7200" dirty="0" smtClean="0"/>
              <a:t>per i quali esiste un enzima specifico.</a:t>
            </a:r>
          </a:p>
          <a:p>
            <a:r>
              <a:rPr lang="it-IT" sz="7200" dirty="0" smtClean="0"/>
              <a:t>L’idrolisi passiva avviene generalmente nei polimeri sintetici, per i quali non esiste un enzima specifico.</a:t>
            </a:r>
          </a:p>
          <a:p>
            <a:endParaRPr lang="it-IT"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332656"/>
            <a:ext cx="8229600" cy="1143000"/>
          </a:xfrm>
        </p:spPr>
        <p:txBody>
          <a:bodyPr>
            <a:normAutofit fontScale="90000"/>
          </a:bodyPr>
          <a:lstStyle/>
          <a:p>
            <a:r>
              <a:rPr lang="it-IT" b="1" dirty="0" smtClean="0"/>
              <a:t> </a:t>
            </a:r>
            <a:r>
              <a:rPr lang="it-IT" dirty="0" smtClean="0"/>
              <a:t/>
            </a:r>
            <a:br>
              <a:rPr lang="it-IT" dirty="0" smtClean="0"/>
            </a:br>
            <a:r>
              <a:rPr lang="it-IT" b="1" dirty="0" smtClean="0"/>
              <a:t> </a:t>
            </a:r>
            <a:r>
              <a:rPr lang="it-IT" dirty="0" smtClean="0"/>
              <a:t/>
            </a:r>
            <a:br>
              <a:rPr lang="it-IT" dirty="0" smtClean="0"/>
            </a:br>
            <a:r>
              <a:rPr lang="it-IT" b="1" dirty="0" smtClean="0"/>
              <a:t> </a:t>
            </a:r>
            <a:r>
              <a:rPr lang="it-IT" sz="3600" b="1" dirty="0" smtClean="0"/>
              <a:t>IMPORTANZA DEL TIPO </a:t>
            </a:r>
            <a:r>
              <a:rPr lang="it-IT" sz="3600" b="1" dirty="0" err="1" smtClean="0"/>
              <a:t>DI</a:t>
            </a:r>
            <a:r>
              <a:rPr lang="it-IT" sz="3600" b="1" dirty="0" smtClean="0"/>
              <a:t> LEGAME NEL POLIMERO</a:t>
            </a:r>
            <a:r>
              <a:rPr lang="it-IT" dirty="0" smtClean="0"/>
              <a:t/>
            </a:r>
            <a:br>
              <a:rPr lang="it-IT" dirty="0" smtClean="0"/>
            </a:br>
            <a:endParaRPr lang="it-IT" dirty="0"/>
          </a:p>
        </p:txBody>
      </p:sp>
      <p:sp>
        <p:nvSpPr>
          <p:cNvPr id="3" name="Segnaposto contenuto 2"/>
          <p:cNvSpPr>
            <a:spLocks noGrp="1"/>
          </p:cNvSpPr>
          <p:nvPr>
            <p:ph idx="1"/>
          </p:nvPr>
        </p:nvSpPr>
        <p:spPr>
          <a:xfrm>
            <a:off x="467544" y="1844824"/>
            <a:ext cx="8229600" cy="4525963"/>
          </a:xfrm>
        </p:spPr>
        <p:txBody>
          <a:bodyPr>
            <a:normAutofit fontScale="92500" lnSpcReduction="20000"/>
          </a:bodyPr>
          <a:lstStyle/>
          <a:p>
            <a:r>
              <a:rPr lang="it-IT" dirty="0" smtClean="0"/>
              <a:t>La velocità di degradazione del polimero dipende in gran parte dal tipo “</a:t>
            </a:r>
            <a:r>
              <a:rPr lang="it-IT" b="1" dirty="0" smtClean="0"/>
              <a:t>di gruppo funzionale”. vedi tabella 1.</a:t>
            </a:r>
            <a:endParaRPr lang="it-IT" dirty="0" smtClean="0"/>
          </a:p>
          <a:p>
            <a:r>
              <a:rPr lang="it-IT" dirty="0" smtClean="0"/>
              <a:t>I tipi di legami più reattivi sono quelli presenti nelle </a:t>
            </a:r>
            <a:r>
              <a:rPr lang="it-IT" b="1" dirty="0" smtClean="0"/>
              <a:t>ANIDRIDI</a:t>
            </a:r>
            <a:r>
              <a:rPr lang="it-IT" dirty="0" smtClean="0"/>
              <a:t> seguiti dai </a:t>
            </a:r>
            <a:r>
              <a:rPr lang="it-IT" b="1" dirty="0" smtClean="0"/>
              <a:t>CHETALI</a:t>
            </a:r>
            <a:r>
              <a:rPr lang="it-IT" dirty="0" smtClean="0"/>
              <a:t> e </a:t>
            </a:r>
            <a:r>
              <a:rPr lang="it-IT" b="1" dirty="0" smtClean="0"/>
              <a:t>ORTOESTERI</a:t>
            </a:r>
            <a:r>
              <a:rPr lang="it-IT" dirty="0" smtClean="0"/>
              <a:t>. Gli altri sono idrolizzati più lentamente. Non è solamente il tipo di legame presente nel polimero che influenza la velocità di degradazione, ma </a:t>
            </a:r>
            <a:r>
              <a:rPr lang="it-IT" dirty="0" smtClean="0">
                <a:solidFill>
                  <a:srgbClr val="FF0000"/>
                </a:solidFill>
              </a:rPr>
              <a:t>molta importanza ha in questo processo l’influenza di gruppi vicinali, il pH e la composizione del copolimero.</a:t>
            </a:r>
          </a:p>
          <a:p>
            <a:endParaRPr lang="it-IT"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691394"/>
            <a:ext cx="914400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INFLUENZA DEL pH NELLA DEGRADAZIONE </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Il pH ha l’influenza maggiore sulla degradazione del polimero</a:t>
            </a:r>
            <a:r>
              <a:rPr kumimoji="0" lang="it-IT"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Molti dei gruppi funzionali elencati in tabella 1, subiscono idrolisi in ambiente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acido o basico</a:t>
            </a:r>
            <a:r>
              <a:rPr kumimoji="0" lang="it-IT"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La velocità di idrolisi di un estere varia in funzione del pH.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Poli(</a:t>
            </a:r>
            <a:r>
              <a:rPr kumimoji="0" lang="it-IT" sz="2400" b="0"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ortoesteri</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per esempio, sono stabili a pH alcalino, invece si degradano velocemente a pH acido</a:t>
            </a:r>
            <a:r>
              <a:rPr kumimoji="0" lang="it-IT"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Anidridi, che si idrolizzano ad acidi carbossilici, sono stati impiegati con successo come additivi in matrici costituita da (POLIORTOESTERI) per aumentare la velocità di degradazione di questi ultimi.</a:t>
            </a:r>
            <a:r>
              <a:rPr kumimoji="0" lang="it-IT" sz="2400" b="0" i="0" u="none" strike="noStrike" cap="none" normalizeH="0" baseline="0" dirty="0" smtClean="0">
                <a:ln>
                  <a:noFill/>
                </a:ln>
                <a:solidFill>
                  <a:schemeClr val="tx1"/>
                </a:solidFill>
                <a:effectLst/>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0" y="44624"/>
            <a:ext cx="9144000" cy="65253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0" y="1164964"/>
            <a:ext cx="914400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 necessario fare considerazioni particolari per i farmaci che vengono incorporati nei polimeri biodegradabili.</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Farmaci di natura acida o basica quali ( alcaloidi ) influenzano a loro volta la degradazione del polimero in seguito a variazioni di pH</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t>
            </a:r>
            <a:endParaRPr kumimoji="0" lang="it-IT" sz="2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Inoltre anche i prodotti di degradazione influenzano la velocità di degradazione.</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In molti polimeri degradabili, i </a:t>
            </a:r>
            <a:r>
              <a:rPr kumimoji="0" lang="it-IT" sz="2400" b="1"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monomeri</a:t>
            </a:r>
            <a:r>
              <a:rPr kumimoji="0" lang="it-IT" sz="2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sono composti chimici con funzioni acide, quindi è naturale che essi stessi influenzano il pH man mano che il processo di degradazione procede.</a:t>
            </a:r>
            <a:endParaRPr kumimoji="0" lang="it-IT" sz="24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0" y="260216"/>
            <a:ext cx="914400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it-IT"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Questi effetti sono stati valutati per polimeri quali:</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Acido </a:t>
            </a:r>
            <a:r>
              <a:rPr kumimoji="0" lang="it-IT" sz="24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Polilattico</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Poli ( </a:t>
            </a:r>
            <a:r>
              <a:rPr kumimoji="0" lang="it-IT" sz="24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lattico-co-acidi</a:t>
            </a: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gli colico )</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Poli ( anidridi ).</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it-IT"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Il pH all’interno di una compressa costituita da </a:t>
            </a: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acido </a:t>
            </a:r>
            <a:r>
              <a:rPr kumimoji="0" lang="it-IT" sz="24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Polilattico</a:t>
            </a:r>
            <a:r>
              <a:rPr kumimoji="0" lang="it-IT"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it-IT"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Poli-(</a:t>
            </a:r>
            <a:r>
              <a:rPr kumimoji="0" lang="it-IT" sz="24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lattico-co-acido</a:t>
            </a: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gli colico</a:t>
            </a:r>
            <a:r>
              <a:rPr kumimoji="0" lang="it-IT"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può essere più basso di 2 anche se esposta ad una soluzione tamponata a pH 7.4.</a:t>
            </a:r>
          </a:p>
          <a:p>
            <a:r>
              <a:rPr kumimoji="0" lang="it-IT"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Queste variazioni di pH durante il fenomeno di erosione hanno un effetto feed-back sulla velocità di degradazione del polimero attraverso un processo di autocatalisi</a:t>
            </a:r>
            <a:r>
              <a:rPr kumimoji="0" lang="it-IT" sz="2400" b="0" i="0" u="none" strike="noStrike" cap="none" normalizeH="0" baseline="0" dirty="0" smtClean="0">
                <a:ln>
                  <a:noFill/>
                </a:ln>
                <a:solidFill>
                  <a:schemeClr val="tx1"/>
                </a:solidFill>
                <a:effectLst/>
                <a:latin typeface="Arial" pitchFamily="34" charset="0"/>
                <a:cs typeface="Arial" pitchFamily="34" charset="0"/>
              </a:rPr>
              <a:t> </a:t>
            </a:r>
            <a:r>
              <a:rPr lang="it-IT" sz="2400" dirty="0" smtClean="0"/>
              <a:t>Questi effetti dipendono da due aspetti:</a:t>
            </a:r>
          </a:p>
          <a:p>
            <a:r>
              <a:rPr lang="it-IT" sz="2400" dirty="0" smtClean="0"/>
              <a:t>il tempo di vita medio dei legami del polimero e l’acidità e la solubilità dei </a:t>
            </a:r>
            <a:r>
              <a:rPr lang="it-IT" sz="2400" dirty="0" err="1" smtClean="0"/>
              <a:t>monomeri</a:t>
            </a:r>
            <a:r>
              <a:rPr lang="it-IT" sz="2400" dirty="0" smtClean="0"/>
              <a:t>. Più breve è il tempo di vita medio dei legami del polimero, più velocemente vengono prodotti </a:t>
            </a:r>
            <a:r>
              <a:rPr lang="it-IT" sz="2400" dirty="0" err="1" smtClean="0"/>
              <a:t>monomeri</a:t>
            </a:r>
            <a:r>
              <a:rPr lang="it-IT" sz="2400" dirty="0" smtClean="0"/>
              <a:t>, i quali causano una rapida diminuzione del pH.</a:t>
            </a: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type="pic" idx="1"/>
          </p:nvPr>
        </p:nvPicPr>
        <p:blipFill>
          <a:blip r:embed="rId2" cstate="print"/>
          <a:srcRect l="3505" r="3505"/>
          <a:stretch>
            <a:fillRect/>
          </a:stretch>
        </p:blipFill>
        <p:spPr bwMode="auto">
          <a:xfrm>
            <a:off x="827584" y="908720"/>
            <a:ext cx="7344816" cy="561662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0" y="1064794"/>
            <a:ext cx="914400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ctr" defTabSz="914400" rtl="0" eaLnBrk="1" fontAlgn="base" latinLnBrk="0" hangingPunct="1">
              <a:lnSpc>
                <a:spcPct val="100000"/>
              </a:lnSpc>
              <a:spcBef>
                <a:spcPct val="0"/>
              </a:spcBef>
              <a:spcAft>
                <a:spcPct val="0"/>
              </a:spcAft>
              <a:buClrTx/>
              <a:buSzTx/>
              <a:tabLst>
                <a:tab pos="457200" algn="l"/>
              </a:tabLst>
            </a:pP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EFFETTO DELLA COMPOSIZIONE DEL COPOLIMERO </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457200" algn="l"/>
              </a:tabLst>
            </a:pP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SULLA DEGRADAZIONE</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it-IT"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La copolimerizzazione ha un’influenza sostanziale sulla velocità di degradazione dello scheletro polimerico attraverso i seguenti meccanismi:</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it-IT" sz="2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CAMBIAMENTO </a:t>
            </a:r>
            <a:r>
              <a:rPr kumimoji="0" lang="it-IT" sz="2400" b="1"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DI</a:t>
            </a:r>
            <a:r>
              <a:rPr kumimoji="0" lang="it-IT" sz="2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CRISTALLINITA’</a:t>
            </a:r>
            <a:endParaRPr kumimoji="0" lang="it-IT" sz="2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it-IT" sz="2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TRANSIZIONE DELLA TEMPERATURA VETROSA</a:t>
            </a:r>
            <a:endParaRPr kumimoji="0" lang="it-IT" sz="2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it-IT" sz="2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INGRESSO DELL’ACQUA.</a:t>
            </a:r>
            <a:endParaRPr kumimoji="0" lang="it-IT" sz="24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11560" y="620688"/>
            <a:ext cx="7776864" cy="4401205"/>
          </a:xfrm>
          <a:prstGeom prst="rect">
            <a:avLst/>
          </a:prstGeom>
        </p:spPr>
        <p:txBody>
          <a:bodyPr wrap="square">
            <a:spAutoFit/>
          </a:bodyPr>
          <a:lstStyle/>
          <a:p>
            <a:r>
              <a:rPr lang="it-IT" sz="2000" dirty="0" smtClean="0"/>
              <a:t>La velocità di degradazione del polimero </a:t>
            </a:r>
            <a:r>
              <a:rPr lang="it-IT" sz="2000" b="1" dirty="0" smtClean="0">
                <a:solidFill>
                  <a:srgbClr val="FF0000"/>
                </a:solidFill>
              </a:rPr>
              <a:t>Poli(</a:t>
            </a:r>
            <a:r>
              <a:rPr lang="it-IT" sz="2000" b="1" dirty="0" err="1" smtClean="0">
                <a:solidFill>
                  <a:srgbClr val="FF0000"/>
                </a:solidFill>
              </a:rPr>
              <a:t>lattico-co-acido</a:t>
            </a:r>
            <a:r>
              <a:rPr lang="it-IT" sz="2000" b="1" dirty="0" smtClean="0">
                <a:solidFill>
                  <a:srgbClr val="FF0000"/>
                </a:solidFill>
              </a:rPr>
              <a:t> gli colico</a:t>
            </a:r>
          </a:p>
          <a:p>
            <a:r>
              <a:rPr lang="it-IT" sz="2000" b="1" dirty="0" smtClean="0">
                <a:solidFill>
                  <a:srgbClr val="FF0000"/>
                </a:solidFill>
              </a:rPr>
              <a:t>è influenzata dalla quantità di </a:t>
            </a:r>
            <a:r>
              <a:rPr lang="it-IT" sz="2000" b="1" dirty="0" err="1" smtClean="0">
                <a:solidFill>
                  <a:srgbClr val="FF0000"/>
                </a:solidFill>
              </a:rPr>
              <a:t>monomeri</a:t>
            </a:r>
            <a:r>
              <a:rPr lang="it-IT" sz="2000" b="1" dirty="0" smtClean="0">
                <a:solidFill>
                  <a:srgbClr val="FF0000"/>
                </a:solidFill>
              </a:rPr>
              <a:t> presenti. L’aumento di acido lattico, diminuisce la velocità di degradazione  rallentando la velocità di penetrazione dell’acqua e rendendo i legami </a:t>
            </a:r>
            <a:r>
              <a:rPr lang="it-IT" sz="2000" b="1" dirty="0" err="1" smtClean="0">
                <a:solidFill>
                  <a:srgbClr val="FF0000"/>
                </a:solidFill>
              </a:rPr>
              <a:t>esterei</a:t>
            </a:r>
            <a:r>
              <a:rPr lang="it-IT" sz="2000" b="1" dirty="0" smtClean="0">
                <a:solidFill>
                  <a:srgbClr val="FF0000"/>
                </a:solidFill>
              </a:rPr>
              <a:t> meno accessibili all’acqua a causa dell’impedimento sterico dei gruppi metilici ingombranti.</a:t>
            </a:r>
          </a:p>
          <a:p>
            <a:endParaRPr lang="it-IT" sz="2000" dirty="0" smtClean="0"/>
          </a:p>
          <a:p>
            <a:r>
              <a:rPr lang="it-IT" sz="2000" dirty="0" smtClean="0"/>
              <a:t> Per i Poli[1,3bis(</a:t>
            </a:r>
            <a:r>
              <a:rPr lang="it-IT" sz="2000" dirty="0" err="1" smtClean="0"/>
              <a:t>p-carbossifenossi</a:t>
            </a:r>
            <a:r>
              <a:rPr lang="it-IT" sz="2000" dirty="0" smtClean="0"/>
              <a:t>)</a:t>
            </a:r>
            <a:r>
              <a:rPr lang="it-IT" sz="2000" dirty="0" err="1" smtClean="0"/>
              <a:t>propano-co-acido</a:t>
            </a:r>
            <a:r>
              <a:rPr lang="it-IT" sz="2000" dirty="0" smtClean="0"/>
              <a:t> sebacico], una classe di </a:t>
            </a:r>
            <a:r>
              <a:rPr lang="it-IT" sz="2000" dirty="0" err="1" smtClean="0"/>
              <a:t>polianidridi</a:t>
            </a:r>
            <a:r>
              <a:rPr lang="it-IT" sz="2000" dirty="0" smtClean="0"/>
              <a:t>, </a:t>
            </a:r>
            <a:r>
              <a:rPr lang="it-IT" sz="2000" b="1" dirty="0" smtClean="0">
                <a:solidFill>
                  <a:srgbClr val="FF0000"/>
                </a:solidFill>
              </a:rPr>
              <a:t>la velocità di </a:t>
            </a:r>
            <a:r>
              <a:rPr lang="it-IT" sz="2000" b="1" dirty="0" smtClean="0">
                <a:solidFill>
                  <a:srgbClr val="FF0000"/>
                </a:solidFill>
              </a:rPr>
              <a:t>degradazione diminuisce con </a:t>
            </a:r>
            <a:r>
              <a:rPr lang="it-IT" sz="2000" b="1" dirty="0" smtClean="0">
                <a:solidFill>
                  <a:srgbClr val="FF0000"/>
                </a:solidFill>
              </a:rPr>
              <a:t>l’aumento della quantità di acido sebacico</a:t>
            </a:r>
            <a:r>
              <a:rPr lang="it-IT" sz="2000" dirty="0" smtClean="0"/>
              <a:t>.</a:t>
            </a:r>
          </a:p>
          <a:p>
            <a:r>
              <a:rPr lang="it-IT" sz="2000" dirty="0" smtClean="0"/>
              <a:t>Un aumento di </a:t>
            </a:r>
            <a:r>
              <a:rPr lang="it-IT" sz="2000" dirty="0" err="1" smtClean="0"/>
              <a:t>monomeri</a:t>
            </a:r>
            <a:r>
              <a:rPr lang="it-IT" sz="2000" dirty="0" smtClean="0"/>
              <a:t> di natura alifatica riduce le caratteristiche idrofile del polimero e quindi la sua velocità di degradazione.</a:t>
            </a:r>
          </a:p>
          <a:p>
            <a:r>
              <a:rPr lang="it-IT" sz="2000" dirty="0" smtClean="0"/>
              <a:t>L’acqua, infatti, influenza molto la velocità di degradazione del polimero.</a:t>
            </a:r>
          </a:p>
          <a:p>
            <a:endParaRPr lang="it-IT" sz="20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0" y="804924"/>
            <a:ext cx="914400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tab pos="457200" algn="l"/>
              </a:tabLst>
            </a:pP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EROSIONE DEL POLIMERO </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it-IT"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L’erosione del polimero ha inizio con la degradazione. Questo processo produce </a:t>
            </a: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oligomeri e </a:t>
            </a:r>
            <a:r>
              <a:rPr kumimoji="0" lang="it-IT" sz="24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monomeri</a:t>
            </a:r>
            <a:r>
              <a:rPr kumimoji="0" lang="it-IT"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che abbandonano la massa polimerica passando nel mezzo di degradazione oppure rimangono intrappolati nella matrice polimerica. Tra i processi che alla fine portano all’erosione, ce ne sono due che competono tra di loro:</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La diffusione dell’acqua nel polimero</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la rottura dei legami polimerici.</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it-IT" sz="2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E’ il rapporto tra le velocità di questi due meccanismi che determinano la velocità di degradazione del polimero</a:t>
            </a:r>
            <a:r>
              <a:rPr kumimoji="0" lang="it-IT"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0" y="1321068"/>
            <a:ext cx="91440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tab pos="457200" algn="l"/>
              </a:tabLst>
            </a:pP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Se la diffusione dell’acqua all’interno del polimero è maggiore rispetto alla degradazione ( come mostrato in figura il polimero rigonfia prima di degradarsi. ( CASO a ).</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Se la degradazione è più veloce dell’ingresso dell’acqua, il </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rigonfiamento del polimero è trascurabile ( CASO b ).</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0" y="1081814"/>
            <a:ext cx="91440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895350" algn="l"/>
              </a:tabLst>
            </a:pPr>
            <a:r>
              <a:rPr kumimoji="0" lang="it-IT"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 seconda di quale processo prevale si parla di :</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895350" algn="l"/>
              </a:tabLst>
            </a:pPr>
            <a:r>
              <a:rPr kumimoji="0" lang="it-IT" sz="2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EROSIONE </a:t>
            </a:r>
            <a:r>
              <a:rPr kumimoji="0" lang="it-IT" sz="2400" b="1"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DI</a:t>
            </a:r>
            <a:r>
              <a:rPr kumimoji="0" lang="it-IT" sz="2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SUPERFICIE o ( ETEROGENEA )</a:t>
            </a:r>
            <a:endParaRPr kumimoji="0" lang="it-IT" sz="2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895350" algn="l"/>
              </a:tabLst>
            </a:pPr>
            <a:r>
              <a:rPr kumimoji="0" lang="it-IT" sz="2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EROSIONE IN BULCK o ( OMOGENEA )</a:t>
            </a:r>
            <a:endParaRPr kumimoji="0" lang="it-IT" sz="2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895350" algn="l"/>
              </a:tabLst>
            </a:pP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Nel primo caso, la degradazione è più veloce della diffusione dell’acqua. Allora la degradazione e quindi l’erosione sono fenomeni di superficie.</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895350" algn="l"/>
              </a:tabLst>
            </a:pP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Nel secondo caso ( EROSIONE IN BUCK ) l’ingresso dell’acqua è più veloce e la degradazione e l’erosione influenzano tutto il processo di erosione in massa del polimero</a:t>
            </a:r>
            <a:r>
              <a:rPr kumimoji="0" lang="it-IT"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1619672" y="260648"/>
            <a:ext cx="6048671" cy="65973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0" y="618408"/>
            <a:ext cx="91440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2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Il vantaggio del processo di erosione di superficie rispetto all’altro è che nel primo caso è più facile prevedere ( descrivere ) il rilascio del farmaco in quanto è influenzato dalla velocità di erosione di superficie della matrice.</a:t>
            </a:r>
            <a:endParaRPr kumimoji="0" lang="it-IT" sz="2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Alcuni poli (</a:t>
            </a:r>
            <a:r>
              <a:rPr kumimoji="0" lang="it-IT" sz="2400" b="1"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ortoesteri</a:t>
            </a:r>
            <a:r>
              <a:rPr kumimoji="0" lang="it-IT" sz="2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 o poli ( anidridi ) mostrano erosione di superficie</a:t>
            </a: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La forma geometrica delle matrici che subiscono erosione in </a:t>
            </a:r>
            <a:r>
              <a:rPr kumimoji="0" lang="it-IT" sz="24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bulck</a:t>
            </a: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non cambia sostanzialmente entro un certo intervallo di tempo.</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0" y="1512386"/>
            <a:ext cx="91440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tab pos="457200" algn="l"/>
              </a:tabLst>
            </a:pP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L’erosione e la degradazione sono fenomeni difficili da prevedere e</a:t>
            </a:r>
            <a:r>
              <a:rPr lang="it-IT" sz="2400" dirty="0" smtClean="0">
                <a:latin typeface="Arial" pitchFamily="34" charset="0"/>
                <a:cs typeface="Arial" pitchFamily="34" charset="0"/>
              </a:rPr>
              <a:t> </a:t>
            </a: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non necessariamente sono gli unici parametri che influenzano il rilascio di farmaci.</a:t>
            </a:r>
          </a:p>
          <a:p>
            <a:pPr marL="0" marR="0" lvl="0" indent="0" algn="just" defTabSz="914400" rtl="0" eaLnBrk="1" fontAlgn="base" latinLnBrk="0" hangingPunct="1">
              <a:lnSpc>
                <a:spcPct val="100000"/>
              </a:lnSpc>
              <a:spcBef>
                <a:spcPct val="0"/>
              </a:spcBef>
              <a:spcAft>
                <a:spcPct val="0"/>
              </a:spcAft>
              <a:buClrTx/>
              <a:buSzTx/>
              <a:tabLst>
                <a:tab pos="457200" algn="l"/>
              </a:tabLst>
            </a:pP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 fenomeni di erosione in superficie o in </a:t>
            </a:r>
            <a:r>
              <a:rPr kumimoji="0" lang="it-IT" sz="24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bulck</a:t>
            </a: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sono due casi limite e</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molti polimeri non seguono rigorosamente o l’uno o l’altro processo.</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37890" name="Rectangle 2"/>
          <p:cNvSpPr>
            <a:spLocks noChangeArrowheads="1"/>
          </p:cNvSpPr>
          <p:nvPr/>
        </p:nvSpPr>
        <p:spPr bwMode="auto">
          <a:xfrm>
            <a:off x="0" y="4509855"/>
            <a:ext cx="9144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it-IT"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Esempi di polimeri che subiscono erosione in </a:t>
            </a:r>
            <a:r>
              <a:rPr kumimoji="0" lang="it-IT" sz="2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bulck</a:t>
            </a:r>
            <a:r>
              <a:rPr kumimoji="0" lang="it-IT"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sono:</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POLI-( ACIDO LATTICO )</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POLI-(</a:t>
            </a:r>
            <a:r>
              <a:rPr kumimoji="0" lang="it-IT" sz="24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LATTICO-co-ACIDO</a:t>
            </a: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GLICOLICO)</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1979712" y="692696"/>
            <a:ext cx="5544616" cy="57606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0" y="1177052"/>
            <a:ext cx="91440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it-IT"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Tutti i polimeri degradabili cambiano drammaticamente durante il fenomeno di erosione, vengono influenzati infatti:</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it-IT" sz="2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MORFOLOGIA DEL POLIMERO</a:t>
            </a:r>
            <a:endParaRPr kumimoji="0" lang="it-IT" sz="2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it-IT" sz="2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CRISTALLINITA’</a:t>
            </a:r>
            <a:endParaRPr kumimoji="0" lang="it-IT" sz="2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it-IT" sz="2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COMPOSIZIONE CHIMICA.</a:t>
            </a:r>
            <a:endParaRPr kumimoji="0" lang="it-IT" sz="24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type="pic" idx="1"/>
          </p:nvPr>
        </p:nvPicPr>
        <p:blipFill>
          <a:blip r:embed="rId2" cstate="print"/>
          <a:srcRect l="4021" r="4021"/>
          <a:stretch>
            <a:fillRect/>
          </a:stretch>
        </p:blipFill>
        <p:spPr bwMode="auto">
          <a:xfrm>
            <a:off x="323528" y="188640"/>
            <a:ext cx="8136904" cy="64087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0" y="338505"/>
            <a:ext cx="91440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just" defTabSz="914400" rtl="0" eaLnBrk="1" fontAlgn="base" latinLnBrk="0" hangingPunct="1">
              <a:lnSpc>
                <a:spcPct val="100000"/>
              </a:lnSpc>
              <a:spcBef>
                <a:spcPct val="0"/>
              </a:spcBef>
              <a:spcAft>
                <a:spcPct val="0"/>
              </a:spcAft>
              <a:buClrTx/>
              <a:buSzTx/>
              <a:buFontTx/>
              <a:buAutoNum type="arabicPeriod"/>
              <a:tabLst>
                <a:tab pos="906463" algn="l"/>
              </a:tabLst>
            </a:pP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LA CRISTALLINITA’ CAMBIA DURANTE IL PROCESSO </a:t>
            </a:r>
            <a:r>
              <a:rPr kumimoji="0" lang="it-IT" sz="2000" b="1"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DI</a:t>
            </a: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EROSIONE</a:t>
            </a:r>
            <a:endParaRPr kumimoji="0" lang="it-IT"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906463" algn="l"/>
              </a:tabLst>
            </a:pP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La struttura cristallina del polimero che si degrada cambia drammaticamente durante il processo di erosione. Le zone di polimero allo stato amorfo sono più facilmente erodibili rispetto a quelle regioni dove il polimero ha una struttura cristallina.</a:t>
            </a:r>
            <a:endParaRPr kumimoji="0" lang="it-IT"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906463" algn="l"/>
              </a:tabLst>
            </a:pP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Studi condotti mediante microscopia a scansione elettronica hanno messo in evidenza che zone di matrici polimeriche allo stato cristallino sono più resistenti al fenomeno della erosione rispetto a quelle allo stato amorfo.</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906463" algn="l"/>
              </a:tabLst>
            </a:pP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Si osserva un cambiamento dello scheletro cristallino, mentre la parte amorfa scompare.</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906463" algn="l"/>
              </a:tabLst>
            </a:pP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Si osserva anche un aumento di zone a struttura cristallina per matrici polimeriche quali POLI-(</a:t>
            </a:r>
            <a:r>
              <a:rPr kumimoji="0" lang="it-IT" sz="2000" b="0" i="0" u="none" strike="noStrike" cap="none" normalizeH="0" baseline="0" dirty="0" smtClean="0">
                <a:ln>
                  <a:noFill/>
                </a:ln>
                <a:solidFill>
                  <a:schemeClr val="tx1"/>
                </a:solidFill>
                <a:effectLst/>
                <a:latin typeface="Symbol" pitchFamily="18" charset="2"/>
                <a:ea typeface="Times New Roman" pitchFamily="18" charset="0"/>
                <a:cs typeface="Arial" pitchFamily="34" charset="0"/>
              </a:rPr>
              <a:t>a </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-IDROSSIACIDI), POLI-(</a:t>
            </a:r>
            <a:r>
              <a:rPr kumimoji="0" lang="it-IT" sz="2000" b="0" i="0" u="none" strike="noStrike" cap="none" normalizeH="0" baseline="0" dirty="0" err="1" smtClean="0">
                <a:ln>
                  <a:noFill/>
                </a:ln>
                <a:solidFill>
                  <a:schemeClr val="tx1"/>
                </a:solidFill>
                <a:effectLst/>
                <a:latin typeface="Symbol" pitchFamily="18" charset="2"/>
                <a:ea typeface="Times New Roman" pitchFamily="18" charset="0"/>
                <a:cs typeface="Arial" pitchFamily="34" charset="0"/>
              </a:rPr>
              <a:t>b</a:t>
            </a:r>
            <a:r>
              <a:rPr kumimoji="0" lang="it-IT"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-IDROSSIACIDI</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e POLI-(ANIDRIDI). Questo fenomeno si verifica a causa della ricristallizzazione di oligomeri che si generano durante il processo di degradazione, la cristallizzazione di </a:t>
            </a:r>
            <a:r>
              <a:rPr kumimoji="0" lang="it-IT"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monomeri</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all’interno dei pori e la ricristallizzazione delle parti di polimero amorfo.</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906463" algn="l"/>
              </a:tabLst>
            </a:pP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 questo ultimo caso, l’acqua abbassa la temperatura di transizione vetrosa e quindi favorisce i processi di cristallizzazione.</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0" y="-71767"/>
            <a:ext cx="9144000" cy="65248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l" defTabSz="914400" rtl="0" eaLnBrk="1" fontAlgn="base" latinLnBrk="0" hangingPunct="1">
              <a:lnSpc>
                <a:spcPct val="100000"/>
              </a:lnSpc>
              <a:spcBef>
                <a:spcPct val="0"/>
              </a:spcBef>
              <a:spcAft>
                <a:spcPct val="0"/>
              </a:spcAft>
              <a:buClrTx/>
              <a:buSzTx/>
              <a:buFontTx/>
              <a:buAutoNum type="arabicPeriod"/>
              <a:tabLst>
                <a:tab pos="457200" algn="l"/>
              </a:tabLst>
            </a:pPr>
            <a:r>
              <a:rPr kumimoji="0" lang="it-IT" sz="16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CAMBIAMENTI NELLA COMPOSIZIONE CHIMICA </a:t>
            </a:r>
            <a:endParaRPr kumimoji="0" lang="it-IT" sz="6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it-IT" sz="16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DURANTE IL PROCESSO </a:t>
            </a:r>
            <a:r>
              <a:rPr kumimoji="0" lang="it-IT" sz="1600" b="1"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DI</a:t>
            </a:r>
            <a:r>
              <a:rPr kumimoji="0" lang="it-IT" sz="16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EROSIONE</a:t>
            </a:r>
            <a:endParaRPr kumimoji="0" lang="it-IT" sz="6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it-IT" sz="16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La composizione chimica del polimero cambia continuamente durante il processo di erosione. Accanto alla perdita di peso molecolare, oligomeri e </a:t>
            </a:r>
            <a:r>
              <a:rPr kumimoji="0" lang="it-IT" sz="1600" b="1"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monomeri</a:t>
            </a:r>
            <a:r>
              <a:rPr kumimoji="0" lang="it-IT" sz="16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si accumulano all’interno dei pori e/o si sciolgono o cristallizzano.</a:t>
            </a:r>
            <a:endParaRPr kumimoji="0" lang="it-IT" sz="6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Una volta formati, oligomeri e </a:t>
            </a:r>
            <a:r>
              <a:rPr kumimoji="0" lang="it-IT" sz="16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monomeri</a:t>
            </a: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possono o cristallizzare o essere rilasciati nel mezzo tamponato.</a:t>
            </a:r>
            <a:endParaRPr kumimoji="0" lang="it-IT"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Per esempio matrici polimeriche formate da POLI-(D,L-ACIDO LATTICO) rilasciano oligomeri.</a:t>
            </a:r>
            <a:endParaRPr kumimoji="0" lang="it-IT"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Polimeri ( POLIANIDRIDI ) che subiscono il fenomeno della erosione in breve tempo, hanno un periodo di induzione di ore.</a:t>
            </a:r>
            <a:endParaRPr kumimoji="0" lang="it-IT"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Matrici polimeriche che subiscono il processo di erosione più lentamente quali POLI-(D,L-ACIDO LATTICO) hanno un periodo di induzione che dura settimane.</a:t>
            </a:r>
            <a:endParaRPr kumimoji="0" lang="it-IT"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Interessante è il rilascio di </a:t>
            </a:r>
            <a:r>
              <a:rPr kumimoji="0" lang="it-IT" sz="16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monomeri</a:t>
            </a: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da copolimeri dove le differenti proprietà dei </a:t>
            </a:r>
            <a:r>
              <a:rPr kumimoji="0" lang="it-IT" sz="16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monomeri</a:t>
            </a: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danno luogo a comportamenti di rilascio differenti.</a:t>
            </a:r>
            <a:endParaRPr kumimoji="0" lang="it-IT"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Nel caso di </a:t>
            </a:r>
            <a:r>
              <a:rPr kumimoji="0" lang="it-IT"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POLI- (</a:t>
            </a:r>
            <a:r>
              <a:rPr kumimoji="0" lang="it-IT" sz="16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L-LATTICO-co-ACIDO</a:t>
            </a:r>
            <a:r>
              <a:rPr kumimoji="0" lang="it-IT"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GLICOLICO)</a:t>
            </a: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75:25 e </a:t>
            </a:r>
            <a:endParaRPr kumimoji="0" lang="it-IT"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POLI</a:t>
            </a:r>
            <a:r>
              <a:rPr kumimoji="0" lang="it-IT"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it-IT" sz="16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L-LATTICO-co-ACIDO</a:t>
            </a:r>
            <a:r>
              <a:rPr kumimoji="0" lang="it-IT"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GLICOLICO)</a:t>
            </a: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50:</a:t>
            </a:r>
            <a:r>
              <a:rPr kumimoji="0" lang="it-IT" sz="16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50</a:t>
            </a: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per esempio, l’acido gli colico viene rilasciato dal sistema ad una velocità maggiore rispetto all’acido lattico.</a:t>
            </a:r>
            <a:endParaRPr kumimoji="0" lang="it-IT"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Sono state osservate enormi differenze nel rilascio di </a:t>
            </a:r>
            <a:r>
              <a:rPr kumimoji="0" lang="it-IT" sz="16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monomeri</a:t>
            </a: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da matrici a base di copolimeri di </a:t>
            </a:r>
            <a:r>
              <a:rPr kumimoji="0" lang="it-IT" sz="16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polianidridi</a:t>
            </a: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it-IT"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L’acido sebacico viene rilasciato nell’arco di una settimana da matrici di POLI-[1,3-BIS(</a:t>
            </a:r>
            <a:r>
              <a:rPr kumimoji="0" lang="it-IT" sz="16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p-CARBOSSIFENOSSI</a:t>
            </a: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it-IT" sz="16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PROPANO-co-ACIDO</a:t>
            </a: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SEBACICO], invece l’1,3-bis(</a:t>
            </a:r>
            <a:r>
              <a:rPr kumimoji="0" lang="it-IT" sz="16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p-CARBOSSIFENOSSI</a:t>
            </a: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PROPANO impiega parecchie settimane.</a:t>
            </a:r>
            <a:endParaRPr kumimoji="0" lang="it-IT"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Sono stati proposti due possibili meccanismi di rilascio:</a:t>
            </a:r>
            <a:endParaRPr kumimoji="0" lang="it-IT"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Differenze nella reattività dei legami anidride</a:t>
            </a:r>
            <a:endParaRPr kumimoji="0" lang="it-IT"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Differente solubilità dei </a:t>
            </a:r>
            <a:r>
              <a:rPr kumimoji="0" lang="it-IT" sz="16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monomeri</a:t>
            </a: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che è funzione del pH.</a:t>
            </a:r>
            <a:endParaRPr kumimoji="0" lang="it-IT"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it-IT"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0" y="1225830"/>
            <a:ext cx="91440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tab pos="257175" algn="l"/>
              </a:tabLst>
            </a:pP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PREVISIONI CIRCA IL MECCANISMO </a:t>
            </a:r>
            <a:r>
              <a:rPr kumimoji="0" lang="it-IT" sz="2000" b="1"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DI</a:t>
            </a: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DEGRADAZIONE </a:t>
            </a:r>
            <a:endParaRPr kumimoji="0" lang="it-IT"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57175" algn="l"/>
              </a:tabLst>
            </a:pP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ED EROSIONE</a:t>
            </a:r>
            <a:endParaRPr kumimoji="0" lang="it-IT"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57175" algn="l"/>
              </a:tabLst>
            </a:pP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La degradazione e l’erosione sono i parametri fondamentali che ci danno un’idea sulle capacità di un sistema per quanto riguarda il rilascio di farmaci.</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57175" algn="l"/>
              </a:tabLst>
            </a:pP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Al momento, non è possibile prevedere il comportamento circa i fenomeni di degradazione ed erosione basandoci sulle proprietà chimiche e </a:t>
            </a:r>
            <a:r>
              <a:rPr kumimoji="0" lang="it-IT" sz="2000" b="1"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fisicochimiche</a:t>
            </a: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del sistema</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57175" algn="l"/>
              </a:tabLst>
            </a:pP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Bisognerebbe prendere in considerazione troppi processi complessi e sperimentalmente inaccessibili.</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57175" algn="l"/>
              </a:tabLst>
            </a:pP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Uno di questi è la diffusione dell’acqua all’interno di questi polimeri, processo che è difficile da investigare sperimentalmente, e da descrivere mediante un modello teorico</a:t>
            </a:r>
            <a:r>
              <a:rPr kumimoji="0" lang="it-IT" sz="16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t>
            </a:r>
            <a:endParaRPr kumimoji="0" lang="it-IT" sz="18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0" y="646281"/>
            <a:ext cx="9144000"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Per comprendere il sistema si è cercato di esaminare separatamente i vari fenomeni che intervengono.</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it-IT" sz="20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La degradazione del polimero in oligomeri è stata studiata in soluzione per eliminare effetti quali la mobilità dell’acqua e l’idratazione delle catene polimeriche all’interno di tutta la matrice</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it-IT" sz="20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Sono stati studiati oligomeri solubili in acqua, e usando miscele di solvente/acqua per portare il polimero in soluzione.</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Ma entrambi i metodi hanno degli svantaggi. In questi esperimenti è stato trascurato l’equilibrio tra oligomeri e </a:t>
            </a:r>
            <a:r>
              <a:rPr kumimoji="0" lang="it-IT"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monomeri</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osservato per esempio per l’ACIDO LATTICO in soluzione acquosa, sono stati trascurati i potenziali cambiamenti del meccanismo di degradazione e cambiamenti di cinetica in funzione della polarità del solvente.</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it-IT" sz="2000" b="1" i="1"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Nonostante queste approssimazioni, si è potuto osservare che le velocità di degradazione misurate sono dello stesso ordine di grandezza di quelle che ci si aspetta da studi di idrolisi con molecole che hanno basso peso molecolare e lo stesso gruppo funzionale</a:t>
            </a:r>
            <a:r>
              <a:rPr kumimoji="0" lang="it-IT"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t>
            </a:r>
            <a:endParaRPr kumimoji="0" lang="it-IT" sz="20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ChangeArrowheads="1"/>
          </p:cNvSpPr>
          <p:nvPr/>
        </p:nvSpPr>
        <p:spPr bwMode="auto">
          <a:xfrm>
            <a:off x="0" y="1297838"/>
            <a:ext cx="91440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Da questi studi sperimentali si può concludere che nella maggior parte dei casi il fenomeno della degradazione è un processo </a:t>
            </a:r>
            <a:r>
              <a:rPr kumimoji="0" lang="it-IT" sz="20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random</a:t>
            </a: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con una cinetica del 1e del 2 ordine.</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Più recentemente sono stati proposti approcci più rigorosi che applicano la “RANDOM THEORY”.</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Dati sperimentali e modelli di fenomeni di degradazione fanno riferimento a fenomeni di catalisi mediate dal pH</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Si è visto che per oligomeri di POLI-(ACIDO LATTICO), la velocità di idrolisi è inversamente proporzionale al pH.</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L’erosione introduce aspetti spaziali nei fenomeni di degradazione.</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p:cNvSpPr>
            <a:spLocks noChangeArrowheads="1"/>
          </p:cNvSpPr>
          <p:nvPr/>
        </p:nvSpPr>
        <p:spPr bwMode="auto">
          <a:xfrm>
            <a:off x="0" y="351862"/>
            <a:ext cx="9144000"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Alcuni partono dal presupposto che l’erosione può essere vista come un processo di dissoluzione.</a:t>
            </a:r>
            <a:endParaRPr kumimoji="0" lang="it-IT"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Più tardi, l’erosione è stata studiata applicando la teoria della diffusione.</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Solo recentemente è stato descritto un modello di erosione bidimensionale nel quale la matrice polimerica viene considerata come costituita da tante </a:t>
            </a:r>
            <a:r>
              <a:rPr kumimoji="0" lang="it-IT" sz="2000" b="1"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subunità</a:t>
            </a: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che subiscono il processo di erosione indipendentemente le une dalle altre. Un esempio di fenomeno di erosione per una matrice cilindrica è mostrato in fig. (4).</a:t>
            </a:r>
            <a:endParaRPr kumimoji="0" lang="it-IT"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 tale simulazione sono stati presi in considerazione i parametri quali </a:t>
            </a: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porosità e cristallinità.</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Secondo questo modello il farmaco intrappolato all’interno del polimero viene</a:t>
            </a: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rilasciato tramite un network di pori</a:t>
            </a: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1547664" y="620688"/>
            <a:ext cx="6120680" cy="57606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1403648" y="116632"/>
            <a:ext cx="6192687" cy="66247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611560" y="188640"/>
            <a:ext cx="7488832" cy="64807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1763688" y="404664"/>
            <a:ext cx="5688631" cy="63367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Grp="1" noChangeAspect="1" noChangeArrowheads="1"/>
          </p:cNvPicPr>
          <p:nvPr>
            <p:ph type="pic" idx="1"/>
          </p:nvPr>
        </p:nvPicPr>
        <p:blipFill>
          <a:blip r:embed="rId2" cstate="print"/>
          <a:srcRect l="3043" r="3043"/>
          <a:stretch>
            <a:fillRect/>
          </a:stretch>
        </p:blipFill>
        <p:spPr bwMode="auto">
          <a:xfrm>
            <a:off x="179512" y="548680"/>
            <a:ext cx="8964488" cy="61926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1"/>
          <p:cNvSpPr>
            <a:spLocks noChangeArrowheads="1"/>
          </p:cNvSpPr>
          <p:nvPr/>
        </p:nvSpPr>
        <p:spPr bwMode="auto">
          <a:xfrm>
            <a:off x="0" y="1343714"/>
            <a:ext cx="9144000"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Composti che hanno basso peso molecolare e che sono solubili in acqua sono sicuramente buoni candidati per un rilascio veloce</a:t>
            </a:r>
            <a:r>
              <a:rPr kumimoji="0" lang="it-IT"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t>
            </a:r>
            <a:endParaRPr kumimoji="0" lang="it-IT"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Un esempio ci è fornito da un colorante( </a:t>
            </a:r>
            <a:r>
              <a:rPr kumimoji="0" lang="it-IT"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Brilliant</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it-IT"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Blue</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intrappolato in una matrice polimerica costituita da POLI [1,3-bis (</a:t>
            </a:r>
            <a:r>
              <a:rPr kumimoji="0" lang="it-IT"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p-carbossifenossi</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it-IT"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propano-co-acido</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sebacico] nel rapporto 20:80. </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 fig. 5 sono riportate le curve di rilascio.</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Nei casi in cui la solubilità del farmaco o la velocità di dissoluzione sono basse, le semplici correlazioni tra velocità di erosione e velocità di rilascio non sono più valide. Vedi fig. 6</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 questi casi, i modelli di erosione sono stati estesi alla descrizione di processi di diffusione.</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ChangeArrowheads="1"/>
          </p:cNvSpPr>
          <p:nvPr/>
        </p:nvSpPr>
        <p:spPr bwMode="auto">
          <a:xfrm>
            <a:off x="0" y="1851256"/>
            <a:ext cx="91440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tab pos="457200" algn="l"/>
              </a:tabLst>
            </a:pP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APPLICAZIONI </a:t>
            </a:r>
            <a:r>
              <a:rPr kumimoji="0" lang="it-IT" sz="2000" b="1"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DI</a:t>
            </a: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POLIMERI DEGRADABILI PER IL</a:t>
            </a:r>
            <a:endParaRPr kumimoji="0" lang="it-IT"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RILASCIO </a:t>
            </a:r>
            <a:r>
              <a:rPr kumimoji="0" lang="it-IT" sz="2000" b="1"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DI</a:t>
            </a: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FARMACI</a:t>
            </a:r>
            <a:endParaRPr kumimoji="0" lang="it-IT"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Tre sono i processi coinvolti che controllano il rilascio di un farmaco:</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DIFFUSIVITA’ DEL FARMACO E DELL’ACQUA</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RIGONFIAMENTO DEL POLIMERO</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EROSIONE DEL POLIMERO</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 fig. 7 sono riportati i tre casi generali.</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0" y="1374492"/>
            <a:ext cx="91440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tab pos="457200" algn="l"/>
              </a:tabLst>
            </a:pPr>
            <a:r>
              <a:rPr kumimoji="0" lang="it-IT" sz="2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Se la diffusione dell’acqua all’interno del polimero è più veloce della degradazione ma più lenta del rilassamento del polimero, il sistema è potenzialmente controllato dai fenomeni di rigonfiamento</a:t>
            </a: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endParaRPr kumimoji="0" lang="it-IT" sz="2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it-IT" sz="2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Solamente </a:t>
            </a:r>
            <a:r>
              <a:rPr kumimoji="0" lang="it-IT" sz="2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se il fenomeno della degradazione è il processo più veloce, il rilascio del farmaco può essere controllato dall’erosione. Quindi non tutti i polimeri degradabili controllano il rilascio solamente attraverso la degradazione</a:t>
            </a: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0" y="1856359"/>
            <a:ext cx="91440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it-IT" sz="24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Idrogeli</a:t>
            </a: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degradabili sono dei buoni candidati, in quanto in questi sistemi la diffusione del farmaco è più veloce del fenomeno di erosione del polimero. Dunque il farmaco viene rilasciato per</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diffusione, controllata dal rigonfiamento del polimero e non dalla erosione.</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it-IT"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it-IT" sz="2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Per molti polimeri i tre processi possono avere velocità paragonabili e   quindi il rilascio del farmaco è governato da tutti e tre i processi concomitanti.</a:t>
            </a:r>
            <a:endParaRPr kumimoji="0" lang="it-IT" sz="24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
          <p:cNvSpPr>
            <a:spLocks noChangeArrowheads="1"/>
          </p:cNvSpPr>
          <p:nvPr/>
        </p:nvSpPr>
        <p:spPr bwMode="auto">
          <a:xfrm>
            <a:off x="0" y="76604"/>
            <a:ext cx="9144000"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l" defTabSz="914400" rtl="0" eaLnBrk="1" fontAlgn="base" latinLnBrk="0" hangingPunct="1">
              <a:lnSpc>
                <a:spcPct val="100000"/>
              </a:lnSpc>
              <a:spcBef>
                <a:spcPct val="0"/>
              </a:spcBef>
              <a:spcAft>
                <a:spcPct val="0"/>
              </a:spcAft>
              <a:buClrTx/>
              <a:buSzTx/>
              <a:buFontTx/>
              <a:buAutoNum type="arabicPeriod"/>
              <a:tabLst>
                <a:tab pos="457200" algn="l"/>
              </a:tabLst>
            </a:pP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IMPIANTI</a:t>
            </a:r>
            <a:endParaRPr kumimoji="0" lang="it-IT"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Gli impianti macroscopici hanno il vantaggio di essere costruiti facilmente e in maniera uniforme.</a:t>
            </a:r>
            <a:endParaRPr kumimoji="0" lang="it-IT"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Lo svantaggio più grande è che per essere applicati è necessario ricorrere a delle vere e proprie operazioni che possono comportare dolore, inoltre potrebbero non essere ben tollerati.</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Devono essere prese precauzioni circa la loro sicurezza in quanto quasi sempre </a:t>
            </a: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contengono</a:t>
            </a:r>
            <a:r>
              <a:rPr kumimoji="0" lang="it-IT"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a:t>
            </a: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grosse quantità di farmaco</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aumenti nelle</a:t>
            </a:r>
            <a:r>
              <a:rPr kumimoji="0" lang="it-IT"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a:t>
            </a: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velocità di rilascio dovuti a degradazioni accelerate possono portare a concentrazioni di farmaco nel sangue troppo elevate con conseguenti effetti tossici.</a:t>
            </a:r>
            <a:endParaRPr kumimoji="0" lang="it-IT"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Nonostante questi svantaggi, gli impianti risultano utili sistemi per il rilascio di farmaci sia per via sistemica sia locale.</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Sistemi polimerici a base di </a:t>
            </a: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Poli-(acido lattico) </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sotto forma di impianti sono utilizzati [sono già in commercio] per il trattamento del </a:t>
            </a: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cancro della</a:t>
            </a:r>
            <a:r>
              <a:rPr kumimoji="0" lang="it-IT"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a:t>
            </a: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prostata</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 farmaci utilizzati sono </a:t>
            </a: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LH-RH agonisti</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il nome commerciale è </a:t>
            </a: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ZOLADEX</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Studi sperimentali sono stati condotti circa l’impiego di polimeri a basso peso molecolare costituiti da </a:t>
            </a: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Poli-(D,</a:t>
            </a:r>
            <a:r>
              <a:rPr kumimoji="0" lang="it-IT" sz="20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L-acido</a:t>
            </a: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lattico)</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e </a:t>
            </a: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Poli-(</a:t>
            </a:r>
            <a:r>
              <a:rPr kumimoji="0" lang="it-IT" sz="20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lattico-co-acido</a:t>
            </a: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gli colico</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sempre contro il cancro della prostata.</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
          <p:cNvSpPr>
            <a:spLocks noChangeArrowheads="1"/>
          </p:cNvSpPr>
          <p:nvPr/>
        </p:nvSpPr>
        <p:spPr bwMode="auto">
          <a:xfrm>
            <a:off x="0" y="286241"/>
            <a:ext cx="9144000"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Un’altra applicazione con polimeri biodegradabili è </a:t>
            </a: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la </a:t>
            </a: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contraccezione</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 lungo termine.</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L’uso di impianti è un promettente campo di applicazione per il rilascio di farmaci per via locale. </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Sono stati usati per il rilascio di anestetici, per la terapia antitumorale e per la terapia locale di antibiotici.</a:t>
            </a:r>
            <a:endParaRPr kumimoji="0" lang="it-IT"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Per il trattamento dei tumori sono statti sviluppati sistemi polimerici a base di Poli-(D,</a:t>
            </a:r>
            <a:r>
              <a:rPr kumimoji="0" lang="it-IT" sz="2000" b="1"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L-acido</a:t>
            </a: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lattico) e </a:t>
            </a:r>
            <a:r>
              <a:rPr kumimoji="0" lang="it-IT" sz="2000" b="1"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Polianidridi</a:t>
            </a: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La chemioterapia locale di tumori all’interno del cervello evidenzia che con questi sistemi si possono raggiungere elevate concentrazioni di agenti citostatici</a:t>
            </a:r>
            <a:r>
              <a:rPr kumimoji="0" lang="it-IT"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t>
            </a:r>
            <a:endParaRPr kumimoji="0" lang="it-IT"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Problema che difficilmente si può risolvere attraverso la via sistemica in quanto i citostatici difficilmente attraversano la BEE. Inoltre in questo modo diminuiscono gli effetti citotossici di tali farmaci nei confronti dei tessuti sani.</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Impianti polimerici a base di </a:t>
            </a:r>
            <a:r>
              <a:rPr kumimoji="0" lang="it-IT" sz="2000" b="0"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polianidridi</a:t>
            </a:r>
            <a:r>
              <a:rPr kumimoji="0" lang="it-IT"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sono impiegati per il trasporto della </a:t>
            </a:r>
            <a:r>
              <a:rPr kumimoji="0" lang="it-IT" sz="2000" b="0"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gentamicina</a:t>
            </a:r>
            <a:r>
              <a:rPr kumimoji="0" lang="it-IT"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nelle ossa per curare un’infezione grave a </a:t>
            </a:r>
            <a:r>
              <a:rPr kumimoji="0" lang="it-IT"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carico </a:t>
            </a:r>
            <a:r>
              <a:rPr kumimoji="0" lang="it-IT" sz="20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delle ossa ( Osteomielite ).</a:t>
            </a:r>
            <a:endParaRPr kumimoji="0" lang="it-IT" sz="20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p:cNvSpPr>
            <a:spLocks noChangeArrowheads="1"/>
          </p:cNvSpPr>
          <p:nvPr/>
        </p:nvSpPr>
        <p:spPr bwMode="auto">
          <a:xfrm>
            <a:off x="0" y="980189"/>
            <a:ext cx="9144000"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just" defTabSz="914400" rtl="0" eaLnBrk="1" fontAlgn="base" latinLnBrk="0" hangingPunct="1">
              <a:lnSpc>
                <a:spcPct val="100000"/>
              </a:lnSpc>
              <a:spcBef>
                <a:spcPct val="0"/>
              </a:spcBef>
              <a:spcAft>
                <a:spcPct val="0"/>
              </a:spcAft>
              <a:buClrTx/>
              <a:buSzTx/>
              <a:buFontTx/>
              <a:buAutoNum type="arabicPeriod"/>
              <a:tabLst>
                <a:tab pos="457200" algn="l"/>
              </a:tabLst>
            </a:pP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MICROSFERE</a:t>
            </a:r>
            <a:endParaRPr kumimoji="0" lang="it-IT"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Negli ultimi anni, le microsfere si sono rivelate utili nel rilascio controllato di farmaci per uso parenterale</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Paragonate ai sistemi ad impianto, le microsfere hanno il vantaggio di essere iniettabili e quindi possono rivelarsi utili per il trasporto di farmaci sensibili quali proteine e </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peptidi</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Nel mercato ci sono prodotti incorporati in microsfere per il trattamento del cancro della </a:t>
            </a: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prostata [ENANTONE e DECAPEPTYL DEPOT ].</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Per l’ottenimento di tali sistemi sono stati impiegati polimeri degradabili quali </a:t>
            </a: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Poli-[</a:t>
            </a:r>
            <a:r>
              <a:rPr kumimoji="0" lang="it-IT" sz="20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lattico-co-acido</a:t>
            </a: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gli colico].</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Le microsfere come </a:t>
            </a:r>
            <a:r>
              <a:rPr kumimoji="0" lang="it-IT"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D.D.S.</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hanno bisogno di ulteriori studi. Il problema principale è quello di ottenere particelle che abbiano tutte la stessa dimensione. La scarsezza di informazioni sulla microstruttura e le proprietà di tali sistemi è una delle ragioni principali per cui non si è compreso a sufficienza il meccanismo di rilascio.</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1"/>
          <p:cNvSpPr>
            <a:spLocks noChangeArrowheads="1"/>
          </p:cNvSpPr>
          <p:nvPr/>
        </p:nvSpPr>
        <p:spPr bwMode="auto">
          <a:xfrm>
            <a:off x="0" y="269982"/>
            <a:ext cx="914400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tab pos="457200" algn="l"/>
              </a:tabLst>
            </a:pP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Uno dei problemi più comuni con questo tipo di </a:t>
            </a:r>
            <a:r>
              <a:rPr kumimoji="0" lang="it-IT" sz="20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D.D.S</a:t>
            </a: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è il “ </a:t>
            </a: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BURST</a:t>
            </a: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RELELEASE</a:t>
            </a: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Problemi circa la stabilità di farmaci quali peptidi e proteine non è stato ancora risolto.</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Ci sono sistemi a base di microsfere in cui il rilascio del farmaco può essere monitorato dall’attivazione mediante raggi U.V. , o per via enzimatica.</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Quest’ultimo processo è stato impiegato con successo per il rilascio di NALTREXONE in presenza di morfina.</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Nuove applicazioni sono rivolte al campo dei vaccini in quanto si è visto che i vaccini veicolati in questo modo possono aumentare la risposta immunitaria.</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Si stanno sintetizzando nuovi polimeri in grado di aumentare la risposta immunitaria.</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1"/>
          <p:cNvSpPr>
            <a:spLocks noChangeArrowheads="1"/>
          </p:cNvSpPr>
          <p:nvPr/>
        </p:nvSpPr>
        <p:spPr bwMode="auto">
          <a:xfrm>
            <a:off x="0" y="112608"/>
            <a:ext cx="9144000"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6.3  NANOPARTICELLE</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Le </a:t>
            </a:r>
            <a:r>
              <a:rPr kumimoji="0" lang="it-IT" sz="20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nanoparticelle</a:t>
            </a: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hanno dimensioni minori di 1000 </a:t>
            </a:r>
            <a:r>
              <a:rPr kumimoji="0" lang="it-IT" sz="20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nm</a:t>
            </a: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per cui possono essere </a:t>
            </a: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iniettate endovena</a:t>
            </a: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Scopo principale, mediante l’uso di questi sistemi colloidali è di modificare la</a:t>
            </a: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farmacocinetica</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e la </a:t>
            </a:r>
            <a:r>
              <a:rPr kumimoji="0" lang="it-IT" sz="20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biodistribuzione</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dei farmaci intrappolati. Un esempio quello di aumentare il tempo di vita medio del farmaco e veicolarlo in uno specifico sito di azione.</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Inizialmente le </a:t>
            </a:r>
            <a:r>
              <a:rPr kumimoji="0" lang="it-IT"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nanosfere</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erano fatte di materiali polimerici non degradabili quali </a:t>
            </a: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it-IT" sz="20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polistirene-poliacrilammide-poli</a:t>
            </a: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it-IT" sz="20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metilmetacrilati</a:t>
            </a: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Poi sono stati impiegati sistemi polimerici degradabili. </a:t>
            </a:r>
            <a:b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b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Il problema più grande è che questi sistemi subiscono una rapida </a:t>
            </a:r>
            <a:r>
              <a:rPr kumimoji="0" lang="it-IT"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clearance</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dal torrente sanguigno come tutti i sistemi colloidali.</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Essi vengono captati dal sistema</a:t>
            </a: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reticoloendoteliale</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e quindi fagocitate.</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Per evitare questo problema è stato proposto di ricoprire le </a:t>
            </a:r>
            <a:r>
              <a:rPr kumimoji="0" lang="it-IT" sz="20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nanoparticelle</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con tensioattivi</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 grado di modificare le proprietà di superficie delle</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it-IT" sz="20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nanoparticelle</a:t>
            </a: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 realtà sono state ricoperte con tensioattivi quali </a:t>
            </a:r>
            <a:r>
              <a:rPr kumimoji="0" lang="it-IT"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PEG</a:t>
            </a:r>
            <a:r>
              <a:rPr kumimoji="0" lang="it-IT"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è si è messo in evidenza che queste ultime sopravvivono di più nel torrente sanguigno rispetto a quelle non rivestite.</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type="pic" idx="1"/>
          </p:nvPr>
        </p:nvPicPr>
        <p:blipFill>
          <a:blip r:embed="rId2" cstate="print"/>
          <a:srcRect l="3000" r="3000"/>
          <a:stretch>
            <a:fillRect/>
          </a:stretch>
        </p:blipFill>
        <p:spPr bwMode="auto">
          <a:xfrm>
            <a:off x="179512" y="476672"/>
            <a:ext cx="8640960" cy="61926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type="pic" idx="1"/>
          </p:nvPr>
        </p:nvPicPr>
        <p:blipFill>
          <a:blip r:embed="rId2" cstate="print"/>
          <a:srcRect l="4217" r="4217"/>
          <a:stretch>
            <a:fillRect/>
          </a:stretch>
        </p:blipFill>
        <p:spPr bwMode="auto">
          <a:xfrm>
            <a:off x="323528" y="476672"/>
            <a:ext cx="8424936" cy="61926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immagine 2"/>
          <p:cNvSpPr>
            <a:spLocks noGrp="1"/>
          </p:cNvSpPr>
          <p:nvPr>
            <p:ph type="pic" idx="1"/>
          </p:nvPr>
        </p:nvSpPr>
        <p:spPr/>
      </p:sp>
      <p:sp>
        <p:nvSpPr>
          <p:cNvPr id="4" name="Segnaposto testo 3"/>
          <p:cNvSpPr>
            <a:spLocks noGrp="1"/>
          </p:cNvSpPr>
          <p:nvPr>
            <p:ph type="body" sz="half" idx="2"/>
          </p:nvPr>
        </p:nvSpPr>
        <p:spPr/>
        <p:txBody>
          <a:bodyPr/>
          <a:lstStyle/>
          <a:p>
            <a:endParaRPr lang="it-IT"/>
          </a:p>
        </p:txBody>
      </p:sp>
      <p:sp>
        <p:nvSpPr>
          <p:cNvPr id="5" name="Segnaposto immagine 2"/>
          <p:cNvSpPr txBox="1">
            <a:spLocks/>
          </p:cNvSpPr>
          <p:nvPr/>
        </p:nvSpPr>
        <p:spPr>
          <a:xfrm>
            <a:off x="1763688" y="620688"/>
            <a:ext cx="5486400" cy="4114800"/>
          </a:xfrm>
          <a:prstGeom prst="rect">
            <a:avLst/>
          </a:prstGeom>
        </p:spPr>
      </p:sp>
      <p:sp>
        <p:nvSpPr>
          <p:cNvPr id="6" name="Segnaposto immagine 2"/>
          <p:cNvSpPr txBox="1">
            <a:spLocks/>
          </p:cNvSpPr>
          <p:nvPr/>
        </p:nvSpPr>
        <p:spPr>
          <a:xfrm>
            <a:off x="1835696" y="620688"/>
            <a:ext cx="5486400" cy="4114800"/>
          </a:xfrm>
          <a:prstGeom prst="rect">
            <a:avLst/>
          </a:prstGeom>
        </p:spPr>
      </p:sp>
      <p:sp>
        <p:nvSpPr>
          <p:cNvPr id="7" name="Segnaposto immagine 2"/>
          <p:cNvSpPr txBox="1">
            <a:spLocks/>
          </p:cNvSpPr>
          <p:nvPr/>
        </p:nvSpPr>
        <p:spPr>
          <a:xfrm>
            <a:off x="1763688" y="620688"/>
            <a:ext cx="5486400" cy="4114800"/>
          </a:xfrm>
          <a:prstGeom prst="rect">
            <a:avLst/>
          </a:prstGeom>
        </p:spPr>
      </p:sp>
      <p:pic>
        <p:nvPicPr>
          <p:cNvPr id="6146" name="Picture 2"/>
          <p:cNvPicPr>
            <a:picLocks noChangeAspect="1" noChangeArrowheads="1"/>
          </p:cNvPicPr>
          <p:nvPr/>
        </p:nvPicPr>
        <p:blipFill>
          <a:blip r:embed="rId2" cstate="print"/>
          <a:srcRect/>
          <a:stretch>
            <a:fillRect/>
          </a:stretch>
        </p:blipFill>
        <p:spPr bwMode="auto">
          <a:xfrm>
            <a:off x="251520" y="260350"/>
            <a:ext cx="8784976" cy="619298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a:bodyPr>
          <a:lstStyle/>
          <a:p>
            <a:r>
              <a:rPr lang="it-IT" b="1" dirty="0"/>
              <a:t>I primi materiali polimerici sono stati quelli impiegati nelle </a:t>
            </a:r>
            <a:r>
              <a:rPr lang="it-IT" b="1" dirty="0">
                <a:solidFill>
                  <a:srgbClr val="FF0000"/>
                </a:solidFill>
              </a:rPr>
              <a:t>suture</a:t>
            </a:r>
            <a:r>
              <a:rPr lang="it-IT" b="1" dirty="0"/>
              <a:t>. Da allora hanno avuto un enorme sviluppo come </a:t>
            </a:r>
            <a:r>
              <a:rPr lang="it-IT" b="1" dirty="0" err="1"/>
              <a:t>Drug</a:t>
            </a:r>
            <a:r>
              <a:rPr lang="it-IT" b="1" dirty="0"/>
              <a:t> Delivery System</a:t>
            </a:r>
            <a:r>
              <a:rPr lang="it-IT" dirty="0"/>
              <a:t>.</a:t>
            </a:r>
          </a:p>
          <a:p>
            <a:r>
              <a:rPr lang="it-IT" b="1" dirty="0"/>
              <a:t>Controllare il rilascio di un farmaco mediante l’erosione del materiale polimerico nel quale è stato intrappolato è un buon sistema.</a:t>
            </a:r>
            <a:endParaRPr lang="it-IT" dirty="0"/>
          </a:p>
          <a:p>
            <a:r>
              <a:rPr lang="it-IT" b="1" dirty="0"/>
              <a:t>In generale possiamo dire che tutti i polimeri che si </a:t>
            </a:r>
            <a:r>
              <a:rPr lang="it-IT" b="1" dirty="0">
                <a:solidFill>
                  <a:srgbClr val="FF0000"/>
                </a:solidFill>
              </a:rPr>
              <a:t>degradano mediante idrolisi possono essere dei buoni candidati come </a:t>
            </a:r>
            <a:r>
              <a:rPr lang="it-IT" b="1" dirty="0" err="1">
                <a:solidFill>
                  <a:srgbClr val="FF0000"/>
                </a:solidFill>
              </a:rPr>
              <a:t>D.D.S</a:t>
            </a:r>
            <a:r>
              <a:rPr lang="it-IT" b="1" dirty="0">
                <a:solidFill>
                  <a:srgbClr val="FF0000"/>
                </a:solidFill>
              </a:rPr>
              <a:t>.</a:t>
            </a:r>
            <a:endParaRPr lang="it-IT" dirty="0">
              <a:solidFill>
                <a:srgbClr val="FF0000"/>
              </a:solidFill>
            </a:endParaRPr>
          </a:p>
          <a:p>
            <a:endParaRPr lang="it-IT"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lvl="0"/>
            <a:r>
              <a:rPr lang="it-IT" sz="3600" b="1" dirty="0" smtClean="0"/>
              <a:t>DEFINIZIONE </a:t>
            </a:r>
            <a:r>
              <a:rPr lang="it-IT" sz="3600" b="1" dirty="0" err="1" smtClean="0"/>
              <a:t>DI</a:t>
            </a:r>
            <a:r>
              <a:rPr lang="it-IT" sz="3600" b="1" dirty="0" smtClean="0"/>
              <a:t> DEGRADAZIONE ED EROSIONE</a:t>
            </a:r>
            <a:r>
              <a:rPr lang="it-IT" dirty="0" smtClean="0"/>
              <a:t/>
            </a:r>
            <a:br>
              <a:rPr lang="it-IT" dirty="0" smtClean="0"/>
            </a:br>
            <a:endParaRPr lang="it-IT" dirty="0"/>
          </a:p>
        </p:txBody>
      </p:sp>
      <p:sp>
        <p:nvSpPr>
          <p:cNvPr id="3" name="Segnaposto contenuto 2"/>
          <p:cNvSpPr>
            <a:spLocks noGrp="1"/>
          </p:cNvSpPr>
          <p:nvPr>
            <p:ph idx="1"/>
          </p:nvPr>
        </p:nvSpPr>
        <p:spPr/>
        <p:txBody>
          <a:bodyPr>
            <a:normAutofit fontScale="92500" lnSpcReduction="20000"/>
          </a:bodyPr>
          <a:lstStyle/>
          <a:p>
            <a:r>
              <a:rPr lang="it-IT" b="1" dirty="0" smtClean="0"/>
              <a:t>Definiamo come “</a:t>
            </a:r>
            <a:r>
              <a:rPr lang="it-IT" b="1" dirty="0" smtClean="0">
                <a:solidFill>
                  <a:srgbClr val="FF0000"/>
                </a:solidFill>
              </a:rPr>
              <a:t>DEGRADAZIONE </a:t>
            </a:r>
            <a:r>
              <a:rPr lang="it-IT" b="1" dirty="0" err="1" smtClean="0">
                <a:solidFill>
                  <a:srgbClr val="FF0000"/>
                </a:solidFill>
              </a:rPr>
              <a:t>DI</a:t>
            </a:r>
            <a:r>
              <a:rPr lang="it-IT" b="1" dirty="0" smtClean="0">
                <a:solidFill>
                  <a:srgbClr val="FF0000"/>
                </a:solidFill>
              </a:rPr>
              <a:t> UN POLIMERO” il processo mediante il quale la catena polimerica viene scissa in oligomeri e poi in </a:t>
            </a:r>
            <a:r>
              <a:rPr lang="it-IT" b="1" dirty="0" err="1" smtClean="0">
                <a:solidFill>
                  <a:srgbClr val="FF0000"/>
                </a:solidFill>
              </a:rPr>
              <a:t>monomeri</a:t>
            </a:r>
            <a:r>
              <a:rPr lang="it-IT" b="1" dirty="0" smtClean="0">
                <a:solidFill>
                  <a:srgbClr val="FF0000"/>
                </a:solidFill>
              </a:rPr>
              <a:t>.</a:t>
            </a:r>
            <a:endParaRPr lang="it-IT" dirty="0" smtClean="0">
              <a:solidFill>
                <a:srgbClr val="FF0000"/>
              </a:solidFill>
            </a:endParaRPr>
          </a:p>
          <a:p>
            <a:r>
              <a:rPr lang="it-IT" b="1" dirty="0" smtClean="0"/>
              <a:t>Il termine “</a:t>
            </a:r>
            <a:r>
              <a:rPr lang="it-IT" b="1" dirty="0" smtClean="0">
                <a:solidFill>
                  <a:srgbClr val="FF0000"/>
                </a:solidFill>
              </a:rPr>
              <a:t>BIODEGRADABILE</a:t>
            </a:r>
            <a:r>
              <a:rPr lang="it-IT" b="1" dirty="0" smtClean="0"/>
              <a:t>” è usato per quei materiali, nei quali la degradazione è mediata parzialmente da sistemi “</a:t>
            </a:r>
            <a:r>
              <a:rPr lang="it-IT" b="1" dirty="0" smtClean="0">
                <a:solidFill>
                  <a:srgbClr val="FF0000"/>
                </a:solidFill>
              </a:rPr>
              <a:t>BIOLOGIC</a:t>
            </a:r>
            <a:r>
              <a:rPr lang="it-IT" b="1" dirty="0" smtClean="0"/>
              <a:t>I”. La degradazione porta alla fine alla “EROSIONE” del materiale.</a:t>
            </a:r>
            <a:endParaRPr lang="it-IT" dirty="0" smtClean="0"/>
          </a:p>
          <a:p>
            <a:r>
              <a:rPr lang="it-IT" b="1" dirty="0" smtClean="0"/>
              <a:t>Il termine “</a:t>
            </a:r>
            <a:r>
              <a:rPr lang="it-IT" b="1" dirty="0" smtClean="0">
                <a:solidFill>
                  <a:srgbClr val="FF0000"/>
                </a:solidFill>
              </a:rPr>
              <a:t>BIOERODIBILE</a:t>
            </a:r>
            <a:r>
              <a:rPr lang="it-IT" b="1" dirty="0" smtClean="0"/>
              <a:t>” indica di nuovo che un sistema biologico è coinvolto nel processo.</a:t>
            </a:r>
            <a:endParaRPr lang="it-IT"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188</TotalTime>
  <Words>3066</Words>
  <Application>Microsoft Office PowerPoint</Application>
  <PresentationFormat>Presentazione su schermo (4:3)</PresentationFormat>
  <Paragraphs>195</Paragraphs>
  <Slides>48</Slides>
  <Notes>0</Notes>
  <HiddenSlides>0</HiddenSlides>
  <MMClips>0</MMClips>
  <ScaleCrop>false</ScaleCrop>
  <HeadingPairs>
    <vt:vector size="4" baseType="variant">
      <vt:variant>
        <vt:lpstr>Tema</vt:lpstr>
      </vt:variant>
      <vt:variant>
        <vt:i4>1</vt:i4>
      </vt:variant>
      <vt:variant>
        <vt:lpstr>Titoli diapositive</vt:lpstr>
      </vt:variant>
      <vt:variant>
        <vt:i4>48</vt:i4>
      </vt:variant>
    </vt:vector>
  </HeadingPairs>
  <TitlesOfParts>
    <vt:vector size="49" baseType="lpstr">
      <vt:lpstr>Tema di Office</vt:lpstr>
      <vt:lpstr>POLIMER DEGRADATION AND EROSION: MECHANISMS AND APPLICATION EUR. J. BIOPHARM.42 (1) 1-11 (1996) </vt:lpstr>
      <vt:lpstr>Diapositiva 2</vt:lpstr>
      <vt:lpstr>Diapositiva 3</vt:lpstr>
      <vt:lpstr>Diapositiva 4</vt:lpstr>
      <vt:lpstr>Diapositiva 5</vt:lpstr>
      <vt:lpstr>Diapositiva 6</vt:lpstr>
      <vt:lpstr>Diapositiva 7</vt:lpstr>
      <vt:lpstr>Diapositiva 8</vt:lpstr>
      <vt:lpstr>DEFINIZIONE DI DEGRADAZIONE ED EROSIONE </vt:lpstr>
      <vt:lpstr>Diapositiva 10</vt:lpstr>
      <vt:lpstr>Diapositiva 11</vt:lpstr>
      <vt:lpstr>Diapositiva 12</vt:lpstr>
      <vt:lpstr>Diapositiva 13</vt:lpstr>
      <vt:lpstr>  DEGRADAZIONE POLIMERICA  </vt:lpstr>
      <vt:lpstr>     IMPORTANZA DEL TIPO DI LEGAME NEL POLIMERO </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lpstr>Diapositiva 48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POLIMER DEGRADATION AND EROSION: MECHANISMS AND APPLICATION EUR. J. BIOPHARM.42 (1) 1-11 (1996)</dc:title>
  <dc:creator>franco</dc:creator>
  <cp:lastModifiedBy>Franco</cp:lastModifiedBy>
  <cp:revision>105</cp:revision>
  <dcterms:created xsi:type="dcterms:W3CDTF">2011-04-17T07:17:05Z</dcterms:created>
  <dcterms:modified xsi:type="dcterms:W3CDTF">2012-05-14T14:04:48Z</dcterms:modified>
</cp:coreProperties>
</file>