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31FC4DB3-B59D-4DFA-BEF8-9BC2E747DEC0}">
          <p14:sldIdLst>
            <p14:sldId id="256"/>
            <p14:sldId id="257"/>
            <p14:sldId id="258"/>
            <p14:sldId id="259"/>
            <p14:sldId id="260"/>
            <p14:sldId id="261"/>
          </p14:sldIdLst>
        </p14:section>
        <p14:section name="Sezione senza titolo" id="{FEA1B39B-E6FA-49E1-A2B5-F626A5A71FCE}">
          <p14:sldIdLst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2" autoAdjust="0"/>
    <p:restoredTop sz="94249" autoAdjust="0"/>
  </p:normalViewPr>
  <p:slideViewPr>
    <p:cSldViewPr snapToGrid="0">
      <p:cViewPr varScale="1">
        <p:scale>
          <a:sx n="68" d="100"/>
          <a:sy n="68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1AB5090-7AF2-4428-B5EC-12036E013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13190195-28D7-47AB-A7E7-3B34AE00F7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2434587-7DF0-49DA-BC2F-D97860A09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3AFA3E0-38D3-4FB8-A44F-879A04DCA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CCBC993-102B-4381-B975-B5B751523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478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1D8EA8-B77D-458B-93FA-1FE18054A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0D5AB2F-0298-4FD9-9E9B-8CCF0CA8DD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FA8A951-F365-4642-8EED-A8CC6C63D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3ACB15A-945E-4C4D-94CC-51A5EA4A4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5DA624C-D7FE-4592-BD0B-5BC8E38FD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69B776C-D97F-45DC-8860-5E3D6B617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8539BDD-F3D0-4062-B815-19135D528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5917D37-83FA-41D9-BAD3-F96249B45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F993BCD-7BB7-4E3C-A29E-11577710E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F2CB910-0B79-4B37-85B7-D252A8DA2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00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9F9CB4-BC77-41C8-A394-FA64054DC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B605778-3FFB-4533-ABB7-0ABCCA7650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D02F96D-3465-451A-885A-D8F3F4499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B5C607EF-50C8-4DAE-A314-7BCF264CC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B96B903-244C-4918-9506-999BF6B9F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FCFD55E-27BD-4DC4-8AC8-19369624F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590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2A4CF06-59B4-47B4-84D8-328F9812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EB67952-7AB7-443D-A1BE-F98816DB3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4B80F4E-BF79-46D8-92E5-EB3A9EC6E8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AA5735C-ED9B-43D7-8C2D-AB1E807D55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303F9A6-6E5D-4681-990F-13049C4BA1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5F6C866A-BD3F-4442-930F-B84B4F1BA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A63B808-AC40-4EB7-8F1F-0551888D8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2CC7C37-0AB9-4359-B8FF-071313767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43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17CA12-4F00-4A5B-83D5-86537915B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34F375E-3EE7-42B5-A254-8D87F6CE3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E50B81A8-2890-48DE-B85F-F042CD696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D776A7B-1123-411B-BC3E-C3A40A84A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207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21B9FB3-4B18-4CB0-9C5A-C26481B6A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5A6B108-074E-4A62-9EC2-C034C6ACB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F3DA00E-D6F9-495F-8672-AFB24FD76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18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0915E4C-9948-43F0-AEE4-C16006683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40FBE8-3473-4522-8838-8BDA739D82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7CF4CF1-6458-44F5-AD06-EBA0B5B27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3BE2E46-D778-4BB3-AC7F-74A009018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1D41758-B7F3-431E-9E1A-747307A24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E68A32E-416C-4D9D-B0AA-16C8FA07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186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2FDDAD-9A84-47C9-9F6D-E297648AC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E31B574E-7B4A-4A53-96A7-F6FF1D513E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434E013-F652-4E4F-9439-68BD5672C8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D1A8EF5-31A6-4945-A8D7-4C18F0B03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8927A8A-6ECA-41AA-A132-50107C0FC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DEF3312-D4E8-437D-B320-C546DA2C6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17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35B0F2-D04C-493F-AF37-91319331F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4B2A0CD-DA21-47E8-B77A-351D308D1E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FDDF370-A3F7-45A0-9990-53FAE4D3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8E64521-8A44-49C3-AA71-FF8E06311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205B699-14F5-4EEB-BC05-AB59B3E7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988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534B0936-3FA1-4DDC-91E7-97006E335A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E2EB6CFC-58E2-49DA-9BCF-EDF514E734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C8A6687-132A-40C2-8FA9-BC55B4446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0D948F4-DA2E-4CFA-A350-521674741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B09420C-F5DA-40F0-812B-7C31F4D30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859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581A83A-3653-462D-B6CC-8E41E3709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AF5D586-7D66-472F-8F9E-609218729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1FDB422-2DA1-46B1-A465-8326C54C2C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B67D7-FE56-45FB-B867-FCEA0F502A05}" type="datetimeFigureOut">
              <a:rPr lang="en-GB" smtClean="0"/>
              <a:t>03/06/2019</a:t>
            </a:fld>
            <a:endParaRPr lang="en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AEEE389-70B5-425E-BB81-EC82718567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5664B31-9C8A-4B70-94EE-7C28197AC5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D199A-5446-4140-9A62-391366B6DBC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3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imple.wikipedia.org/wiki/tors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pilar_torres/3080489544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0F5CA8D6-EF92-4E5C-A1A1-A5723E8D7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153" y="4442053"/>
            <a:ext cx="10923638" cy="241594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Ingeborg Bachmann e Rainer Maria Rilke: la </a:t>
            </a:r>
            <a:r>
              <a:rPr lang="en-US" sz="54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Soglia</a:t>
            </a:r>
            <a:r>
              <a:rPr 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la </a:t>
            </a:r>
            <a:r>
              <a:rPr lang="en-US" sz="54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Morte</a:t>
            </a:r>
            <a:r>
              <a:rPr 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sz="5400" kern="1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l’Amore</a:t>
            </a:r>
            <a:br>
              <a:rPr 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 Cossu</a:t>
            </a:r>
          </a:p>
        </p:txBody>
      </p:sp>
      <p:pic>
        <p:nvPicPr>
          <p:cNvPr id="10" name="Segnaposto contenuto 9" descr="Immagine che contiene persona, parete, uomo, sedendo&#10;&#10;Descrizione generata automaticamente">
            <a:extLst>
              <a:ext uri="{FF2B5EF4-FFF2-40B4-BE49-F238E27FC236}">
                <a16:creationId xmlns:a16="http://schemas.microsoft.com/office/drawing/2014/main" id="{9702D54E-7329-4AF9-B336-1DD7540A86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7" b="34277"/>
          <a:stretch/>
        </p:blipFill>
        <p:spPr>
          <a:xfrm>
            <a:off x="-2" y="12"/>
            <a:ext cx="6095974" cy="4252522"/>
          </a:xfrm>
          <a:prstGeom prst="rect">
            <a:avLst/>
          </a:prstGeom>
        </p:spPr>
      </p:pic>
      <p:pic>
        <p:nvPicPr>
          <p:cNvPr id="8" name="Segnaposto contenuto 7" descr="Immagine che contiene persona, interni, donna, parete&#10;&#10;Descrizione generata automaticamente">
            <a:extLst>
              <a:ext uri="{FF2B5EF4-FFF2-40B4-BE49-F238E27FC236}">
                <a16:creationId xmlns:a16="http://schemas.microsoft.com/office/drawing/2014/main" id="{5C80F5D9-C609-4A6E-9CA0-33DF6CC234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8" r="1" b="1"/>
          <a:stretch/>
        </p:blipFill>
        <p:spPr>
          <a:xfrm>
            <a:off x="6095999" y="-681"/>
            <a:ext cx="6096001" cy="4253215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76773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186788-6F78-4E37-A50F-6AFB4775C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Soglia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Schwelle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3AAD6C5E-910C-4197-81AB-93A4CF280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R. M. Rilke (1875-1926,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Praga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>
              <a:lnSpc>
                <a:spcPct val="10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 Bachmann: Utopia,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scrittura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lingua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vicaria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testimone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assalti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verso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confine,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unterwegs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sein </a:t>
            </a:r>
          </a:p>
          <a:p>
            <a:pPr>
              <a:lnSpc>
                <a:spcPct val="100000"/>
              </a:lnSpc>
            </a:pP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Neue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Gedichte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rapporto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soggetto-oggetto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Kunstdingedicht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scandgliare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superficie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quanto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soglia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it-IT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non è tutto superficie ciò che abbiamo davanti a noi, che percepiamo e interpretiamo e spieghiamo? E ciò che chiamiamo Spirito e Anima e Amore non è soltanto una lieve variazione sulla piccola superficie di un volto vicino?» (Rodin, </a:t>
            </a:r>
            <a:r>
              <a:rPr lang="it-IT" dirty="0">
                <a:latin typeface="Times New Roman" panose="02020603050405020304" pitchFamily="18" charset="0"/>
                <a:ea typeface="Times New Roman" panose="02020603050405020304" pitchFamily="18" charset="0"/>
              </a:rPr>
              <a:t>1907)</a:t>
            </a:r>
            <a:r>
              <a:rPr lang="it-IT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799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1EEE6F7-5AAB-4DFA-B8D2-78A07366D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9940" y="365124"/>
            <a:ext cx="6172200" cy="11058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Archaïscher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Torso Apollos </a:t>
            </a:r>
          </a:p>
        </p:txBody>
      </p:sp>
      <p:pic>
        <p:nvPicPr>
          <p:cNvPr id="14" name="Segnaposto contenuto 13" descr="Immagine che contiene edificio&#10;&#10;Descrizione generata automaticamente">
            <a:extLst>
              <a:ext uri="{FF2B5EF4-FFF2-40B4-BE49-F238E27FC236}">
                <a16:creationId xmlns:a16="http://schemas.microsoft.com/office/drawing/2014/main" id="{527DA558-CDB1-4332-9654-F6D851B65E7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" b="3221"/>
          <a:stretch/>
        </p:blipFill>
        <p:spPr>
          <a:xfrm>
            <a:off x="20" y="10"/>
            <a:ext cx="4639713" cy="6857990"/>
          </a:xfrm>
          <a:prstGeom prst="rect">
            <a:avLst/>
          </a:prstGeom>
        </p:spPr>
      </p:pic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8A348C76-270A-4F97-A91E-7AFF0D42B2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69940" y="1470991"/>
            <a:ext cx="6172200" cy="471035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conoscevamo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capo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inaudito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cui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maturarono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oculari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Ma</a:t>
            </a: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torso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ancore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arde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come un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candelabro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dove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sguardo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ormai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scorciato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conserva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risplende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potrebbe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sennò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curva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petto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abbagliarti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scorrendo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torsione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delicata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lombi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riuscirebbe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sorriso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posarsi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luogo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centrale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cui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spettava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procreazione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Sarebbe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sennò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deforme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questa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pietra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corta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sotto lo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spiovere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invisibile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delle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spalle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tremolerebbe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come polo di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feroce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ctr">
              <a:buNone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irradierebbe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contorno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come una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stelle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perché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v’è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punto qui</a:t>
            </a:r>
          </a:p>
          <a:p>
            <a:pPr marL="0" indent="0" algn="ctr">
              <a:buNone/>
            </a:pP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Devi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cambiare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vita.</a:t>
            </a:r>
          </a:p>
        </p:txBody>
      </p:sp>
    </p:spTree>
    <p:extLst>
      <p:ext uri="{BB962C8B-B14F-4D97-AF65-F5344CB8AC3E}">
        <p14:creationId xmlns:p14="http://schemas.microsoft.com/office/powerpoint/2010/main" val="37314366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9CC9AF87-E68F-4A4B-B39D-9048521AB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terra prima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90756651-F967-481E-A318-C54F475DB43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Verso la terra mia prima, verso sud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migrai e trovai, nudi e in miseria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 fino ai fianchi nel mare,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castello e città.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Passai dalla polvere al sonno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distesa nella luce,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e con la chioma salata dallo Ionio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si chinava su di me scheletrico un albero.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Là non cadeva sogno.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Là non fiorisce rosmarino</a:t>
            </a: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né uccello rinfresca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it-IT" sz="6400" dirty="0"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il suo canto in sorgenti. 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4AADC1CE-F97B-4FE6-BF41-0AAEBB0929E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(…)</a:t>
            </a: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O chiudi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gli occhi chiudi!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Premi la bocca sul morso!</a:t>
            </a:r>
          </a:p>
          <a:p>
            <a:pPr marL="0" indent="0" algn="ctr">
              <a:lnSpc>
                <a:spcPct val="120000"/>
              </a:lnSpc>
              <a:buNone/>
            </a:pPr>
            <a:endParaRPr lang="it-IT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E avendo bevuto di me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la mia terra prima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cullandosi in terremoti,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 ridestai alla vista.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mi accadeva la vita.</a:t>
            </a:r>
          </a:p>
          <a:p>
            <a:pPr marL="0" indent="0" algn="ctr">
              <a:lnSpc>
                <a:spcPct val="120000"/>
              </a:lnSpc>
              <a:buNone/>
            </a:pPr>
            <a:endParaRPr lang="it-IT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non è morta la pietra.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Rapido </a:t>
            </a:r>
            <a:r>
              <a:rPr lang="it-IT" sz="6400" dirty="0" err="1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sgiuzza</a:t>
            </a: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lo stoppino,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it-IT" sz="6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quando uno sguardo l’incendia.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086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C0E8CF05-DA66-48B6-A534-77AFF699F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Sonetti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Orfeo (1922)</a:t>
            </a:r>
          </a:p>
        </p:txBody>
      </p:sp>
      <p:sp>
        <p:nvSpPr>
          <p:cNvPr id="24" name="Segnaposto contenuto 23">
            <a:extLst>
              <a:ext uri="{FF2B5EF4-FFF2-40B4-BE49-F238E27FC236}">
                <a16:creationId xmlns:a16="http://schemas.microsoft.com/office/drawing/2014/main" id="{30719E3A-E3D7-4466-BE7C-DADE715F1E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Kore come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Soglia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infanzia-età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adulta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vita-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morte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figlia-moglie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stasi-movimento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visibile-invisibile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Dedica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Wera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Ouckama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Knoop,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danzatrice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Poesia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come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grabmal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Traccia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Spur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di Orfeo e Kore,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viaggio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 Sud.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Urgeräusch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(1919)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22" name="Segnaposto contenuto 21" descr="Immagine che contiene edificio, scultura, interni, cane&#10;&#10;Descrizione generata automaticamente">
            <a:extLst>
              <a:ext uri="{FF2B5EF4-FFF2-40B4-BE49-F238E27FC236}">
                <a16:creationId xmlns:a16="http://schemas.microsoft.com/office/drawing/2014/main" id="{14EC4FE9-59ED-4640-ACA4-837BC358FA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172200" y="1825625"/>
            <a:ext cx="5181600" cy="4118769"/>
          </a:xfrm>
        </p:spPr>
      </p:pic>
    </p:spTree>
    <p:extLst>
      <p:ext uri="{BB962C8B-B14F-4D97-AF65-F5344CB8AC3E}">
        <p14:creationId xmlns:p14="http://schemas.microsoft.com/office/powerpoint/2010/main" val="3366190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>
            <a:extLst>
              <a:ext uri="{FF2B5EF4-FFF2-40B4-BE49-F238E27FC236}">
                <a16:creationId xmlns:a16="http://schemas.microsoft.com/office/drawing/2014/main" id="{DF41FFE9-89E3-4A5F-9CE1-D7AD0416C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6990"/>
            <a:ext cx="10515600" cy="1325563"/>
          </a:xfrm>
        </p:spPr>
        <p:txBody>
          <a:bodyPr/>
          <a:lstStyle/>
          <a:p>
            <a:pPr algn="ctr"/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una terra, un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fiume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dei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laghi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95D213A-8137-4889-98B1-C25DE4AA7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69686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uno che andò in cerca della paura 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abbandonando la terra, il fiume e i laghi,</a:t>
            </a:r>
          </a:p>
          <a:p>
            <a:pPr marL="0" indent="0" algn="ctr">
              <a:buNone/>
            </a:pP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conto le tracce e le nuvole del respiro</a:t>
            </a:r>
          </a:p>
          <a:p>
            <a:pPr marL="0" indent="0" algn="ctr">
              <a:buNone/>
            </a:pPr>
            <a:r>
              <a:rPr lang="it-IT" dirty="0" err="1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giacchè</a:t>
            </a: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(se vuole Iddio) le sperde il vento!</a:t>
            </a:r>
          </a:p>
        </p:txBody>
      </p:sp>
    </p:spTree>
    <p:extLst>
      <p:ext uri="{BB962C8B-B14F-4D97-AF65-F5344CB8AC3E}">
        <p14:creationId xmlns:p14="http://schemas.microsoft.com/office/powerpoint/2010/main" val="243253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BB44547A-1E18-4EFF-8F1C-42F0940CC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Sonetti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Orfeo, II, 1</a:t>
            </a:r>
          </a:p>
        </p:txBody>
      </p:sp>
      <p:pic>
        <p:nvPicPr>
          <p:cNvPr id="8" name="Segnaposto contenuto 7" descr="Immagine che contiene testo&#10;&#10;Descrizione generata automaticamente">
            <a:extLst>
              <a:ext uri="{FF2B5EF4-FFF2-40B4-BE49-F238E27FC236}">
                <a16:creationId xmlns:a16="http://schemas.microsoft.com/office/drawing/2014/main" id="{0B23DC60-2332-45D7-8763-BB809F8B504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5"/>
            <a:ext cx="5062538" cy="4903788"/>
          </a:xfrm>
        </p:spPr>
      </p:pic>
      <p:pic>
        <p:nvPicPr>
          <p:cNvPr id="10" name="Segnaposto contenuto 9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968A865E-36FB-452E-B22B-BF011FA4219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8"/>
            <a:ext cx="5257800" cy="1843087"/>
          </a:xfrm>
        </p:spPr>
      </p:pic>
    </p:spTree>
    <p:extLst>
      <p:ext uri="{BB962C8B-B14F-4D97-AF65-F5344CB8AC3E}">
        <p14:creationId xmlns:p14="http://schemas.microsoft.com/office/powerpoint/2010/main" val="128296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10">
            <a:extLst>
              <a:ext uri="{FF2B5EF4-FFF2-40B4-BE49-F238E27FC236}">
                <a16:creationId xmlns:a16="http://schemas.microsoft.com/office/drawing/2014/main" id="{EDB3613D-27BF-48A2-AD47-A0BFE8BB0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Exil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4C7624E6-DE4F-4E01-92B4-BE2E6E2E4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Sono un morto che cammina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 registrato più in nessun luogo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sconosciuto nel regno dei prefetti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troppo nelle città dorate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nel paese verdeggiante</a:t>
            </a:r>
          </a:p>
          <a:p>
            <a:pPr marL="0" indent="0" algn="ctr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liquidato già da tanto</a:t>
            </a:r>
          </a:p>
          <a:p>
            <a:pPr marL="0" indent="0" algn="ctr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coperto di nulla</a:t>
            </a:r>
          </a:p>
          <a:p>
            <a:pPr marL="0" indent="0" algn="ctr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solo di vento di tempo e di suono </a:t>
            </a: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(…)</a:t>
            </a: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590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17C500B4-21DF-4C83-8E06-8D4DCBF68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Todeserfahrung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73B7573-E08A-4224-AEA1-ADADA024E5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32062"/>
            <a:ext cx="5181600" cy="435133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Nulla sappiamo di questo </a:t>
            </a: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svanire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 non accade a noi. Non abbiamo ragioni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ammirazione, odio oppure amore –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mostrare alla morte la cui bocca una maschera</a:t>
            </a:r>
          </a:p>
          <a:p>
            <a:pPr marL="0" indent="0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tragico lamento stranamente sfigura.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Molte parti ha per noi ancora il mondo. Fino a quando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 domandiamo se la nostra parte piaccia,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recita anche la morte, benché spiaccia.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C66C2724-F012-41A0-84FF-1564C0A88B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quando te ne andasti, </a:t>
            </a: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un raggio di realtà</a:t>
            </a:r>
          </a:p>
          <a:p>
            <a:pPr marL="0" indent="0">
              <a:buNone/>
            </a:pPr>
            <a:r>
              <a:rPr lang="it-IT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irruppe in questa scena per quel varco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 tu ti apristi: vero verde il verde,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 sole vero sole, vero il bosco.</a:t>
            </a:r>
          </a:p>
          <a:p>
            <a:pPr marL="0" indent="0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Noi recitiamo ancora. Frasi apprese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 pena e con paura sillabando,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qualche gesto; ma la sua esistenza,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noi, al nostro copione sottratta,</a:t>
            </a:r>
          </a:p>
          <a:p>
            <a:pPr marL="0" indent="0">
              <a:buNone/>
            </a:pP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 assale a volte e su noi scende come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segno certo di quella realtà;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tanto che trascinati recitiamo</a:t>
            </a:r>
          </a:p>
          <a:p>
            <a:pPr marL="0" indent="0">
              <a:buNone/>
            </a:pPr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qualche istante la vita non pensando all’applauso.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91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>
            <a:extLst>
              <a:ext uri="{FF2B5EF4-FFF2-40B4-BE49-F238E27FC236}">
                <a16:creationId xmlns:a16="http://schemas.microsoft.com/office/drawing/2014/main" id="{B3B6278F-E209-4E30-90FB-C76E6E15D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Lettere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un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giovane</a:t>
            </a:r>
            <a:r>
              <a:rPr lang="en-GB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poeta</a:t>
            </a:r>
            <a:endParaRPr lang="en-GB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97DF1A2-A455-467B-88B5-FD35E3CCE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“Amare anzitutto non vuol dire schiudersi, donare e unirsi con un altro (che sarebbe infatti l'unione di un elemento indistinto, immaturo, non ancora libero?), amare è un'augusta occasione per il singolo di maturare, di diventare in sé qualche cosa, diventare mondo, un mondo per sé in grazia d'un altro (…) In questo però i giovani sbagliano così spesso e gravemente: che essi (nella cui natura è non aver pazienza) si gettano l’uno all’altro quando l’amore li assale, si spandono, come sono, in tutta la loro torbidezza, disordine, confusione (…) Così ognuno si perde per l’altro e perde l’altro e molti altri, che ancora volevano venire (…)”  </a:t>
            </a:r>
          </a:p>
          <a:p>
            <a:endParaRPr lang="it-IT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“Credo che sia questo il compito maggiore di un legame fra due persone: che ciascuno sia a guardia della solitudine dell’altro. (…) L’amore consiste in questo, che due solitudini si proteggono a vicenda, si toccano, si salutano.”</a:t>
            </a:r>
          </a:p>
          <a:p>
            <a:endParaRPr lang="it-IT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0381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791</Words>
  <Application>Microsoft Office PowerPoint</Application>
  <PresentationFormat>Widescreen</PresentationFormat>
  <Paragraphs>104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Tema di Office</vt:lpstr>
      <vt:lpstr>Ingeborg Bachmann e Rainer Maria Rilke: la Soglia, la Morte e l’Amore  Sara Cossu</vt:lpstr>
      <vt:lpstr>Soglia, Schwelle</vt:lpstr>
      <vt:lpstr>Archaïscher Torso Apollos </vt:lpstr>
      <vt:lpstr>La terra prima</vt:lpstr>
      <vt:lpstr>Sonetti a Orfeo (1922)</vt:lpstr>
      <vt:lpstr>Di una terra, un fiume e dei laghi</vt:lpstr>
      <vt:lpstr>Sonetti a Orfeo, II, 1</vt:lpstr>
      <vt:lpstr>Exil</vt:lpstr>
      <vt:lpstr>Todeserfahrung </vt:lpstr>
      <vt:lpstr>Lettere a un giovane poeta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Ingeborg Bachmann e Rainer Maria Rilke: la Soglia, la Morte e l’Amore  Sara Cossu</dc:title>
  <dc:creator>Sara Cossu</dc:creator>
  <cp:lastModifiedBy>Sara Cossu</cp:lastModifiedBy>
  <cp:revision>16</cp:revision>
  <dcterms:created xsi:type="dcterms:W3CDTF">2019-06-03T14:58:43Z</dcterms:created>
  <dcterms:modified xsi:type="dcterms:W3CDTF">2019-06-03T17:10:06Z</dcterms:modified>
</cp:coreProperties>
</file>