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596D49-5026-4AFF-B2B2-7EB5E5179E20}" type="datetimeFigureOut">
              <a:rPr lang="it-IT" smtClean="0"/>
              <a:pPr/>
              <a:t>05/10/2015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A7BDB9-1251-45EF-A95A-6E8EDADD911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96D49-5026-4AFF-B2B2-7EB5E5179E20}" type="datetimeFigureOut">
              <a:rPr lang="it-IT" smtClean="0"/>
              <a:pPr/>
              <a:t>05/10/2015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7BDB9-1251-45EF-A95A-6E8EDADD911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ancolab.tv5.ca/" TargetMode="External"/><Relationship Id="rId2" Type="http://schemas.openxmlformats.org/officeDocument/2006/relationships/hyperlink" Target="http://apprendre.tv5monde.com/" TargetMode="External"/><Relationship Id="rId1" Type="http://schemas.openxmlformats.org/officeDocument/2006/relationships/slideLayout" Target="../slideLayouts/slideLayout2.xml"/><Relationship Id="rId4" Type="http://schemas.openxmlformats.org/officeDocument/2006/relationships/hyperlink" Target="http://www1.rfi.fr/lffr/statiques/accueil_apprendre.asp"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ai.uniroma1.it/?q=persone/floquet-ores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9"/>
            <a:ext cx="7772400" cy="2664295"/>
          </a:xfrm>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LETTORATO FRANCESE </a:t>
            </a:r>
            <a:r>
              <a:rPr lang="fr-FR" b="1" dirty="0">
                <a:solidFill>
                  <a:srgbClr val="FF0000"/>
                </a:solidFill>
              </a:rPr>
              <a:t> </a:t>
            </a:r>
            <a:r>
              <a:rPr lang="fr-FR" b="1" dirty="0" smtClean="0">
                <a:solidFill>
                  <a:srgbClr val="FF0000"/>
                </a:solidFill>
              </a:rPr>
              <a:t>LT1</a:t>
            </a:r>
            <a:br>
              <a:rPr lang="fr-FR" b="1" dirty="0" smtClean="0">
                <a:solidFill>
                  <a:srgbClr val="FF0000"/>
                </a:solidFill>
              </a:rPr>
            </a:br>
            <a:r>
              <a:rPr lang="fr-FR" b="1" dirty="0" smtClean="0"/>
              <a:t>Groupe </a:t>
            </a:r>
            <a:r>
              <a:rPr lang="fr-FR" b="1" dirty="0" smtClean="0"/>
              <a:t>B</a:t>
            </a:r>
            <a:r>
              <a:rPr lang="fr-FR" b="1" dirty="0" smtClean="0"/>
              <a:t/>
            </a:r>
            <a:br>
              <a:rPr lang="fr-FR" b="1" dirty="0" smtClean="0"/>
            </a:br>
            <a:r>
              <a:rPr lang="fr-FR" b="1" dirty="0" smtClean="0"/>
              <a:t>débutants</a:t>
            </a:r>
            <a:r>
              <a:rPr lang="fr-FR" dirty="0"/>
              <a:t/>
            </a:r>
            <a:br>
              <a:rPr lang="fr-FR" dirty="0"/>
            </a:br>
            <a:r>
              <a:rPr lang="fr-FR" b="1" dirty="0"/>
              <a:t> </a:t>
            </a:r>
            <a:r>
              <a:rPr lang="fr-FR" dirty="0"/>
              <a:t/>
            </a:r>
            <a:br>
              <a:rPr lang="fr-FR" dirty="0"/>
            </a:br>
            <a:endParaRPr lang="it-IT" dirty="0"/>
          </a:p>
        </p:txBody>
      </p:sp>
      <p:sp>
        <p:nvSpPr>
          <p:cNvPr id="3" name="Sottotitolo 2"/>
          <p:cNvSpPr>
            <a:spLocks noGrp="1"/>
          </p:cNvSpPr>
          <p:nvPr>
            <p:ph type="subTitle" idx="1"/>
          </p:nvPr>
        </p:nvSpPr>
        <p:spPr>
          <a:xfrm>
            <a:off x="0" y="2492896"/>
            <a:ext cx="9144000" cy="4365104"/>
          </a:xfrm>
        </p:spPr>
        <p:txBody>
          <a:bodyPr>
            <a:normAutofit fontScale="62500" lnSpcReduction="20000"/>
          </a:bodyPr>
          <a:lstStyle/>
          <a:p>
            <a:pPr algn="l"/>
            <a:r>
              <a:rPr lang="it-IT" sz="4200" dirty="0" smtClean="0">
                <a:solidFill>
                  <a:schemeClr val="tx1"/>
                </a:solidFill>
              </a:rPr>
              <a:t>Prof. Lucie Lagardère</a:t>
            </a:r>
          </a:p>
          <a:p>
            <a:pPr algn="l"/>
            <a:r>
              <a:rPr lang="it-IT" sz="4200" dirty="0" smtClean="0">
                <a:solidFill>
                  <a:schemeClr val="tx1"/>
                </a:solidFill>
              </a:rPr>
              <a:t>Dipartimento Studi Europei, Americani e Interculturali</a:t>
            </a:r>
          </a:p>
          <a:p>
            <a:pPr algn="l"/>
            <a:r>
              <a:rPr lang="it-IT" sz="4200" dirty="0" smtClean="0">
                <a:solidFill>
                  <a:schemeClr val="tx1"/>
                </a:solidFill>
              </a:rPr>
              <a:t>Villa Mirafiori - sala docenti </a:t>
            </a:r>
            <a:r>
              <a:rPr lang="it-IT" sz="4200" dirty="0" err="1" smtClean="0">
                <a:solidFill>
                  <a:schemeClr val="tx1"/>
                </a:solidFill>
              </a:rPr>
              <a:t>Francesistica</a:t>
            </a:r>
            <a:r>
              <a:rPr lang="it-IT" sz="4200" dirty="0" smtClean="0">
                <a:solidFill>
                  <a:schemeClr val="tx1"/>
                </a:solidFill>
              </a:rPr>
              <a:t> -  I piano</a:t>
            </a:r>
          </a:p>
          <a:p>
            <a:pPr algn="l"/>
            <a:r>
              <a:rPr lang="it-IT" sz="4200" u="sng" dirty="0" smtClean="0">
                <a:solidFill>
                  <a:schemeClr val="tx1"/>
                </a:solidFill>
              </a:rPr>
              <a:t>Ricevimento</a:t>
            </a:r>
            <a:r>
              <a:rPr lang="it-IT" sz="4200" dirty="0" smtClean="0">
                <a:solidFill>
                  <a:schemeClr val="tx1"/>
                </a:solidFill>
              </a:rPr>
              <a:t>: su appuntamento </a:t>
            </a:r>
            <a:r>
              <a:rPr lang="it-IT" sz="4200" dirty="0" smtClean="0">
                <a:solidFill>
                  <a:srgbClr val="0070C0"/>
                </a:solidFill>
              </a:rPr>
              <a:t>lucie.lagardere@institutfrancais.it</a:t>
            </a:r>
          </a:p>
          <a:p>
            <a:pPr algn="l"/>
            <a:r>
              <a:rPr lang="pt-BR" sz="4200" u="sng" dirty="0" smtClean="0">
                <a:solidFill>
                  <a:schemeClr val="tx1"/>
                </a:solidFill>
              </a:rPr>
              <a:t>Horaire des cours</a:t>
            </a:r>
            <a:r>
              <a:rPr lang="pt-BR" sz="4200" dirty="0" smtClean="0">
                <a:solidFill>
                  <a:schemeClr val="tx1"/>
                </a:solidFill>
              </a:rPr>
              <a:t>: lundi 18h30-20h 	salle VIII</a:t>
            </a:r>
          </a:p>
          <a:p>
            <a:pPr algn="l"/>
            <a:r>
              <a:rPr lang="pt-BR" sz="4200" dirty="0" smtClean="0">
                <a:solidFill>
                  <a:schemeClr val="tx1"/>
                </a:solidFill>
              </a:rPr>
              <a:t>                                 mardi 16h30-18h 	salleVIII</a:t>
            </a:r>
          </a:p>
          <a:p>
            <a:pPr algn="l"/>
            <a:endParaRPr lang="pt-BR" sz="4200" u="sng" dirty="0" smtClean="0">
              <a:solidFill>
                <a:schemeClr val="tx1"/>
              </a:solidFill>
            </a:endParaRPr>
          </a:p>
          <a:p>
            <a:pPr algn="l"/>
            <a:r>
              <a:rPr lang="pt-BR" sz="4200" u="sng" dirty="0" smtClean="0">
                <a:solidFill>
                  <a:schemeClr val="tx1"/>
                </a:solidFill>
              </a:rPr>
              <a:t>Inscription</a:t>
            </a:r>
            <a:r>
              <a:rPr lang="pt-BR" sz="4200" dirty="0" smtClean="0">
                <a:solidFill>
                  <a:schemeClr val="tx1"/>
                </a:solidFill>
              </a:rPr>
              <a:t> obligatoire au cours en ligne : </a:t>
            </a:r>
            <a:r>
              <a:rPr lang="pt-BR" sz="4200" b="1" dirty="0" smtClean="0">
                <a:solidFill>
                  <a:srgbClr val="FF0000"/>
                </a:solidFill>
              </a:rPr>
              <a:t>http://elearning2.uniroma1.it/</a:t>
            </a:r>
          </a:p>
          <a:p>
            <a:pPr algn="l"/>
            <a:r>
              <a:rPr lang="pt-BR" sz="4200" b="1" dirty="0" smtClean="0">
                <a:solidFill>
                  <a:srgbClr val="FF0000"/>
                </a:solidFill>
              </a:rPr>
              <a:t>Lettorato francese Triennale </a:t>
            </a:r>
            <a:r>
              <a:rPr lang="pt-BR" sz="4200" b="1" dirty="0" smtClean="0">
                <a:solidFill>
                  <a:srgbClr val="FF0000"/>
                </a:solidFill>
              </a:rPr>
              <a:t>I-B </a:t>
            </a:r>
            <a:r>
              <a:rPr lang="pt-BR" sz="4200" b="1" dirty="0" smtClean="0">
                <a:solidFill>
                  <a:srgbClr val="FF0000"/>
                </a:solidFill>
              </a:rPr>
              <a:t>SCRITTO a.a. </a:t>
            </a:r>
            <a:r>
              <a:rPr lang="pt-BR" sz="4200" b="1" dirty="0" smtClean="0">
                <a:solidFill>
                  <a:srgbClr val="FF0000"/>
                </a:solidFill>
              </a:rPr>
              <a:t>2015-16  LT1FR-B</a:t>
            </a:r>
            <a:endParaRPr lang="pt-BR" sz="4200" b="1" dirty="0" smtClean="0">
              <a:solidFill>
                <a:srgbClr val="FF0000"/>
              </a:solidFill>
            </a:endParaRPr>
          </a:p>
          <a:p>
            <a:pPr algn="l"/>
            <a:endParaRPr lang="it-IT" dirty="0">
              <a:solidFill>
                <a:schemeClr val="tx1"/>
              </a:solidFill>
            </a:endParaRP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92696"/>
          </a:xfrm>
        </p:spPr>
        <p:txBody>
          <a:bodyPr>
            <a:normAutofit fontScale="90000"/>
          </a:bodyPr>
          <a:lstStyle/>
          <a:p>
            <a:r>
              <a:rPr lang="it-IT" dirty="0" err="1" smtClean="0"/>
              <a:t>Organisation</a:t>
            </a:r>
            <a:r>
              <a:rPr lang="it-IT" dirty="0" smtClean="0"/>
              <a:t> </a:t>
            </a:r>
            <a:r>
              <a:rPr lang="it-IT" dirty="0" err="1" smtClean="0"/>
              <a:t>du</a:t>
            </a:r>
            <a:r>
              <a:rPr lang="it-IT" dirty="0" smtClean="0"/>
              <a:t> </a:t>
            </a:r>
            <a:r>
              <a:rPr lang="it-IT" dirty="0" err="1" smtClean="0"/>
              <a:t>cours</a:t>
            </a:r>
            <a:endParaRPr lang="it-IT" dirty="0"/>
          </a:p>
        </p:txBody>
      </p:sp>
      <p:sp>
        <p:nvSpPr>
          <p:cNvPr id="3" name="Segnaposto contenuto 2"/>
          <p:cNvSpPr>
            <a:spLocks noGrp="1"/>
          </p:cNvSpPr>
          <p:nvPr>
            <p:ph idx="1"/>
          </p:nvPr>
        </p:nvSpPr>
        <p:spPr>
          <a:xfrm>
            <a:off x="0" y="2132856"/>
            <a:ext cx="9144000" cy="4725144"/>
          </a:xfrm>
        </p:spPr>
        <p:txBody>
          <a:bodyPr>
            <a:normAutofit fontScale="92500" lnSpcReduction="20000"/>
          </a:bodyPr>
          <a:lstStyle/>
          <a:p>
            <a:pPr algn="ctr">
              <a:buNone/>
            </a:pPr>
            <a:r>
              <a:rPr lang="fr-FR" sz="2400" b="1" dirty="0" smtClean="0">
                <a:solidFill>
                  <a:srgbClr val="FF0000"/>
                </a:solidFill>
              </a:rPr>
              <a:t>POUR TOUS </a:t>
            </a:r>
            <a:r>
              <a:rPr lang="fr-FR" sz="2400" b="1" i="1" dirty="0" err="1" smtClean="0">
                <a:solidFill>
                  <a:srgbClr val="FF0000"/>
                </a:solidFill>
              </a:rPr>
              <a:t>frequentanti</a:t>
            </a:r>
            <a:r>
              <a:rPr lang="fr-FR" sz="2400" b="1" i="1" dirty="0" smtClean="0">
                <a:solidFill>
                  <a:srgbClr val="FF0000"/>
                </a:solidFill>
              </a:rPr>
              <a:t> e non-</a:t>
            </a:r>
            <a:r>
              <a:rPr lang="fr-FR" sz="2400" b="1" i="1" dirty="0" err="1" smtClean="0">
                <a:solidFill>
                  <a:srgbClr val="FF0000"/>
                </a:solidFill>
              </a:rPr>
              <a:t>frequentanti</a:t>
            </a:r>
            <a:r>
              <a:rPr lang="fr-FR" sz="2400" b="1" i="1" dirty="0" smtClean="0">
                <a:solidFill>
                  <a:srgbClr val="FF0000"/>
                </a:solidFill>
              </a:rPr>
              <a:t> </a:t>
            </a:r>
          </a:p>
          <a:p>
            <a:pPr algn="ctr">
              <a:buNone/>
            </a:pPr>
            <a:r>
              <a:rPr lang="fr-FR" sz="2400" b="1" dirty="0" smtClean="0">
                <a:solidFill>
                  <a:srgbClr val="FF0000"/>
                </a:solidFill>
              </a:rPr>
              <a:t>Inscription obligatoire aux épreuves sur http://www.lettoratogolf.eu/</a:t>
            </a:r>
          </a:p>
          <a:p>
            <a:pPr>
              <a:buNone/>
            </a:pPr>
            <a:endParaRPr lang="it-IT" sz="2000" u="sng" dirty="0" smtClean="0"/>
          </a:p>
          <a:p>
            <a:pPr>
              <a:buFont typeface="Arial" charset="0"/>
              <a:buChar char="•"/>
            </a:pPr>
            <a:r>
              <a:rPr lang="it-IT" sz="2000" u="sng" dirty="0" smtClean="0"/>
              <a:t>Verifiche in itinere</a:t>
            </a:r>
            <a:r>
              <a:rPr lang="it-IT" sz="2000" dirty="0" smtClean="0"/>
              <a:t>: </a:t>
            </a:r>
            <a:r>
              <a:rPr lang="it-IT" sz="2000" dirty="0" smtClean="0">
                <a:solidFill>
                  <a:srgbClr val="FF0000"/>
                </a:solidFill>
              </a:rPr>
              <a:t>Minimum </a:t>
            </a:r>
            <a:r>
              <a:rPr lang="it-IT" sz="2000" dirty="0" smtClean="0">
                <a:solidFill>
                  <a:srgbClr val="FF0000"/>
                </a:solidFill>
              </a:rPr>
              <a:t>3</a:t>
            </a:r>
            <a:r>
              <a:rPr lang="it-IT" sz="2000" dirty="0" smtClean="0">
                <a:solidFill>
                  <a:srgbClr val="FF0000"/>
                </a:solidFill>
              </a:rPr>
              <a:t> </a:t>
            </a:r>
            <a:r>
              <a:rPr lang="it-IT" sz="2000" dirty="0" smtClean="0">
                <a:solidFill>
                  <a:srgbClr val="FF0000"/>
                </a:solidFill>
              </a:rPr>
              <a:t>tests obligatoires </a:t>
            </a:r>
            <a:r>
              <a:rPr lang="it-IT" sz="2000" dirty="0" smtClean="0"/>
              <a:t>en cours d’année: dictée + traduction + production écrite</a:t>
            </a:r>
          </a:p>
          <a:p>
            <a:r>
              <a:rPr lang="it-IT" sz="2000" u="sng" dirty="0" smtClean="0">
                <a:solidFill>
                  <a:srgbClr val="FF0000"/>
                </a:solidFill>
              </a:rPr>
              <a:t>Verifica finale </a:t>
            </a:r>
            <a:r>
              <a:rPr lang="it-IT" sz="2000" i="1" u="sng" dirty="0" smtClean="0">
                <a:solidFill>
                  <a:srgbClr val="FF0000"/>
                </a:solidFill>
              </a:rPr>
              <a:t>scritto: </a:t>
            </a:r>
            <a:r>
              <a:rPr lang="it-IT" sz="2000" dirty="0" smtClean="0">
                <a:solidFill>
                  <a:srgbClr val="FF0000"/>
                </a:solidFill>
              </a:rPr>
              <a:t>à la fin du 2° semestre (dictée+trad+prod écrite)</a:t>
            </a:r>
            <a:r>
              <a:rPr lang="it-IT" sz="2000" dirty="0" smtClean="0"/>
              <a:t>. </a:t>
            </a:r>
            <a:endParaRPr lang="it-IT" sz="2000" u="sng" dirty="0" smtClean="0"/>
          </a:p>
          <a:p>
            <a:pPr>
              <a:buNone/>
            </a:pPr>
            <a:r>
              <a:rPr lang="fr-FR" sz="2000" dirty="0" smtClean="0"/>
              <a:t>La note du lectorat écrit sera constituée de la note de la </a:t>
            </a:r>
            <a:r>
              <a:rPr lang="fr-FR" sz="2000" dirty="0" err="1" smtClean="0"/>
              <a:t>verifica</a:t>
            </a:r>
            <a:r>
              <a:rPr lang="fr-FR" sz="2000" dirty="0" smtClean="0"/>
              <a:t> finale+des notes des </a:t>
            </a:r>
            <a:r>
              <a:rPr lang="fr-FR" sz="2000" dirty="0" err="1" smtClean="0"/>
              <a:t>verifiche</a:t>
            </a:r>
            <a:r>
              <a:rPr lang="fr-FR" sz="2000" dirty="0" smtClean="0"/>
              <a:t> in </a:t>
            </a:r>
            <a:r>
              <a:rPr lang="fr-FR" sz="2000" dirty="0" err="1" smtClean="0"/>
              <a:t>itinere</a:t>
            </a:r>
            <a:r>
              <a:rPr lang="fr-FR" sz="2000" dirty="0" smtClean="0"/>
              <a:t> (sous la forme de bonus)</a:t>
            </a:r>
          </a:p>
          <a:p>
            <a:pPr>
              <a:buNone/>
            </a:pPr>
            <a:endParaRPr lang="fr-FR" sz="2000" dirty="0" smtClean="0"/>
          </a:p>
          <a:p>
            <a:pPr>
              <a:buFont typeface="Arial" charset="0"/>
              <a:buChar char="•"/>
            </a:pPr>
            <a:r>
              <a:rPr lang="it-IT" sz="2000" dirty="0" smtClean="0"/>
              <a:t>Pour obtenir l’</a:t>
            </a:r>
            <a:r>
              <a:rPr lang="it-IT" sz="2000" i="1" dirty="0" smtClean="0"/>
              <a:t>esonero</a:t>
            </a:r>
            <a:r>
              <a:rPr lang="it-IT" sz="2000" dirty="0" smtClean="0"/>
              <a:t>, il faut une </a:t>
            </a:r>
            <a:r>
              <a:rPr lang="it-IT" sz="2000" dirty="0" smtClean="0">
                <a:solidFill>
                  <a:srgbClr val="FF0000"/>
                </a:solidFill>
              </a:rPr>
              <a:t>moyenne de 18/30 </a:t>
            </a:r>
            <a:r>
              <a:rPr lang="it-IT" sz="2000" dirty="0" smtClean="0"/>
              <a:t>pour toutes les épreuves (dictée+traduction+prod écrite+oral). Attention, une note inférieure ou égale à </a:t>
            </a:r>
            <a:r>
              <a:rPr lang="it-IT" sz="2000" dirty="0" smtClean="0">
                <a:solidFill>
                  <a:srgbClr val="FF0000"/>
                </a:solidFill>
              </a:rPr>
              <a:t>14/30 </a:t>
            </a:r>
            <a:r>
              <a:rPr lang="it-IT" sz="2000" dirty="0" smtClean="0"/>
              <a:t>à l’une des épreuves est </a:t>
            </a:r>
            <a:r>
              <a:rPr lang="it-IT" sz="2000" dirty="0" smtClean="0">
                <a:solidFill>
                  <a:srgbClr val="FF0000"/>
                </a:solidFill>
              </a:rPr>
              <a:t>éliminatoire</a:t>
            </a:r>
            <a:r>
              <a:rPr lang="it-IT" sz="2000" dirty="0" smtClean="0"/>
              <a:t>.</a:t>
            </a:r>
          </a:p>
          <a:p>
            <a:r>
              <a:rPr lang="fr-FR" sz="2000" dirty="0" smtClean="0"/>
              <a:t>Si les étudiants obtiennent moins de 18/30 (ou ont une note inférieure ou égale à 14/30), ils devront passer l’examen de lectorat avec les </a:t>
            </a:r>
            <a:r>
              <a:rPr lang="fr-FR" sz="2000" i="1" dirty="0" smtClean="0"/>
              <a:t>non-</a:t>
            </a:r>
            <a:r>
              <a:rPr lang="fr-FR" sz="2000" i="1" dirty="0" err="1" smtClean="0"/>
              <a:t>frequentanti</a:t>
            </a:r>
            <a:r>
              <a:rPr lang="fr-FR" sz="2000" i="1" dirty="0" smtClean="0"/>
              <a:t> </a:t>
            </a:r>
            <a:r>
              <a:rPr lang="fr-FR" sz="2000" dirty="0" smtClean="0"/>
              <a:t>: épreuves écrites + épreuve orale (sessions: juin </a:t>
            </a:r>
            <a:r>
              <a:rPr lang="fr-FR" sz="2000" dirty="0" smtClean="0"/>
              <a:t>2016, </a:t>
            </a:r>
            <a:r>
              <a:rPr lang="fr-FR" sz="2000" dirty="0" smtClean="0"/>
              <a:t>septembre </a:t>
            </a:r>
            <a:r>
              <a:rPr lang="fr-FR" sz="2000" dirty="0" smtClean="0"/>
              <a:t>2016, </a:t>
            </a:r>
            <a:r>
              <a:rPr lang="fr-FR" sz="2000" dirty="0" smtClean="0"/>
              <a:t>janvier </a:t>
            </a:r>
            <a:r>
              <a:rPr lang="fr-FR" sz="2000" dirty="0" smtClean="0"/>
              <a:t>2017).</a:t>
            </a:r>
            <a:endParaRPr lang="fr-FR" sz="2000" dirty="0" smtClean="0"/>
          </a:p>
          <a:p>
            <a:r>
              <a:rPr lang="fr-FR" sz="2000" dirty="0" smtClean="0"/>
              <a:t>Les notes de lectorat sont valables pendant 4 sessions</a:t>
            </a:r>
            <a:endParaRPr lang="it-IT" sz="2000" dirty="0" smtClean="0"/>
          </a:p>
          <a:p>
            <a:pPr>
              <a:buNone/>
            </a:pPr>
            <a:endParaRPr lang="fr-FR" sz="2000" dirty="0"/>
          </a:p>
        </p:txBody>
      </p:sp>
      <p:sp>
        <p:nvSpPr>
          <p:cNvPr id="4" name="Segnaposto contenuto 2"/>
          <p:cNvSpPr txBox="1">
            <a:spLocks/>
          </p:cNvSpPr>
          <p:nvPr/>
        </p:nvSpPr>
        <p:spPr>
          <a:xfrm>
            <a:off x="0" y="620688"/>
            <a:ext cx="9144000" cy="1107504"/>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2000" b="0" i="0" u="sng" strike="noStrike" kern="1200" cap="none" spc="0" normalizeH="0" baseline="0" noProof="0" dirty="0" smtClean="0">
                <a:ln>
                  <a:noFill/>
                </a:ln>
                <a:solidFill>
                  <a:schemeClr val="tx1"/>
                </a:solidFill>
                <a:effectLst/>
                <a:uLnTx/>
                <a:uFillTx/>
                <a:latin typeface="+mn-lt"/>
                <a:ea typeface="+mn-ea"/>
                <a:cs typeface="+mn-cs"/>
              </a:rPr>
              <a:t>Frequenza obligatoire</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 75 % de présence en cours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24 semaines de cours (2 cours/semaine) = donc présence à </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35 </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cours minimum sur toute l’année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2000" b="0" i="0" u="sng" strike="noStrike" kern="1200" cap="none" spc="0" normalizeH="0" baseline="0" noProof="0" dirty="0" smtClean="0">
                <a:ln>
                  <a:noFill/>
                </a:ln>
                <a:solidFill>
                  <a:schemeClr val="tx1"/>
                </a:solidFill>
                <a:effectLst/>
                <a:uLnTx/>
                <a:uFillTx/>
                <a:latin typeface="+mn-lt"/>
                <a:ea typeface="+mn-ea"/>
                <a:cs typeface="+mn-cs"/>
              </a:rPr>
              <a:t>I et II semestre</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 dictée / traduction / production écrite</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olo 1"/>
          <p:cNvSpPr txBox="1">
            <a:spLocks/>
          </p:cNvSpPr>
          <p:nvPr/>
        </p:nvSpPr>
        <p:spPr>
          <a:xfrm>
            <a:off x="683568" y="1556792"/>
            <a:ext cx="8229600" cy="692696"/>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j-lt"/>
                <a:ea typeface="+mj-ea"/>
                <a:cs typeface="+mj-cs"/>
              </a:rPr>
              <a:t>Evaluation</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err="1" smtClean="0"/>
              <a:t>Bibliographie</a:t>
            </a:r>
            <a:endParaRPr lang="it-IT" dirty="0"/>
          </a:p>
        </p:txBody>
      </p:sp>
      <p:sp>
        <p:nvSpPr>
          <p:cNvPr id="3" name="Segnaposto contenuto 2"/>
          <p:cNvSpPr>
            <a:spLocks noGrp="1"/>
          </p:cNvSpPr>
          <p:nvPr>
            <p:ph idx="1"/>
          </p:nvPr>
        </p:nvSpPr>
        <p:spPr>
          <a:xfrm>
            <a:off x="0" y="908720"/>
            <a:ext cx="9144000" cy="3672408"/>
          </a:xfrm>
        </p:spPr>
        <p:txBody>
          <a:bodyPr>
            <a:normAutofit fontScale="62500" lnSpcReduction="20000"/>
          </a:bodyPr>
          <a:lstStyle/>
          <a:p>
            <a:r>
              <a:rPr lang="fr-FR" u="sng" dirty="0" smtClean="0"/>
              <a:t>Manuel utilisé </a:t>
            </a:r>
            <a:r>
              <a:rPr lang="fr-FR" dirty="0" smtClean="0"/>
              <a:t>: </a:t>
            </a:r>
            <a:endParaRPr lang="fr-FR" dirty="0" smtClean="0"/>
          </a:p>
          <a:p>
            <a:pPr>
              <a:buNone/>
            </a:pPr>
            <a:r>
              <a:rPr lang="fr-FR" dirty="0" smtClean="0"/>
              <a:t>Dominique Berger, Nerina Spicacci, </a:t>
            </a:r>
            <a:r>
              <a:rPr lang="fr-FR" i="1" dirty="0" smtClean="0"/>
              <a:t>Savoir Dire, Savoir Faire </a:t>
            </a:r>
            <a:r>
              <a:rPr lang="fr-FR" i="1" dirty="0" smtClean="0"/>
              <a:t>A1/A2/</a:t>
            </a:r>
            <a:r>
              <a:rPr lang="fr-FR" i="1" dirty="0" smtClean="0"/>
              <a:t>B1, </a:t>
            </a:r>
            <a:r>
              <a:rPr lang="fr-FR" dirty="0" err="1" smtClean="0"/>
              <a:t>Zanichelli</a:t>
            </a:r>
            <a:endParaRPr lang="fr-FR" dirty="0" smtClean="0"/>
          </a:p>
          <a:p>
            <a:r>
              <a:rPr lang="fr-FR" u="sng" dirty="0" smtClean="0"/>
              <a:t>Bibliographie </a:t>
            </a:r>
            <a:r>
              <a:rPr lang="fr-FR" u="sng" dirty="0" smtClean="0"/>
              <a:t>conseillée </a:t>
            </a:r>
            <a:r>
              <a:rPr lang="fr-FR" dirty="0" smtClean="0"/>
              <a:t>:</a:t>
            </a:r>
            <a:endParaRPr lang="fr-FR" dirty="0" smtClean="0"/>
          </a:p>
          <a:p>
            <a:pPr>
              <a:buNone/>
            </a:pPr>
            <a:r>
              <a:rPr lang="fr-FR" dirty="0" smtClean="0"/>
              <a:t>F. </a:t>
            </a:r>
            <a:r>
              <a:rPr lang="fr-FR" dirty="0" err="1" smtClean="0"/>
              <a:t>Bidaud</a:t>
            </a:r>
            <a:r>
              <a:rPr lang="fr-FR" dirty="0" smtClean="0"/>
              <a:t>, </a:t>
            </a:r>
            <a:r>
              <a:rPr lang="fr-FR" i="1" dirty="0" smtClean="0"/>
              <a:t>Grammaire du français pour italophones + Exercices de grammaire</a:t>
            </a:r>
            <a:r>
              <a:rPr lang="fr-FR" dirty="0" smtClean="0"/>
              <a:t>, </a:t>
            </a:r>
            <a:r>
              <a:rPr lang="fr-FR" dirty="0" err="1" smtClean="0"/>
              <a:t>Utet</a:t>
            </a:r>
            <a:r>
              <a:rPr lang="fr-FR" dirty="0" smtClean="0"/>
              <a:t> Université, 2012 (nouvelle édition</a:t>
            </a:r>
            <a:r>
              <a:rPr lang="fr-FR" dirty="0" smtClean="0"/>
              <a:t>)</a:t>
            </a:r>
          </a:p>
          <a:p>
            <a:pPr>
              <a:buNone/>
            </a:pPr>
            <a:r>
              <a:rPr lang="fr-FR" dirty="0" smtClean="0"/>
              <a:t>La dispensa de Jérôme Nicolas, disponible au Centro </a:t>
            </a:r>
            <a:r>
              <a:rPr lang="fr-FR" dirty="0" err="1" smtClean="0"/>
              <a:t>fotocopie</a:t>
            </a:r>
            <a:r>
              <a:rPr lang="fr-FR" dirty="0" smtClean="0"/>
              <a:t> (en autonomie)</a:t>
            </a:r>
          </a:p>
          <a:p>
            <a:pPr>
              <a:buNone/>
            </a:pPr>
            <a:r>
              <a:rPr lang="fr-FR" dirty="0" smtClean="0"/>
              <a:t>Georges </a:t>
            </a:r>
            <a:r>
              <a:rPr lang="fr-FR" dirty="0" smtClean="0"/>
              <a:t>Ulysse, </a:t>
            </a:r>
            <a:r>
              <a:rPr lang="fr-FR" i="1" dirty="0" smtClean="0"/>
              <a:t>Bescherelle vocabulaire d’italien</a:t>
            </a:r>
            <a:r>
              <a:rPr lang="fr-FR" dirty="0" smtClean="0"/>
              <a:t>, Hâtier. </a:t>
            </a:r>
          </a:p>
          <a:p>
            <a:pPr>
              <a:buNone/>
            </a:pPr>
            <a:r>
              <a:rPr lang="fr-FR" dirty="0" smtClean="0"/>
              <a:t>C. </a:t>
            </a:r>
            <a:r>
              <a:rPr lang="fr-FR" dirty="0" err="1" smtClean="0"/>
              <a:t>Skupien</a:t>
            </a:r>
            <a:r>
              <a:rPr lang="fr-FR" dirty="0" smtClean="0"/>
              <a:t> </a:t>
            </a:r>
            <a:r>
              <a:rPr lang="fr-FR" dirty="0" err="1" smtClean="0"/>
              <a:t>Dekens</a:t>
            </a:r>
            <a:r>
              <a:rPr lang="fr-FR" dirty="0" smtClean="0"/>
              <a:t>, A. </a:t>
            </a:r>
            <a:r>
              <a:rPr lang="fr-FR" dirty="0" err="1" smtClean="0"/>
              <a:t>Kamber</a:t>
            </a:r>
            <a:r>
              <a:rPr lang="fr-FR" dirty="0" smtClean="0"/>
              <a:t> et M. Dubois, </a:t>
            </a:r>
            <a:r>
              <a:rPr lang="fr-FR" i="1" dirty="0" smtClean="0"/>
              <a:t>Manuel d'orthographe pour le français contemporain</a:t>
            </a:r>
            <a:r>
              <a:rPr lang="fr-FR" dirty="0" smtClean="0"/>
              <a:t>, </a:t>
            </a:r>
            <a:r>
              <a:rPr lang="fr-FR" dirty="0" err="1" smtClean="0"/>
              <a:t>Alphil</a:t>
            </a:r>
            <a:r>
              <a:rPr lang="fr-FR" dirty="0" smtClean="0"/>
              <a:t>, 2011 (disponible au Centro </a:t>
            </a:r>
            <a:r>
              <a:rPr lang="fr-FR" dirty="0" err="1" smtClean="0"/>
              <a:t>fotocopie</a:t>
            </a:r>
            <a:r>
              <a:rPr lang="fr-FR" dirty="0" smtClean="0"/>
              <a:t>)</a:t>
            </a:r>
          </a:p>
          <a:p>
            <a:pPr>
              <a:buNone/>
            </a:pPr>
            <a:r>
              <a:rPr lang="fr-FR" dirty="0" smtClean="0"/>
              <a:t>C. Miquel, </a:t>
            </a:r>
            <a:r>
              <a:rPr lang="fr-FR" i="1" dirty="0" smtClean="0"/>
              <a:t>Vocabulaire progressif du français. Niveau débutant. 250  Exercices</a:t>
            </a:r>
            <a:r>
              <a:rPr lang="fr-FR" dirty="0" smtClean="0"/>
              <a:t>, Paris, CLE International, </a:t>
            </a:r>
            <a:r>
              <a:rPr lang="fr-FR" dirty="0" smtClean="0"/>
              <a:t>2001</a:t>
            </a:r>
          </a:p>
          <a:p>
            <a:pPr>
              <a:buNone/>
            </a:pPr>
            <a:r>
              <a:rPr lang="fr-FR" dirty="0" smtClean="0"/>
              <a:t>F</a:t>
            </a:r>
            <a:r>
              <a:rPr lang="fr-FR" dirty="0" smtClean="0"/>
              <a:t>. </a:t>
            </a:r>
            <a:r>
              <a:rPr lang="fr-FR" dirty="0" err="1" smtClean="0"/>
              <a:t>Bidaud</a:t>
            </a:r>
            <a:r>
              <a:rPr lang="fr-FR" dirty="0" smtClean="0"/>
              <a:t>, </a:t>
            </a:r>
            <a:r>
              <a:rPr lang="fr-FR" i="1" dirty="0" smtClean="0"/>
              <a:t>Traduire le français d’aujourd’hui</a:t>
            </a:r>
            <a:r>
              <a:rPr lang="fr-FR" dirty="0" smtClean="0"/>
              <a:t>, </a:t>
            </a:r>
            <a:r>
              <a:rPr lang="fr-FR" dirty="0" err="1" smtClean="0"/>
              <a:t>Utet</a:t>
            </a:r>
            <a:r>
              <a:rPr lang="fr-FR" dirty="0" smtClean="0"/>
              <a:t> Université; 2014</a:t>
            </a:r>
          </a:p>
          <a:p>
            <a:pPr>
              <a:buNone/>
            </a:pPr>
            <a:endParaRPr lang="fr-FR" dirty="0" smtClean="0"/>
          </a:p>
        </p:txBody>
      </p:sp>
      <p:sp>
        <p:nvSpPr>
          <p:cNvPr id="4" name="Rectangle 3"/>
          <p:cNvSpPr/>
          <p:nvPr/>
        </p:nvSpPr>
        <p:spPr>
          <a:xfrm>
            <a:off x="0" y="5103674"/>
            <a:ext cx="9144000" cy="1754326"/>
          </a:xfrm>
          <a:prstGeom prst="rect">
            <a:avLst/>
          </a:prstGeom>
        </p:spPr>
        <p:txBody>
          <a:bodyPr wrap="square">
            <a:spAutoFit/>
          </a:bodyPr>
          <a:lstStyle/>
          <a:p>
            <a:r>
              <a:rPr lang="fr-FR" u="sng" dirty="0" smtClean="0"/>
              <a:t>Outils interactifs</a:t>
            </a:r>
            <a:r>
              <a:rPr lang="fr-FR" dirty="0" smtClean="0"/>
              <a:t>: quelques sites qui vous permettront de travailler à partir d’extraits d’émissions de télévision et de radio et de progresser niveau après niveau. </a:t>
            </a:r>
          </a:p>
          <a:p>
            <a:pPr lvl="1"/>
            <a:r>
              <a:rPr lang="fr-FR" dirty="0" smtClean="0"/>
              <a:t>TV5 Monde. Langue française : </a:t>
            </a:r>
            <a:r>
              <a:rPr lang="fr-FR" dirty="0" smtClean="0">
                <a:hlinkClick r:id="rId2"/>
              </a:rPr>
              <a:t>http://apprendre.tv5monde.com/</a:t>
            </a:r>
            <a:endParaRPr lang="fr-FR" dirty="0" smtClean="0"/>
          </a:p>
          <a:p>
            <a:pPr lvl="1"/>
            <a:r>
              <a:rPr lang="fr-FR" dirty="0" smtClean="0"/>
              <a:t>TV5 Canada. </a:t>
            </a:r>
            <a:r>
              <a:rPr lang="fr-FR" dirty="0" err="1" smtClean="0"/>
              <a:t>FrancoLab</a:t>
            </a:r>
            <a:r>
              <a:rPr lang="fr-FR" dirty="0" smtClean="0"/>
              <a:t>. </a:t>
            </a:r>
            <a:r>
              <a:rPr lang="fr-FR" dirty="0" smtClean="0">
                <a:hlinkClick r:id="rId3"/>
              </a:rPr>
              <a:t>http://francolab.tv5.ca/</a:t>
            </a:r>
            <a:endParaRPr lang="fr-FR" dirty="0" smtClean="0"/>
          </a:p>
          <a:p>
            <a:pPr lvl="1"/>
            <a:r>
              <a:rPr lang="fr-FR" dirty="0" smtClean="0"/>
              <a:t>RFI (Radio France Internationale. Langue française: </a:t>
            </a:r>
            <a:r>
              <a:rPr lang="fr-FR" dirty="0" smtClean="0">
                <a:hlinkClick r:id="rId4"/>
              </a:rPr>
              <a:t>http://www1.rfi.fr/lffr/statiques/accueil_apprendre.asp</a:t>
            </a:r>
            <a:endParaRPr lang="fr-FR" dirty="0" smtClean="0"/>
          </a:p>
        </p:txBody>
      </p:sp>
      <p:sp>
        <p:nvSpPr>
          <p:cNvPr id="5" name="Titolo 1"/>
          <p:cNvSpPr txBox="1">
            <a:spLocks/>
          </p:cNvSpPr>
          <p:nvPr/>
        </p:nvSpPr>
        <p:spPr>
          <a:xfrm>
            <a:off x="467544" y="400506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j-lt"/>
                <a:ea typeface="+mj-ea"/>
                <a:cs typeface="+mj-cs"/>
              </a:rPr>
              <a:t>Ressources en ligne</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dirty="0" err="1" smtClean="0"/>
              <a:t>Épreuves</a:t>
            </a:r>
            <a:endParaRPr lang="it-IT" dirty="0"/>
          </a:p>
        </p:txBody>
      </p:sp>
      <p:sp>
        <p:nvSpPr>
          <p:cNvPr id="3" name="Segnaposto contenuto 2"/>
          <p:cNvSpPr>
            <a:spLocks noGrp="1"/>
          </p:cNvSpPr>
          <p:nvPr>
            <p:ph idx="1"/>
          </p:nvPr>
        </p:nvSpPr>
        <p:spPr>
          <a:xfrm>
            <a:off x="0" y="980728"/>
            <a:ext cx="9144000" cy="5112568"/>
          </a:xfrm>
        </p:spPr>
        <p:txBody>
          <a:bodyPr>
            <a:normAutofit fontScale="70000" lnSpcReduction="20000"/>
          </a:bodyPr>
          <a:lstStyle/>
          <a:p>
            <a:r>
              <a:rPr lang="fr-FR" u="sng" dirty="0" smtClean="0"/>
              <a:t>Traduction</a:t>
            </a:r>
            <a:r>
              <a:rPr lang="fr-FR" dirty="0" smtClean="0"/>
              <a:t> de l'italien vers le français de phrases comprenant les structures grammaticales et syntaxiques du programme de première année de LT (15 phrases notées sur 30)</a:t>
            </a:r>
          </a:p>
          <a:p>
            <a:pPr>
              <a:buNone/>
            </a:pPr>
            <a:endParaRPr lang="fr-FR" dirty="0" smtClean="0"/>
          </a:p>
          <a:p>
            <a:r>
              <a:rPr lang="fr-FR" u="sng" dirty="0" smtClean="0"/>
              <a:t>Production écrite </a:t>
            </a:r>
            <a:r>
              <a:rPr lang="fr-FR" dirty="0" smtClean="0"/>
              <a:t>: rédaction d’un texte narratif ou descriptif (150 mots)</a:t>
            </a:r>
          </a:p>
          <a:p>
            <a:pPr>
              <a:buNone/>
            </a:pPr>
            <a:endParaRPr lang="fr-FR" dirty="0" smtClean="0"/>
          </a:p>
          <a:p>
            <a:r>
              <a:rPr lang="fr-FR" u="sng" dirty="0" smtClean="0"/>
              <a:t>Dictée</a:t>
            </a:r>
            <a:r>
              <a:rPr lang="fr-FR" dirty="0" smtClean="0"/>
              <a:t> : environ 150 mots. L'étudiant devra être capable de comprendre le sens global du texte, puis d'identifier et de transcrire correctement les phonèmes caractéristiques du français.</a:t>
            </a:r>
          </a:p>
          <a:p>
            <a:pPr>
              <a:buNone/>
            </a:pPr>
            <a:endParaRPr lang="fr-FR" dirty="0" smtClean="0"/>
          </a:p>
          <a:p>
            <a:r>
              <a:rPr lang="fr-FR" u="sng" dirty="0" smtClean="0"/>
              <a:t>Épreuve </a:t>
            </a:r>
            <a:r>
              <a:rPr lang="fr-FR" u="sng" dirty="0" smtClean="0"/>
              <a:t>orale (pour les non-</a:t>
            </a:r>
            <a:r>
              <a:rPr lang="fr-FR" u="sng" dirty="0" err="1" smtClean="0"/>
              <a:t>frequentanti</a:t>
            </a:r>
            <a:r>
              <a:rPr lang="fr-FR" u="sng" dirty="0" smtClean="0"/>
              <a:t>) </a:t>
            </a:r>
            <a:r>
              <a:rPr lang="fr-FR" dirty="0" smtClean="0"/>
              <a:t>: entretien d’une dizaine de minutes; le candidat devra lire et préparer un texte court (article de journal, extrait de roman, etc.) qu’il présentera le jour de l’examen. Il devra être capable de lire ce texte en respectant les règles de prononciation, d’expliquer son fonctionnement du point de vue de la morphologie de ses éléments et de sa syntaxe et de répondre à des questions concernant le contenu du texte, ainsi que des aspects simples de la vie quotidienne</a:t>
            </a:r>
            <a:r>
              <a:rPr lang="fr-FR" dirty="0" smtClean="0"/>
              <a:t>.</a:t>
            </a:r>
          </a:p>
          <a:p>
            <a:endParaRPr lang="fr-FR" dirty="0" smtClean="0"/>
          </a:p>
        </p:txBody>
      </p:sp>
      <p:sp>
        <p:nvSpPr>
          <p:cNvPr id="4" name="ZoneTexte 3"/>
          <p:cNvSpPr txBox="1"/>
          <p:nvPr/>
        </p:nvSpPr>
        <p:spPr>
          <a:xfrm>
            <a:off x="0" y="6165304"/>
            <a:ext cx="9144000" cy="646331"/>
          </a:xfrm>
          <a:prstGeom prst="rect">
            <a:avLst/>
          </a:prstGeom>
          <a:noFill/>
        </p:spPr>
        <p:txBody>
          <a:bodyPr wrap="square" rtlCol="0">
            <a:spAutoFit/>
          </a:bodyPr>
          <a:lstStyle/>
          <a:p>
            <a:pPr algn="ctr"/>
            <a:r>
              <a:rPr lang="fr-FR" b="1" dirty="0" smtClean="0"/>
              <a:t>Voir </a:t>
            </a:r>
            <a:r>
              <a:rPr lang="fr-FR" b="1" dirty="0" smtClean="0">
                <a:hlinkClick r:id="rId2"/>
              </a:rPr>
              <a:t>http://seai.uniroma1.it/?q=persone/floquet-oreste</a:t>
            </a:r>
            <a:endParaRPr lang="fr-FR" b="1" dirty="0" smtClean="0"/>
          </a:p>
          <a:p>
            <a:endParaRPr lang="fr-FR" b="1"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583</Words>
  <Application>Microsoft Office PowerPoint</Application>
  <PresentationFormat>Affichage à l'écran (4:3)</PresentationFormat>
  <Paragraphs>49</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Tema di Office</vt:lpstr>
      <vt:lpstr> LETTORATO FRANCESE  LT1 Groupe B débutants   </vt:lpstr>
      <vt:lpstr>Organisation du cours</vt:lpstr>
      <vt:lpstr>Bibliographie</vt:lpstr>
      <vt:lpstr>Épreuves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LETTORATO di LINGUA FRANCESE  LT1 Groupe A Débutants/faux-débutants</dc:title>
  <dc:creator>Martine</dc:creator>
  <cp:lastModifiedBy>utilisateur</cp:lastModifiedBy>
  <cp:revision>32</cp:revision>
  <dcterms:created xsi:type="dcterms:W3CDTF">2014-09-22T09:17:32Z</dcterms:created>
  <dcterms:modified xsi:type="dcterms:W3CDTF">2015-10-05T08:21:52Z</dcterms:modified>
</cp:coreProperties>
</file>