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4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396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45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578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9780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902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047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962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5402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04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37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00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3158E-D6F8-AE4E-824E-CF3CBE2E4E14}" type="datetimeFigureOut">
              <a:rPr lang="it-IT" smtClean="0"/>
              <a:t>04/02/14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9C712-15B7-EB43-BE19-AC2F3F9A77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471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28600"/>
            <a:ext cx="8991600" cy="6096000"/>
          </a:xfrm>
        </p:spPr>
        <p:txBody>
          <a:bodyPr>
            <a:normAutofit fontScale="85000" lnSpcReduction="20000"/>
          </a:bodyPr>
          <a:lstStyle/>
          <a:p>
            <a:pPr marL="1371600" lvl="2" indent="-457200" algn="ctr" eaLnBrk="1" hangingPunct="1">
              <a:buFont typeface="Wingdings" charset="0"/>
              <a:buNone/>
              <a:defRPr/>
            </a:pPr>
            <a:r>
              <a:rPr lang="it-IT" b="1" i="1">
                <a:solidFill>
                  <a:srgbClr val="0D1D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LIBRI DI TESTO</a:t>
            </a:r>
            <a:r>
              <a:rPr lang="it-IT" i="1">
                <a:solidFill>
                  <a:srgbClr val="0D1D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: 1 + 2 (+ 2bis optional) + 3 (3a o 3b o 3c)</a:t>
            </a:r>
            <a:endParaRPr lang="it-IT" sz="1400">
              <a:solidFill>
                <a:srgbClr val="FF0000"/>
              </a:solidFill>
              <a:latin typeface="Times New Roman" charset="0"/>
              <a:ea typeface="ＭＳ Ｐゴシック" charset="0"/>
            </a:endParaRPr>
          </a:p>
          <a:p>
            <a:pPr>
              <a:buFont typeface="Wingdings" charset="0"/>
              <a:buNone/>
              <a:defRPr/>
            </a:pPr>
            <a:r>
              <a:rPr lang="it-IT" sz="1600" b="1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1. Castells, M. 2001. </a:t>
            </a:r>
            <a:r>
              <a:rPr lang="it-IT" sz="1600" b="1" i="1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Galassia Internet, </a:t>
            </a:r>
            <a:r>
              <a:rPr lang="it-IT" sz="1600" b="1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Feltrinelli, Milano.</a:t>
            </a:r>
          </a:p>
          <a:p>
            <a:pPr>
              <a:buFont typeface="Wingdings" charset="0"/>
              <a:buNone/>
              <a:defRPr/>
            </a:pPr>
            <a:r>
              <a:rPr lang="it-IT" sz="1600" b="1">
                <a:solidFill>
                  <a:srgbClr val="0000FF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2.  </a:t>
            </a:r>
            <a:r>
              <a:rPr lang="it-IT" sz="1600" b="1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Moscovici S. (2011). </a:t>
            </a:r>
            <a:r>
              <a:rPr lang="it-IT" sz="1600" b="1" i="1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psicoanalisi, la sua immagine e il suo pubblico, Ed. Unicopli</a:t>
            </a:r>
            <a:r>
              <a:rPr lang="it-IT" sz="1600" b="1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, Milano. Edizione italiana della 2° ed. 1976 (ristampa 2004) a cura di A.S. de Rosa. </a:t>
            </a:r>
          </a:p>
          <a:p>
            <a:pPr>
              <a:buFont typeface="Wingdings" charset="0"/>
              <a:buNone/>
              <a:defRPr/>
            </a:pPr>
            <a:r>
              <a:rPr lang="it-IT" sz="1600" b="1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Introduzione di A.S. de Rosa (pp. 9-82)</a:t>
            </a:r>
          </a:p>
          <a:p>
            <a:pPr>
              <a:buFont typeface="Wingdings" charset="0"/>
              <a:buNone/>
              <a:defRPr/>
            </a:pPr>
            <a:endParaRPr lang="it-IT" sz="800" b="1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  <a:defRPr/>
            </a:pPr>
            <a:r>
              <a:rPr lang="it-IT" sz="1600" b="1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+ Testo integrativo addizionale facoltativo per coloro che aspirano alla lode</a:t>
            </a:r>
          </a:p>
          <a:p>
            <a:pPr>
              <a:buFont typeface="Wingdings" charset="0"/>
              <a:buNone/>
              <a:defRPr/>
            </a:pPr>
            <a:r>
              <a:rPr lang="en-US" sz="1600" b="1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2 bis. de Rosa, A.S. (2012). La psicoanalisi, la sua immagine, il suo pubblico: 1961-2011. Compiere 50 anni nell'era dei social networks. In I. Galli (Ed.) Cinquant'anni di Rappresentazioni sociali. Bilanci e prospettive di una Teoria in continuo divenire</a:t>
            </a:r>
          </a:p>
          <a:p>
            <a:pPr>
              <a:buFont typeface="Wingdings" charset="0"/>
              <a:buNone/>
              <a:defRPr/>
            </a:pPr>
            <a:r>
              <a:rPr lang="en-US" sz="1600" b="1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(pp. 59-101) Milano: Ed. Unicopli. </a:t>
            </a:r>
          </a:p>
          <a:p>
            <a:pPr>
              <a:buFont typeface="Wingdings" charset="0"/>
              <a:buNone/>
              <a:defRPr/>
            </a:pPr>
            <a:endParaRPr lang="it-IT" sz="1400" b="1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  <a:defRPr/>
            </a:pPr>
            <a:r>
              <a:rPr lang="it-IT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3a) de Rosa, A.S., Bocci, E. (2009). Représentations sociales et communication de l</a:t>
            </a:r>
            <a:r>
              <a:rPr lang="ja-JP" altLang="it-IT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enterprise: Profil de la Galaxie Benetton entre la dynamique organisationnelle et les representations presente dans l</a:t>
            </a:r>
            <a:r>
              <a:rPr lang="ja-JP" altLang="it-IT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échantillon cible. </a:t>
            </a:r>
            <a:r>
              <a:rPr lang="it-IT" altLang="ja-JP" sz="1400" b="1" i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Representations sociales et communication, </a:t>
            </a:r>
            <a:r>
              <a:rPr lang="it-IT" altLang="ja-JP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Numero special de la revue de la Facultè de Communication, Universitè Galatasaray, Istanbul </a:t>
            </a:r>
            <a:r>
              <a:rPr lang="ja-JP" altLang="it-IT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it-IT" altLang="ja-JP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Les Représentations sociales et communication</a:t>
            </a:r>
            <a:r>
              <a:rPr lang="ja-JP" altLang="it-IT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it-IT" altLang="ja-JP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buFont typeface="Wingdings" charset="0"/>
              <a:buNone/>
              <a:defRPr/>
            </a:pPr>
            <a:r>
              <a:rPr lang="it-IT" sz="1400" b="1">
                <a:latin typeface="Arial" charset="0"/>
                <a:ea typeface="ＭＳ Ｐゴシック" charset="0"/>
                <a:cs typeface="ＭＳ Ｐゴシック" charset="0"/>
              </a:rPr>
              <a:t>Oppure in alternativa:</a:t>
            </a:r>
          </a:p>
          <a:p>
            <a:pPr>
              <a:buFont typeface="Wingdings" charset="0"/>
              <a:buNone/>
              <a:defRPr/>
            </a:pPr>
            <a:r>
              <a:rPr lang="it-IT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 3b) de Rosa, A.S. (2001). The king is naked. Critical advertisement and fashion: the Benetton phenomenon. In K. Deaux and G. Philogene (eds) </a:t>
            </a:r>
            <a:r>
              <a:rPr lang="it-IT" sz="1400" b="1" i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Representations of the social</a:t>
            </a:r>
            <a:r>
              <a:rPr lang="it-IT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. Blackwell, Oxford (pp. 48-82)</a:t>
            </a:r>
          </a:p>
          <a:p>
            <a:pPr>
              <a:buFont typeface="Wingdings" charset="0"/>
              <a:buNone/>
              <a:defRPr/>
            </a:pPr>
            <a:r>
              <a:rPr lang="it-IT" sz="1400" b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Oppure in alternativa:</a:t>
            </a:r>
          </a:p>
          <a:p>
            <a:pPr>
              <a:buFont typeface="Wingdings" charset="0"/>
              <a:buNone/>
              <a:defRPr/>
            </a:pPr>
            <a:r>
              <a:rPr lang="it-IT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3c) de Rosa, A.S., Bocci, E. &amp; Bulgarella, C. (2010). Économie et Finance durant la crise financière mondiale: Représentations sociales, métaphores et figures rhétoriques dans le discours des médias de l</a:t>
            </a:r>
            <a:r>
              <a:rPr lang="ja-JP" altLang="it-IT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automne 2008 au printemps 2010. </a:t>
            </a:r>
            <a:r>
              <a:rPr lang="it-IT" altLang="ja-JP" sz="1400" b="1" i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Les Cahiers Internationaux de Psychologie Sociale </a:t>
            </a:r>
            <a:r>
              <a:rPr lang="it-IT" altLang="ja-JP" sz="1400" b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87, 543-584..</a:t>
            </a:r>
          </a:p>
          <a:p>
            <a:pPr>
              <a:buFont typeface="Wingdings" charset="0"/>
              <a:buNone/>
              <a:defRPr/>
            </a:pPr>
            <a:endParaRPr lang="it-IT" sz="1400" b="1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  <a:defRPr/>
            </a:pPr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  <a:defRPr/>
            </a:pPr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  <a:defRPr/>
            </a:pPr>
            <a:r>
              <a:rPr lang="it-IT">
                <a:latin typeface="Arial" charset="0"/>
                <a:ea typeface="ＭＳ Ｐゴシック" charset="0"/>
                <a:cs typeface="ＭＳ Ｐゴシック" charset="0"/>
              </a:rPr>
              <a:t> </a:t>
            </a:r>
            <a:endParaRPr lang="it-IT" sz="4400" i="1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  <a:defRPr/>
            </a:pPr>
            <a:r>
              <a:rPr lang="it-IT">
                <a:latin typeface="Arial" charset="0"/>
                <a:ea typeface="ＭＳ Ｐゴシック" charset="0"/>
                <a:cs typeface="ＭＳ Ｐゴシック" charset="0"/>
              </a:rPr>
              <a:t> </a:t>
            </a:r>
            <a:endParaRPr lang="it-IT" sz="4400" i="1">
              <a:latin typeface="Arial" charset="0"/>
              <a:ea typeface="ＭＳ Ｐゴシック" charset="0"/>
              <a:cs typeface="ＭＳ Ｐゴシック" charset="0"/>
            </a:endParaRPr>
          </a:p>
          <a:p>
            <a:pPr marL="1371600" lvl="2" indent="-457200" algn="just" eaLnBrk="1" hangingPunct="1">
              <a:buFont typeface="Wingdings" charset="0"/>
              <a:buAutoNum type="arabicParenR" startAt="2"/>
              <a:defRPr/>
            </a:pPr>
            <a:endParaRPr lang="it-IT" sz="1400">
              <a:solidFill>
                <a:srgbClr val="FF0000"/>
              </a:solidFill>
              <a:latin typeface="Times New Roman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Wingdings" charset="0"/>
              <a:buAutoNum type="arabicParenR" startAt="2"/>
              <a:defRPr/>
            </a:pPr>
            <a:endParaRPr lang="it-IT" sz="1400">
              <a:solidFill>
                <a:srgbClr val="FF0000"/>
              </a:solidFill>
              <a:latin typeface="Times New Roman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Wingdings" charset="0"/>
              <a:buAutoNum type="arabicParenR" startAt="2"/>
              <a:defRPr/>
            </a:pPr>
            <a:endParaRPr lang="it-IT" sz="1400">
              <a:latin typeface="Times New Roman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Wingdings" charset="0"/>
              <a:buAutoNum type="arabicParenR" startAt="2"/>
              <a:defRPr/>
            </a:pPr>
            <a:endParaRPr lang="it-IT" sz="1400">
              <a:latin typeface="Times New Roman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Wingdings" charset="0"/>
              <a:buAutoNum type="arabicParenR" startAt="2"/>
              <a:defRPr/>
            </a:pPr>
            <a:endParaRPr lang="it-IT" sz="2000">
              <a:latin typeface="Times New Roman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Times" charset="0"/>
              <a:buAutoNum type="arabicPeriod"/>
              <a:defRPr/>
            </a:pPr>
            <a:endParaRPr lang="it-IT" sz="2000">
              <a:latin typeface="Arial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Times" charset="0"/>
              <a:buAutoNum type="arabicPeriod"/>
              <a:defRPr/>
            </a:pPr>
            <a:endParaRPr lang="it-IT" sz="2000">
              <a:latin typeface="Arial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Times" charset="0"/>
              <a:buAutoNum type="arabicPeriod"/>
              <a:defRPr/>
            </a:pPr>
            <a:endParaRPr lang="it-IT" sz="2000">
              <a:latin typeface="Arial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Times" charset="0"/>
              <a:buAutoNum type="arabicPeriod"/>
              <a:defRPr/>
            </a:pPr>
            <a:endParaRPr lang="it-IT" sz="2000">
              <a:latin typeface="Arial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Times" charset="0"/>
              <a:buAutoNum type="arabicPlain" startAt="2"/>
              <a:defRPr/>
            </a:pPr>
            <a:endParaRPr lang="it-IT" sz="2000">
              <a:latin typeface="Arial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Times" charset="0"/>
              <a:buAutoNum type="arabicPlain" startAt="2"/>
              <a:defRPr/>
            </a:pPr>
            <a:endParaRPr lang="it-IT" sz="2000">
              <a:latin typeface="Arial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Wingdings" charset="0"/>
              <a:buNone/>
              <a:defRPr/>
            </a:pPr>
            <a:endParaRPr lang="it-IT" sz="2000">
              <a:latin typeface="Arial" charset="0"/>
              <a:ea typeface="ＭＳ Ｐゴシック" charset="0"/>
            </a:endParaRPr>
          </a:p>
          <a:p>
            <a:pPr marL="1371600" lvl="2" indent="-457200" algn="just" eaLnBrk="1" hangingPunct="1">
              <a:buFont typeface="Wingdings" charset="0"/>
              <a:buNone/>
              <a:defRPr/>
            </a:pPr>
            <a:endParaRPr lang="it-IT">
              <a:latin typeface="Arial" charset="0"/>
              <a:ea typeface="ＭＳ Ｐゴシック" charset="0"/>
            </a:endParaRPr>
          </a:p>
          <a:p>
            <a:pPr eaLnBrk="1" hangingPunct="1">
              <a:buFont typeface="Wingdings" charset="0"/>
              <a:buNone/>
              <a:defRPr/>
            </a:pPr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57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9144000" cy="4579937"/>
          </a:xfrm>
        </p:spPr>
        <p:txBody>
          <a:bodyPr/>
          <a:lstStyle/>
          <a:p>
            <a:r>
              <a:rPr lang="it-IT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4a. de Rosa, A.S., Picone, M., (2007). The European Ph.D. on Social Representations and Communication: Integrating Virtual and Physical Mobility via the European Ph.D. Web-Auditorium. In Boonen, A., Van Petegem, W.,(Ed.) European networking and learning for the future, pp. 49-57. Garant, Antwerp, Belgium. </a:t>
            </a:r>
          </a:p>
          <a:p>
            <a:endParaRPr lang="it-IT" sz="1600" b="1">
              <a:solidFill>
                <a:srgbClr val="80008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>
              <a:buFont typeface="Wingdings" charset="0"/>
              <a:buNone/>
            </a:pPr>
            <a:r>
              <a:rPr lang="it-IT" sz="1600" b="1">
                <a:latin typeface="Arial" charset="0"/>
                <a:ea typeface="ＭＳ Ｐゴシック" charset="0"/>
                <a:cs typeface="ＭＳ Ｐゴシック" charset="0"/>
              </a:rPr>
              <a:t>Oppure in alternativa:</a:t>
            </a:r>
          </a:p>
          <a:p>
            <a:r>
              <a:rPr lang="it-IT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4b. Tapscott D. Williams A.D. (2008). Wikinomics. How Mass Collaboration Changes Everything, Penguin Group (USA), New York. Cap. 5: The prosumers (pp.125-150) e Cap. 6 The New Alexandrians. Sharing for Science and the Science of Sharing (pp. 151- 182). </a:t>
            </a:r>
          </a:p>
          <a:p>
            <a:endParaRPr lang="it-IT" sz="1600" b="1">
              <a:solidFill>
                <a:srgbClr val="80008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>
              <a:buFont typeface="Wingdings" charset="0"/>
              <a:buNone/>
            </a:pPr>
            <a:r>
              <a:rPr lang="it-IT" sz="1600" b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Oppure in alternativa:</a:t>
            </a:r>
          </a:p>
          <a:p>
            <a:r>
              <a:rPr lang="it-IT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4c. de Rosa, A.S. (2001). Sistema di co-operazione e formazione a distanza implementato sul sito web dell</a:t>
            </a:r>
            <a:r>
              <a:rPr lang="ja-JP" altLang="it-IT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European doctoral programme on Social Representations and Communication: verso l</a:t>
            </a:r>
            <a:r>
              <a:rPr lang="ja-JP" altLang="it-IT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attivazione di una </a:t>
            </a:r>
            <a:r>
              <a:rPr lang="ja-JP" altLang="it-IT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it-IT" altLang="ja-JP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intelligent virtual library</a:t>
            </a:r>
            <a:r>
              <a:rPr lang="ja-JP" altLang="it-IT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it-IT" altLang="ja-JP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. In M. Olivetti Belardinelli (Ed.), </a:t>
            </a:r>
            <a:r>
              <a:rPr lang="it-IT" altLang="ja-JP" sz="1600" b="1" i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Orientamenti della ricerca in Italia sullo sviluppo e l</a:t>
            </a:r>
            <a:r>
              <a:rPr lang="ja-JP" altLang="it-IT" sz="1600" b="1" i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600" b="1" i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adattamento psicosociale. Valentini Day 12 Gennaio 2001. </a:t>
            </a:r>
            <a:r>
              <a:rPr lang="it-IT" altLang="ja-JP" sz="1600" b="1">
                <a:solidFill>
                  <a:srgbClr val="800080"/>
                </a:solidFill>
                <a:latin typeface="Arial" charset="0"/>
                <a:ea typeface="ＭＳ Ｐゴシック" charset="0"/>
                <a:cs typeface="ＭＳ Ｐゴシック" charset="0"/>
              </a:rPr>
              <a:t>(pp. 99-109). Roma: Edizioni Kappa.</a:t>
            </a:r>
            <a:endParaRPr lang="it-IT" sz="1600" b="1">
              <a:solidFill>
                <a:srgbClr val="80008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828800" y="762000"/>
            <a:ext cx="67040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sz="3200" i="1">
                <a:solidFill>
                  <a:srgbClr val="0D1D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LIBRI DI TESTO: 4 (4a. o 4 b. o 4c.)</a:t>
            </a:r>
            <a:endParaRPr lang="it-IT" sz="3200" i="1">
              <a:solidFill>
                <a:schemeClr val="hlink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it-IT" sz="3200" i="1">
              <a:solidFill>
                <a:schemeClr val="hlink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614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/>
          <p:cNvSpPr>
            <a:spLocks noGrp="1"/>
          </p:cNvSpPr>
          <p:nvPr>
            <p:ph idx="1"/>
          </p:nvPr>
        </p:nvSpPr>
        <p:spPr>
          <a:xfrm>
            <a:off x="179388" y="2017713"/>
            <a:ext cx="8775700" cy="4579937"/>
          </a:xfrm>
        </p:spPr>
        <p:txBody>
          <a:bodyPr>
            <a:normAutofit lnSpcReduction="10000"/>
          </a:bodyPr>
          <a:lstStyle/>
          <a:p>
            <a:r>
              <a:rPr lang="it-IT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5a. de Rosa, A.S., Bocci, E. &amp; Picone, M.(2012). E-branding and institutional web sites: the </a:t>
            </a:r>
            <a:r>
              <a:rPr lang="ja-JP" altLang="it-IT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it-IT" altLang="ja-JP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visiting card</a:t>
            </a:r>
            <a:r>
              <a:rPr lang="ja-JP" altLang="it-IT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it-IT" altLang="ja-JP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 of the Municipalities of Rome and Paris. In A. Kapoor (Ed.) </a:t>
            </a:r>
            <a:r>
              <a:rPr lang="it-IT" altLang="ja-JP" sz="1600" b="1" i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Branding and sustainable competitive advantage: building virtual presence</a:t>
            </a:r>
            <a:r>
              <a:rPr lang="it-IT" altLang="ja-JP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. USA: IGI Global (pp. 207-247). </a:t>
            </a:r>
            <a:endParaRPr lang="it-IT" altLang="ja-JP" sz="1600" b="1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>
              <a:buFont typeface="Wingdings" charset="0"/>
              <a:buNone/>
            </a:pPr>
            <a:r>
              <a:rPr lang="it-IT" sz="1600" b="1">
                <a:latin typeface="Arial" charset="0"/>
                <a:ea typeface="ＭＳ Ｐゴシック" charset="0"/>
                <a:cs typeface="ＭＳ Ｐゴシック" charset="0"/>
              </a:rPr>
              <a:t>Oppure in alternativa:</a:t>
            </a:r>
          </a:p>
          <a:p>
            <a:r>
              <a:rPr lang="it-IT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5b. de Rosa, A.S.,. Bocci, E. (2013, forthcoming) Place @-Branding and European Capitals:</a:t>
            </a:r>
            <a:r>
              <a:rPr lang="ja-JP" altLang="it-IT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it-IT" altLang="ja-JP" sz="1600" b="1" i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city visiting cards</a:t>
            </a:r>
            <a:r>
              <a:rPr lang="ja-JP" altLang="it-IT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it-IT" altLang="ja-JP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 via municipal websites, virtual tours of significant places flying with Google Earth, and conversational exchanges about city-places experienced/imagined via social networks. In Kapoor, A. &amp; Kulshrestha, C. (Eds) </a:t>
            </a:r>
            <a:r>
              <a:rPr lang="it-IT" altLang="ja-JP" sz="1600" b="1" i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Dynamics of Competitive Advantage and Consumer Perception in Social Marketing</a:t>
            </a:r>
            <a:r>
              <a:rPr lang="it-IT" altLang="ja-JP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, IGI Global: Hershey, Pennsylvania.</a:t>
            </a:r>
          </a:p>
          <a:p>
            <a:pPr algn="ctr">
              <a:buFont typeface="Wingdings" charset="0"/>
              <a:buNone/>
            </a:pPr>
            <a:r>
              <a:rPr lang="it-IT" sz="1600" b="1">
                <a:latin typeface="Arial" charset="0"/>
                <a:ea typeface="ＭＳ Ｐゴシック" charset="0"/>
                <a:cs typeface="ＭＳ Ｐゴシック" charset="0"/>
              </a:rPr>
              <a:t>Oppure in alternativa:</a:t>
            </a:r>
          </a:p>
          <a:p>
            <a:r>
              <a:rPr lang="it-IT" sz="1600" b="1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5c. </a:t>
            </a: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de Rosa, A.S., (2013) Place-identity and social representations of historic capital cities: Rome through the eyes of first-visitors from six countries. In A.S. de Rosa (Ed.), </a:t>
            </a:r>
            <a:r>
              <a:rPr lang="en-US" sz="1600" b="1" i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Social Representations in the "social arena", (</a:t>
            </a:r>
            <a:r>
              <a:rPr lang="en-US" sz="16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pp. 311-381),</a:t>
            </a:r>
            <a:r>
              <a:rPr lang="en-US" sz="1600" b="1" i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Routledge, New York – London. </a:t>
            </a:r>
            <a:endParaRPr lang="it-IT" sz="16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0" lvl="2" indent="0" algn="ctr">
              <a:buSzPct val="60000"/>
              <a:buFont typeface="Wingdings" charset="0"/>
              <a:buNone/>
            </a:pPr>
            <a:r>
              <a:rPr lang="it-IT" sz="2000" b="1">
                <a:latin typeface="Times New Roman" charset="0"/>
                <a:ea typeface="ＭＳ Ｐゴシック" charset="0"/>
              </a:rPr>
              <a:t>         I testi di cui ai punti 2, 3 4, 5  saranno resi disponibili su:</a:t>
            </a:r>
          </a:p>
          <a:p>
            <a:pPr marL="0" lvl="2" indent="0" algn="ctr">
              <a:buSzPct val="60000"/>
              <a:buFont typeface="Wingdings" charset="0"/>
              <a:buNone/>
            </a:pPr>
            <a:r>
              <a:rPr lang="it-IT" sz="2000" b="1">
                <a:latin typeface="Times New Roman" charset="0"/>
                <a:ea typeface="ＭＳ Ｐゴシック" charset="0"/>
              </a:rPr>
              <a:t>                               http://elearning.uniroma1.it/</a:t>
            </a:r>
          </a:p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828800" y="762000"/>
            <a:ext cx="59832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sz="3200" i="1">
                <a:solidFill>
                  <a:srgbClr val="0D1D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LIBRI DI TESTO: 5 (5a. o 5b.)</a:t>
            </a:r>
            <a:endParaRPr lang="it-IT" sz="3200" i="1">
              <a:solidFill>
                <a:schemeClr val="hlink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698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894</Words>
  <Application>Microsoft Macintosh PowerPoint</Application>
  <PresentationFormat>Presentazione su schermo (4:3)</PresentationFormat>
  <Paragraphs>47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</dc:creator>
  <cp:lastModifiedBy>Utente</cp:lastModifiedBy>
  <cp:revision>1</cp:revision>
  <dcterms:created xsi:type="dcterms:W3CDTF">2014-02-04T13:41:53Z</dcterms:created>
  <dcterms:modified xsi:type="dcterms:W3CDTF">2014-02-04T13:42:16Z</dcterms:modified>
</cp:coreProperties>
</file>