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444" r:id="rId3"/>
    <p:sldId id="438" r:id="rId4"/>
    <p:sldId id="452" r:id="rId5"/>
    <p:sldId id="447" r:id="rId6"/>
    <p:sldId id="370" r:id="rId7"/>
    <p:sldId id="448" r:id="rId8"/>
    <p:sldId id="450" r:id="rId9"/>
    <p:sldId id="449" r:id="rId10"/>
    <p:sldId id="451" r:id="rId11"/>
    <p:sldId id="453" r:id="rId12"/>
    <p:sldId id="454" r:id="rId13"/>
    <p:sldId id="455" r:id="rId14"/>
    <p:sldId id="456" r:id="rId15"/>
    <p:sldId id="457" r:id="rId16"/>
    <p:sldId id="458" r:id="rId17"/>
    <p:sldId id="459" r:id="rId18"/>
    <p:sldId id="460" r:id="rId19"/>
    <p:sldId id="461" r:id="rId20"/>
    <p:sldId id="462" r:id="rId21"/>
    <p:sldId id="463" r:id="rId22"/>
    <p:sldId id="464" r:id="rId23"/>
    <p:sldId id="465" r:id="rId24"/>
    <p:sldId id="472" r:id="rId25"/>
    <p:sldId id="466" r:id="rId26"/>
    <p:sldId id="467" r:id="rId27"/>
    <p:sldId id="468" r:id="rId28"/>
    <p:sldId id="469" r:id="rId29"/>
    <p:sldId id="470" r:id="rId30"/>
    <p:sldId id="471" r:id="rId31"/>
    <p:sldId id="473" r:id="rId32"/>
    <p:sldId id="474" r:id="rId33"/>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63"/>
  </p:normalViewPr>
  <p:slideViewPr>
    <p:cSldViewPr snapToGrid="0" snapToObjects="1">
      <p:cViewPr varScale="1">
        <p:scale>
          <a:sx n="121" d="100"/>
          <a:sy n="121" d="100"/>
        </p:scale>
        <p:origin x="20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ACE8E6-8808-AF4C-A8BB-5F7EA9BED85B}" type="datetimeFigureOut">
              <a:rPr lang="en-IT" smtClean="0"/>
              <a:t>10/12/2023</a:t>
            </a:fld>
            <a:endParaRPr lang="en-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38FF1-9394-814B-BEE8-41A2B1353A8F}" type="slidenum">
              <a:rPr lang="en-IT" smtClean="0"/>
              <a:t>‹#›</a:t>
            </a:fld>
            <a:endParaRPr lang="en-IT"/>
          </a:p>
        </p:txBody>
      </p:sp>
    </p:spTree>
    <p:extLst>
      <p:ext uri="{BB962C8B-B14F-4D97-AF65-F5344CB8AC3E}">
        <p14:creationId xmlns:p14="http://schemas.microsoft.com/office/powerpoint/2010/main" val="3948050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C1237-F904-5548-BFD4-FF37D17BBA0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6174A96D-AAF8-684C-AEDE-436D8BB761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364A6703-8183-194A-B9E9-A04284804F53}"/>
              </a:ext>
            </a:extLst>
          </p:cNvPr>
          <p:cNvSpPr>
            <a:spLocks noGrp="1"/>
          </p:cNvSpPr>
          <p:nvPr>
            <p:ph type="dt" sz="half" idx="10"/>
          </p:nvPr>
        </p:nvSpPr>
        <p:spPr/>
        <p:txBody>
          <a:bodyPr/>
          <a:lstStyle/>
          <a:p>
            <a:fld id="{EDB94288-80D6-544D-A3E0-723FCCFA7609}" type="datetimeFigureOut">
              <a:rPr lang="en-IT" smtClean="0"/>
              <a:t>10/12/2023</a:t>
            </a:fld>
            <a:endParaRPr lang="en-IT"/>
          </a:p>
        </p:txBody>
      </p:sp>
      <p:sp>
        <p:nvSpPr>
          <p:cNvPr id="5" name="Footer Placeholder 4">
            <a:extLst>
              <a:ext uri="{FF2B5EF4-FFF2-40B4-BE49-F238E27FC236}">
                <a16:creationId xmlns:a16="http://schemas.microsoft.com/office/drawing/2014/main" id="{58441971-8257-9D4B-8970-E5E14D96B315}"/>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D4D89B87-234E-3344-ACBB-F66FB8B71A4F}"/>
              </a:ext>
            </a:extLst>
          </p:cNvPr>
          <p:cNvSpPr>
            <a:spLocks noGrp="1"/>
          </p:cNvSpPr>
          <p:nvPr>
            <p:ph type="sldNum" sz="quarter" idx="12"/>
          </p:nvPr>
        </p:nvSpPr>
        <p:spPr/>
        <p:txBody>
          <a:bodyPr/>
          <a:lstStyle/>
          <a:p>
            <a:fld id="{A1416D29-57A7-EC49-A257-CE7EDE63C522}" type="slidenum">
              <a:rPr lang="en-IT" smtClean="0"/>
              <a:t>‹#›</a:t>
            </a:fld>
            <a:endParaRPr lang="en-IT"/>
          </a:p>
        </p:txBody>
      </p:sp>
    </p:spTree>
    <p:extLst>
      <p:ext uri="{BB962C8B-B14F-4D97-AF65-F5344CB8AC3E}">
        <p14:creationId xmlns:p14="http://schemas.microsoft.com/office/powerpoint/2010/main" val="2745906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4ED80-9F5B-8C4F-8505-A6B13B269196}"/>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7BC0D586-AB68-CA43-950E-EFED133DCCD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63665E57-8AA2-7A4E-B9F1-C569C5B02019}"/>
              </a:ext>
            </a:extLst>
          </p:cNvPr>
          <p:cNvSpPr>
            <a:spLocks noGrp="1"/>
          </p:cNvSpPr>
          <p:nvPr>
            <p:ph type="dt" sz="half" idx="10"/>
          </p:nvPr>
        </p:nvSpPr>
        <p:spPr/>
        <p:txBody>
          <a:bodyPr/>
          <a:lstStyle/>
          <a:p>
            <a:fld id="{EDB94288-80D6-544D-A3E0-723FCCFA7609}" type="datetimeFigureOut">
              <a:rPr lang="en-IT" smtClean="0"/>
              <a:t>10/12/2023</a:t>
            </a:fld>
            <a:endParaRPr lang="en-IT"/>
          </a:p>
        </p:txBody>
      </p:sp>
      <p:sp>
        <p:nvSpPr>
          <p:cNvPr id="5" name="Footer Placeholder 4">
            <a:extLst>
              <a:ext uri="{FF2B5EF4-FFF2-40B4-BE49-F238E27FC236}">
                <a16:creationId xmlns:a16="http://schemas.microsoft.com/office/drawing/2014/main" id="{4EBC8E72-3C56-5E47-A4C6-C87E3C21E301}"/>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9DDBE865-35EE-4447-AEA9-FDDCBFE178BE}"/>
              </a:ext>
            </a:extLst>
          </p:cNvPr>
          <p:cNvSpPr>
            <a:spLocks noGrp="1"/>
          </p:cNvSpPr>
          <p:nvPr>
            <p:ph type="sldNum" sz="quarter" idx="12"/>
          </p:nvPr>
        </p:nvSpPr>
        <p:spPr/>
        <p:txBody>
          <a:bodyPr/>
          <a:lstStyle/>
          <a:p>
            <a:fld id="{A1416D29-57A7-EC49-A257-CE7EDE63C522}" type="slidenum">
              <a:rPr lang="en-IT" smtClean="0"/>
              <a:t>‹#›</a:t>
            </a:fld>
            <a:endParaRPr lang="en-IT"/>
          </a:p>
        </p:txBody>
      </p:sp>
    </p:spTree>
    <p:extLst>
      <p:ext uri="{BB962C8B-B14F-4D97-AF65-F5344CB8AC3E}">
        <p14:creationId xmlns:p14="http://schemas.microsoft.com/office/powerpoint/2010/main" val="3334574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471B5B-A626-4B4F-B993-5170DE70BB7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2DEAC55E-46D5-E84A-92B2-B44C1BB5C65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39645828-7947-5A4E-926F-4691B8D701EE}"/>
              </a:ext>
            </a:extLst>
          </p:cNvPr>
          <p:cNvSpPr>
            <a:spLocks noGrp="1"/>
          </p:cNvSpPr>
          <p:nvPr>
            <p:ph type="dt" sz="half" idx="10"/>
          </p:nvPr>
        </p:nvSpPr>
        <p:spPr/>
        <p:txBody>
          <a:bodyPr/>
          <a:lstStyle/>
          <a:p>
            <a:fld id="{EDB94288-80D6-544D-A3E0-723FCCFA7609}" type="datetimeFigureOut">
              <a:rPr lang="en-IT" smtClean="0"/>
              <a:t>10/12/2023</a:t>
            </a:fld>
            <a:endParaRPr lang="en-IT"/>
          </a:p>
        </p:txBody>
      </p:sp>
      <p:sp>
        <p:nvSpPr>
          <p:cNvPr id="5" name="Footer Placeholder 4">
            <a:extLst>
              <a:ext uri="{FF2B5EF4-FFF2-40B4-BE49-F238E27FC236}">
                <a16:creationId xmlns:a16="http://schemas.microsoft.com/office/drawing/2014/main" id="{A9AAAB45-ADDC-F14E-80CC-6C83272A60C4}"/>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CFD1FEA5-99D7-E240-8BCE-75B420681AE3}"/>
              </a:ext>
            </a:extLst>
          </p:cNvPr>
          <p:cNvSpPr>
            <a:spLocks noGrp="1"/>
          </p:cNvSpPr>
          <p:nvPr>
            <p:ph type="sldNum" sz="quarter" idx="12"/>
          </p:nvPr>
        </p:nvSpPr>
        <p:spPr/>
        <p:txBody>
          <a:bodyPr/>
          <a:lstStyle/>
          <a:p>
            <a:fld id="{A1416D29-57A7-EC49-A257-CE7EDE63C522}" type="slidenum">
              <a:rPr lang="en-IT" smtClean="0"/>
              <a:t>‹#›</a:t>
            </a:fld>
            <a:endParaRPr lang="en-IT"/>
          </a:p>
        </p:txBody>
      </p:sp>
    </p:spTree>
    <p:extLst>
      <p:ext uri="{BB962C8B-B14F-4D97-AF65-F5344CB8AC3E}">
        <p14:creationId xmlns:p14="http://schemas.microsoft.com/office/powerpoint/2010/main" val="262981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58B41-F9CE-9043-9FA6-46965B771C42}"/>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39CCA8C7-1AF3-004E-91D6-1A7750BE38A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5BA80DD4-D70D-B645-966A-2BCE5E84C969}"/>
              </a:ext>
            </a:extLst>
          </p:cNvPr>
          <p:cNvSpPr>
            <a:spLocks noGrp="1"/>
          </p:cNvSpPr>
          <p:nvPr>
            <p:ph type="dt" sz="half" idx="10"/>
          </p:nvPr>
        </p:nvSpPr>
        <p:spPr/>
        <p:txBody>
          <a:bodyPr/>
          <a:lstStyle/>
          <a:p>
            <a:fld id="{EDB94288-80D6-544D-A3E0-723FCCFA7609}" type="datetimeFigureOut">
              <a:rPr lang="en-IT" smtClean="0"/>
              <a:t>10/12/2023</a:t>
            </a:fld>
            <a:endParaRPr lang="en-IT"/>
          </a:p>
        </p:txBody>
      </p:sp>
      <p:sp>
        <p:nvSpPr>
          <p:cNvPr id="5" name="Footer Placeholder 4">
            <a:extLst>
              <a:ext uri="{FF2B5EF4-FFF2-40B4-BE49-F238E27FC236}">
                <a16:creationId xmlns:a16="http://schemas.microsoft.com/office/drawing/2014/main" id="{576ED798-C0EF-0D4E-BBD3-A94C66F2B4F6}"/>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20FB86C1-562C-884E-9F5C-92BF36D3F55A}"/>
              </a:ext>
            </a:extLst>
          </p:cNvPr>
          <p:cNvSpPr>
            <a:spLocks noGrp="1"/>
          </p:cNvSpPr>
          <p:nvPr>
            <p:ph type="sldNum" sz="quarter" idx="12"/>
          </p:nvPr>
        </p:nvSpPr>
        <p:spPr/>
        <p:txBody>
          <a:bodyPr/>
          <a:lstStyle/>
          <a:p>
            <a:fld id="{A1416D29-57A7-EC49-A257-CE7EDE63C522}" type="slidenum">
              <a:rPr lang="en-IT" smtClean="0"/>
              <a:t>‹#›</a:t>
            </a:fld>
            <a:endParaRPr lang="en-IT"/>
          </a:p>
        </p:txBody>
      </p:sp>
    </p:spTree>
    <p:extLst>
      <p:ext uri="{BB962C8B-B14F-4D97-AF65-F5344CB8AC3E}">
        <p14:creationId xmlns:p14="http://schemas.microsoft.com/office/powerpoint/2010/main" val="385049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A3079-2B25-054B-AE67-1DA3E220939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5E9FC071-3B2E-764B-8C34-B7FE595EA0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44321F7-08A0-694A-A9CE-96B3FEAF188F}"/>
              </a:ext>
            </a:extLst>
          </p:cNvPr>
          <p:cNvSpPr>
            <a:spLocks noGrp="1"/>
          </p:cNvSpPr>
          <p:nvPr>
            <p:ph type="dt" sz="half" idx="10"/>
          </p:nvPr>
        </p:nvSpPr>
        <p:spPr/>
        <p:txBody>
          <a:bodyPr/>
          <a:lstStyle/>
          <a:p>
            <a:fld id="{EDB94288-80D6-544D-A3E0-723FCCFA7609}" type="datetimeFigureOut">
              <a:rPr lang="en-IT" smtClean="0"/>
              <a:t>10/12/2023</a:t>
            </a:fld>
            <a:endParaRPr lang="en-IT"/>
          </a:p>
        </p:txBody>
      </p:sp>
      <p:sp>
        <p:nvSpPr>
          <p:cNvPr id="5" name="Footer Placeholder 4">
            <a:extLst>
              <a:ext uri="{FF2B5EF4-FFF2-40B4-BE49-F238E27FC236}">
                <a16:creationId xmlns:a16="http://schemas.microsoft.com/office/drawing/2014/main" id="{4F4D4533-181A-B34C-A74B-C7E4E9C6C95C}"/>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25DC78DE-605B-9A4A-A001-980344E171D7}"/>
              </a:ext>
            </a:extLst>
          </p:cNvPr>
          <p:cNvSpPr>
            <a:spLocks noGrp="1"/>
          </p:cNvSpPr>
          <p:nvPr>
            <p:ph type="sldNum" sz="quarter" idx="12"/>
          </p:nvPr>
        </p:nvSpPr>
        <p:spPr/>
        <p:txBody>
          <a:bodyPr/>
          <a:lstStyle/>
          <a:p>
            <a:fld id="{A1416D29-57A7-EC49-A257-CE7EDE63C522}" type="slidenum">
              <a:rPr lang="en-IT" smtClean="0"/>
              <a:t>‹#›</a:t>
            </a:fld>
            <a:endParaRPr lang="en-IT"/>
          </a:p>
        </p:txBody>
      </p:sp>
    </p:spTree>
    <p:extLst>
      <p:ext uri="{BB962C8B-B14F-4D97-AF65-F5344CB8AC3E}">
        <p14:creationId xmlns:p14="http://schemas.microsoft.com/office/powerpoint/2010/main" val="2977176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5E53A-5805-D04E-89BC-FAE5B7C34B0E}"/>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C81FE8EA-78D5-744A-951A-04A77910A12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E8F5CB51-F086-004A-9FF2-B1A71902F10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67C0B68A-EC6D-1345-8F18-8303480CED1B}"/>
              </a:ext>
            </a:extLst>
          </p:cNvPr>
          <p:cNvSpPr>
            <a:spLocks noGrp="1"/>
          </p:cNvSpPr>
          <p:nvPr>
            <p:ph type="dt" sz="half" idx="10"/>
          </p:nvPr>
        </p:nvSpPr>
        <p:spPr/>
        <p:txBody>
          <a:bodyPr/>
          <a:lstStyle/>
          <a:p>
            <a:fld id="{EDB94288-80D6-544D-A3E0-723FCCFA7609}" type="datetimeFigureOut">
              <a:rPr lang="en-IT" smtClean="0"/>
              <a:t>10/12/2023</a:t>
            </a:fld>
            <a:endParaRPr lang="en-IT"/>
          </a:p>
        </p:txBody>
      </p:sp>
      <p:sp>
        <p:nvSpPr>
          <p:cNvPr id="6" name="Footer Placeholder 5">
            <a:extLst>
              <a:ext uri="{FF2B5EF4-FFF2-40B4-BE49-F238E27FC236}">
                <a16:creationId xmlns:a16="http://schemas.microsoft.com/office/drawing/2014/main" id="{A21B42C6-4930-FA4A-B437-25E47A3C1C6B}"/>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E7F3BC72-0C6C-BF41-BC27-98D7639D73DC}"/>
              </a:ext>
            </a:extLst>
          </p:cNvPr>
          <p:cNvSpPr>
            <a:spLocks noGrp="1"/>
          </p:cNvSpPr>
          <p:nvPr>
            <p:ph type="sldNum" sz="quarter" idx="12"/>
          </p:nvPr>
        </p:nvSpPr>
        <p:spPr/>
        <p:txBody>
          <a:bodyPr/>
          <a:lstStyle/>
          <a:p>
            <a:fld id="{A1416D29-57A7-EC49-A257-CE7EDE63C522}" type="slidenum">
              <a:rPr lang="en-IT" smtClean="0"/>
              <a:t>‹#›</a:t>
            </a:fld>
            <a:endParaRPr lang="en-IT"/>
          </a:p>
        </p:txBody>
      </p:sp>
    </p:spTree>
    <p:extLst>
      <p:ext uri="{BB962C8B-B14F-4D97-AF65-F5344CB8AC3E}">
        <p14:creationId xmlns:p14="http://schemas.microsoft.com/office/powerpoint/2010/main" val="655269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AB5F1-13EA-A14E-90BF-441718566D1B}"/>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5D8AAFE4-6ABF-F349-9787-47EE0016DF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4A77B63-FAB4-5E43-BE9E-2E9398DFC85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AA36D658-6508-924A-86A3-A40657497D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6F4DC76-980E-3F41-838F-407AFC292D5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2D62F80C-9286-BE49-8A1B-5520D08F7204}"/>
              </a:ext>
            </a:extLst>
          </p:cNvPr>
          <p:cNvSpPr>
            <a:spLocks noGrp="1"/>
          </p:cNvSpPr>
          <p:nvPr>
            <p:ph type="dt" sz="half" idx="10"/>
          </p:nvPr>
        </p:nvSpPr>
        <p:spPr/>
        <p:txBody>
          <a:bodyPr/>
          <a:lstStyle/>
          <a:p>
            <a:fld id="{EDB94288-80D6-544D-A3E0-723FCCFA7609}" type="datetimeFigureOut">
              <a:rPr lang="en-IT" smtClean="0"/>
              <a:t>10/12/2023</a:t>
            </a:fld>
            <a:endParaRPr lang="en-IT"/>
          </a:p>
        </p:txBody>
      </p:sp>
      <p:sp>
        <p:nvSpPr>
          <p:cNvPr id="8" name="Footer Placeholder 7">
            <a:extLst>
              <a:ext uri="{FF2B5EF4-FFF2-40B4-BE49-F238E27FC236}">
                <a16:creationId xmlns:a16="http://schemas.microsoft.com/office/drawing/2014/main" id="{B547A565-B4DC-7F4B-B9E5-AD433725749B}"/>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6D013BC5-D953-E44E-B577-1125718D482E}"/>
              </a:ext>
            </a:extLst>
          </p:cNvPr>
          <p:cNvSpPr>
            <a:spLocks noGrp="1"/>
          </p:cNvSpPr>
          <p:nvPr>
            <p:ph type="sldNum" sz="quarter" idx="12"/>
          </p:nvPr>
        </p:nvSpPr>
        <p:spPr/>
        <p:txBody>
          <a:bodyPr/>
          <a:lstStyle/>
          <a:p>
            <a:fld id="{A1416D29-57A7-EC49-A257-CE7EDE63C522}" type="slidenum">
              <a:rPr lang="en-IT" smtClean="0"/>
              <a:t>‹#›</a:t>
            </a:fld>
            <a:endParaRPr lang="en-IT"/>
          </a:p>
        </p:txBody>
      </p:sp>
    </p:spTree>
    <p:extLst>
      <p:ext uri="{BB962C8B-B14F-4D97-AF65-F5344CB8AC3E}">
        <p14:creationId xmlns:p14="http://schemas.microsoft.com/office/powerpoint/2010/main" val="225857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9FA0B-6B25-7C48-A03D-C78687B5670C}"/>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EB97A4A9-A19E-C14C-BB47-076CB0FEDA52}"/>
              </a:ext>
            </a:extLst>
          </p:cNvPr>
          <p:cNvSpPr>
            <a:spLocks noGrp="1"/>
          </p:cNvSpPr>
          <p:nvPr>
            <p:ph type="dt" sz="half" idx="10"/>
          </p:nvPr>
        </p:nvSpPr>
        <p:spPr/>
        <p:txBody>
          <a:bodyPr/>
          <a:lstStyle/>
          <a:p>
            <a:fld id="{EDB94288-80D6-544D-A3E0-723FCCFA7609}" type="datetimeFigureOut">
              <a:rPr lang="en-IT" smtClean="0"/>
              <a:t>10/12/2023</a:t>
            </a:fld>
            <a:endParaRPr lang="en-IT"/>
          </a:p>
        </p:txBody>
      </p:sp>
      <p:sp>
        <p:nvSpPr>
          <p:cNvPr id="4" name="Footer Placeholder 3">
            <a:extLst>
              <a:ext uri="{FF2B5EF4-FFF2-40B4-BE49-F238E27FC236}">
                <a16:creationId xmlns:a16="http://schemas.microsoft.com/office/drawing/2014/main" id="{8D29248A-0B1D-0F40-9C26-D76B3E407898}"/>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3929E01B-385B-4B4B-8EEA-B4261AD3B2C0}"/>
              </a:ext>
            </a:extLst>
          </p:cNvPr>
          <p:cNvSpPr>
            <a:spLocks noGrp="1"/>
          </p:cNvSpPr>
          <p:nvPr>
            <p:ph type="sldNum" sz="quarter" idx="12"/>
          </p:nvPr>
        </p:nvSpPr>
        <p:spPr/>
        <p:txBody>
          <a:bodyPr/>
          <a:lstStyle/>
          <a:p>
            <a:fld id="{A1416D29-57A7-EC49-A257-CE7EDE63C522}" type="slidenum">
              <a:rPr lang="en-IT" smtClean="0"/>
              <a:t>‹#›</a:t>
            </a:fld>
            <a:endParaRPr lang="en-IT"/>
          </a:p>
        </p:txBody>
      </p:sp>
    </p:spTree>
    <p:extLst>
      <p:ext uri="{BB962C8B-B14F-4D97-AF65-F5344CB8AC3E}">
        <p14:creationId xmlns:p14="http://schemas.microsoft.com/office/powerpoint/2010/main" val="3915931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08C95E-BFC7-D14F-AF1B-00842ABE79AD}"/>
              </a:ext>
            </a:extLst>
          </p:cNvPr>
          <p:cNvSpPr>
            <a:spLocks noGrp="1"/>
          </p:cNvSpPr>
          <p:nvPr>
            <p:ph type="dt" sz="half" idx="10"/>
          </p:nvPr>
        </p:nvSpPr>
        <p:spPr/>
        <p:txBody>
          <a:bodyPr/>
          <a:lstStyle/>
          <a:p>
            <a:fld id="{EDB94288-80D6-544D-A3E0-723FCCFA7609}" type="datetimeFigureOut">
              <a:rPr lang="en-IT" smtClean="0"/>
              <a:t>10/12/2023</a:t>
            </a:fld>
            <a:endParaRPr lang="en-IT"/>
          </a:p>
        </p:txBody>
      </p:sp>
      <p:sp>
        <p:nvSpPr>
          <p:cNvPr id="3" name="Footer Placeholder 2">
            <a:extLst>
              <a:ext uri="{FF2B5EF4-FFF2-40B4-BE49-F238E27FC236}">
                <a16:creationId xmlns:a16="http://schemas.microsoft.com/office/drawing/2014/main" id="{4BFFECBD-00AB-4E41-941E-595BF237FE81}"/>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A7449D50-6156-6A48-9296-F7ECC26E0FF3}"/>
              </a:ext>
            </a:extLst>
          </p:cNvPr>
          <p:cNvSpPr>
            <a:spLocks noGrp="1"/>
          </p:cNvSpPr>
          <p:nvPr>
            <p:ph type="sldNum" sz="quarter" idx="12"/>
          </p:nvPr>
        </p:nvSpPr>
        <p:spPr/>
        <p:txBody>
          <a:bodyPr/>
          <a:lstStyle/>
          <a:p>
            <a:fld id="{A1416D29-57A7-EC49-A257-CE7EDE63C522}" type="slidenum">
              <a:rPr lang="en-IT" smtClean="0"/>
              <a:t>‹#›</a:t>
            </a:fld>
            <a:endParaRPr lang="en-IT"/>
          </a:p>
        </p:txBody>
      </p:sp>
    </p:spTree>
    <p:extLst>
      <p:ext uri="{BB962C8B-B14F-4D97-AF65-F5344CB8AC3E}">
        <p14:creationId xmlns:p14="http://schemas.microsoft.com/office/powerpoint/2010/main" val="345477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DFEA-B277-FC40-9349-459D356983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8E6C26DE-4C88-7D4C-9093-8DC7B70897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BE421CA3-737E-9F4E-A17A-70A6635C93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98FD574-9C0F-A042-8EE2-84899C18011F}"/>
              </a:ext>
            </a:extLst>
          </p:cNvPr>
          <p:cNvSpPr>
            <a:spLocks noGrp="1"/>
          </p:cNvSpPr>
          <p:nvPr>
            <p:ph type="dt" sz="half" idx="10"/>
          </p:nvPr>
        </p:nvSpPr>
        <p:spPr/>
        <p:txBody>
          <a:bodyPr/>
          <a:lstStyle/>
          <a:p>
            <a:fld id="{EDB94288-80D6-544D-A3E0-723FCCFA7609}" type="datetimeFigureOut">
              <a:rPr lang="en-IT" smtClean="0"/>
              <a:t>10/12/2023</a:t>
            </a:fld>
            <a:endParaRPr lang="en-IT"/>
          </a:p>
        </p:txBody>
      </p:sp>
      <p:sp>
        <p:nvSpPr>
          <p:cNvPr id="6" name="Footer Placeholder 5">
            <a:extLst>
              <a:ext uri="{FF2B5EF4-FFF2-40B4-BE49-F238E27FC236}">
                <a16:creationId xmlns:a16="http://schemas.microsoft.com/office/drawing/2014/main" id="{351DC71E-42A1-144B-9CDC-F70D3308B7CF}"/>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40649227-8CB0-1E48-A938-D5551E0065F0}"/>
              </a:ext>
            </a:extLst>
          </p:cNvPr>
          <p:cNvSpPr>
            <a:spLocks noGrp="1"/>
          </p:cNvSpPr>
          <p:nvPr>
            <p:ph type="sldNum" sz="quarter" idx="12"/>
          </p:nvPr>
        </p:nvSpPr>
        <p:spPr/>
        <p:txBody>
          <a:bodyPr/>
          <a:lstStyle/>
          <a:p>
            <a:fld id="{A1416D29-57A7-EC49-A257-CE7EDE63C522}" type="slidenum">
              <a:rPr lang="en-IT" smtClean="0"/>
              <a:t>‹#›</a:t>
            </a:fld>
            <a:endParaRPr lang="en-IT"/>
          </a:p>
        </p:txBody>
      </p:sp>
    </p:spTree>
    <p:extLst>
      <p:ext uri="{BB962C8B-B14F-4D97-AF65-F5344CB8AC3E}">
        <p14:creationId xmlns:p14="http://schemas.microsoft.com/office/powerpoint/2010/main" val="2919775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A22F9-B5F9-2E43-88CF-5B0A1D3DB7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98BF4B6A-77BA-F346-AB98-6114302488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10FB904F-B471-134B-92BF-D6983E36C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4CCA374-9FAC-E243-9CA6-F8A102DF0AE0}"/>
              </a:ext>
            </a:extLst>
          </p:cNvPr>
          <p:cNvSpPr>
            <a:spLocks noGrp="1"/>
          </p:cNvSpPr>
          <p:nvPr>
            <p:ph type="dt" sz="half" idx="10"/>
          </p:nvPr>
        </p:nvSpPr>
        <p:spPr/>
        <p:txBody>
          <a:bodyPr/>
          <a:lstStyle/>
          <a:p>
            <a:fld id="{EDB94288-80D6-544D-A3E0-723FCCFA7609}" type="datetimeFigureOut">
              <a:rPr lang="en-IT" smtClean="0"/>
              <a:t>10/12/2023</a:t>
            </a:fld>
            <a:endParaRPr lang="en-IT"/>
          </a:p>
        </p:txBody>
      </p:sp>
      <p:sp>
        <p:nvSpPr>
          <p:cNvPr id="6" name="Footer Placeholder 5">
            <a:extLst>
              <a:ext uri="{FF2B5EF4-FFF2-40B4-BE49-F238E27FC236}">
                <a16:creationId xmlns:a16="http://schemas.microsoft.com/office/drawing/2014/main" id="{7A79B341-287D-7249-A863-DD97B26FD7A3}"/>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B27C9C92-141A-1B4E-87C3-13A50ABA3881}"/>
              </a:ext>
            </a:extLst>
          </p:cNvPr>
          <p:cNvSpPr>
            <a:spLocks noGrp="1"/>
          </p:cNvSpPr>
          <p:nvPr>
            <p:ph type="sldNum" sz="quarter" idx="12"/>
          </p:nvPr>
        </p:nvSpPr>
        <p:spPr/>
        <p:txBody>
          <a:bodyPr/>
          <a:lstStyle/>
          <a:p>
            <a:fld id="{A1416D29-57A7-EC49-A257-CE7EDE63C522}" type="slidenum">
              <a:rPr lang="en-IT" smtClean="0"/>
              <a:t>‹#›</a:t>
            </a:fld>
            <a:endParaRPr lang="en-IT"/>
          </a:p>
        </p:txBody>
      </p:sp>
    </p:spTree>
    <p:extLst>
      <p:ext uri="{BB962C8B-B14F-4D97-AF65-F5344CB8AC3E}">
        <p14:creationId xmlns:p14="http://schemas.microsoft.com/office/powerpoint/2010/main" val="2732290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7F4A24-77E0-D440-AD9F-AA3EE6C127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528844DC-567E-0B41-AF72-384156F741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CDA99CCF-7C81-0144-B5C9-BC15B19A7F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94288-80D6-544D-A3E0-723FCCFA7609}" type="datetimeFigureOut">
              <a:rPr lang="en-IT" smtClean="0"/>
              <a:t>10/12/2023</a:t>
            </a:fld>
            <a:endParaRPr lang="en-IT"/>
          </a:p>
        </p:txBody>
      </p:sp>
      <p:sp>
        <p:nvSpPr>
          <p:cNvPr id="5" name="Footer Placeholder 4">
            <a:extLst>
              <a:ext uri="{FF2B5EF4-FFF2-40B4-BE49-F238E27FC236}">
                <a16:creationId xmlns:a16="http://schemas.microsoft.com/office/drawing/2014/main" id="{3938D1E5-AC03-2E4A-82FA-6088A6DC84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T"/>
          </a:p>
        </p:txBody>
      </p:sp>
      <p:sp>
        <p:nvSpPr>
          <p:cNvPr id="6" name="Slide Number Placeholder 5">
            <a:extLst>
              <a:ext uri="{FF2B5EF4-FFF2-40B4-BE49-F238E27FC236}">
                <a16:creationId xmlns:a16="http://schemas.microsoft.com/office/drawing/2014/main" id="{20417144-1FC5-BB42-8254-DCC4C7A03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16D29-57A7-EC49-A257-CE7EDE63C522}" type="slidenum">
              <a:rPr lang="en-IT" smtClean="0"/>
              <a:t>‹#›</a:t>
            </a:fld>
            <a:endParaRPr lang="en-IT"/>
          </a:p>
        </p:txBody>
      </p:sp>
    </p:spTree>
    <p:extLst>
      <p:ext uri="{BB962C8B-B14F-4D97-AF65-F5344CB8AC3E}">
        <p14:creationId xmlns:p14="http://schemas.microsoft.com/office/powerpoint/2010/main" val="1400348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8D6A427-77CD-FD45-9FC7-B6F8C1765A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21" b="-1"/>
          <a:stretch/>
        </p:blipFill>
        <p:spPr bwMode="auto">
          <a:xfrm>
            <a:off x="20" y="10"/>
            <a:ext cx="12191980" cy="685799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a:extLst>
              <a:ext uri="{FF2B5EF4-FFF2-40B4-BE49-F238E27FC236}">
                <a16:creationId xmlns:a16="http://schemas.microsoft.com/office/drawing/2014/main" id="{8B747CE1-AD6C-F347-88CB-2071E2BCAAF2}"/>
              </a:ext>
            </a:extLst>
          </p:cNvPr>
          <p:cNvSpPr/>
          <p:nvPr/>
        </p:nvSpPr>
        <p:spPr>
          <a:xfrm>
            <a:off x="126206" y="6361599"/>
            <a:ext cx="5894947" cy="400110"/>
          </a:xfrm>
          <a:prstGeom prst="rect">
            <a:avLst/>
          </a:prstGeom>
        </p:spPr>
        <p:txBody>
          <a:bodyPr wrap="none">
            <a:spAutoFit/>
          </a:bodyPr>
          <a:lstStyle/>
          <a:p>
            <a:r>
              <a:rPr lang="en-GB" sz="2000" b="1" i="0" dirty="0">
                <a:effectLst/>
                <a:latin typeface="+mj-lt"/>
              </a:rPr>
              <a:t>Exterior of the old Atocha Station in Madrid </a:t>
            </a:r>
            <a:r>
              <a:rPr lang="en-GB" sz="1000" b="0" i="0" dirty="0">
                <a:effectLst/>
                <a:latin typeface="+mj-lt"/>
              </a:rPr>
              <a:t>(Gryffindor / CC BY-SA)</a:t>
            </a:r>
            <a:endParaRPr lang="x-none" sz="1000" dirty="0">
              <a:latin typeface="+mj-lt"/>
            </a:endParaRPr>
          </a:p>
        </p:txBody>
      </p:sp>
      <p:sp>
        <p:nvSpPr>
          <p:cNvPr id="2" name="Rectangle 1"/>
          <p:cNvSpPr/>
          <p:nvPr/>
        </p:nvSpPr>
        <p:spPr>
          <a:xfrm>
            <a:off x="816429" y="115193"/>
            <a:ext cx="10047514" cy="954107"/>
          </a:xfrm>
          <a:prstGeom prst="rect">
            <a:avLst/>
          </a:prstGeom>
        </p:spPr>
        <p:txBody>
          <a:bodyPr wrap="square">
            <a:spAutoFit/>
          </a:bodyPr>
          <a:lstStyle/>
          <a:p>
            <a:pPr algn="ctr"/>
            <a:r>
              <a:rPr lang="en-US" sz="2800" dirty="0"/>
              <a:t>FORENSIC DECISION MAKING </a:t>
            </a:r>
          </a:p>
          <a:p>
            <a:pPr algn="ctr"/>
            <a:r>
              <a:rPr lang="en-US" sz="2800" dirty="0"/>
              <a:t>November 8</a:t>
            </a:r>
            <a:r>
              <a:rPr lang="en-US" sz="2800" baseline="30000" dirty="0"/>
              <a:t>th</a:t>
            </a:r>
            <a:r>
              <a:rPr lang="en-US" sz="2800"/>
              <a:t>, 2023</a:t>
            </a:r>
            <a:endParaRPr lang="en-US" sz="2800" dirty="0"/>
          </a:p>
        </p:txBody>
      </p:sp>
    </p:spTree>
    <p:extLst>
      <p:ext uri="{BB962C8B-B14F-4D97-AF65-F5344CB8AC3E}">
        <p14:creationId xmlns:p14="http://schemas.microsoft.com/office/powerpoint/2010/main" val="2453412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6" name="Text Box 8">
            <a:extLst>
              <a:ext uri="{FF2B5EF4-FFF2-40B4-BE49-F238E27FC236}">
                <a16:creationId xmlns:a16="http://schemas.microsoft.com/office/drawing/2014/main" id="{6213D6F2-7A2E-AA4D-B64C-D56268C8E1B2}"/>
              </a:ext>
            </a:extLst>
          </p:cNvPr>
          <p:cNvSpPr txBox="1">
            <a:spLocks noChangeArrowheads="1"/>
          </p:cNvSpPr>
          <p:nvPr/>
        </p:nvSpPr>
        <p:spPr bwMode="auto">
          <a:xfrm>
            <a:off x="947240" y="1029286"/>
            <a:ext cx="1075422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IT" sz="3200" dirty="0" err="1"/>
              <a:t>Humans</a:t>
            </a:r>
            <a:r>
              <a:rPr lang="it-IT" altLang="en-IT" sz="3200" dirty="0"/>
              <a:t> do </a:t>
            </a:r>
            <a:r>
              <a:rPr lang="it-IT" altLang="en-IT" sz="3200" dirty="0" err="1"/>
              <a:t>not</a:t>
            </a:r>
            <a:r>
              <a:rPr lang="it-IT" altLang="en-IT" sz="3200" dirty="0"/>
              <a:t> update </a:t>
            </a:r>
            <a:r>
              <a:rPr lang="it-IT" altLang="en-IT" sz="3200" dirty="0" err="1"/>
              <a:t>their</a:t>
            </a:r>
            <a:r>
              <a:rPr lang="it-IT" altLang="en-IT" sz="3200" dirty="0"/>
              <a:t> </a:t>
            </a:r>
            <a:r>
              <a:rPr lang="it-IT" altLang="en-IT" sz="3200" dirty="0" err="1"/>
              <a:t>judgements</a:t>
            </a:r>
            <a:r>
              <a:rPr lang="it-IT" altLang="en-IT" sz="3200" dirty="0"/>
              <a:t> </a:t>
            </a:r>
            <a:r>
              <a:rPr lang="it-IT" altLang="en-IT" sz="3200" dirty="0" err="1"/>
              <a:t>after</a:t>
            </a:r>
            <a:r>
              <a:rPr lang="it-IT" altLang="en-IT" sz="3200" dirty="0"/>
              <a:t> </a:t>
            </a:r>
            <a:r>
              <a:rPr lang="it-IT" altLang="en-IT" sz="3200" dirty="0" err="1"/>
              <a:t>receiving</a:t>
            </a:r>
            <a:r>
              <a:rPr lang="it-IT" altLang="en-IT" sz="3200" dirty="0"/>
              <a:t> a new information </a:t>
            </a:r>
            <a:r>
              <a:rPr lang="it-IT" altLang="en-IT" sz="3200" dirty="0" err="1"/>
              <a:t>as</a:t>
            </a:r>
            <a:r>
              <a:rPr lang="it-IT" altLang="en-IT" sz="3200" dirty="0"/>
              <a:t> </a:t>
            </a:r>
            <a:r>
              <a:rPr lang="it-IT" altLang="en-IT" sz="3200" dirty="0" err="1"/>
              <a:t>much</a:t>
            </a:r>
            <a:r>
              <a:rPr lang="it-IT" altLang="en-IT" sz="3200" dirty="0"/>
              <a:t> </a:t>
            </a:r>
            <a:r>
              <a:rPr lang="it-IT" altLang="en-IT" sz="3200" dirty="0" err="1"/>
              <a:t>as</a:t>
            </a:r>
            <a:r>
              <a:rPr lang="it-IT" altLang="en-IT" sz="3200" dirty="0"/>
              <a:t> </a:t>
            </a:r>
            <a:r>
              <a:rPr lang="it-IT" altLang="en-IT" sz="3200" dirty="0" err="1"/>
              <a:t>they</a:t>
            </a:r>
            <a:r>
              <a:rPr lang="it-IT" altLang="en-IT" sz="3200" dirty="0"/>
              <a:t> </a:t>
            </a:r>
            <a:r>
              <a:rPr lang="it-IT" altLang="en-IT" sz="3200" dirty="0" err="1"/>
              <a:t>should</a:t>
            </a:r>
            <a:r>
              <a:rPr lang="it-IT" altLang="en-IT" sz="3200" dirty="0"/>
              <a:t> do </a:t>
            </a:r>
            <a:r>
              <a:rPr lang="it-IT" altLang="en-IT" sz="3200" dirty="0" err="1"/>
              <a:t>if</a:t>
            </a:r>
            <a:r>
              <a:rPr lang="it-IT" altLang="en-IT" sz="3200" dirty="0"/>
              <a:t> </a:t>
            </a:r>
            <a:r>
              <a:rPr lang="it-IT" altLang="en-IT" sz="3200" dirty="0" err="1"/>
              <a:t>they</a:t>
            </a:r>
            <a:r>
              <a:rPr lang="it-IT" altLang="en-IT" sz="3200" dirty="0"/>
              <a:t> </a:t>
            </a:r>
            <a:r>
              <a:rPr lang="it-IT" altLang="en-IT" sz="3200" dirty="0" err="1"/>
              <a:t>were</a:t>
            </a:r>
            <a:r>
              <a:rPr lang="it-IT" altLang="en-IT" sz="3200" dirty="0"/>
              <a:t> </a:t>
            </a:r>
            <a:r>
              <a:rPr lang="it-IT" altLang="en-IT" sz="3200" dirty="0" err="1"/>
              <a:t>bayesian</a:t>
            </a:r>
            <a:r>
              <a:rPr lang="it-IT" altLang="en-IT" sz="3200" dirty="0"/>
              <a:t> </a:t>
            </a:r>
            <a:r>
              <a:rPr lang="it-IT" altLang="en-IT" sz="3200" dirty="0" err="1"/>
              <a:t>decision</a:t>
            </a:r>
            <a:r>
              <a:rPr lang="it-IT" altLang="en-IT" sz="3200" dirty="0"/>
              <a:t> </a:t>
            </a:r>
            <a:r>
              <a:rPr lang="it-IT" altLang="en-IT" sz="3200" dirty="0" err="1"/>
              <a:t>makers</a:t>
            </a:r>
            <a:r>
              <a:rPr lang="it-IT" altLang="en-IT" sz="3200" dirty="0"/>
              <a:t> (</a:t>
            </a:r>
            <a:r>
              <a:rPr lang="it-IT" altLang="en-IT" sz="3200" dirty="0" err="1"/>
              <a:t>conservatorism</a:t>
            </a:r>
            <a:r>
              <a:rPr lang="it-IT" altLang="en-IT" sz="3200" dirty="0"/>
              <a:t>)</a:t>
            </a:r>
          </a:p>
          <a:p>
            <a:endParaRPr lang="it-IT" altLang="en-IT" sz="3200" dirty="0"/>
          </a:p>
          <a:p>
            <a:r>
              <a:rPr lang="it-IT" altLang="en-IT" sz="3200" dirty="0" err="1"/>
              <a:t>Is</a:t>
            </a:r>
            <a:r>
              <a:rPr lang="it-IT" altLang="en-IT" sz="3200" dirty="0"/>
              <a:t> </a:t>
            </a:r>
            <a:r>
              <a:rPr lang="it-IT" altLang="en-IT" sz="3200" dirty="0" err="1"/>
              <a:t>that</a:t>
            </a:r>
            <a:r>
              <a:rPr lang="it-IT" altLang="en-IT" sz="3200" dirty="0"/>
              <a:t> </a:t>
            </a:r>
            <a:r>
              <a:rPr lang="it-IT" altLang="en-IT" sz="3200" dirty="0" err="1"/>
              <a:t>wrong</a:t>
            </a:r>
            <a:r>
              <a:rPr lang="it-IT" altLang="en-IT" sz="3200" dirty="0"/>
              <a:t>?</a:t>
            </a:r>
          </a:p>
          <a:p>
            <a:endParaRPr lang="it-IT" altLang="en-IT" sz="3200" dirty="0"/>
          </a:p>
          <a:p>
            <a:r>
              <a:rPr lang="it-IT" altLang="en-IT" sz="3200" dirty="0" err="1"/>
              <a:t>According</a:t>
            </a:r>
            <a:r>
              <a:rPr lang="it-IT" altLang="en-IT" sz="3200" dirty="0"/>
              <a:t> to some </a:t>
            </a:r>
            <a:r>
              <a:rPr lang="it-IT" altLang="en-IT" sz="3200" dirty="0" err="1"/>
              <a:t>Authors</a:t>
            </a:r>
            <a:r>
              <a:rPr lang="it-IT" altLang="en-IT" sz="3200" dirty="0"/>
              <a:t> (e.g., </a:t>
            </a:r>
            <a:r>
              <a:rPr lang="it-IT" altLang="en-IT" sz="3200" dirty="0" err="1"/>
              <a:t>Gigerenzer</a:t>
            </a:r>
            <a:r>
              <a:rPr lang="it-IT" altLang="en-IT" sz="3200" dirty="0"/>
              <a:t>) </a:t>
            </a:r>
            <a:r>
              <a:rPr lang="it-IT" altLang="en-IT" sz="3200" dirty="0" err="1"/>
              <a:t>people</a:t>
            </a:r>
            <a:r>
              <a:rPr lang="it-IT" altLang="en-IT" sz="3200" dirty="0"/>
              <a:t> are right, and normative </a:t>
            </a:r>
            <a:r>
              <a:rPr lang="it-IT" altLang="en-IT" sz="3200" dirty="0" err="1"/>
              <a:t>models</a:t>
            </a:r>
            <a:r>
              <a:rPr lang="it-IT" altLang="en-IT" sz="3200" dirty="0"/>
              <a:t> are </a:t>
            </a:r>
            <a:r>
              <a:rPr lang="it-IT" altLang="en-IT" sz="3200" dirty="0" err="1"/>
              <a:t>wrong</a:t>
            </a:r>
            <a:r>
              <a:rPr lang="it-IT" altLang="en-IT" sz="3200" dirty="0"/>
              <a:t>. </a:t>
            </a:r>
            <a:r>
              <a:rPr lang="it-IT" altLang="en-IT" sz="3200" dirty="0" err="1"/>
              <a:t>Hence</a:t>
            </a:r>
            <a:r>
              <a:rPr lang="it-IT" altLang="en-IT" sz="3200" dirty="0"/>
              <a:t>, the </a:t>
            </a:r>
            <a:r>
              <a:rPr lang="it-IT" altLang="en-IT" sz="3200" dirty="0" err="1"/>
              <a:t>heuristics</a:t>
            </a:r>
            <a:r>
              <a:rPr lang="it-IT" altLang="en-IT" sz="3200" dirty="0"/>
              <a:t> </a:t>
            </a:r>
            <a:r>
              <a:rPr lang="it-IT" altLang="en-IT" sz="3200" dirty="0" err="1"/>
              <a:t>lead</a:t>
            </a:r>
            <a:r>
              <a:rPr lang="it-IT" altLang="en-IT" sz="3200" dirty="0"/>
              <a:t> to the best </a:t>
            </a:r>
            <a:r>
              <a:rPr lang="it-IT" altLang="en-IT" sz="3200" dirty="0" err="1"/>
              <a:t>decision</a:t>
            </a:r>
            <a:r>
              <a:rPr lang="it-IT" altLang="en-IT" sz="3200" dirty="0"/>
              <a:t>.</a:t>
            </a:r>
          </a:p>
        </p:txBody>
      </p:sp>
    </p:spTree>
    <p:extLst>
      <p:ext uri="{BB962C8B-B14F-4D97-AF65-F5344CB8AC3E}">
        <p14:creationId xmlns:p14="http://schemas.microsoft.com/office/powerpoint/2010/main" val="3531991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a:extLst>
              <a:ext uri="{FF2B5EF4-FFF2-40B4-BE49-F238E27FC236}">
                <a16:creationId xmlns:a16="http://schemas.microsoft.com/office/drawing/2014/main" id="{C7503DE0-ECDF-4345-B949-C8BB35AFE416}"/>
              </a:ext>
            </a:extLst>
          </p:cNvPr>
          <p:cNvSpPr>
            <a:spLocks noChangeArrowheads="1"/>
          </p:cNvSpPr>
          <p:nvPr/>
        </p:nvSpPr>
        <p:spPr bwMode="auto">
          <a:xfrm>
            <a:off x="534989" y="623887"/>
            <a:ext cx="64524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400" dirty="0"/>
              <a:t>“</a:t>
            </a:r>
            <a:r>
              <a:rPr lang="it-IT" altLang="en-US" sz="2400" dirty="0" err="1"/>
              <a:t>Probabilities</a:t>
            </a:r>
            <a:r>
              <a:rPr lang="it-IT" altLang="en-US" sz="2400" dirty="0"/>
              <a:t> are </a:t>
            </a:r>
            <a:r>
              <a:rPr lang="it-IT" altLang="en-US" sz="2400" dirty="0" err="1"/>
              <a:t>used</a:t>
            </a:r>
            <a:r>
              <a:rPr lang="it-IT" altLang="en-US" sz="2400" dirty="0"/>
              <a:t> </a:t>
            </a:r>
            <a:r>
              <a:rPr lang="it-IT" altLang="en-US" sz="2400" dirty="0" err="1"/>
              <a:t>instead</a:t>
            </a:r>
            <a:r>
              <a:rPr lang="it-IT" altLang="en-US" sz="2400" dirty="0"/>
              <a:t> of </a:t>
            </a:r>
            <a:r>
              <a:rPr lang="it-IT" altLang="en-US" sz="2400" dirty="0" err="1"/>
              <a:t>frequencies</a:t>
            </a:r>
            <a:r>
              <a:rPr lang="it-IT" altLang="en-US" sz="2400" dirty="0"/>
              <a:t>”</a:t>
            </a:r>
          </a:p>
        </p:txBody>
      </p:sp>
      <p:sp>
        <p:nvSpPr>
          <p:cNvPr id="4" name="Rectangle 15">
            <a:extLst>
              <a:ext uri="{FF2B5EF4-FFF2-40B4-BE49-F238E27FC236}">
                <a16:creationId xmlns:a16="http://schemas.microsoft.com/office/drawing/2014/main" id="{0392CDCB-F9D0-1441-B72F-1856FE538E90}"/>
              </a:ext>
            </a:extLst>
          </p:cNvPr>
          <p:cNvSpPr>
            <a:spLocks noChangeArrowheads="1"/>
          </p:cNvSpPr>
          <p:nvPr/>
        </p:nvSpPr>
        <p:spPr bwMode="auto">
          <a:xfrm>
            <a:off x="4598987" y="1085552"/>
            <a:ext cx="784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en-US" sz="1800" dirty="0" err="1"/>
              <a:t>Humans</a:t>
            </a:r>
            <a:r>
              <a:rPr lang="it-IT" altLang="en-US" sz="1800" dirty="0"/>
              <a:t> </a:t>
            </a:r>
            <a:r>
              <a:rPr lang="it-IT" altLang="en-US" sz="1800" dirty="0" err="1"/>
              <a:t>have</a:t>
            </a:r>
            <a:r>
              <a:rPr lang="it-IT" altLang="en-US" sz="1800" dirty="0"/>
              <a:t> </a:t>
            </a:r>
            <a:r>
              <a:rPr lang="it-IT" altLang="en-US" sz="1800" dirty="0" err="1"/>
              <a:t>evolved</a:t>
            </a:r>
            <a:r>
              <a:rPr lang="it-IT" altLang="en-US" sz="1800" dirty="0"/>
              <a:t> </a:t>
            </a:r>
            <a:r>
              <a:rPr lang="it-IT" altLang="en-US" sz="1800" dirty="0" err="1"/>
              <a:t>reasoning</a:t>
            </a:r>
            <a:r>
              <a:rPr lang="it-IT" altLang="en-US" sz="1800" dirty="0"/>
              <a:t> </a:t>
            </a:r>
            <a:r>
              <a:rPr lang="it-IT" altLang="en-US" sz="1800" dirty="0" err="1"/>
              <a:t>about</a:t>
            </a:r>
            <a:r>
              <a:rPr lang="it-IT" altLang="en-US" sz="1800" dirty="0"/>
              <a:t> </a:t>
            </a:r>
            <a:r>
              <a:rPr lang="it-IT" altLang="en-US" sz="1800" dirty="0" err="1"/>
              <a:t>frequency</a:t>
            </a:r>
            <a:r>
              <a:rPr lang="it-IT" altLang="en-US" sz="1800" dirty="0"/>
              <a:t>, </a:t>
            </a:r>
            <a:r>
              <a:rPr lang="it-IT" altLang="en-US" sz="1800" dirty="0" err="1"/>
              <a:t>not</a:t>
            </a:r>
            <a:r>
              <a:rPr lang="it-IT" altLang="en-US" sz="1800" dirty="0"/>
              <a:t> </a:t>
            </a:r>
            <a:r>
              <a:rPr lang="it-IT" altLang="en-US" sz="1800" dirty="0" err="1"/>
              <a:t>about</a:t>
            </a:r>
            <a:r>
              <a:rPr lang="it-IT" altLang="en-US" sz="1800" dirty="0"/>
              <a:t> </a:t>
            </a:r>
            <a:r>
              <a:rPr lang="it-IT" altLang="en-US" sz="1800" dirty="0" err="1"/>
              <a:t>probability</a:t>
            </a:r>
            <a:endParaRPr lang="it-IT" altLang="en-US" sz="1800" dirty="0"/>
          </a:p>
        </p:txBody>
      </p:sp>
      <p:sp>
        <p:nvSpPr>
          <p:cNvPr id="5" name="Rectangle 14">
            <a:extLst>
              <a:ext uri="{FF2B5EF4-FFF2-40B4-BE49-F238E27FC236}">
                <a16:creationId xmlns:a16="http://schemas.microsoft.com/office/drawing/2014/main" id="{5655FA64-A31D-3F4A-A8E4-E4A7193542E1}"/>
              </a:ext>
            </a:extLst>
          </p:cNvPr>
          <p:cNvSpPr>
            <a:spLocks noChangeArrowheads="1"/>
          </p:cNvSpPr>
          <p:nvPr/>
        </p:nvSpPr>
        <p:spPr bwMode="auto">
          <a:xfrm>
            <a:off x="985838" y="2459504"/>
            <a:ext cx="1057275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400" dirty="0" err="1"/>
              <a:t>Gigerenzer</a:t>
            </a:r>
            <a:r>
              <a:rPr lang="it-IT" altLang="en-US" sz="2400" dirty="0"/>
              <a:t> </a:t>
            </a:r>
            <a:r>
              <a:rPr lang="it-IT" altLang="en-US" sz="2400" dirty="0" err="1"/>
              <a:t>argued</a:t>
            </a:r>
            <a:r>
              <a:rPr lang="it-IT" altLang="en-US" sz="2400" dirty="0"/>
              <a:t> </a:t>
            </a:r>
            <a:r>
              <a:rPr lang="it-IT" altLang="en-US" sz="2400" dirty="0" err="1"/>
              <a:t>that</a:t>
            </a:r>
            <a:r>
              <a:rPr lang="it-IT" altLang="en-US" sz="2400" dirty="0"/>
              <a:t> </a:t>
            </a:r>
            <a:r>
              <a:rPr lang="it-IT" altLang="en-US" sz="2400" dirty="0" err="1"/>
              <a:t>all</a:t>
            </a:r>
            <a:r>
              <a:rPr lang="it-IT" altLang="en-US" sz="2400" dirty="0"/>
              <a:t> the </a:t>
            </a:r>
            <a:r>
              <a:rPr lang="it-IT" altLang="en-US" sz="2400" dirty="0" err="1"/>
              <a:t>experiments</a:t>
            </a:r>
            <a:r>
              <a:rPr lang="it-IT" altLang="en-US" sz="2400" dirty="0"/>
              <a:t> </a:t>
            </a:r>
            <a:r>
              <a:rPr lang="it-IT" altLang="en-US" sz="2400" dirty="0" err="1"/>
              <a:t>proposed</a:t>
            </a:r>
            <a:r>
              <a:rPr lang="it-IT" altLang="en-US" sz="2400" dirty="0"/>
              <a:t> by </a:t>
            </a:r>
            <a:r>
              <a:rPr lang="it-IT" altLang="en-US" sz="2400" dirty="0" err="1"/>
              <a:t>Kahneman</a:t>
            </a:r>
            <a:r>
              <a:rPr lang="it-IT" altLang="en-US" sz="2400" dirty="0"/>
              <a:t> and </a:t>
            </a:r>
            <a:r>
              <a:rPr lang="it-IT" altLang="en-US" sz="2400" dirty="0" err="1"/>
              <a:t>Tversky</a:t>
            </a:r>
            <a:r>
              <a:rPr lang="it-IT" altLang="en-US" sz="2400" dirty="0"/>
              <a:t> in </a:t>
            </a:r>
            <a:r>
              <a:rPr lang="it-IT" altLang="en-US" sz="2400" dirty="0" err="1"/>
              <a:t>their</a:t>
            </a:r>
            <a:r>
              <a:rPr lang="it-IT" altLang="en-US" sz="2400" dirty="0"/>
              <a:t> </a:t>
            </a:r>
            <a:r>
              <a:rPr lang="it-IT" altLang="en-US" sz="2400" dirty="0" err="1"/>
              <a:t>papers</a:t>
            </a:r>
            <a:r>
              <a:rPr lang="it-IT" altLang="en-US" sz="2400" dirty="0"/>
              <a:t> </a:t>
            </a:r>
            <a:r>
              <a:rPr lang="it-IT" altLang="en-US" sz="2400" dirty="0" err="1"/>
              <a:t>dealt</a:t>
            </a:r>
            <a:r>
              <a:rPr lang="it-IT" altLang="en-US" sz="2400" dirty="0"/>
              <a:t> with </a:t>
            </a:r>
            <a:r>
              <a:rPr lang="it-IT" altLang="en-US" sz="2400" dirty="0" err="1"/>
              <a:t>probabilities</a:t>
            </a:r>
            <a:r>
              <a:rPr lang="it-IT" altLang="en-US" sz="2400" dirty="0"/>
              <a:t>. </a:t>
            </a:r>
          </a:p>
          <a:p>
            <a:pPr eaLnBrk="1" hangingPunct="1">
              <a:spcBef>
                <a:spcPct val="0"/>
              </a:spcBef>
              <a:buFontTx/>
              <a:buNone/>
            </a:pPr>
            <a:endParaRPr lang="it-IT" altLang="en-US" sz="2400" dirty="0"/>
          </a:p>
          <a:p>
            <a:pPr eaLnBrk="1" hangingPunct="1">
              <a:spcBef>
                <a:spcPct val="0"/>
              </a:spcBef>
              <a:buFontTx/>
              <a:buNone/>
            </a:pPr>
            <a:r>
              <a:rPr lang="it-IT" altLang="en-US" sz="2400" dirty="0" err="1"/>
              <a:t>If</a:t>
            </a:r>
            <a:r>
              <a:rPr lang="it-IT" altLang="en-US" sz="2400" dirty="0"/>
              <a:t> the </a:t>
            </a:r>
            <a:r>
              <a:rPr lang="it-IT" altLang="en-US" sz="2400" dirty="0" err="1"/>
              <a:t>same</a:t>
            </a:r>
            <a:r>
              <a:rPr lang="it-IT" altLang="en-US" sz="2400" dirty="0"/>
              <a:t> </a:t>
            </a:r>
            <a:r>
              <a:rPr lang="it-IT" altLang="en-US" sz="2400" dirty="0" err="1"/>
              <a:t>scenarios</a:t>
            </a:r>
            <a:r>
              <a:rPr lang="it-IT" altLang="en-US" sz="2400" dirty="0"/>
              <a:t> </a:t>
            </a:r>
            <a:r>
              <a:rPr lang="it-IT" altLang="en-US" sz="2400" dirty="0" err="1"/>
              <a:t>were</a:t>
            </a:r>
            <a:r>
              <a:rPr lang="it-IT" altLang="en-US" sz="2400" dirty="0"/>
              <a:t> </a:t>
            </a:r>
            <a:r>
              <a:rPr lang="it-IT" altLang="en-US" sz="2400" dirty="0" err="1"/>
              <a:t>presented</a:t>
            </a:r>
            <a:r>
              <a:rPr lang="it-IT" altLang="en-US" sz="2400" dirty="0"/>
              <a:t> in </a:t>
            </a:r>
            <a:r>
              <a:rPr lang="it-IT" altLang="en-US" sz="2400" dirty="0" err="1"/>
              <a:t>terms</a:t>
            </a:r>
            <a:r>
              <a:rPr lang="it-IT" altLang="en-US" sz="2400" dirty="0"/>
              <a:t> of </a:t>
            </a:r>
            <a:r>
              <a:rPr lang="it-IT" altLang="en-US" sz="2400" dirty="0" err="1"/>
              <a:t>frequency</a:t>
            </a:r>
            <a:r>
              <a:rPr lang="it-IT" altLang="en-US" sz="2400" dirty="0"/>
              <a:t>, </a:t>
            </a:r>
            <a:r>
              <a:rPr lang="it-IT" altLang="en-US" sz="2400" dirty="0" err="1"/>
              <a:t>participants</a:t>
            </a:r>
            <a:r>
              <a:rPr lang="it-IT" altLang="en-US" sz="2400" dirty="0"/>
              <a:t> </a:t>
            </a:r>
            <a:r>
              <a:rPr lang="it-IT" altLang="en-US" sz="2400" dirty="0" err="1"/>
              <a:t>would</a:t>
            </a:r>
            <a:r>
              <a:rPr lang="it-IT" altLang="en-US" sz="2400" dirty="0"/>
              <a:t> </a:t>
            </a:r>
            <a:r>
              <a:rPr lang="it-IT" altLang="en-US" sz="2400" dirty="0" err="1"/>
              <a:t>have</a:t>
            </a:r>
            <a:r>
              <a:rPr lang="it-IT" altLang="en-US" sz="2400" dirty="0"/>
              <a:t> </a:t>
            </a:r>
            <a:r>
              <a:rPr lang="it-IT" altLang="en-US" sz="2400" dirty="0" err="1"/>
              <a:t>not</a:t>
            </a:r>
            <a:r>
              <a:rPr lang="it-IT" altLang="en-US" sz="2400" dirty="0"/>
              <a:t> </a:t>
            </a:r>
            <a:r>
              <a:rPr lang="it-IT" altLang="en-US" sz="2400" dirty="0" err="1"/>
              <a:t>shown</a:t>
            </a:r>
            <a:r>
              <a:rPr lang="it-IT" altLang="en-US" sz="2400" dirty="0"/>
              <a:t> </a:t>
            </a:r>
            <a:r>
              <a:rPr lang="it-IT" altLang="en-US" sz="2400" dirty="0" err="1"/>
              <a:t>any</a:t>
            </a:r>
            <a:r>
              <a:rPr lang="it-IT" altLang="en-US" sz="2400" dirty="0"/>
              <a:t> </a:t>
            </a:r>
            <a:r>
              <a:rPr lang="it-IT" altLang="en-US" sz="2400" dirty="0" err="1"/>
              <a:t>bias</a:t>
            </a:r>
            <a:r>
              <a:rPr lang="it-IT" altLang="en-US" sz="2400" dirty="0"/>
              <a:t>.</a:t>
            </a:r>
          </a:p>
        </p:txBody>
      </p:sp>
    </p:spTree>
    <p:extLst>
      <p:ext uri="{BB962C8B-B14F-4D97-AF65-F5344CB8AC3E}">
        <p14:creationId xmlns:p14="http://schemas.microsoft.com/office/powerpoint/2010/main" val="3838227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a:extLst>
              <a:ext uri="{FF2B5EF4-FFF2-40B4-BE49-F238E27FC236}">
                <a16:creationId xmlns:a16="http://schemas.microsoft.com/office/drawing/2014/main" id="{C7503DE0-ECDF-4345-B949-C8BB35AFE416}"/>
              </a:ext>
            </a:extLst>
          </p:cNvPr>
          <p:cNvSpPr>
            <a:spLocks noChangeArrowheads="1"/>
          </p:cNvSpPr>
          <p:nvPr/>
        </p:nvSpPr>
        <p:spPr bwMode="auto">
          <a:xfrm>
            <a:off x="3362272" y="1380632"/>
            <a:ext cx="42835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dirty="0" err="1"/>
              <a:t>Combining</a:t>
            </a:r>
            <a:r>
              <a:rPr lang="it-IT" altLang="en-US" dirty="0"/>
              <a:t> information</a:t>
            </a:r>
          </a:p>
        </p:txBody>
      </p:sp>
    </p:spTree>
    <p:extLst>
      <p:ext uri="{BB962C8B-B14F-4D97-AF65-F5344CB8AC3E}">
        <p14:creationId xmlns:p14="http://schemas.microsoft.com/office/powerpoint/2010/main" val="3889035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a:extLst>
              <a:ext uri="{FF2B5EF4-FFF2-40B4-BE49-F238E27FC236}">
                <a16:creationId xmlns:a16="http://schemas.microsoft.com/office/drawing/2014/main" id="{C7503DE0-ECDF-4345-B949-C8BB35AFE416}"/>
              </a:ext>
            </a:extLst>
          </p:cNvPr>
          <p:cNvSpPr>
            <a:spLocks noChangeArrowheads="1"/>
          </p:cNvSpPr>
          <p:nvPr/>
        </p:nvSpPr>
        <p:spPr bwMode="auto">
          <a:xfrm>
            <a:off x="3362272" y="1380632"/>
            <a:ext cx="464742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dirty="0" err="1"/>
              <a:t>Combining</a:t>
            </a:r>
            <a:r>
              <a:rPr lang="it-IT" altLang="en-US" dirty="0"/>
              <a:t> information</a:t>
            </a:r>
          </a:p>
          <a:p>
            <a:pPr eaLnBrk="1" hangingPunct="1">
              <a:spcBef>
                <a:spcPct val="0"/>
              </a:spcBef>
              <a:buFontTx/>
              <a:buNone/>
            </a:pPr>
            <a:endParaRPr lang="it-IT" altLang="en-US" dirty="0"/>
          </a:p>
          <a:p>
            <a:pPr algn="ctr" eaLnBrk="1" hangingPunct="1">
              <a:spcBef>
                <a:spcPct val="0"/>
              </a:spcBef>
              <a:buFontTx/>
              <a:buNone/>
            </a:pPr>
            <a:r>
              <a:rPr lang="it-IT" altLang="en-US" dirty="0" err="1"/>
              <a:t>Compensatory</a:t>
            </a:r>
            <a:r>
              <a:rPr lang="it-IT" altLang="en-US" dirty="0"/>
              <a:t> </a:t>
            </a:r>
            <a:r>
              <a:rPr lang="it-IT" altLang="en-US" dirty="0" err="1"/>
              <a:t>rules</a:t>
            </a:r>
            <a:endParaRPr lang="it-IT" altLang="en-US" dirty="0"/>
          </a:p>
          <a:p>
            <a:pPr algn="ctr" eaLnBrk="1" hangingPunct="1">
              <a:spcBef>
                <a:spcPct val="0"/>
              </a:spcBef>
              <a:buFontTx/>
              <a:buNone/>
            </a:pPr>
            <a:endParaRPr lang="it-IT" altLang="en-US" dirty="0"/>
          </a:p>
          <a:p>
            <a:pPr algn="ctr" eaLnBrk="1" hangingPunct="1">
              <a:spcBef>
                <a:spcPct val="0"/>
              </a:spcBef>
              <a:buFontTx/>
              <a:buNone/>
            </a:pPr>
            <a:r>
              <a:rPr lang="it-IT" altLang="en-US" dirty="0"/>
              <a:t>Non-</a:t>
            </a:r>
            <a:r>
              <a:rPr lang="it-IT" altLang="en-US" dirty="0" err="1"/>
              <a:t>compensatory</a:t>
            </a:r>
            <a:r>
              <a:rPr lang="it-IT" altLang="en-US" dirty="0"/>
              <a:t> </a:t>
            </a:r>
            <a:r>
              <a:rPr lang="it-IT" altLang="en-US" dirty="0" err="1"/>
              <a:t>rules</a:t>
            </a:r>
            <a:endParaRPr lang="it-IT" altLang="en-US" dirty="0"/>
          </a:p>
        </p:txBody>
      </p:sp>
    </p:spTree>
    <p:extLst>
      <p:ext uri="{BB962C8B-B14F-4D97-AF65-F5344CB8AC3E}">
        <p14:creationId xmlns:p14="http://schemas.microsoft.com/office/powerpoint/2010/main" val="3904504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a:extLst>
              <a:ext uri="{FF2B5EF4-FFF2-40B4-BE49-F238E27FC236}">
                <a16:creationId xmlns:a16="http://schemas.microsoft.com/office/drawing/2014/main" id="{C7503DE0-ECDF-4345-B949-C8BB35AFE416}"/>
              </a:ext>
            </a:extLst>
          </p:cNvPr>
          <p:cNvSpPr>
            <a:spLocks noChangeArrowheads="1"/>
          </p:cNvSpPr>
          <p:nvPr/>
        </p:nvSpPr>
        <p:spPr bwMode="auto">
          <a:xfrm>
            <a:off x="524143" y="371639"/>
            <a:ext cx="38507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err="1"/>
              <a:t>Compensatory</a:t>
            </a:r>
            <a:r>
              <a:rPr lang="it-IT" altLang="en-US" dirty="0"/>
              <a:t> </a:t>
            </a:r>
            <a:r>
              <a:rPr lang="it-IT" altLang="en-US" dirty="0" err="1"/>
              <a:t>rules</a:t>
            </a:r>
            <a:endParaRPr lang="it-IT" altLang="en-US" dirty="0"/>
          </a:p>
        </p:txBody>
      </p:sp>
      <p:sp>
        <p:nvSpPr>
          <p:cNvPr id="4" name="Rectangle 14">
            <a:extLst>
              <a:ext uri="{FF2B5EF4-FFF2-40B4-BE49-F238E27FC236}">
                <a16:creationId xmlns:a16="http://schemas.microsoft.com/office/drawing/2014/main" id="{BD2169B9-ED71-914B-A7FB-1CC9FEA42D53}"/>
              </a:ext>
            </a:extLst>
          </p:cNvPr>
          <p:cNvSpPr>
            <a:spLocks noChangeArrowheads="1"/>
          </p:cNvSpPr>
          <p:nvPr/>
        </p:nvSpPr>
        <p:spPr bwMode="auto">
          <a:xfrm>
            <a:off x="1642912" y="1218209"/>
            <a:ext cx="808966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err="1"/>
              <a:t>Every</a:t>
            </a:r>
            <a:r>
              <a:rPr lang="it-IT" altLang="en-US" dirty="0"/>
              <a:t> </a:t>
            </a:r>
            <a:r>
              <a:rPr lang="it-IT" altLang="en-US" dirty="0" err="1"/>
              <a:t>available</a:t>
            </a:r>
            <a:r>
              <a:rPr lang="it-IT" altLang="en-US" dirty="0"/>
              <a:t> information </a:t>
            </a:r>
            <a:r>
              <a:rPr lang="it-IT" altLang="en-US" dirty="0" err="1"/>
              <a:t>is</a:t>
            </a:r>
            <a:r>
              <a:rPr lang="it-IT" altLang="en-US" dirty="0"/>
              <a:t> </a:t>
            </a:r>
            <a:r>
              <a:rPr lang="it-IT" altLang="en-US" dirty="0" err="1"/>
              <a:t>summed</a:t>
            </a:r>
            <a:r>
              <a:rPr lang="it-IT" altLang="en-US" dirty="0"/>
              <a:t> up (</a:t>
            </a:r>
            <a:r>
              <a:rPr lang="it-IT" altLang="en-US" dirty="0" err="1"/>
              <a:t>possibly</a:t>
            </a:r>
            <a:r>
              <a:rPr lang="it-IT" altLang="en-US" dirty="0"/>
              <a:t> </a:t>
            </a:r>
            <a:r>
              <a:rPr lang="it-IT" altLang="en-US" dirty="0" err="1"/>
              <a:t>weighted</a:t>
            </a:r>
            <a:r>
              <a:rPr lang="it-IT" altLang="en-US" dirty="0"/>
              <a:t>) </a:t>
            </a:r>
          </a:p>
        </p:txBody>
      </p:sp>
    </p:spTree>
    <p:extLst>
      <p:ext uri="{BB962C8B-B14F-4D97-AF65-F5344CB8AC3E}">
        <p14:creationId xmlns:p14="http://schemas.microsoft.com/office/powerpoint/2010/main" val="4267344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a:extLst>
              <a:ext uri="{FF2B5EF4-FFF2-40B4-BE49-F238E27FC236}">
                <a16:creationId xmlns:a16="http://schemas.microsoft.com/office/drawing/2014/main" id="{C7503DE0-ECDF-4345-B949-C8BB35AFE416}"/>
              </a:ext>
            </a:extLst>
          </p:cNvPr>
          <p:cNvSpPr>
            <a:spLocks noChangeArrowheads="1"/>
          </p:cNvSpPr>
          <p:nvPr/>
        </p:nvSpPr>
        <p:spPr bwMode="auto">
          <a:xfrm>
            <a:off x="524143" y="371639"/>
            <a:ext cx="38507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err="1"/>
              <a:t>Compensatory</a:t>
            </a:r>
            <a:r>
              <a:rPr lang="it-IT" altLang="en-US" dirty="0"/>
              <a:t> </a:t>
            </a:r>
            <a:r>
              <a:rPr lang="it-IT" altLang="en-US" dirty="0" err="1"/>
              <a:t>rules</a:t>
            </a:r>
            <a:endParaRPr lang="it-IT" altLang="en-US" dirty="0"/>
          </a:p>
        </p:txBody>
      </p:sp>
      <p:sp>
        <p:nvSpPr>
          <p:cNvPr id="4" name="Rectangle 14">
            <a:extLst>
              <a:ext uri="{FF2B5EF4-FFF2-40B4-BE49-F238E27FC236}">
                <a16:creationId xmlns:a16="http://schemas.microsoft.com/office/drawing/2014/main" id="{BD2169B9-ED71-914B-A7FB-1CC9FEA42D53}"/>
              </a:ext>
            </a:extLst>
          </p:cNvPr>
          <p:cNvSpPr>
            <a:spLocks noChangeArrowheads="1"/>
          </p:cNvSpPr>
          <p:nvPr/>
        </p:nvSpPr>
        <p:spPr bwMode="auto">
          <a:xfrm>
            <a:off x="1642912" y="1218209"/>
            <a:ext cx="808966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err="1"/>
              <a:t>Every</a:t>
            </a:r>
            <a:r>
              <a:rPr lang="it-IT" altLang="en-US" dirty="0"/>
              <a:t> </a:t>
            </a:r>
            <a:r>
              <a:rPr lang="it-IT" altLang="en-US" dirty="0" err="1"/>
              <a:t>available</a:t>
            </a:r>
            <a:r>
              <a:rPr lang="it-IT" altLang="en-US" dirty="0"/>
              <a:t> information </a:t>
            </a:r>
            <a:r>
              <a:rPr lang="it-IT" altLang="en-US" dirty="0" err="1"/>
              <a:t>is</a:t>
            </a:r>
            <a:r>
              <a:rPr lang="it-IT" altLang="en-US" dirty="0"/>
              <a:t> </a:t>
            </a:r>
            <a:r>
              <a:rPr lang="it-IT" altLang="en-US" dirty="0" err="1"/>
              <a:t>summed</a:t>
            </a:r>
            <a:r>
              <a:rPr lang="it-IT" altLang="en-US" dirty="0"/>
              <a:t> up (</a:t>
            </a:r>
            <a:r>
              <a:rPr lang="it-IT" altLang="en-US" dirty="0" err="1"/>
              <a:t>possibly</a:t>
            </a:r>
            <a:r>
              <a:rPr lang="it-IT" altLang="en-US" dirty="0"/>
              <a:t> </a:t>
            </a:r>
            <a:r>
              <a:rPr lang="it-IT" altLang="en-US" dirty="0" err="1"/>
              <a:t>weighted</a:t>
            </a:r>
            <a:r>
              <a:rPr lang="it-IT" altLang="en-US" dirty="0"/>
              <a:t>) </a:t>
            </a:r>
          </a:p>
        </p:txBody>
      </p:sp>
      <p:pic>
        <p:nvPicPr>
          <p:cNvPr id="1026" name="Picture 2" descr="&quot;ACER - ASPIRE 3 A315-56-312X-Nero&quot;">
            <a:extLst>
              <a:ext uri="{FF2B5EF4-FFF2-40B4-BE49-F238E27FC236}">
                <a16:creationId xmlns:a16="http://schemas.microsoft.com/office/drawing/2014/main" id="{A8A0DB04-92B9-444C-A728-92D5A6B7F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966" y="3257183"/>
            <a:ext cx="2236358" cy="162589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a:extLst>
              <a:ext uri="{FF2B5EF4-FFF2-40B4-BE49-F238E27FC236}">
                <a16:creationId xmlns:a16="http://schemas.microsoft.com/office/drawing/2014/main" id="{CCF8FE53-CE6E-2745-BDC5-9DC6EB278CF6}"/>
              </a:ext>
            </a:extLst>
          </p:cNvPr>
          <p:cNvSpPr txBox="1">
            <a:spLocks noChangeArrowheads="1"/>
          </p:cNvSpPr>
          <p:nvPr/>
        </p:nvSpPr>
        <p:spPr bwMode="auto">
          <a:xfrm>
            <a:off x="3812519" y="3287723"/>
            <a:ext cx="12971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dirty="0"/>
              <a:t>Euro 700</a:t>
            </a:r>
          </a:p>
          <a:p>
            <a:r>
              <a:rPr lang="it-IT" altLang="en-IT" b="1" dirty="0"/>
              <a:t>1 </a:t>
            </a:r>
            <a:r>
              <a:rPr lang="it-IT" altLang="en-IT" b="1" dirty="0" err="1"/>
              <a:t>Tbyte</a:t>
            </a:r>
            <a:endParaRPr lang="it-IT" altLang="en-IT" b="1" dirty="0"/>
          </a:p>
          <a:p>
            <a:r>
              <a:rPr lang="it-IT" altLang="en-IT" b="1" dirty="0"/>
              <a:t>2 USB </a:t>
            </a:r>
            <a:r>
              <a:rPr lang="it-IT" altLang="en-IT" b="1" dirty="0" err="1"/>
              <a:t>ports</a:t>
            </a:r>
            <a:endParaRPr lang="it-IT" altLang="en-IT" b="1" dirty="0"/>
          </a:p>
          <a:p>
            <a:r>
              <a:rPr lang="it-IT" altLang="en-IT" b="1" dirty="0"/>
              <a:t>1 Ethernet</a:t>
            </a:r>
          </a:p>
          <a:p>
            <a:r>
              <a:rPr lang="it-IT" altLang="en-IT" b="1" dirty="0"/>
              <a:t>512 RAM</a:t>
            </a:r>
          </a:p>
        </p:txBody>
      </p:sp>
      <p:pic>
        <p:nvPicPr>
          <p:cNvPr id="1028" name="Picture 4" descr="&quot;ACER - CHROMEBOOK 315 CB315-3H-C0NK-Silver&quot;">
            <a:extLst>
              <a:ext uri="{FF2B5EF4-FFF2-40B4-BE49-F238E27FC236}">
                <a16:creationId xmlns:a16="http://schemas.microsoft.com/office/drawing/2014/main" id="{500462DD-9B38-694B-B187-2E6A77E4E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6196" y="3198353"/>
            <a:ext cx="2363404" cy="168036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a:extLst>
              <a:ext uri="{FF2B5EF4-FFF2-40B4-BE49-F238E27FC236}">
                <a16:creationId xmlns:a16="http://schemas.microsoft.com/office/drawing/2014/main" id="{594F8928-D8BC-2E40-BCE2-84DD99DAF5D9}"/>
              </a:ext>
            </a:extLst>
          </p:cNvPr>
          <p:cNvSpPr txBox="1">
            <a:spLocks noChangeArrowheads="1"/>
          </p:cNvSpPr>
          <p:nvPr/>
        </p:nvSpPr>
        <p:spPr bwMode="auto">
          <a:xfrm>
            <a:off x="8639661" y="3287723"/>
            <a:ext cx="12971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dirty="0"/>
              <a:t>Euro 500</a:t>
            </a:r>
          </a:p>
          <a:p>
            <a:r>
              <a:rPr lang="it-IT" altLang="en-IT" b="1" dirty="0"/>
              <a:t>512 </a:t>
            </a:r>
            <a:r>
              <a:rPr lang="it-IT" altLang="en-IT" b="1" dirty="0" err="1"/>
              <a:t>Gbyte</a:t>
            </a:r>
            <a:endParaRPr lang="it-IT" altLang="en-IT" b="1" dirty="0"/>
          </a:p>
          <a:p>
            <a:r>
              <a:rPr lang="it-IT" altLang="en-IT" b="1" dirty="0"/>
              <a:t>3 USB </a:t>
            </a:r>
            <a:r>
              <a:rPr lang="it-IT" altLang="en-IT" b="1" dirty="0" err="1"/>
              <a:t>ports</a:t>
            </a:r>
            <a:endParaRPr lang="it-IT" altLang="en-IT" b="1" dirty="0"/>
          </a:p>
          <a:p>
            <a:r>
              <a:rPr lang="it-IT" altLang="en-IT" b="1" dirty="0"/>
              <a:t>1 Ethernet</a:t>
            </a:r>
          </a:p>
          <a:p>
            <a:r>
              <a:rPr lang="it-IT" altLang="en-IT" b="1" dirty="0"/>
              <a:t>1024 RAM</a:t>
            </a:r>
          </a:p>
        </p:txBody>
      </p:sp>
    </p:spTree>
    <p:extLst>
      <p:ext uri="{BB962C8B-B14F-4D97-AF65-F5344CB8AC3E}">
        <p14:creationId xmlns:p14="http://schemas.microsoft.com/office/powerpoint/2010/main" val="454462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a:extLst>
              <a:ext uri="{FF2B5EF4-FFF2-40B4-BE49-F238E27FC236}">
                <a16:creationId xmlns:a16="http://schemas.microsoft.com/office/drawing/2014/main" id="{C7503DE0-ECDF-4345-B949-C8BB35AFE416}"/>
              </a:ext>
            </a:extLst>
          </p:cNvPr>
          <p:cNvSpPr>
            <a:spLocks noChangeArrowheads="1"/>
          </p:cNvSpPr>
          <p:nvPr/>
        </p:nvSpPr>
        <p:spPr bwMode="auto">
          <a:xfrm>
            <a:off x="524143" y="371639"/>
            <a:ext cx="38507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err="1"/>
              <a:t>Compensatory</a:t>
            </a:r>
            <a:r>
              <a:rPr lang="it-IT" altLang="en-US" dirty="0"/>
              <a:t> </a:t>
            </a:r>
            <a:r>
              <a:rPr lang="it-IT" altLang="en-US" dirty="0" err="1"/>
              <a:t>rules</a:t>
            </a:r>
            <a:endParaRPr lang="it-IT" altLang="en-US" dirty="0"/>
          </a:p>
        </p:txBody>
      </p:sp>
      <p:sp>
        <p:nvSpPr>
          <p:cNvPr id="4" name="Rectangle 14">
            <a:extLst>
              <a:ext uri="{FF2B5EF4-FFF2-40B4-BE49-F238E27FC236}">
                <a16:creationId xmlns:a16="http://schemas.microsoft.com/office/drawing/2014/main" id="{BD2169B9-ED71-914B-A7FB-1CC9FEA42D53}"/>
              </a:ext>
            </a:extLst>
          </p:cNvPr>
          <p:cNvSpPr>
            <a:spLocks noChangeArrowheads="1"/>
          </p:cNvSpPr>
          <p:nvPr/>
        </p:nvSpPr>
        <p:spPr bwMode="auto">
          <a:xfrm>
            <a:off x="1642912" y="1218209"/>
            <a:ext cx="808966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err="1"/>
              <a:t>Every</a:t>
            </a:r>
            <a:r>
              <a:rPr lang="it-IT" altLang="en-US" dirty="0"/>
              <a:t> </a:t>
            </a:r>
            <a:r>
              <a:rPr lang="it-IT" altLang="en-US" dirty="0" err="1"/>
              <a:t>available</a:t>
            </a:r>
            <a:r>
              <a:rPr lang="it-IT" altLang="en-US" dirty="0"/>
              <a:t> information </a:t>
            </a:r>
            <a:r>
              <a:rPr lang="it-IT" altLang="en-US" dirty="0" err="1"/>
              <a:t>is</a:t>
            </a:r>
            <a:r>
              <a:rPr lang="it-IT" altLang="en-US" dirty="0"/>
              <a:t> </a:t>
            </a:r>
            <a:r>
              <a:rPr lang="it-IT" altLang="en-US" dirty="0" err="1"/>
              <a:t>summed</a:t>
            </a:r>
            <a:r>
              <a:rPr lang="it-IT" altLang="en-US" dirty="0"/>
              <a:t> up (</a:t>
            </a:r>
            <a:r>
              <a:rPr lang="it-IT" altLang="en-US" dirty="0" err="1"/>
              <a:t>possibly</a:t>
            </a:r>
            <a:r>
              <a:rPr lang="it-IT" altLang="en-US" dirty="0"/>
              <a:t> </a:t>
            </a:r>
            <a:r>
              <a:rPr lang="it-IT" altLang="en-US" dirty="0" err="1"/>
              <a:t>weighted</a:t>
            </a:r>
            <a:r>
              <a:rPr lang="it-IT" altLang="en-US" dirty="0"/>
              <a:t>) </a:t>
            </a:r>
          </a:p>
        </p:txBody>
      </p:sp>
      <p:pic>
        <p:nvPicPr>
          <p:cNvPr id="1026" name="Picture 2" descr="&quot;ACER - ASPIRE 3 A315-56-312X-Nero&quot;">
            <a:extLst>
              <a:ext uri="{FF2B5EF4-FFF2-40B4-BE49-F238E27FC236}">
                <a16:creationId xmlns:a16="http://schemas.microsoft.com/office/drawing/2014/main" id="{A8A0DB04-92B9-444C-A728-92D5A6B7F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966" y="3257183"/>
            <a:ext cx="2236358" cy="162589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a:extLst>
              <a:ext uri="{FF2B5EF4-FFF2-40B4-BE49-F238E27FC236}">
                <a16:creationId xmlns:a16="http://schemas.microsoft.com/office/drawing/2014/main" id="{CCF8FE53-CE6E-2745-BDC5-9DC6EB278CF6}"/>
              </a:ext>
            </a:extLst>
          </p:cNvPr>
          <p:cNvSpPr txBox="1">
            <a:spLocks noChangeArrowheads="1"/>
          </p:cNvSpPr>
          <p:nvPr/>
        </p:nvSpPr>
        <p:spPr bwMode="auto">
          <a:xfrm>
            <a:off x="3812519" y="3287723"/>
            <a:ext cx="12971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dirty="0">
                <a:solidFill>
                  <a:srgbClr val="FF0000"/>
                </a:solidFill>
              </a:rPr>
              <a:t>Euro 700</a:t>
            </a:r>
          </a:p>
          <a:p>
            <a:r>
              <a:rPr lang="it-IT" altLang="en-IT" b="1" dirty="0">
                <a:solidFill>
                  <a:srgbClr val="0070C0"/>
                </a:solidFill>
              </a:rPr>
              <a:t>1 </a:t>
            </a:r>
            <a:r>
              <a:rPr lang="it-IT" altLang="en-IT" b="1" dirty="0" err="1">
                <a:solidFill>
                  <a:srgbClr val="0070C0"/>
                </a:solidFill>
              </a:rPr>
              <a:t>Tbyte</a:t>
            </a:r>
            <a:endParaRPr lang="it-IT" altLang="en-IT" b="1" dirty="0">
              <a:solidFill>
                <a:srgbClr val="0070C0"/>
              </a:solidFill>
            </a:endParaRPr>
          </a:p>
          <a:p>
            <a:r>
              <a:rPr lang="it-IT" altLang="en-IT" b="1" dirty="0">
                <a:solidFill>
                  <a:srgbClr val="FF0000"/>
                </a:solidFill>
              </a:rPr>
              <a:t>2 USB </a:t>
            </a:r>
            <a:r>
              <a:rPr lang="it-IT" altLang="en-IT" b="1" dirty="0" err="1">
                <a:solidFill>
                  <a:srgbClr val="FF0000"/>
                </a:solidFill>
              </a:rPr>
              <a:t>ports</a:t>
            </a:r>
            <a:endParaRPr lang="it-IT" altLang="en-IT" b="1" dirty="0">
              <a:solidFill>
                <a:srgbClr val="FF0000"/>
              </a:solidFill>
            </a:endParaRPr>
          </a:p>
          <a:p>
            <a:r>
              <a:rPr lang="it-IT" altLang="en-IT" b="1" dirty="0"/>
              <a:t>1 Ethernet</a:t>
            </a:r>
          </a:p>
          <a:p>
            <a:r>
              <a:rPr lang="it-IT" altLang="en-IT" b="1" dirty="0">
                <a:solidFill>
                  <a:srgbClr val="0070C0"/>
                </a:solidFill>
              </a:rPr>
              <a:t>1024 RAM</a:t>
            </a:r>
          </a:p>
        </p:txBody>
      </p:sp>
      <p:pic>
        <p:nvPicPr>
          <p:cNvPr id="1028" name="Picture 4" descr="&quot;ACER - CHROMEBOOK 315 CB315-3H-C0NK-Silver&quot;">
            <a:extLst>
              <a:ext uri="{FF2B5EF4-FFF2-40B4-BE49-F238E27FC236}">
                <a16:creationId xmlns:a16="http://schemas.microsoft.com/office/drawing/2014/main" id="{500462DD-9B38-694B-B187-2E6A77E4E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6196" y="3198353"/>
            <a:ext cx="2363404" cy="168036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a:extLst>
              <a:ext uri="{FF2B5EF4-FFF2-40B4-BE49-F238E27FC236}">
                <a16:creationId xmlns:a16="http://schemas.microsoft.com/office/drawing/2014/main" id="{594F8928-D8BC-2E40-BCE2-84DD99DAF5D9}"/>
              </a:ext>
            </a:extLst>
          </p:cNvPr>
          <p:cNvSpPr txBox="1">
            <a:spLocks noChangeArrowheads="1"/>
          </p:cNvSpPr>
          <p:nvPr/>
        </p:nvSpPr>
        <p:spPr bwMode="auto">
          <a:xfrm>
            <a:off x="8639661" y="3287723"/>
            <a:ext cx="12971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dirty="0">
                <a:solidFill>
                  <a:srgbClr val="0070C0"/>
                </a:solidFill>
              </a:rPr>
              <a:t>Euro 500</a:t>
            </a:r>
          </a:p>
          <a:p>
            <a:r>
              <a:rPr lang="it-IT" altLang="en-IT" b="1" dirty="0">
                <a:solidFill>
                  <a:srgbClr val="FF0000"/>
                </a:solidFill>
              </a:rPr>
              <a:t>512 </a:t>
            </a:r>
            <a:r>
              <a:rPr lang="it-IT" altLang="en-IT" b="1" dirty="0" err="1">
                <a:solidFill>
                  <a:srgbClr val="FF0000"/>
                </a:solidFill>
              </a:rPr>
              <a:t>Gbyte</a:t>
            </a:r>
            <a:endParaRPr lang="it-IT" altLang="en-IT" b="1" dirty="0">
              <a:solidFill>
                <a:srgbClr val="FF0000"/>
              </a:solidFill>
            </a:endParaRPr>
          </a:p>
          <a:p>
            <a:r>
              <a:rPr lang="it-IT" altLang="en-IT" b="1" dirty="0">
                <a:solidFill>
                  <a:srgbClr val="0070C0"/>
                </a:solidFill>
              </a:rPr>
              <a:t>3 USB </a:t>
            </a:r>
            <a:r>
              <a:rPr lang="it-IT" altLang="en-IT" b="1" dirty="0" err="1">
                <a:solidFill>
                  <a:srgbClr val="0070C0"/>
                </a:solidFill>
              </a:rPr>
              <a:t>ports</a:t>
            </a:r>
            <a:endParaRPr lang="it-IT" altLang="en-IT" b="1" dirty="0">
              <a:solidFill>
                <a:srgbClr val="0070C0"/>
              </a:solidFill>
            </a:endParaRPr>
          </a:p>
          <a:p>
            <a:r>
              <a:rPr lang="it-IT" altLang="en-IT" b="1" dirty="0"/>
              <a:t>1 Ethernet</a:t>
            </a:r>
          </a:p>
          <a:p>
            <a:r>
              <a:rPr lang="it-IT" altLang="en-IT" b="1" dirty="0">
                <a:solidFill>
                  <a:srgbClr val="FF0000"/>
                </a:solidFill>
              </a:rPr>
              <a:t>512 RAM</a:t>
            </a:r>
          </a:p>
        </p:txBody>
      </p:sp>
    </p:spTree>
    <p:extLst>
      <p:ext uri="{BB962C8B-B14F-4D97-AF65-F5344CB8AC3E}">
        <p14:creationId xmlns:p14="http://schemas.microsoft.com/office/powerpoint/2010/main" val="2393083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a:extLst>
              <a:ext uri="{FF2B5EF4-FFF2-40B4-BE49-F238E27FC236}">
                <a16:creationId xmlns:a16="http://schemas.microsoft.com/office/drawing/2014/main" id="{C7503DE0-ECDF-4345-B949-C8BB35AFE416}"/>
              </a:ext>
            </a:extLst>
          </p:cNvPr>
          <p:cNvSpPr>
            <a:spLocks noChangeArrowheads="1"/>
          </p:cNvSpPr>
          <p:nvPr/>
        </p:nvSpPr>
        <p:spPr bwMode="auto">
          <a:xfrm>
            <a:off x="524143" y="371639"/>
            <a:ext cx="38507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err="1"/>
              <a:t>Compensatory</a:t>
            </a:r>
            <a:r>
              <a:rPr lang="it-IT" altLang="en-US" dirty="0"/>
              <a:t> </a:t>
            </a:r>
            <a:r>
              <a:rPr lang="it-IT" altLang="en-US" dirty="0" err="1"/>
              <a:t>rules</a:t>
            </a:r>
            <a:endParaRPr lang="it-IT" altLang="en-US" dirty="0"/>
          </a:p>
        </p:txBody>
      </p:sp>
      <p:sp>
        <p:nvSpPr>
          <p:cNvPr id="4" name="Rectangle 14">
            <a:extLst>
              <a:ext uri="{FF2B5EF4-FFF2-40B4-BE49-F238E27FC236}">
                <a16:creationId xmlns:a16="http://schemas.microsoft.com/office/drawing/2014/main" id="{BD2169B9-ED71-914B-A7FB-1CC9FEA42D53}"/>
              </a:ext>
            </a:extLst>
          </p:cNvPr>
          <p:cNvSpPr>
            <a:spLocks noChangeArrowheads="1"/>
          </p:cNvSpPr>
          <p:nvPr/>
        </p:nvSpPr>
        <p:spPr bwMode="auto">
          <a:xfrm>
            <a:off x="1621891" y="1050043"/>
            <a:ext cx="80896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a:t>e.g. </a:t>
            </a:r>
            <a:r>
              <a:rPr lang="it-IT" altLang="en-US" dirty="0" err="1"/>
              <a:t>discriminant</a:t>
            </a:r>
            <a:r>
              <a:rPr lang="it-IT" altLang="en-US" dirty="0"/>
              <a:t> </a:t>
            </a:r>
            <a:r>
              <a:rPr lang="it-IT" altLang="en-US" dirty="0" err="1"/>
              <a:t>analysis</a:t>
            </a:r>
            <a:endParaRPr lang="it-IT" altLang="en-US" dirty="0"/>
          </a:p>
        </p:txBody>
      </p:sp>
      <p:cxnSp>
        <p:nvCxnSpPr>
          <p:cNvPr id="6" name="Straight Connector 5">
            <a:extLst>
              <a:ext uri="{FF2B5EF4-FFF2-40B4-BE49-F238E27FC236}">
                <a16:creationId xmlns:a16="http://schemas.microsoft.com/office/drawing/2014/main" id="{0618CC6E-36C3-0646-A0FB-1D9868A99022}"/>
              </a:ext>
            </a:extLst>
          </p:cNvPr>
          <p:cNvCxnSpPr/>
          <p:nvPr/>
        </p:nvCxnSpPr>
        <p:spPr>
          <a:xfrm>
            <a:off x="2322786" y="2070538"/>
            <a:ext cx="0" cy="4088524"/>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968A0B-2FA4-C847-BA5C-328A42C6BA24}"/>
              </a:ext>
            </a:extLst>
          </p:cNvPr>
          <p:cNvCxnSpPr>
            <a:cxnSpLocks/>
          </p:cNvCxnSpPr>
          <p:nvPr/>
        </p:nvCxnSpPr>
        <p:spPr>
          <a:xfrm flipV="1">
            <a:off x="2322786" y="6159062"/>
            <a:ext cx="7388772" cy="8375"/>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8B208EF7-56B3-C047-83E3-CFC6F6EBEAF7}"/>
              </a:ext>
            </a:extLst>
          </p:cNvPr>
          <p:cNvSpPr/>
          <p:nvPr/>
        </p:nvSpPr>
        <p:spPr>
          <a:xfrm>
            <a:off x="3424248" y="3059445"/>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4" name="Oval 13">
            <a:extLst>
              <a:ext uri="{FF2B5EF4-FFF2-40B4-BE49-F238E27FC236}">
                <a16:creationId xmlns:a16="http://schemas.microsoft.com/office/drawing/2014/main" id="{ED832F30-28F4-4F46-885B-8500F7BA2045}"/>
              </a:ext>
            </a:extLst>
          </p:cNvPr>
          <p:cNvSpPr/>
          <p:nvPr/>
        </p:nvSpPr>
        <p:spPr>
          <a:xfrm>
            <a:off x="4233873" y="3024941"/>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5" name="Oval 14">
            <a:extLst>
              <a:ext uri="{FF2B5EF4-FFF2-40B4-BE49-F238E27FC236}">
                <a16:creationId xmlns:a16="http://schemas.microsoft.com/office/drawing/2014/main" id="{E07DEBD6-645B-324F-B25E-A7AD451CEC08}"/>
              </a:ext>
            </a:extLst>
          </p:cNvPr>
          <p:cNvSpPr/>
          <p:nvPr/>
        </p:nvSpPr>
        <p:spPr>
          <a:xfrm>
            <a:off x="3771909" y="2880564"/>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6" name="Oval 15">
            <a:extLst>
              <a:ext uri="{FF2B5EF4-FFF2-40B4-BE49-F238E27FC236}">
                <a16:creationId xmlns:a16="http://schemas.microsoft.com/office/drawing/2014/main" id="{AFCE1432-1864-1F46-A10C-DB49AF975B2E}"/>
              </a:ext>
            </a:extLst>
          </p:cNvPr>
          <p:cNvSpPr/>
          <p:nvPr/>
        </p:nvSpPr>
        <p:spPr>
          <a:xfrm>
            <a:off x="3881448" y="3516645"/>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7" name="Oval 16">
            <a:extLst>
              <a:ext uri="{FF2B5EF4-FFF2-40B4-BE49-F238E27FC236}">
                <a16:creationId xmlns:a16="http://schemas.microsoft.com/office/drawing/2014/main" id="{F8229388-348E-CE4B-81A1-B309031CFB68}"/>
              </a:ext>
            </a:extLst>
          </p:cNvPr>
          <p:cNvSpPr/>
          <p:nvPr/>
        </p:nvSpPr>
        <p:spPr>
          <a:xfrm>
            <a:off x="4391691" y="2428887"/>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8" name="Oval 17">
            <a:extLst>
              <a:ext uri="{FF2B5EF4-FFF2-40B4-BE49-F238E27FC236}">
                <a16:creationId xmlns:a16="http://schemas.microsoft.com/office/drawing/2014/main" id="{0EE606A4-A663-D540-95D8-BAFAD8C68556}"/>
              </a:ext>
            </a:extLst>
          </p:cNvPr>
          <p:cNvSpPr/>
          <p:nvPr/>
        </p:nvSpPr>
        <p:spPr>
          <a:xfrm>
            <a:off x="3914785" y="4303032"/>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9" name="Oval 18">
            <a:extLst>
              <a:ext uri="{FF2B5EF4-FFF2-40B4-BE49-F238E27FC236}">
                <a16:creationId xmlns:a16="http://schemas.microsoft.com/office/drawing/2014/main" id="{86CD6178-B3AE-1145-82FF-0DB70B6A6F0B}"/>
              </a:ext>
            </a:extLst>
          </p:cNvPr>
          <p:cNvSpPr/>
          <p:nvPr/>
        </p:nvSpPr>
        <p:spPr>
          <a:xfrm>
            <a:off x="5717640" y="3744499"/>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0" name="Oval 19">
            <a:extLst>
              <a:ext uri="{FF2B5EF4-FFF2-40B4-BE49-F238E27FC236}">
                <a16:creationId xmlns:a16="http://schemas.microsoft.com/office/drawing/2014/main" id="{37C18005-3CF8-8F4B-A68B-21B2965728B5}"/>
              </a:ext>
            </a:extLst>
          </p:cNvPr>
          <p:cNvSpPr/>
          <p:nvPr/>
        </p:nvSpPr>
        <p:spPr>
          <a:xfrm>
            <a:off x="4514860" y="3897646"/>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1" name="Oval 20">
            <a:extLst>
              <a:ext uri="{FF2B5EF4-FFF2-40B4-BE49-F238E27FC236}">
                <a16:creationId xmlns:a16="http://schemas.microsoft.com/office/drawing/2014/main" id="{5A2428D7-0110-6944-92F9-436B3C88DE61}"/>
              </a:ext>
            </a:extLst>
          </p:cNvPr>
          <p:cNvSpPr/>
          <p:nvPr/>
        </p:nvSpPr>
        <p:spPr>
          <a:xfrm>
            <a:off x="4901947" y="4569400"/>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2" name="Oval 21">
            <a:extLst>
              <a:ext uri="{FF2B5EF4-FFF2-40B4-BE49-F238E27FC236}">
                <a16:creationId xmlns:a16="http://schemas.microsoft.com/office/drawing/2014/main" id="{F1B04D56-148F-4242-991F-ADB40308A807}"/>
              </a:ext>
            </a:extLst>
          </p:cNvPr>
          <p:cNvSpPr/>
          <p:nvPr/>
        </p:nvSpPr>
        <p:spPr>
          <a:xfrm>
            <a:off x="5149586" y="3111833"/>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3" name="Oval 22">
            <a:extLst>
              <a:ext uri="{FF2B5EF4-FFF2-40B4-BE49-F238E27FC236}">
                <a16:creationId xmlns:a16="http://schemas.microsoft.com/office/drawing/2014/main" id="{D6261E26-B8BA-2D4A-A351-A7DAC0EF62EB}"/>
              </a:ext>
            </a:extLst>
          </p:cNvPr>
          <p:cNvSpPr/>
          <p:nvPr/>
        </p:nvSpPr>
        <p:spPr>
          <a:xfrm>
            <a:off x="5273405" y="4076969"/>
            <a:ext cx="247639" cy="2663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4" name="Oval 23">
            <a:extLst>
              <a:ext uri="{FF2B5EF4-FFF2-40B4-BE49-F238E27FC236}">
                <a16:creationId xmlns:a16="http://schemas.microsoft.com/office/drawing/2014/main" id="{8D002F9E-1D27-1E4B-9A4C-F002B77FB36A}"/>
              </a:ext>
            </a:extLst>
          </p:cNvPr>
          <p:cNvSpPr/>
          <p:nvPr/>
        </p:nvSpPr>
        <p:spPr>
          <a:xfrm>
            <a:off x="5941479" y="3077979"/>
            <a:ext cx="247639" cy="2663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5" name="Oval 24">
            <a:extLst>
              <a:ext uri="{FF2B5EF4-FFF2-40B4-BE49-F238E27FC236}">
                <a16:creationId xmlns:a16="http://schemas.microsoft.com/office/drawing/2014/main" id="{E312F142-50D5-7846-9B62-BD044EEC231B}"/>
              </a:ext>
            </a:extLst>
          </p:cNvPr>
          <p:cNvSpPr/>
          <p:nvPr/>
        </p:nvSpPr>
        <p:spPr>
          <a:xfrm>
            <a:off x="5273405" y="5199055"/>
            <a:ext cx="247639" cy="2663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6" name="Oval 25">
            <a:extLst>
              <a:ext uri="{FF2B5EF4-FFF2-40B4-BE49-F238E27FC236}">
                <a16:creationId xmlns:a16="http://schemas.microsoft.com/office/drawing/2014/main" id="{5799014A-F515-7A46-B84B-E5B33CD673AB}"/>
              </a:ext>
            </a:extLst>
          </p:cNvPr>
          <p:cNvSpPr/>
          <p:nvPr/>
        </p:nvSpPr>
        <p:spPr>
          <a:xfrm>
            <a:off x="6670958" y="3939555"/>
            <a:ext cx="247639" cy="2663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7" name="Oval 26">
            <a:extLst>
              <a:ext uri="{FF2B5EF4-FFF2-40B4-BE49-F238E27FC236}">
                <a16:creationId xmlns:a16="http://schemas.microsoft.com/office/drawing/2014/main" id="{F4C458EB-2464-0D44-8EB6-6410BC966B89}"/>
              </a:ext>
            </a:extLst>
          </p:cNvPr>
          <p:cNvSpPr/>
          <p:nvPr/>
        </p:nvSpPr>
        <p:spPr>
          <a:xfrm>
            <a:off x="6025063" y="4677532"/>
            <a:ext cx="247639" cy="2663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8" name="Oval 27">
            <a:extLst>
              <a:ext uri="{FF2B5EF4-FFF2-40B4-BE49-F238E27FC236}">
                <a16:creationId xmlns:a16="http://schemas.microsoft.com/office/drawing/2014/main" id="{3A3FB2C3-0FE5-374A-B98A-2291639A651C}"/>
              </a:ext>
            </a:extLst>
          </p:cNvPr>
          <p:cNvSpPr/>
          <p:nvPr/>
        </p:nvSpPr>
        <p:spPr>
          <a:xfrm>
            <a:off x="6821223" y="5231047"/>
            <a:ext cx="247639" cy="2663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9" name="Oval 28">
            <a:extLst>
              <a:ext uri="{FF2B5EF4-FFF2-40B4-BE49-F238E27FC236}">
                <a16:creationId xmlns:a16="http://schemas.microsoft.com/office/drawing/2014/main" id="{4A72F07C-E22F-8F4B-9ADB-E4F302095B83}"/>
              </a:ext>
            </a:extLst>
          </p:cNvPr>
          <p:cNvSpPr/>
          <p:nvPr/>
        </p:nvSpPr>
        <p:spPr>
          <a:xfrm>
            <a:off x="7905758" y="4282495"/>
            <a:ext cx="247639" cy="2663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30" name="Oval 29">
            <a:extLst>
              <a:ext uri="{FF2B5EF4-FFF2-40B4-BE49-F238E27FC236}">
                <a16:creationId xmlns:a16="http://schemas.microsoft.com/office/drawing/2014/main" id="{6C14B10F-03E1-0F4A-9296-72A84511B09C}"/>
              </a:ext>
            </a:extLst>
          </p:cNvPr>
          <p:cNvSpPr/>
          <p:nvPr/>
        </p:nvSpPr>
        <p:spPr>
          <a:xfrm>
            <a:off x="8108415" y="5461937"/>
            <a:ext cx="247639" cy="2663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32" name="TextBox 31">
            <a:extLst>
              <a:ext uri="{FF2B5EF4-FFF2-40B4-BE49-F238E27FC236}">
                <a16:creationId xmlns:a16="http://schemas.microsoft.com/office/drawing/2014/main" id="{2E18514C-B146-B44F-A214-5DB455FF09D4}"/>
              </a:ext>
            </a:extLst>
          </p:cNvPr>
          <p:cNvSpPr txBox="1"/>
          <p:nvPr/>
        </p:nvSpPr>
        <p:spPr>
          <a:xfrm>
            <a:off x="9119814" y="6159062"/>
            <a:ext cx="591732" cy="461665"/>
          </a:xfrm>
          <a:prstGeom prst="rect">
            <a:avLst/>
          </a:prstGeom>
          <a:noFill/>
        </p:spPr>
        <p:txBody>
          <a:bodyPr wrap="square">
            <a:spAutoFit/>
          </a:bodyPr>
          <a:lstStyle/>
          <a:p>
            <a:r>
              <a:rPr lang="it-IT" altLang="en-IT" sz="2400" b="1" dirty="0">
                <a:solidFill>
                  <a:srgbClr val="FF0000"/>
                </a:solidFill>
              </a:rPr>
              <a:t>X1</a:t>
            </a:r>
          </a:p>
        </p:txBody>
      </p:sp>
      <p:sp>
        <p:nvSpPr>
          <p:cNvPr id="33" name="TextBox 32">
            <a:extLst>
              <a:ext uri="{FF2B5EF4-FFF2-40B4-BE49-F238E27FC236}">
                <a16:creationId xmlns:a16="http://schemas.microsoft.com/office/drawing/2014/main" id="{4C31F660-7BE1-9449-8A17-D7601AE020AD}"/>
              </a:ext>
            </a:extLst>
          </p:cNvPr>
          <p:cNvSpPr txBox="1"/>
          <p:nvPr/>
        </p:nvSpPr>
        <p:spPr>
          <a:xfrm>
            <a:off x="1621891" y="1997161"/>
            <a:ext cx="591732" cy="461665"/>
          </a:xfrm>
          <a:prstGeom prst="rect">
            <a:avLst/>
          </a:prstGeom>
          <a:noFill/>
        </p:spPr>
        <p:txBody>
          <a:bodyPr wrap="square">
            <a:spAutoFit/>
          </a:bodyPr>
          <a:lstStyle/>
          <a:p>
            <a:r>
              <a:rPr lang="it-IT" altLang="en-IT" sz="2400" b="1" dirty="0">
                <a:solidFill>
                  <a:srgbClr val="FF0000"/>
                </a:solidFill>
              </a:rPr>
              <a:t>X2</a:t>
            </a:r>
          </a:p>
        </p:txBody>
      </p:sp>
    </p:spTree>
    <p:extLst>
      <p:ext uri="{BB962C8B-B14F-4D97-AF65-F5344CB8AC3E}">
        <p14:creationId xmlns:p14="http://schemas.microsoft.com/office/powerpoint/2010/main" val="1876824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a:extLst>
              <a:ext uri="{FF2B5EF4-FFF2-40B4-BE49-F238E27FC236}">
                <a16:creationId xmlns:a16="http://schemas.microsoft.com/office/drawing/2014/main" id="{C7503DE0-ECDF-4345-B949-C8BB35AFE416}"/>
              </a:ext>
            </a:extLst>
          </p:cNvPr>
          <p:cNvSpPr>
            <a:spLocks noChangeArrowheads="1"/>
          </p:cNvSpPr>
          <p:nvPr/>
        </p:nvSpPr>
        <p:spPr bwMode="auto">
          <a:xfrm>
            <a:off x="524143" y="371639"/>
            <a:ext cx="38507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err="1"/>
              <a:t>Compensatory</a:t>
            </a:r>
            <a:r>
              <a:rPr lang="it-IT" altLang="en-US" dirty="0"/>
              <a:t> </a:t>
            </a:r>
            <a:r>
              <a:rPr lang="it-IT" altLang="en-US" dirty="0" err="1"/>
              <a:t>rules</a:t>
            </a:r>
            <a:endParaRPr lang="it-IT" altLang="en-US" dirty="0"/>
          </a:p>
        </p:txBody>
      </p:sp>
      <p:sp>
        <p:nvSpPr>
          <p:cNvPr id="4" name="Rectangle 14">
            <a:extLst>
              <a:ext uri="{FF2B5EF4-FFF2-40B4-BE49-F238E27FC236}">
                <a16:creationId xmlns:a16="http://schemas.microsoft.com/office/drawing/2014/main" id="{BD2169B9-ED71-914B-A7FB-1CC9FEA42D53}"/>
              </a:ext>
            </a:extLst>
          </p:cNvPr>
          <p:cNvSpPr>
            <a:spLocks noChangeArrowheads="1"/>
          </p:cNvSpPr>
          <p:nvPr/>
        </p:nvSpPr>
        <p:spPr bwMode="auto">
          <a:xfrm>
            <a:off x="1621891" y="1050043"/>
            <a:ext cx="80896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a:t>e.g. </a:t>
            </a:r>
            <a:r>
              <a:rPr lang="it-IT" altLang="en-US" dirty="0" err="1"/>
              <a:t>discriminant</a:t>
            </a:r>
            <a:r>
              <a:rPr lang="it-IT" altLang="en-US" dirty="0"/>
              <a:t> </a:t>
            </a:r>
            <a:r>
              <a:rPr lang="it-IT" altLang="en-US" dirty="0" err="1"/>
              <a:t>analysis</a:t>
            </a:r>
            <a:endParaRPr lang="it-IT" altLang="en-US" dirty="0"/>
          </a:p>
        </p:txBody>
      </p:sp>
      <p:cxnSp>
        <p:nvCxnSpPr>
          <p:cNvPr id="6" name="Straight Connector 5">
            <a:extLst>
              <a:ext uri="{FF2B5EF4-FFF2-40B4-BE49-F238E27FC236}">
                <a16:creationId xmlns:a16="http://schemas.microsoft.com/office/drawing/2014/main" id="{0618CC6E-36C3-0646-A0FB-1D9868A99022}"/>
              </a:ext>
            </a:extLst>
          </p:cNvPr>
          <p:cNvCxnSpPr/>
          <p:nvPr/>
        </p:nvCxnSpPr>
        <p:spPr>
          <a:xfrm>
            <a:off x="2322786" y="2070538"/>
            <a:ext cx="0" cy="4088524"/>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968A0B-2FA4-C847-BA5C-328A42C6BA24}"/>
              </a:ext>
            </a:extLst>
          </p:cNvPr>
          <p:cNvCxnSpPr>
            <a:cxnSpLocks/>
          </p:cNvCxnSpPr>
          <p:nvPr/>
        </p:nvCxnSpPr>
        <p:spPr>
          <a:xfrm flipV="1">
            <a:off x="2322786" y="6159062"/>
            <a:ext cx="7388772" cy="8375"/>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8B208EF7-56B3-C047-83E3-CFC6F6EBEAF7}"/>
              </a:ext>
            </a:extLst>
          </p:cNvPr>
          <p:cNvSpPr/>
          <p:nvPr/>
        </p:nvSpPr>
        <p:spPr>
          <a:xfrm>
            <a:off x="3424248" y="3059445"/>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4" name="Oval 13">
            <a:extLst>
              <a:ext uri="{FF2B5EF4-FFF2-40B4-BE49-F238E27FC236}">
                <a16:creationId xmlns:a16="http://schemas.microsoft.com/office/drawing/2014/main" id="{ED832F30-28F4-4F46-885B-8500F7BA2045}"/>
              </a:ext>
            </a:extLst>
          </p:cNvPr>
          <p:cNvSpPr/>
          <p:nvPr/>
        </p:nvSpPr>
        <p:spPr>
          <a:xfrm>
            <a:off x="4233873" y="3024941"/>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5" name="Oval 14">
            <a:extLst>
              <a:ext uri="{FF2B5EF4-FFF2-40B4-BE49-F238E27FC236}">
                <a16:creationId xmlns:a16="http://schemas.microsoft.com/office/drawing/2014/main" id="{E07DEBD6-645B-324F-B25E-A7AD451CEC08}"/>
              </a:ext>
            </a:extLst>
          </p:cNvPr>
          <p:cNvSpPr/>
          <p:nvPr/>
        </p:nvSpPr>
        <p:spPr>
          <a:xfrm>
            <a:off x="3771909" y="2880564"/>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6" name="Oval 15">
            <a:extLst>
              <a:ext uri="{FF2B5EF4-FFF2-40B4-BE49-F238E27FC236}">
                <a16:creationId xmlns:a16="http://schemas.microsoft.com/office/drawing/2014/main" id="{AFCE1432-1864-1F46-A10C-DB49AF975B2E}"/>
              </a:ext>
            </a:extLst>
          </p:cNvPr>
          <p:cNvSpPr/>
          <p:nvPr/>
        </p:nvSpPr>
        <p:spPr>
          <a:xfrm>
            <a:off x="3881448" y="3516645"/>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7" name="Oval 16">
            <a:extLst>
              <a:ext uri="{FF2B5EF4-FFF2-40B4-BE49-F238E27FC236}">
                <a16:creationId xmlns:a16="http://schemas.microsoft.com/office/drawing/2014/main" id="{F8229388-348E-CE4B-81A1-B309031CFB68}"/>
              </a:ext>
            </a:extLst>
          </p:cNvPr>
          <p:cNvSpPr/>
          <p:nvPr/>
        </p:nvSpPr>
        <p:spPr>
          <a:xfrm>
            <a:off x="4391691" y="2428887"/>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8" name="Oval 17">
            <a:extLst>
              <a:ext uri="{FF2B5EF4-FFF2-40B4-BE49-F238E27FC236}">
                <a16:creationId xmlns:a16="http://schemas.microsoft.com/office/drawing/2014/main" id="{0EE606A4-A663-D540-95D8-BAFAD8C68556}"/>
              </a:ext>
            </a:extLst>
          </p:cNvPr>
          <p:cNvSpPr/>
          <p:nvPr/>
        </p:nvSpPr>
        <p:spPr>
          <a:xfrm>
            <a:off x="3914785" y="4303032"/>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9" name="Oval 18">
            <a:extLst>
              <a:ext uri="{FF2B5EF4-FFF2-40B4-BE49-F238E27FC236}">
                <a16:creationId xmlns:a16="http://schemas.microsoft.com/office/drawing/2014/main" id="{86CD6178-B3AE-1145-82FF-0DB70B6A6F0B}"/>
              </a:ext>
            </a:extLst>
          </p:cNvPr>
          <p:cNvSpPr/>
          <p:nvPr/>
        </p:nvSpPr>
        <p:spPr>
          <a:xfrm>
            <a:off x="5717640" y="3744499"/>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0" name="Oval 19">
            <a:extLst>
              <a:ext uri="{FF2B5EF4-FFF2-40B4-BE49-F238E27FC236}">
                <a16:creationId xmlns:a16="http://schemas.microsoft.com/office/drawing/2014/main" id="{37C18005-3CF8-8F4B-A68B-21B2965728B5}"/>
              </a:ext>
            </a:extLst>
          </p:cNvPr>
          <p:cNvSpPr/>
          <p:nvPr/>
        </p:nvSpPr>
        <p:spPr>
          <a:xfrm>
            <a:off x="4514860" y="3897646"/>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1" name="Oval 20">
            <a:extLst>
              <a:ext uri="{FF2B5EF4-FFF2-40B4-BE49-F238E27FC236}">
                <a16:creationId xmlns:a16="http://schemas.microsoft.com/office/drawing/2014/main" id="{5A2428D7-0110-6944-92F9-436B3C88DE61}"/>
              </a:ext>
            </a:extLst>
          </p:cNvPr>
          <p:cNvSpPr/>
          <p:nvPr/>
        </p:nvSpPr>
        <p:spPr>
          <a:xfrm>
            <a:off x="4901947" y="4569400"/>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2" name="Oval 21">
            <a:extLst>
              <a:ext uri="{FF2B5EF4-FFF2-40B4-BE49-F238E27FC236}">
                <a16:creationId xmlns:a16="http://schemas.microsoft.com/office/drawing/2014/main" id="{F1B04D56-148F-4242-991F-ADB40308A807}"/>
              </a:ext>
            </a:extLst>
          </p:cNvPr>
          <p:cNvSpPr/>
          <p:nvPr/>
        </p:nvSpPr>
        <p:spPr>
          <a:xfrm>
            <a:off x="5149586" y="3111833"/>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3" name="Oval 22">
            <a:extLst>
              <a:ext uri="{FF2B5EF4-FFF2-40B4-BE49-F238E27FC236}">
                <a16:creationId xmlns:a16="http://schemas.microsoft.com/office/drawing/2014/main" id="{D6261E26-B8BA-2D4A-A351-A7DAC0EF62EB}"/>
              </a:ext>
            </a:extLst>
          </p:cNvPr>
          <p:cNvSpPr/>
          <p:nvPr/>
        </p:nvSpPr>
        <p:spPr>
          <a:xfrm>
            <a:off x="5116250" y="3848432"/>
            <a:ext cx="247639" cy="2663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4" name="Oval 23">
            <a:extLst>
              <a:ext uri="{FF2B5EF4-FFF2-40B4-BE49-F238E27FC236}">
                <a16:creationId xmlns:a16="http://schemas.microsoft.com/office/drawing/2014/main" id="{8D002F9E-1D27-1E4B-9A4C-F002B77FB36A}"/>
              </a:ext>
            </a:extLst>
          </p:cNvPr>
          <p:cNvSpPr/>
          <p:nvPr/>
        </p:nvSpPr>
        <p:spPr>
          <a:xfrm>
            <a:off x="5941479" y="3077979"/>
            <a:ext cx="247639" cy="2663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5" name="Oval 24">
            <a:extLst>
              <a:ext uri="{FF2B5EF4-FFF2-40B4-BE49-F238E27FC236}">
                <a16:creationId xmlns:a16="http://schemas.microsoft.com/office/drawing/2014/main" id="{E312F142-50D5-7846-9B62-BD044EEC231B}"/>
              </a:ext>
            </a:extLst>
          </p:cNvPr>
          <p:cNvSpPr/>
          <p:nvPr/>
        </p:nvSpPr>
        <p:spPr>
          <a:xfrm>
            <a:off x="5273405" y="5199055"/>
            <a:ext cx="247639" cy="2663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6" name="Oval 25">
            <a:extLst>
              <a:ext uri="{FF2B5EF4-FFF2-40B4-BE49-F238E27FC236}">
                <a16:creationId xmlns:a16="http://schemas.microsoft.com/office/drawing/2014/main" id="{5799014A-F515-7A46-B84B-E5B33CD673AB}"/>
              </a:ext>
            </a:extLst>
          </p:cNvPr>
          <p:cNvSpPr/>
          <p:nvPr/>
        </p:nvSpPr>
        <p:spPr>
          <a:xfrm>
            <a:off x="6670958" y="3939555"/>
            <a:ext cx="247639" cy="2663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7" name="Oval 26">
            <a:extLst>
              <a:ext uri="{FF2B5EF4-FFF2-40B4-BE49-F238E27FC236}">
                <a16:creationId xmlns:a16="http://schemas.microsoft.com/office/drawing/2014/main" id="{F4C458EB-2464-0D44-8EB6-6410BC966B89}"/>
              </a:ext>
            </a:extLst>
          </p:cNvPr>
          <p:cNvSpPr/>
          <p:nvPr/>
        </p:nvSpPr>
        <p:spPr>
          <a:xfrm>
            <a:off x="6025063" y="4677532"/>
            <a:ext cx="247639" cy="2663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8" name="Oval 27">
            <a:extLst>
              <a:ext uri="{FF2B5EF4-FFF2-40B4-BE49-F238E27FC236}">
                <a16:creationId xmlns:a16="http://schemas.microsoft.com/office/drawing/2014/main" id="{3A3FB2C3-0FE5-374A-B98A-2291639A651C}"/>
              </a:ext>
            </a:extLst>
          </p:cNvPr>
          <p:cNvSpPr/>
          <p:nvPr/>
        </p:nvSpPr>
        <p:spPr>
          <a:xfrm>
            <a:off x="6821223" y="5231047"/>
            <a:ext cx="247639" cy="2663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9" name="Oval 28">
            <a:extLst>
              <a:ext uri="{FF2B5EF4-FFF2-40B4-BE49-F238E27FC236}">
                <a16:creationId xmlns:a16="http://schemas.microsoft.com/office/drawing/2014/main" id="{4A72F07C-E22F-8F4B-9ADB-E4F302095B83}"/>
              </a:ext>
            </a:extLst>
          </p:cNvPr>
          <p:cNvSpPr/>
          <p:nvPr/>
        </p:nvSpPr>
        <p:spPr>
          <a:xfrm>
            <a:off x="7905758" y="4282495"/>
            <a:ext cx="247639" cy="2663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30" name="Oval 29">
            <a:extLst>
              <a:ext uri="{FF2B5EF4-FFF2-40B4-BE49-F238E27FC236}">
                <a16:creationId xmlns:a16="http://schemas.microsoft.com/office/drawing/2014/main" id="{6C14B10F-03E1-0F4A-9296-72A84511B09C}"/>
              </a:ext>
            </a:extLst>
          </p:cNvPr>
          <p:cNvSpPr/>
          <p:nvPr/>
        </p:nvSpPr>
        <p:spPr>
          <a:xfrm>
            <a:off x="8108415" y="5461937"/>
            <a:ext cx="247639" cy="2663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32" name="TextBox 31">
            <a:extLst>
              <a:ext uri="{FF2B5EF4-FFF2-40B4-BE49-F238E27FC236}">
                <a16:creationId xmlns:a16="http://schemas.microsoft.com/office/drawing/2014/main" id="{2E18514C-B146-B44F-A214-5DB455FF09D4}"/>
              </a:ext>
            </a:extLst>
          </p:cNvPr>
          <p:cNvSpPr txBox="1"/>
          <p:nvPr/>
        </p:nvSpPr>
        <p:spPr>
          <a:xfrm>
            <a:off x="9119814" y="6159062"/>
            <a:ext cx="591732" cy="461665"/>
          </a:xfrm>
          <a:prstGeom prst="rect">
            <a:avLst/>
          </a:prstGeom>
          <a:noFill/>
        </p:spPr>
        <p:txBody>
          <a:bodyPr wrap="square">
            <a:spAutoFit/>
          </a:bodyPr>
          <a:lstStyle/>
          <a:p>
            <a:r>
              <a:rPr lang="it-IT" altLang="en-IT" sz="2400" b="1" dirty="0">
                <a:solidFill>
                  <a:srgbClr val="FF0000"/>
                </a:solidFill>
              </a:rPr>
              <a:t>X1</a:t>
            </a:r>
          </a:p>
        </p:txBody>
      </p:sp>
      <p:sp>
        <p:nvSpPr>
          <p:cNvPr id="33" name="TextBox 32">
            <a:extLst>
              <a:ext uri="{FF2B5EF4-FFF2-40B4-BE49-F238E27FC236}">
                <a16:creationId xmlns:a16="http://schemas.microsoft.com/office/drawing/2014/main" id="{4C31F660-7BE1-9449-8A17-D7601AE020AD}"/>
              </a:ext>
            </a:extLst>
          </p:cNvPr>
          <p:cNvSpPr txBox="1"/>
          <p:nvPr/>
        </p:nvSpPr>
        <p:spPr>
          <a:xfrm>
            <a:off x="1621891" y="1997161"/>
            <a:ext cx="591732" cy="461665"/>
          </a:xfrm>
          <a:prstGeom prst="rect">
            <a:avLst/>
          </a:prstGeom>
          <a:noFill/>
        </p:spPr>
        <p:txBody>
          <a:bodyPr wrap="square">
            <a:spAutoFit/>
          </a:bodyPr>
          <a:lstStyle/>
          <a:p>
            <a:r>
              <a:rPr lang="it-IT" altLang="en-IT" sz="2400" b="1" dirty="0">
                <a:solidFill>
                  <a:srgbClr val="FF0000"/>
                </a:solidFill>
              </a:rPr>
              <a:t>X2</a:t>
            </a:r>
          </a:p>
        </p:txBody>
      </p:sp>
      <p:cxnSp>
        <p:nvCxnSpPr>
          <p:cNvPr id="5" name="Straight Connector 4">
            <a:extLst>
              <a:ext uri="{FF2B5EF4-FFF2-40B4-BE49-F238E27FC236}">
                <a16:creationId xmlns:a16="http://schemas.microsoft.com/office/drawing/2014/main" id="{0FC6B346-13D4-F04F-8C44-23B64D56BBBE}"/>
              </a:ext>
            </a:extLst>
          </p:cNvPr>
          <p:cNvCxnSpPr>
            <a:cxnSpLocks/>
          </p:cNvCxnSpPr>
          <p:nvPr/>
        </p:nvCxnSpPr>
        <p:spPr>
          <a:xfrm flipV="1">
            <a:off x="3548067" y="2171576"/>
            <a:ext cx="4052883" cy="3551767"/>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Rectangle 14">
            <a:extLst>
              <a:ext uri="{FF2B5EF4-FFF2-40B4-BE49-F238E27FC236}">
                <a16:creationId xmlns:a16="http://schemas.microsoft.com/office/drawing/2014/main" id="{D91A77AC-DDE2-3B49-A545-BA0DCF021083}"/>
              </a:ext>
            </a:extLst>
          </p:cNvPr>
          <p:cNvSpPr>
            <a:spLocks noChangeArrowheads="1"/>
          </p:cNvSpPr>
          <p:nvPr/>
        </p:nvSpPr>
        <p:spPr bwMode="auto">
          <a:xfrm>
            <a:off x="7600950" y="1744520"/>
            <a:ext cx="401838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err="1"/>
              <a:t>discriminant</a:t>
            </a:r>
            <a:r>
              <a:rPr lang="it-IT" altLang="en-US" dirty="0"/>
              <a:t> </a:t>
            </a:r>
            <a:r>
              <a:rPr lang="it-IT" altLang="en-US" dirty="0" err="1"/>
              <a:t>function</a:t>
            </a:r>
            <a:endParaRPr lang="it-IT" altLang="en-US" dirty="0"/>
          </a:p>
          <a:p>
            <a:pPr algn="ctr" eaLnBrk="1" hangingPunct="1">
              <a:spcBef>
                <a:spcPct val="0"/>
              </a:spcBef>
              <a:buFontTx/>
              <a:buNone/>
            </a:pPr>
            <a:r>
              <a:rPr lang="it-IT" altLang="en-US" dirty="0"/>
              <a:t>Y= b</a:t>
            </a:r>
            <a:r>
              <a:rPr lang="it-IT" altLang="en-US" baseline="-25000" dirty="0"/>
              <a:t>1</a:t>
            </a:r>
            <a:r>
              <a:rPr lang="it-IT" altLang="en-US" dirty="0"/>
              <a:t>X1 + b</a:t>
            </a:r>
            <a:r>
              <a:rPr lang="it-IT" altLang="en-US" baseline="-25000" dirty="0"/>
              <a:t>2</a:t>
            </a:r>
            <a:r>
              <a:rPr lang="it-IT" altLang="en-US" dirty="0"/>
              <a:t>X2 </a:t>
            </a:r>
          </a:p>
          <a:p>
            <a:pPr algn="ctr" eaLnBrk="1" hangingPunct="1">
              <a:spcBef>
                <a:spcPct val="0"/>
              </a:spcBef>
              <a:buFontTx/>
              <a:buNone/>
            </a:pPr>
            <a:r>
              <a:rPr lang="it-IT" altLang="en-US" dirty="0"/>
              <a:t>Y= .6 X1 + .2 X2</a:t>
            </a:r>
          </a:p>
        </p:txBody>
      </p:sp>
    </p:spTree>
    <p:extLst>
      <p:ext uri="{BB962C8B-B14F-4D97-AF65-F5344CB8AC3E}">
        <p14:creationId xmlns:p14="http://schemas.microsoft.com/office/powerpoint/2010/main" val="3911915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a:extLst>
              <a:ext uri="{FF2B5EF4-FFF2-40B4-BE49-F238E27FC236}">
                <a16:creationId xmlns:a16="http://schemas.microsoft.com/office/drawing/2014/main" id="{C7503DE0-ECDF-4345-B949-C8BB35AFE416}"/>
              </a:ext>
            </a:extLst>
          </p:cNvPr>
          <p:cNvSpPr>
            <a:spLocks noChangeArrowheads="1"/>
          </p:cNvSpPr>
          <p:nvPr/>
        </p:nvSpPr>
        <p:spPr bwMode="auto">
          <a:xfrm>
            <a:off x="524143" y="371639"/>
            <a:ext cx="38507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err="1"/>
              <a:t>Compensatory</a:t>
            </a:r>
            <a:r>
              <a:rPr lang="it-IT" altLang="en-US" dirty="0"/>
              <a:t> </a:t>
            </a:r>
            <a:r>
              <a:rPr lang="it-IT" altLang="en-US" dirty="0" err="1"/>
              <a:t>rules</a:t>
            </a:r>
            <a:endParaRPr lang="it-IT" altLang="en-US" dirty="0"/>
          </a:p>
        </p:txBody>
      </p:sp>
      <p:sp>
        <p:nvSpPr>
          <p:cNvPr id="4" name="Rectangle 14">
            <a:extLst>
              <a:ext uri="{FF2B5EF4-FFF2-40B4-BE49-F238E27FC236}">
                <a16:creationId xmlns:a16="http://schemas.microsoft.com/office/drawing/2014/main" id="{BD2169B9-ED71-914B-A7FB-1CC9FEA42D53}"/>
              </a:ext>
            </a:extLst>
          </p:cNvPr>
          <p:cNvSpPr>
            <a:spLocks noChangeArrowheads="1"/>
          </p:cNvSpPr>
          <p:nvPr/>
        </p:nvSpPr>
        <p:spPr bwMode="auto">
          <a:xfrm>
            <a:off x="1621891" y="1050043"/>
            <a:ext cx="80896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a:t>e.g. </a:t>
            </a:r>
            <a:r>
              <a:rPr lang="it-IT" altLang="en-US" dirty="0" err="1"/>
              <a:t>discriminant</a:t>
            </a:r>
            <a:r>
              <a:rPr lang="it-IT" altLang="en-US" dirty="0"/>
              <a:t> </a:t>
            </a:r>
            <a:r>
              <a:rPr lang="it-IT" altLang="en-US" dirty="0" err="1"/>
              <a:t>analysis</a:t>
            </a:r>
            <a:endParaRPr lang="it-IT" altLang="en-US" dirty="0"/>
          </a:p>
        </p:txBody>
      </p:sp>
      <p:cxnSp>
        <p:nvCxnSpPr>
          <p:cNvPr id="6" name="Straight Connector 5">
            <a:extLst>
              <a:ext uri="{FF2B5EF4-FFF2-40B4-BE49-F238E27FC236}">
                <a16:creationId xmlns:a16="http://schemas.microsoft.com/office/drawing/2014/main" id="{0618CC6E-36C3-0646-A0FB-1D9868A99022}"/>
              </a:ext>
            </a:extLst>
          </p:cNvPr>
          <p:cNvCxnSpPr/>
          <p:nvPr/>
        </p:nvCxnSpPr>
        <p:spPr>
          <a:xfrm>
            <a:off x="2322786" y="2070538"/>
            <a:ext cx="0" cy="4088524"/>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968A0B-2FA4-C847-BA5C-328A42C6BA24}"/>
              </a:ext>
            </a:extLst>
          </p:cNvPr>
          <p:cNvCxnSpPr>
            <a:cxnSpLocks/>
          </p:cNvCxnSpPr>
          <p:nvPr/>
        </p:nvCxnSpPr>
        <p:spPr>
          <a:xfrm flipV="1">
            <a:off x="2322786" y="6159062"/>
            <a:ext cx="7388772" cy="8375"/>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8B208EF7-56B3-C047-83E3-CFC6F6EBEAF7}"/>
              </a:ext>
            </a:extLst>
          </p:cNvPr>
          <p:cNvSpPr/>
          <p:nvPr/>
        </p:nvSpPr>
        <p:spPr>
          <a:xfrm>
            <a:off x="3424248" y="3059445"/>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4" name="Oval 13">
            <a:extLst>
              <a:ext uri="{FF2B5EF4-FFF2-40B4-BE49-F238E27FC236}">
                <a16:creationId xmlns:a16="http://schemas.microsoft.com/office/drawing/2014/main" id="{ED832F30-28F4-4F46-885B-8500F7BA2045}"/>
              </a:ext>
            </a:extLst>
          </p:cNvPr>
          <p:cNvSpPr/>
          <p:nvPr/>
        </p:nvSpPr>
        <p:spPr>
          <a:xfrm>
            <a:off x="4233873" y="3024941"/>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5" name="Oval 14">
            <a:extLst>
              <a:ext uri="{FF2B5EF4-FFF2-40B4-BE49-F238E27FC236}">
                <a16:creationId xmlns:a16="http://schemas.microsoft.com/office/drawing/2014/main" id="{E07DEBD6-645B-324F-B25E-A7AD451CEC08}"/>
              </a:ext>
            </a:extLst>
          </p:cNvPr>
          <p:cNvSpPr/>
          <p:nvPr/>
        </p:nvSpPr>
        <p:spPr>
          <a:xfrm>
            <a:off x="3771909" y="2880564"/>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6" name="Oval 15">
            <a:extLst>
              <a:ext uri="{FF2B5EF4-FFF2-40B4-BE49-F238E27FC236}">
                <a16:creationId xmlns:a16="http://schemas.microsoft.com/office/drawing/2014/main" id="{AFCE1432-1864-1F46-A10C-DB49AF975B2E}"/>
              </a:ext>
            </a:extLst>
          </p:cNvPr>
          <p:cNvSpPr/>
          <p:nvPr/>
        </p:nvSpPr>
        <p:spPr>
          <a:xfrm>
            <a:off x="3881448" y="3516645"/>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7" name="Oval 16">
            <a:extLst>
              <a:ext uri="{FF2B5EF4-FFF2-40B4-BE49-F238E27FC236}">
                <a16:creationId xmlns:a16="http://schemas.microsoft.com/office/drawing/2014/main" id="{F8229388-348E-CE4B-81A1-B309031CFB68}"/>
              </a:ext>
            </a:extLst>
          </p:cNvPr>
          <p:cNvSpPr/>
          <p:nvPr/>
        </p:nvSpPr>
        <p:spPr>
          <a:xfrm>
            <a:off x="4391691" y="2428887"/>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8" name="Oval 17">
            <a:extLst>
              <a:ext uri="{FF2B5EF4-FFF2-40B4-BE49-F238E27FC236}">
                <a16:creationId xmlns:a16="http://schemas.microsoft.com/office/drawing/2014/main" id="{0EE606A4-A663-D540-95D8-BAFAD8C68556}"/>
              </a:ext>
            </a:extLst>
          </p:cNvPr>
          <p:cNvSpPr/>
          <p:nvPr/>
        </p:nvSpPr>
        <p:spPr>
          <a:xfrm>
            <a:off x="3914785" y="4303032"/>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9" name="Oval 18">
            <a:extLst>
              <a:ext uri="{FF2B5EF4-FFF2-40B4-BE49-F238E27FC236}">
                <a16:creationId xmlns:a16="http://schemas.microsoft.com/office/drawing/2014/main" id="{86CD6178-B3AE-1145-82FF-0DB70B6A6F0B}"/>
              </a:ext>
            </a:extLst>
          </p:cNvPr>
          <p:cNvSpPr/>
          <p:nvPr/>
        </p:nvSpPr>
        <p:spPr>
          <a:xfrm>
            <a:off x="5717640" y="3744499"/>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0" name="Oval 19">
            <a:extLst>
              <a:ext uri="{FF2B5EF4-FFF2-40B4-BE49-F238E27FC236}">
                <a16:creationId xmlns:a16="http://schemas.microsoft.com/office/drawing/2014/main" id="{37C18005-3CF8-8F4B-A68B-21B2965728B5}"/>
              </a:ext>
            </a:extLst>
          </p:cNvPr>
          <p:cNvSpPr/>
          <p:nvPr/>
        </p:nvSpPr>
        <p:spPr>
          <a:xfrm>
            <a:off x="4514860" y="3897646"/>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1" name="Oval 20">
            <a:extLst>
              <a:ext uri="{FF2B5EF4-FFF2-40B4-BE49-F238E27FC236}">
                <a16:creationId xmlns:a16="http://schemas.microsoft.com/office/drawing/2014/main" id="{5A2428D7-0110-6944-92F9-436B3C88DE61}"/>
              </a:ext>
            </a:extLst>
          </p:cNvPr>
          <p:cNvSpPr/>
          <p:nvPr/>
        </p:nvSpPr>
        <p:spPr>
          <a:xfrm>
            <a:off x="4901947" y="4569400"/>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2" name="Oval 21">
            <a:extLst>
              <a:ext uri="{FF2B5EF4-FFF2-40B4-BE49-F238E27FC236}">
                <a16:creationId xmlns:a16="http://schemas.microsoft.com/office/drawing/2014/main" id="{F1B04D56-148F-4242-991F-ADB40308A807}"/>
              </a:ext>
            </a:extLst>
          </p:cNvPr>
          <p:cNvSpPr/>
          <p:nvPr/>
        </p:nvSpPr>
        <p:spPr>
          <a:xfrm>
            <a:off x="5149586" y="3111833"/>
            <a:ext cx="247639" cy="266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3" name="Oval 22">
            <a:extLst>
              <a:ext uri="{FF2B5EF4-FFF2-40B4-BE49-F238E27FC236}">
                <a16:creationId xmlns:a16="http://schemas.microsoft.com/office/drawing/2014/main" id="{D6261E26-B8BA-2D4A-A351-A7DAC0EF62EB}"/>
              </a:ext>
            </a:extLst>
          </p:cNvPr>
          <p:cNvSpPr/>
          <p:nvPr/>
        </p:nvSpPr>
        <p:spPr>
          <a:xfrm>
            <a:off x="5116250" y="3848432"/>
            <a:ext cx="247639" cy="2663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4" name="Oval 23">
            <a:extLst>
              <a:ext uri="{FF2B5EF4-FFF2-40B4-BE49-F238E27FC236}">
                <a16:creationId xmlns:a16="http://schemas.microsoft.com/office/drawing/2014/main" id="{8D002F9E-1D27-1E4B-9A4C-F002B77FB36A}"/>
              </a:ext>
            </a:extLst>
          </p:cNvPr>
          <p:cNvSpPr/>
          <p:nvPr/>
        </p:nvSpPr>
        <p:spPr>
          <a:xfrm>
            <a:off x="5941479" y="3077979"/>
            <a:ext cx="247639" cy="2663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5" name="Oval 24">
            <a:extLst>
              <a:ext uri="{FF2B5EF4-FFF2-40B4-BE49-F238E27FC236}">
                <a16:creationId xmlns:a16="http://schemas.microsoft.com/office/drawing/2014/main" id="{E312F142-50D5-7846-9B62-BD044EEC231B}"/>
              </a:ext>
            </a:extLst>
          </p:cNvPr>
          <p:cNvSpPr/>
          <p:nvPr/>
        </p:nvSpPr>
        <p:spPr>
          <a:xfrm>
            <a:off x="5273405" y="5199055"/>
            <a:ext cx="247639" cy="2663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6" name="Oval 25">
            <a:extLst>
              <a:ext uri="{FF2B5EF4-FFF2-40B4-BE49-F238E27FC236}">
                <a16:creationId xmlns:a16="http://schemas.microsoft.com/office/drawing/2014/main" id="{5799014A-F515-7A46-B84B-E5B33CD673AB}"/>
              </a:ext>
            </a:extLst>
          </p:cNvPr>
          <p:cNvSpPr/>
          <p:nvPr/>
        </p:nvSpPr>
        <p:spPr>
          <a:xfrm>
            <a:off x="6670958" y="3939555"/>
            <a:ext cx="247639" cy="2663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7" name="Oval 26">
            <a:extLst>
              <a:ext uri="{FF2B5EF4-FFF2-40B4-BE49-F238E27FC236}">
                <a16:creationId xmlns:a16="http://schemas.microsoft.com/office/drawing/2014/main" id="{F4C458EB-2464-0D44-8EB6-6410BC966B89}"/>
              </a:ext>
            </a:extLst>
          </p:cNvPr>
          <p:cNvSpPr/>
          <p:nvPr/>
        </p:nvSpPr>
        <p:spPr>
          <a:xfrm>
            <a:off x="6025063" y="4677532"/>
            <a:ext cx="247639" cy="2663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8" name="Oval 27">
            <a:extLst>
              <a:ext uri="{FF2B5EF4-FFF2-40B4-BE49-F238E27FC236}">
                <a16:creationId xmlns:a16="http://schemas.microsoft.com/office/drawing/2014/main" id="{3A3FB2C3-0FE5-374A-B98A-2291639A651C}"/>
              </a:ext>
            </a:extLst>
          </p:cNvPr>
          <p:cNvSpPr/>
          <p:nvPr/>
        </p:nvSpPr>
        <p:spPr>
          <a:xfrm>
            <a:off x="6821223" y="5231047"/>
            <a:ext cx="247639" cy="2663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9" name="Oval 28">
            <a:extLst>
              <a:ext uri="{FF2B5EF4-FFF2-40B4-BE49-F238E27FC236}">
                <a16:creationId xmlns:a16="http://schemas.microsoft.com/office/drawing/2014/main" id="{4A72F07C-E22F-8F4B-9ADB-E4F302095B83}"/>
              </a:ext>
            </a:extLst>
          </p:cNvPr>
          <p:cNvSpPr/>
          <p:nvPr/>
        </p:nvSpPr>
        <p:spPr>
          <a:xfrm>
            <a:off x="7905758" y="4282495"/>
            <a:ext cx="247639" cy="2663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30" name="Oval 29">
            <a:extLst>
              <a:ext uri="{FF2B5EF4-FFF2-40B4-BE49-F238E27FC236}">
                <a16:creationId xmlns:a16="http://schemas.microsoft.com/office/drawing/2014/main" id="{6C14B10F-03E1-0F4A-9296-72A84511B09C}"/>
              </a:ext>
            </a:extLst>
          </p:cNvPr>
          <p:cNvSpPr/>
          <p:nvPr/>
        </p:nvSpPr>
        <p:spPr>
          <a:xfrm>
            <a:off x="8108415" y="5461937"/>
            <a:ext cx="247639" cy="26636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32" name="TextBox 31">
            <a:extLst>
              <a:ext uri="{FF2B5EF4-FFF2-40B4-BE49-F238E27FC236}">
                <a16:creationId xmlns:a16="http://schemas.microsoft.com/office/drawing/2014/main" id="{2E18514C-B146-B44F-A214-5DB455FF09D4}"/>
              </a:ext>
            </a:extLst>
          </p:cNvPr>
          <p:cNvSpPr txBox="1"/>
          <p:nvPr/>
        </p:nvSpPr>
        <p:spPr>
          <a:xfrm>
            <a:off x="9119814" y="6159062"/>
            <a:ext cx="591732" cy="461665"/>
          </a:xfrm>
          <a:prstGeom prst="rect">
            <a:avLst/>
          </a:prstGeom>
          <a:noFill/>
        </p:spPr>
        <p:txBody>
          <a:bodyPr wrap="square">
            <a:spAutoFit/>
          </a:bodyPr>
          <a:lstStyle/>
          <a:p>
            <a:r>
              <a:rPr lang="it-IT" altLang="en-IT" sz="2400" b="1" dirty="0">
                <a:solidFill>
                  <a:srgbClr val="FF0000"/>
                </a:solidFill>
              </a:rPr>
              <a:t>X1</a:t>
            </a:r>
          </a:p>
        </p:txBody>
      </p:sp>
      <p:sp>
        <p:nvSpPr>
          <p:cNvPr id="33" name="TextBox 32">
            <a:extLst>
              <a:ext uri="{FF2B5EF4-FFF2-40B4-BE49-F238E27FC236}">
                <a16:creationId xmlns:a16="http://schemas.microsoft.com/office/drawing/2014/main" id="{4C31F660-7BE1-9449-8A17-D7601AE020AD}"/>
              </a:ext>
            </a:extLst>
          </p:cNvPr>
          <p:cNvSpPr txBox="1"/>
          <p:nvPr/>
        </p:nvSpPr>
        <p:spPr>
          <a:xfrm>
            <a:off x="1621891" y="1997161"/>
            <a:ext cx="591732" cy="461665"/>
          </a:xfrm>
          <a:prstGeom prst="rect">
            <a:avLst/>
          </a:prstGeom>
          <a:noFill/>
        </p:spPr>
        <p:txBody>
          <a:bodyPr wrap="square">
            <a:spAutoFit/>
          </a:bodyPr>
          <a:lstStyle/>
          <a:p>
            <a:r>
              <a:rPr lang="it-IT" altLang="en-IT" sz="2400" b="1" dirty="0">
                <a:solidFill>
                  <a:srgbClr val="FF0000"/>
                </a:solidFill>
              </a:rPr>
              <a:t>X2</a:t>
            </a:r>
          </a:p>
        </p:txBody>
      </p:sp>
      <p:cxnSp>
        <p:nvCxnSpPr>
          <p:cNvPr id="5" name="Straight Connector 4">
            <a:extLst>
              <a:ext uri="{FF2B5EF4-FFF2-40B4-BE49-F238E27FC236}">
                <a16:creationId xmlns:a16="http://schemas.microsoft.com/office/drawing/2014/main" id="{0FC6B346-13D4-F04F-8C44-23B64D56BBBE}"/>
              </a:ext>
            </a:extLst>
          </p:cNvPr>
          <p:cNvCxnSpPr>
            <a:cxnSpLocks/>
          </p:cNvCxnSpPr>
          <p:nvPr/>
        </p:nvCxnSpPr>
        <p:spPr>
          <a:xfrm flipV="1">
            <a:off x="3548067" y="2171576"/>
            <a:ext cx="4052883" cy="3551767"/>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Rectangle 14">
            <a:extLst>
              <a:ext uri="{FF2B5EF4-FFF2-40B4-BE49-F238E27FC236}">
                <a16:creationId xmlns:a16="http://schemas.microsoft.com/office/drawing/2014/main" id="{D91A77AC-DDE2-3B49-A545-BA0DCF021083}"/>
              </a:ext>
            </a:extLst>
          </p:cNvPr>
          <p:cNvSpPr>
            <a:spLocks noChangeArrowheads="1"/>
          </p:cNvSpPr>
          <p:nvPr/>
        </p:nvSpPr>
        <p:spPr bwMode="auto">
          <a:xfrm>
            <a:off x="7600950" y="1744520"/>
            <a:ext cx="401838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err="1"/>
              <a:t>discriminant</a:t>
            </a:r>
            <a:r>
              <a:rPr lang="it-IT" altLang="en-US" dirty="0"/>
              <a:t> </a:t>
            </a:r>
            <a:r>
              <a:rPr lang="it-IT" altLang="en-US" dirty="0" err="1"/>
              <a:t>function</a:t>
            </a:r>
            <a:endParaRPr lang="it-IT" altLang="en-US" dirty="0"/>
          </a:p>
          <a:p>
            <a:pPr algn="ctr" eaLnBrk="1" hangingPunct="1">
              <a:spcBef>
                <a:spcPct val="0"/>
              </a:spcBef>
              <a:buFontTx/>
              <a:buNone/>
            </a:pPr>
            <a:r>
              <a:rPr lang="it-IT" altLang="en-US" dirty="0"/>
              <a:t>Y= b</a:t>
            </a:r>
            <a:r>
              <a:rPr lang="it-IT" altLang="en-US" baseline="-25000" dirty="0"/>
              <a:t>1</a:t>
            </a:r>
            <a:r>
              <a:rPr lang="it-IT" altLang="en-US" dirty="0"/>
              <a:t>X1 + b</a:t>
            </a:r>
            <a:r>
              <a:rPr lang="it-IT" altLang="en-US" baseline="-25000" dirty="0"/>
              <a:t>2</a:t>
            </a:r>
            <a:r>
              <a:rPr lang="it-IT" altLang="en-US" dirty="0"/>
              <a:t>X2 </a:t>
            </a:r>
          </a:p>
          <a:p>
            <a:pPr algn="ctr" eaLnBrk="1" hangingPunct="1">
              <a:spcBef>
                <a:spcPct val="0"/>
              </a:spcBef>
              <a:buFontTx/>
              <a:buNone/>
            </a:pPr>
            <a:r>
              <a:rPr lang="it-IT" altLang="en-US" dirty="0"/>
              <a:t>Y= .6 X1 + .2 X2</a:t>
            </a:r>
          </a:p>
        </p:txBody>
      </p:sp>
      <p:sp>
        <p:nvSpPr>
          <p:cNvPr id="34" name="Oval 33">
            <a:extLst>
              <a:ext uri="{FF2B5EF4-FFF2-40B4-BE49-F238E27FC236}">
                <a16:creationId xmlns:a16="http://schemas.microsoft.com/office/drawing/2014/main" id="{C4745B83-9C1B-9442-AFFE-1C2828D7B7E9}"/>
              </a:ext>
            </a:extLst>
          </p:cNvPr>
          <p:cNvSpPr/>
          <p:nvPr/>
        </p:nvSpPr>
        <p:spPr>
          <a:xfrm>
            <a:off x="7068862" y="3175741"/>
            <a:ext cx="247639" cy="266368"/>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3304842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Daniel Kahneman - Wikipedia">
            <a:extLst>
              <a:ext uri="{FF2B5EF4-FFF2-40B4-BE49-F238E27FC236}">
                <a16:creationId xmlns:a16="http://schemas.microsoft.com/office/drawing/2014/main" id="{56BBFEA0-1FC8-2340-82F2-FDCACC37A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370" y="2228856"/>
            <a:ext cx="31083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2" name="Picture 4" descr="Amos Tversky - Wikipedia">
            <a:extLst>
              <a:ext uri="{FF2B5EF4-FFF2-40B4-BE49-F238E27FC236}">
                <a16:creationId xmlns:a16="http://schemas.microsoft.com/office/drawing/2014/main" id="{7340F233-37DE-AE48-9128-F67C32802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1269" y="2228856"/>
            <a:ext cx="39163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a:extLst>
              <a:ext uri="{FF2B5EF4-FFF2-40B4-BE49-F238E27FC236}">
                <a16:creationId xmlns:a16="http://schemas.microsoft.com/office/drawing/2014/main" id="{026AA8C7-08C1-CA42-81F6-E3CDDF37231D}"/>
              </a:ext>
            </a:extLst>
          </p:cNvPr>
          <p:cNvSpPr txBox="1">
            <a:spLocks noChangeArrowheads="1"/>
          </p:cNvSpPr>
          <p:nvPr/>
        </p:nvSpPr>
        <p:spPr bwMode="auto">
          <a:xfrm>
            <a:off x="2944814" y="315218"/>
            <a:ext cx="679291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sz="2800" i="1" dirty="0" err="1">
                <a:latin typeface="Times New Roman" panose="02020603050405020304" pitchFamily="18" charset="0"/>
              </a:rPr>
              <a:t>Prospect</a:t>
            </a:r>
            <a:r>
              <a:rPr lang="it-IT" altLang="en-US" sz="2800" i="1" dirty="0">
                <a:latin typeface="Times New Roman" panose="02020603050405020304" pitchFamily="18" charset="0"/>
              </a:rPr>
              <a:t> </a:t>
            </a:r>
            <a:r>
              <a:rPr lang="it-IT" altLang="en-US" sz="2800" i="1" dirty="0" err="1">
                <a:latin typeface="Times New Roman" panose="02020603050405020304" pitchFamily="18" charset="0"/>
              </a:rPr>
              <a:t>theory</a:t>
            </a:r>
            <a:r>
              <a:rPr lang="it-IT" altLang="en-US" sz="2800" i="1" dirty="0">
                <a:latin typeface="Times New Roman" panose="02020603050405020304" pitchFamily="18" charset="0"/>
              </a:rPr>
              <a:t> (</a:t>
            </a:r>
            <a:r>
              <a:rPr lang="it-IT" altLang="en-US" sz="2800" i="1" dirty="0" err="1">
                <a:latin typeface="Times New Roman" panose="02020603050405020304" pitchFamily="18" charset="0"/>
              </a:rPr>
              <a:t>Kahneman</a:t>
            </a:r>
            <a:r>
              <a:rPr lang="it-IT" altLang="en-US" sz="2800" i="1" dirty="0">
                <a:latin typeface="Times New Roman" panose="02020603050405020304" pitchFamily="18" charset="0"/>
              </a:rPr>
              <a:t> &amp; </a:t>
            </a:r>
            <a:r>
              <a:rPr lang="it-IT" altLang="en-US" sz="2800" i="1" dirty="0" err="1">
                <a:latin typeface="Times New Roman" panose="02020603050405020304" pitchFamily="18" charset="0"/>
              </a:rPr>
              <a:t>Tversky</a:t>
            </a:r>
            <a:r>
              <a:rPr lang="it-IT" altLang="en-US" sz="2800" i="1" dirty="0">
                <a:latin typeface="Times New Roman" panose="02020603050405020304" pitchFamily="18" charset="0"/>
              </a:rPr>
              <a:t>)</a:t>
            </a:r>
          </a:p>
          <a:p>
            <a:pPr algn="ctr" eaLnBrk="1" hangingPunct="1">
              <a:spcBef>
                <a:spcPct val="0"/>
              </a:spcBef>
              <a:buFontTx/>
              <a:buNone/>
            </a:pPr>
            <a:r>
              <a:rPr lang="it-IT" altLang="en-US" sz="2800" i="1" dirty="0">
                <a:latin typeface="Times New Roman" panose="02020603050405020304" pitchFamily="18" charset="0"/>
              </a:rPr>
              <a:t>A </a:t>
            </a:r>
            <a:r>
              <a:rPr lang="it-IT" altLang="en-US" sz="2800" i="1" dirty="0" err="1">
                <a:latin typeface="Times New Roman" panose="02020603050405020304" pitchFamily="18" charset="0"/>
              </a:rPr>
              <a:t>prospect</a:t>
            </a:r>
            <a:r>
              <a:rPr lang="it-IT" altLang="en-US" sz="2800" i="1" dirty="0">
                <a:latin typeface="Times New Roman" panose="02020603050405020304" pitchFamily="18" charset="0"/>
              </a:rPr>
              <a:t> </a:t>
            </a:r>
            <a:r>
              <a:rPr lang="it-IT" altLang="en-US" sz="2800" i="1" dirty="0" err="1">
                <a:latin typeface="Times New Roman" panose="02020603050405020304" pitchFamily="18" charset="0"/>
              </a:rPr>
              <a:t>is</a:t>
            </a:r>
            <a:r>
              <a:rPr lang="it-IT" altLang="en-US" sz="2800" i="1" dirty="0">
                <a:latin typeface="Times New Roman" panose="02020603050405020304" pitchFamily="18" charset="0"/>
              </a:rPr>
              <a:t> a </a:t>
            </a:r>
            <a:r>
              <a:rPr lang="it-IT" altLang="en-US" sz="2800" i="1" dirty="0" err="1">
                <a:latin typeface="Times New Roman" panose="02020603050405020304" pitchFamily="18" charset="0"/>
              </a:rPr>
              <a:t>course</a:t>
            </a:r>
            <a:r>
              <a:rPr lang="it-IT" altLang="en-US" sz="2800" i="1" dirty="0">
                <a:latin typeface="Times New Roman" panose="02020603050405020304" pitchFamily="18" charset="0"/>
              </a:rPr>
              <a:t> of </a:t>
            </a:r>
            <a:r>
              <a:rPr lang="it-IT" altLang="en-US" sz="2800" i="1" dirty="0" err="1">
                <a:latin typeface="Times New Roman" panose="02020603050405020304" pitchFamily="18" charset="0"/>
              </a:rPr>
              <a:t>action</a:t>
            </a:r>
            <a:r>
              <a:rPr lang="it-IT" altLang="en-US" sz="2800" i="1" dirty="0">
                <a:latin typeface="Times New Roman" panose="02020603050405020304" pitchFamily="18" charset="0"/>
              </a:rPr>
              <a:t> </a:t>
            </a:r>
            <a:r>
              <a:rPr lang="it-IT" altLang="en-US" sz="2800" i="1" dirty="0" err="1">
                <a:latin typeface="Times New Roman" panose="02020603050405020304" pitchFamily="18" charset="0"/>
              </a:rPr>
              <a:t>than</a:t>
            </a:r>
            <a:r>
              <a:rPr lang="it-IT" altLang="en-US" sz="2800" i="1" dirty="0">
                <a:latin typeface="Times New Roman" panose="02020603050405020304" pitchFamily="18" charset="0"/>
              </a:rPr>
              <a:t> can </a:t>
            </a:r>
            <a:r>
              <a:rPr lang="it-IT" altLang="en-US" sz="2800" i="1" dirty="0" err="1">
                <a:latin typeface="Times New Roman" panose="02020603050405020304" pitchFamily="18" charset="0"/>
              </a:rPr>
              <a:t>lead</a:t>
            </a:r>
            <a:r>
              <a:rPr lang="it-IT" altLang="en-US" sz="2800" i="1" dirty="0">
                <a:latin typeface="Times New Roman" panose="02020603050405020304" pitchFamily="18" charset="0"/>
              </a:rPr>
              <a:t> to positive or negative </a:t>
            </a:r>
            <a:r>
              <a:rPr lang="it-IT" altLang="en-US" sz="2800" i="1" dirty="0" err="1">
                <a:latin typeface="Times New Roman" panose="02020603050405020304" pitchFamily="18" charset="0"/>
              </a:rPr>
              <a:t>outcomes</a:t>
            </a:r>
            <a:endParaRPr lang="it-IT" altLang="en-US" sz="2800" i="1" dirty="0">
              <a:latin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a:extLst>
              <a:ext uri="{FF2B5EF4-FFF2-40B4-BE49-F238E27FC236}">
                <a16:creationId xmlns:a16="http://schemas.microsoft.com/office/drawing/2014/main" id="{C7503DE0-ECDF-4345-B949-C8BB35AFE416}"/>
              </a:ext>
            </a:extLst>
          </p:cNvPr>
          <p:cNvSpPr>
            <a:spLocks noChangeArrowheads="1"/>
          </p:cNvSpPr>
          <p:nvPr/>
        </p:nvSpPr>
        <p:spPr bwMode="auto">
          <a:xfrm>
            <a:off x="719085" y="380507"/>
            <a:ext cx="46474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a:t>Non-</a:t>
            </a:r>
            <a:r>
              <a:rPr lang="it-IT" altLang="en-US" dirty="0" err="1"/>
              <a:t>compensatory</a:t>
            </a:r>
            <a:r>
              <a:rPr lang="it-IT" altLang="en-US" dirty="0"/>
              <a:t> </a:t>
            </a:r>
            <a:r>
              <a:rPr lang="it-IT" altLang="en-US" dirty="0" err="1"/>
              <a:t>rules</a:t>
            </a:r>
            <a:endParaRPr lang="it-IT" altLang="en-US" dirty="0"/>
          </a:p>
        </p:txBody>
      </p:sp>
      <p:sp>
        <p:nvSpPr>
          <p:cNvPr id="4" name="Rectangle 14">
            <a:extLst>
              <a:ext uri="{FF2B5EF4-FFF2-40B4-BE49-F238E27FC236}">
                <a16:creationId xmlns:a16="http://schemas.microsoft.com/office/drawing/2014/main" id="{D263620B-273F-6C45-9F3A-6C850C2285A6}"/>
              </a:ext>
            </a:extLst>
          </p:cNvPr>
          <p:cNvSpPr>
            <a:spLocks noChangeArrowheads="1"/>
          </p:cNvSpPr>
          <p:nvPr/>
        </p:nvSpPr>
        <p:spPr bwMode="auto">
          <a:xfrm>
            <a:off x="2690261" y="2190257"/>
            <a:ext cx="681148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err="1"/>
              <a:t>Only</a:t>
            </a:r>
            <a:r>
              <a:rPr lang="it-IT" altLang="en-US" dirty="0"/>
              <a:t> some information </a:t>
            </a:r>
            <a:r>
              <a:rPr lang="it-IT" altLang="en-US" dirty="0" err="1"/>
              <a:t>is</a:t>
            </a:r>
            <a:r>
              <a:rPr lang="it-IT" altLang="en-US" dirty="0"/>
              <a:t> </a:t>
            </a:r>
            <a:r>
              <a:rPr lang="it-IT" altLang="en-US" dirty="0" err="1"/>
              <a:t>considered</a:t>
            </a:r>
            <a:endParaRPr lang="it-IT" altLang="en-US" dirty="0"/>
          </a:p>
        </p:txBody>
      </p:sp>
    </p:spTree>
    <p:extLst>
      <p:ext uri="{BB962C8B-B14F-4D97-AF65-F5344CB8AC3E}">
        <p14:creationId xmlns:p14="http://schemas.microsoft.com/office/powerpoint/2010/main" val="2317081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a:extLst>
              <a:ext uri="{FF2B5EF4-FFF2-40B4-BE49-F238E27FC236}">
                <a16:creationId xmlns:a16="http://schemas.microsoft.com/office/drawing/2014/main" id="{C7503DE0-ECDF-4345-B949-C8BB35AFE416}"/>
              </a:ext>
            </a:extLst>
          </p:cNvPr>
          <p:cNvSpPr>
            <a:spLocks noChangeArrowheads="1"/>
          </p:cNvSpPr>
          <p:nvPr/>
        </p:nvSpPr>
        <p:spPr bwMode="auto">
          <a:xfrm>
            <a:off x="719085" y="380507"/>
            <a:ext cx="46474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a:t>Non-</a:t>
            </a:r>
            <a:r>
              <a:rPr lang="it-IT" altLang="en-US" dirty="0" err="1"/>
              <a:t>compensatory</a:t>
            </a:r>
            <a:r>
              <a:rPr lang="it-IT" altLang="en-US" dirty="0"/>
              <a:t> </a:t>
            </a:r>
            <a:r>
              <a:rPr lang="it-IT" altLang="en-US" dirty="0" err="1"/>
              <a:t>rules</a:t>
            </a:r>
            <a:endParaRPr lang="it-IT" altLang="en-US" dirty="0"/>
          </a:p>
        </p:txBody>
      </p:sp>
      <p:sp>
        <p:nvSpPr>
          <p:cNvPr id="4" name="Rectangle 14">
            <a:extLst>
              <a:ext uri="{FF2B5EF4-FFF2-40B4-BE49-F238E27FC236}">
                <a16:creationId xmlns:a16="http://schemas.microsoft.com/office/drawing/2014/main" id="{D263620B-273F-6C45-9F3A-6C850C2285A6}"/>
              </a:ext>
            </a:extLst>
          </p:cNvPr>
          <p:cNvSpPr>
            <a:spLocks noChangeArrowheads="1"/>
          </p:cNvSpPr>
          <p:nvPr/>
        </p:nvSpPr>
        <p:spPr bwMode="auto">
          <a:xfrm>
            <a:off x="2538884" y="2190257"/>
            <a:ext cx="711425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err="1"/>
              <a:t>Gigerenzer’s</a:t>
            </a:r>
            <a:r>
              <a:rPr lang="it-IT" altLang="en-US" dirty="0"/>
              <a:t> fast-and-</a:t>
            </a:r>
            <a:r>
              <a:rPr lang="it-IT" altLang="en-US" dirty="0" err="1"/>
              <a:t>frugal</a:t>
            </a:r>
            <a:r>
              <a:rPr lang="it-IT" altLang="en-US" dirty="0"/>
              <a:t> </a:t>
            </a:r>
            <a:r>
              <a:rPr lang="it-IT" altLang="en-US" dirty="0" err="1"/>
              <a:t>heuristics</a:t>
            </a:r>
            <a:endParaRPr lang="it-IT" altLang="en-US" dirty="0"/>
          </a:p>
        </p:txBody>
      </p:sp>
    </p:spTree>
    <p:extLst>
      <p:ext uri="{BB962C8B-B14F-4D97-AF65-F5344CB8AC3E}">
        <p14:creationId xmlns:p14="http://schemas.microsoft.com/office/powerpoint/2010/main" val="3413897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D263620B-273F-6C45-9F3A-6C850C2285A6}"/>
              </a:ext>
            </a:extLst>
          </p:cNvPr>
          <p:cNvSpPr>
            <a:spLocks noChangeArrowheads="1"/>
          </p:cNvSpPr>
          <p:nvPr/>
        </p:nvSpPr>
        <p:spPr bwMode="auto">
          <a:xfrm>
            <a:off x="410047" y="418607"/>
            <a:ext cx="711425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err="1"/>
              <a:t>Gigerenzer’s</a:t>
            </a:r>
            <a:r>
              <a:rPr lang="it-IT" altLang="en-US" dirty="0"/>
              <a:t> fast-and-</a:t>
            </a:r>
            <a:r>
              <a:rPr lang="it-IT" altLang="en-US" dirty="0" err="1"/>
              <a:t>frugal</a:t>
            </a:r>
            <a:r>
              <a:rPr lang="it-IT" altLang="en-US" dirty="0"/>
              <a:t> </a:t>
            </a:r>
            <a:r>
              <a:rPr lang="it-IT" altLang="en-US" dirty="0" err="1"/>
              <a:t>heuristics</a:t>
            </a:r>
            <a:endParaRPr lang="it-IT" altLang="en-US" dirty="0"/>
          </a:p>
        </p:txBody>
      </p:sp>
      <p:sp>
        <p:nvSpPr>
          <p:cNvPr id="5" name="Rectangle 14">
            <a:extLst>
              <a:ext uri="{FF2B5EF4-FFF2-40B4-BE49-F238E27FC236}">
                <a16:creationId xmlns:a16="http://schemas.microsoft.com/office/drawing/2014/main" id="{8A751ED1-F923-A947-B5CC-2519C5929CB9}"/>
              </a:ext>
            </a:extLst>
          </p:cNvPr>
          <p:cNvSpPr>
            <a:spLocks noChangeArrowheads="1"/>
          </p:cNvSpPr>
          <p:nvPr/>
        </p:nvSpPr>
        <p:spPr bwMode="auto">
          <a:xfrm>
            <a:off x="297476" y="2014044"/>
            <a:ext cx="1101822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a:t>Take the Best (TTB) </a:t>
            </a:r>
            <a:r>
              <a:rPr lang="it-IT" altLang="en-US" dirty="0" err="1"/>
              <a:t>recognition</a:t>
            </a:r>
            <a:r>
              <a:rPr lang="it-IT" altLang="en-US" dirty="0"/>
              <a:t> </a:t>
            </a:r>
            <a:r>
              <a:rPr lang="it-IT" altLang="en-US" dirty="0" err="1"/>
              <a:t>heuristic</a:t>
            </a:r>
            <a:endParaRPr lang="it-IT" altLang="en-US" dirty="0"/>
          </a:p>
          <a:p>
            <a:pPr algn="ctr" eaLnBrk="1" hangingPunct="1">
              <a:spcBef>
                <a:spcPct val="0"/>
              </a:spcBef>
              <a:buFontTx/>
              <a:buNone/>
            </a:pPr>
            <a:endParaRPr lang="it-IT" altLang="en-US" dirty="0"/>
          </a:p>
          <a:p>
            <a:pPr algn="ctr" eaLnBrk="1" hangingPunct="1">
              <a:spcBef>
                <a:spcPct val="0"/>
              </a:spcBef>
              <a:buFontTx/>
              <a:buNone/>
            </a:pPr>
            <a:r>
              <a:rPr lang="it-IT" altLang="en-US" dirty="0" err="1"/>
              <a:t>Search</a:t>
            </a:r>
            <a:r>
              <a:rPr lang="it-IT" altLang="en-US" dirty="0"/>
              <a:t> </a:t>
            </a:r>
            <a:r>
              <a:rPr lang="it-IT" altLang="en-US" dirty="0" err="1"/>
              <a:t>cues</a:t>
            </a:r>
            <a:r>
              <a:rPr lang="it-IT" altLang="en-US" dirty="0"/>
              <a:t> in </a:t>
            </a:r>
            <a:r>
              <a:rPr lang="it-IT" altLang="en-US" dirty="0" err="1"/>
              <a:t>validity</a:t>
            </a:r>
            <a:r>
              <a:rPr lang="it-IT" altLang="en-US" dirty="0"/>
              <a:t> </a:t>
            </a:r>
            <a:r>
              <a:rPr lang="it-IT" altLang="en-US" dirty="0" err="1"/>
              <a:t>order</a:t>
            </a:r>
            <a:r>
              <a:rPr lang="it-IT" altLang="en-US" dirty="0"/>
              <a:t> and </a:t>
            </a:r>
            <a:r>
              <a:rPr lang="it-IT" altLang="en-US" dirty="0" err="1"/>
              <a:t>choose</a:t>
            </a:r>
            <a:r>
              <a:rPr lang="it-IT" altLang="en-US" dirty="0"/>
              <a:t> on the </a:t>
            </a:r>
            <a:r>
              <a:rPr lang="it-IT" altLang="en-US" dirty="0" err="1"/>
              <a:t>basis</a:t>
            </a:r>
            <a:r>
              <a:rPr lang="it-IT" altLang="en-US" dirty="0"/>
              <a:t> of the first </a:t>
            </a:r>
            <a:r>
              <a:rPr lang="it-IT" altLang="en-US" dirty="0" err="1"/>
              <a:t>cue</a:t>
            </a:r>
            <a:r>
              <a:rPr lang="it-IT" altLang="en-US" dirty="0"/>
              <a:t> </a:t>
            </a:r>
            <a:r>
              <a:rPr lang="it-IT" altLang="en-US" dirty="0" err="1"/>
              <a:t>that</a:t>
            </a:r>
            <a:r>
              <a:rPr lang="it-IT" altLang="en-US" dirty="0"/>
              <a:t> discriminate </a:t>
            </a:r>
            <a:r>
              <a:rPr lang="it-IT" altLang="en-US" dirty="0" err="1"/>
              <a:t>between</a:t>
            </a:r>
            <a:r>
              <a:rPr lang="it-IT" altLang="en-US" dirty="0"/>
              <a:t> </a:t>
            </a:r>
            <a:r>
              <a:rPr lang="it-IT" altLang="en-US" dirty="0" err="1"/>
              <a:t>alternatives</a:t>
            </a:r>
            <a:endParaRPr lang="it-IT" altLang="en-US" dirty="0"/>
          </a:p>
        </p:txBody>
      </p:sp>
    </p:spTree>
    <p:extLst>
      <p:ext uri="{BB962C8B-B14F-4D97-AF65-F5344CB8AC3E}">
        <p14:creationId xmlns:p14="http://schemas.microsoft.com/office/powerpoint/2010/main" val="4206400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ot;ACER - ASPIRE 3 A315-56-312X-Nero&quot;">
            <a:extLst>
              <a:ext uri="{FF2B5EF4-FFF2-40B4-BE49-F238E27FC236}">
                <a16:creationId xmlns:a16="http://schemas.microsoft.com/office/drawing/2014/main" id="{A8A0DB04-92B9-444C-A728-92D5A6B7F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966" y="3257183"/>
            <a:ext cx="2236358" cy="162589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a:extLst>
              <a:ext uri="{FF2B5EF4-FFF2-40B4-BE49-F238E27FC236}">
                <a16:creationId xmlns:a16="http://schemas.microsoft.com/office/drawing/2014/main" id="{CCF8FE53-CE6E-2745-BDC5-9DC6EB278CF6}"/>
              </a:ext>
            </a:extLst>
          </p:cNvPr>
          <p:cNvSpPr txBox="1">
            <a:spLocks noChangeArrowheads="1"/>
          </p:cNvSpPr>
          <p:nvPr/>
        </p:nvSpPr>
        <p:spPr bwMode="auto">
          <a:xfrm>
            <a:off x="3812519" y="3287723"/>
            <a:ext cx="10266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dirty="0"/>
              <a:t>Euro 700</a:t>
            </a:r>
          </a:p>
        </p:txBody>
      </p:sp>
      <p:pic>
        <p:nvPicPr>
          <p:cNvPr id="1028" name="Picture 4" descr="&quot;ACER - CHROMEBOOK 315 CB315-3H-C0NK-Silver&quot;">
            <a:extLst>
              <a:ext uri="{FF2B5EF4-FFF2-40B4-BE49-F238E27FC236}">
                <a16:creationId xmlns:a16="http://schemas.microsoft.com/office/drawing/2014/main" id="{500462DD-9B38-694B-B187-2E6A77E4E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6196" y="3198353"/>
            <a:ext cx="2363404" cy="168036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a:extLst>
              <a:ext uri="{FF2B5EF4-FFF2-40B4-BE49-F238E27FC236}">
                <a16:creationId xmlns:a16="http://schemas.microsoft.com/office/drawing/2014/main" id="{594F8928-D8BC-2E40-BCE2-84DD99DAF5D9}"/>
              </a:ext>
            </a:extLst>
          </p:cNvPr>
          <p:cNvSpPr txBox="1">
            <a:spLocks noChangeArrowheads="1"/>
          </p:cNvSpPr>
          <p:nvPr/>
        </p:nvSpPr>
        <p:spPr bwMode="auto">
          <a:xfrm>
            <a:off x="8639661" y="3287723"/>
            <a:ext cx="10266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dirty="0"/>
              <a:t>Euro 700</a:t>
            </a:r>
          </a:p>
        </p:txBody>
      </p:sp>
      <p:sp>
        <p:nvSpPr>
          <p:cNvPr id="8" name="Rectangle 14">
            <a:extLst>
              <a:ext uri="{FF2B5EF4-FFF2-40B4-BE49-F238E27FC236}">
                <a16:creationId xmlns:a16="http://schemas.microsoft.com/office/drawing/2014/main" id="{B59FF8CC-E865-534F-A154-129D907BDE59}"/>
              </a:ext>
            </a:extLst>
          </p:cNvPr>
          <p:cNvSpPr>
            <a:spLocks noChangeArrowheads="1"/>
          </p:cNvSpPr>
          <p:nvPr/>
        </p:nvSpPr>
        <p:spPr bwMode="auto">
          <a:xfrm>
            <a:off x="719085" y="380507"/>
            <a:ext cx="46474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a:t>Non-</a:t>
            </a:r>
            <a:r>
              <a:rPr lang="it-IT" altLang="en-US" dirty="0" err="1"/>
              <a:t>compensatory</a:t>
            </a:r>
            <a:r>
              <a:rPr lang="it-IT" altLang="en-US" dirty="0"/>
              <a:t> </a:t>
            </a:r>
            <a:r>
              <a:rPr lang="it-IT" altLang="en-US" dirty="0" err="1"/>
              <a:t>rules</a:t>
            </a:r>
            <a:endParaRPr lang="it-IT" altLang="en-US" dirty="0"/>
          </a:p>
        </p:txBody>
      </p:sp>
    </p:spTree>
    <p:extLst>
      <p:ext uri="{BB962C8B-B14F-4D97-AF65-F5344CB8AC3E}">
        <p14:creationId xmlns:p14="http://schemas.microsoft.com/office/powerpoint/2010/main" val="566057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ot;ACER - ASPIRE 3 A315-56-312X-Nero&quot;">
            <a:extLst>
              <a:ext uri="{FF2B5EF4-FFF2-40B4-BE49-F238E27FC236}">
                <a16:creationId xmlns:a16="http://schemas.microsoft.com/office/drawing/2014/main" id="{A8A0DB04-92B9-444C-A728-92D5A6B7F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966" y="3257183"/>
            <a:ext cx="2236358" cy="162589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a:extLst>
              <a:ext uri="{FF2B5EF4-FFF2-40B4-BE49-F238E27FC236}">
                <a16:creationId xmlns:a16="http://schemas.microsoft.com/office/drawing/2014/main" id="{CCF8FE53-CE6E-2745-BDC5-9DC6EB278CF6}"/>
              </a:ext>
            </a:extLst>
          </p:cNvPr>
          <p:cNvSpPr txBox="1">
            <a:spLocks noChangeArrowheads="1"/>
          </p:cNvSpPr>
          <p:nvPr/>
        </p:nvSpPr>
        <p:spPr bwMode="auto">
          <a:xfrm>
            <a:off x="3812519" y="3287723"/>
            <a:ext cx="10266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dirty="0"/>
              <a:t>Euro 700</a:t>
            </a:r>
          </a:p>
        </p:txBody>
      </p:sp>
      <p:pic>
        <p:nvPicPr>
          <p:cNvPr id="1028" name="Picture 4" descr="&quot;ACER - CHROMEBOOK 315 CB315-3H-C0NK-Silver&quot;">
            <a:extLst>
              <a:ext uri="{FF2B5EF4-FFF2-40B4-BE49-F238E27FC236}">
                <a16:creationId xmlns:a16="http://schemas.microsoft.com/office/drawing/2014/main" id="{500462DD-9B38-694B-B187-2E6A77E4E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6196" y="3198353"/>
            <a:ext cx="2363404" cy="168036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a:extLst>
              <a:ext uri="{FF2B5EF4-FFF2-40B4-BE49-F238E27FC236}">
                <a16:creationId xmlns:a16="http://schemas.microsoft.com/office/drawing/2014/main" id="{594F8928-D8BC-2E40-BCE2-84DD99DAF5D9}"/>
              </a:ext>
            </a:extLst>
          </p:cNvPr>
          <p:cNvSpPr txBox="1">
            <a:spLocks noChangeArrowheads="1"/>
          </p:cNvSpPr>
          <p:nvPr/>
        </p:nvSpPr>
        <p:spPr bwMode="auto">
          <a:xfrm>
            <a:off x="8639661" y="3287723"/>
            <a:ext cx="10266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dirty="0"/>
              <a:t>Euro 700</a:t>
            </a:r>
          </a:p>
        </p:txBody>
      </p:sp>
      <p:sp>
        <p:nvSpPr>
          <p:cNvPr id="8" name="Rectangle 14">
            <a:extLst>
              <a:ext uri="{FF2B5EF4-FFF2-40B4-BE49-F238E27FC236}">
                <a16:creationId xmlns:a16="http://schemas.microsoft.com/office/drawing/2014/main" id="{B59FF8CC-E865-534F-A154-129D907BDE59}"/>
              </a:ext>
            </a:extLst>
          </p:cNvPr>
          <p:cNvSpPr>
            <a:spLocks noChangeArrowheads="1"/>
          </p:cNvSpPr>
          <p:nvPr/>
        </p:nvSpPr>
        <p:spPr bwMode="auto">
          <a:xfrm>
            <a:off x="719085" y="380507"/>
            <a:ext cx="46474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a:t>Non-</a:t>
            </a:r>
            <a:r>
              <a:rPr lang="it-IT" altLang="en-US" dirty="0" err="1"/>
              <a:t>compensatory</a:t>
            </a:r>
            <a:r>
              <a:rPr lang="it-IT" altLang="en-US" dirty="0"/>
              <a:t> </a:t>
            </a:r>
            <a:r>
              <a:rPr lang="it-IT" altLang="en-US" dirty="0" err="1"/>
              <a:t>rules</a:t>
            </a:r>
            <a:endParaRPr lang="it-IT" altLang="en-US" dirty="0"/>
          </a:p>
        </p:txBody>
      </p:sp>
    </p:spTree>
    <p:extLst>
      <p:ext uri="{BB962C8B-B14F-4D97-AF65-F5344CB8AC3E}">
        <p14:creationId xmlns:p14="http://schemas.microsoft.com/office/powerpoint/2010/main" val="2841621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ot;ACER - ASPIRE 3 A315-56-312X-Nero&quot;">
            <a:extLst>
              <a:ext uri="{FF2B5EF4-FFF2-40B4-BE49-F238E27FC236}">
                <a16:creationId xmlns:a16="http://schemas.microsoft.com/office/drawing/2014/main" id="{A8A0DB04-92B9-444C-A728-92D5A6B7F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966" y="3257183"/>
            <a:ext cx="2236358" cy="162589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a:extLst>
              <a:ext uri="{FF2B5EF4-FFF2-40B4-BE49-F238E27FC236}">
                <a16:creationId xmlns:a16="http://schemas.microsoft.com/office/drawing/2014/main" id="{CCF8FE53-CE6E-2745-BDC5-9DC6EB278CF6}"/>
              </a:ext>
            </a:extLst>
          </p:cNvPr>
          <p:cNvSpPr txBox="1">
            <a:spLocks noChangeArrowheads="1"/>
          </p:cNvSpPr>
          <p:nvPr/>
        </p:nvSpPr>
        <p:spPr bwMode="auto">
          <a:xfrm>
            <a:off x="3812519" y="3287723"/>
            <a:ext cx="10266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dirty="0"/>
              <a:t>Euro 700</a:t>
            </a:r>
          </a:p>
          <a:p>
            <a:r>
              <a:rPr lang="it-IT" altLang="en-IT" b="1" dirty="0">
                <a:solidFill>
                  <a:srgbClr val="0070C0"/>
                </a:solidFill>
              </a:rPr>
              <a:t>1 </a:t>
            </a:r>
            <a:r>
              <a:rPr lang="it-IT" altLang="en-IT" b="1" dirty="0" err="1">
                <a:solidFill>
                  <a:srgbClr val="0070C0"/>
                </a:solidFill>
              </a:rPr>
              <a:t>Tbyte</a:t>
            </a:r>
            <a:endParaRPr lang="it-IT" altLang="en-IT" b="1" dirty="0">
              <a:solidFill>
                <a:srgbClr val="0070C0"/>
              </a:solidFill>
            </a:endParaRPr>
          </a:p>
        </p:txBody>
      </p:sp>
      <p:pic>
        <p:nvPicPr>
          <p:cNvPr id="1028" name="Picture 4" descr="&quot;ACER - CHROMEBOOK 315 CB315-3H-C0NK-Silver&quot;">
            <a:extLst>
              <a:ext uri="{FF2B5EF4-FFF2-40B4-BE49-F238E27FC236}">
                <a16:creationId xmlns:a16="http://schemas.microsoft.com/office/drawing/2014/main" id="{500462DD-9B38-694B-B187-2E6A77E4E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6196" y="3198353"/>
            <a:ext cx="2363404" cy="168036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a:extLst>
              <a:ext uri="{FF2B5EF4-FFF2-40B4-BE49-F238E27FC236}">
                <a16:creationId xmlns:a16="http://schemas.microsoft.com/office/drawing/2014/main" id="{594F8928-D8BC-2E40-BCE2-84DD99DAF5D9}"/>
              </a:ext>
            </a:extLst>
          </p:cNvPr>
          <p:cNvSpPr txBox="1">
            <a:spLocks noChangeArrowheads="1"/>
          </p:cNvSpPr>
          <p:nvPr/>
        </p:nvSpPr>
        <p:spPr bwMode="auto">
          <a:xfrm>
            <a:off x="8639661" y="3287723"/>
            <a:ext cx="11612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dirty="0"/>
              <a:t>Euro 700</a:t>
            </a:r>
          </a:p>
          <a:p>
            <a:r>
              <a:rPr lang="it-IT" altLang="en-IT" b="1" dirty="0"/>
              <a:t>512 </a:t>
            </a:r>
            <a:r>
              <a:rPr lang="it-IT" altLang="en-IT" b="1" dirty="0" err="1"/>
              <a:t>Gbyte</a:t>
            </a:r>
            <a:endParaRPr lang="it-IT" altLang="en-IT" b="1" dirty="0"/>
          </a:p>
        </p:txBody>
      </p:sp>
      <p:sp>
        <p:nvSpPr>
          <p:cNvPr id="8" name="Rectangle 14">
            <a:extLst>
              <a:ext uri="{FF2B5EF4-FFF2-40B4-BE49-F238E27FC236}">
                <a16:creationId xmlns:a16="http://schemas.microsoft.com/office/drawing/2014/main" id="{FC72AA3C-5F4F-644F-BFF2-7BD49F6BC619}"/>
              </a:ext>
            </a:extLst>
          </p:cNvPr>
          <p:cNvSpPr>
            <a:spLocks noChangeArrowheads="1"/>
          </p:cNvSpPr>
          <p:nvPr/>
        </p:nvSpPr>
        <p:spPr bwMode="auto">
          <a:xfrm>
            <a:off x="719085" y="380507"/>
            <a:ext cx="46474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a:t>Non-</a:t>
            </a:r>
            <a:r>
              <a:rPr lang="it-IT" altLang="en-US" dirty="0" err="1"/>
              <a:t>compensatory</a:t>
            </a:r>
            <a:r>
              <a:rPr lang="it-IT" altLang="en-US" dirty="0"/>
              <a:t> </a:t>
            </a:r>
            <a:r>
              <a:rPr lang="it-IT" altLang="en-US" dirty="0" err="1"/>
              <a:t>rules</a:t>
            </a:r>
            <a:endParaRPr lang="it-IT" altLang="en-US" dirty="0"/>
          </a:p>
        </p:txBody>
      </p:sp>
    </p:spTree>
    <p:extLst>
      <p:ext uri="{BB962C8B-B14F-4D97-AF65-F5344CB8AC3E}">
        <p14:creationId xmlns:p14="http://schemas.microsoft.com/office/powerpoint/2010/main" val="3654671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a:extLst>
              <a:ext uri="{FF2B5EF4-FFF2-40B4-BE49-F238E27FC236}">
                <a16:creationId xmlns:a16="http://schemas.microsoft.com/office/drawing/2014/main" id="{C7503DE0-ECDF-4345-B949-C8BB35AFE416}"/>
              </a:ext>
            </a:extLst>
          </p:cNvPr>
          <p:cNvSpPr>
            <a:spLocks noChangeArrowheads="1"/>
          </p:cNvSpPr>
          <p:nvPr/>
        </p:nvSpPr>
        <p:spPr bwMode="auto">
          <a:xfrm>
            <a:off x="132904" y="314489"/>
            <a:ext cx="901823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a:t>Take-the-Best </a:t>
            </a:r>
            <a:r>
              <a:rPr lang="it-IT" altLang="en-US" dirty="0" err="1"/>
              <a:t>Goldstein</a:t>
            </a:r>
            <a:r>
              <a:rPr lang="it-IT" altLang="en-US" dirty="0"/>
              <a:t> and </a:t>
            </a:r>
            <a:r>
              <a:rPr lang="it-IT" altLang="en-US" dirty="0" err="1"/>
              <a:t>Gigerenzer</a:t>
            </a:r>
            <a:r>
              <a:rPr lang="it-IT" altLang="en-US" dirty="0"/>
              <a:t> (1999). </a:t>
            </a:r>
          </a:p>
        </p:txBody>
      </p:sp>
      <p:sp>
        <p:nvSpPr>
          <p:cNvPr id="8" name="TextBox 7">
            <a:extLst>
              <a:ext uri="{FF2B5EF4-FFF2-40B4-BE49-F238E27FC236}">
                <a16:creationId xmlns:a16="http://schemas.microsoft.com/office/drawing/2014/main" id="{C2A852D1-B2C5-8B47-992E-C6C0C36B88EB}"/>
              </a:ext>
            </a:extLst>
          </p:cNvPr>
          <p:cNvSpPr txBox="1"/>
          <p:nvPr/>
        </p:nvSpPr>
        <p:spPr>
          <a:xfrm>
            <a:off x="690338" y="1631900"/>
            <a:ext cx="11097071" cy="3539430"/>
          </a:xfrm>
          <a:prstGeom prst="rect">
            <a:avLst/>
          </a:prstGeom>
          <a:noFill/>
        </p:spPr>
        <p:txBody>
          <a:bodyPr wrap="square">
            <a:spAutoFit/>
          </a:bodyPr>
          <a:lstStyle/>
          <a:p>
            <a:r>
              <a:rPr lang="en-GB" sz="2800" dirty="0">
                <a:effectLst/>
                <a:latin typeface="AdvPS6F00"/>
              </a:rPr>
              <a:t>The researchers examined Americans’ population estimations for the 30 largest German cities by creating an exhaustive list of pairings, and having participants make forced-choice judgments of which city in each pair was larger. Participants were also asked which cities they recognized. The researchers found that if only one city in a pair was familiar, then that city was judged to be larger about 93% of the time. </a:t>
            </a:r>
          </a:p>
          <a:p>
            <a:endParaRPr lang="en-GB" sz="2800" dirty="0">
              <a:latin typeface="AdvPS6F00"/>
            </a:endParaRPr>
          </a:p>
          <a:p>
            <a:pPr algn="ctr"/>
            <a:r>
              <a:rPr lang="en-GB" sz="2800" dirty="0">
                <a:latin typeface="AdvPS6F00"/>
              </a:rPr>
              <a:t>e.g., Berlin, Hannover</a:t>
            </a:r>
            <a:endParaRPr lang="en-GB" sz="2800" dirty="0"/>
          </a:p>
        </p:txBody>
      </p:sp>
    </p:spTree>
    <p:extLst>
      <p:ext uri="{BB962C8B-B14F-4D97-AF65-F5344CB8AC3E}">
        <p14:creationId xmlns:p14="http://schemas.microsoft.com/office/powerpoint/2010/main" val="2635578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a:extLst>
              <a:ext uri="{FF2B5EF4-FFF2-40B4-BE49-F238E27FC236}">
                <a16:creationId xmlns:a16="http://schemas.microsoft.com/office/drawing/2014/main" id="{C7503DE0-ECDF-4345-B949-C8BB35AFE416}"/>
              </a:ext>
            </a:extLst>
          </p:cNvPr>
          <p:cNvSpPr>
            <a:spLocks noChangeArrowheads="1"/>
          </p:cNvSpPr>
          <p:nvPr/>
        </p:nvSpPr>
        <p:spPr bwMode="auto">
          <a:xfrm>
            <a:off x="1226155" y="314489"/>
            <a:ext cx="68317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a:t>Take-the-Best </a:t>
            </a:r>
            <a:r>
              <a:rPr lang="it-IT" altLang="en-US" dirty="0" err="1"/>
              <a:t>Oppenheimer</a:t>
            </a:r>
            <a:r>
              <a:rPr lang="it-IT" altLang="en-US" dirty="0"/>
              <a:t> (2003). </a:t>
            </a:r>
          </a:p>
        </p:txBody>
      </p:sp>
      <p:sp>
        <p:nvSpPr>
          <p:cNvPr id="8" name="TextBox 7">
            <a:extLst>
              <a:ext uri="{FF2B5EF4-FFF2-40B4-BE49-F238E27FC236}">
                <a16:creationId xmlns:a16="http://schemas.microsoft.com/office/drawing/2014/main" id="{C2A852D1-B2C5-8B47-992E-C6C0C36B88EB}"/>
              </a:ext>
            </a:extLst>
          </p:cNvPr>
          <p:cNvSpPr txBox="1"/>
          <p:nvPr/>
        </p:nvSpPr>
        <p:spPr>
          <a:xfrm>
            <a:off x="690338" y="1631900"/>
            <a:ext cx="11097071" cy="523220"/>
          </a:xfrm>
          <a:prstGeom prst="rect">
            <a:avLst/>
          </a:prstGeom>
          <a:noFill/>
        </p:spPr>
        <p:txBody>
          <a:bodyPr wrap="square">
            <a:spAutoFit/>
          </a:bodyPr>
          <a:lstStyle/>
          <a:p>
            <a:r>
              <a:rPr lang="en-GB" sz="2800" dirty="0">
                <a:effectLst/>
                <a:latin typeface="AdvPS6F00"/>
              </a:rPr>
              <a:t>Exp.1 What about fictional cities and cities known to be small?</a:t>
            </a:r>
            <a:endParaRPr lang="en-GB" sz="2800" dirty="0"/>
          </a:p>
        </p:txBody>
      </p:sp>
      <p:sp>
        <p:nvSpPr>
          <p:cNvPr id="5" name="TextBox 4">
            <a:extLst>
              <a:ext uri="{FF2B5EF4-FFF2-40B4-BE49-F238E27FC236}">
                <a16:creationId xmlns:a16="http://schemas.microsoft.com/office/drawing/2014/main" id="{9A3037C1-6C0D-0E4A-A3B3-B76875AC92F3}"/>
              </a:ext>
            </a:extLst>
          </p:cNvPr>
          <p:cNvSpPr txBox="1"/>
          <p:nvPr/>
        </p:nvSpPr>
        <p:spPr>
          <a:xfrm>
            <a:off x="3339187" y="2887756"/>
            <a:ext cx="2144656" cy="2677656"/>
          </a:xfrm>
          <a:prstGeom prst="rect">
            <a:avLst/>
          </a:prstGeom>
          <a:noFill/>
        </p:spPr>
        <p:txBody>
          <a:bodyPr wrap="square">
            <a:spAutoFit/>
          </a:bodyPr>
          <a:lstStyle/>
          <a:p>
            <a:r>
              <a:rPr lang="en-IT" sz="2800" dirty="0"/>
              <a:t>Berkeley</a:t>
            </a:r>
          </a:p>
          <a:p>
            <a:r>
              <a:rPr lang="en-IT" sz="2800" dirty="0"/>
              <a:t>Cupertino</a:t>
            </a:r>
          </a:p>
          <a:p>
            <a:r>
              <a:rPr lang="en-IT" sz="2800" dirty="0"/>
              <a:t>Foster City</a:t>
            </a:r>
          </a:p>
          <a:p>
            <a:r>
              <a:rPr lang="en-IT" sz="2800" dirty="0"/>
              <a:t>Fremont</a:t>
            </a:r>
          </a:p>
          <a:p>
            <a:r>
              <a:rPr lang="en-IT" sz="2800" dirty="0"/>
              <a:t>Milpitas</a:t>
            </a:r>
          </a:p>
          <a:p>
            <a:r>
              <a:rPr lang="en-IT" sz="2800" dirty="0"/>
              <a:t>Sausalito</a:t>
            </a:r>
          </a:p>
        </p:txBody>
      </p:sp>
      <p:sp>
        <p:nvSpPr>
          <p:cNvPr id="7" name="TextBox 6">
            <a:extLst>
              <a:ext uri="{FF2B5EF4-FFF2-40B4-BE49-F238E27FC236}">
                <a16:creationId xmlns:a16="http://schemas.microsoft.com/office/drawing/2014/main" id="{4E3D0A51-60D3-FD4B-AABE-BD96D02F00AF}"/>
              </a:ext>
            </a:extLst>
          </p:cNvPr>
          <p:cNvSpPr txBox="1"/>
          <p:nvPr/>
        </p:nvSpPr>
        <p:spPr>
          <a:xfrm>
            <a:off x="6708158" y="2142306"/>
            <a:ext cx="2856473" cy="4401205"/>
          </a:xfrm>
          <a:prstGeom prst="rect">
            <a:avLst/>
          </a:prstGeom>
          <a:noFill/>
        </p:spPr>
        <p:txBody>
          <a:bodyPr wrap="square">
            <a:spAutoFit/>
          </a:bodyPr>
          <a:lstStyle/>
          <a:p>
            <a:r>
              <a:rPr lang="en-IT" sz="2800" dirty="0"/>
              <a:t>Al Ahbahib</a:t>
            </a:r>
          </a:p>
          <a:p>
            <a:r>
              <a:rPr lang="en-IT" sz="2800" dirty="0"/>
              <a:t>Gohaiza</a:t>
            </a:r>
          </a:p>
          <a:p>
            <a:r>
              <a:rPr lang="en-IT" sz="2800" dirty="0"/>
              <a:t>Heingjing</a:t>
            </a:r>
          </a:p>
          <a:p>
            <a:r>
              <a:rPr lang="en-IT" sz="2800" dirty="0"/>
              <a:t>Las Besas</a:t>
            </a:r>
          </a:p>
          <a:p>
            <a:r>
              <a:rPr lang="en-IT" sz="2800" dirty="0"/>
              <a:t>Papayito</a:t>
            </a:r>
          </a:p>
          <a:p>
            <a:r>
              <a:rPr lang="en-IT" sz="2800" dirty="0"/>
              <a:t>Rhavadran</a:t>
            </a:r>
          </a:p>
          <a:p>
            <a:r>
              <a:rPr lang="en-IT" sz="2800" dirty="0"/>
              <a:t>Rio Del Sol</a:t>
            </a:r>
          </a:p>
          <a:p>
            <a:r>
              <a:rPr lang="en-IT" sz="2800" dirty="0"/>
              <a:t>Schretzburg</a:t>
            </a:r>
          </a:p>
          <a:p>
            <a:r>
              <a:rPr lang="en-IT" sz="2800" dirty="0"/>
              <a:t>Svatlanov</a:t>
            </a:r>
          </a:p>
          <a:p>
            <a:r>
              <a:rPr lang="en-IT" sz="2800" dirty="0"/>
              <a:t>Weingshe</a:t>
            </a:r>
          </a:p>
        </p:txBody>
      </p:sp>
    </p:spTree>
    <p:extLst>
      <p:ext uri="{BB962C8B-B14F-4D97-AF65-F5344CB8AC3E}">
        <p14:creationId xmlns:p14="http://schemas.microsoft.com/office/powerpoint/2010/main" val="1568480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a:extLst>
              <a:ext uri="{FF2B5EF4-FFF2-40B4-BE49-F238E27FC236}">
                <a16:creationId xmlns:a16="http://schemas.microsoft.com/office/drawing/2014/main" id="{C7503DE0-ECDF-4345-B949-C8BB35AFE416}"/>
              </a:ext>
            </a:extLst>
          </p:cNvPr>
          <p:cNvSpPr>
            <a:spLocks noChangeArrowheads="1"/>
          </p:cNvSpPr>
          <p:nvPr/>
        </p:nvSpPr>
        <p:spPr bwMode="auto">
          <a:xfrm>
            <a:off x="1226155" y="314489"/>
            <a:ext cx="68317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a:t>Take-the-Best </a:t>
            </a:r>
            <a:r>
              <a:rPr lang="it-IT" altLang="en-US" dirty="0" err="1"/>
              <a:t>Oppenheimer</a:t>
            </a:r>
            <a:r>
              <a:rPr lang="it-IT" altLang="en-US" dirty="0"/>
              <a:t> (2003). </a:t>
            </a:r>
          </a:p>
        </p:txBody>
      </p:sp>
      <p:sp>
        <p:nvSpPr>
          <p:cNvPr id="8" name="TextBox 7">
            <a:extLst>
              <a:ext uri="{FF2B5EF4-FFF2-40B4-BE49-F238E27FC236}">
                <a16:creationId xmlns:a16="http://schemas.microsoft.com/office/drawing/2014/main" id="{C2A852D1-B2C5-8B47-992E-C6C0C36B88EB}"/>
              </a:ext>
            </a:extLst>
          </p:cNvPr>
          <p:cNvSpPr txBox="1"/>
          <p:nvPr/>
        </p:nvSpPr>
        <p:spPr>
          <a:xfrm>
            <a:off x="690338" y="1631900"/>
            <a:ext cx="11097071" cy="523220"/>
          </a:xfrm>
          <a:prstGeom prst="rect">
            <a:avLst/>
          </a:prstGeom>
          <a:noFill/>
        </p:spPr>
        <p:txBody>
          <a:bodyPr wrap="square">
            <a:spAutoFit/>
          </a:bodyPr>
          <a:lstStyle/>
          <a:p>
            <a:r>
              <a:rPr lang="en-GB" sz="2800" dirty="0">
                <a:effectLst/>
                <a:latin typeface="AdvPS6F00"/>
              </a:rPr>
              <a:t>Exp.1 What about fictional cities?</a:t>
            </a:r>
            <a:endParaRPr lang="en-GB" sz="2800" dirty="0"/>
          </a:p>
        </p:txBody>
      </p:sp>
      <p:pic>
        <p:nvPicPr>
          <p:cNvPr id="2" name="Picture 1">
            <a:extLst>
              <a:ext uri="{FF2B5EF4-FFF2-40B4-BE49-F238E27FC236}">
                <a16:creationId xmlns:a16="http://schemas.microsoft.com/office/drawing/2014/main" id="{FAEFA4A5-C551-EC4A-B829-69EEB2586B3A}"/>
              </a:ext>
            </a:extLst>
          </p:cNvPr>
          <p:cNvPicPr>
            <a:picLocks noChangeAspect="1"/>
          </p:cNvPicPr>
          <p:nvPr/>
        </p:nvPicPr>
        <p:blipFill>
          <a:blip r:embed="rId2"/>
          <a:stretch>
            <a:fillRect/>
          </a:stretch>
        </p:blipFill>
        <p:spPr>
          <a:xfrm>
            <a:off x="2181223" y="2263611"/>
            <a:ext cx="8115300" cy="4279900"/>
          </a:xfrm>
          <a:prstGeom prst="rect">
            <a:avLst/>
          </a:prstGeom>
        </p:spPr>
      </p:pic>
    </p:spTree>
    <p:extLst>
      <p:ext uri="{BB962C8B-B14F-4D97-AF65-F5344CB8AC3E}">
        <p14:creationId xmlns:p14="http://schemas.microsoft.com/office/powerpoint/2010/main" val="2055574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a:extLst>
              <a:ext uri="{FF2B5EF4-FFF2-40B4-BE49-F238E27FC236}">
                <a16:creationId xmlns:a16="http://schemas.microsoft.com/office/drawing/2014/main" id="{C7503DE0-ECDF-4345-B949-C8BB35AFE416}"/>
              </a:ext>
            </a:extLst>
          </p:cNvPr>
          <p:cNvSpPr>
            <a:spLocks noChangeArrowheads="1"/>
          </p:cNvSpPr>
          <p:nvPr/>
        </p:nvSpPr>
        <p:spPr bwMode="auto">
          <a:xfrm>
            <a:off x="1226155" y="314489"/>
            <a:ext cx="68317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a:t>Take-the-Best </a:t>
            </a:r>
            <a:r>
              <a:rPr lang="it-IT" altLang="en-US" dirty="0" err="1"/>
              <a:t>Oppenheimer</a:t>
            </a:r>
            <a:r>
              <a:rPr lang="it-IT" altLang="en-US" dirty="0"/>
              <a:t> (2003). </a:t>
            </a:r>
          </a:p>
        </p:txBody>
      </p:sp>
      <p:sp>
        <p:nvSpPr>
          <p:cNvPr id="8" name="TextBox 7">
            <a:extLst>
              <a:ext uri="{FF2B5EF4-FFF2-40B4-BE49-F238E27FC236}">
                <a16:creationId xmlns:a16="http://schemas.microsoft.com/office/drawing/2014/main" id="{C2A852D1-B2C5-8B47-992E-C6C0C36B88EB}"/>
              </a:ext>
            </a:extLst>
          </p:cNvPr>
          <p:cNvSpPr txBox="1"/>
          <p:nvPr/>
        </p:nvSpPr>
        <p:spPr>
          <a:xfrm>
            <a:off x="690338" y="1631900"/>
            <a:ext cx="11097071" cy="523220"/>
          </a:xfrm>
          <a:prstGeom prst="rect">
            <a:avLst/>
          </a:prstGeom>
          <a:noFill/>
        </p:spPr>
        <p:txBody>
          <a:bodyPr wrap="square">
            <a:spAutoFit/>
          </a:bodyPr>
          <a:lstStyle/>
          <a:p>
            <a:r>
              <a:rPr lang="en-GB" sz="2800" dirty="0">
                <a:effectLst/>
                <a:latin typeface="AdvPS6F00"/>
              </a:rPr>
              <a:t>Exp.2 What about cities known for other reasons?</a:t>
            </a:r>
            <a:endParaRPr lang="en-GB" sz="2800" dirty="0"/>
          </a:p>
        </p:txBody>
      </p:sp>
      <p:sp>
        <p:nvSpPr>
          <p:cNvPr id="5" name="TextBox 4">
            <a:extLst>
              <a:ext uri="{FF2B5EF4-FFF2-40B4-BE49-F238E27FC236}">
                <a16:creationId xmlns:a16="http://schemas.microsoft.com/office/drawing/2014/main" id="{9A3037C1-6C0D-0E4A-A3B3-B76875AC92F3}"/>
              </a:ext>
            </a:extLst>
          </p:cNvPr>
          <p:cNvSpPr txBox="1"/>
          <p:nvPr/>
        </p:nvSpPr>
        <p:spPr>
          <a:xfrm>
            <a:off x="957327" y="2687731"/>
            <a:ext cx="5483843" cy="2677656"/>
          </a:xfrm>
          <a:prstGeom prst="rect">
            <a:avLst/>
          </a:prstGeom>
          <a:noFill/>
        </p:spPr>
        <p:txBody>
          <a:bodyPr wrap="square">
            <a:spAutoFit/>
          </a:bodyPr>
          <a:lstStyle/>
          <a:p>
            <a:r>
              <a:rPr lang="en-GB" sz="2800" dirty="0"/>
              <a:t>Chernobyl (nuclear disaster)</a:t>
            </a:r>
          </a:p>
          <a:p>
            <a:r>
              <a:rPr lang="en-GB" sz="2800" dirty="0"/>
              <a:t>Cupertino (close proximity)</a:t>
            </a:r>
          </a:p>
          <a:p>
            <a:r>
              <a:rPr lang="en-GB" sz="2800" dirty="0"/>
              <a:t>Los Alamos (espionage)</a:t>
            </a:r>
          </a:p>
          <a:p>
            <a:r>
              <a:rPr lang="en-GB" sz="2800" dirty="0"/>
              <a:t>Nantucket (popular limerick)</a:t>
            </a:r>
          </a:p>
          <a:p>
            <a:r>
              <a:rPr lang="en-GB" sz="2800" dirty="0"/>
              <a:t>New Haven (well known university) Timbuktu (popular expression)</a:t>
            </a:r>
            <a:endParaRPr lang="en-IT" sz="2800" dirty="0"/>
          </a:p>
        </p:txBody>
      </p:sp>
      <p:sp>
        <p:nvSpPr>
          <p:cNvPr id="7" name="TextBox 6">
            <a:extLst>
              <a:ext uri="{FF2B5EF4-FFF2-40B4-BE49-F238E27FC236}">
                <a16:creationId xmlns:a16="http://schemas.microsoft.com/office/drawing/2014/main" id="{4E3D0A51-60D3-FD4B-AABE-BD96D02F00AF}"/>
              </a:ext>
            </a:extLst>
          </p:cNvPr>
          <p:cNvSpPr txBox="1"/>
          <p:nvPr/>
        </p:nvSpPr>
        <p:spPr>
          <a:xfrm>
            <a:off x="6708158" y="2142306"/>
            <a:ext cx="2856473" cy="4401205"/>
          </a:xfrm>
          <a:prstGeom prst="rect">
            <a:avLst/>
          </a:prstGeom>
          <a:noFill/>
        </p:spPr>
        <p:txBody>
          <a:bodyPr wrap="square">
            <a:spAutoFit/>
          </a:bodyPr>
          <a:lstStyle/>
          <a:p>
            <a:r>
              <a:rPr lang="en-IT" sz="2800" dirty="0"/>
              <a:t>Al Ahbahib</a:t>
            </a:r>
          </a:p>
          <a:p>
            <a:r>
              <a:rPr lang="en-IT" sz="2800" dirty="0"/>
              <a:t>Gohaiza</a:t>
            </a:r>
          </a:p>
          <a:p>
            <a:r>
              <a:rPr lang="en-IT" sz="2800" dirty="0"/>
              <a:t>Heingjing</a:t>
            </a:r>
          </a:p>
          <a:p>
            <a:r>
              <a:rPr lang="en-IT" sz="2800" dirty="0"/>
              <a:t>Las Besas</a:t>
            </a:r>
          </a:p>
          <a:p>
            <a:r>
              <a:rPr lang="en-IT" sz="2800" dirty="0"/>
              <a:t>Papayito</a:t>
            </a:r>
          </a:p>
          <a:p>
            <a:r>
              <a:rPr lang="en-IT" sz="2800" dirty="0"/>
              <a:t>Rhavadran</a:t>
            </a:r>
          </a:p>
          <a:p>
            <a:r>
              <a:rPr lang="en-IT" sz="2800" dirty="0"/>
              <a:t>Rio Del Sol</a:t>
            </a:r>
          </a:p>
          <a:p>
            <a:r>
              <a:rPr lang="en-IT" sz="2800" dirty="0"/>
              <a:t>Schretzburg</a:t>
            </a:r>
          </a:p>
          <a:p>
            <a:r>
              <a:rPr lang="en-IT" sz="2800" dirty="0"/>
              <a:t>Svatlanov</a:t>
            </a:r>
          </a:p>
          <a:p>
            <a:r>
              <a:rPr lang="en-IT" sz="2800" dirty="0"/>
              <a:t>Weingshe</a:t>
            </a:r>
          </a:p>
        </p:txBody>
      </p:sp>
    </p:spTree>
    <p:extLst>
      <p:ext uri="{BB962C8B-B14F-4D97-AF65-F5344CB8AC3E}">
        <p14:creationId xmlns:p14="http://schemas.microsoft.com/office/powerpoint/2010/main" val="211953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4">
            <a:extLst>
              <a:ext uri="{FF2B5EF4-FFF2-40B4-BE49-F238E27FC236}">
                <a16:creationId xmlns:a16="http://schemas.microsoft.com/office/drawing/2014/main" id="{4522D4AF-5EFC-034C-B5C3-14B7BFB863E1}"/>
              </a:ext>
            </a:extLst>
          </p:cNvPr>
          <p:cNvSpPr>
            <a:spLocks noChangeArrowheads="1"/>
          </p:cNvSpPr>
          <p:nvPr/>
        </p:nvSpPr>
        <p:spPr bwMode="auto">
          <a:xfrm>
            <a:off x="1668463" y="511175"/>
            <a:ext cx="874871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it-IT" altLang="en-US" sz="2400" dirty="0"/>
              <a:t>CRITICISMS</a:t>
            </a:r>
            <a:endParaRPr lang="it-IT" altLang="en-US" sz="2400" i="1" dirty="0"/>
          </a:p>
        </p:txBody>
      </p:sp>
      <p:sp>
        <p:nvSpPr>
          <p:cNvPr id="161795" name="Rectangle 6">
            <a:extLst>
              <a:ext uri="{FF2B5EF4-FFF2-40B4-BE49-F238E27FC236}">
                <a16:creationId xmlns:a16="http://schemas.microsoft.com/office/drawing/2014/main" id="{7974E80E-CD08-5A41-914F-92CDAA3CF353}"/>
              </a:ext>
            </a:extLst>
          </p:cNvPr>
          <p:cNvSpPr>
            <a:spLocks noChangeArrowheads="1"/>
          </p:cNvSpPr>
          <p:nvPr/>
        </p:nvSpPr>
        <p:spPr bwMode="auto">
          <a:xfrm>
            <a:off x="2254250" y="1484313"/>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en-US" sz="1800" dirty="0"/>
              <a:t>The </a:t>
            </a:r>
            <a:r>
              <a:rPr lang="it-IT" altLang="en-US" sz="1800" dirty="0" err="1"/>
              <a:t>research</a:t>
            </a:r>
            <a:r>
              <a:rPr lang="it-IT" altLang="en-US" sz="1800" dirty="0"/>
              <a:t> </a:t>
            </a:r>
            <a:r>
              <a:rPr lang="it-IT" altLang="en-US" sz="1800" dirty="0" err="1"/>
              <a:t>program</a:t>
            </a:r>
            <a:r>
              <a:rPr lang="it-IT" altLang="en-US" sz="1800" dirty="0"/>
              <a:t> </a:t>
            </a:r>
            <a:r>
              <a:rPr lang="it-IT" altLang="en-US" sz="1800" dirty="0" err="1"/>
              <a:t>proposed</a:t>
            </a:r>
            <a:r>
              <a:rPr lang="it-IT" altLang="en-US" sz="1800" dirty="0"/>
              <a:t> by </a:t>
            </a:r>
            <a:r>
              <a:rPr lang="it-IT" altLang="en-US" sz="1800" dirty="0" err="1"/>
              <a:t>Kahneman</a:t>
            </a:r>
            <a:r>
              <a:rPr lang="it-IT" altLang="en-US" sz="1800" dirty="0"/>
              <a:t> and </a:t>
            </a:r>
            <a:r>
              <a:rPr lang="it-IT" altLang="en-US" sz="1800" dirty="0" err="1"/>
              <a:t>Tversky</a:t>
            </a:r>
            <a:r>
              <a:rPr lang="it-IT" altLang="en-US" sz="1800" dirty="0"/>
              <a:t> </a:t>
            </a:r>
            <a:r>
              <a:rPr lang="it-IT" altLang="en-US" sz="1800" dirty="0" err="1"/>
              <a:t>is</a:t>
            </a:r>
            <a:r>
              <a:rPr lang="it-IT" altLang="en-US" sz="1800" dirty="0"/>
              <a:t> </a:t>
            </a:r>
            <a:r>
              <a:rPr lang="it-IT" altLang="en-US" sz="1800" dirty="0" err="1"/>
              <a:t>too</a:t>
            </a:r>
            <a:r>
              <a:rPr lang="it-IT" altLang="en-US" sz="1800" dirty="0"/>
              <a:t> </a:t>
            </a:r>
            <a:r>
              <a:rPr lang="it-IT" altLang="en-US" sz="1800" dirty="0" err="1"/>
              <a:t>much</a:t>
            </a:r>
            <a:r>
              <a:rPr lang="it-IT" altLang="en-US" sz="1800" dirty="0"/>
              <a:t> </a:t>
            </a:r>
            <a:r>
              <a:rPr lang="it-IT" altLang="en-US" sz="1800" dirty="0" err="1"/>
              <a:t>pessimistic</a:t>
            </a:r>
            <a:r>
              <a:rPr lang="it-IT" altLang="en-US" sz="1800" dirty="0"/>
              <a:t> </a:t>
            </a:r>
            <a:r>
              <a:rPr lang="it-IT" altLang="en-US" sz="1800" dirty="0" err="1"/>
              <a:t>about</a:t>
            </a:r>
            <a:r>
              <a:rPr lang="it-IT" altLang="en-US" sz="1800" dirty="0"/>
              <a:t> the </a:t>
            </a:r>
            <a:r>
              <a:rPr lang="it-IT" altLang="en-US" sz="1800" dirty="0" err="1"/>
              <a:t>ability</a:t>
            </a:r>
            <a:r>
              <a:rPr lang="it-IT" altLang="en-US" sz="1800" dirty="0"/>
              <a:t> of </a:t>
            </a:r>
            <a:r>
              <a:rPr lang="it-IT" altLang="en-US" sz="1800" dirty="0" err="1"/>
              <a:t>people</a:t>
            </a:r>
            <a:r>
              <a:rPr lang="it-IT" altLang="en-US" sz="1800" dirty="0"/>
              <a:t> to </a:t>
            </a:r>
            <a:r>
              <a:rPr lang="it-IT" altLang="en-US" sz="1800" dirty="0" err="1"/>
              <a:t>make</a:t>
            </a:r>
            <a:r>
              <a:rPr lang="it-IT" altLang="en-US" sz="1800" dirty="0"/>
              <a:t> </a:t>
            </a:r>
            <a:r>
              <a:rPr lang="it-IT" altLang="en-US" sz="1800" dirty="0" err="1"/>
              <a:t>correct</a:t>
            </a:r>
            <a:r>
              <a:rPr lang="it-IT" altLang="en-US" sz="1800" dirty="0"/>
              <a:t> </a:t>
            </a:r>
            <a:r>
              <a:rPr lang="it-IT" altLang="en-US" sz="1800" dirty="0" err="1"/>
              <a:t>judgements</a:t>
            </a:r>
            <a:r>
              <a:rPr lang="it-IT" altLang="en-US" sz="1800" dirty="0"/>
              <a:t> </a:t>
            </a:r>
          </a:p>
        </p:txBody>
      </p:sp>
      <p:sp>
        <p:nvSpPr>
          <p:cNvPr id="161796" name="Rectangle 8">
            <a:extLst>
              <a:ext uri="{FF2B5EF4-FFF2-40B4-BE49-F238E27FC236}">
                <a16:creationId xmlns:a16="http://schemas.microsoft.com/office/drawing/2014/main" id="{B46D4235-8578-8243-9E4D-129BF8757358}"/>
              </a:ext>
            </a:extLst>
          </p:cNvPr>
          <p:cNvSpPr>
            <a:spLocks noChangeArrowheads="1"/>
          </p:cNvSpPr>
          <p:nvPr/>
        </p:nvSpPr>
        <p:spPr bwMode="auto">
          <a:xfrm>
            <a:off x="2135189" y="1125538"/>
            <a:ext cx="36864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400" dirty="0"/>
              <a:t>“</a:t>
            </a:r>
            <a:r>
              <a:rPr lang="it-IT" altLang="en-US" sz="2400" dirty="0" err="1"/>
              <a:t>We</a:t>
            </a:r>
            <a:r>
              <a:rPr lang="it-IT" altLang="en-US" sz="2400" dirty="0"/>
              <a:t> </a:t>
            </a:r>
            <a:r>
              <a:rPr lang="it-IT" altLang="en-US" sz="2400" dirty="0" err="1"/>
              <a:t>cannot</a:t>
            </a:r>
            <a:r>
              <a:rPr lang="it-IT" altLang="en-US" sz="2400" dirty="0"/>
              <a:t> be so </a:t>
            </a:r>
            <a:r>
              <a:rPr lang="it-IT" altLang="en-US" sz="2400" dirty="0" err="1"/>
              <a:t>stupid</a:t>
            </a:r>
            <a:r>
              <a:rPr lang="it-IT" altLang="en-US" sz="2400" dirty="0"/>
              <a:t>!”</a:t>
            </a:r>
          </a:p>
        </p:txBody>
      </p:sp>
      <p:sp>
        <p:nvSpPr>
          <p:cNvPr id="161797" name="Rectangle 9">
            <a:extLst>
              <a:ext uri="{FF2B5EF4-FFF2-40B4-BE49-F238E27FC236}">
                <a16:creationId xmlns:a16="http://schemas.microsoft.com/office/drawing/2014/main" id="{234B18D5-B875-7748-BA50-1DB01C0C52D1}"/>
              </a:ext>
            </a:extLst>
          </p:cNvPr>
          <p:cNvSpPr>
            <a:spLocks noChangeArrowheads="1"/>
          </p:cNvSpPr>
          <p:nvPr/>
        </p:nvSpPr>
        <p:spPr bwMode="auto">
          <a:xfrm>
            <a:off x="2135189" y="2395538"/>
            <a:ext cx="33505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400" dirty="0"/>
              <a:t>“</a:t>
            </a:r>
            <a:r>
              <a:rPr lang="it-IT" altLang="en-US" sz="2400" dirty="0" err="1"/>
              <a:t>They</a:t>
            </a:r>
            <a:r>
              <a:rPr lang="it-IT" altLang="en-US" sz="2400" dirty="0"/>
              <a:t> are </a:t>
            </a:r>
            <a:r>
              <a:rPr lang="it-IT" altLang="en-US" sz="2400" dirty="0" err="1"/>
              <a:t>only</a:t>
            </a:r>
            <a:r>
              <a:rPr lang="it-IT" altLang="en-US" sz="2400" dirty="0"/>
              <a:t> games!”</a:t>
            </a:r>
          </a:p>
        </p:txBody>
      </p:sp>
      <p:sp>
        <p:nvSpPr>
          <p:cNvPr id="161798" name="Rectangle 10">
            <a:extLst>
              <a:ext uri="{FF2B5EF4-FFF2-40B4-BE49-F238E27FC236}">
                <a16:creationId xmlns:a16="http://schemas.microsoft.com/office/drawing/2014/main" id="{FCD69F1B-D14C-1545-A7B2-2B99440DF51A}"/>
              </a:ext>
            </a:extLst>
          </p:cNvPr>
          <p:cNvSpPr>
            <a:spLocks noChangeArrowheads="1"/>
          </p:cNvSpPr>
          <p:nvPr/>
        </p:nvSpPr>
        <p:spPr bwMode="auto">
          <a:xfrm>
            <a:off x="2233613" y="2709863"/>
            <a:ext cx="784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en-US" sz="1800" dirty="0" err="1"/>
              <a:t>Results</a:t>
            </a:r>
            <a:r>
              <a:rPr lang="it-IT" altLang="en-US" sz="1800" dirty="0"/>
              <a:t> </a:t>
            </a:r>
            <a:r>
              <a:rPr lang="it-IT" altLang="en-US" sz="1800" dirty="0" err="1"/>
              <a:t>cannot</a:t>
            </a:r>
            <a:r>
              <a:rPr lang="it-IT" altLang="en-US" sz="1800" dirty="0"/>
              <a:t> be </a:t>
            </a:r>
            <a:r>
              <a:rPr lang="it-IT" altLang="en-US" sz="1800" dirty="0" err="1"/>
              <a:t>generalized</a:t>
            </a:r>
            <a:r>
              <a:rPr lang="it-IT" altLang="en-US" sz="1800" dirty="0"/>
              <a:t> to </a:t>
            </a:r>
            <a:r>
              <a:rPr lang="it-IT" altLang="en-US" sz="1800" dirty="0" err="1"/>
              <a:t>real</a:t>
            </a:r>
            <a:r>
              <a:rPr lang="it-IT" altLang="en-US" sz="1800" dirty="0"/>
              <a:t> </a:t>
            </a:r>
            <a:r>
              <a:rPr lang="it-IT" altLang="en-US" sz="1800" dirty="0" err="1"/>
              <a:t>situations</a:t>
            </a:r>
            <a:endParaRPr lang="it-IT" altLang="en-US" sz="1800" dirty="0"/>
          </a:p>
        </p:txBody>
      </p:sp>
      <p:sp>
        <p:nvSpPr>
          <p:cNvPr id="161799" name="Rectangle 12">
            <a:extLst>
              <a:ext uri="{FF2B5EF4-FFF2-40B4-BE49-F238E27FC236}">
                <a16:creationId xmlns:a16="http://schemas.microsoft.com/office/drawing/2014/main" id="{BEC18601-FF96-964C-9AD7-6C0D24296A81}"/>
              </a:ext>
            </a:extLst>
          </p:cNvPr>
          <p:cNvSpPr>
            <a:spLocks noChangeArrowheads="1"/>
          </p:cNvSpPr>
          <p:nvPr/>
        </p:nvSpPr>
        <p:spPr bwMode="auto">
          <a:xfrm>
            <a:off x="2135189" y="3573463"/>
            <a:ext cx="27775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400" dirty="0"/>
              <a:t>“</a:t>
            </a:r>
            <a:r>
              <a:rPr lang="it-IT" altLang="en-US" sz="2400" dirty="0" err="1"/>
              <a:t>It’s</a:t>
            </a:r>
            <a:r>
              <a:rPr lang="it-IT" altLang="en-US" sz="2400" dirty="0"/>
              <a:t> </a:t>
            </a:r>
            <a:r>
              <a:rPr lang="it-IT" altLang="en-US" sz="2400" dirty="0" err="1"/>
              <a:t>not</a:t>
            </a:r>
            <a:r>
              <a:rPr lang="it-IT" altLang="en-US" sz="2400" dirty="0"/>
              <a:t> a </a:t>
            </a:r>
            <a:r>
              <a:rPr lang="it-IT" altLang="en-US" sz="2400" dirty="0" err="1"/>
              <a:t>mistake</a:t>
            </a:r>
            <a:r>
              <a:rPr lang="it-IT" altLang="en-US" sz="2400" dirty="0"/>
              <a:t>!”</a:t>
            </a:r>
          </a:p>
        </p:txBody>
      </p:sp>
      <p:sp>
        <p:nvSpPr>
          <p:cNvPr id="161800" name="Rectangle 13">
            <a:extLst>
              <a:ext uri="{FF2B5EF4-FFF2-40B4-BE49-F238E27FC236}">
                <a16:creationId xmlns:a16="http://schemas.microsoft.com/office/drawing/2014/main" id="{DE99A310-2D8D-3841-9070-7306227ECBC0}"/>
              </a:ext>
            </a:extLst>
          </p:cNvPr>
          <p:cNvSpPr>
            <a:spLocks noChangeArrowheads="1"/>
          </p:cNvSpPr>
          <p:nvPr/>
        </p:nvSpPr>
        <p:spPr bwMode="auto">
          <a:xfrm>
            <a:off x="2241550" y="3933825"/>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en-US" sz="1800" dirty="0" err="1"/>
              <a:t>They</a:t>
            </a:r>
            <a:r>
              <a:rPr lang="it-IT" altLang="en-US" sz="1800" dirty="0"/>
              <a:t> assume the </a:t>
            </a:r>
            <a:r>
              <a:rPr lang="it-IT" altLang="en-US" sz="1800" dirty="0" err="1"/>
              <a:t>choices</a:t>
            </a:r>
            <a:r>
              <a:rPr lang="it-IT" altLang="en-US" sz="1800" dirty="0"/>
              <a:t> made </a:t>
            </a:r>
            <a:r>
              <a:rPr lang="it-IT" altLang="en-US" sz="1800" dirty="0" err="1"/>
              <a:t>using</a:t>
            </a:r>
            <a:r>
              <a:rPr lang="it-IT" altLang="en-US" sz="1800" dirty="0"/>
              <a:t> the normative </a:t>
            </a:r>
            <a:r>
              <a:rPr lang="it-IT" altLang="en-US" sz="1800" dirty="0" err="1"/>
              <a:t>models</a:t>
            </a:r>
            <a:r>
              <a:rPr lang="it-IT" altLang="en-US" sz="1800" dirty="0"/>
              <a:t> are the best. </a:t>
            </a:r>
            <a:r>
              <a:rPr lang="it-IT" altLang="en-US" sz="1800" dirty="0" err="1"/>
              <a:t>This</a:t>
            </a:r>
            <a:r>
              <a:rPr lang="it-IT" altLang="en-US" sz="1800" dirty="0"/>
              <a:t> </a:t>
            </a:r>
            <a:r>
              <a:rPr lang="it-IT" altLang="en-US" sz="1800" dirty="0" err="1"/>
              <a:t>is</a:t>
            </a:r>
            <a:r>
              <a:rPr lang="it-IT" altLang="en-US" sz="1800" dirty="0"/>
              <a:t> </a:t>
            </a:r>
            <a:r>
              <a:rPr lang="it-IT" altLang="en-US" sz="1800" dirty="0" err="1"/>
              <a:t>not</a:t>
            </a:r>
            <a:r>
              <a:rPr lang="it-IT" altLang="en-US" sz="1800" dirty="0"/>
              <a:t> </a:t>
            </a:r>
            <a:r>
              <a:rPr lang="it-IT" altLang="en-US" sz="1800" dirty="0" err="1"/>
              <a:t>necessarily</a:t>
            </a:r>
            <a:r>
              <a:rPr lang="it-IT" altLang="en-US" sz="1800" dirty="0"/>
              <a:t> </a:t>
            </a:r>
            <a:r>
              <a:rPr lang="it-IT" altLang="en-US" sz="1800" dirty="0" err="1"/>
              <a:t>true</a:t>
            </a:r>
            <a:r>
              <a:rPr lang="it-IT" altLang="en-US" sz="1800" dirty="0"/>
              <a:t>. </a:t>
            </a:r>
          </a:p>
        </p:txBody>
      </p:sp>
      <p:sp>
        <p:nvSpPr>
          <p:cNvPr id="161801" name="Rectangle 14">
            <a:extLst>
              <a:ext uri="{FF2B5EF4-FFF2-40B4-BE49-F238E27FC236}">
                <a16:creationId xmlns:a16="http://schemas.microsoft.com/office/drawing/2014/main" id="{02F98A0C-59DD-034B-BD0B-E081553DC313}"/>
              </a:ext>
            </a:extLst>
          </p:cNvPr>
          <p:cNvSpPr>
            <a:spLocks noChangeArrowheads="1"/>
          </p:cNvSpPr>
          <p:nvPr/>
        </p:nvSpPr>
        <p:spPr bwMode="auto">
          <a:xfrm>
            <a:off x="2135189" y="4838700"/>
            <a:ext cx="64524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400" dirty="0"/>
              <a:t>“</a:t>
            </a:r>
            <a:r>
              <a:rPr lang="it-IT" altLang="en-US" sz="2400" dirty="0" err="1"/>
              <a:t>Probabilities</a:t>
            </a:r>
            <a:r>
              <a:rPr lang="it-IT" altLang="en-US" sz="2400" dirty="0"/>
              <a:t> are </a:t>
            </a:r>
            <a:r>
              <a:rPr lang="it-IT" altLang="en-US" sz="2400" dirty="0" err="1"/>
              <a:t>used</a:t>
            </a:r>
            <a:r>
              <a:rPr lang="it-IT" altLang="en-US" sz="2400" dirty="0"/>
              <a:t> </a:t>
            </a:r>
            <a:r>
              <a:rPr lang="it-IT" altLang="en-US" sz="2400" dirty="0" err="1"/>
              <a:t>instead</a:t>
            </a:r>
            <a:r>
              <a:rPr lang="it-IT" altLang="en-US" sz="2400" dirty="0"/>
              <a:t> of </a:t>
            </a:r>
            <a:r>
              <a:rPr lang="it-IT" altLang="en-US" sz="2400" dirty="0" err="1"/>
              <a:t>frequencies</a:t>
            </a:r>
            <a:r>
              <a:rPr lang="it-IT" altLang="en-US" sz="2400" dirty="0"/>
              <a:t>”</a:t>
            </a:r>
          </a:p>
        </p:txBody>
      </p:sp>
      <p:sp>
        <p:nvSpPr>
          <p:cNvPr id="161802" name="Rectangle 15">
            <a:extLst>
              <a:ext uri="{FF2B5EF4-FFF2-40B4-BE49-F238E27FC236}">
                <a16:creationId xmlns:a16="http://schemas.microsoft.com/office/drawing/2014/main" id="{9EC81DBA-E572-1B4D-8D3D-9F1D3FFD6833}"/>
              </a:ext>
            </a:extLst>
          </p:cNvPr>
          <p:cNvSpPr>
            <a:spLocks noChangeArrowheads="1"/>
          </p:cNvSpPr>
          <p:nvPr/>
        </p:nvSpPr>
        <p:spPr bwMode="auto">
          <a:xfrm>
            <a:off x="2241550" y="5199063"/>
            <a:ext cx="784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en-US" sz="1800" dirty="0" err="1"/>
              <a:t>Humans</a:t>
            </a:r>
            <a:r>
              <a:rPr lang="it-IT" altLang="en-US" sz="1800" dirty="0"/>
              <a:t> </a:t>
            </a:r>
            <a:r>
              <a:rPr lang="it-IT" altLang="en-US" sz="1800" dirty="0" err="1"/>
              <a:t>have</a:t>
            </a:r>
            <a:r>
              <a:rPr lang="it-IT" altLang="en-US" sz="1800" dirty="0"/>
              <a:t> </a:t>
            </a:r>
            <a:r>
              <a:rPr lang="it-IT" altLang="en-US" sz="1800" dirty="0" err="1"/>
              <a:t>evolved</a:t>
            </a:r>
            <a:r>
              <a:rPr lang="it-IT" altLang="en-US" sz="1800" dirty="0"/>
              <a:t> </a:t>
            </a:r>
            <a:r>
              <a:rPr lang="it-IT" altLang="en-US" sz="1800" dirty="0" err="1"/>
              <a:t>reasoning</a:t>
            </a:r>
            <a:r>
              <a:rPr lang="it-IT" altLang="en-US" sz="1800" dirty="0"/>
              <a:t> </a:t>
            </a:r>
            <a:r>
              <a:rPr lang="it-IT" altLang="en-US" sz="1800" dirty="0" err="1"/>
              <a:t>about</a:t>
            </a:r>
            <a:r>
              <a:rPr lang="it-IT" altLang="en-US" sz="1800" dirty="0"/>
              <a:t> </a:t>
            </a:r>
            <a:r>
              <a:rPr lang="it-IT" altLang="en-US" sz="1800" dirty="0" err="1"/>
              <a:t>frequency</a:t>
            </a:r>
            <a:r>
              <a:rPr lang="it-IT" altLang="en-US" sz="1800" dirty="0"/>
              <a:t>, </a:t>
            </a:r>
            <a:r>
              <a:rPr lang="it-IT" altLang="en-US" sz="1800" dirty="0" err="1"/>
              <a:t>not</a:t>
            </a:r>
            <a:r>
              <a:rPr lang="it-IT" altLang="en-US" sz="1800" dirty="0"/>
              <a:t> </a:t>
            </a:r>
            <a:r>
              <a:rPr lang="it-IT" altLang="en-US" sz="1800" dirty="0" err="1"/>
              <a:t>about</a:t>
            </a:r>
            <a:r>
              <a:rPr lang="it-IT" altLang="en-US" sz="1800" dirty="0"/>
              <a:t> </a:t>
            </a:r>
            <a:r>
              <a:rPr lang="it-IT" altLang="en-US" sz="1800" dirty="0" err="1"/>
              <a:t>probability</a:t>
            </a:r>
            <a:endParaRPr lang="it-IT" altLang="en-US" sz="1800" dirty="0"/>
          </a:p>
        </p:txBody>
      </p:sp>
      <p:sp>
        <p:nvSpPr>
          <p:cNvPr id="11" name="Rectangle 14">
            <a:extLst>
              <a:ext uri="{FF2B5EF4-FFF2-40B4-BE49-F238E27FC236}">
                <a16:creationId xmlns:a16="http://schemas.microsoft.com/office/drawing/2014/main" id="{FAEDE6E8-6033-6648-BE71-68CF80CA8AB0}"/>
              </a:ext>
            </a:extLst>
          </p:cNvPr>
          <p:cNvSpPr>
            <a:spLocks noChangeArrowheads="1"/>
          </p:cNvSpPr>
          <p:nvPr/>
        </p:nvSpPr>
        <p:spPr bwMode="auto">
          <a:xfrm>
            <a:off x="2147889" y="5801796"/>
            <a:ext cx="39837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400" dirty="0"/>
              <a:t>“</a:t>
            </a:r>
            <a:r>
              <a:rPr lang="it-IT" altLang="en-US" sz="2400" dirty="0" err="1"/>
              <a:t>What</a:t>
            </a:r>
            <a:r>
              <a:rPr lang="it-IT" altLang="en-US" sz="2400" dirty="0"/>
              <a:t> </a:t>
            </a:r>
            <a:r>
              <a:rPr lang="it-IT" altLang="en-US" sz="2400" dirty="0" err="1"/>
              <a:t>about</a:t>
            </a:r>
            <a:r>
              <a:rPr lang="it-IT" altLang="en-US" sz="2400" dirty="0"/>
              <a:t> the </a:t>
            </a:r>
            <a:r>
              <a:rPr lang="it-IT" altLang="en-US" sz="2400" dirty="0" err="1"/>
              <a:t>emotions</a:t>
            </a:r>
            <a:r>
              <a:rPr lang="it-IT" altLang="en-US" sz="2400" dirty="0"/>
              <a:t>?”</a:t>
            </a:r>
          </a:p>
        </p:txBody>
      </p:sp>
    </p:spTree>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a:extLst>
              <a:ext uri="{FF2B5EF4-FFF2-40B4-BE49-F238E27FC236}">
                <a16:creationId xmlns:a16="http://schemas.microsoft.com/office/drawing/2014/main" id="{C7503DE0-ECDF-4345-B949-C8BB35AFE416}"/>
              </a:ext>
            </a:extLst>
          </p:cNvPr>
          <p:cNvSpPr>
            <a:spLocks noChangeArrowheads="1"/>
          </p:cNvSpPr>
          <p:nvPr/>
        </p:nvSpPr>
        <p:spPr bwMode="auto">
          <a:xfrm>
            <a:off x="1226155" y="314489"/>
            <a:ext cx="68317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a:t>Take-the-Best </a:t>
            </a:r>
            <a:r>
              <a:rPr lang="it-IT" altLang="en-US" dirty="0" err="1"/>
              <a:t>Oppenheimer</a:t>
            </a:r>
            <a:r>
              <a:rPr lang="it-IT" altLang="en-US" dirty="0"/>
              <a:t> (2003). </a:t>
            </a:r>
          </a:p>
        </p:txBody>
      </p:sp>
      <p:sp>
        <p:nvSpPr>
          <p:cNvPr id="8" name="TextBox 7">
            <a:extLst>
              <a:ext uri="{FF2B5EF4-FFF2-40B4-BE49-F238E27FC236}">
                <a16:creationId xmlns:a16="http://schemas.microsoft.com/office/drawing/2014/main" id="{C2A852D1-B2C5-8B47-992E-C6C0C36B88EB}"/>
              </a:ext>
            </a:extLst>
          </p:cNvPr>
          <p:cNvSpPr txBox="1"/>
          <p:nvPr/>
        </p:nvSpPr>
        <p:spPr>
          <a:xfrm>
            <a:off x="690338" y="1631900"/>
            <a:ext cx="11097071" cy="523220"/>
          </a:xfrm>
          <a:prstGeom prst="rect">
            <a:avLst/>
          </a:prstGeom>
          <a:noFill/>
        </p:spPr>
        <p:txBody>
          <a:bodyPr wrap="square">
            <a:spAutoFit/>
          </a:bodyPr>
          <a:lstStyle/>
          <a:p>
            <a:r>
              <a:rPr lang="en-GB" sz="2800" dirty="0">
                <a:effectLst/>
                <a:latin typeface="AdvPS6F00"/>
              </a:rPr>
              <a:t>Exp.2 What about cities known for other reasons?</a:t>
            </a:r>
            <a:endParaRPr lang="en-GB" sz="2800" dirty="0"/>
          </a:p>
        </p:txBody>
      </p:sp>
      <p:pic>
        <p:nvPicPr>
          <p:cNvPr id="2" name="Picture 1">
            <a:extLst>
              <a:ext uri="{FF2B5EF4-FFF2-40B4-BE49-F238E27FC236}">
                <a16:creationId xmlns:a16="http://schemas.microsoft.com/office/drawing/2014/main" id="{817BBE40-BFA7-C946-977C-98CEF880913F}"/>
              </a:ext>
            </a:extLst>
          </p:cNvPr>
          <p:cNvPicPr>
            <a:picLocks noChangeAspect="1"/>
          </p:cNvPicPr>
          <p:nvPr/>
        </p:nvPicPr>
        <p:blipFill>
          <a:blip r:embed="rId2"/>
          <a:stretch>
            <a:fillRect/>
          </a:stretch>
        </p:blipFill>
        <p:spPr>
          <a:xfrm>
            <a:off x="1226155" y="2269420"/>
            <a:ext cx="9377902" cy="4145668"/>
          </a:xfrm>
          <a:prstGeom prst="rect">
            <a:avLst/>
          </a:prstGeom>
        </p:spPr>
      </p:pic>
    </p:spTree>
    <p:extLst>
      <p:ext uri="{BB962C8B-B14F-4D97-AF65-F5344CB8AC3E}">
        <p14:creationId xmlns:p14="http://schemas.microsoft.com/office/powerpoint/2010/main" val="2832603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a:extLst>
              <a:ext uri="{FF2B5EF4-FFF2-40B4-BE49-F238E27FC236}">
                <a16:creationId xmlns:a16="http://schemas.microsoft.com/office/drawing/2014/main" id="{C7503DE0-ECDF-4345-B949-C8BB35AFE416}"/>
              </a:ext>
            </a:extLst>
          </p:cNvPr>
          <p:cNvSpPr>
            <a:spLocks noChangeArrowheads="1"/>
          </p:cNvSpPr>
          <p:nvPr/>
        </p:nvSpPr>
        <p:spPr bwMode="auto">
          <a:xfrm>
            <a:off x="1226155" y="314489"/>
            <a:ext cx="68317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a:t>Take-the-Best </a:t>
            </a:r>
            <a:r>
              <a:rPr lang="it-IT" altLang="en-US" dirty="0" err="1"/>
              <a:t>Oppenheimer</a:t>
            </a:r>
            <a:r>
              <a:rPr lang="it-IT" altLang="en-US" dirty="0"/>
              <a:t> (2003). </a:t>
            </a:r>
          </a:p>
        </p:txBody>
      </p:sp>
      <p:sp>
        <p:nvSpPr>
          <p:cNvPr id="8" name="TextBox 7">
            <a:extLst>
              <a:ext uri="{FF2B5EF4-FFF2-40B4-BE49-F238E27FC236}">
                <a16:creationId xmlns:a16="http://schemas.microsoft.com/office/drawing/2014/main" id="{C2A852D1-B2C5-8B47-992E-C6C0C36B88EB}"/>
              </a:ext>
            </a:extLst>
          </p:cNvPr>
          <p:cNvSpPr txBox="1"/>
          <p:nvPr/>
        </p:nvSpPr>
        <p:spPr>
          <a:xfrm>
            <a:off x="690338" y="1631900"/>
            <a:ext cx="11097071" cy="1384995"/>
          </a:xfrm>
          <a:prstGeom prst="rect">
            <a:avLst/>
          </a:prstGeom>
          <a:noFill/>
        </p:spPr>
        <p:txBody>
          <a:bodyPr wrap="square">
            <a:spAutoFit/>
          </a:bodyPr>
          <a:lstStyle/>
          <a:p>
            <a:r>
              <a:rPr lang="en-GB" sz="2800" dirty="0">
                <a:effectLst/>
                <a:latin typeface="AdvPS6F00"/>
              </a:rPr>
              <a:t>Conclusions:</a:t>
            </a:r>
          </a:p>
          <a:p>
            <a:endParaRPr lang="en-GB" sz="2800" dirty="0">
              <a:effectLst/>
              <a:latin typeface="AdvPS6F00"/>
            </a:endParaRPr>
          </a:p>
          <a:p>
            <a:r>
              <a:rPr lang="en-GB" sz="2800" dirty="0">
                <a:latin typeface="AdvPS6F00"/>
              </a:rPr>
              <a:t>Can the recognition heuristic (TTB) reduce to the availability heuristic?</a:t>
            </a:r>
            <a:endParaRPr lang="en-GB" sz="2800" dirty="0">
              <a:effectLst/>
              <a:latin typeface="AdvPS6F00"/>
            </a:endParaRPr>
          </a:p>
        </p:txBody>
      </p:sp>
    </p:spTree>
    <p:extLst>
      <p:ext uri="{BB962C8B-B14F-4D97-AF65-F5344CB8AC3E}">
        <p14:creationId xmlns:p14="http://schemas.microsoft.com/office/powerpoint/2010/main" val="3281266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a:extLst>
              <a:ext uri="{FF2B5EF4-FFF2-40B4-BE49-F238E27FC236}">
                <a16:creationId xmlns:a16="http://schemas.microsoft.com/office/drawing/2014/main" id="{C7503DE0-ECDF-4345-B949-C8BB35AFE416}"/>
              </a:ext>
            </a:extLst>
          </p:cNvPr>
          <p:cNvSpPr>
            <a:spLocks noChangeArrowheads="1"/>
          </p:cNvSpPr>
          <p:nvPr/>
        </p:nvSpPr>
        <p:spPr bwMode="auto">
          <a:xfrm>
            <a:off x="1226155" y="314489"/>
            <a:ext cx="68317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en-US" dirty="0"/>
              <a:t>Take-the-Best </a:t>
            </a:r>
            <a:r>
              <a:rPr lang="it-IT" altLang="en-US" dirty="0" err="1"/>
              <a:t>Oppenheimer</a:t>
            </a:r>
            <a:r>
              <a:rPr lang="it-IT" altLang="en-US" dirty="0"/>
              <a:t> (2003). </a:t>
            </a:r>
          </a:p>
        </p:txBody>
      </p:sp>
      <p:sp>
        <p:nvSpPr>
          <p:cNvPr id="8" name="TextBox 7">
            <a:extLst>
              <a:ext uri="{FF2B5EF4-FFF2-40B4-BE49-F238E27FC236}">
                <a16:creationId xmlns:a16="http://schemas.microsoft.com/office/drawing/2014/main" id="{C2A852D1-B2C5-8B47-992E-C6C0C36B88EB}"/>
              </a:ext>
            </a:extLst>
          </p:cNvPr>
          <p:cNvSpPr txBox="1"/>
          <p:nvPr/>
        </p:nvSpPr>
        <p:spPr>
          <a:xfrm>
            <a:off x="690338" y="1631900"/>
            <a:ext cx="11097071" cy="4401205"/>
          </a:xfrm>
          <a:prstGeom prst="rect">
            <a:avLst/>
          </a:prstGeom>
          <a:noFill/>
        </p:spPr>
        <p:txBody>
          <a:bodyPr wrap="square">
            <a:spAutoFit/>
          </a:bodyPr>
          <a:lstStyle/>
          <a:p>
            <a:r>
              <a:rPr lang="en-GB" sz="2800">
                <a:effectLst/>
                <a:latin typeface="AdvPS6F00"/>
              </a:rPr>
              <a:t>Conclusions:</a:t>
            </a:r>
          </a:p>
          <a:p>
            <a:endParaRPr lang="en-GB" sz="2800" dirty="0">
              <a:effectLst/>
              <a:latin typeface="AdvPS6F00"/>
            </a:endParaRPr>
          </a:p>
          <a:p>
            <a:r>
              <a:rPr lang="en-GB" sz="2800" dirty="0"/>
              <a:t>“Non-compensatory strategies may be attractive because of their efficiency and simplicity. However, the methodological decisions made in studying a phenomenon can artificially validate a theory. An important empirical challenge in testing fast and frugal accounts of cognition is presenting people with problems that are sufficiently complex to allow for complex reasoning to occur. If we don’t deal with the complexity that exists in real problems, we may discover a misleadingly simple story about cognitive processes.”</a:t>
            </a:r>
          </a:p>
        </p:txBody>
      </p:sp>
    </p:spTree>
    <p:extLst>
      <p:ext uri="{BB962C8B-B14F-4D97-AF65-F5344CB8AC3E}">
        <p14:creationId xmlns:p14="http://schemas.microsoft.com/office/powerpoint/2010/main" val="2164291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4">
            <a:extLst>
              <a:ext uri="{FF2B5EF4-FFF2-40B4-BE49-F238E27FC236}">
                <a16:creationId xmlns:a16="http://schemas.microsoft.com/office/drawing/2014/main" id="{4522D4AF-5EFC-034C-B5C3-14B7BFB863E1}"/>
              </a:ext>
            </a:extLst>
          </p:cNvPr>
          <p:cNvSpPr>
            <a:spLocks noChangeArrowheads="1"/>
          </p:cNvSpPr>
          <p:nvPr/>
        </p:nvSpPr>
        <p:spPr bwMode="auto">
          <a:xfrm>
            <a:off x="1668463" y="511175"/>
            <a:ext cx="874871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it-IT" altLang="en-US" sz="2400" dirty="0"/>
              <a:t>CRITICISMS</a:t>
            </a:r>
            <a:endParaRPr lang="it-IT" altLang="en-US" sz="2400" i="1" dirty="0"/>
          </a:p>
        </p:txBody>
      </p:sp>
      <p:sp>
        <p:nvSpPr>
          <p:cNvPr id="161795" name="Rectangle 6">
            <a:extLst>
              <a:ext uri="{FF2B5EF4-FFF2-40B4-BE49-F238E27FC236}">
                <a16:creationId xmlns:a16="http://schemas.microsoft.com/office/drawing/2014/main" id="{7974E80E-CD08-5A41-914F-92CDAA3CF353}"/>
              </a:ext>
            </a:extLst>
          </p:cNvPr>
          <p:cNvSpPr>
            <a:spLocks noChangeArrowheads="1"/>
          </p:cNvSpPr>
          <p:nvPr/>
        </p:nvSpPr>
        <p:spPr bwMode="auto">
          <a:xfrm>
            <a:off x="2254250" y="1484313"/>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en-US" sz="1800" dirty="0"/>
              <a:t>The </a:t>
            </a:r>
            <a:r>
              <a:rPr lang="it-IT" altLang="en-US" sz="1800" dirty="0" err="1"/>
              <a:t>research</a:t>
            </a:r>
            <a:r>
              <a:rPr lang="it-IT" altLang="en-US" sz="1800" dirty="0"/>
              <a:t> </a:t>
            </a:r>
            <a:r>
              <a:rPr lang="it-IT" altLang="en-US" sz="1800" dirty="0" err="1"/>
              <a:t>program</a:t>
            </a:r>
            <a:r>
              <a:rPr lang="it-IT" altLang="en-US" sz="1800" dirty="0"/>
              <a:t> </a:t>
            </a:r>
            <a:r>
              <a:rPr lang="it-IT" altLang="en-US" sz="1800" dirty="0" err="1"/>
              <a:t>proposed</a:t>
            </a:r>
            <a:r>
              <a:rPr lang="it-IT" altLang="en-US" sz="1800" dirty="0"/>
              <a:t> by </a:t>
            </a:r>
            <a:r>
              <a:rPr lang="it-IT" altLang="en-US" sz="1800" dirty="0" err="1"/>
              <a:t>Kahneman</a:t>
            </a:r>
            <a:r>
              <a:rPr lang="it-IT" altLang="en-US" sz="1800" dirty="0"/>
              <a:t> and </a:t>
            </a:r>
            <a:r>
              <a:rPr lang="it-IT" altLang="en-US" sz="1800" dirty="0" err="1"/>
              <a:t>Tversky</a:t>
            </a:r>
            <a:r>
              <a:rPr lang="it-IT" altLang="en-US" sz="1800" dirty="0"/>
              <a:t> </a:t>
            </a:r>
            <a:r>
              <a:rPr lang="it-IT" altLang="en-US" sz="1800" dirty="0" err="1"/>
              <a:t>is</a:t>
            </a:r>
            <a:r>
              <a:rPr lang="it-IT" altLang="en-US" sz="1800" dirty="0"/>
              <a:t> </a:t>
            </a:r>
            <a:r>
              <a:rPr lang="it-IT" altLang="en-US" sz="1800" dirty="0" err="1"/>
              <a:t>too</a:t>
            </a:r>
            <a:r>
              <a:rPr lang="it-IT" altLang="en-US" sz="1800" dirty="0"/>
              <a:t> </a:t>
            </a:r>
            <a:r>
              <a:rPr lang="it-IT" altLang="en-US" sz="1800" dirty="0" err="1"/>
              <a:t>much</a:t>
            </a:r>
            <a:r>
              <a:rPr lang="it-IT" altLang="en-US" sz="1800" dirty="0"/>
              <a:t> </a:t>
            </a:r>
            <a:r>
              <a:rPr lang="it-IT" altLang="en-US" sz="1800" dirty="0" err="1"/>
              <a:t>pessimistic</a:t>
            </a:r>
            <a:r>
              <a:rPr lang="it-IT" altLang="en-US" sz="1800" dirty="0"/>
              <a:t> </a:t>
            </a:r>
            <a:r>
              <a:rPr lang="it-IT" altLang="en-US" sz="1800" dirty="0" err="1"/>
              <a:t>about</a:t>
            </a:r>
            <a:r>
              <a:rPr lang="it-IT" altLang="en-US" sz="1800" dirty="0"/>
              <a:t> the </a:t>
            </a:r>
            <a:r>
              <a:rPr lang="it-IT" altLang="en-US" sz="1800" dirty="0" err="1"/>
              <a:t>ability</a:t>
            </a:r>
            <a:r>
              <a:rPr lang="it-IT" altLang="en-US" sz="1800" dirty="0"/>
              <a:t> of </a:t>
            </a:r>
            <a:r>
              <a:rPr lang="it-IT" altLang="en-US" sz="1800" dirty="0" err="1"/>
              <a:t>people</a:t>
            </a:r>
            <a:r>
              <a:rPr lang="it-IT" altLang="en-US" sz="1800" dirty="0"/>
              <a:t> to </a:t>
            </a:r>
            <a:r>
              <a:rPr lang="it-IT" altLang="en-US" sz="1800" dirty="0" err="1"/>
              <a:t>make</a:t>
            </a:r>
            <a:r>
              <a:rPr lang="it-IT" altLang="en-US" sz="1800" dirty="0"/>
              <a:t> </a:t>
            </a:r>
            <a:r>
              <a:rPr lang="it-IT" altLang="en-US" sz="1800" dirty="0" err="1"/>
              <a:t>correct</a:t>
            </a:r>
            <a:r>
              <a:rPr lang="it-IT" altLang="en-US" sz="1800" dirty="0"/>
              <a:t> </a:t>
            </a:r>
            <a:r>
              <a:rPr lang="it-IT" altLang="en-US" sz="1800" dirty="0" err="1"/>
              <a:t>judgements</a:t>
            </a:r>
            <a:r>
              <a:rPr lang="it-IT" altLang="en-US" sz="1800" dirty="0"/>
              <a:t> </a:t>
            </a:r>
          </a:p>
        </p:txBody>
      </p:sp>
      <p:sp>
        <p:nvSpPr>
          <p:cNvPr id="161796" name="Rectangle 8">
            <a:extLst>
              <a:ext uri="{FF2B5EF4-FFF2-40B4-BE49-F238E27FC236}">
                <a16:creationId xmlns:a16="http://schemas.microsoft.com/office/drawing/2014/main" id="{B46D4235-8578-8243-9E4D-129BF8757358}"/>
              </a:ext>
            </a:extLst>
          </p:cNvPr>
          <p:cNvSpPr>
            <a:spLocks noChangeArrowheads="1"/>
          </p:cNvSpPr>
          <p:nvPr/>
        </p:nvSpPr>
        <p:spPr bwMode="auto">
          <a:xfrm>
            <a:off x="2135189" y="1125538"/>
            <a:ext cx="71281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400" dirty="0"/>
              <a:t>“</a:t>
            </a:r>
            <a:r>
              <a:rPr lang="it-IT" altLang="en-US" sz="2400" dirty="0" err="1"/>
              <a:t>We</a:t>
            </a:r>
            <a:r>
              <a:rPr lang="it-IT" altLang="en-US" sz="2400" dirty="0"/>
              <a:t> </a:t>
            </a:r>
            <a:r>
              <a:rPr lang="it-IT" altLang="en-US" sz="2400" dirty="0" err="1"/>
              <a:t>cannot</a:t>
            </a:r>
            <a:r>
              <a:rPr lang="it-IT" altLang="en-US" sz="2400" dirty="0"/>
              <a:t> be so </a:t>
            </a:r>
            <a:r>
              <a:rPr lang="it-IT" altLang="en-US" sz="2400" dirty="0" err="1"/>
              <a:t>stupid</a:t>
            </a:r>
            <a:r>
              <a:rPr lang="it-IT" altLang="en-US" sz="2400" dirty="0"/>
              <a:t>!” </a:t>
            </a:r>
            <a:r>
              <a:rPr lang="it-IT" altLang="en-US" sz="2400" dirty="0">
                <a:solidFill>
                  <a:srgbClr val="C00000"/>
                </a:solidFill>
              </a:rPr>
              <a:t>(</a:t>
            </a:r>
            <a:r>
              <a:rPr lang="it-IT" altLang="en-US" sz="2400" dirty="0" err="1">
                <a:solidFill>
                  <a:srgbClr val="C00000"/>
                </a:solidFill>
              </a:rPr>
              <a:t>expert</a:t>
            </a:r>
            <a:r>
              <a:rPr lang="it-IT" altLang="en-US" sz="2400" dirty="0">
                <a:solidFill>
                  <a:srgbClr val="C00000"/>
                </a:solidFill>
              </a:rPr>
              <a:t> </a:t>
            </a:r>
            <a:r>
              <a:rPr lang="it-IT" altLang="en-US" sz="2400" dirty="0" err="1">
                <a:solidFill>
                  <a:srgbClr val="C00000"/>
                </a:solidFill>
              </a:rPr>
              <a:t>decision</a:t>
            </a:r>
            <a:r>
              <a:rPr lang="it-IT" altLang="en-US" sz="2400" dirty="0">
                <a:solidFill>
                  <a:srgbClr val="C00000"/>
                </a:solidFill>
              </a:rPr>
              <a:t> </a:t>
            </a:r>
            <a:r>
              <a:rPr lang="it-IT" altLang="en-US" sz="2400" dirty="0" err="1">
                <a:solidFill>
                  <a:srgbClr val="C00000"/>
                </a:solidFill>
              </a:rPr>
              <a:t>making</a:t>
            </a:r>
            <a:r>
              <a:rPr lang="it-IT" altLang="en-US" sz="2400" dirty="0">
                <a:solidFill>
                  <a:srgbClr val="C00000"/>
                </a:solidFill>
              </a:rPr>
              <a:t>)</a:t>
            </a:r>
          </a:p>
        </p:txBody>
      </p:sp>
      <p:sp>
        <p:nvSpPr>
          <p:cNvPr id="161797" name="Rectangle 9">
            <a:extLst>
              <a:ext uri="{FF2B5EF4-FFF2-40B4-BE49-F238E27FC236}">
                <a16:creationId xmlns:a16="http://schemas.microsoft.com/office/drawing/2014/main" id="{234B18D5-B875-7748-BA50-1DB01C0C52D1}"/>
              </a:ext>
            </a:extLst>
          </p:cNvPr>
          <p:cNvSpPr>
            <a:spLocks noChangeArrowheads="1"/>
          </p:cNvSpPr>
          <p:nvPr/>
        </p:nvSpPr>
        <p:spPr bwMode="auto">
          <a:xfrm>
            <a:off x="2135189" y="2395538"/>
            <a:ext cx="64844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400" dirty="0"/>
              <a:t>“</a:t>
            </a:r>
            <a:r>
              <a:rPr lang="it-IT" altLang="en-US" sz="2400" dirty="0" err="1"/>
              <a:t>They</a:t>
            </a:r>
            <a:r>
              <a:rPr lang="it-IT" altLang="en-US" sz="2400" dirty="0"/>
              <a:t> are </a:t>
            </a:r>
            <a:r>
              <a:rPr lang="it-IT" altLang="en-US" sz="2400" dirty="0" err="1"/>
              <a:t>only</a:t>
            </a:r>
            <a:r>
              <a:rPr lang="it-IT" altLang="en-US" sz="2400" dirty="0"/>
              <a:t> games!” </a:t>
            </a:r>
            <a:r>
              <a:rPr lang="it-IT" altLang="en-US" sz="2400" dirty="0">
                <a:solidFill>
                  <a:srgbClr val="C00000"/>
                </a:solidFill>
              </a:rPr>
              <a:t>(</a:t>
            </a:r>
            <a:r>
              <a:rPr lang="it-IT" altLang="en-US" sz="2400" dirty="0" err="1">
                <a:solidFill>
                  <a:srgbClr val="C00000"/>
                </a:solidFill>
              </a:rPr>
              <a:t>naturalistic</a:t>
            </a:r>
            <a:r>
              <a:rPr lang="it-IT" altLang="en-US" sz="2400" dirty="0">
                <a:solidFill>
                  <a:srgbClr val="C00000"/>
                </a:solidFill>
              </a:rPr>
              <a:t> </a:t>
            </a:r>
            <a:r>
              <a:rPr lang="it-IT" altLang="en-US" sz="2400" dirty="0" err="1">
                <a:solidFill>
                  <a:srgbClr val="C00000"/>
                </a:solidFill>
              </a:rPr>
              <a:t>approach</a:t>
            </a:r>
            <a:r>
              <a:rPr lang="it-IT" altLang="en-US" sz="2400" dirty="0">
                <a:solidFill>
                  <a:srgbClr val="C00000"/>
                </a:solidFill>
              </a:rPr>
              <a:t>)</a:t>
            </a:r>
          </a:p>
        </p:txBody>
      </p:sp>
      <p:sp>
        <p:nvSpPr>
          <p:cNvPr id="161798" name="Rectangle 10">
            <a:extLst>
              <a:ext uri="{FF2B5EF4-FFF2-40B4-BE49-F238E27FC236}">
                <a16:creationId xmlns:a16="http://schemas.microsoft.com/office/drawing/2014/main" id="{FCD69F1B-D14C-1545-A7B2-2B99440DF51A}"/>
              </a:ext>
            </a:extLst>
          </p:cNvPr>
          <p:cNvSpPr>
            <a:spLocks noChangeArrowheads="1"/>
          </p:cNvSpPr>
          <p:nvPr/>
        </p:nvSpPr>
        <p:spPr bwMode="auto">
          <a:xfrm>
            <a:off x="2233613" y="2709863"/>
            <a:ext cx="784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en-US" sz="1800" dirty="0" err="1"/>
              <a:t>Results</a:t>
            </a:r>
            <a:r>
              <a:rPr lang="it-IT" altLang="en-US" sz="1800" dirty="0"/>
              <a:t> </a:t>
            </a:r>
            <a:r>
              <a:rPr lang="it-IT" altLang="en-US" sz="1800" dirty="0" err="1"/>
              <a:t>cannot</a:t>
            </a:r>
            <a:r>
              <a:rPr lang="it-IT" altLang="en-US" sz="1800" dirty="0"/>
              <a:t> be </a:t>
            </a:r>
            <a:r>
              <a:rPr lang="it-IT" altLang="en-US" sz="1800" dirty="0" err="1"/>
              <a:t>generalized</a:t>
            </a:r>
            <a:r>
              <a:rPr lang="it-IT" altLang="en-US" sz="1800" dirty="0"/>
              <a:t> to </a:t>
            </a:r>
            <a:r>
              <a:rPr lang="it-IT" altLang="en-US" sz="1800" dirty="0" err="1"/>
              <a:t>real</a:t>
            </a:r>
            <a:r>
              <a:rPr lang="it-IT" altLang="en-US" sz="1800" dirty="0"/>
              <a:t> </a:t>
            </a:r>
            <a:r>
              <a:rPr lang="it-IT" altLang="en-US" sz="1800" dirty="0" err="1"/>
              <a:t>situations</a:t>
            </a:r>
            <a:endParaRPr lang="it-IT" altLang="en-US" sz="1800" dirty="0"/>
          </a:p>
        </p:txBody>
      </p:sp>
      <p:sp>
        <p:nvSpPr>
          <p:cNvPr id="161799" name="Rectangle 12">
            <a:extLst>
              <a:ext uri="{FF2B5EF4-FFF2-40B4-BE49-F238E27FC236}">
                <a16:creationId xmlns:a16="http://schemas.microsoft.com/office/drawing/2014/main" id="{BEC18601-FF96-964C-9AD7-6C0D24296A81}"/>
              </a:ext>
            </a:extLst>
          </p:cNvPr>
          <p:cNvSpPr>
            <a:spLocks noChangeArrowheads="1"/>
          </p:cNvSpPr>
          <p:nvPr/>
        </p:nvSpPr>
        <p:spPr bwMode="auto">
          <a:xfrm>
            <a:off x="2135189" y="3573463"/>
            <a:ext cx="45921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400" dirty="0"/>
              <a:t>“</a:t>
            </a:r>
            <a:r>
              <a:rPr lang="it-IT" altLang="en-US" sz="2400" dirty="0" err="1"/>
              <a:t>It’s</a:t>
            </a:r>
            <a:r>
              <a:rPr lang="it-IT" altLang="en-US" sz="2400" dirty="0"/>
              <a:t> </a:t>
            </a:r>
            <a:r>
              <a:rPr lang="it-IT" altLang="en-US" sz="2400" dirty="0" err="1"/>
              <a:t>not</a:t>
            </a:r>
            <a:r>
              <a:rPr lang="it-IT" altLang="en-US" sz="2400" dirty="0"/>
              <a:t> a </a:t>
            </a:r>
            <a:r>
              <a:rPr lang="it-IT" altLang="en-US" sz="2400" dirty="0" err="1"/>
              <a:t>mistake</a:t>
            </a:r>
            <a:r>
              <a:rPr lang="it-IT" altLang="en-US" sz="2400" dirty="0"/>
              <a:t>!” </a:t>
            </a:r>
            <a:r>
              <a:rPr lang="it-IT" altLang="en-US" sz="2400" dirty="0">
                <a:solidFill>
                  <a:srgbClr val="C00000"/>
                </a:solidFill>
              </a:rPr>
              <a:t>(</a:t>
            </a:r>
            <a:r>
              <a:rPr lang="it-IT" altLang="en-US" sz="2400" dirty="0" err="1">
                <a:solidFill>
                  <a:srgbClr val="C00000"/>
                </a:solidFill>
              </a:rPr>
              <a:t>Gigerenzer</a:t>
            </a:r>
            <a:r>
              <a:rPr lang="it-IT" altLang="en-US" sz="2400" dirty="0">
                <a:solidFill>
                  <a:srgbClr val="C00000"/>
                </a:solidFill>
              </a:rPr>
              <a:t>)</a:t>
            </a:r>
          </a:p>
        </p:txBody>
      </p:sp>
      <p:sp>
        <p:nvSpPr>
          <p:cNvPr id="161800" name="Rectangle 13">
            <a:extLst>
              <a:ext uri="{FF2B5EF4-FFF2-40B4-BE49-F238E27FC236}">
                <a16:creationId xmlns:a16="http://schemas.microsoft.com/office/drawing/2014/main" id="{DE99A310-2D8D-3841-9070-7306227ECBC0}"/>
              </a:ext>
            </a:extLst>
          </p:cNvPr>
          <p:cNvSpPr>
            <a:spLocks noChangeArrowheads="1"/>
          </p:cNvSpPr>
          <p:nvPr/>
        </p:nvSpPr>
        <p:spPr bwMode="auto">
          <a:xfrm>
            <a:off x="2241550" y="3933825"/>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en-US" sz="1800" dirty="0" err="1"/>
              <a:t>They</a:t>
            </a:r>
            <a:r>
              <a:rPr lang="it-IT" altLang="en-US" sz="1800" dirty="0"/>
              <a:t> assume the </a:t>
            </a:r>
            <a:r>
              <a:rPr lang="it-IT" altLang="en-US" sz="1800" dirty="0" err="1"/>
              <a:t>choices</a:t>
            </a:r>
            <a:r>
              <a:rPr lang="it-IT" altLang="en-US" sz="1800" dirty="0"/>
              <a:t> made </a:t>
            </a:r>
            <a:r>
              <a:rPr lang="it-IT" altLang="en-US" sz="1800" dirty="0" err="1"/>
              <a:t>using</a:t>
            </a:r>
            <a:r>
              <a:rPr lang="it-IT" altLang="en-US" sz="1800" dirty="0"/>
              <a:t> the normative </a:t>
            </a:r>
            <a:r>
              <a:rPr lang="it-IT" altLang="en-US" sz="1800" dirty="0" err="1"/>
              <a:t>models</a:t>
            </a:r>
            <a:r>
              <a:rPr lang="it-IT" altLang="en-US" sz="1800" dirty="0"/>
              <a:t> are the best. </a:t>
            </a:r>
            <a:r>
              <a:rPr lang="it-IT" altLang="en-US" sz="1800" dirty="0" err="1"/>
              <a:t>This</a:t>
            </a:r>
            <a:r>
              <a:rPr lang="it-IT" altLang="en-US" sz="1800" dirty="0"/>
              <a:t> </a:t>
            </a:r>
            <a:r>
              <a:rPr lang="it-IT" altLang="en-US" sz="1800" dirty="0" err="1"/>
              <a:t>is</a:t>
            </a:r>
            <a:r>
              <a:rPr lang="it-IT" altLang="en-US" sz="1800" dirty="0"/>
              <a:t> </a:t>
            </a:r>
            <a:r>
              <a:rPr lang="it-IT" altLang="en-US" sz="1800" dirty="0" err="1"/>
              <a:t>not</a:t>
            </a:r>
            <a:r>
              <a:rPr lang="it-IT" altLang="en-US" sz="1800" dirty="0"/>
              <a:t> </a:t>
            </a:r>
            <a:r>
              <a:rPr lang="it-IT" altLang="en-US" sz="1800" dirty="0" err="1"/>
              <a:t>necessarily</a:t>
            </a:r>
            <a:r>
              <a:rPr lang="it-IT" altLang="en-US" sz="1800" dirty="0"/>
              <a:t> </a:t>
            </a:r>
            <a:r>
              <a:rPr lang="it-IT" altLang="en-US" sz="1800" dirty="0" err="1"/>
              <a:t>true</a:t>
            </a:r>
            <a:r>
              <a:rPr lang="it-IT" altLang="en-US" sz="1800" dirty="0"/>
              <a:t>. </a:t>
            </a:r>
          </a:p>
        </p:txBody>
      </p:sp>
      <p:sp>
        <p:nvSpPr>
          <p:cNvPr id="161801" name="Rectangle 14">
            <a:extLst>
              <a:ext uri="{FF2B5EF4-FFF2-40B4-BE49-F238E27FC236}">
                <a16:creationId xmlns:a16="http://schemas.microsoft.com/office/drawing/2014/main" id="{02F98A0C-59DD-034B-BD0B-E081553DC313}"/>
              </a:ext>
            </a:extLst>
          </p:cNvPr>
          <p:cNvSpPr>
            <a:spLocks noChangeArrowheads="1"/>
          </p:cNvSpPr>
          <p:nvPr/>
        </p:nvSpPr>
        <p:spPr bwMode="auto">
          <a:xfrm>
            <a:off x="2135189" y="4838700"/>
            <a:ext cx="82670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400" dirty="0"/>
              <a:t>“</a:t>
            </a:r>
            <a:r>
              <a:rPr lang="it-IT" altLang="en-US" sz="2400" dirty="0" err="1"/>
              <a:t>Probabilities</a:t>
            </a:r>
            <a:r>
              <a:rPr lang="it-IT" altLang="en-US" sz="2400" dirty="0"/>
              <a:t> are </a:t>
            </a:r>
            <a:r>
              <a:rPr lang="it-IT" altLang="en-US" sz="2400" dirty="0" err="1"/>
              <a:t>used</a:t>
            </a:r>
            <a:r>
              <a:rPr lang="it-IT" altLang="en-US" sz="2400" dirty="0"/>
              <a:t> </a:t>
            </a:r>
            <a:r>
              <a:rPr lang="it-IT" altLang="en-US" sz="2400" dirty="0" err="1"/>
              <a:t>instead</a:t>
            </a:r>
            <a:r>
              <a:rPr lang="it-IT" altLang="en-US" sz="2400" dirty="0"/>
              <a:t> of </a:t>
            </a:r>
            <a:r>
              <a:rPr lang="it-IT" altLang="en-US" sz="2400" dirty="0" err="1"/>
              <a:t>frequencies</a:t>
            </a:r>
            <a:r>
              <a:rPr lang="it-IT" altLang="en-US" sz="2400" dirty="0"/>
              <a:t>” </a:t>
            </a:r>
            <a:r>
              <a:rPr lang="it-IT" altLang="en-US" sz="2400" dirty="0">
                <a:solidFill>
                  <a:srgbClr val="C00000"/>
                </a:solidFill>
              </a:rPr>
              <a:t>(</a:t>
            </a:r>
            <a:r>
              <a:rPr lang="it-IT" altLang="en-US" sz="2400" dirty="0" err="1">
                <a:solidFill>
                  <a:srgbClr val="C00000"/>
                </a:solidFill>
              </a:rPr>
              <a:t>Gigerenzer</a:t>
            </a:r>
            <a:r>
              <a:rPr lang="it-IT" altLang="en-US" sz="2400" dirty="0">
                <a:solidFill>
                  <a:srgbClr val="C00000"/>
                </a:solidFill>
              </a:rPr>
              <a:t>)</a:t>
            </a:r>
            <a:endParaRPr lang="it-IT" altLang="en-US" sz="2400" dirty="0"/>
          </a:p>
        </p:txBody>
      </p:sp>
      <p:sp>
        <p:nvSpPr>
          <p:cNvPr id="161802" name="Rectangle 15">
            <a:extLst>
              <a:ext uri="{FF2B5EF4-FFF2-40B4-BE49-F238E27FC236}">
                <a16:creationId xmlns:a16="http://schemas.microsoft.com/office/drawing/2014/main" id="{9EC81DBA-E572-1B4D-8D3D-9F1D3FFD6833}"/>
              </a:ext>
            </a:extLst>
          </p:cNvPr>
          <p:cNvSpPr>
            <a:spLocks noChangeArrowheads="1"/>
          </p:cNvSpPr>
          <p:nvPr/>
        </p:nvSpPr>
        <p:spPr bwMode="auto">
          <a:xfrm>
            <a:off x="2241550" y="5199063"/>
            <a:ext cx="784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en-US" sz="1800" dirty="0" err="1"/>
              <a:t>Humans</a:t>
            </a:r>
            <a:r>
              <a:rPr lang="it-IT" altLang="en-US" sz="1800" dirty="0"/>
              <a:t> </a:t>
            </a:r>
            <a:r>
              <a:rPr lang="it-IT" altLang="en-US" sz="1800" dirty="0" err="1"/>
              <a:t>have</a:t>
            </a:r>
            <a:r>
              <a:rPr lang="it-IT" altLang="en-US" sz="1800" dirty="0"/>
              <a:t> </a:t>
            </a:r>
            <a:r>
              <a:rPr lang="it-IT" altLang="en-US" sz="1800" dirty="0" err="1"/>
              <a:t>evolved</a:t>
            </a:r>
            <a:r>
              <a:rPr lang="it-IT" altLang="en-US" sz="1800" dirty="0"/>
              <a:t> </a:t>
            </a:r>
            <a:r>
              <a:rPr lang="it-IT" altLang="en-US" sz="1800" dirty="0" err="1"/>
              <a:t>reasoning</a:t>
            </a:r>
            <a:r>
              <a:rPr lang="it-IT" altLang="en-US" sz="1800" dirty="0"/>
              <a:t> </a:t>
            </a:r>
            <a:r>
              <a:rPr lang="it-IT" altLang="en-US" sz="1800" dirty="0" err="1"/>
              <a:t>about</a:t>
            </a:r>
            <a:r>
              <a:rPr lang="it-IT" altLang="en-US" sz="1800" dirty="0"/>
              <a:t> </a:t>
            </a:r>
            <a:r>
              <a:rPr lang="it-IT" altLang="en-US" sz="1800" dirty="0" err="1"/>
              <a:t>frequency</a:t>
            </a:r>
            <a:r>
              <a:rPr lang="it-IT" altLang="en-US" sz="1800" dirty="0"/>
              <a:t>, </a:t>
            </a:r>
            <a:r>
              <a:rPr lang="it-IT" altLang="en-US" sz="1800" dirty="0" err="1"/>
              <a:t>not</a:t>
            </a:r>
            <a:r>
              <a:rPr lang="it-IT" altLang="en-US" sz="1800" dirty="0"/>
              <a:t> </a:t>
            </a:r>
            <a:r>
              <a:rPr lang="it-IT" altLang="en-US" sz="1800" dirty="0" err="1"/>
              <a:t>about</a:t>
            </a:r>
            <a:r>
              <a:rPr lang="it-IT" altLang="en-US" sz="1800" dirty="0"/>
              <a:t> </a:t>
            </a:r>
            <a:r>
              <a:rPr lang="it-IT" altLang="en-US" sz="1800" dirty="0" err="1"/>
              <a:t>probability</a:t>
            </a:r>
            <a:endParaRPr lang="it-IT" altLang="en-US" sz="1800" dirty="0"/>
          </a:p>
        </p:txBody>
      </p:sp>
      <p:sp>
        <p:nvSpPr>
          <p:cNvPr id="11" name="Rectangle 14">
            <a:extLst>
              <a:ext uri="{FF2B5EF4-FFF2-40B4-BE49-F238E27FC236}">
                <a16:creationId xmlns:a16="http://schemas.microsoft.com/office/drawing/2014/main" id="{FAEDE6E8-6033-6648-BE71-68CF80CA8AB0}"/>
              </a:ext>
            </a:extLst>
          </p:cNvPr>
          <p:cNvSpPr>
            <a:spLocks noChangeArrowheads="1"/>
          </p:cNvSpPr>
          <p:nvPr/>
        </p:nvSpPr>
        <p:spPr bwMode="auto">
          <a:xfrm>
            <a:off x="2147889" y="5801796"/>
            <a:ext cx="92223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400" dirty="0"/>
              <a:t>“</a:t>
            </a:r>
            <a:r>
              <a:rPr lang="it-IT" altLang="en-US" sz="2400" dirty="0" err="1"/>
              <a:t>What</a:t>
            </a:r>
            <a:r>
              <a:rPr lang="it-IT" altLang="en-US" sz="2400" dirty="0"/>
              <a:t> </a:t>
            </a:r>
            <a:r>
              <a:rPr lang="it-IT" altLang="en-US" sz="2400" dirty="0" err="1"/>
              <a:t>about</a:t>
            </a:r>
            <a:r>
              <a:rPr lang="it-IT" altLang="en-US" sz="2400" dirty="0"/>
              <a:t> the </a:t>
            </a:r>
            <a:r>
              <a:rPr lang="it-IT" altLang="en-US" sz="2400" dirty="0" err="1"/>
              <a:t>emotions</a:t>
            </a:r>
            <a:r>
              <a:rPr lang="it-IT" altLang="en-US" sz="2400" dirty="0"/>
              <a:t>?” </a:t>
            </a:r>
            <a:r>
              <a:rPr lang="it-IT" altLang="en-US" sz="2400" dirty="0">
                <a:solidFill>
                  <a:srgbClr val="C00000"/>
                </a:solidFill>
              </a:rPr>
              <a:t>(</a:t>
            </a:r>
            <a:r>
              <a:rPr lang="it-IT" altLang="en-US" sz="2400" dirty="0" err="1">
                <a:solidFill>
                  <a:srgbClr val="C00000"/>
                </a:solidFill>
              </a:rPr>
              <a:t>Emotion</a:t>
            </a:r>
            <a:r>
              <a:rPr lang="it-IT" altLang="en-US" sz="2400" dirty="0">
                <a:solidFill>
                  <a:srgbClr val="C00000"/>
                </a:solidFill>
              </a:rPr>
              <a:t> </a:t>
            </a:r>
            <a:r>
              <a:rPr lang="it-IT" altLang="en-US" sz="2400" dirty="0" err="1">
                <a:solidFill>
                  <a:srgbClr val="C00000"/>
                </a:solidFill>
              </a:rPr>
              <a:t>theories</a:t>
            </a:r>
            <a:r>
              <a:rPr lang="it-IT" altLang="en-US" sz="2400" dirty="0">
                <a:solidFill>
                  <a:srgbClr val="C00000"/>
                </a:solidFill>
              </a:rPr>
              <a:t> of </a:t>
            </a:r>
            <a:r>
              <a:rPr lang="it-IT" altLang="en-US" sz="2400" dirty="0" err="1">
                <a:solidFill>
                  <a:srgbClr val="C00000"/>
                </a:solidFill>
              </a:rPr>
              <a:t>decision</a:t>
            </a:r>
            <a:r>
              <a:rPr lang="it-IT" altLang="en-US" sz="2400" dirty="0">
                <a:solidFill>
                  <a:srgbClr val="C00000"/>
                </a:solidFill>
              </a:rPr>
              <a:t> </a:t>
            </a:r>
            <a:r>
              <a:rPr lang="it-IT" altLang="en-US" sz="2400" dirty="0" err="1">
                <a:solidFill>
                  <a:srgbClr val="C00000"/>
                </a:solidFill>
              </a:rPr>
              <a:t>making</a:t>
            </a:r>
            <a:r>
              <a:rPr lang="it-IT" altLang="en-US" sz="2400" dirty="0">
                <a:solidFill>
                  <a:srgbClr val="C00000"/>
                </a:solidFill>
              </a:rPr>
              <a:t>)</a:t>
            </a:r>
          </a:p>
        </p:txBody>
      </p:sp>
    </p:spTree>
    <p:extLst>
      <p:ext uri="{BB962C8B-B14F-4D97-AF65-F5344CB8AC3E}">
        <p14:creationId xmlns:p14="http://schemas.microsoft.com/office/powerpoint/2010/main" val="1131648692"/>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2">
            <a:extLst>
              <a:ext uri="{FF2B5EF4-FFF2-40B4-BE49-F238E27FC236}">
                <a16:creationId xmlns:a16="http://schemas.microsoft.com/office/drawing/2014/main" id="{8CA4153E-0ED5-9A42-9030-D25B225CBFB5}"/>
              </a:ext>
            </a:extLst>
          </p:cNvPr>
          <p:cNvSpPr>
            <a:spLocks noChangeArrowheads="1"/>
          </p:cNvSpPr>
          <p:nvPr/>
        </p:nvSpPr>
        <p:spPr bwMode="auto">
          <a:xfrm>
            <a:off x="701675" y="531166"/>
            <a:ext cx="27775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400" dirty="0"/>
              <a:t>“</a:t>
            </a:r>
            <a:r>
              <a:rPr lang="it-IT" altLang="en-US" sz="2400" dirty="0" err="1"/>
              <a:t>It’s</a:t>
            </a:r>
            <a:r>
              <a:rPr lang="it-IT" altLang="en-US" sz="2400" dirty="0"/>
              <a:t> </a:t>
            </a:r>
            <a:r>
              <a:rPr lang="it-IT" altLang="en-US" sz="2400" dirty="0" err="1"/>
              <a:t>not</a:t>
            </a:r>
            <a:r>
              <a:rPr lang="it-IT" altLang="en-US" sz="2400" dirty="0"/>
              <a:t> a </a:t>
            </a:r>
            <a:r>
              <a:rPr lang="it-IT" altLang="en-US" sz="2400" dirty="0" err="1"/>
              <a:t>mistake</a:t>
            </a:r>
            <a:r>
              <a:rPr lang="it-IT" altLang="en-US" sz="2400" dirty="0"/>
              <a:t>!”</a:t>
            </a:r>
          </a:p>
        </p:txBody>
      </p:sp>
      <p:sp>
        <p:nvSpPr>
          <p:cNvPr id="35" name="Rectangle 13">
            <a:extLst>
              <a:ext uri="{FF2B5EF4-FFF2-40B4-BE49-F238E27FC236}">
                <a16:creationId xmlns:a16="http://schemas.microsoft.com/office/drawing/2014/main" id="{7D90A3F5-A8C5-9248-9BF5-1BA9BB77040F}"/>
              </a:ext>
            </a:extLst>
          </p:cNvPr>
          <p:cNvSpPr>
            <a:spLocks noChangeArrowheads="1"/>
          </p:cNvSpPr>
          <p:nvPr/>
        </p:nvSpPr>
        <p:spPr bwMode="auto">
          <a:xfrm>
            <a:off x="3641725" y="438834"/>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en-US" sz="1800" dirty="0" err="1"/>
              <a:t>They</a:t>
            </a:r>
            <a:r>
              <a:rPr lang="it-IT" altLang="en-US" sz="1800" dirty="0"/>
              <a:t> assume the </a:t>
            </a:r>
            <a:r>
              <a:rPr lang="it-IT" altLang="en-US" sz="1800" dirty="0" err="1"/>
              <a:t>choices</a:t>
            </a:r>
            <a:r>
              <a:rPr lang="it-IT" altLang="en-US" sz="1800" dirty="0"/>
              <a:t> made </a:t>
            </a:r>
            <a:r>
              <a:rPr lang="it-IT" altLang="en-US" sz="1800" dirty="0" err="1"/>
              <a:t>using</a:t>
            </a:r>
            <a:r>
              <a:rPr lang="it-IT" altLang="en-US" sz="1800" dirty="0"/>
              <a:t> the normative </a:t>
            </a:r>
            <a:r>
              <a:rPr lang="it-IT" altLang="en-US" sz="1800" dirty="0" err="1"/>
              <a:t>models</a:t>
            </a:r>
            <a:r>
              <a:rPr lang="it-IT" altLang="en-US" sz="1800" dirty="0"/>
              <a:t> are the best. </a:t>
            </a:r>
            <a:r>
              <a:rPr lang="it-IT" altLang="en-US" sz="1800" dirty="0" err="1"/>
              <a:t>This</a:t>
            </a:r>
            <a:r>
              <a:rPr lang="it-IT" altLang="en-US" sz="1800" dirty="0"/>
              <a:t> </a:t>
            </a:r>
            <a:r>
              <a:rPr lang="it-IT" altLang="en-US" sz="1800" dirty="0" err="1"/>
              <a:t>is</a:t>
            </a:r>
            <a:r>
              <a:rPr lang="it-IT" altLang="en-US" sz="1800" dirty="0"/>
              <a:t> </a:t>
            </a:r>
            <a:r>
              <a:rPr lang="it-IT" altLang="en-US" sz="1800" dirty="0" err="1"/>
              <a:t>not</a:t>
            </a:r>
            <a:r>
              <a:rPr lang="it-IT" altLang="en-US" sz="1800" dirty="0"/>
              <a:t> </a:t>
            </a:r>
            <a:r>
              <a:rPr lang="it-IT" altLang="en-US" sz="1800" dirty="0" err="1"/>
              <a:t>necessarily</a:t>
            </a:r>
            <a:r>
              <a:rPr lang="it-IT" altLang="en-US" sz="1800" dirty="0"/>
              <a:t> </a:t>
            </a:r>
            <a:r>
              <a:rPr lang="it-IT" altLang="en-US" sz="1800" dirty="0" err="1"/>
              <a:t>true</a:t>
            </a:r>
            <a:r>
              <a:rPr lang="it-IT" altLang="en-US" sz="1800" dirty="0"/>
              <a:t>. </a:t>
            </a:r>
          </a:p>
        </p:txBody>
      </p:sp>
      <p:sp>
        <p:nvSpPr>
          <p:cNvPr id="36" name="Rectangle 12">
            <a:extLst>
              <a:ext uri="{FF2B5EF4-FFF2-40B4-BE49-F238E27FC236}">
                <a16:creationId xmlns:a16="http://schemas.microsoft.com/office/drawing/2014/main" id="{F609B7CA-843E-CD42-B531-8FF7DCEEFD35}"/>
              </a:ext>
            </a:extLst>
          </p:cNvPr>
          <p:cNvSpPr>
            <a:spLocks noChangeArrowheads="1"/>
          </p:cNvSpPr>
          <p:nvPr/>
        </p:nvSpPr>
        <p:spPr bwMode="auto">
          <a:xfrm>
            <a:off x="4097337" y="1905655"/>
            <a:ext cx="3392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800" dirty="0"/>
              <a:t>The </a:t>
            </a:r>
            <a:r>
              <a:rPr lang="it-IT" altLang="en-US" sz="2800" dirty="0" err="1"/>
              <a:t>Bayes</a:t>
            </a:r>
            <a:r>
              <a:rPr lang="it-IT" altLang="en-US" sz="2800" dirty="0"/>
              <a:t>’ </a:t>
            </a:r>
            <a:r>
              <a:rPr lang="it-IT" altLang="en-US" sz="2800" dirty="0" err="1"/>
              <a:t>theorem</a:t>
            </a:r>
            <a:endParaRPr lang="it-IT" altLang="en-US" sz="2800" dirty="0"/>
          </a:p>
        </p:txBody>
      </p:sp>
      <p:sp>
        <p:nvSpPr>
          <p:cNvPr id="37" name="Text Box 2">
            <a:extLst>
              <a:ext uri="{FF2B5EF4-FFF2-40B4-BE49-F238E27FC236}">
                <a16:creationId xmlns:a16="http://schemas.microsoft.com/office/drawing/2014/main" id="{FFFE1CE5-C856-EF40-8B14-AC02471EF682}"/>
              </a:ext>
            </a:extLst>
          </p:cNvPr>
          <p:cNvSpPr txBox="1">
            <a:spLocks noChangeArrowheads="1"/>
          </p:cNvSpPr>
          <p:nvPr/>
        </p:nvSpPr>
        <p:spPr bwMode="auto">
          <a:xfrm>
            <a:off x="3728158" y="3451523"/>
            <a:ext cx="26645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sz="3200" b="1" dirty="0" err="1"/>
              <a:t>p</a:t>
            </a:r>
            <a:r>
              <a:rPr lang="it-IT" altLang="en-IT" sz="3200" b="1" dirty="0"/>
              <a:t>(A|D) = </a:t>
            </a:r>
            <a:r>
              <a:rPr lang="it-IT" altLang="en-IT" sz="3200" b="1" dirty="0" err="1"/>
              <a:t>p</a:t>
            </a:r>
            <a:r>
              <a:rPr lang="it-IT" altLang="en-IT" sz="3200" b="1" dirty="0"/>
              <a:t>(A)  </a:t>
            </a:r>
          </a:p>
        </p:txBody>
      </p:sp>
      <p:sp>
        <p:nvSpPr>
          <p:cNvPr id="38" name="Text Box 3">
            <a:extLst>
              <a:ext uri="{FF2B5EF4-FFF2-40B4-BE49-F238E27FC236}">
                <a16:creationId xmlns:a16="http://schemas.microsoft.com/office/drawing/2014/main" id="{27B205AF-3E5C-C445-9F33-F9042A8D62BA}"/>
              </a:ext>
            </a:extLst>
          </p:cNvPr>
          <p:cNvSpPr txBox="1">
            <a:spLocks noChangeArrowheads="1"/>
          </p:cNvSpPr>
          <p:nvPr/>
        </p:nvSpPr>
        <p:spPr bwMode="auto">
          <a:xfrm>
            <a:off x="6195133" y="3072111"/>
            <a:ext cx="13628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sz="3200" b="1" dirty="0" err="1"/>
              <a:t>p</a:t>
            </a:r>
            <a:r>
              <a:rPr lang="it-IT" altLang="en-IT" sz="3200" b="1" dirty="0"/>
              <a:t>(D|A)</a:t>
            </a:r>
          </a:p>
        </p:txBody>
      </p:sp>
      <p:sp>
        <p:nvSpPr>
          <p:cNvPr id="39" name="Text Box 4">
            <a:extLst>
              <a:ext uri="{FF2B5EF4-FFF2-40B4-BE49-F238E27FC236}">
                <a16:creationId xmlns:a16="http://schemas.microsoft.com/office/drawing/2014/main" id="{C9A760A7-CD04-5E49-AEE9-7BCA86F4725F}"/>
              </a:ext>
            </a:extLst>
          </p:cNvPr>
          <p:cNvSpPr txBox="1">
            <a:spLocks noChangeArrowheads="1"/>
          </p:cNvSpPr>
          <p:nvPr/>
        </p:nvSpPr>
        <p:spPr bwMode="auto">
          <a:xfrm>
            <a:off x="6417149" y="3850578"/>
            <a:ext cx="9188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sz="3200" b="1" dirty="0" err="1"/>
              <a:t>p</a:t>
            </a:r>
            <a:r>
              <a:rPr lang="it-IT" altLang="en-IT" sz="3200" b="1" dirty="0"/>
              <a:t>(D)</a:t>
            </a:r>
          </a:p>
        </p:txBody>
      </p:sp>
      <p:sp>
        <p:nvSpPr>
          <p:cNvPr id="40" name="Line 5">
            <a:extLst>
              <a:ext uri="{FF2B5EF4-FFF2-40B4-BE49-F238E27FC236}">
                <a16:creationId xmlns:a16="http://schemas.microsoft.com/office/drawing/2014/main" id="{0FD5094C-7A71-5C4B-B76F-7F3721156D1F}"/>
              </a:ext>
            </a:extLst>
          </p:cNvPr>
          <p:cNvSpPr>
            <a:spLocks noChangeShapeType="1"/>
          </p:cNvSpPr>
          <p:nvPr/>
        </p:nvSpPr>
        <p:spPr bwMode="auto">
          <a:xfrm>
            <a:off x="6195133" y="3763258"/>
            <a:ext cx="15128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T"/>
          </a:p>
        </p:txBody>
      </p:sp>
      <p:sp>
        <p:nvSpPr>
          <p:cNvPr id="41" name="Rectangle 12">
            <a:extLst>
              <a:ext uri="{FF2B5EF4-FFF2-40B4-BE49-F238E27FC236}">
                <a16:creationId xmlns:a16="http://schemas.microsoft.com/office/drawing/2014/main" id="{0430D8ED-F139-2648-9759-532BB6A3758D}"/>
              </a:ext>
            </a:extLst>
          </p:cNvPr>
          <p:cNvSpPr>
            <a:spLocks noChangeArrowheads="1"/>
          </p:cNvSpPr>
          <p:nvPr/>
        </p:nvSpPr>
        <p:spPr bwMode="auto">
          <a:xfrm>
            <a:off x="2255500" y="5353459"/>
            <a:ext cx="90376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en-US" sz="2800" dirty="0" err="1"/>
              <a:t>P</a:t>
            </a:r>
            <a:r>
              <a:rPr lang="it-IT" altLang="en-US" sz="2800" dirty="0"/>
              <a:t>=</a:t>
            </a:r>
            <a:r>
              <a:rPr lang="it-IT" altLang="en-US" sz="2800" dirty="0" err="1"/>
              <a:t>probability</a:t>
            </a:r>
            <a:r>
              <a:rPr lang="it-IT" altLang="en-US" sz="2800" dirty="0"/>
              <a:t>, A=</a:t>
            </a:r>
            <a:r>
              <a:rPr lang="it-IT" altLang="en-US" sz="2800" dirty="0" err="1"/>
              <a:t>hypothesis</a:t>
            </a:r>
            <a:r>
              <a:rPr lang="it-IT" altLang="en-US" sz="2800" dirty="0"/>
              <a:t>, D=Data, </a:t>
            </a:r>
            <a:r>
              <a:rPr lang="it-IT" altLang="en-US" sz="2800" dirty="0" err="1"/>
              <a:t>evidence</a:t>
            </a:r>
            <a:endParaRPr lang="it-IT" altLang="en-US" sz="2800" dirty="0"/>
          </a:p>
        </p:txBody>
      </p:sp>
    </p:spTree>
    <p:extLst>
      <p:ext uri="{BB962C8B-B14F-4D97-AF65-F5344CB8AC3E}">
        <p14:creationId xmlns:p14="http://schemas.microsoft.com/office/powerpoint/2010/main" val="4174402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6" name="Text Box 8">
            <a:extLst>
              <a:ext uri="{FF2B5EF4-FFF2-40B4-BE49-F238E27FC236}">
                <a16:creationId xmlns:a16="http://schemas.microsoft.com/office/drawing/2014/main" id="{6213D6F2-7A2E-AA4D-B64C-D56268C8E1B2}"/>
              </a:ext>
            </a:extLst>
          </p:cNvPr>
          <p:cNvSpPr txBox="1">
            <a:spLocks noChangeArrowheads="1"/>
          </p:cNvSpPr>
          <p:nvPr/>
        </p:nvSpPr>
        <p:spPr bwMode="auto">
          <a:xfrm>
            <a:off x="947240" y="1029286"/>
            <a:ext cx="1075422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IT" sz="3200" dirty="0" err="1"/>
              <a:t>Imagine</a:t>
            </a:r>
            <a:r>
              <a:rPr lang="it-IT" altLang="en-IT" sz="3200" dirty="0"/>
              <a:t> </a:t>
            </a:r>
            <a:r>
              <a:rPr lang="it-IT" altLang="en-IT" sz="3200" dirty="0" err="1"/>
              <a:t>your</a:t>
            </a:r>
            <a:r>
              <a:rPr lang="it-IT" altLang="en-IT" sz="3200" dirty="0"/>
              <a:t> son </a:t>
            </a:r>
            <a:r>
              <a:rPr lang="it-IT" altLang="en-IT" sz="3200" dirty="0" err="1"/>
              <a:t>gets</a:t>
            </a:r>
            <a:r>
              <a:rPr lang="it-IT" altLang="en-IT" sz="3200" dirty="0"/>
              <a:t> out of the </a:t>
            </a:r>
            <a:r>
              <a:rPr lang="it-IT" altLang="en-IT" sz="3200" dirty="0" err="1"/>
              <a:t>bathroom</a:t>
            </a:r>
            <a:r>
              <a:rPr lang="it-IT" altLang="en-IT" sz="3200" dirty="0"/>
              <a:t> </a:t>
            </a:r>
            <a:r>
              <a:rPr lang="it-IT" altLang="en-IT" sz="3200" dirty="0" err="1"/>
              <a:t>complaining</a:t>
            </a:r>
            <a:r>
              <a:rPr lang="it-IT" altLang="en-IT" sz="3200" dirty="0"/>
              <a:t> for </a:t>
            </a:r>
            <a:r>
              <a:rPr lang="it-IT" altLang="en-IT" sz="3200" dirty="0" err="1"/>
              <a:t>pain</a:t>
            </a:r>
            <a:r>
              <a:rPr lang="it-IT" altLang="en-IT" sz="3200" dirty="0"/>
              <a:t>. </a:t>
            </a:r>
          </a:p>
          <a:p>
            <a:r>
              <a:rPr lang="it-IT" altLang="en-IT" sz="3200" dirty="0"/>
              <a:t>He </a:t>
            </a:r>
            <a:r>
              <a:rPr lang="it-IT" altLang="en-IT" sz="3200" dirty="0" err="1"/>
              <a:t>tells</a:t>
            </a:r>
            <a:r>
              <a:rPr lang="it-IT" altLang="en-IT" sz="3200" dirty="0"/>
              <a:t> </a:t>
            </a:r>
            <a:r>
              <a:rPr lang="it-IT" altLang="en-IT" sz="3200" dirty="0" err="1"/>
              <a:t>you</a:t>
            </a:r>
            <a:r>
              <a:rPr lang="it-IT" altLang="en-IT" sz="3200" dirty="0"/>
              <a:t> </a:t>
            </a:r>
            <a:r>
              <a:rPr lang="it-IT" altLang="en-IT" sz="3200" dirty="0" err="1"/>
              <a:t>that</a:t>
            </a:r>
            <a:r>
              <a:rPr lang="it-IT" altLang="en-IT" sz="3200" dirty="0"/>
              <a:t> he </a:t>
            </a:r>
            <a:r>
              <a:rPr lang="it-IT" altLang="en-IT" sz="3200" dirty="0" err="1"/>
              <a:t>has</a:t>
            </a:r>
            <a:r>
              <a:rPr lang="it-IT" altLang="en-IT" sz="3200" dirty="0"/>
              <a:t> </a:t>
            </a:r>
            <a:r>
              <a:rPr lang="it-IT" altLang="en-IT" sz="3200" dirty="0" err="1"/>
              <a:t>ingested</a:t>
            </a:r>
            <a:r>
              <a:rPr lang="it-IT" altLang="en-IT" sz="3200" dirty="0"/>
              <a:t> a </a:t>
            </a:r>
            <a:r>
              <a:rPr lang="it-IT" altLang="en-IT" sz="3200" dirty="0" err="1"/>
              <a:t>pill</a:t>
            </a:r>
            <a:r>
              <a:rPr lang="it-IT" altLang="en-IT" sz="3200" dirty="0"/>
              <a:t> from </a:t>
            </a:r>
            <a:r>
              <a:rPr lang="it-IT" altLang="en-IT" sz="3200" dirty="0" err="1"/>
              <a:t>one</a:t>
            </a:r>
            <a:r>
              <a:rPr lang="it-IT" altLang="en-IT" sz="3200" dirty="0"/>
              <a:t> of the 5 </a:t>
            </a:r>
            <a:r>
              <a:rPr lang="it-IT" altLang="en-IT" sz="3200" dirty="0" err="1"/>
              <a:t>bottles</a:t>
            </a:r>
            <a:r>
              <a:rPr lang="it-IT" altLang="en-IT" sz="3200" dirty="0"/>
              <a:t> of </a:t>
            </a:r>
            <a:r>
              <a:rPr lang="it-IT" altLang="en-IT" sz="3200" dirty="0" err="1"/>
              <a:t>pills</a:t>
            </a:r>
            <a:r>
              <a:rPr lang="it-IT" altLang="en-IT" sz="3200" dirty="0"/>
              <a:t> in the </a:t>
            </a:r>
            <a:r>
              <a:rPr lang="it-IT" altLang="en-IT" sz="3200" dirty="0" err="1"/>
              <a:t>drug</a:t>
            </a:r>
            <a:r>
              <a:rPr lang="it-IT" altLang="en-IT" sz="3200" dirty="0"/>
              <a:t> cabinet, </a:t>
            </a:r>
            <a:r>
              <a:rPr lang="it-IT" altLang="en-IT" sz="3200" dirty="0" err="1"/>
              <a:t>but</a:t>
            </a:r>
            <a:r>
              <a:rPr lang="it-IT" altLang="en-IT" sz="3200" dirty="0"/>
              <a:t> </a:t>
            </a:r>
            <a:r>
              <a:rPr lang="it-IT" altLang="en-IT" sz="3200" dirty="0" err="1"/>
              <a:t>cannot</a:t>
            </a:r>
            <a:r>
              <a:rPr lang="it-IT" altLang="en-IT" sz="3200" dirty="0"/>
              <a:t> </a:t>
            </a:r>
            <a:r>
              <a:rPr lang="it-IT" altLang="en-IT" sz="3200" dirty="0" err="1"/>
              <a:t>remember</a:t>
            </a:r>
            <a:r>
              <a:rPr lang="it-IT" altLang="en-IT" sz="3200" dirty="0"/>
              <a:t> </a:t>
            </a:r>
            <a:r>
              <a:rPr lang="it-IT" altLang="en-IT" sz="3200" dirty="0" err="1"/>
              <a:t>which</a:t>
            </a:r>
            <a:r>
              <a:rPr lang="it-IT" altLang="en-IT" sz="3200" dirty="0"/>
              <a:t> </a:t>
            </a:r>
            <a:r>
              <a:rPr lang="it-IT" altLang="en-IT" sz="3200" dirty="0" err="1"/>
              <a:t>one</a:t>
            </a:r>
            <a:r>
              <a:rPr lang="it-IT" altLang="en-IT" sz="3200" dirty="0"/>
              <a:t>.</a:t>
            </a:r>
          </a:p>
          <a:p>
            <a:r>
              <a:rPr lang="it-IT" altLang="en-IT" sz="3200" dirty="0" err="1"/>
              <a:t>You</a:t>
            </a:r>
            <a:r>
              <a:rPr lang="it-IT" altLang="en-IT" sz="3200" dirty="0"/>
              <a:t> </a:t>
            </a:r>
            <a:r>
              <a:rPr lang="it-IT" altLang="en-IT" sz="3200" dirty="0" err="1"/>
              <a:t>know</a:t>
            </a:r>
            <a:r>
              <a:rPr lang="it-IT" altLang="en-IT" sz="3200" dirty="0"/>
              <a:t> </a:t>
            </a:r>
            <a:r>
              <a:rPr lang="it-IT" altLang="en-IT" sz="3200" dirty="0" err="1"/>
              <a:t>that</a:t>
            </a:r>
            <a:r>
              <a:rPr lang="it-IT" altLang="en-IT" sz="3200" dirty="0"/>
              <a:t> </a:t>
            </a:r>
            <a:r>
              <a:rPr lang="it-IT" altLang="en-IT" sz="3200" dirty="0" err="1"/>
              <a:t>only</a:t>
            </a:r>
            <a:r>
              <a:rPr lang="it-IT" altLang="en-IT" sz="3200" dirty="0"/>
              <a:t> </a:t>
            </a:r>
            <a:r>
              <a:rPr lang="it-IT" altLang="en-IT" sz="3200" dirty="0" err="1"/>
              <a:t>one</a:t>
            </a:r>
            <a:r>
              <a:rPr lang="it-IT" altLang="en-IT" sz="3200" dirty="0"/>
              <a:t> of the 5 </a:t>
            </a:r>
            <a:r>
              <a:rPr lang="it-IT" altLang="en-IT" sz="3200" dirty="0" err="1"/>
              <a:t>bottles</a:t>
            </a:r>
            <a:r>
              <a:rPr lang="it-IT" altLang="en-IT" sz="3200" dirty="0"/>
              <a:t> </a:t>
            </a:r>
            <a:r>
              <a:rPr lang="it-IT" altLang="en-IT" sz="3200" dirty="0" err="1"/>
              <a:t>contains</a:t>
            </a:r>
            <a:r>
              <a:rPr lang="it-IT" altLang="en-IT" sz="3200" dirty="0"/>
              <a:t> </a:t>
            </a:r>
            <a:r>
              <a:rPr lang="it-IT" altLang="en-IT" sz="3200" dirty="0" err="1"/>
              <a:t>pills</a:t>
            </a:r>
            <a:r>
              <a:rPr lang="it-IT" altLang="en-IT" sz="3200" dirty="0"/>
              <a:t> </a:t>
            </a:r>
            <a:r>
              <a:rPr lang="it-IT" altLang="en-IT" sz="3200" dirty="0" err="1"/>
              <a:t>that</a:t>
            </a:r>
            <a:r>
              <a:rPr lang="it-IT" altLang="en-IT" sz="3200" dirty="0"/>
              <a:t> can be </a:t>
            </a:r>
            <a:r>
              <a:rPr lang="it-IT" altLang="en-IT" sz="3200" dirty="0" err="1"/>
              <a:t>dangerous</a:t>
            </a:r>
            <a:r>
              <a:rPr lang="it-IT" altLang="en-IT" sz="3200" dirty="0"/>
              <a:t> to a </a:t>
            </a:r>
            <a:r>
              <a:rPr lang="it-IT" altLang="en-IT" sz="3200" dirty="0" err="1"/>
              <a:t>child</a:t>
            </a:r>
            <a:r>
              <a:rPr lang="it-IT" altLang="en-IT" sz="3200"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930" name="Group 2">
            <a:extLst>
              <a:ext uri="{FF2B5EF4-FFF2-40B4-BE49-F238E27FC236}">
                <a16:creationId xmlns:a16="http://schemas.microsoft.com/office/drawing/2014/main" id="{8E198712-A703-0B45-85BD-D0A4A62ED224}"/>
              </a:ext>
            </a:extLst>
          </p:cNvPr>
          <p:cNvGrpSpPr>
            <a:grpSpLocks/>
          </p:cNvGrpSpPr>
          <p:nvPr/>
        </p:nvGrpSpPr>
        <p:grpSpPr bwMode="auto">
          <a:xfrm>
            <a:off x="2208214" y="836615"/>
            <a:ext cx="3189287" cy="1168400"/>
            <a:chOff x="1746" y="1207"/>
            <a:chExt cx="2009" cy="736"/>
          </a:xfrm>
        </p:grpSpPr>
        <p:sp>
          <p:nvSpPr>
            <p:cNvPr id="124931" name="Text Box 3">
              <a:extLst>
                <a:ext uri="{FF2B5EF4-FFF2-40B4-BE49-F238E27FC236}">
                  <a16:creationId xmlns:a16="http://schemas.microsoft.com/office/drawing/2014/main" id="{C9399EEA-0B2D-3E48-9D28-526BFF91D4A4}"/>
                </a:ext>
              </a:extLst>
            </p:cNvPr>
            <p:cNvSpPr txBox="1">
              <a:spLocks noChangeArrowheads="1"/>
            </p:cNvSpPr>
            <p:nvPr/>
          </p:nvSpPr>
          <p:spPr bwMode="auto">
            <a:xfrm>
              <a:off x="1746" y="1446"/>
              <a:ext cx="99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dirty="0" err="1"/>
                <a:t>p</a:t>
              </a:r>
              <a:r>
                <a:rPr lang="it-IT" altLang="en-IT" b="1" dirty="0"/>
                <a:t>(A|D) = </a:t>
              </a:r>
              <a:r>
                <a:rPr lang="it-IT" altLang="en-IT" b="1" dirty="0" err="1"/>
                <a:t>p</a:t>
              </a:r>
              <a:r>
                <a:rPr lang="it-IT" altLang="en-IT" b="1" dirty="0"/>
                <a:t>(A)  </a:t>
              </a:r>
            </a:p>
          </p:txBody>
        </p:sp>
        <p:sp>
          <p:nvSpPr>
            <p:cNvPr id="124932" name="Text Box 4">
              <a:extLst>
                <a:ext uri="{FF2B5EF4-FFF2-40B4-BE49-F238E27FC236}">
                  <a16:creationId xmlns:a16="http://schemas.microsoft.com/office/drawing/2014/main" id="{29404DD8-BA0E-8048-A188-11B2B2A1235D}"/>
                </a:ext>
              </a:extLst>
            </p:cNvPr>
            <p:cNvSpPr txBox="1">
              <a:spLocks noChangeArrowheads="1"/>
            </p:cNvSpPr>
            <p:nvPr/>
          </p:nvSpPr>
          <p:spPr bwMode="auto">
            <a:xfrm>
              <a:off x="2983" y="1207"/>
              <a:ext cx="53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dirty="0" err="1"/>
                <a:t>p</a:t>
              </a:r>
              <a:r>
                <a:rPr lang="it-IT" altLang="en-IT" b="1" dirty="0"/>
                <a:t>(D|A)</a:t>
              </a:r>
            </a:p>
          </p:txBody>
        </p:sp>
        <p:sp>
          <p:nvSpPr>
            <p:cNvPr id="124933" name="Text Box 5">
              <a:extLst>
                <a:ext uri="{FF2B5EF4-FFF2-40B4-BE49-F238E27FC236}">
                  <a16:creationId xmlns:a16="http://schemas.microsoft.com/office/drawing/2014/main" id="{B5D8E50A-9C84-024B-9483-5146581BBF4B}"/>
                </a:ext>
              </a:extLst>
            </p:cNvPr>
            <p:cNvSpPr txBox="1">
              <a:spLocks noChangeArrowheads="1"/>
            </p:cNvSpPr>
            <p:nvPr/>
          </p:nvSpPr>
          <p:spPr bwMode="auto">
            <a:xfrm>
              <a:off x="3061" y="1710"/>
              <a:ext cx="37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dirty="0" err="1"/>
                <a:t>p</a:t>
              </a:r>
              <a:r>
                <a:rPr lang="it-IT" altLang="en-IT" b="1" dirty="0"/>
                <a:t>(D)</a:t>
              </a:r>
            </a:p>
          </p:txBody>
        </p:sp>
        <p:sp>
          <p:nvSpPr>
            <p:cNvPr id="124934" name="Line 6">
              <a:extLst>
                <a:ext uri="{FF2B5EF4-FFF2-40B4-BE49-F238E27FC236}">
                  <a16:creationId xmlns:a16="http://schemas.microsoft.com/office/drawing/2014/main" id="{4A1D2168-4A8A-0742-9904-CE874FDF395A}"/>
                </a:ext>
              </a:extLst>
            </p:cNvPr>
            <p:cNvSpPr>
              <a:spLocks noChangeShapeType="1"/>
            </p:cNvSpPr>
            <p:nvPr/>
          </p:nvSpPr>
          <p:spPr bwMode="auto">
            <a:xfrm>
              <a:off x="2802" y="1569"/>
              <a:ext cx="95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T"/>
            </a:p>
          </p:txBody>
        </p:sp>
      </p:grpSp>
      <p:sp>
        <p:nvSpPr>
          <p:cNvPr id="124935" name="Text Box 7">
            <a:extLst>
              <a:ext uri="{FF2B5EF4-FFF2-40B4-BE49-F238E27FC236}">
                <a16:creationId xmlns:a16="http://schemas.microsoft.com/office/drawing/2014/main" id="{297E4463-E3F4-9946-A98D-3EE54FBCD006}"/>
              </a:ext>
            </a:extLst>
          </p:cNvPr>
          <p:cNvSpPr txBox="1">
            <a:spLocks noChangeArrowheads="1"/>
          </p:cNvSpPr>
          <p:nvPr/>
        </p:nvSpPr>
        <p:spPr bwMode="auto">
          <a:xfrm>
            <a:off x="5078455" y="231330"/>
            <a:ext cx="18469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dirty="0"/>
              <a:t>BAYES’ THEOREM</a:t>
            </a:r>
          </a:p>
        </p:txBody>
      </p:sp>
      <p:sp>
        <p:nvSpPr>
          <p:cNvPr id="124936" name="Text Box 8">
            <a:extLst>
              <a:ext uri="{FF2B5EF4-FFF2-40B4-BE49-F238E27FC236}">
                <a16:creationId xmlns:a16="http://schemas.microsoft.com/office/drawing/2014/main" id="{6213D6F2-7A2E-AA4D-B64C-D56268C8E1B2}"/>
              </a:ext>
            </a:extLst>
          </p:cNvPr>
          <p:cNvSpPr txBox="1">
            <a:spLocks noChangeArrowheads="1"/>
          </p:cNvSpPr>
          <p:nvPr/>
        </p:nvSpPr>
        <p:spPr bwMode="auto">
          <a:xfrm>
            <a:off x="6096000" y="836613"/>
            <a:ext cx="349570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dirty="0"/>
              <a:t>A1 = </a:t>
            </a:r>
            <a:r>
              <a:rPr lang="it-IT" altLang="en-IT" b="1" dirty="0" err="1"/>
              <a:t>ingestion</a:t>
            </a:r>
            <a:r>
              <a:rPr lang="it-IT" altLang="en-IT" b="1" dirty="0"/>
              <a:t> of a </a:t>
            </a:r>
            <a:r>
              <a:rPr lang="it-IT" altLang="en-IT" b="1" dirty="0" err="1"/>
              <a:t>dangerous</a:t>
            </a:r>
            <a:r>
              <a:rPr lang="it-IT" altLang="en-IT" b="1" dirty="0"/>
              <a:t> </a:t>
            </a:r>
            <a:r>
              <a:rPr lang="it-IT" altLang="en-IT" b="1" dirty="0" err="1"/>
              <a:t>drug</a:t>
            </a:r>
            <a:endParaRPr lang="it-IT" altLang="en-IT" b="1" dirty="0"/>
          </a:p>
          <a:p>
            <a:r>
              <a:rPr lang="it-IT" altLang="en-IT" b="1" dirty="0"/>
              <a:t>A2 = </a:t>
            </a:r>
            <a:r>
              <a:rPr lang="it-IT" altLang="en-IT" b="1" dirty="0" err="1"/>
              <a:t>another</a:t>
            </a:r>
            <a:r>
              <a:rPr lang="it-IT" altLang="en-IT" b="1" dirty="0"/>
              <a:t> </a:t>
            </a:r>
            <a:r>
              <a:rPr lang="it-IT" altLang="en-IT" b="1" dirty="0" err="1"/>
              <a:t>reason</a:t>
            </a:r>
            <a:endParaRPr lang="it-IT" altLang="en-IT" b="1" dirty="0"/>
          </a:p>
          <a:p>
            <a:endParaRPr lang="it-IT" altLang="en-IT" b="1" dirty="0"/>
          </a:p>
          <a:p>
            <a:endParaRPr lang="it-IT" altLang="en-IT" b="1" dirty="0"/>
          </a:p>
          <a:p>
            <a:r>
              <a:rPr lang="it-IT" altLang="en-IT" b="1" dirty="0" err="1"/>
              <a:t>p</a:t>
            </a:r>
            <a:r>
              <a:rPr lang="it-IT" altLang="en-IT" b="1" dirty="0"/>
              <a:t>(A1) = 1/5 = .2</a:t>
            </a:r>
          </a:p>
          <a:p>
            <a:r>
              <a:rPr lang="it-IT" altLang="en-IT" b="1" dirty="0" err="1"/>
              <a:t>p</a:t>
            </a:r>
            <a:r>
              <a:rPr lang="it-IT" altLang="en-IT" b="1" dirty="0"/>
              <a:t>(A2) = .8</a:t>
            </a:r>
          </a:p>
        </p:txBody>
      </p:sp>
      <p:sp>
        <p:nvSpPr>
          <p:cNvPr id="124937" name="Text Box 9">
            <a:extLst>
              <a:ext uri="{FF2B5EF4-FFF2-40B4-BE49-F238E27FC236}">
                <a16:creationId xmlns:a16="http://schemas.microsoft.com/office/drawing/2014/main" id="{DCF3141F-64B3-144C-89ED-2A16926CCC5A}"/>
              </a:ext>
            </a:extLst>
          </p:cNvPr>
          <p:cNvSpPr txBox="1">
            <a:spLocks noChangeArrowheads="1"/>
          </p:cNvSpPr>
          <p:nvPr/>
        </p:nvSpPr>
        <p:spPr bwMode="auto">
          <a:xfrm>
            <a:off x="621177" y="2997200"/>
            <a:ext cx="317407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dirty="0"/>
              <a:t>New information from a </a:t>
            </a:r>
            <a:r>
              <a:rPr lang="it-IT" altLang="en-IT" b="1" dirty="0" err="1"/>
              <a:t>doctor</a:t>
            </a:r>
            <a:endParaRPr lang="it-IT" altLang="en-IT" b="1" dirty="0"/>
          </a:p>
          <a:p>
            <a:r>
              <a:rPr lang="it-IT" altLang="en-IT" b="1" dirty="0"/>
              <a:t>A1 = .8</a:t>
            </a:r>
          </a:p>
          <a:p>
            <a:r>
              <a:rPr lang="it-IT" altLang="en-IT" b="1" dirty="0"/>
              <a:t>A2 = .1</a:t>
            </a:r>
          </a:p>
        </p:txBody>
      </p:sp>
      <p:grpSp>
        <p:nvGrpSpPr>
          <p:cNvPr id="124938" name="Group 10">
            <a:extLst>
              <a:ext uri="{FF2B5EF4-FFF2-40B4-BE49-F238E27FC236}">
                <a16:creationId xmlns:a16="http://schemas.microsoft.com/office/drawing/2014/main" id="{CB64530A-9F2C-C642-80A2-7919D8A161A2}"/>
              </a:ext>
            </a:extLst>
          </p:cNvPr>
          <p:cNvGrpSpPr>
            <a:grpSpLocks/>
          </p:cNvGrpSpPr>
          <p:nvPr/>
        </p:nvGrpSpPr>
        <p:grpSpPr bwMode="auto">
          <a:xfrm>
            <a:off x="5016501" y="2997200"/>
            <a:ext cx="5218113" cy="1289050"/>
            <a:chOff x="2269" y="1762"/>
            <a:chExt cx="3287" cy="812"/>
          </a:xfrm>
        </p:grpSpPr>
        <p:sp>
          <p:nvSpPr>
            <p:cNvPr id="124939" name="Text Box 11">
              <a:extLst>
                <a:ext uri="{FF2B5EF4-FFF2-40B4-BE49-F238E27FC236}">
                  <a16:creationId xmlns:a16="http://schemas.microsoft.com/office/drawing/2014/main" id="{32120818-D864-DA44-93C2-B628296BC38E}"/>
                </a:ext>
              </a:extLst>
            </p:cNvPr>
            <p:cNvSpPr txBox="1">
              <a:spLocks noChangeArrowheads="1"/>
            </p:cNvSpPr>
            <p:nvPr/>
          </p:nvSpPr>
          <p:spPr bwMode="auto">
            <a:xfrm>
              <a:off x="2269" y="2044"/>
              <a:ext cx="114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a:t>P(A1|D) = p(A1)  </a:t>
              </a:r>
            </a:p>
          </p:txBody>
        </p:sp>
        <p:sp>
          <p:nvSpPr>
            <p:cNvPr id="124940" name="Text Box 12">
              <a:extLst>
                <a:ext uri="{FF2B5EF4-FFF2-40B4-BE49-F238E27FC236}">
                  <a16:creationId xmlns:a16="http://schemas.microsoft.com/office/drawing/2014/main" id="{3FBDAF34-E045-4343-8481-AE9586357BE5}"/>
                </a:ext>
              </a:extLst>
            </p:cNvPr>
            <p:cNvSpPr txBox="1">
              <a:spLocks noChangeArrowheads="1"/>
            </p:cNvSpPr>
            <p:nvPr/>
          </p:nvSpPr>
          <p:spPr bwMode="auto">
            <a:xfrm>
              <a:off x="4117" y="1762"/>
              <a:ext cx="60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a:t>P(D|A1)</a:t>
              </a:r>
            </a:p>
          </p:txBody>
        </p:sp>
        <p:sp>
          <p:nvSpPr>
            <p:cNvPr id="124941" name="Text Box 13">
              <a:extLst>
                <a:ext uri="{FF2B5EF4-FFF2-40B4-BE49-F238E27FC236}">
                  <a16:creationId xmlns:a16="http://schemas.microsoft.com/office/drawing/2014/main" id="{706AA902-2885-104D-9CCF-E7CF7E8FA98F}"/>
                </a:ext>
              </a:extLst>
            </p:cNvPr>
            <p:cNvSpPr txBox="1">
              <a:spLocks noChangeArrowheads="1"/>
            </p:cNvSpPr>
            <p:nvPr/>
          </p:nvSpPr>
          <p:spPr bwMode="auto">
            <a:xfrm>
              <a:off x="3560" y="2341"/>
              <a:ext cx="189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a:t>P(A1)P(D|A1) + P(A2)P(D|A2)</a:t>
              </a:r>
            </a:p>
          </p:txBody>
        </p:sp>
        <p:sp>
          <p:nvSpPr>
            <p:cNvPr id="124942" name="Line 14">
              <a:extLst>
                <a:ext uri="{FF2B5EF4-FFF2-40B4-BE49-F238E27FC236}">
                  <a16:creationId xmlns:a16="http://schemas.microsoft.com/office/drawing/2014/main" id="{4973AE8F-79E9-6844-A335-8E2806B5DED7}"/>
                </a:ext>
              </a:extLst>
            </p:cNvPr>
            <p:cNvSpPr>
              <a:spLocks noChangeShapeType="1"/>
            </p:cNvSpPr>
            <p:nvPr/>
          </p:nvSpPr>
          <p:spPr bwMode="auto">
            <a:xfrm>
              <a:off x="3515" y="2160"/>
              <a:ext cx="20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T"/>
            </a:p>
          </p:txBody>
        </p:sp>
      </p:grpSp>
      <p:sp>
        <p:nvSpPr>
          <p:cNvPr id="124943" name="Text Box 15">
            <a:extLst>
              <a:ext uri="{FF2B5EF4-FFF2-40B4-BE49-F238E27FC236}">
                <a16:creationId xmlns:a16="http://schemas.microsoft.com/office/drawing/2014/main" id="{6F3609E3-238A-1946-BEC2-ED2F4032FC4C}"/>
              </a:ext>
            </a:extLst>
          </p:cNvPr>
          <p:cNvSpPr txBox="1">
            <a:spLocks noChangeArrowheads="1"/>
          </p:cNvSpPr>
          <p:nvPr/>
        </p:nvSpPr>
        <p:spPr bwMode="auto">
          <a:xfrm>
            <a:off x="3455988" y="5029200"/>
            <a:ext cx="16129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a:t>P(A1|D) = (.2)  </a:t>
            </a:r>
          </a:p>
        </p:txBody>
      </p:sp>
      <p:sp>
        <p:nvSpPr>
          <p:cNvPr id="124944" name="Text Box 16">
            <a:extLst>
              <a:ext uri="{FF2B5EF4-FFF2-40B4-BE49-F238E27FC236}">
                <a16:creationId xmlns:a16="http://schemas.microsoft.com/office/drawing/2014/main" id="{08FE2708-A288-764A-A338-1EF162EBD176}"/>
              </a:ext>
            </a:extLst>
          </p:cNvPr>
          <p:cNvSpPr txBox="1">
            <a:spLocks noChangeArrowheads="1"/>
          </p:cNvSpPr>
          <p:nvPr/>
        </p:nvSpPr>
        <p:spPr bwMode="auto">
          <a:xfrm>
            <a:off x="6389688" y="4581526"/>
            <a:ext cx="52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a:t>(.8)</a:t>
            </a:r>
          </a:p>
        </p:txBody>
      </p:sp>
      <p:sp>
        <p:nvSpPr>
          <p:cNvPr id="124945" name="Text Box 17">
            <a:extLst>
              <a:ext uri="{FF2B5EF4-FFF2-40B4-BE49-F238E27FC236}">
                <a16:creationId xmlns:a16="http://schemas.microsoft.com/office/drawing/2014/main" id="{C0CBCA15-2EC5-FB4C-B4D0-EF18CFDE8542}"/>
              </a:ext>
            </a:extLst>
          </p:cNvPr>
          <p:cNvSpPr txBox="1">
            <a:spLocks noChangeArrowheads="1"/>
          </p:cNvSpPr>
          <p:nvPr/>
        </p:nvSpPr>
        <p:spPr bwMode="auto">
          <a:xfrm>
            <a:off x="5505451" y="5500688"/>
            <a:ext cx="18004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a:t>(.2) (.8) + (.8) (.1)</a:t>
            </a:r>
          </a:p>
        </p:txBody>
      </p:sp>
      <p:sp>
        <p:nvSpPr>
          <p:cNvPr id="124946" name="Line 18">
            <a:extLst>
              <a:ext uri="{FF2B5EF4-FFF2-40B4-BE49-F238E27FC236}">
                <a16:creationId xmlns:a16="http://schemas.microsoft.com/office/drawing/2014/main" id="{9B0DEFBB-03C3-2941-8CAD-9151D11C7762}"/>
              </a:ext>
            </a:extLst>
          </p:cNvPr>
          <p:cNvSpPr>
            <a:spLocks noChangeShapeType="1"/>
          </p:cNvSpPr>
          <p:nvPr/>
        </p:nvSpPr>
        <p:spPr bwMode="auto">
          <a:xfrm>
            <a:off x="5434014" y="5213351"/>
            <a:ext cx="1957387" cy="15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T"/>
          </a:p>
        </p:txBody>
      </p:sp>
      <p:sp>
        <p:nvSpPr>
          <p:cNvPr id="124947" name="Text Box 19">
            <a:extLst>
              <a:ext uri="{FF2B5EF4-FFF2-40B4-BE49-F238E27FC236}">
                <a16:creationId xmlns:a16="http://schemas.microsoft.com/office/drawing/2014/main" id="{7390898F-D246-8245-AF55-9FF9049F720F}"/>
              </a:ext>
            </a:extLst>
          </p:cNvPr>
          <p:cNvSpPr txBox="1">
            <a:spLocks noChangeArrowheads="1"/>
          </p:cNvSpPr>
          <p:nvPr/>
        </p:nvSpPr>
        <p:spPr bwMode="auto">
          <a:xfrm>
            <a:off x="7659688" y="5032375"/>
            <a:ext cx="7120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a:t>=.667</a:t>
            </a:r>
          </a:p>
        </p:txBody>
      </p:sp>
    </p:spTree>
    <p:extLst>
      <p:ext uri="{BB962C8B-B14F-4D97-AF65-F5344CB8AC3E}">
        <p14:creationId xmlns:p14="http://schemas.microsoft.com/office/powerpoint/2010/main" val="926905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6" name="Text Box 8">
            <a:extLst>
              <a:ext uri="{FF2B5EF4-FFF2-40B4-BE49-F238E27FC236}">
                <a16:creationId xmlns:a16="http://schemas.microsoft.com/office/drawing/2014/main" id="{6213D6F2-7A2E-AA4D-B64C-D56268C8E1B2}"/>
              </a:ext>
            </a:extLst>
          </p:cNvPr>
          <p:cNvSpPr txBox="1">
            <a:spLocks noChangeArrowheads="1"/>
          </p:cNvSpPr>
          <p:nvPr/>
        </p:nvSpPr>
        <p:spPr bwMode="auto">
          <a:xfrm>
            <a:off x="947240" y="1029286"/>
            <a:ext cx="1075422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IT" sz="3200" dirty="0" err="1"/>
              <a:t>Humans</a:t>
            </a:r>
            <a:r>
              <a:rPr lang="it-IT" altLang="en-IT" sz="3200" dirty="0"/>
              <a:t> do </a:t>
            </a:r>
            <a:r>
              <a:rPr lang="it-IT" altLang="en-IT" sz="3200" dirty="0" err="1"/>
              <a:t>not</a:t>
            </a:r>
            <a:r>
              <a:rPr lang="it-IT" altLang="en-IT" sz="3200" dirty="0"/>
              <a:t> update </a:t>
            </a:r>
            <a:r>
              <a:rPr lang="it-IT" altLang="en-IT" sz="3200" dirty="0" err="1"/>
              <a:t>their</a:t>
            </a:r>
            <a:r>
              <a:rPr lang="it-IT" altLang="en-IT" sz="3200" dirty="0"/>
              <a:t> </a:t>
            </a:r>
            <a:r>
              <a:rPr lang="it-IT" altLang="en-IT" sz="3200" dirty="0" err="1"/>
              <a:t>judgements</a:t>
            </a:r>
            <a:r>
              <a:rPr lang="it-IT" altLang="en-IT" sz="3200" dirty="0"/>
              <a:t> </a:t>
            </a:r>
            <a:r>
              <a:rPr lang="it-IT" altLang="en-IT" sz="3200" dirty="0" err="1"/>
              <a:t>after</a:t>
            </a:r>
            <a:r>
              <a:rPr lang="it-IT" altLang="en-IT" sz="3200" dirty="0"/>
              <a:t> </a:t>
            </a:r>
            <a:r>
              <a:rPr lang="it-IT" altLang="en-IT" sz="3200" dirty="0" err="1"/>
              <a:t>receiving</a:t>
            </a:r>
            <a:r>
              <a:rPr lang="it-IT" altLang="en-IT" sz="3200" dirty="0"/>
              <a:t> a new information </a:t>
            </a:r>
            <a:r>
              <a:rPr lang="it-IT" altLang="en-IT" sz="3200" dirty="0" err="1"/>
              <a:t>as</a:t>
            </a:r>
            <a:r>
              <a:rPr lang="it-IT" altLang="en-IT" sz="3200" dirty="0"/>
              <a:t> </a:t>
            </a:r>
            <a:r>
              <a:rPr lang="it-IT" altLang="en-IT" sz="3200" dirty="0" err="1"/>
              <a:t>much</a:t>
            </a:r>
            <a:r>
              <a:rPr lang="it-IT" altLang="en-IT" sz="3200" dirty="0"/>
              <a:t> </a:t>
            </a:r>
            <a:r>
              <a:rPr lang="it-IT" altLang="en-IT" sz="3200" dirty="0" err="1"/>
              <a:t>as</a:t>
            </a:r>
            <a:r>
              <a:rPr lang="it-IT" altLang="en-IT" sz="3200" dirty="0"/>
              <a:t> </a:t>
            </a:r>
            <a:r>
              <a:rPr lang="it-IT" altLang="en-IT" sz="3200" dirty="0" err="1"/>
              <a:t>they</a:t>
            </a:r>
            <a:r>
              <a:rPr lang="it-IT" altLang="en-IT" sz="3200" dirty="0"/>
              <a:t> </a:t>
            </a:r>
            <a:r>
              <a:rPr lang="it-IT" altLang="en-IT" sz="3200" dirty="0" err="1"/>
              <a:t>should</a:t>
            </a:r>
            <a:r>
              <a:rPr lang="it-IT" altLang="en-IT" sz="3200" dirty="0"/>
              <a:t> do </a:t>
            </a:r>
            <a:r>
              <a:rPr lang="it-IT" altLang="en-IT" sz="3200" dirty="0" err="1"/>
              <a:t>if</a:t>
            </a:r>
            <a:r>
              <a:rPr lang="it-IT" altLang="en-IT" sz="3200" dirty="0"/>
              <a:t> </a:t>
            </a:r>
            <a:r>
              <a:rPr lang="it-IT" altLang="en-IT" sz="3200" dirty="0" err="1"/>
              <a:t>they</a:t>
            </a:r>
            <a:r>
              <a:rPr lang="it-IT" altLang="en-IT" sz="3200" dirty="0"/>
              <a:t> </a:t>
            </a:r>
            <a:r>
              <a:rPr lang="it-IT" altLang="en-IT" sz="3200" dirty="0" err="1"/>
              <a:t>were</a:t>
            </a:r>
            <a:r>
              <a:rPr lang="it-IT" altLang="en-IT" sz="3200" dirty="0"/>
              <a:t> </a:t>
            </a:r>
            <a:r>
              <a:rPr lang="it-IT" altLang="en-IT" sz="3200" dirty="0" err="1"/>
              <a:t>bayesian</a:t>
            </a:r>
            <a:r>
              <a:rPr lang="it-IT" altLang="en-IT" sz="3200" dirty="0"/>
              <a:t> </a:t>
            </a:r>
            <a:r>
              <a:rPr lang="it-IT" altLang="en-IT" sz="3200" dirty="0" err="1"/>
              <a:t>decision</a:t>
            </a:r>
            <a:r>
              <a:rPr lang="it-IT" altLang="en-IT" sz="3200" dirty="0"/>
              <a:t> </a:t>
            </a:r>
            <a:r>
              <a:rPr lang="it-IT" altLang="en-IT" sz="3200" dirty="0" err="1"/>
              <a:t>makers</a:t>
            </a:r>
            <a:r>
              <a:rPr lang="it-IT" altLang="en-IT" sz="3200" dirty="0"/>
              <a:t> (</a:t>
            </a:r>
            <a:r>
              <a:rPr lang="it-IT" altLang="en-IT" sz="3200" dirty="0" err="1"/>
              <a:t>conservatorism</a:t>
            </a:r>
            <a:r>
              <a:rPr lang="it-IT" altLang="en-IT" sz="3200" dirty="0"/>
              <a:t>)</a:t>
            </a:r>
          </a:p>
          <a:p>
            <a:endParaRPr lang="it-IT" altLang="en-IT" sz="3200" dirty="0"/>
          </a:p>
          <a:p>
            <a:r>
              <a:rPr lang="it-IT" altLang="en-IT" sz="3200" dirty="0" err="1"/>
              <a:t>Is</a:t>
            </a:r>
            <a:r>
              <a:rPr lang="it-IT" altLang="en-IT" sz="3200" dirty="0"/>
              <a:t> </a:t>
            </a:r>
            <a:r>
              <a:rPr lang="it-IT" altLang="en-IT" sz="3200" dirty="0" err="1"/>
              <a:t>that</a:t>
            </a:r>
            <a:r>
              <a:rPr lang="it-IT" altLang="en-IT" sz="3200" dirty="0"/>
              <a:t> </a:t>
            </a:r>
            <a:r>
              <a:rPr lang="it-IT" altLang="en-IT" sz="3200" dirty="0" err="1"/>
              <a:t>wrong</a:t>
            </a:r>
            <a:r>
              <a:rPr lang="it-IT" altLang="en-IT" sz="3200" dirty="0"/>
              <a:t>?</a:t>
            </a:r>
          </a:p>
        </p:txBody>
      </p:sp>
    </p:spTree>
    <p:extLst>
      <p:ext uri="{BB962C8B-B14F-4D97-AF65-F5344CB8AC3E}">
        <p14:creationId xmlns:p14="http://schemas.microsoft.com/office/powerpoint/2010/main" val="2353045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930" name="Group 2">
            <a:extLst>
              <a:ext uri="{FF2B5EF4-FFF2-40B4-BE49-F238E27FC236}">
                <a16:creationId xmlns:a16="http://schemas.microsoft.com/office/drawing/2014/main" id="{8E198712-A703-0B45-85BD-D0A4A62ED224}"/>
              </a:ext>
            </a:extLst>
          </p:cNvPr>
          <p:cNvGrpSpPr>
            <a:grpSpLocks/>
          </p:cNvGrpSpPr>
          <p:nvPr/>
        </p:nvGrpSpPr>
        <p:grpSpPr bwMode="auto">
          <a:xfrm>
            <a:off x="2208214" y="836615"/>
            <a:ext cx="3189287" cy="1168400"/>
            <a:chOff x="1746" y="1207"/>
            <a:chExt cx="2009" cy="736"/>
          </a:xfrm>
        </p:grpSpPr>
        <p:sp>
          <p:nvSpPr>
            <p:cNvPr id="124931" name="Text Box 3">
              <a:extLst>
                <a:ext uri="{FF2B5EF4-FFF2-40B4-BE49-F238E27FC236}">
                  <a16:creationId xmlns:a16="http://schemas.microsoft.com/office/drawing/2014/main" id="{C9399EEA-0B2D-3E48-9D28-526BFF91D4A4}"/>
                </a:ext>
              </a:extLst>
            </p:cNvPr>
            <p:cNvSpPr txBox="1">
              <a:spLocks noChangeArrowheads="1"/>
            </p:cNvSpPr>
            <p:nvPr/>
          </p:nvSpPr>
          <p:spPr bwMode="auto">
            <a:xfrm>
              <a:off x="1746" y="1446"/>
              <a:ext cx="99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dirty="0" err="1"/>
                <a:t>p</a:t>
              </a:r>
              <a:r>
                <a:rPr lang="it-IT" altLang="en-IT" b="1" dirty="0"/>
                <a:t>(A|D) = </a:t>
              </a:r>
              <a:r>
                <a:rPr lang="it-IT" altLang="en-IT" b="1" dirty="0" err="1"/>
                <a:t>p</a:t>
              </a:r>
              <a:r>
                <a:rPr lang="it-IT" altLang="en-IT" b="1" dirty="0"/>
                <a:t>(A)  </a:t>
              </a:r>
            </a:p>
          </p:txBody>
        </p:sp>
        <p:sp>
          <p:nvSpPr>
            <p:cNvPr id="124932" name="Text Box 4">
              <a:extLst>
                <a:ext uri="{FF2B5EF4-FFF2-40B4-BE49-F238E27FC236}">
                  <a16:creationId xmlns:a16="http://schemas.microsoft.com/office/drawing/2014/main" id="{29404DD8-BA0E-8048-A188-11B2B2A1235D}"/>
                </a:ext>
              </a:extLst>
            </p:cNvPr>
            <p:cNvSpPr txBox="1">
              <a:spLocks noChangeArrowheads="1"/>
            </p:cNvSpPr>
            <p:nvPr/>
          </p:nvSpPr>
          <p:spPr bwMode="auto">
            <a:xfrm>
              <a:off x="2983" y="1207"/>
              <a:ext cx="53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dirty="0" err="1"/>
                <a:t>p</a:t>
              </a:r>
              <a:r>
                <a:rPr lang="it-IT" altLang="en-IT" b="1" dirty="0"/>
                <a:t>(D|A)</a:t>
              </a:r>
            </a:p>
          </p:txBody>
        </p:sp>
        <p:sp>
          <p:nvSpPr>
            <p:cNvPr id="124933" name="Text Box 5">
              <a:extLst>
                <a:ext uri="{FF2B5EF4-FFF2-40B4-BE49-F238E27FC236}">
                  <a16:creationId xmlns:a16="http://schemas.microsoft.com/office/drawing/2014/main" id="{B5D8E50A-9C84-024B-9483-5146581BBF4B}"/>
                </a:ext>
              </a:extLst>
            </p:cNvPr>
            <p:cNvSpPr txBox="1">
              <a:spLocks noChangeArrowheads="1"/>
            </p:cNvSpPr>
            <p:nvPr/>
          </p:nvSpPr>
          <p:spPr bwMode="auto">
            <a:xfrm>
              <a:off x="3061" y="1710"/>
              <a:ext cx="37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dirty="0" err="1"/>
                <a:t>p</a:t>
              </a:r>
              <a:r>
                <a:rPr lang="it-IT" altLang="en-IT" b="1" dirty="0"/>
                <a:t>(D)</a:t>
              </a:r>
            </a:p>
          </p:txBody>
        </p:sp>
        <p:sp>
          <p:nvSpPr>
            <p:cNvPr id="124934" name="Line 6">
              <a:extLst>
                <a:ext uri="{FF2B5EF4-FFF2-40B4-BE49-F238E27FC236}">
                  <a16:creationId xmlns:a16="http://schemas.microsoft.com/office/drawing/2014/main" id="{4A1D2168-4A8A-0742-9904-CE874FDF395A}"/>
                </a:ext>
              </a:extLst>
            </p:cNvPr>
            <p:cNvSpPr>
              <a:spLocks noChangeShapeType="1"/>
            </p:cNvSpPr>
            <p:nvPr/>
          </p:nvSpPr>
          <p:spPr bwMode="auto">
            <a:xfrm>
              <a:off x="2802" y="1569"/>
              <a:ext cx="95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T"/>
            </a:p>
          </p:txBody>
        </p:sp>
      </p:grpSp>
      <p:sp>
        <p:nvSpPr>
          <p:cNvPr id="124935" name="Text Box 7">
            <a:extLst>
              <a:ext uri="{FF2B5EF4-FFF2-40B4-BE49-F238E27FC236}">
                <a16:creationId xmlns:a16="http://schemas.microsoft.com/office/drawing/2014/main" id="{297E4463-E3F4-9946-A98D-3EE54FBCD006}"/>
              </a:ext>
            </a:extLst>
          </p:cNvPr>
          <p:cNvSpPr txBox="1">
            <a:spLocks noChangeArrowheads="1"/>
          </p:cNvSpPr>
          <p:nvPr/>
        </p:nvSpPr>
        <p:spPr bwMode="auto">
          <a:xfrm>
            <a:off x="5078455" y="231330"/>
            <a:ext cx="18469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dirty="0"/>
              <a:t>BAYES’ THEOREM</a:t>
            </a:r>
          </a:p>
        </p:txBody>
      </p:sp>
      <p:sp>
        <p:nvSpPr>
          <p:cNvPr id="124936" name="Text Box 8">
            <a:extLst>
              <a:ext uri="{FF2B5EF4-FFF2-40B4-BE49-F238E27FC236}">
                <a16:creationId xmlns:a16="http://schemas.microsoft.com/office/drawing/2014/main" id="{6213D6F2-7A2E-AA4D-B64C-D56268C8E1B2}"/>
              </a:ext>
            </a:extLst>
          </p:cNvPr>
          <p:cNvSpPr txBox="1">
            <a:spLocks noChangeArrowheads="1"/>
          </p:cNvSpPr>
          <p:nvPr/>
        </p:nvSpPr>
        <p:spPr bwMode="auto">
          <a:xfrm>
            <a:off x="6096000" y="836613"/>
            <a:ext cx="349570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dirty="0"/>
              <a:t>A1 = </a:t>
            </a:r>
            <a:r>
              <a:rPr lang="it-IT" altLang="en-IT" b="1" dirty="0" err="1"/>
              <a:t>ingestion</a:t>
            </a:r>
            <a:r>
              <a:rPr lang="it-IT" altLang="en-IT" b="1" dirty="0"/>
              <a:t> of a </a:t>
            </a:r>
            <a:r>
              <a:rPr lang="it-IT" altLang="en-IT" b="1" dirty="0" err="1"/>
              <a:t>dangerous</a:t>
            </a:r>
            <a:r>
              <a:rPr lang="it-IT" altLang="en-IT" b="1" dirty="0"/>
              <a:t> </a:t>
            </a:r>
            <a:r>
              <a:rPr lang="it-IT" altLang="en-IT" b="1" dirty="0" err="1"/>
              <a:t>drug</a:t>
            </a:r>
            <a:endParaRPr lang="it-IT" altLang="en-IT" b="1" dirty="0"/>
          </a:p>
          <a:p>
            <a:r>
              <a:rPr lang="it-IT" altLang="en-IT" b="1" dirty="0"/>
              <a:t>A2 = </a:t>
            </a:r>
            <a:r>
              <a:rPr lang="it-IT" altLang="en-IT" b="1" dirty="0" err="1"/>
              <a:t>another</a:t>
            </a:r>
            <a:r>
              <a:rPr lang="it-IT" altLang="en-IT" b="1" dirty="0"/>
              <a:t> </a:t>
            </a:r>
            <a:r>
              <a:rPr lang="it-IT" altLang="en-IT" b="1" dirty="0" err="1"/>
              <a:t>reason</a:t>
            </a:r>
            <a:endParaRPr lang="it-IT" altLang="en-IT" b="1" dirty="0"/>
          </a:p>
          <a:p>
            <a:endParaRPr lang="it-IT" altLang="en-IT" b="1" dirty="0"/>
          </a:p>
          <a:p>
            <a:endParaRPr lang="it-IT" altLang="en-IT" b="1" dirty="0"/>
          </a:p>
          <a:p>
            <a:r>
              <a:rPr lang="it-IT" altLang="en-IT" b="1" dirty="0" err="1"/>
              <a:t>p</a:t>
            </a:r>
            <a:r>
              <a:rPr lang="it-IT" altLang="en-IT" b="1" dirty="0"/>
              <a:t>(A1) = 1/5 = .2</a:t>
            </a:r>
          </a:p>
          <a:p>
            <a:r>
              <a:rPr lang="it-IT" altLang="en-IT" b="1" dirty="0" err="1"/>
              <a:t>p</a:t>
            </a:r>
            <a:r>
              <a:rPr lang="it-IT" altLang="en-IT" b="1" dirty="0"/>
              <a:t>(A2) = .8</a:t>
            </a:r>
          </a:p>
        </p:txBody>
      </p:sp>
      <p:sp>
        <p:nvSpPr>
          <p:cNvPr id="124937" name="Text Box 9">
            <a:extLst>
              <a:ext uri="{FF2B5EF4-FFF2-40B4-BE49-F238E27FC236}">
                <a16:creationId xmlns:a16="http://schemas.microsoft.com/office/drawing/2014/main" id="{DCF3141F-64B3-144C-89ED-2A16926CCC5A}"/>
              </a:ext>
            </a:extLst>
          </p:cNvPr>
          <p:cNvSpPr txBox="1">
            <a:spLocks noChangeArrowheads="1"/>
          </p:cNvSpPr>
          <p:nvPr/>
        </p:nvSpPr>
        <p:spPr bwMode="auto">
          <a:xfrm>
            <a:off x="621177" y="2997200"/>
            <a:ext cx="317407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dirty="0"/>
              <a:t>New information from a </a:t>
            </a:r>
            <a:r>
              <a:rPr lang="it-IT" altLang="en-IT" b="1" dirty="0" err="1"/>
              <a:t>doctor</a:t>
            </a:r>
            <a:endParaRPr lang="it-IT" altLang="en-IT" b="1" dirty="0"/>
          </a:p>
          <a:p>
            <a:r>
              <a:rPr lang="it-IT" altLang="en-IT" b="1" dirty="0"/>
              <a:t>A1 = .8</a:t>
            </a:r>
          </a:p>
          <a:p>
            <a:r>
              <a:rPr lang="it-IT" altLang="en-IT" b="1" dirty="0"/>
              <a:t>A2 = .1</a:t>
            </a:r>
          </a:p>
        </p:txBody>
      </p:sp>
      <p:grpSp>
        <p:nvGrpSpPr>
          <p:cNvPr id="124938" name="Group 10">
            <a:extLst>
              <a:ext uri="{FF2B5EF4-FFF2-40B4-BE49-F238E27FC236}">
                <a16:creationId xmlns:a16="http://schemas.microsoft.com/office/drawing/2014/main" id="{CB64530A-9F2C-C642-80A2-7919D8A161A2}"/>
              </a:ext>
            </a:extLst>
          </p:cNvPr>
          <p:cNvGrpSpPr>
            <a:grpSpLocks/>
          </p:cNvGrpSpPr>
          <p:nvPr/>
        </p:nvGrpSpPr>
        <p:grpSpPr bwMode="auto">
          <a:xfrm>
            <a:off x="5016501" y="2997200"/>
            <a:ext cx="5218113" cy="1289050"/>
            <a:chOff x="2269" y="1762"/>
            <a:chExt cx="3287" cy="812"/>
          </a:xfrm>
        </p:grpSpPr>
        <p:sp>
          <p:nvSpPr>
            <p:cNvPr id="124939" name="Text Box 11">
              <a:extLst>
                <a:ext uri="{FF2B5EF4-FFF2-40B4-BE49-F238E27FC236}">
                  <a16:creationId xmlns:a16="http://schemas.microsoft.com/office/drawing/2014/main" id="{32120818-D864-DA44-93C2-B628296BC38E}"/>
                </a:ext>
              </a:extLst>
            </p:cNvPr>
            <p:cNvSpPr txBox="1">
              <a:spLocks noChangeArrowheads="1"/>
            </p:cNvSpPr>
            <p:nvPr/>
          </p:nvSpPr>
          <p:spPr bwMode="auto">
            <a:xfrm>
              <a:off x="2269" y="2044"/>
              <a:ext cx="114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dirty="0" err="1"/>
                <a:t>p</a:t>
              </a:r>
              <a:r>
                <a:rPr lang="it-IT" altLang="en-IT" b="1" dirty="0"/>
                <a:t>(A1|D) = </a:t>
              </a:r>
              <a:r>
                <a:rPr lang="it-IT" altLang="en-IT" b="1" dirty="0" err="1"/>
                <a:t>p</a:t>
              </a:r>
              <a:r>
                <a:rPr lang="it-IT" altLang="en-IT" b="1" dirty="0"/>
                <a:t>(A1)  </a:t>
              </a:r>
            </a:p>
          </p:txBody>
        </p:sp>
        <p:sp>
          <p:nvSpPr>
            <p:cNvPr id="124940" name="Text Box 12">
              <a:extLst>
                <a:ext uri="{FF2B5EF4-FFF2-40B4-BE49-F238E27FC236}">
                  <a16:creationId xmlns:a16="http://schemas.microsoft.com/office/drawing/2014/main" id="{3FBDAF34-E045-4343-8481-AE9586357BE5}"/>
                </a:ext>
              </a:extLst>
            </p:cNvPr>
            <p:cNvSpPr txBox="1">
              <a:spLocks noChangeArrowheads="1"/>
            </p:cNvSpPr>
            <p:nvPr/>
          </p:nvSpPr>
          <p:spPr bwMode="auto">
            <a:xfrm>
              <a:off x="4117" y="1762"/>
              <a:ext cx="60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dirty="0" err="1"/>
                <a:t>p</a:t>
              </a:r>
              <a:r>
                <a:rPr lang="it-IT" altLang="en-IT" b="1" dirty="0"/>
                <a:t>(D|A1)</a:t>
              </a:r>
            </a:p>
          </p:txBody>
        </p:sp>
        <p:sp>
          <p:nvSpPr>
            <p:cNvPr id="124941" name="Text Box 13">
              <a:extLst>
                <a:ext uri="{FF2B5EF4-FFF2-40B4-BE49-F238E27FC236}">
                  <a16:creationId xmlns:a16="http://schemas.microsoft.com/office/drawing/2014/main" id="{706AA902-2885-104D-9CCF-E7CF7E8FA98F}"/>
                </a:ext>
              </a:extLst>
            </p:cNvPr>
            <p:cNvSpPr txBox="1">
              <a:spLocks noChangeArrowheads="1"/>
            </p:cNvSpPr>
            <p:nvPr/>
          </p:nvSpPr>
          <p:spPr bwMode="auto">
            <a:xfrm>
              <a:off x="3560" y="2341"/>
              <a:ext cx="189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dirty="0" err="1"/>
                <a:t>p</a:t>
              </a:r>
              <a:r>
                <a:rPr lang="it-IT" altLang="en-IT" b="1" dirty="0"/>
                <a:t>(A1)p(D|A1) + p(A2)p(D|A2)</a:t>
              </a:r>
            </a:p>
          </p:txBody>
        </p:sp>
        <p:sp>
          <p:nvSpPr>
            <p:cNvPr id="124942" name="Line 14">
              <a:extLst>
                <a:ext uri="{FF2B5EF4-FFF2-40B4-BE49-F238E27FC236}">
                  <a16:creationId xmlns:a16="http://schemas.microsoft.com/office/drawing/2014/main" id="{4973AE8F-79E9-6844-A335-8E2806B5DED7}"/>
                </a:ext>
              </a:extLst>
            </p:cNvPr>
            <p:cNvSpPr>
              <a:spLocks noChangeShapeType="1"/>
            </p:cNvSpPr>
            <p:nvPr/>
          </p:nvSpPr>
          <p:spPr bwMode="auto">
            <a:xfrm>
              <a:off x="3515" y="2160"/>
              <a:ext cx="20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T"/>
            </a:p>
          </p:txBody>
        </p:sp>
      </p:grpSp>
      <p:sp>
        <p:nvSpPr>
          <p:cNvPr id="124943" name="Text Box 15">
            <a:extLst>
              <a:ext uri="{FF2B5EF4-FFF2-40B4-BE49-F238E27FC236}">
                <a16:creationId xmlns:a16="http://schemas.microsoft.com/office/drawing/2014/main" id="{6F3609E3-238A-1946-BEC2-ED2F4032FC4C}"/>
              </a:ext>
            </a:extLst>
          </p:cNvPr>
          <p:cNvSpPr txBox="1">
            <a:spLocks noChangeArrowheads="1"/>
          </p:cNvSpPr>
          <p:nvPr/>
        </p:nvSpPr>
        <p:spPr bwMode="auto">
          <a:xfrm>
            <a:off x="3455988" y="5029200"/>
            <a:ext cx="16129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dirty="0" err="1"/>
              <a:t>p</a:t>
            </a:r>
            <a:r>
              <a:rPr lang="it-IT" altLang="en-IT" b="1" dirty="0"/>
              <a:t>(A1|D) = (.2)  </a:t>
            </a:r>
          </a:p>
        </p:txBody>
      </p:sp>
      <p:sp>
        <p:nvSpPr>
          <p:cNvPr id="124944" name="Text Box 16">
            <a:extLst>
              <a:ext uri="{FF2B5EF4-FFF2-40B4-BE49-F238E27FC236}">
                <a16:creationId xmlns:a16="http://schemas.microsoft.com/office/drawing/2014/main" id="{08FE2708-A288-764A-A338-1EF162EBD176}"/>
              </a:ext>
            </a:extLst>
          </p:cNvPr>
          <p:cNvSpPr txBox="1">
            <a:spLocks noChangeArrowheads="1"/>
          </p:cNvSpPr>
          <p:nvPr/>
        </p:nvSpPr>
        <p:spPr bwMode="auto">
          <a:xfrm>
            <a:off x="6389688" y="4581526"/>
            <a:ext cx="52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a:t>(.8)</a:t>
            </a:r>
          </a:p>
        </p:txBody>
      </p:sp>
      <p:sp>
        <p:nvSpPr>
          <p:cNvPr id="124945" name="Text Box 17">
            <a:extLst>
              <a:ext uri="{FF2B5EF4-FFF2-40B4-BE49-F238E27FC236}">
                <a16:creationId xmlns:a16="http://schemas.microsoft.com/office/drawing/2014/main" id="{C0CBCA15-2EC5-FB4C-B4D0-EF18CFDE8542}"/>
              </a:ext>
            </a:extLst>
          </p:cNvPr>
          <p:cNvSpPr txBox="1">
            <a:spLocks noChangeArrowheads="1"/>
          </p:cNvSpPr>
          <p:nvPr/>
        </p:nvSpPr>
        <p:spPr bwMode="auto">
          <a:xfrm>
            <a:off x="5505451" y="5500688"/>
            <a:ext cx="18004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a:t>(.2) (.8) + (.8) (.1)</a:t>
            </a:r>
          </a:p>
        </p:txBody>
      </p:sp>
      <p:sp>
        <p:nvSpPr>
          <p:cNvPr id="124946" name="Line 18">
            <a:extLst>
              <a:ext uri="{FF2B5EF4-FFF2-40B4-BE49-F238E27FC236}">
                <a16:creationId xmlns:a16="http://schemas.microsoft.com/office/drawing/2014/main" id="{9B0DEFBB-03C3-2941-8CAD-9151D11C7762}"/>
              </a:ext>
            </a:extLst>
          </p:cNvPr>
          <p:cNvSpPr>
            <a:spLocks noChangeShapeType="1"/>
          </p:cNvSpPr>
          <p:nvPr/>
        </p:nvSpPr>
        <p:spPr bwMode="auto">
          <a:xfrm>
            <a:off x="5434014" y="5213351"/>
            <a:ext cx="1957387" cy="15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T"/>
          </a:p>
        </p:txBody>
      </p:sp>
      <p:sp>
        <p:nvSpPr>
          <p:cNvPr id="124947" name="Text Box 19">
            <a:extLst>
              <a:ext uri="{FF2B5EF4-FFF2-40B4-BE49-F238E27FC236}">
                <a16:creationId xmlns:a16="http://schemas.microsoft.com/office/drawing/2014/main" id="{7390898F-D246-8245-AF55-9FF9049F720F}"/>
              </a:ext>
            </a:extLst>
          </p:cNvPr>
          <p:cNvSpPr txBox="1">
            <a:spLocks noChangeArrowheads="1"/>
          </p:cNvSpPr>
          <p:nvPr/>
        </p:nvSpPr>
        <p:spPr bwMode="auto">
          <a:xfrm>
            <a:off x="7659688" y="5032375"/>
            <a:ext cx="7120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en-IT" b="1"/>
              <a:t>=.667</a:t>
            </a:r>
          </a:p>
        </p:txBody>
      </p:sp>
      <p:sp>
        <p:nvSpPr>
          <p:cNvPr id="2" name="Oval 1">
            <a:extLst>
              <a:ext uri="{FF2B5EF4-FFF2-40B4-BE49-F238E27FC236}">
                <a16:creationId xmlns:a16="http://schemas.microsoft.com/office/drawing/2014/main" id="{05906F86-3FEE-EF45-940D-36575454D673}"/>
              </a:ext>
            </a:extLst>
          </p:cNvPr>
          <p:cNvSpPr/>
          <p:nvPr/>
        </p:nvSpPr>
        <p:spPr>
          <a:xfrm>
            <a:off x="305592" y="2812256"/>
            <a:ext cx="3614738" cy="128905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1" name="Text Box 7">
            <a:extLst>
              <a:ext uri="{FF2B5EF4-FFF2-40B4-BE49-F238E27FC236}">
                <a16:creationId xmlns:a16="http://schemas.microsoft.com/office/drawing/2014/main" id="{BD5F8D65-5440-654C-8BFE-206FBD9EC5B0}"/>
              </a:ext>
            </a:extLst>
          </p:cNvPr>
          <p:cNvSpPr txBox="1">
            <a:spLocks noChangeArrowheads="1"/>
          </p:cNvSpPr>
          <p:nvPr/>
        </p:nvSpPr>
        <p:spPr bwMode="auto">
          <a:xfrm>
            <a:off x="373064" y="4182270"/>
            <a:ext cx="2814637"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altLang="en-IT" sz="2000" dirty="0"/>
              <a:t>The </a:t>
            </a:r>
            <a:r>
              <a:rPr lang="it-IT" altLang="en-IT" sz="2000" dirty="0" err="1"/>
              <a:t>Bayes</a:t>
            </a:r>
            <a:r>
              <a:rPr lang="it-IT" altLang="en-IT" sz="2000" dirty="0"/>
              <a:t> </a:t>
            </a:r>
            <a:r>
              <a:rPr lang="it-IT" altLang="en-IT" sz="2000" dirty="0" err="1"/>
              <a:t>theorem</a:t>
            </a:r>
            <a:r>
              <a:rPr lang="it-IT" altLang="en-IT" sz="2000" dirty="0"/>
              <a:t> </a:t>
            </a:r>
            <a:r>
              <a:rPr lang="it-IT" altLang="en-IT" sz="2000" dirty="0" err="1"/>
              <a:t>assumes</a:t>
            </a:r>
            <a:r>
              <a:rPr lang="it-IT" altLang="en-IT" sz="2000" dirty="0"/>
              <a:t> </a:t>
            </a:r>
            <a:r>
              <a:rPr lang="it-IT" altLang="en-IT" sz="2000" dirty="0" err="1"/>
              <a:t>that</a:t>
            </a:r>
            <a:r>
              <a:rPr lang="it-IT" altLang="en-IT" sz="2000" dirty="0"/>
              <a:t> the new information </a:t>
            </a:r>
            <a:r>
              <a:rPr lang="it-IT" altLang="en-IT" sz="2000" dirty="0" err="1"/>
              <a:t>is</a:t>
            </a:r>
            <a:r>
              <a:rPr lang="it-IT" altLang="en-IT" sz="2000" dirty="0"/>
              <a:t> </a:t>
            </a:r>
            <a:r>
              <a:rPr lang="it-IT" altLang="en-IT" sz="2000" dirty="0" err="1"/>
              <a:t>perfectly</a:t>
            </a:r>
            <a:r>
              <a:rPr lang="it-IT" altLang="en-IT" sz="2000" dirty="0"/>
              <a:t> </a:t>
            </a:r>
            <a:r>
              <a:rPr lang="it-IT" altLang="en-IT" sz="2000" dirty="0" err="1"/>
              <a:t>reliable</a:t>
            </a:r>
            <a:r>
              <a:rPr lang="it-IT" altLang="en-IT" sz="2000" dirty="0"/>
              <a:t>, </a:t>
            </a:r>
            <a:r>
              <a:rPr lang="it-IT" altLang="en-IT" sz="2000" dirty="0" err="1"/>
              <a:t>which</a:t>
            </a:r>
            <a:r>
              <a:rPr lang="it-IT" altLang="en-IT" sz="2000" dirty="0"/>
              <a:t> </a:t>
            </a:r>
            <a:r>
              <a:rPr lang="it-IT" altLang="en-IT" sz="2000" dirty="0" err="1"/>
              <a:t>is</a:t>
            </a:r>
            <a:r>
              <a:rPr lang="it-IT" altLang="en-IT" sz="2000" dirty="0"/>
              <a:t> </a:t>
            </a:r>
            <a:r>
              <a:rPr lang="it-IT" altLang="en-IT" sz="2000" dirty="0" err="1"/>
              <a:t>never</a:t>
            </a:r>
            <a:r>
              <a:rPr lang="it-IT" altLang="en-IT" sz="2000" dirty="0"/>
              <a:t> </a:t>
            </a:r>
            <a:r>
              <a:rPr lang="it-IT" altLang="en-IT" sz="2000" dirty="0" err="1"/>
              <a:t>true</a:t>
            </a:r>
            <a:r>
              <a:rPr lang="it-IT" altLang="en-IT" sz="2000" dirty="0"/>
              <a:t>!</a:t>
            </a:r>
          </a:p>
        </p:txBody>
      </p:sp>
    </p:spTree>
    <p:extLst>
      <p:ext uri="{BB962C8B-B14F-4D97-AF65-F5344CB8AC3E}">
        <p14:creationId xmlns:p14="http://schemas.microsoft.com/office/powerpoint/2010/main" val="2200678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1333</Words>
  <Application>Microsoft Macintosh PowerPoint</Application>
  <PresentationFormat>Widescreen</PresentationFormat>
  <Paragraphs>209</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AdvPS6F00</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Ferlazzo</dc:creator>
  <cp:lastModifiedBy>Fabio Ferlazzo</cp:lastModifiedBy>
  <cp:revision>16</cp:revision>
  <dcterms:created xsi:type="dcterms:W3CDTF">2022-11-22T16:23:54Z</dcterms:created>
  <dcterms:modified xsi:type="dcterms:W3CDTF">2023-12-10T18:00:06Z</dcterms:modified>
</cp:coreProperties>
</file>