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339" r:id="rId2"/>
    <p:sldId id="256" r:id="rId3"/>
    <p:sldId id="272" r:id="rId4"/>
    <p:sldId id="262" r:id="rId5"/>
    <p:sldId id="263" r:id="rId6"/>
    <p:sldId id="273" r:id="rId7"/>
    <p:sldId id="264" r:id="rId8"/>
    <p:sldId id="265" r:id="rId9"/>
    <p:sldId id="269" r:id="rId10"/>
    <p:sldId id="270" r:id="rId11"/>
    <p:sldId id="274" r:id="rId12"/>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733"/>
  </p:normalViewPr>
  <p:slideViewPr>
    <p:cSldViewPr snapToGrid="0" snapToObjects="1">
      <p:cViewPr varScale="1">
        <p:scale>
          <a:sx n="117" d="100"/>
          <a:sy n="117" d="100"/>
        </p:scale>
        <p:origin x="9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272A55-EA9E-774F-A90A-60B4C570B507}" type="datetimeFigureOut">
              <a:rPr lang="en-IT" smtClean="0"/>
              <a:t>10/12/2023</a:t>
            </a:fld>
            <a:endParaRPr lang="en-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F89FDF-FD84-D04C-A5C4-E5773A120FED}" type="slidenum">
              <a:rPr lang="en-IT" smtClean="0"/>
              <a:t>‹#›</a:t>
            </a:fld>
            <a:endParaRPr lang="en-IT"/>
          </a:p>
        </p:txBody>
      </p:sp>
    </p:spTree>
    <p:extLst>
      <p:ext uri="{BB962C8B-B14F-4D97-AF65-F5344CB8AC3E}">
        <p14:creationId xmlns:p14="http://schemas.microsoft.com/office/powerpoint/2010/main" val="177823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EC756-DEAB-A346-88C5-5D505096506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92C2029B-F5F8-9C43-B9C0-8710A5A9B5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AA26869D-D50F-4B49-8233-9621363AD229}"/>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5" name="Footer Placeholder 4">
            <a:extLst>
              <a:ext uri="{FF2B5EF4-FFF2-40B4-BE49-F238E27FC236}">
                <a16:creationId xmlns:a16="http://schemas.microsoft.com/office/drawing/2014/main" id="{B4A66710-A77C-9B49-ABF7-7ADCCC030F3B}"/>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E45137A8-8EE4-4949-8D21-A9543BFA46DB}"/>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228849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752B6-B5FD-6E45-BF0D-ADB63FFA1743}"/>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6EE2806E-BA16-8047-A60C-3DCF2D07140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FFAFC5CB-ED62-9741-A9DE-733CEDC0AA07}"/>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5" name="Footer Placeholder 4">
            <a:extLst>
              <a:ext uri="{FF2B5EF4-FFF2-40B4-BE49-F238E27FC236}">
                <a16:creationId xmlns:a16="http://schemas.microsoft.com/office/drawing/2014/main" id="{203A8230-50DC-C340-AC1A-8CA676324D03}"/>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70BBC7B4-7A1F-E646-B1B9-D61210C77EB1}"/>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1896194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8586C9-6477-E440-B5B7-29B4C76B1E3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93548139-9C2F-3042-9CFF-317C39D70E8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1E6331BB-C620-324A-B0AF-70901C696726}"/>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5" name="Footer Placeholder 4">
            <a:extLst>
              <a:ext uri="{FF2B5EF4-FFF2-40B4-BE49-F238E27FC236}">
                <a16:creationId xmlns:a16="http://schemas.microsoft.com/office/drawing/2014/main" id="{5083A6C6-3CC5-2A45-B59A-A8B702E437B3}"/>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E26006CC-A680-724B-B750-F3BD14B381C9}"/>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260084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F762E-F2F6-1843-925A-422AC6078A76}"/>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D9EE1F49-6C1B-7E47-9682-1081D6F5004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2F6F282E-45E1-8E44-B285-ED2F306A9A42}"/>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5" name="Footer Placeholder 4">
            <a:extLst>
              <a:ext uri="{FF2B5EF4-FFF2-40B4-BE49-F238E27FC236}">
                <a16:creationId xmlns:a16="http://schemas.microsoft.com/office/drawing/2014/main" id="{31A2490D-6B43-8842-854D-6EB862B2DF1D}"/>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2B9266A2-87A6-0942-8F49-9B34892B3ADD}"/>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1546512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7BD30-52BB-6A4A-B17F-FA0216ED43D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C3336316-04AC-7E4F-8682-91651C8871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B0A3EBE-A440-5447-8AF3-7C1180F3AAEF}"/>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5" name="Footer Placeholder 4">
            <a:extLst>
              <a:ext uri="{FF2B5EF4-FFF2-40B4-BE49-F238E27FC236}">
                <a16:creationId xmlns:a16="http://schemas.microsoft.com/office/drawing/2014/main" id="{E785F92B-8D93-D041-AF0E-CFC5D77AF412}"/>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51A8335A-C86A-AA45-B481-5A8468B7ADC2}"/>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325229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AD397-B983-0645-BBB4-B3E8B8526851}"/>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B16A943C-3ADE-E244-9266-197A65FD146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933267CD-ECBB-3C44-B28C-D92A13B264D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F8AE96E1-27DA-3C4D-981F-824EBBF90560}"/>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6" name="Footer Placeholder 5">
            <a:extLst>
              <a:ext uri="{FF2B5EF4-FFF2-40B4-BE49-F238E27FC236}">
                <a16:creationId xmlns:a16="http://schemas.microsoft.com/office/drawing/2014/main" id="{51A527F2-3D22-A247-BC3A-A153C4CC7576}"/>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328A54EA-D557-994D-B809-BED98E99AE90}"/>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105723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AF5D7-A17E-8F43-BE69-DA6EBE0A208A}"/>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EEFD9AD6-6A26-0A42-ABE8-51266FDD84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98D79A2-D098-F444-8836-A60C7FEBFB3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F033CA07-046F-9C41-BE2D-60313286EC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DDBA15E-6DE9-5B4A-B729-1023C02CE0D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B92E5D33-7210-FA47-AC96-BD026EEE9F4C}"/>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8" name="Footer Placeholder 7">
            <a:extLst>
              <a:ext uri="{FF2B5EF4-FFF2-40B4-BE49-F238E27FC236}">
                <a16:creationId xmlns:a16="http://schemas.microsoft.com/office/drawing/2014/main" id="{88FEC274-1410-2D43-A76F-9F5D879A987E}"/>
              </a:ext>
            </a:extLst>
          </p:cNvPr>
          <p:cNvSpPr>
            <a:spLocks noGrp="1"/>
          </p:cNvSpPr>
          <p:nvPr>
            <p:ph type="ftr" sz="quarter" idx="11"/>
          </p:nvPr>
        </p:nvSpPr>
        <p:spPr/>
        <p:txBody>
          <a:bodyPr/>
          <a:lstStyle/>
          <a:p>
            <a:endParaRPr lang="en-IT"/>
          </a:p>
        </p:txBody>
      </p:sp>
      <p:sp>
        <p:nvSpPr>
          <p:cNvPr id="9" name="Slide Number Placeholder 8">
            <a:extLst>
              <a:ext uri="{FF2B5EF4-FFF2-40B4-BE49-F238E27FC236}">
                <a16:creationId xmlns:a16="http://schemas.microsoft.com/office/drawing/2014/main" id="{F3222BE0-FFA5-D34F-85E7-01B87971E6C1}"/>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275855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C94D3-524B-F648-80C6-E95B5FD1B8AD}"/>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4EBE0659-C165-434E-ADEB-36C7562A6958}"/>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4" name="Footer Placeholder 3">
            <a:extLst>
              <a:ext uri="{FF2B5EF4-FFF2-40B4-BE49-F238E27FC236}">
                <a16:creationId xmlns:a16="http://schemas.microsoft.com/office/drawing/2014/main" id="{CCF7C4FC-BD4D-E540-9970-7324C48A1700}"/>
              </a:ext>
            </a:extLst>
          </p:cNvPr>
          <p:cNvSpPr>
            <a:spLocks noGrp="1"/>
          </p:cNvSpPr>
          <p:nvPr>
            <p:ph type="ftr" sz="quarter" idx="11"/>
          </p:nvPr>
        </p:nvSpPr>
        <p:spPr/>
        <p:txBody>
          <a:bodyPr/>
          <a:lstStyle/>
          <a:p>
            <a:endParaRPr lang="en-IT"/>
          </a:p>
        </p:txBody>
      </p:sp>
      <p:sp>
        <p:nvSpPr>
          <p:cNvPr id="5" name="Slide Number Placeholder 4">
            <a:extLst>
              <a:ext uri="{FF2B5EF4-FFF2-40B4-BE49-F238E27FC236}">
                <a16:creationId xmlns:a16="http://schemas.microsoft.com/office/drawing/2014/main" id="{D16294D6-86C0-4E40-8F35-F4B2C04F4BF0}"/>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3297368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8AB94A-5838-E64E-BF8C-553D2D53520F}"/>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3" name="Footer Placeholder 2">
            <a:extLst>
              <a:ext uri="{FF2B5EF4-FFF2-40B4-BE49-F238E27FC236}">
                <a16:creationId xmlns:a16="http://schemas.microsoft.com/office/drawing/2014/main" id="{7E605679-3596-A341-9E4B-E8C3539F4935}"/>
              </a:ext>
            </a:extLst>
          </p:cNvPr>
          <p:cNvSpPr>
            <a:spLocks noGrp="1"/>
          </p:cNvSpPr>
          <p:nvPr>
            <p:ph type="ftr" sz="quarter" idx="11"/>
          </p:nvPr>
        </p:nvSpPr>
        <p:spPr/>
        <p:txBody>
          <a:bodyPr/>
          <a:lstStyle/>
          <a:p>
            <a:endParaRPr lang="en-IT"/>
          </a:p>
        </p:txBody>
      </p:sp>
      <p:sp>
        <p:nvSpPr>
          <p:cNvPr id="4" name="Slide Number Placeholder 3">
            <a:extLst>
              <a:ext uri="{FF2B5EF4-FFF2-40B4-BE49-F238E27FC236}">
                <a16:creationId xmlns:a16="http://schemas.microsoft.com/office/drawing/2014/main" id="{F0B24AB9-43EB-5248-B745-4F92AB42117B}"/>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177896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963A3-6004-A941-B666-16EF55DA200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F139F176-E86B-4640-8DDE-7FE02B98D5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C50CE936-CDCC-0C4C-B500-2B4DED3A6D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F5B3BD4-75D6-6846-87BE-716FC30757E4}"/>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6" name="Footer Placeholder 5">
            <a:extLst>
              <a:ext uri="{FF2B5EF4-FFF2-40B4-BE49-F238E27FC236}">
                <a16:creationId xmlns:a16="http://schemas.microsoft.com/office/drawing/2014/main" id="{42DA4889-B448-2C46-8470-AE4E65DABADC}"/>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ABAC5C05-A409-594E-8B90-5FAF1B38B401}"/>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279795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4A174-7F3D-2643-A79E-9946EE61F4F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32303988-7D92-2043-AB50-81D0E2B62C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89869A78-DB6E-DC4F-BDA4-9C1532823E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A81F6D6-2203-5749-A48D-7670B5911D26}"/>
              </a:ext>
            </a:extLst>
          </p:cNvPr>
          <p:cNvSpPr>
            <a:spLocks noGrp="1"/>
          </p:cNvSpPr>
          <p:nvPr>
            <p:ph type="dt" sz="half" idx="10"/>
          </p:nvPr>
        </p:nvSpPr>
        <p:spPr/>
        <p:txBody>
          <a:bodyPr/>
          <a:lstStyle/>
          <a:p>
            <a:fld id="{80C45F3B-B7F6-4F47-A6A1-3ED4BDCAEBB0}" type="datetimeFigureOut">
              <a:rPr lang="en-IT" smtClean="0"/>
              <a:t>10/12/2023</a:t>
            </a:fld>
            <a:endParaRPr lang="en-IT"/>
          </a:p>
        </p:txBody>
      </p:sp>
      <p:sp>
        <p:nvSpPr>
          <p:cNvPr id="6" name="Footer Placeholder 5">
            <a:extLst>
              <a:ext uri="{FF2B5EF4-FFF2-40B4-BE49-F238E27FC236}">
                <a16:creationId xmlns:a16="http://schemas.microsoft.com/office/drawing/2014/main" id="{678F0D17-BC31-AD45-9D50-4E42B094FC7E}"/>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937084DE-2368-7948-9ABE-FEBD78BA876E}"/>
              </a:ext>
            </a:extLst>
          </p:cNvPr>
          <p:cNvSpPr>
            <a:spLocks noGrp="1"/>
          </p:cNvSpPr>
          <p:nvPr>
            <p:ph type="sldNum" sz="quarter" idx="12"/>
          </p:nvPr>
        </p:nvSpPr>
        <p:spPr/>
        <p:txBody>
          <a:bodyPr/>
          <a:lstStyle/>
          <a:p>
            <a:fld id="{D82B9EDE-7F56-ED4C-B440-96460BB0F227}" type="slidenum">
              <a:rPr lang="en-IT" smtClean="0"/>
              <a:t>‹#›</a:t>
            </a:fld>
            <a:endParaRPr lang="en-IT"/>
          </a:p>
        </p:txBody>
      </p:sp>
    </p:spTree>
    <p:extLst>
      <p:ext uri="{BB962C8B-B14F-4D97-AF65-F5344CB8AC3E}">
        <p14:creationId xmlns:p14="http://schemas.microsoft.com/office/powerpoint/2010/main" val="66250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D98443-334B-7E45-BB48-36AA874AE8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4B709055-C0BC-6548-95E7-6E82A14694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9441D30A-4EB4-4048-9309-25FAF85319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45F3B-B7F6-4F47-A6A1-3ED4BDCAEBB0}" type="datetimeFigureOut">
              <a:rPr lang="en-IT" smtClean="0"/>
              <a:t>10/12/2023</a:t>
            </a:fld>
            <a:endParaRPr lang="en-IT"/>
          </a:p>
        </p:txBody>
      </p:sp>
      <p:sp>
        <p:nvSpPr>
          <p:cNvPr id="5" name="Footer Placeholder 4">
            <a:extLst>
              <a:ext uri="{FF2B5EF4-FFF2-40B4-BE49-F238E27FC236}">
                <a16:creationId xmlns:a16="http://schemas.microsoft.com/office/drawing/2014/main" id="{E51E37A2-EEE1-1B46-9F01-F8DFCD5BF3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T"/>
          </a:p>
        </p:txBody>
      </p:sp>
      <p:sp>
        <p:nvSpPr>
          <p:cNvPr id="6" name="Slide Number Placeholder 5">
            <a:extLst>
              <a:ext uri="{FF2B5EF4-FFF2-40B4-BE49-F238E27FC236}">
                <a16:creationId xmlns:a16="http://schemas.microsoft.com/office/drawing/2014/main" id="{83E94E63-5350-FE49-95D3-7FEB9653F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B9EDE-7F56-ED4C-B440-96460BB0F227}" type="slidenum">
              <a:rPr lang="en-IT" smtClean="0"/>
              <a:t>‹#›</a:t>
            </a:fld>
            <a:endParaRPr lang="en-IT"/>
          </a:p>
        </p:txBody>
      </p:sp>
    </p:spTree>
    <p:extLst>
      <p:ext uri="{BB962C8B-B14F-4D97-AF65-F5344CB8AC3E}">
        <p14:creationId xmlns:p14="http://schemas.microsoft.com/office/powerpoint/2010/main" val="786302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38D6A427-77CD-FD45-9FC7-B6F8C1765A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21" b="-1"/>
          <a:stretch/>
        </p:blipFill>
        <p:spPr bwMode="auto">
          <a:xfrm>
            <a:off x="20" y="10"/>
            <a:ext cx="12191980" cy="685799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a:extLst>
              <a:ext uri="{FF2B5EF4-FFF2-40B4-BE49-F238E27FC236}">
                <a16:creationId xmlns:a16="http://schemas.microsoft.com/office/drawing/2014/main" id="{8B747CE1-AD6C-F347-88CB-2071E2BCAAF2}"/>
              </a:ext>
            </a:extLst>
          </p:cNvPr>
          <p:cNvSpPr/>
          <p:nvPr/>
        </p:nvSpPr>
        <p:spPr>
          <a:xfrm>
            <a:off x="126206" y="6361599"/>
            <a:ext cx="5894947" cy="400110"/>
          </a:xfrm>
          <a:prstGeom prst="rect">
            <a:avLst/>
          </a:prstGeom>
        </p:spPr>
        <p:txBody>
          <a:bodyPr wrap="none">
            <a:spAutoFit/>
          </a:bodyPr>
          <a:lstStyle/>
          <a:p>
            <a:r>
              <a:rPr lang="en-GB" sz="2000" b="1" i="0" dirty="0">
                <a:effectLst/>
                <a:latin typeface="+mj-lt"/>
              </a:rPr>
              <a:t>Exterior of the old Atocha Station in Madrid </a:t>
            </a:r>
            <a:r>
              <a:rPr lang="en-GB" sz="1000" b="0" i="0" dirty="0">
                <a:effectLst/>
                <a:latin typeface="+mj-lt"/>
              </a:rPr>
              <a:t>(Gryffindor / CC BY-SA)</a:t>
            </a:r>
            <a:endParaRPr lang="x-none" sz="1000" dirty="0">
              <a:latin typeface="+mj-lt"/>
            </a:endParaRPr>
          </a:p>
        </p:txBody>
      </p:sp>
      <p:sp>
        <p:nvSpPr>
          <p:cNvPr id="2" name="Rectangle 1"/>
          <p:cNvSpPr/>
          <p:nvPr/>
        </p:nvSpPr>
        <p:spPr>
          <a:xfrm>
            <a:off x="816429" y="115193"/>
            <a:ext cx="10047514" cy="954107"/>
          </a:xfrm>
          <a:prstGeom prst="rect">
            <a:avLst/>
          </a:prstGeom>
        </p:spPr>
        <p:txBody>
          <a:bodyPr wrap="square">
            <a:spAutoFit/>
          </a:bodyPr>
          <a:lstStyle/>
          <a:p>
            <a:pPr algn="ctr"/>
            <a:r>
              <a:rPr lang="en-US" sz="2800" dirty="0"/>
              <a:t>FORENSIC DECISION MAKING </a:t>
            </a:r>
          </a:p>
          <a:p>
            <a:pPr algn="ctr"/>
            <a:r>
              <a:rPr lang="en-US" sz="2800" dirty="0"/>
              <a:t>December 4</a:t>
            </a:r>
            <a:r>
              <a:rPr lang="en-US" sz="2800" baseline="30000" dirty="0"/>
              <a:t>th</a:t>
            </a:r>
            <a:r>
              <a:rPr lang="en-US" sz="2800" dirty="0"/>
              <a:t>, 2023</a:t>
            </a:r>
          </a:p>
        </p:txBody>
      </p:sp>
    </p:spTree>
    <p:extLst>
      <p:ext uri="{BB962C8B-B14F-4D97-AF65-F5344CB8AC3E}">
        <p14:creationId xmlns:p14="http://schemas.microsoft.com/office/powerpoint/2010/main" val="102463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3DAE4E-BF90-B24F-B2C4-A5D82C727B39}"/>
              </a:ext>
            </a:extLst>
          </p:cNvPr>
          <p:cNvSpPr/>
          <p:nvPr/>
        </p:nvSpPr>
        <p:spPr>
          <a:xfrm>
            <a:off x="504497" y="2074462"/>
            <a:ext cx="11351172" cy="3785652"/>
          </a:xfrm>
          <a:prstGeom prst="rect">
            <a:avLst/>
          </a:prstGeom>
        </p:spPr>
        <p:txBody>
          <a:bodyPr wrap="square">
            <a:spAutoFit/>
          </a:bodyPr>
          <a:lstStyle/>
          <a:p>
            <a:r>
              <a:rPr lang="en-GB" sz="2400" b="0" i="0" dirty="0">
                <a:solidFill>
                  <a:srgbClr val="444444"/>
                </a:solidFill>
                <a:effectLst/>
                <a:latin typeface="Open Sans"/>
              </a:rPr>
              <a:t>2) Gambling Experiments: Patients with VMPFC damage continue to select cards from the decks that incur losses, while normal controls sample from all decks for a while, but then gradually begin playing more frequently from the good decks (net gain) than from the bad decks. This is analogous to VMPFC patients’ inability to decide upon an advantageous course of action, when contingencies / future outcomes are uncertain.</a:t>
            </a:r>
          </a:p>
          <a:p>
            <a:endParaRPr lang="en-GB" sz="2400" dirty="0">
              <a:solidFill>
                <a:srgbClr val="444444"/>
              </a:solidFill>
              <a:latin typeface="Open Sans"/>
            </a:endParaRPr>
          </a:p>
          <a:p>
            <a:r>
              <a:rPr lang="en-GB" sz="2400" b="0" i="0" dirty="0">
                <a:solidFill>
                  <a:srgbClr val="444444"/>
                </a:solidFill>
                <a:effectLst/>
                <a:latin typeface="Open Sans"/>
              </a:rPr>
              <a:t>It is not possible to cognize the ‘rules’ or contingencies for the decks, so subjects must rely on their intuition or ‘gut instinct’ of which decks to play from.</a:t>
            </a:r>
          </a:p>
          <a:p>
            <a:endParaRPr lang="en-GB" sz="2400" dirty="0">
              <a:solidFill>
                <a:srgbClr val="444444"/>
              </a:solidFill>
              <a:latin typeface="Open Sans"/>
            </a:endParaRPr>
          </a:p>
        </p:txBody>
      </p:sp>
      <p:sp>
        <p:nvSpPr>
          <p:cNvPr id="3" name="Rectangle 2">
            <a:extLst>
              <a:ext uri="{FF2B5EF4-FFF2-40B4-BE49-F238E27FC236}">
                <a16:creationId xmlns:a16="http://schemas.microsoft.com/office/drawing/2014/main" id="{0339DF60-B44E-9940-ADE4-0F202357D3DF}"/>
              </a:ext>
            </a:extLst>
          </p:cNvPr>
          <p:cNvSpPr/>
          <p:nvPr/>
        </p:nvSpPr>
        <p:spPr>
          <a:xfrm>
            <a:off x="756745" y="705066"/>
            <a:ext cx="10184524" cy="800219"/>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p:txBody>
      </p:sp>
    </p:spTree>
    <p:extLst>
      <p:ext uri="{BB962C8B-B14F-4D97-AF65-F5344CB8AC3E}">
        <p14:creationId xmlns:p14="http://schemas.microsoft.com/office/powerpoint/2010/main" val="1514816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339DF60-B44E-9940-ADE4-0F202357D3DF}"/>
              </a:ext>
            </a:extLst>
          </p:cNvPr>
          <p:cNvSpPr/>
          <p:nvPr/>
        </p:nvSpPr>
        <p:spPr>
          <a:xfrm>
            <a:off x="756745" y="705066"/>
            <a:ext cx="10184524" cy="800219"/>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p:txBody>
      </p:sp>
      <p:pic>
        <p:nvPicPr>
          <p:cNvPr id="11266" name="Picture 2" descr="Iowa Gambling Task - an overview | ScienceDirect Topics">
            <a:extLst>
              <a:ext uri="{FF2B5EF4-FFF2-40B4-BE49-F238E27FC236}">
                <a16:creationId xmlns:a16="http://schemas.microsoft.com/office/drawing/2014/main" id="{FE9881FF-E835-5549-B550-5368601661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2681" y="1337119"/>
            <a:ext cx="5735802" cy="5204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7119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1F6369-7F8B-4A4A-B355-B64B2B8B6D2F}"/>
              </a:ext>
            </a:extLst>
          </p:cNvPr>
          <p:cNvSpPr/>
          <p:nvPr/>
        </p:nvSpPr>
        <p:spPr>
          <a:xfrm>
            <a:off x="756745" y="705066"/>
            <a:ext cx="10184524" cy="800219"/>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p:txBody>
      </p:sp>
      <p:pic>
        <p:nvPicPr>
          <p:cNvPr id="1026" name="Picture 2" descr="Somatic marker hypothesis - Wikipedia">
            <a:extLst>
              <a:ext uri="{FF2B5EF4-FFF2-40B4-BE49-F238E27FC236}">
                <a16:creationId xmlns:a16="http://schemas.microsoft.com/office/drawing/2014/main" id="{AD40ECE2-70FD-FC45-B90F-C26DE7EA13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9285" y="1410691"/>
            <a:ext cx="3433818" cy="533251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657A9194-C4D1-8647-8A31-D77D48E2018E}"/>
              </a:ext>
            </a:extLst>
          </p:cNvPr>
          <p:cNvSpPr/>
          <p:nvPr/>
        </p:nvSpPr>
        <p:spPr>
          <a:xfrm>
            <a:off x="578068" y="2786548"/>
            <a:ext cx="6096000" cy="1200329"/>
          </a:xfrm>
          <a:prstGeom prst="rect">
            <a:avLst/>
          </a:prstGeom>
        </p:spPr>
        <p:txBody>
          <a:bodyPr>
            <a:spAutoFit/>
          </a:bodyPr>
          <a:lstStyle/>
          <a:p>
            <a:r>
              <a:rPr lang="en-GB" sz="2400" dirty="0">
                <a:solidFill>
                  <a:srgbClr val="444444"/>
                </a:solidFill>
                <a:latin typeface="Open Sans"/>
              </a:rPr>
              <a:t>Originated from the observation of individuals who had sustained damage to the ventromedial prefrontal cortex.</a:t>
            </a:r>
          </a:p>
        </p:txBody>
      </p:sp>
    </p:spTree>
    <p:extLst>
      <p:ext uri="{BB962C8B-B14F-4D97-AF65-F5344CB8AC3E}">
        <p14:creationId xmlns:p14="http://schemas.microsoft.com/office/powerpoint/2010/main" val="175370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1F6369-7F8B-4A4A-B355-B64B2B8B6D2F}"/>
              </a:ext>
            </a:extLst>
          </p:cNvPr>
          <p:cNvSpPr/>
          <p:nvPr/>
        </p:nvSpPr>
        <p:spPr>
          <a:xfrm>
            <a:off x="756744" y="705066"/>
            <a:ext cx="10762593" cy="4124206"/>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a:p>
            <a:endParaRPr lang="en-GB" sz="2400" b="0" i="0" dirty="0">
              <a:solidFill>
                <a:srgbClr val="444444"/>
              </a:solidFill>
              <a:effectLst/>
              <a:latin typeface="Open Sans"/>
            </a:endParaRPr>
          </a:p>
          <a:p>
            <a:r>
              <a:rPr lang="en-GB" sz="2400" b="0" i="0" dirty="0">
                <a:solidFill>
                  <a:srgbClr val="444444"/>
                </a:solidFill>
                <a:effectLst/>
                <a:latin typeface="Open Sans"/>
              </a:rPr>
              <a:t>These patients had normal intellectual function, normal neuropsychological functions.</a:t>
            </a:r>
          </a:p>
          <a:p>
            <a:endParaRPr lang="en-GB" sz="2400" b="0" i="0" dirty="0">
              <a:solidFill>
                <a:srgbClr val="444444"/>
              </a:solidFill>
              <a:effectLst/>
              <a:latin typeface="Open Sans"/>
            </a:endParaRPr>
          </a:p>
          <a:p>
            <a:r>
              <a:rPr lang="en-GB" sz="2400" b="0" i="0" dirty="0">
                <a:solidFill>
                  <a:srgbClr val="444444"/>
                </a:solidFill>
                <a:effectLst/>
                <a:latin typeface="Open Sans"/>
              </a:rPr>
              <a:t>Severe impairment in personal and social decision making and conduct.</a:t>
            </a:r>
          </a:p>
          <a:p>
            <a:endParaRPr lang="en-GB" sz="2400" b="0" i="0" dirty="0">
              <a:solidFill>
                <a:srgbClr val="444444"/>
              </a:solidFill>
              <a:effectLst/>
              <a:latin typeface="Open Sans"/>
            </a:endParaRPr>
          </a:p>
          <a:p>
            <a:r>
              <a:rPr lang="en-GB" sz="2400" b="0" i="0" dirty="0">
                <a:solidFill>
                  <a:srgbClr val="444444"/>
                </a:solidFill>
                <a:effectLst/>
                <a:latin typeface="Open Sans"/>
              </a:rPr>
              <a:t>No longer able to make personally advantageous decisions.</a:t>
            </a:r>
          </a:p>
          <a:p>
            <a:endParaRPr lang="en-GB" sz="2400" b="0" i="0" dirty="0">
              <a:solidFill>
                <a:srgbClr val="444444"/>
              </a:solidFill>
              <a:effectLst/>
              <a:latin typeface="Open Sans"/>
            </a:endParaRPr>
          </a:p>
          <a:p>
            <a:r>
              <a:rPr lang="en-GB" sz="2400" b="0" i="0" dirty="0">
                <a:solidFill>
                  <a:srgbClr val="444444"/>
                </a:solidFill>
                <a:effectLst/>
                <a:latin typeface="Open Sans"/>
              </a:rPr>
              <a:t>Often sustain social, personal, economic losses.</a:t>
            </a:r>
            <a:endParaRPr lang="en-IT" sz="2400" dirty="0"/>
          </a:p>
        </p:txBody>
      </p:sp>
    </p:spTree>
    <p:extLst>
      <p:ext uri="{BB962C8B-B14F-4D97-AF65-F5344CB8AC3E}">
        <p14:creationId xmlns:p14="http://schemas.microsoft.com/office/powerpoint/2010/main" val="1659346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F41CCF-FFF4-1442-B6C3-96D071EF3BD5}"/>
              </a:ext>
            </a:extLst>
          </p:cNvPr>
          <p:cNvSpPr/>
          <p:nvPr/>
        </p:nvSpPr>
        <p:spPr>
          <a:xfrm>
            <a:off x="914400" y="1505285"/>
            <a:ext cx="10184524" cy="4893647"/>
          </a:xfrm>
          <a:prstGeom prst="rect">
            <a:avLst/>
          </a:prstGeom>
        </p:spPr>
        <p:txBody>
          <a:bodyPr wrap="square">
            <a:spAutoFit/>
          </a:bodyPr>
          <a:lstStyle/>
          <a:p>
            <a:r>
              <a:rPr lang="en-GB" sz="2400" b="0" i="0" dirty="0">
                <a:solidFill>
                  <a:srgbClr val="444444"/>
                </a:solidFill>
                <a:effectLst/>
                <a:latin typeface="Open Sans"/>
              </a:rPr>
              <a:t>These individuals didn’t display emotions in situations in which emotion would be normatively expected.</a:t>
            </a:r>
          </a:p>
          <a:p>
            <a:endParaRPr lang="en-GB" sz="2400" b="0" i="0" dirty="0">
              <a:solidFill>
                <a:srgbClr val="444444"/>
              </a:solidFill>
              <a:effectLst/>
              <a:latin typeface="Open Sans"/>
            </a:endParaRPr>
          </a:p>
          <a:p>
            <a:r>
              <a:rPr lang="en-GB" sz="2400" b="0" i="0" dirty="0">
                <a:solidFill>
                  <a:srgbClr val="444444"/>
                </a:solidFill>
                <a:effectLst/>
                <a:latin typeface="Open Sans"/>
              </a:rPr>
              <a:t>This led Damasio to posit that these individuals manifest a deficit in reasoning that is secondary to deficits in emotional processing.</a:t>
            </a:r>
          </a:p>
          <a:p>
            <a:endParaRPr lang="en-GB" sz="2400" b="0" i="0" dirty="0">
              <a:solidFill>
                <a:srgbClr val="444444"/>
              </a:solidFill>
              <a:effectLst/>
              <a:latin typeface="Open Sans"/>
            </a:endParaRPr>
          </a:p>
          <a:p>
            <a:r>
              <a:rPr lang="en-GB" sz="2400" b="0" i="0" dirty="0">
                <a:solidFill>
                  <a:srgbClr val="444444"/>
                </a:solidFill>
                <a:effectLst/>
                <a:latin typeface="Open Sans"/>
              </a:rPr>
              <a:t>Within Damasio’s theory, the concept of convergence areas is important </a:t>
            </a:r>
          </a:p>
          <a:p>
            <a:r>
              <a:rPr lang="en-GB" sz="2400" b="0" i="0" dirty="0">
                <a:solidFill>
                  <a:srgbClr val="444444"/>
                </a:solidFill>
                <a:effectLst/>
                <a:latin typeface="Open Sans"/>
              </a:rPr>
              <a:t>Convergence areas are structures in the brain in which inputs from disparate regions are integrated.</a:t>
            </a:r>
          </a:p>
          <a:p>
            <a:endParaRPr lang="en-GB" sz="2400" b="0" i="0" dirty="0">
              <a:solidFill>
                <a:srgbClr val="444444"/>
              </a:solidFill>
              <a:effectLst/>
              <a:latin typeface="Open Sans"/>
            </a:endParaRPr>
          </a:p>
          <a:p>
            <a:r>
              <a:rPr lang="en-GB" sz="2400" b="0" i="0" dirty="0">
                <a:solidFill>
                  <a:srgbClr val="444444"/>
                </a:solidFill>
                <a:effectLst/>
                <a:latin typeface="Open Sans"/>
              </a:rPr>
              <a:t>For example, information from primary sensory regions (including somatosensory cortex), secondary sensory regions, association cortices, the hippocampus, the amygdala, and other prefrontal regions.</a:t>
            </a:r>
            <a:endParaRPr lang="en-IT" sz="2400" dirty="0"/>
          </a:p>
        </p:txBody>
      </p:sp>
      <p:sp>
        <p:nvSpPr>
          <p:cNvPr id="3" name="Rectangle 2">
            <a:extLst>
              <a:ext uri="{FF2B5EF4-FFF2-40B4-BE49-F238E27FC236}">
                <a16:creationId xmlns:a16="http://schemas.microsoft.com/office/drawing/2014/main" id="{D84BBD49-2B12-F644-A9F1-EE8EAD9D823D}"/>
              </a:ext>
            </a:extLst>
          </p:cNvPr>
          <p:cNvSpPr/>
          <p:nvPr/>
        </p:nvSpPr>
        <p:spPr>
          <a:xfrm>
            <a:off x="756745" y="705066"/>
            <a:ext cx="10184524" cy="800219"/>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p:txBody>
      </p:sp>
    </p:spTree>
    <p:extLst>
      <p:ext uri="{BB962C8B-B14F-4D97-AF65-F5344CB8AC3E}">
        <p14:creationId xmlns:p14="http://schemas.microsoft.com/office/powerpoint/2010/main" val="3099636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1AA1A3-A34D-CF49-BB35-644BFA2608A9}"/>
              </a:ext>
            </a:extLst>
          </p:cNvPr>
          <p:cNvSpPr/>
          <p:nvPr/>
        </p:nvSpPr>
        <p:spPr>
          <a:xfrm>
            <a:off x="189186" y="1394340"/>
            <a:ext cx="11687504" cy="1200329"/>
          </a:xfrm>
          <a:prstGeom prst="rect">
            <a:avLst/>
          </a:prstGeom>
        </p:spPr>
        <p:txBody>
          <a:bodyPr wrap="square">
            <a:spAutoFit/>
          </a:bodyPr>
          <a:lstStyle/>
          <a:p>
            <a:r>
              <a:rPr lang="en-GB" sz="2400" b="0" i="0" dirty="0">
                <a:solidFill>
                  <a:srgbClr val="444444"/>
                </a:solidFill>
                <a:effectLst/>
                <a:latin typeface="Open Sans"/>
              </a:rPr>
              <a:t>The VMPFC is one of these areas for its extensive bi-directional connections with brain regions responsible for the processing of the characteristics of complex situations.</a:t>
            </a:r>
          </a:p>
        </p:txBody>
      </p:sp>
      <p:sp>
        <p:nvSpPr>
          <p:cNvPr id="3" name="Rectangle 2">
            <a:extLst>
              <a:ext uri="{FF2B5EF4-FFF2-40B4-BE49-F238E27FC236}">
                <a16:creationId xmlns:a16="http://schemas.microsoft.com/office/drawing/2014/main" id="{FCA8850E-1DF9-A547-9CF2-2AAF5A5502A1}"/>
              </a:ext>
            </a:extLst>
          </p:cNvPr>
          <p:cNvSpPr/>
          <p:nvPr/>
        </p:nvSpPr>
        <p:spPr>
          <a:xfrm>
            <a:off x="756745" y="705066"/>
            <a:ext cx="10184524" cy="800219"/>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p:txBody>
      </p:sp>
      <p:sp>
        <p:nvSpPr>
          <p:cNvPr id="4" name="Rectangle 3">
            <a:extLst>
              <a:ext uri="{FF2B5EF4-FFF2-40B4-BE49-F238E27FC236}">
                <a16:creationId xmlns:a16="http://schemas.microsoft.com/office/drawing/2014/main" id="{35840932-2D9B-684D-93B5-5309BC0329DD}"/>
              </a:ext>
            </a:extLst>
          </p:cNvPr>
          <p:cNvSpPr/>
          <p:nvPr/>
        </p:nvSpPr>
        <p:spPr>
          <a:xfrm>
            <a:off x="189186" y="2694571"/>
            <a:ext cx="11109435" cy="3785652"/>
          </a:xfrm>
          <a:prstGeom prst="rect">
            <a:avLst/>
          </a:prstGeom>
        </p:spPr>
        <p:txBody>
          <a:bodyPr wrap="square">
            <a:spAutoFit/>
          </a:bodyPr>
          <a:lstStyle/>
          <a:p>
            <a:r>
              <a:rPr lang="en-GB" sz="2400" b="0" i="0" dirty="0">
                <a:solidFill>
                  <a:srgbClr val="444444"/>
                </a:solidFill>
                <a:effectLst/>
                <a:latin typeface="Open Sans"/>
              </a:rPr>
              <a:t>Especially the VMPFC receives projections from all the brain structures needed to link the characteristics of complex situations to particular emotional states and somatosensory response patterns.</a:t>
            </a:r>
          </a:p>
          <a:p>
            <a:endParaRPr lang="en-GB" sz="2400" dirty="0">
              <a:solidFill>
                <a:srgbClr val="444444"/>
              </a:solidFill>
              <a:latin typeface="Open Sans"/>
            </a:endParaRPr>
          </a:p>
          <a:p>
            <a:r>
              <a:rPr lang="en-GB" sz="2400" b="0" i="0" dirty="0">
                <a:solidFill>
                  <a:srgbClr val="444444"/>
                </a:solidFill>
                <a:effectLst/>
                <a:latin typeface="Open Sans"/>
              </a:rPr>
              <a:t>Also, the VMPFC is the only frontal lobe structure to have access to autonomic control regions (amygdala, hypothalamus, and brain stem), in order to cause bodily changes through activation of the ANS and consequent changes in the viscera, and endocrine system.</a:t>
            </a:r>
          </a:p>
          <a:p>
            <a:endParaRPr lang="en-GB" sz="2400" dirty="0">
              <a:solidFill>
                <a:srgbClr val="444444"/>
              </a:solidFill>
              <a:latin typeface="Open Sans"/>
            </a:endParaRPr>
          </a:p>
          <a:p>
            <a:endParaRPr lang="en-IT" sz="2400" dirty="0"/>
          </a:p>
        </p:txBody>
      </p:sp>
    </p:spTree>
    <p:extLst>
      <p:ext uri="{BB962C8B-B14F-4D97-AF65-F5344CB8AC3E}">
        <p14:creationId xmlns:p14="http://schemas.microsoft.com/office/powerpoint/2010/main" val="4022607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1AA1A3-A34D-CF49-BB35-644BFA2608A9}"/>
              </a:ext>
            </a:extLst>
          </p:cNvPr>
          <p:cNvSpPr/>
          <p:nvPr/>
        </p:nvSpPr>
        <p:spPr>
          <a:xfrm>
            <a:off x="189186" y="1394340"/>
            <a:ext cx="11687504" cy="4154984"/>
          </a:xfrm>
          <a:prstGeom prst="rect">
            <a:avLst/>
          </a:prstGeom>
        </p:spPr>
        <p:txBody>
          <a:bodyPr wrap="square">
            <a:spAutoFit/>
          </a:bodyPr>
          <a:lstStyle/>
          <a:p>
            <a:endParaRPr lang="en-GB" sz="2400" b="0" i="0" dirty="0">
              <a:solidFill>
                <a:srgbClr val="444444"/>
              </a:solidFill>
              <a:effectLst/>
              <a:latin typeface="Open Sans"/>
            </a:endParaRPr>
          </a:p>
          <a:p>
            <a:r>
              <a:rPr lang="en-GB" sz="2400" b="0" i="0" dirty="0">
                <a:solidFill>
                  <a:srgbClr val="444444"/>
                </a:solidFill>
                <a:effectLst/>
                <a:latin typeface="Open Sans"/>
              </a:rPr>
              <a:t>Thus Damasio believes that the VMPFC is involved in learning the association between the characteristics of certain complex situations and the emotional state (and thus the somatosensory pattern) that has been associated with that situation in an individual’s past (through learning).</a:t>
            </a:r>
          </a:p>
          <a:p>
            <a:endParaRPr lang="en-GB" sz="2400" b="0" i="0" dirty="0">
              <a:solidFill>
                <a:srgbClr val="444444"/>
              </a:solidFill>
              <a:effectLst/>
              <a:latin typeface="Open Sans"/>
            </a:endParaRPr>
          </a:p>
          <a:p>
            <a:r>
              <a:rPr lang="en-GB" sz="2400" b="0" i="0" dirty="0">
                <a:solidFill>
                  <a:srgbClr val="444444"/>
                </a:solidFill>
                <a:effectLst/>
                <a:latin typeface="Open Sans"/>
              </a:rPr>
              <a:t>When a situation occurs again, the VMPFC can reactivate the somatosensory pattern of the relevant emotion.</a:t>
            </a:r>
          </a:p>
          <a:p>
            <a:endParaRPr lang="en-GB" sz="2400" b="0" i="0" dirty="0">
              <a:solidFill>
                <a:srgbClr val="444444"/>
              </a:solidFill>
              <a:effectLst/>
              <a:latin typeface="Open Sans"/>
            </a:endParaRPr>
          </a:p>
          <a:p>
            <a:r>
              <a:rPr lang="en-GB" sz="2400" b="0" i="0" dirty="0">
                <a:solidFill>
                  <a:srgbClr val="444444"/>
                </a:solidFill>
                <a:effectLst/>
                <a:latin typeface="Open Sans"/>
              </a:rPr>
              <a:t>These represent the ‘gut feelings’ that we have when we encounter particular stimuli or situations.</a:t>
            </a:r>
            <a:endParaRPr lang="en-IT" sz="2400" dirty="0"/>
          </a:p>
        </p:txBody>
      </p:sp>
      <p:sp>
        <p:nvSpPr>
          <p:cNvPr id="3" name="Rectangle 2">
            <a:extLst>
              <a:ext uri="{FF2B5EF4-FFF2-40B4-BE49-F238E27FC236}">
                <a16:creationId xmlns:a16="http://schemas.microsoft.com/office/drawing/2014/main" id="{FCA8850E-1DF9-A547-9CF2-2AAF5A5502A1}"/>
              </a:ext>
            </a:extLst>
          </p:cNvPr>
          <p:cNvSpPr/>
          <p:nvPr/>
        </p:nvSpPr>
        <p:spPr>
          <a:xfrm>
            <a:off x="756745" y="705066"/>
            <a:ext cx="10184524" cy="800219"/>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p:txBody>
      </p:sp>
    </p:spTree>
    <p:extLst>
      <p:ext uri="{BB962C8B-B14F-4D97-AF65-F5344CB8AC3E}">
        <p14:creationId xmlns:p14="http://schemas.microsoft.com/office/powerpoint/2010/main" val="3258300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3620D9-2BD1-6E42-8224-D545DFD7B1CE}"/>
              </a:ext>
            </a:extLst>
          </p:cNvPr>
          <p:cNvSpPr/>
          <p:nvPr/>
        </p:nvSpPr>
        <p:spPr>
          <a:xfrm>
            <a:off x="451945" y="1678120"/>
            <a:ext cx="11477296" cy="5262979"/>
          </a:xfrm>
          <a:prstGeom prst="rect">
            <a:avLst/>
          </a:prstGeom>
        </p:spPr>
        <p:txBody>
          <a:bodyPr wrap="square">
            <a:spAutoFit/>
          </a:bodyPr>
          <a:lstStyle/>
          <a:p>
            <a:r>
              <a:rPr lang="en-GB" sz="2400" b="1" i="0" dirty="0">
                <a:solidFill>
                  <a:srgbClr val="444444"/>
                </a:solidFill>
                <a:effectLst/>
                <a:latin typeface="Open Sans"/>
              </a:rPr>
              <a:t>This can occur in two ways:</a:t>
            </a:r>
          </a:p>
          <a:p>
            <a:br>
              <a:rPr lang="en-GB" sz="2400" dirty="0"/>
            </a:br>
            <a:r>
              <a:rPr lang="en-GB" sz="2400" b="0" i="0" dirty="0">
                <a:solidFill>
                  <a:srgbClr val="444444"/>
                </a:solidFill>
                <a:effectLst/>
                <a:latin typeface="Open Sans"/>
              </a:rPr>
              <a:t>1) Through a </a:t>
            </a:r>
            <a:r>
              <a:rPr lang="en-GB" sz="2400" b="0" i="1" dirty="0">
                <a:solidFill>
                  <a:srgbClr val="444444"/>
                </a:solidFill>
                <a:effectLst/>
                <a:latin typeface="Open Sans"/>
              </a:rPr>
              <a:t>‘body loop’ </a:t>
            </a:r>
            <a:r>
              <a:rPr lang="en-GB" sz="2400" b="0" i="0" dirty="0">
                <a:solidFill>
                  <a:srgbClr val="444444"/>
                </a:solidFill>
                <a:effectLst/>
                <a:latin typeface="Open Sans"/>
              </a:rPr>
              <a:t>in which bodily changes actually occur, and the information is relayed back to the somatosensory cortex.</a:t>
            </a:r>
          </a:p>
          <a:p>
            <a:endParaRPr lang="en-GB" sz="2400" dirty="0">
              <a:solidFill>
                <a:srgbClr val="444444"/>
              </a:solidFill>
              <a:latin typeface="Open Sans"/>
            </a:endParaRPr>
          </a:p>
          <a:p>
            <a:r>
              <a:rPr lang="en-GB" sz="2400" b="0" i="0" dirty="0">
                <a:solidFill>
                  <a:srgbClr val="444444"/>
                </a:solidFill>
                <a:effectLst/>
                <a:latin typeface="Open Sans"/>
              </a:rPr>
              <a:t>2) Through an </a:t>
            </a:r>
            <a:r>
              <a:rPr lang="en-GB" sz="2400" b="0" i="1" dirty="0">
                <a:solidFill>
                  <a:srgbClr val="444444"/>
                </a:solidFill>
                <a:effectLst/>
                <a:latin typeface="Open Sans"/>
              </a:rPr>
              <a:t>‘as if’ </a:t>
            </a:r>
            <a:r>
              <a:rPr lang="en-GB" sz="2400" b="0" i="0" dirty="0">
                <a:solidFill>
                  <a:srgbClr val="444444"/>
                </a:solidFill>
                <a:effectLst/>
                <a:latin typeface="Open Sans"/>
              </a:rPr>
              <a:t>loop in which the information about the relevant somatosensory patterns are conveyed directly to the somatosensory cortex, and thus bypass the bodily route.</a:t>
            </a:r>
          </a:p>
          <a:p>
            <a:endParaRPr lang="en-GB" sz="2400" dirty="0">
              <a:solidFill>
                <a:srgbClr val="444444"/>
              </a:solidFill>
              <a:latin typeface="Open Sans"/>
            </a:endParaRPr>
          </a:p>
          <a:p>
            <a:r>
              <a:rPr lang="en-GB" sz="2400" b="0" i="0" dirty="0">
                <a:solidFill>
                  <a:srgbClr val="444444"/>
                </a:solidFill>
                <a:effectLst/>
                <a:latin typeface="Open Sans"/>
              </a:rPr>
              <a:t>Damasio believes that the experience of a somatosensory (feeling state) appropriate to particular situations (based on an individual’s learning history) allows us to reason about what is the most appropriate course of action by constraining the process of reasoning over multiple options and outcome scenarios.</a:t>
            </a:r>
            <a:br>
              <a:rPr lang="en-GB" sz="2400" dirty="0"/>
            </a:br>
            <a:endParaRPr lang="en-IT" sz="2400" dirty="0"/>
          </a:p>
        </p:txBody>
      </p:sp>
      <p:sp>
        <p:nvSpPr>
          <p:cNvPr id="3" name="Rectangle 2">
            <a:extLst>
              <a:ext uri="{FF2B5EF4-FFF2-40B4-BE49-F238E27FC236}">
                <a16:creationId xmlns:a16="http://schemas.microsoft.com/office/drawing/2014/main" id="{A90A3B96-8550-0F4C-B151-45060CBD7866}"/>
              </a:ext>
            </a:extLst>
          </p:cNvPr>
          <p:cNvSpPr/>
          <p:nvPr/>
        </p:nvSpPr>
        <p:spPr>
          <a:xfrm>
            <a:off x="756745" y="705066"/>
            <a:ext cx="10184524" cy="800219"/>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p:txBody>
      </p:sp>
    </p:spTree>
    <p:extLst>
      <p:ext uri="{BB962C8B-B14F-4D97-AF65-F5344CB8AC3E}">
        <p14:creationId xmlns:p14="http://schemas.microsoft.com/office/powerpoint/2010/main" val="445761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DD2B6EE-0F88-A54C-AEDB-0BDCCBC18173}"/>
              </a:ext>
            </a:extLst>
          </p:cNvPr>
          <p:cNvSpPr/>
          <p:nvPr/>
        </p:nvSpPr>
        <p:spPr>
          <a:xfrm>
            <a:off x="441434" y="1345519"/>
            <a:ext cx="11235559" cy="3416320"/>
          </a:xfrm>
          <a:prstGeom prst="rect">
            <a:avLst/>
          </a:prstGeom>
        </p:spPr>
        <p:txBody>
          <a:bodyPr wrap="square">
            <a:spAutoFit/>
          </a:bodyPr>
          <a:lstStyle/>
          <a:p>
            <a:r>
              <a:rPr lang="en-GB" sz="2400" b="0" i="0" dirty="0">
                <a:solidFill>
                  <a:srgbClr val="444444"/>
                </a:solidFill>
                <a:effectLst/>
                <a:latin typeface="Open Sans"/>
              </a:rPr>
              <a:t>If </a:t>
            </a:r>
            <a:r>
              <a:rPr lang="en-GB" sz="2400" dirty="0">
                <a:solidFill>
                  <a:srgbClr val="444444"/>
                </a:solidFill>
                <a:latin typeface="Open Sans"/>
              </a:rPr>
              <a:t>you </a:t>
            </a:r>
            <a:r>
              <a:rPr lang="en-GB" sz="2400" b="0" i="0" dirty="0">
                <a:solidFill>
                  <a:srgbClr val="444444"/>
                </a:solidFill>
                <a:effectLst/>
                <a:latin typeface="Open Sans"/>
              </a:rPr>
              <a:t>consider an option-outcome scenario, the somatic changes that are elicited by the VMPFC mark the scenario as one that is good or bad, and help you to make your decision.</a:t>
            </a:r>
          </a:p>
          <a:p>
            <a:endParaRPr lang="en-GB" sz="2400" dirty="0">
              <a:solidFill>
                <a:srgbClr val="444444"/>
              </a:solidFill>
              <a:latin typeface="Open Sans"/>
            </a:endParaRPr>
          </a:p>
          <a:p>
            <a:r>
              <a:rPr lang="en-GB" sz="2400" b="0" i="0" dirty="0">
                <a:solidFill>
                  <a:srgbClr val="444444"/>
                </a:solidFill>
                <a:effectLst/>
                <a:latin typeface="Open Sans"/>
              </a:rPr>
              <a:t>Thus, the somatic changes triggered by the VMPFC help to constrain the ‘problem space’ by allowing us to reason among fewer option-outcome scenarios… this biases us away from particular scenarios and towards others, based on our previous experience with these situations, and the feelings that are engendered when we consider or experience them again.</a:t>
            </a:r>
            <a:endParaRPr lang="en-IT" sz="2400" dirty="0"/>
          </a:p>
        </p:txBody>
      </p:sp>
      <p:sp>
        <p:nvSpPr>
          <p:cNvPr id="3" name="Rectangle 2">
            <a:extLst>
              <a:ext uri="{FF2B5EF4-FFF2-40B4-BE49-F238E27FC236}">
                <a16:creationId xmlns:a16="http://schemas.microsoft.com/office/drawing/2014/main" id="{8567A9C4-4F0F-E147-B699-1DE152AB278B}"/>
              </a:ext>
            </a:extLst>
          </p:cNvPr>
          <p:cNvSpPr/>
          <p:nvPr/>
        </p:nvSpPr>
        <p:spPr>
          <a:xfrm>
            <a:off x="756745" y="705066"/>
            <a:ext cx="10184524" cy="800219"/>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p:txBody>
      </p:sp>
    </p:spTree>
    <p:extLst>
      <p:ext uri="{BB962C8B-B14F-4D97-AF65-F5344CB8AC3E}">
        <p14:creationId xmlns:p14="http://schemas.microsoft.com/office/powerpoint/2010/main" val="1504359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4E10BD-0E0F-744C-AD3A-DE24F316783B}"/>
              </a:ext>
            </a:extLst>
          </p:cNvPr>
          <p:cNvSpPr/>
          <p:nvPr/>
        </p:nvSpPr>
        <p:spPr>
          <a:xfrm>
            <a:off x="798786" y="1720840"/>
            <a:ext cx="10720552" cy="4154984"/>
          </a:xfrm>
          <a:prstGeom prst="rect">
            <a:avLst/>
          </a:prstGeom>
        </p:spPr>
        <p:txBody>
          <a:bodyPr wrap="square">
            <a:spAutoFit/>
          </a:bodyPr>
          <a:lstStyle/>
          <a:p>
            <a:r>
              <a:rPr lang="en-GB" sz="2400" b="1" i="0" dirty="0">
                <a:solidFill>
                  <a:srgbClr val="444444"/>
                </a:solidFill>
                <a:effectLst/>
                <a:latin typeface="Open Sans"/>
              </a:rPr>
              <a:t>Evidence for Damasio’s hypothesis</a:t>
            </a:r>
          </a:p>
          <a:p>
            <a:br>
              <a:rPr lang="en-GB" sz="2400" dirty="0"/>
            </a:br>
            <a:r>
              <a:rPr lang="en-GB" sz="2400" b="0" i="0" dirty="0">
                <a:solidFill>
                  <a:srgbClr val="444444"/>
                </a:solidFill>
                <a:effectLst/>
                <a:latin typeface="Open Sans"/>
              </a:rPr>
              <a:t>1) Psychophysiological investigation of emotional arousal in patients with damage to the VMPFC. Measured Skin Conductance </a:t>
            </a:r>
            <a:r>
              <a:rPr lang="en-GB" sz="2400" b="0" i="0" dirty="0" err="1">
                <a:solidFill>
                  <a:srgbClr val="444444"/>
                </a:solidFill>
                <a:effectLst/>
                <a:latin typeface="Open Sans"/>
              </a:rPr>
              <a:t>Reponse</a:t>
            </a:r>
            <a:r>
              <a:rPr lang="en-GB" sz="2400" b="0" i="0" dirty="0">
                <a:solidFill>
                  <a:srgbClr val="444444"/>
                </a:solidFill>
                <a:effectLst/>
                <a:latin typeface="Open Sans"/>
              </a:rPr>
              <a:t> in normal controls, in brain damaged controls, and patients with VMPFC damage when presented with neutral or emotionally charged visual images.</a:t>
            </a:r>
          </a:p>
          <a:p>
            <a:endParaRPr lang="en-GB" sz="2400" dirty="0">
              <a:solidFill>
                <a:srgbClr val="444444"/>
              </a:solidFill>
              <a:latin typeface="Open Sans"/>
            </a:endParaRPr>
          </a:p>
          <a:p>
            <a:r>
              <a:rPr lang="en-GB" sz="2400" b="0" i="0" dirty="0">
                <a:solidFill>
                  <a:srgbClr val="444444"/>
                </a:solidFill>
                <a:effectLst/>
                <a:latin typeface="Open Sans"/>
              </a:rPr>
              <a:t>Normal and brain damaged control subjects showed SCRs to emotionally evocative stimuli, while VMPFC patients did not. Damasio suggests that these results support that VMPFC patients cannot generate somatic markers to emotionally arousing stimuli.</a:t>
            </a:r>
            <a:endParaRPr lang="en-IT" sz="2400" dirty="0"/>
          </a:p>
        </p:txBody>
      </p:sp>
      <p:sp>
        <p:nvSpPr>
          <p:cNvPr id="3" name="Rectangle 2">
            <a:extLst>
              <a:ext uri="{FF2B5EF4-FFF2-40B4-BE49-F238E27FC236}">
                <a16:creationId xmlns:a16="http://schemas.microsoft.com/office/drawing/2014/main" id="{33B0E2DB-99AC-AA4D-AEB3-755CA3B7D91C}"/>
              </a:ext>
            </a:extLst>
          </p:cNvPr>
          <p:cNvSpPr/>
          <p:nvPr/>
        </p:nvSpPr>
        <p:spPr>
          <a:xfrm>
            <a:off x="756745" y="705066"/>
            <a:ext cx="10184524" cy="800219"/>
          </a:xfrm>
          <a:prstGeom prst="rect">
            <a:avLst/>
          </a:prstGeom>
        </p:spPr>
        <p:txBody>
          <a:bodyPr wrap="square">
            <a:spAutoFit/>
          </a:bodyPr>
          <a:lstStyle/>
          <a:p>
            <a:pPr algn="ctr"/>
            <a:r>
              <a:rPr lang="en-GB" sz="2800" b="1" i="0" dirty="0">
                <a:solidFill>
                  <a:srgbClr val="444444"/>
                </a:solidFill>
                <a:effectLst/>
                <a:latin typeface="Open Sans"/>
              </a:rPr>
              <a:t> Antonio Damasio’s Somatic Marker Hypothesis</a:t>
            </a:r>
          </a:p>
          <a:p>
            <a:endParaRPr lang="en-GB" b="1" dirty="0">
              <a:solidFill>
                <a:srgbClr val="444444"/>
              </a:solidFill>
              <a:latin typeface="Open Sans"/>
            </a:endParaRPr>
          </a:p>
        </p:txBody>
      </p:sp>
    </p:spTree>
    <p:extLst>
      <p:ext uri="{BB962C8B-B14F-4D97-AF65-F5344CB8AC3E}">
        <p14:creationId xmlns:p14="http://schemas.microsoft.com/office/powerpoint/2010/main" val="894096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825</Words>
  <Application>Microsoft Macintosh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fabio ferlazzo</dc:creator>
  <cp:lastModifiedBy>Fabio Ferlazzo</cp:lastModifiedBy>
  <cp:revision>8</cp:revision>
  <dcterms:created xsi:type="dcterms:W3CDTF">2022-12-13T19:11:21Z</dcterms:created>
  <dcterms:modified xsi:type="dcterms:W3CDTF">2023-12-10T18:16:58Z</dcterms:modified>
</cp:coreProperties>
</file>