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4660"/>
  </p:normalViewPr>
  <p:slideViewPr>
    <p:cSldViewPr snapToGrid="0">
      <p:cViewPr varScale="1">
        <p:scale>
          <a:sx n="75" d="100"/>
          <a:sy n="75" d="100"/>
        </p:scale>
        <p:origin x="7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72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6927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27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298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821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361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3337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89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264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646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57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8C18A-90D1-491F-947B-C966EA216E08}" type="datetimeFigureOut">
              <a:rPr lang="it-IT" smtClean="0"/>
              <a:t>19/03/2019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1B695-B00E-4767-888A-629BE0B0F55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210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IEEE" TargetMode="External"/><Relationship Id="rId2" Type="http://schemas.openxmlformats.org/officeDocument/2006/relationships/hyperlink" Target="http://en.wikipedia.org/wiki/A_Guide_to_the_Project_Management_Body_of_Knowledg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634999" y="2641600"/>
            <a:ext cx="7679267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it-IT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 tooltip="A Guide to the Project Management Body of Knowledge"/>
              </a:rPr>
              <a:t>The PMBOK guide</a:t>
            </a:r>
            <a:r>
              <a:rPr lang="it-IT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dirty="0" smtClean="0"/>
              <a:t>Project Management Body of Knowledge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a standard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adopted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by </a:t>
            </a:r>
            <a:r>
              <a:rPr lang="it-IT" u="none" strike="noStrike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 tooltip="IEEE"/>
              </a:rPr>
              <a:t>IEEE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4th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edition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Validation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assurance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service, or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meets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identified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stakeholders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involves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acceptance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suitability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Contrast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 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verification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."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Verification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evaluation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whether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product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service, or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complies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with a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regulation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requirement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specification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or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imposed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condition</a:t>
            </a:r>
            <a:r>
              <a:rPr lang="it-IT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often an internal process. Contrast with validation.“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048934" y="846667"/>
            <a:ext cx="48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 smtClean="0"/>
              <a:t>Verifica e validazione</a:t>
            </a: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09405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687725"/>
              </p:ext>
            </p:extLst>
          </p:nvPr>
        </p:nvGraphicFramePr>
        <p:xfrm>
          <a:off x="1540933" y="438766"/>
          <a:ext cx="5596466" cy="12037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4676"/>
                <a:gridCol w="5101790"/>
              </a:tblGrid>
              <a:tr h="3423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50" dirty="0">
                          <a:effectLst/>
                        </a:rPr>
                        <a:t>[RD1]</a:t>
                      </a:r>
                      <a:endParaRPr lang="it-IT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50" dirty="0">
                          <a:effectLst/>
                        </a:rPr>
                        <a:t>Quality Systems Terminology, ANSI/ASQC A3-1978.</a:t>
                      </a:r>
                      <a:endParaRPr lang="it-IT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3423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50">
                          <a:effectLst/>
                        </a:rPr>
                        <a:t>[RD2]</a:t>
                      </a:r>
                      <a:endParaRPr lang="it-IT" sz="105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50">
                          <a:effectLst/>
                        </a:rPr>
                        <a:t>IEEE Standard Glossary of Software Engineering Terminology, ANSI/IEEE Std 610.12-1990.</a:t>
                      </a:r>
                      <a:endParaRPr lang="it-IT" sz="105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  <a:tr h="51914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50" dirty="0">
                          <a:effectLst/>
                        </a:rPr>
                        <a:t>[RD4]</a:t>
                      </a:r>
                      <a:endParaRPr lang="it-IT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050" dirty="0">
                          <a:effectLst/>
                        </a:rPr>
                        <a:t>Validation, Verification and Certification of Embedded Systems, Final Report of the NATO RTO Task Group IST-027/RTG-009, October 2005.</a:t>
                      </a:r>
                      <a:endParaRPr lang="it-IT" sz="105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618066" y="1642533"/>
            <a:ext cx="7679267" cy="4840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dirty="0"/>
              <a:t>According to </a:t>
            </a:r>
            <a:r>
              <a:rPr lang="en-US" dirty="0"/>
              <a:t>[RD1] and [RD2], verification is:</a:t>
            </a:r>
            <a:endParaRPr lang="it-IT" dirty="0"/>
          </a:p>
          <a:p>
            <a:pPr lvl="0"/>
            <a:r>
              <a:rPr lang="en-US" i="1" dirty="0"/>
              <a:t>act of reviewing, inspecting, testing, checking, auditing, or otherwise establishing and documenting whether items, processes, services or documents conform to specified requirements, [RD1];</a:t>
            </a:r>
            <a:endParaRPr lang="it-IT" dirty="0"/>
          </a:p>
          <a:p>
            <a:pPr lvl="0"/>
            <a:r>
              <a:rPr lang="en-US" i="1" dirty="0"/>
              <a:t>process of evaluating a system or component to determine whether the products of a given development phase satisfy the conditions imposed at the start of the phase [RD2];</a:t>
            </a:r>
            <a:endParaRPr lang="it-IT" dirty="0"/>
          </a:p>
          <a:p>
            <a:r>
              <a:rPr lang="en-US" dirty="0" smtClean="0"/>
              <a:t>Validation</a:t>
            </a:r>
            <a:r>
              <a:rPr lang="en-US" i="1" dirty="0" smtClean="0"/>
              <a:t> </a:t>
            </a:r>
            <a:r>
              <a:rPr lang="en-US" i="1" dirty="0"/>
              <a:t>is, according to its ANSI/IEEE definition, “the process of evaluating a system or component during or at the end of the development process to determine whether it satisfies specified requirements”. Validation is, therefore, 'end-to-end' verification, [RD4]</a:t>
            </a:r>
            <a:r>
              <a:rPr lang="en-US" dirty="0"/>
              <a:t>. </a:t>
            </a:r>
            <a:endParaRPr lang="it-IT" dirty="0"/>
          </a:p>
          <a:p>
            <a:r>
              <a:rPr lang="en-US" dirty="0"/>
              <a:t>According to [RD4] it is possible to summarize the verification and validation concept as follows </a:t>
            </a:r>
            <a:endParaRPr lang="it-IT" dirty="0"/>
          </a:p>
          <a:p>
            <a:r>
              <a:rPr lang="en-US" dirty="0"/>
              <a:t>• Verification:  </a:t>
            </a:r>
            <a:r>
              <a:rPr lang="en-US" i="1" dirty="0"/>
              <a:t>Am I building the system right?</a:t>
            </a:r>
            <a:endParaRPr lang="it-IT" dirty="0"/>
          </a:p>
          <a:p>
            <a:r>
              <a:rPr lang="en-US" dirty="0"/>
              <a:t>• Validation: </a:t>
            </a:r>
            <a:r>
              <a:rPr lang="en-US" i="1" dirty="0"/>
              <a:t>Am I building the right system?</a:t>
            </a:r>
            <a:endParaRPr lang="it-IT" dirty="0"/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it-IT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940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grap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" t="9502" b="9502"/>
          <a:stretch>
            <a:fillRect/>
          </a:stretch>
        </p:blipFill>
        <p:spPr bwMode="auto">
          <a:xfrm>
            <a:off x="3175" y="4763"/>
            <a:ext cx="8311092" cy="6867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1217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55133" y="719667"/>
            <a:ext cx="750993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Metrica: misurabilità</a:t>
            </a:r>
          </a:p>
          <a:p>
            <a:endParaRPr lang="it-IT" sz="2800" dirty="0" smtClean="0"/>
          </a:p>
          <a:p>
            <a:r>
              <a:rPr lang="it-IT" sz="2800" dirty="0" smtClean="0"/>
              <a:t>Requisiti </a:t>
            </a:r>
            <a:r>
              <a:rPr lang="it-IT" sz="2800" dirty="0" smtClean="0"/>
              <a:t>non misurabili: questionari, demo, ecc.</a:t>
            </a:r>
          </a:p>
          <a:p>
            <a:endParaRPr lang="it-IT" sz="2800" dirty="0" smtClean="0"/>
          </a:p>
          <a:p>
            <a:r>
              <a:rPr lang="it-IT" sz="2800" dirty="0" smtClean="0"/>
              <a:t>Fonti </a:t>
            </a:r>
            <a:r>
              <a:rPr lang="it-IT" sz="2800" dirty="0" smtClean="0"/>
              <a:t>della validazione</a:t>
            </a:r>
          </a:p>
          <a:p>
            <a:endParaRPr lang="it-IT" sz="2800" dirty="0"/>
          </a:p>
          <a:p>
            <a:r>
              <a:rPr lang="it-IT" sz="2800" dirty="0" smtClean="0"/>
              <a:t>Matrici di tracciabilità</a:t>
            </a:r>
          </a:p>
          <a:p>
            <a:endParaRPr lang="it-IT" sz="2800" dirty="0"/>
          </a:p>
          <a:p>
            <a:r>
              <a:rPr lang="it-IT" sz="2800" dirty="0" smtClean="0"/>
              <a:t>Assicurazione di qualità (processo es: ISO9000)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09041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1934" y="499534"/>
            <a:ext cx="79248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/>
              <a:t>scheda </a:t>
            </a:r>
            <a:r>
              <a:rPr lang="it-IT" sz="3600" b="1" smtClean="0"/>
              <a:t>di test</a:t>
            </a:r>
          </a:p>
          <a:p>
            <a:endParaRPr lang="it-IT" sz="3600" b="1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/>
              <a:t>scopo</a:t>
            </a:r>
            <a:r>
              <a:rPr lang="it-IT" sz="3200" dirty="0" smtClean="0"/>
              <a:t>: </a:t>
            </a:r>
            <a:r>
              <a:rPr lang="it-IT" sz="3200" i="1" dirty="0" smtClean="0"/>
              <a:t>verifica </a:t>
            </a:r>
            <a:r>
              <a:rPr lang="it-IT" sz="3200" i="1" dirty="0"/>
              <a:t>della </a:t>
            </a:r>
            <a:r>
              <a:rPr lang="it-IT" sz="3200" i="1" dirty="0" smtClean="0"/>
              <a:t>specifica...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 smtClean="0"/>
              <a:t>tipo </a:t>
            </a:r>
            <a:r>
              <a:rPr lang="it-IT" sz="3200" dirty="0"/>
              <a:t>di test: </a:t>
            </a:r>
            <a:endParaRPr lang="it-IT" sz="3200" dirty="0" smtClean="0"/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it-IT" sz="3200" i="1" dirty="0" smtClean="0"/>
              <a:t>verifica documentale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it-IT" sz="3200" i="1" dirty="0" smtClean="0"/>
              <a:t>ispezione diretta</a:t>
            </a:r>
          </a:p>
          <a:p>
            <a:pPr marL="1028700" lvl="1" indent="-571500">
              <a:buFont typeface="Wingdings" panose="05000000000000000000" pitchFamily="2" charset="2"/>
              <a:buChar char="ü"/>
            </a:pPr>
            <a:r>
              <a:rPr lang="it-IT" sz="3200" i="1" dirty="0" smtClean="0"/>
              <a:t>verifica </a:t>
            </a:r>
            <a:r>
              <a:rPr lang="it-IT" sz="3200" i="1" dirty="0"/>
              <a:t>sperimentale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/>
              <a:t>setup di verifica: </a:t>
            </a:r>
            <a:r>
              <a:rPr lang="it-IT" sz="3200" dirty="0" smtClean="0"/>
              <a:t>...</a:t>
            </a:r>
            <a:endParaRPr lang="it-IT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/>
              <a:t>esecuzione del test: </a:t>
            </a:r>
            <a:r>
              <a:rPr lang="it-IT" sz="3200" dirty="0" smtClean="0"/>
              <a:t>...</a:t>
            </a:r>
            <a:endParaRPr lang="it-IT" sz="32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/>
              <a:t>criterio di successo: </a:t>
            </a:r>
            <a:r>
              <a:rPr lang="it-IT" sz="3200" dirty="0" smtClean="0"/>
              <a:t>...</a:t>
            </a:r>
            <a:endParaRPr lang="it-IT" sz="3200" dirty="0"/>
          </a:p>
          <a:p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3780177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288</Words>
  <Application>Microsoft Office PowerPoint</Application>
  <PresentationFormat>Presentazione su schermo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Marco Balsi</dc:creator>
  <cp:lastModifiedBy>Marco Balsi</cp:lastModifiedBy>
  <cp:revision>4</cp:revision>
  <dcterms:created xsi:type="dcterms:W3CDTF">2015-03-18T08:15:01Z</dcterms:created>
  <dcterms:modified xsi:type="dcterms:W3CDTF">2019-03-19T12:48:37Z</dcterms:modified>
</cp:coreProperties>
</file>