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298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</p:sldIdLst>
  <p:sldSz cx="10693400" cy="7559675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1400" y="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A25583-83B7-417B-9F69-3E7DF9C27AAE}" type="datetimeFigureOut">
              <a:rPr lang="fr-FR" smtClean="0"/>
              <a:pPr/>
              <a:t>15/10/2018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004888" y="685800"/>
            <a:ext cx="48482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EE3CF8-227F-4996-9D76-E4111F3BEA44}" type="slidenum">
              <a:rPr lang="fr-FR" smtClean="0"/>
              <a:pPr/>
              <a:t>‹N›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CF38E2-CF38-459E-9E64-DD01ED1F6799}" type="slidenum">
              <a:rPr lang="it-IT" smtClean="0"/>
              <a:pPr/>
              <a:t>1</a:t>
            </a:fld>
            <a:endParaRPr lang="it-IT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EE3CF8-227F-4996-9D76-E4111F3BEA44}" type="slidenum">
              <a:rPr lang="fr-FR" smtClean="0"/>
              <a:pPr/>
              <a:t>10</a:t>
            </a:fld>
            <a:endParaRPr lang="fr-F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EE3CF8-227F-4996-9D76-E4111F3BEA44}" type="slidenum">
              <a:rPr lang="fr-FR" smtClean="0"/>
              <a:pPr/>
              <a:t>11</a:t>
            </a:fld>
            <a:endParaRPr lang="fr-F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EE3CF8-227F-4996-9D76-E4111F3BEA44}" type="slidenum">
              <a:rPr lang="fr-FR" smtClean="0"/>
              <a:pPr/>
              <a:t>12</a:t>
            </a:fld>
            <a:endParaRPr lang="fr-F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EE3CF8-227F-4996-9D76-E4111F3BEA44}" type="slidenum">
              <a:rPr lang="fr-FR" smtClean="0"/>
              <a:pPr/>
              <a:t>13</a:t>
            </a:fld>
            <a:endParaRPr lang="fr-F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EE3CF8-227F-4996-9D76-E4111F3BEA44}" type="slidenum">
              <a:rPr lang="fr-FR" smtClean="0"/>
              <a:pPr/>
              <a:t>14</a:t>
            </a:fld>
            <a:endParaRPr lang="fr-F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EE3CF8-227F-4996-9D76-E4111F3BEA44}" type="slidenum">
              <a:rPr lang="fr-FR" smtClean="0"/>
              <a:pPr/>
              <a:t>15</a:t>
            </a:fld>
            <a:endParaRPr lang="fr-F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EE3CF8-227F-4996-9D76-E4111F3BEA44}" type="slidenum">
              <a:rPr lang="fr-FR" smtClean="0"/>
              <a:pPr/>
              <a:t>16</a:t>
            </a:fld>
            <a:endParaRPr lang="fr-F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EE3CF8-227F-4996-9D76-E4111F3BEA44}" type="slidenum">
              <a:rPr lang="fr-FR" smtClean="0"/>
              <a:pPr/>
              <a:t>17</a:t>
            </a:fld>
            <a:endParaRPr lang="fr-F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EE3CF8-227F-4996-9D76-E4111F3BEA44}" type="slidenum">
              <a:rPr lang="fr-FR" smtClean="0"/>
              <a:pPr/>
              <a:t>18</a:t>
            </a:fld>
            <a:endParaRPr lang="fr-FR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EE3CF8-227F-4996-9D76-E4111F3BEA44}" type="slidenum">
              <a:rPr lang="fr-FR" smtClean="0"/>
              <a:pPr/>
              <a:t>19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EE3CF8-227F-4996-9D76-E4111F3BEA44}" type="slidenum">
              <a:rPr lang="fr-FR" smtClean="0"/>
              <a:pPr/>
              <a:t>2</a:t>
            </a:fld>
            <a:endParaRPr lang="fr-FR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EE3CF8-227F-4996-9D76-E4111F3BEA44}" type="slidenum">
              <a:rPr lang="fr-FR" smtClean="0"/>
              <a:pPr/>
              <a:t>20</a:t>
            </a:fld>
            <a:endParaRPr lang="fr-FR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EE3CF8-227F-4996-9D76-E4111F3BEA44}" type="slidenum">
              <a:rPr lang="fr-FR" smtClean="0"/>
              <a:pPr/>
              <a:t>21</a:t>
            </a:fld>
            <a:endParaRPr lang="fr-FR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EE3CF8-227F-4996-9D76-E4111F3BEA44}" type="slidenum">
              <a:rPr lang="fr-FR" smtClean="0"/>
              <a:pPr/>
              <a:t>22</a:t>
            </a:fld>
            <a:endParaRPr lang="fr-FR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EE3CF8-227F-4996-9D76-E4111F3BEA44}" type="slidenum">
              <a:rPr lang="fr-FR" smtClean="0"/>
              <a:pPr/>
              <a:t>23</a:t>
            </a:fld>
            <a:endParaRPr lang="fr-FR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EE3CF8-227F-4996-9D76-E4111F3BEA44}" type="slidenum">
              <a:rPr lang="fr-FR" smtClean="0"/>
              <a:pPr/>
              <a:t>24</a:t>
            </a:fld>
            <a:endParaRPr lang="fr-FR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EE3CF8-227F-4996-9D76-E4111F3BEA44}" type="slidenum">
              <a:rPr lang="fr-FR" smtClean="0"/>
              <a:pPr/>
              <a:t>25</a:t>
            </a:fld>
            <a:endParaRPr lang="fr-FR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EE3CF8-227F-4996-9D76-E4111F3BEA44}" type="slidenum">
              <a:rPr lang="fr-FR" smtClean="0"/>
              <a:pPr/>
              <a:t>26</a:t>
            </a:fld>
            <a:endParaRPr lang="fr-FR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EE3CF8-227F-4996-9D76-E4111F3BEA44}" type="slidenum">
              <a:rPr lang="fr-FR" smtClean="0"/>
              <a:pPr/>
              <a:t>27</a:t>
            </a:fld>
            <a:endParaRPr lang="fr-FR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EE3CF8-227F-4996-9D76-E4111F3BEA44}" type="slidenum">
              <a:rPr lang="fr-FR" smtClean="0"/>
              <a:pPr/>
              <a:t>28</a:t>
            </a:fld>
            <a:endParaRPr lang="fr-FR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EE3CF8-227F-4996-9D76-E4111F3BEA44}" type="slidenum">
              <a:rPr lang="fr-FR" smtClean="0"/>
              <a:pPr/>
              <a:t>29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EE3CF8-227F-4996-9D76-E4111F3BEA44}" type="slidenum">
              <a:rPr lang="fr-FR" smtClean="0"/>
              <a:pPr/>
              <a:t>3</a:t>
            </a:fld>
            <a:endParaRPr lang="fr-FR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EE3CF8-227F-4996-9D76-E4111F3BEA44}" type="slidenum">
              <a:rPr lang="fr-FR" smtClean="0"/>
              <a:pPr/>
              <a:t>30</a:t>
            </a:fld>
            <a:endParaRPr lang="fr-FR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EE3CF8-227F-4996-9D76-E4111F3BEA44}" type="slidenum">
              <a:rPr lang="fr-FR" smtClean="0"/>
              <a:pPr/>
              <a:t>31</a:t>
            </a:fld>
            <a:endParaRPr lang="fr-FR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EE3CF8-227F-4996-9D76-E4111F3BEA44}" type="slidenum">
              <a:rPr lang="fr-FR" smtClean="0"/>
              <a:pPr/>
              <a:t>32</a:t>
            </a:fld>
            <a:endParaRPr lang="fr-FR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EE3CF8-227F-4996-9D76-E4111F3BEA44}" type="slidenum">
              <a:rPr lang="fr-FR" smtClean="0"/>
              <a:pPr/>
              <a:t>33</a:t>
            </a:fld>
            <a:endParaRPr lang="fr-FR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EE3CF8-227F-4996-9D76-E4111F3BEA44}" type="slidenum">
              <a:rPr lang="fr-FR" smtClean="0"/>
              <a:pPr/>
              <a:t>34</a:t>
            </a:fld>
            <a:endParaRPr lang="fr-FR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EE3CF8-227F-4996-9D76-E4111F3BEA44}" type="slidenum">
              <a:rPr lang="fr-FR" smtClean="0"/>
              <a:pPr/>
              <a:t>35</a:t>
            </a:fld>
            <a:endParaRPr lang="fr-FR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EE3CF8-227F-4996-9D76-E4111F3BEA44}" type="slidenum">
              <a:rPr lang="fr-FR" smtClean="0"/>
              <a:pPr/>
              <a:t>36</a:t>
            </a:fld>
            <a:endParaRPr lang="fr-FR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EE3CF8-227F-4996-9D76-E4111F3BEA44}" type="slidenum">
              <a:rPr lang="fr-FR" smtClean="0"/>
              <a:pPr/>
              <a:t>37</a:t>
            </a:fld>
            <a:endParaRPr lang="fr-FR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EE3CF8-227F-4996-9D76-E4111F3BEA44}" type="slidenum">
              <a:rPr lang="fr-FR" smtClean="0"/>
              <a:pPr/>
              <a:t>38</a:t>
            </a:fld>
            <a:endParaRPr lang="fr-FR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EE3CF8-227F-4996-9D76-E4111F3BEA44}" type="slidenum">
              <a:rPr lang="fr-FR" smtClean="0"/>
              <a:pPr/>
              <a:t>39</a:t>
            </a:fld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EE3CF8-227F-4996-9D76-E4111F3BEA44}" type="slidenum">
              <a:rPr lang="fr-FR" smtClean="0"/>
              <a:pPr/>
              <a:t>4</a:t>
            </a:fld>
            <a:endParaRPr lang="fr-FR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EE3CF8-227F-4996-9D76-E4111F3BEA44}" type="slidenum">
              <a:rPr lang="fr-FR" smtClean="0"/>
              <a:pPr/>
              <a:t>40</a:t>
            </a:fld>
            <a:endParaRPr lang="fr-FR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EE3CF8-227F-4996-9D76-E4111F3BEA44}" type="slidenum">
              <a:rPr lang="fr-FR" smtClean="0"/>
              <a:pPr/>
              <a:t>41</a:t>
            </a:fld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EE3CF8-227F-4996-9D76-E4111F3BEA44}" type="slidenum">
              <a:rPr lang="fr-FR" smtClean="0"/>
              <a:pPr/>
              <a:t>5</a:t>
            </a:fld>
            <a:endParaRPr lang="fr-F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EE3CF8-227F-4996-9D76-E4111F3BEA44}" type="slidenum">
              <a:rPr lang="fr-FR" smtClean="0"/>
              <a:pPr/>
              <a:t>6</a:t>
            </a:fld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EE3CF8-227F-4996-9D76-E4111F3BEA44}" type="slidenum">
              <a:rPr lang="fr-FR" smtClean="0"/>
              <a:pPr/>
              <a:t>7</a:t>
            </a:fld>
            <a:endParaRPr lang="fr-F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EE3CF8-227F-4996-9D76-E4111F3BEA44}" type="slidenum">
              <a:rPr lang="fr-FR" smtClean="0"/>
              <a:pPr/>
              <a:t>8</a:t>
            </a:fld>
            <a:endParaRPr lang="fr-F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EE3CF8-227F-4996-9D76-E4111F3BEA44}" type="slidenum">
              <a:rPr lang="fr-FR" smtClean="0"/>
              <a:pPr/>
              <a:t>9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101" y="3022600"/>
            <a:ext cx="10109201" cy="4536693"/>
          </a:xfrm>
          <a:prstGeom prst="rect">
            <a:avLst/>
          </a:prstGeom>
          <a:noFill/>
        </p:spPr>
      </p:pic>
      <p:sp>
        <p:nvSpPr>
          <p:cNvPr id="3" name="Freeform 3"/>
          <p:cNvSpPr/>
          <p:nvPr/>
        </p:nvSpPr>
        <p:spPr>
          <a:xfrm>
            <a:off x="300622" y="1"/>
            <a:ext cx="10075278" cy="3778758"/>
          </a:xfrm>
          <a:custGeom>
            <a:avLst/>
            <a:gdLst>
              <a:gd name="connsiteX0" fmla="*/ 0 w 10075278"/>
              <a:gd name="connsiteY0" fmla="*/ 0 h 3778758"/>
              <a:gd name="connsiteX1" fmla="*/ 0 w 10075278"/>
              <a:gd name="connsiteY1" fmla="*/ 3778758 h 3778758"/>
              <a:gd name="connsiteX2" fmla="*/ 10075278 w 10075278"/>
              <a:gd name="connsiteY2" fmla="*/ 3778758 h 3778758"/>
              <a:gd name="connsiteX3" fmla="*/ 10075278 w 10075278"/>
              <a:gd name="connsiteY3" fmla="*/ 0 h 3778758"/>
              <a:gd name="connsiteX4" fmla="*/ 0 w 10075278"/>
              <a:gd name="connsiteY4" fmla="*/ 0 h 37787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75278" h="3778758">
                <a:moveTo>
                  <a:pt x="0" y="0"/>
                </a:moveTo>
                <a:lnTo>
                  <a:pt x="0" y="3778758"/>
                </a:lnTo>
                <a:lnTo>
                  <a:pt x="10075278" y="3778758"/>
                </a:lnTo>
                <a:lnTo>
                  <a:pt x="10075278" y="0"/>
                </a:lnTo>
                <a:lnTo>
                  <a:pt x="0" y="0"/>
                </a:lnTo>
              </a:path>
            </a:pathLst>
          </a:custGeom>
          <a:solidFill>
            <a:schemeClr val="bg1">
              <a:lumMod val="85000"/>
            </a:scheme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3" rIns="91426" bIns="45713"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469901" y="49868"/>
            <a:ext cx="9753601" cy="3719281"/>
          </a:xfrm>
          <a:prstGeom prst="rect">
            <a:avLst/>
          </a:prstGeom>
          <a:noFill/>
        </p:spPr>
        <p:txBody>
          <a:bodyPr wrap="square" lIns="0" tIns="0" rIns="0" bIns="45713" rtlCol="0">
            <a:spAutoFit/>
          </a:bodyPr>
          <a:lstStyle/>
          <a:p>
            <a:pPr algn="ctr">
              <a:tabLst/>
            </a:pPr>
            <a:r>
              <a:rPr lang="en-US" altLang="zh-CN" sz="4800" b="1" dirty="0">
                <a:solidFill>
                  <a:srgbClr val="800000"/>
                </a:solidFill>
                <a:latin typeface="+mj-lt"/>
                <a:cs typeface="Arial" pitchFamily="34" charset="0"/>
              </a:rPr>
              <a:t>Corso</a:t>
            </a:r>
            <a:r>
              <a:rPr lang="en-US" altLang="zh-CN" sz="4800" dirty="0">
                <a:solidFill>
                  <a:srgbClr val="800000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zh-CN" sz="4800" b="1" dirty="0">
                <a:solidFill>
                  <a:srgbClr val="800000"/>
                </a:solidFill>
                <a:latin typeface="+mj-lt"/>
                <a:cs typeface="Arial" pitchFamily="34" charset="0"/>
              </a:rPr>
              <a:t>di</a:t>
            </a:r>
            <a:r>
              <a:rPr lang="en-US" altLang="zh-CN" sz="4800" dirty="0">
                <a:solidFill>
                  <a:srgbClr val="800000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zh-CN" sz="4800" b="1" dirty="0">
                <a:solidFill>
                  <a:srgbClr val="800000"/>
                </a:solidFill>
                <a:latin typeface="+mj-lt"/>
                <a:cs typeface="Arial" pitchFamily="34" charset="0"/>
              </a:rPr>
              <a:t>Analisi</a:t>
            </a:r>
            <a:r>
              <a:rPr lang="en-US" altLang="zh-CN" sz="4800" dirty="0">
                <a:solidFill>
                  <a:srgbClr val="800000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zh-CN" sz="4800" b="1" dirty="0" err="1">
                <a:solidFill>
                  <a:srgbClr val="800000"/>
                </a:solidFill>
                <a:latin typeface="+mj-lt"/>
                <a:cs typeface="Arial" pitchFamily="34" charset="0"/>
              </a:rPr>
              <a:t>Chimico-Farmaceutica</a:t>
            </a:r>
            <a:r>
              <a:rPr lang="en-US" altLang="zh-CN" sz="4800" dirty="0">
                <a:solidFill>
                  <a:srgbClr val="800000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zh-CN" sz="4800" b="1" dirty="0">
                <a:solidFill>
                  <a:srgbClr val="800000"/>
                </a:solidFill>
                <a:latin typeface="+mj-lt"/>
                <a:cs typeface="Arial" pitchFamily="34" charset="0"/>
              </a:rPr>
              <a:t>e </a:t>
            </a:r>
            <a:r>
              <a:rPr lang="en-US" altLang="zh-CN" sz="4800" b="1" dirty="0" err="1">
                <a:solidFill>
                  <a:srgbClr val="800000"/>
                </a:solidFill>
                <a:latin typeface="+mj-lt"/>
                <a:cs typeface="Arial" pitchFamily="34" charset="0"/>
              </a:rPr>
              <a:t>Tossicologica</a:t>
            </a:r>
            <a:r>
              <a:rPr lang="en-US" altLang="zh-CN" sz="4800" dirty="0">
                <a:solidFill>
                  <a:srgbClr val="800000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zh-CN" sz="4800" b="1" dirty="0">
                <a:solidFill>
                  <a:srgbClr val="800000"/>
                </a:solidFill>
                <a:latin typeface="+mj-lt"/>
                <a:cs typeface="Arial" pitchFamily="34" charset="0"/>
              </a:rPr>
              <a:t>I</a:t>
            </a:r>
            <a:r>
              <a:rPr lang="en-US" altLang="zh-CN" sz="4800" dirty="0">
                <a:solidFill>
                  <a:srgbClr val="800000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zh-CN" sz="4800" b="1" dirty="0">
                <a:solidFill>
                  <a:srgbClr val="800000"/>
                </a:solidFill>
                <a:latin typeface="+mj-lt"/>
                <a:cs typeface="Arial" pitchFamily="34" charset="0"/>
              </a:rPr>
              <a:t>(A-L)</a:t>
            </a:r>
          </a:p>
          <a:p>
            <a:pPr>
              <a:lnSpc>
                <a:spcPts val="2400"/>
              </a:lnSpc>
            </a:pPr>
            <a:endParaRPr lang="en-US" altLang="zh-CN" sz="2900" i="1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ts val="2400"/>
              </a:lnSpc>
            </a:pPr>
            <a:r>
              <a:rPr lang="en-US" altLang="zh-CN" sz="3200" b="1" dirty="0" err="1">
                <a:latin typeface="+mj-lt"/>
                <a:cs typeface="Arial" pitchFamily="34" charset="0"/>
              </a:rPr>
              <a:t>Corso</a:t>
            </a:r>
            <a:r>
              <a:rPr lang="en-US" altLang="zh-CN" sz="3200" b="1" dirty="0">
                <a:latin typeface="+mj-lt"/>
                <a:cs typeface="Arial" pitchFamily="34" charset="0"/>
              </a:rPr>
              <a:t> di Laurea in CTF (270/04)</a:t>
            </a:r>
          </a:p>
          <a:p>
            <a:pPr algn="ctr">
              <a:lnSpc>
                <a:spcPts val="1800"/>
              </a:lnSpc>
            </a:pPr>
            <a:endParaRPr lang="en-US" altLang="zh-CN" sz="3200" i="1" dirty="0">
              <a:solidFill>
                <a:srgbClr val="800000"/>
              </a:solidFill>
              <a:latin typeface="+mj-lt"/>
              <a:cs typeface="Arial" pitchFamily="34" charset="0"/>
            </a:endParaRPr>
          </a:p>
          <a:p>
            <a:pPr algn="ctr">
              <a:lnSpc>
                <a:spcPts val="1800"/>
              </a:lnSpc>
            </a:pPr>
            <a:r>
              <a:rPr lang="en-US" altLang="zh-CN" sz="3200" b="1" dirty="0" err="1">
                <a:solidFill>
                  <a:schemeClr val="bg1"/>
                </a:solidFill>
                <a:latin typeface="+mj-lt"/>
                <a:cs typeface="Arial" pitchFamily="34" charset="0"/>
              </a:rPr>
              <a:t>Facoltà</a:t>
            </a:r>
            <a:r>
              <a:rPr lang="en-US" altLang="zh-CN" sz="3200" b="1" dirty="0">
                <a:solidFill>
                  <a:schemeClr val="bg1"/>
                </a:solidFill>
                <a:latin typeface="+mj-lt"/>
                <a:cs typeface="Arial" pitchFamily="34" charset="0"/>
              </a:rPr>
              <a:t> di Farmacia e Medicina</a:t>
            </a:r>
          </a:p>
          <a:p>
            <a:pPr algn="ctr">
              <a:lnSpc>
                <a:spcPts val="1800"/>
              </a:lnSpc>
            </a:pPr>
            <a:endParaRPr lang="en-US" altLang="zh-CN" sz="3200" i="1" dirty="0">
              <a:solidFill>
                <a:srgbClr val="800000"/>
              </a:solidFill>
              <a:latin typeface="+mj-lt"/>
              <a:cs typeface="Arial" pitchFamily="34" charset="0"/>
            </a:endParaRPr>
          </a:p>
          <a:p>
            <a:pPr algn="ctr">
              <a:lnSpc>
                <a:spcPts val="1800"/>
              </a:lnSpc>
            </a:pPr>
            <a:r>
              <a:rPr lang="en-US" altLang="zh-CN" sz="3200" b="1" i="1" dirty="0">
                <a:solidFill>
                  <a:srgbClr val="800000"/>
                </a:solidFill>
                <a:latin typeface="+mj-lt"/>
                <a:cs typeface="Arial" pitchFamily="34" charset="0"/>
              </a:rPr>
              <a:t>Anno</a:t>
            </a:r>
            <a:r>
              <a:rPr lang="en-US" altLang="zh-CN" sz="3200" b="1" dirty="0">
                <a:solidFill>
                  <a:srgbClr val="800000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zh-CN" sz="3200" b="1" i="1" dirty="0" err="1">
                <a:solidFill>
                  <a:srgbClr val="800000"/>
                </a:solidFill>
                <a:latin typeface="+mj-lt"/>
                <a:cs typeface="Arial" pitchFamily="34" charset="0"/>
              </a:rPr>
              <a:t>Accademico</a:t>
            </a:r>
            <a:r>
              <a:rPr lang="en-US" altLang="zh-CN" sz="3200" b="1" dirty="0">
                <a:solidFill>
                  <a:srgbClr val="800000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zh-CN" sz="3200" b="1" i="1" dirty="0">
                <a:solidFill>
                  <a:srgbClr val="800000"/>
                </a:solidFill>
                <a:latin typeface="+mj-lt"/>
                <a:cs typeface="Arial" pitchFamily="34" charset="0"/>
              </a:rPr>
              <a:t>2018/2019</a:t>
            </a:r>
            <a:endParaRPr lang="en-US" altLang="zh-CN" sz="3200" b="1" dirty="0">
              <a:solidFill>
                <a:srgbClr val="800000"/>
              </a:solidFill>
              <a:latin typeface="+mj-lt"/>
              <a:cs typeface="Arial" pitchFamily="34" charset="0"/>
            </a:endParaRPr>
          </a:p>
          <a:p>
            <a:pPr>
              <a:lnSpc>
                <a:spcPts val="2400"/>
              </a:lnSpc>
            </a:pPr>
            <a:endParaRPr lang="en-US" altLang="zh-CN" sz="2900" b="1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ts val="2400"/>
              </a:lnSpc>
            </a:pPr>
            <a:r>
              <a:rPr lang="en-US" altLang="zh-CN" sz="36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zh-CN" sz="3600" b="1" dirty="0" err="1">
                <a:latin typeface="+mj-lt"/>
                <a:cs typeface="Arial" pitchFamily="34" charset="0"/>
              </a:rPr>
              <a:t>Dott</a:t>
            </a:r>
            <a:r>
              <a:rPr lang="en-US" altLang="zh-CN" sz="3600" b="1" dirty="0">
                <a:latin typeface="+mj-lt"/>
                <a:cs typeface="Arial" pitchFamily="34" charset="0"/>
              </a:rPr>
              <a:t>. Sergio </a:t>
            </a:r>
            <a:r>
              <a:rPr lang="en-US" altLang="zh-CN" sz="3600" b="1" dirty="0" err="1">
                <a:latin typeface="+mj-lt"/>
                <a:cs typeface="Arial" pitchFamily="34" charset="0"/>
              </a:rPr>
              <a:t>Valente</a:t>
            </a:r>
            <a:endParaRPr lang="en-US" altLang="zh-CN" sz="3600" b="1" dirty="0">
              <a:latin typeface="+mj-lt"/>
              <a:cs typeface="Arial" pitchFamily="34" charset="0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3365500" y="6142038"/>
            <a:ext cx="6775445" cy="1048485"/>
          </a:xfrm>
          <a:prstGeom prst="rect">
            <a:avLst/>
          </a:prstGeom>
          <a:noFill/>
        </p:spPr>
        <p:txBody>
          <a:bodyPr wrap="none" lIns="0" tIns="0" rIns="0" bIns="45713" rtlCol="0">
            <a:spAutoFit/>
          </a:bodyPr>
          <a:lstStyle/>
          <a:p>
            <a:pPr>
              <a:lnSpc>
                <a:spcPts val="1400"/>
              </a:lnSpc>
              <a:tabLst>
                <a:tab pos="2374543" algn="l"/>
              </a:tabLst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2200"/>
              </a:lnSpc>
              <a:tabLst>
                <a:tab pos="2374543" algn="l"/>
              </a:tabLst>
            </a:pPr>
            <a:r>
              <a:rPr lang="en-US" altLang="zh-CN" dirty="0"/>
              <a:t>	</a:t>
            </a:r>
            <a:r>
              <a:rPr lang="en-US" altLang="zh-CN" sz="2900" dirty="0" err="1">
                <a:solidFill>
                  <a:srgbClr val="FFFFFF"/>
                </a:solidFill>
                <a:cs typeface="Arial" pitchFamily="34" charset="0"/>
              </a:rPr>
              <a:t>Lezione</a:t>
            </a:r>
            <a:r>
              <a:rPr lang="en-US" altLang="zh-CN" sz="2900" dirty="0">
                <a:cs typeface="Arial" pitchFamily="34" charset="0"/>
              </a:rPr>
              <a:t> </a:t>
            </a:r>
            <a:r>
              <a:rPr lang="en-US" altLang="zh-CN" sz="2900" dirty="0">
                <a:solidFill>
                  <a:srgbClr val="FFFFFF"/>
                </a:solidFill>
                <a:cs typeface="Arial" pitchFamily="34" charset="0"/>
              </a:rPr>
              <a:t>05</a:t>
            </a:r>
            <a:r>
              <a:rPr lang="en-US" altLang="zh-CN" sz="2900" dirty="0">
                <a:cs typeface="Arial" pitchFamily="34" charset="0"/>
              </a:rPr>
              <a:t> </a:t>
            </a:r>
            <a:r>
              <a:rPr lang="en-US" altLang="zh-CN" sz="2900" dirty="0">
                <a:solidFill>
                  <a:srgbClr val="FFFFFF"/>
                </a:solidFill>
                <a:cs typeface="Arial" pitchFamily="34" charset="0"/>
              </a:rPr>
              <a:t>-</a:t>
            </a:r>
            <a:r>
              <a:rPr lang="en-US" altLang="zh-CN" sz="2900" dirty="0">
                <a:cs typeface="Arial" pitchFamily="34" charset="0"/>
              </a:rPr>
              <a:t> </a:t>
            </a:r>
            <a:r>
              <a:rPr lang="en-US" altLang="zh-CN" sz="2900" dirty="0">
                <a:solidFill>
                  <a:srgbClr val="FFFFFF"/>
                </a:solidFill>
                <a:cs typeface="Arial" pitchFamily="34" charset="0"/>
              </a:rPr>
              <a:t>15</a:t>
            </a:r>
            <a:r>
              <a:rPr lang="en-US" altLang="zh-CN" sz="2900" dirty="0">
                <a:cs typeface="Arial" pitchFamily="34" charset="0"/>
              </a:rPr>
              <a:t> </a:t>
            </a:r>
            <a:r>
              <a:rPr lang="en-US" altLang="zh-CN" sz="2900" dirty="0" err="1">
                <a:solidFill>
                  <a:schemeClr val="bg1"/>
                </a:solidFill>
                <a:cs typeface="Arial" pitchFamily="34" charset="0"/>
              </a:rPr>
              <a:t>Ottobre</a:t>
            </a:r>
            <a:r>
              <a:rPr lang="en-US" altLang="zh-CN" sz="2900" dirty="0">
                <a:cs typeface="Arial" pitchFamily="34" charset="0"/>
              </a:rPr>
              <a:t> </a:t>
            </a:r>
            <a:r>
              <a:rPr lang="en-US" altLang="zh-CN" sz="2900" dirty="0">
                <a:solidFill>
                  <a:srgbClr val="FFFFFF"/>
                </a:solidFill>
                <a:cs typeface="Arial" pitchFamily="34" charset="0"/>
              </a:rPr>
              <a:t>2018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7100" y="2270194"/>
            <a:ext cx="8168646" cy="86690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dunque,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risultare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colorate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anche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costituite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originariamente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incolori.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927100" y="3324294"/>
            <a:ext cx="559449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600200" y="3356378"/>
            <a:ext cx="7009611" cy="3582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esempio,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CdS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giallo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formato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Cd</a:t>
            </a:r>
            <a:r>
              <a:rPr lang="en-US" altLang="zh-CN" sz="2400" baseline="30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2+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8648700" y="3356378"/>
            <a:ext cx="599523" cy="3582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</a:t>
            </a:r>
            <a:r>
              <a:rPr lang="en-US" altLang="zh-CN" sz="2400" baseline="30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2-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130300" y="3844994"/>
            <a:ext cx="8046690" cy="85408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entrambi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incolori;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Bi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3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bruno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PbS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nero,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risultano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anch’essi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combinazione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incolori.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927100" y="4899094"/>
            <a:ext cx="1490344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L’intensità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2501900" y="4931178"/>
            <a:ext cx="7033272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tali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sembra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dipendere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grado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1130300" y="5407094"/>
            <a:ext cx="7520841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covalenza,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benché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impossibile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confronti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quantitativi.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927100" y="427037"/>
            <a:ext cx="4420056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Sostanze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composti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9207500" y="6954837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20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21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10/42</a:t>
              </a:r>
            </a:p>
          </p:txBody>
        </p:sp>
      </p:grpSp>
      <p:sp>
        <p:nvSpPr>
          <p:cNvPr id="23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2300" y="2095500"/>
            <a:ext cx="562655" cy="34111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257300" y="2095500"/>
            <a:ext cx="8722901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esempio,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AsCl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3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incolore,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AsBr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3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giallastro,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AsI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3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rosso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bruno;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622300" y="2565400"/>
            <a:ext cx="7460184" cy="87972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AgCl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bianco,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AgBr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giallastro,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AgI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giallo.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3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Analogamente,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ZnI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incolore,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GaI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3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giallo,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GeI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4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rosso.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622300" y="3581400"/>
            <a:ext cx="557845" cy="34111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Gli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270000" y="3597442"/>
            <a:ext cx="8653266" cy="32829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assorbimenti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dovuti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trasferimenti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carica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spiegano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825500" y="4051300"/>
            <a:ext cx="9312614" cy="77713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numerosi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ossidi,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solfuri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metallici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persino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quello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composti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cromato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permangato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potassio.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622300" y="5003800"/>
            <a:ext cx="1041311" cy="34111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Infatti,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731210" y="5003800"/>
            <a:ext cx="8098884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K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CrO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4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giallo,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KMnO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4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violetto,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benché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cromo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(VI)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622300" y="325030"/>
            <a:ext cx="4420056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Sostanze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composti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641016" y="5463674"/>
            <a:ext cx="9414116" cy="164916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00"/>
              </a:lnSpc>
              <a:tabLst>
                <a:tab pos="152400" algn="l"/>
                <a:tab pos="80645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manganese (VII)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abbiano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configurazione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elettronica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gas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500"/>
              </a:lnSpc>
              <a:tabLst>
                <a:tab pos="152400" algn="l"/>
                <a:tab pos="80645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precede.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800"/>
              </a:lnSpc>
              <a:tabLst>
                <a:tab pos="152400" algn="l"/>
                <a:tab pos="80645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FFFFFF"/>
                </a:solidFill>
                <a:latin typeface="+mj-lt"/>
                <a:cs typeface="Times New Roman" pitchFamily="18" charset="0"/>
              </a:rPr>
              <a:t>11/42</a:t>
            </a:r>
          </a:p>
        </p:txBody>
      </p:sp>
      <p:sp>
        <p:nvSpPr>
          <p:cNvPr id="21" name="TextBox 1"/>
          <p:cNvSpPr txBox="1"/>
          <p:nvPr/>
        </p:nvSpPr>
        <p:spPr>
          <a:xfrm>
            <a:off x="9207500" y="6954837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22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23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11/42</a:t>
              </a:r>
            </a:p>
          </p:txBody>
        </p:sp>
      </p:grpSp>
      <p:sp>
        <p:nvSpPr>
          <p:cNvPr id="25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7100" y="1925637"/>
            <a:ext cx="1874231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Assorbimenti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2870200" y="1957721"/>
            <a:ext cx="6598986" cy="3582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dovuti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trasferimenti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carica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hanno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927100" y="427037"/>
            <a:ext cx="4420056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Sostanze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composti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927100" y="2489785"/>
            <a:ext cx="8922314" cy="477611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composti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contengono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atomi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stesso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elemento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diversi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stati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ossidazione.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E’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questo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caso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dell’esacianoferrato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potassio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(blu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Prussia),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2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può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considerato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KFeIII[FeII(CN)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6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]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come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KFeII[FeIII(CN)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6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].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2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Entrambe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forme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presentano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ferro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stati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ossidazione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+2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+3.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9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endParaRPr lang="en-US" altLang="zh-CN" sz="2400" dirty="0">
              <a:solidFill>
                <a:srgbClr val="FFFFFF"/>
              </a:solidFill>
              <a:latin typeface="+mj-lt"/>
              <a:cs typeface="Times New Roman" pitchFamily="18" charset="0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8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	</a:t>
            </a:r>
            <a:r>
              <a:rPr lang="en-US" altLang="zh-CN" sz="2400" dirty="0">
                <a:solidFill>
                  <a:srgbClr val="FFFFFF"/>
                </a:solidFill>
                <a:latin typeface="+mj-lt"/>
                <a:cs typeface="Times New Roman" pitchFamily="18" charset="0"/>
              </a:rPr>
              <a:t>12/42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8496300" y="6772274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1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2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12/42</a:t>
              </a:r>
            </a:p>
          </p:txBody>
        </p:sp>
      </p:grpSp>
      <p:sp>
        <p:nvSpPr>
          <p:cNvPr id="14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7100" y="350837"/>
            <a:ext cx="4420056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Sostanze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composti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927100" y="2001837"/>
            <a:ext cx="8922314" cy="527625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Alcune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presentano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diversi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secondo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loro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5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associazione.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4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esempio,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iodio: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1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solido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grigio;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2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vapore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violetto;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2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soluzioni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alcoliche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eteree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rosso-brune;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2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soluzioni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cloroformio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benzene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viola.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4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queste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ultime,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molecola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iodio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biatomica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stato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5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vapore.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7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endParaRPr lang="en-US" altLang="zh-CN" sz="2400" dirty="0">
              <a:solidFill>
                <a:srgbClr val="FFFFFF"/>
              </a:solidFill>
              <a:latin typeface="+mj-lt"/>
              <a:cs typeface="Times New Roman" pitchFamily="18" charset="0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8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	</a:t>
            </a:r>
            <a:r>
              <a:rPr lang="en-US" altLang="zh-CN" sz="2400" dirty="0">
                <a:solidFill>
                  <a:srgbClr val="FFFFFF"/>
                </a:solidFill>
                <a:latin typeface="+mj-lt"/>
                <a:cs typeface="Times New Roman" pitchFamily="18" charset="0"/>
              </a:rPr>
              <a:t>13/42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9207500" y="6954837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9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0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13/42</a:t>
              </a:r>
            </a:p>
          </p:txBody>
        </p:sp>
      </p:grpSp>
      <p:sp>
        <p:nvSpPr>
          <p:cNvPr id="12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31900" y="1509043"/>
            <a:ext cx="8064500" cy="5242594"/>
          </a:xfrm>
          <a:prstGeom prst="rect">
            <a:avLst/>
          </a:prstGeom>
          <a:noFill/>
        </p:spPr>
      </p:pic>
      <p:sp>
        <p:nvSpPr>
          <p:cNvPr id="6" name="TextBox 1"/>
          <p:cNvSpPr txBox="1"/>
          <p:nvPr/>
        </p:nvSpPr>
        <p:spPr>
          <a:xfrm>
            <a:off x="1384300" y="198437"/>
            <a:ext cx="4420056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Sostanze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degli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ossidi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9207500" y="6954837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1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2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15/42</a:t>
              </a:r>
            </a:p>
          </p:txBody>
        </p:sp>
      </p:grpSp>
      <p:sp>
        <p:nvSpPr>
          <p:cNvPr id="14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55700" y="1291619"/>
            <a:ext cx="8255000" cy="5236181"/>
          </a:xfrm>
          <a:prstGeom prst="rect">
            <a:avLst/>
          </a:prstGeom>
          <a:noFill/>
        </p:spPr>
      </p:pic>
      <p:sp>
        <p:nvSpPr>
          <p:cNvPr id="6" name="TextBox 1"/>
          <p:cNvSpPr txBox="1"/>
          <p:nvPr/>
        </p:nvSpPr>
        <p:spPr>
          <a:xfrm>
            <a:off x="1187784" y="166353"/>
            <a:ext cx="4420056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Sostanze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degli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idrossidi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9207500" y="6954837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1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2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16/42</a:t>
              </a:r>
            </a:p>
          </p:txBody>
        </p:sp>
      </p:grpSp>
      <p:sp>
        <p:nvSpPr>
          <p:cNvPr id="14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1189562"/>
            <a:ext cx="7708900" cy="5690939"/>
          </a:xfrm>
          <a:prstGeom prst="rect">
            <a:avLst/>
          </a:prstGeom>
          <a:noFill/>
        </p:spPr>
      </p:pic>
      <p:sp>
        <p:nvSpPr>
          <p:cNvPr id="6" name="TextBox 1"/>
          <p:cNvSpPr txBox="1"/>
          <p:nvPr/>
        </p:nvSpPr>
        <p:spPr>
          <a:xfrm>
            <a:off x="1688644" y="122237"/>
            <a:ext cx="4420056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Sostanze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solfuri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9207500" y="6954837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1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2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17/42</a:t>
              </a:r>
            </a:p>
          </p:txBody>
        </p:sp>
      </p:grpSp>
      <p:sp>
        <p:nvSpPr>
          <p:cNvPr id="14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3300" y="2108200"/>
            <a:ext cx="1559786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Nell’analisi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2717800" y="2140284"/>
            <a:ext cx="7059177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qualitativa,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reazioni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cui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formano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composti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206500" y="2616200"/>
            <a:ext cx="6897401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colorati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utilizzate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riconoscere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003300" y="3187700"/>
            <a:ext cx="1041311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Infatti,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2114884" y="3219784"/>
            <a:ext cx="7626896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composto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generalmente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più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caratteristico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003300" y="3721100"/>
            <a:ext cx="8290090" cy="143116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più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facilmente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riconoscibile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composto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incolore.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detto,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può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dovuto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transizioni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trasferimenti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carica.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003300" y="5334000"/>
            <a:ext cx="514564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Lo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676400" y="5366084"/>
            <a:ext cx="7656840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stesso,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inoltre,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dipende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tipo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unito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1054100" y="5867400"/>
            <a:ext cx="1153521" cy="73866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1524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catione.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</p:txBody>
      </p:sp>
      <p:sp>
        <p:nvSpPr>
          <p:cNvPr id="14" name="TextBox 1"/>
          <p:cNvSpPr txBox="1"/>
          <p:nvPr/>
        </p:nvSpPr>
        <p:spPr>
          <a:xfrm>
            <a:off x="1079500" y="325030"/>
            <a:ext cx="7233968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Sostanze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composti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l’analisi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qualitativa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9207500" y="6954837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8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9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TextBox 1"/>
            <p:cNvSpPr txBox="1"/>
            <p:nvPr/>
          </p:nvSpPr>
          <p:spPr>
            <a:xfrm>
              <a:off x="9842500" y="7205695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18/42</a:t>
              </a:r>
            </a:p>
          </p:txBody>
        </p:sp>
      </p:grpSp>
      <p:sp>
        <p:nvSpPr>
          <p:cNvPr id="21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7100" y="1896933"/>
            <a:ext cx="381515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397000" y="1929017"/>
            <a:ext cx="8092600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dovuto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transizioni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dipende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cui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130300" y="2404933"/>
            <a:ext cx="5103641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agisce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orbitali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catione.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927100" y="2976433"/>
            <a:ext cx="1051955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D’altro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2070100" y="3008517"/>
            <a:ext cx="7426520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canto,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dovuto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trasferimenti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carica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dipende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927100" y="3509833"/>
            <a:ext cx="8233729" cy="143116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dalle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proprietà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ossido-riduttive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legante.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cationi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metalli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transizione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colorati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transizioni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trasferimenti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carica.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927100" y="5122733"/>
            <a:ext cx="299762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333500" y="5154817"/>
            <a:ext cx="8182368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cationi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metalli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post-transizione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(metalli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B)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colorati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977900" y="5656133"/>
            <a:ext cx="4022704" cy="86690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1524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trasferimenti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carica.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</p:txBody>
      </p:sp>
      <p:sp>
        <p:nvSpPr>
          <p:cNvPr id="14" name="TextBox 1"/>
          <p:cNvSpPr txBox="1"/>
          <p:nvPr/>
        </p:nvSpPr>
        <p:spPr>
          <a:xfrm>
            <a:off x="927100" y="302711"/>
            <a:ext cx="7233968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Sostanze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composti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l’analisi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qualitativa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9207500" y="6954837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8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9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TextBox 1"/>
            <p:cNvSpPr txBox="1"/>
            <p:nvPr/>
          </p:nvSpPr>
          <p:spPr>
            <a:xfrm>
              <a:off x="9842500" y="7205695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19/42</a:t>
              </a:r>
            </a:p>
          </p:txBody>
        </p:sp>
      </p:grpSp>
      <p:sp>
        <p:nvSpPr>
          <p:cNvPr id="21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7100" y="1773237"/>
            <a:ext cx="553037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Gli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600200" y="1805321"/>
            <a:ext cx="7965707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elementi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alcalini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alcalino-terrosi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danno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reazioni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927100" y="2332037"/>
            <a:ext cx="8731621" cy="193129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cromatiche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principali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motivi.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primo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luogo,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loro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subiscono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cambiamenti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ossidazione,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cioè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grado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colorazioni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trasferimenti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carica.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927100" y="4427537"/>
            <a:ext cx="466474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485900" y="4459621"/>
            <a:ext cx="8135304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secondo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luogo,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loro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presentano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transizioni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interne,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130300" y="4935537"/>
            <a:ext cx="5567743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fanno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metalli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transizione.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927100" y="5507037"/>
            <a:ext cx="299762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333500" y="5539121"/>
            <a:ext cx="8286820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pochi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composti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colorati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tali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elementi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debbono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loro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977900" y="6015037"/>
            <a:ext cx="2519921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1524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soltanto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all’anione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.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927100" y="274637"/>
            <a:ext cx="7233968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Sostanze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composti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l’analisi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qualitativa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9207500" y="6954837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8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9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TextBox 1"/>
            <p:cNvSpPr txBox="1"/>
            <p:nvPr/>
          </p:nvSpPr>
          <p:spPr>
            <a:xfrm>
              <a:off x="9842500" y="7205695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20/42</a:t>
              </a:r>
            </a:p>
          </p:txBody>
        </p:sp>
      </p:grpSp>
      <p:sp>
        <p:nvSpPr>
          <p:cNvPr id="21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3300" y="1951037"/>
            <a:ext cx="8735725" cy="186717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L’energia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luminosa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assorbita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eccita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elettroni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stessa,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cioè,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esempio,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può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promuovere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trasferimento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(generalmente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)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livello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superiore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dell’atomo.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003300" y="3983037"/>
            <a:ext cx="1035283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Questi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2171700" y="4015121"/>
            <a:ext cx="7293279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trasferimenti,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i="1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transizioni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i="1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intratomiche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206500" y="4529137"/>
            <a:ext cx="8602933" cy="135421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particolarmente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importanti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caso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metalli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transizione,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hanno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orbitali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parzialmente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riempiti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cui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generalmente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colorati.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959184" y="198437"/>
            <a:ext cx="4420056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err="1">
                <a:solidFill>
                  <a:srgbClr val="832433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err="1">
                <a:solidFill>
                  <a:srgbClr val="832433"/>
                </a:solidFill>
                <a:latin typeface="+mj-lt"/>
                <a:cs typeface="Times New Roman" pitchFamily="18" charset="0"/>
              </a:rPr>
              <a:t>Sostanze</a:t>
            </a:r>
            <a:endParaRPr lang="en-US" altLang="zh-CN" sz="3600" b="1" dirty="0">
              <a:solidFill>
                <a:srgbClr val="832433"/>
              </a:solidFill>
              <a:latin typeface="+mj-lt"/>
              <a:cs typeface="Times New Roman" pitchFamily="18" charset="0"/>
            </a:endParaRPr>
          </a:p>
          <a:p>
            <a:pPr>
              <a:tabLst>
                <a:tab pos="0" algn="l"/>
              </a:tabLst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composti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4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5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1"/>
            <p:cNvSpPr txBox="1"/>
            <p:nvPr/>
          </p:nvSpPr>
          <p:spPr>
            <a:xfrm>
              <a:off x="9842500" y="7175500"/>
              <a:ext cx="391133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2/42</a:t>
              </a:r>
            </a:p>
          </p:txBody>
        </p:sp>
      </p:grpSp>
      <p:sp>
        <p:nvSpPr>
          <p:cNvPr id="17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0900" y="1742226"/>
            <a:ext cx="381515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346200" y="1774310"/>
            <a:ext cx="7845866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potassio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riconosce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mediante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formazione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composto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054100" y="2250226"/>
            <a:ext cx="3536033" cy="40523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K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[Co(NO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)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6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]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giallo.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850900" y="2821726"/>
            <a:ext cx="381515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358900" y="2853810"/>
            <a:ext cx="7850867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questo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complesso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dovuto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transizioni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d-d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054100" y="3317026"/>
            <a:ext cx="8171148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cobalto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verso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l’anione,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transizioni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influenzate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054100" y="3825026"/>
            <a:ext cx="379912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dal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714500" y="3825026"/>
            <a:ext cx="922688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catione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2908300" y="3825026"/>
            <a:ext cx="1039387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alcalino;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4229100" y="3825026"/>
            <a:ext cx="141064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4648200" y="3825026"/>
            <a:ext cx="1323119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complesso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6273800" y="3776900"/>
            <a:ext cx="2442976" cy="40523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(NH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4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)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Na[Co(NO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)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6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]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8974890" y="3841068"/>
            <a:ext cx="153888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850900" y="243626"/>
            <a:ext cx="7233968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Sostanze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composti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l’analisi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qualitativa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850900" y="4409226"/>
            <a:ext cx="8922314" cy="241861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ugualmente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giallo.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magnesio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forma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idrossido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bianco,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può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sé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alcuni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coloranti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organici,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formando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composti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caratteristici,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come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lacche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8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	</a:t>
            </a:r>
            <a:r>
              <a:rPr lang="en-US" altLang="zh-CN" sz="2400" dirty="0">
                <a:solidFill>
                  <a:srgbClr val="FFFFFF"/>
                </a:solidFill>
                <a:latin typeface="+mj-lt"/>
                <a:cs typeface="Times New Roman" pitchFamily="18" charset="0"/>
              </a:rPr>
              <a:t>21/42</a:t>
            </a:r>
          </a:p>
        </p:txBody>
      </p:sp>
      <p:sp>
        <p:nvSpPr>
          <p:cNvPr id="21" name="TextBox 1"/>
          <p:cNvSpPr txBox="1"/>
          <p:nvPr/>
        </p:nvSpPr>
        <p:spPr>
          <a:xfrm>
            <a:off x="9207500" y="6954837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22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23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TextBox 1"/>
            <p:cNvSpPr txBox="1"/>
            <p:nvPr/>
          </p:nvSpPr>
          <p:spPr>
            <a:xfrm>
              <a:off x="9842500" y="7205695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21/42</a:t>
              </a:r>
            </a:p>
          </p:txBody>
        </p:sp>
      </p:grpSp>
      <p:sp>
        <p:nvSpPr>
          <p:cNvPr id="25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45126" y="4615363"/>
            <a:ext cx="8168583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Ferro (III)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forma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l’anione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SCN</a:t>
            </a:r>
            <a:r>
              <a:rPr lang="en-US" altLang="zh-CN" sz="2400" baseline="30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complesso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cui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927100" y="1925637"/>
            <a:ext cx="1008289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Anche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2070100" y="1957721"/>
            <a:ext cx="7316683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l’alluminio,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presenta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trasferimenti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carica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nei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130300" y="2446337"/>
            <a:ext cx="8183651" cy="85408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suoi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complessi,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può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riconosciuto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mediante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coloranti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organici.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927100" y="3513137"/>
            <a:ext cx="721351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Tale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816100" y="3548563"/>
            <a:ext cx="7635295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elemento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ha,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infatti,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capacità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formare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caratteristiche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130300" y="4008437"/>
            <a:ext cx="7870681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lacche,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cui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dovuto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transizioni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interne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colorante.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927100" y="4579937"/>
            <a:ext cx="381515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927100" y="248830"/>
            <a:ext cx="7233968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Sostanze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composti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l’analisi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qualitativa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977900" y="5151437"/>
            <a:ext cx="8871018" cy="209801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152400" algn="l"/>
                <a:tab pos="80518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rosso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dovuto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trasferimento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carica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dall’anione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riducente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152400" algn="l"/>
                <a:tab pos="80518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catione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ossidante.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900"/>
              </a:lnSpc>
              <a:tabLst>
                <a:tab pos="152400" algn="l"/>
                <a:tab pos="8051800" algn="l"/>
              </a:tabLst>
            </a:pPr>
            <a:endParaRPr lang="en-US" altLang="zh-CN" sz="2400" dirty="0">
              <a:solidFill>
                <a:srgbClr val="FFFFFF"/>
              </a:solidFill>
              <a:latin typeface="+mj-lt"/>
              <a:cs typeface="Times New Roman" pitchFamily="18" charset="0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800"/>
              </a:lnSpc>
              <a:tabLst>
                <a:tab pos="152400" algn="l"/>
                <a:tab pos="80518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FFFFFF"/>
                </a:solidFill>
                <a:latin typeface="+mj-lt"/>
                <a:cs typeface="Times New Roman" pitchFamily="18" charset="0"/>
              </a:rPr>
              <a:t>22/42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9207500" y="6954837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8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9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TextBox 1"/>
            <p:cNvSpPr txBox="1"/>
            <p:nvPr/>
          </p:nvSpPr>
          <p:spPr>
            <a:xfrm>
              <a:off x="9842500" y="7205695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22/42</a:t>
              </a:r>
            </a:p>
          </p:txBody>
        </p:sp>
      </p:grpSp>
      <p:sp>
        <p:nvSpPr>
          <p:cNvPr id="21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52500" y="2108200"/>
            <a:ext cx="710131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778000" y="2092158"/>
            <a:ext cx="8023863" cy="40523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[Fe(CN)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6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]</a:t>
            </a:r>
            <a:r>
              <a:rPr lang="en-US" altLang="zh-CN" sz="2400" baseline="30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4-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ferro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(III)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forma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composto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952500" y="4222416"/>
            <a:ext cx="514564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Lo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600200" y="4254500"/>
            <a:ext cx="7847533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stesso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elemento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grado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formare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perossido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155700" y="4743116"/>
            <a:ext cx="8304774" cy="85408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CrO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5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cui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blu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dovuto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trasferimento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carica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dall’ossigeno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metallo.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952500" y="350837"/>
            <a:ext cx="7233968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Sostanze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composti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l’analisi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qualitativa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927100" y="2636837"/>
            <a:ext cx="8378704" cy="144398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blu,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dovuto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trasferimento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carica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dell’anione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riducente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verso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catione.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cromo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(III)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può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ossidato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cromato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CrO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4</a:t>
            </a:r>
            <a:r>
              <a:rPr lang="en-US" altLang="zh-CN" sz="2400" baseline="30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2-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giallo.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9207500" y="6954837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7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8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TextBox 1"/>
            <p:cNvSpPr txBox="1"/>
            <p:nvPr/>
          </p:nvSpPr>
          <p:spPr>
            <a:xfrm>
              <a:off x="9842500" y="7205695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23/42</a:t>
              </a:r>
            </a:p>
          </p:txBody>
        </p:sp>
      </p:grpSp>
      <p:sp>
        <p:nvSpPr>
          <p:cNvPr id="20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3300" y="2027237"/>
            <a:ext cx="8556060" cy="86690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cobalto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nichel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formano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solfuri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mentre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zinco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forma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solfuro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bianco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manganese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solfuro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rosa.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003300" y="3081337"/>
            <a:ext cx="514564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Lo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714500" y="3113421"/>
            <a:ext cx="7877349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zinco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reazioni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cromatiche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perché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ha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206500" y="3576637"/>
            <a:ext cx="7329251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possibilità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né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transizioni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né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trasferimenti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carica.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003300" y="4148137"/>
            <a:ext cx="381515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612900" y="4180221"/>
            <a:ext cx="7921528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Manganese (II)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forma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idrossido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bianco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diventa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003300" y="427037"/>
            <a:ext cx="7233968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Sostanze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composti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l’analisi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qualitativa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003300" y="4732337"/>
            <a:ext cx="8922314" cy="261097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facilmente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bruno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perché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ossida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Mn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(III)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Mn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(IV).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ossidazione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più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spinta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arriva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verde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manganato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violetto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permanganato,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cui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dovuti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probabilmente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trasferimenti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carica.</a:t>
            </a:r>
          </a:p>
          <a:p>
            <a:pPr>
              <a:lnSpc>
                <a:spcPts val="25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endParaRPr lang="en-US" altLang="zh-CN" sz="2400" dirty="0">
              <a:solidFill>
                <a:srgbClr val="FFFFFF"/>
              </a:solidFill>
              <a:latin typeface="+mj-lt"/>
              <a:cs typeface="Times New Roman" pitchFamily="18" charset="0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8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	</a:t>
            </a:r>
            <a:r>
              <a:rPr lang="en-US" altLang="zh-CN" sz="2400" dirty="0">
                <a:solidFill>
                  <a:srgbClr val="FFFFFF"/>
                </a:solidFill>
                <a:latin typeface="+mj-lt"/>
                <a:cs typeface="Times New Roman" pitchFamily="18" charset="0"/>
              </a:rPr>
              <a:t>24/42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8572500" y="6848474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5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6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"/>
            <p:cNvSpPr txBox="1"/>
            <p:nvPr/>
          </p:nvSpPr>
          <p:spPr>
            <a:xfrm>
              <a:off x="9842500" y="7205695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24/42</a:t>
              </a:r>
            </a:p>
          </p:txBody>
        </p:sp>
      </p:grpSp>
      <p:sp>
        <p:nvSpPr>
          <p:cNvPr id="18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7100" y="2108200"/>
            <a:ext cx="381515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422400" y="2140284"/>
            <a:ext cx="7851316" cy="3582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nichel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riconosce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composto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caratteristico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esso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130300" y="2628900"/>
            <a:ext cx="8598316" cy="85408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forma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dimetilgliossima,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cui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rosso-fragola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dovuto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trasferimenti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carica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nichel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(II)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verso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legante.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927100" y="3695700"/>
            <a:ext cx="710131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854200" y="3715084"/>
            <a:ext cx="7497181" cy="3582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cobalto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dimetilgliossima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colorazione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130300" y="4191000"/>
            <a:ext cx="1195712" cy="3582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giallastra.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927100" y="4762500"/>
            <a:ext cx="721351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Tale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854200" y="4794584"/>
            <a:ext cx="7812844" cy="3582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differenza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dovuta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probabilmente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diverse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strutture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1130300" y="5270500"/>
            <a:ext cx="4547207" cy="3582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elettroniche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nichel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cobalto.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927100" y="350837"/>
            <a:ext cx="7233968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Sostanze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composti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l’analisi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qualitativa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9207500" y="6954837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9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20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1"/>
            <p:cNvSpPr txBox="1"/>
            <p:nvPr/>
          </p:nvSpPr>
          <p:spPr>
            <a:xfrm>
              <a:off x="9842500" y="7205695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25/42</a:t>
              </a:r>
            </a:p>
          </p:txBody>
        </p:sp>
      </p:grpSp>
      <p:sp>
        <p:nvSpPr>
          <p:cNvPr id="22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3300" y="2146300"/>
            <a:ext cx="8560357" cy="136704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solfuri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elementi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dovuti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trasferimenti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carica,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abbastanza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caratteristici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distinguere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loro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elementi.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003300" y="3695700"/>
            <a:ext cx="299762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422400" y="3715084"/>
            <a:ext cx="7959230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solfuri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arsenico,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stagno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(IV)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cadmio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gialli,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mentre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206500" y="4191000"/>
            <a:ext cx="5654240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solfuri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rame,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piombo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mercurio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neri.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003300" y="4762500"/>
            <a:ext cx="1290097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Tuttavia,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2400300" y="4794584"/>
            <a:ext cx="7208255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spesso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cadmio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riconosce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proprio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206500" y="5270500"/>
            <a:ext cx="3374193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giallo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solfuro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(CdS).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1003300" y="427037"/>
            <a:ext cx="7233968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Sostanze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composti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l’analisi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qualitativa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9207500" y="6954837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7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8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TextBox 1"/>
            <p:cNvSpPr txBox="1"/>
            <p:nvPr/>
          </p:nvSpPr>
          <p:spPr>
            <a:xfrm>
              <a:off x="9842500" y="7205695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26/42</a:t>
              </a:r>
            </a:p>
          </p:txBody>
        </p:sp>
      </p:grpSp>
      <p:sp>
        <p:nvSpPr>
          <p:cNvPr id="20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59300" y="2603500"/>
            <a:ext cx="1463542" cy="40523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Cu(NH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)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4</a:t>
            </a:r>
            <a:r>
              <a:rPr lang="en-US" altLang="zh-CN" sz="2400" baseline="30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2+</a:t>
            </a:r>
            <a:r>
              <a:rPr lang="en-US" altLang="zh-CN" sz="2400" baseline="300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,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927100" y="2108200"/>
            <a:ext cx="381515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460500" y="2140284"/>
            <a:ext cx="8070864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rame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può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riconoscere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azzurro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ione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5981700" y="2648284"/>
            <a:ext cx="3446841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dovuto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transizioni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130300" y="2628900"/>
            <a:ext cx="3340210" cy="85408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complesso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cuproamminico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.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927100" y="3695700"/>
            <a:ext cx="838243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Altro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993900" y="3714652"/>
            <a:ext cx="982770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metodo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3225800" y="3714652"/>
            <a:ext cx="232436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3733800" y="3714652"/>
            <a:ext cx="1931170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riconoscimento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5918200" y="3714652"/>
            <a:ext cx="153888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6362700" y="3714652"/>
            <a:ext cx="780663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quello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7404100" y="3714652"/>
            <a:ext cx="386324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8077200" y="3714652"/>
            <a:ext cx="1236492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composto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1130300" y="4216400"/>
            <a:ext cx="8714180" cy="85408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Cu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[Fe(CN)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6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],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cui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bruno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dovuto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trasferimento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carica.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927100" y="350837"/>
            <a:ext cx="7233968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Sostanze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composti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l’analisi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qualitativa</a:t>
            </a:r>
          </a:p>
        </p:txBody>
      </p:sp>
      <p:sp>
        <p:nvSpPr>
          <p:cNvPr id="24" name="TextBox 1"/>
          <p:cNvSpPr txBox="1"/>
          <p:nvPr/>
        </p:nvSpPr>
        <p:spPr>
          <a:xfrm>
            <a:off x="9207500" y="6954837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25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26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TextBox 1"/>
            <p:cNvSpPr txBox="1"/>
            <p:nvPr/>
          </p:nvSpPr>
          <p:spPr>
            <a:xfrm>
              <a:off x="9842500" y="7205695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27/42</a:t>
              </a:r>
            </a:p>
          </p:txBody>
        </p:sp>
      </p:grpSp>
      <p:sp>
        <p:nvSpPr>
          <p:cNvPr id="28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7100" y="1849437"/>
            <a:ext cx="381515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447800" y="1865479"/>
            <a:ext cx="8162812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piombo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mercurio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riconoscere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mediante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130300" y="2357437"/>
            <a:ext cx="5381410" cy="40523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rispettivi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ioduri: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HgI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(rosso)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PbI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(giallo).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927100" y="2928937"/>
            <a:ext cx="381515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460500" y="2961021"/>
            <a:ext cx="8146013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loro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dovuto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trasferimento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carica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dall’anione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130300" y="3424237"/>
            <a:ext cx="3816494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riducente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catione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ossidante.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927100" y="3995737"/>
            <a:ext cx="440826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511300" y="4027821"/>
            <a:ext cx="8217186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deve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aggiungere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Pb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(II)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un’affinità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l’elettrone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più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1130300" y="4503737"/>
            <a:ext cx="2473434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bassa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Ag</a:t>
            </a:r>
            <a:r>
              <a:rPr lang="en-US" altLang="zh-CN" sz="2400" baseline="30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+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Hg</a:t>
            </a:r>
            <a:r>
              <a:rPr lang="en-US" altLang="zh-CN" sz="2400" baseline="30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2+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.</a:t>
            </a:r>
            <a:endParaRPr lang="en-US" altLang="zh-CN" sz="2400" baseline="30000" dirty="0">
              <a:solidFill>
                <a:srgbClr val="00000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4" name="TextBox 1"/>
          <p:cNvSpPr txBox="1"/>
          <p:nvPr/>
        </p:nvSpPr>
        <p:spPr>
          <a:xfrm>
            <a:off x="927100" y="5075237"/>
            <a:ext cx="1423210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L’argento,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2501900" y="5107321"/>
            <a:ext cx="7094891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pertanto,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precipitati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colorati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anioni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927100" y="350837"/>
            <a:ext cx="7233968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Sostanze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composti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l’analisi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qualitativa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977900" y="5621337"/>
            <a:ext cx="8871018" cy="121315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152400" algn="l"/>
                <a:tab pos="80518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polarizzabili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ioduro: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assorbimento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cade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zona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152400" algn="l"/>
                <a:tab pos="80518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ultravioletta.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800"/>
              </a:lnSpc>
              <a:tabLst>
                <a:tab pos="152400" algn="l"/>
                <a:tab pos="80518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FFFFFF"/>
                </a:solidFill>
                <a:latin typeface="+mj-lt"/>
                <a:cs typeface="Times New Roman" pitchFamily="18" charset="0"/>
              </a:rPr>
              <a:t>28/42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9207500" y="6954837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20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21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TextBox 1"/>
            <p:cNvSpPr txBox="1"/>
            <p:nvPr/>
          </p:nvSpPr>
          <p:spPr>
            <a:xfrm>
              <a:off x="9842500" y="7205695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28/42</a:t>
              </a:r>
            </a:p>
          </p:txBody>
        </p:sp>
      </p:grpSp>
      <p:sp>
        <p:nvSpPr>
          <p:cNvPr id="23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7100" y="2146300"/>
            <a:ext cx="8743676" cy="136704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saggio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ricerca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molibdeno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formazione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cosiddetto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blu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molibdeno,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ottiene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riduzione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molibdati.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927100" y="3695700"/>
            <a:ext cx="7299947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blu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forma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dovuto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trasferimento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8406064" y="3715084"/>
            <a:ext cx="727443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carica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927100" y="4229100"/>
            <a:ext cx="8635506" cy="144398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differenti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stati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ossidazione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medesimo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elemento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(MoV→MoVI).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Un’analoga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tungsteno.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927100" y="401230"/>
            <a:ext cx="7233968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Sostanze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composti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l’analisi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qualitativa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9207500" y="6954837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4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5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1"/>
            <p:cNvSpPr txBox="1"/>
            <p:nvPr/>
          </p:nvSpPr>
          <p:spPr>
            <a:xfrm>
              <a:off x="9842500" y="7205695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29/42</a:t>
              </a:r>
            </a:p>
          </p:txBody>
        </p:sp>
      </p:grpSp>
      <p:sp>
        <p:nvSpPr>
          <p:cNvPr id="17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3300" y="350837"/>
            <a:ext cx="3499869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Analisi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Qualitativa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Generalità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003300" y="2133600"/>
            <a:ext cx="8922314" cy="528907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analisi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chimica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insieme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operazioni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eseguono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riconoscere,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separare,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dosare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costituenti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miscela.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suddivide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analisi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qualitativa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analisi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quantitativa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4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L’analisi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qualitativa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scopo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riconoscimento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costituenti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miscela.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L’analisi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quantitativa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scopo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determinazione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rapporti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quantitativi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singoli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costituenti.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4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endParaRPr lang="en-US" altLang="zh-CN" sz="2400" dirty="0">
              <a:solidFill>
                <a:srgbClr val="FFFFFF"/>
              </a:solidFill>
              <a:latin typeface="+mj-lt"/>
              <a:cs typeface="Times New Roman" pitchFamily="18" charset="0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8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	</a:t>
            </a:r>
            <a:r>
              <a:rPr lang="en-US" altLang="zh-CN" sz="2400" dirty="0">
                <a:solidFill>
                  <a:srgbClr val="FFFFFF"/>
                </a:solidFill>
                <a:latin typeface="+mj-lt"/>
                <a:cs typeface="Times New Roman" pitchFamily="18" charset="0"/>
              </a:rPr>
              <a:t>30/42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9207500" y="6954837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9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0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"/>
            <p:cNvSpPr txBox="1"/>
            <p:nvPr/>
          </p:nvSpPr>
          <p:spPr>
            <a:xfrm>
              <a:off x="9842500" y="7205695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30/42</a:t>
              </a:r>
            </a:p>
          </p:txBody>
        </p:sp>
      </p:grpSp>
      <p:sp>
        <p:nvSpPr>
          <p:cNvPr id="12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0696" y="1874837"/>
            <a:ext cx="8409904" cy="4211637"/>
          </a:xfrm>
          <a:prstGeom prst="rect">
            <a:avLst/>
          </a:prstGeom>
          <a:noFill/>
        </p:spPr>
      </p:pic>
      <p:sp>
        <p:nvSpPr>
          <p:cNvPr id="6" name="TextBox 1"/>
          <p:cNvSpPr txBox="1"/>
          <p:nvPr/>
        </p:nvSpPr>
        <p:spPr>
          <a:xfrm>
            <a:off x="1536700" y="274637"/>
            <a:ext cx="4420056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Sostanze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composti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1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2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"/>
            <p:cNvSpPr txBox="1"/>
            <p:nvPr/>
          </p:nvSpPr>
          <p:spPr>
            <a:xfrm>
              <a:off x="9842500" y="7175500"/>
              <a:ext cx="391133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2/42</a:t>
              </a:r>
            </a:p>
          </p:txBody>
        </p:sp>
      </p:grpSp>
      <p:sp>
        <p:nvSpPr>
          <p:cNvPr id="14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55700" y="2222500"/>
            <a:ext cx="8367483" cy="349691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base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natura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analizzare,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cioè,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secondo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tratti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inorganiche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organiche,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distingue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l’analisi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chimica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inorganica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dall’analisi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organica.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L’analisi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gassose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segue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criteri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metodi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particolari.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4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Nell’analisi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qualitativa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inorganiche,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escludono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gas,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caso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più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generale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analizzare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solida.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155700" y="503237"/>
            <a:ext cx="3499869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Analisi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Qualitativa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Generalità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9207500" y="6954837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1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2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"/>
            <p:cNvSpPr txBox="1"/>
            <p:nvPr/>
          </p:nvSpPr>
          <p:spPr>
            <a:xfrm>
              <a:off x="9842500" y="7205695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31/42</a:t>
              </a:r>
            </a:p>
          </p:txBody>
        </p:sp>
      </p:grpSp>
      <p:sp>
        <p:nvSpPr>
          <p:cNvPr id="14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9500" y="2392357"/>
            <a:ext cx="636649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917700" y="2424441"/>
            <a:ext cx="7611699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l’analisi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solido,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scelta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dipende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elementi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079500" y="2913057"/>
            <a:ext cx="1307537" cy="94384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presenti.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Quando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2425700" y="3486478"/>
            <a:ext cx="6822317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alcuna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indicazione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proposito,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necessario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282700" y="3992557"/>
            <a:ext cx="8128507" cy="85408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procedere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ricerca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sistematica,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affinché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sfugga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nessun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costituente.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079500" y="350837"/>
            <a:ext cx="3499869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Analisi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Qualitativa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Generalità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9207500" y="6954837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5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6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"/>
            <p:cNvSpPr txBox="1"/>
            <p:nvPr/>
          </p:nvSpPr>
          <p:spPr>
            <a:xfrm>
              <a:off x="9842500" y="7205695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32/42</a:t>
              </a:r>
            </a:p>
          </p:txBody>
        </p:sp>
      </p:grpSp>
      <p:sp>
        <p:nvSpPr>
          <p:cNvPr id="18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3300" y="2048093"/>
            <a:ext cx="8199424" cy="1944122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maggior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parte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metodi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analitici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richiedono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analizzare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trovi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soluzione.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composti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inorganici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soluzione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risultano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regola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dissociati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003300" y="4143593"/>
            <a:ext cx="1173783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L’analisi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2527300" y="4181693"/>
            <a:ext cx="1311321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qualitativa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4102100" y="4181693"/>
            <a:ext cx="1290738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inorganica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5702300" y="4181693"/>
            <a:ext cx="190758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6223000" y="4181693"/>
            <a:ext cx="703141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limita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7188200" y="4181693"/>
            <a:ext cx="1741823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generalmente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9207500" y="4181693"/>
            <a:ext cx="147476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1206500" y="4689693"/>
            <a:ext cx="8484759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riconoscere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presenti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esame,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1206500" y="5197693"/>
            <a:ext cx="2481833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indipendentemente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3911600" y="5197693"/>
            <a:ext cx="309380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4546600" y="5197693"/>
            <a:ext cx="688330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come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5562600" y="5197693"/>
            <a:ext cx="464871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essi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6388100" y="5197693"/>
            <a:ext cx="726289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erano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7429500" y="5197693"/>
            <a:ext cx="2000741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originariamente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1054100" y="5680293"/>
            <a:ext cx="1477328" cy="99514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1524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combinati.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</p:txBody>
      </p:sp>
      <p:sp>
        <p:nvSpPr>
          <p:cNvPr id="21" name="TextBox 1"/>
          <p:cNvSpPr txBox="1"/>
          <p:nvPr/>
        </p:nvSpPr>
        <p:spPr>
          <a:xfrm>
            <a:off x="1003300" y="350837"/>
            <a:ext cx="3499869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Analisi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Qualitativa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Generalità</a:t>
            </a:r>
          </a:p>
        </p:txBody>
      </p:sp>
      <p:sp>
        <p:nvSpPr>
          <p:cNvPr id="24" name="TextBox 1"/>
          <p:cNvSpPr txBox="1"/>
          <p:nvPr/>
        </p:nvSpPr>
        <p:spPr>
          <a:xfrm>
            <a:off x="9207500" y="6954837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25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26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TextBox 1"/>
            <p:cNvSpPr txBox="1"/>
            <p:nvPr/>
          </p:nvSpPr>
          <p:spPr>
            <a:xfrm>
              <a:off x="9842500" y="7205695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33/42</a:t>
              </a:r>
            </a:p>
          </p:txBody>
        </p:sp>
      </p:grpSp>
      <p:sp>
        <p:nvSpPr>
          <p:cNvPr id="28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55700" y="2254195"/>
            <a:ext cx="440826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752600" y="2286279"/>
            <a:ext cx="7671267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consideri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costituita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miscela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sali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358900" y="2762195"/>
            <a:ext cx="7620548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zinco,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sodio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potassio,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forma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cloruri,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nitrati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carbonati.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155700" y="3333695"/>
            <a:ext cx="153888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endParaRPr lang="en-US" altLang="zh-CN" sz="2400" dirty="0">
              <a:solidFill>
                <a:srgbClr val="00000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1333126" y="3288158"/>
            <a:ext cx="7735772" cy="96949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r>
              <a:rPr lang="it-IT" sz="2400" dirty="0">
                <a:latin typeface="+mj-lt"/>
                <a:cs typeface="Times New Roman" pitchFamily="18" charset="0"/>
              </a:rPr>
              <a:t>In base all’analisi qualitativa si può stabilire che la sostanza è</a:t>
            </a:r>
          </a:p>
          <a:p>
            <a:pPr>
              <a:lnSpc>
                <a:spcPct val="150000"/>
              </a:lnSpc>
            </a:pPr>
            <a:r>
              <a:rPr lang="it-IT" sz="2400" dirty="0">
                <a:latin typeface="+mj-lt"/>
                <a:cs typeface="Times New Roman" pitchFamily="18" charset="0"/>
              </a:rPr>
              <a:t>costituita dai cationi Zn</a:t>
            </a:r>
            <a:r>
              <a:rPr lang="it-IT" sz="2400" baseline="30000" dirty="0">
                <a:latin typeface="+mj-lt"/>
                <a:cs typeface="Times New Roman" pitchFamily="18" charset="0"/>
              </a:rPr>
              <a:t>2+</a:t>
            </a:r>
            <a:r>
              <a:rPr lang="it-IT" sz="2400" dirty="0">
                <a:latin typeface="+mj-lt"/>
                <a:cs typeface="Times New Roman" pitchFamily="18" charset="0"/>
              </a:rPr>
              <a:t>, Na</a:t>
            </a:r>
            <a:r>
              <a:rPr lang="it-IT" sz="2400" baseline="30000" dirty="0">
                <a:latin typeface="+mj-lt"/>
                <a:cs typeface="Times New Roman" pitchFamily="18" charset="0"/>
              </a:rPr>
              <a:t>+</a:t>
            </a:r>
            <a:r>
              <a:rPr lang="it-IT" sz="2400" dirty="0">
                <a:latin typeface="+mj-lt"/>
                <a:cs typeface="Times New Roman" pitchFamily="18" charset="0"/>
              </a:rPr>
              <a:t>, K</a:t>
            </a:r>
            <a:r>
              <a:rPr lang="it-IT" sz="2400" baseline="30000" dirty="0">
                <a:latin typeface="+mj-lt"/>
                <a:cs typeface="Times New Roman" pitchFamily="18" charset="0"/>
              </a:rPr>
              <a:t>+</a:t>
            </a:r>
            <a:r>
              <a:rPr lang="it-IT" sz="2400" dirty="0">
                <a:latin typeface="+mj-lt"/>
                <a:cs typeface="Times New Roman" pitchFamily="18" charset="0"/>
              </a:rPr>
              <a:t> e dagli anioni Cl</a:t>
            </a:r>
            <a:r>
              <a:rPr lang="it-IT" sz="2400" baseline="30000" dirty="0">
                <a:latin typeface="+mj-lt"/>
                <a:cs typeface="Times New Roman" pitchFamily="18" charset="0"/>
              </a:rPr>
              <a:t>-</a:t>
            </a:r>
            <a:r>
              <a:rPr lang="it-IT" sz="2400" dirty="0">
                <a:latin typeface="+mj-lt"/>
                <a:cs typeface="Times New Roman" pitchFamily="18" charset="0"/>
              </a:rPr>
              <a:t>, NO</a:t>
            </a:r>
            <a:r>
              <a:rPr lang="it-IT" sz="2400" baseline="-25000" dirty="0">
                <a:latin typeface="+mj-lt"/>
                <a:cs typeface="Times New Roman" pitchFamily="18" charset="0"/>
              </a:rPr>
              <a:t>3</a:t>
            </a:r>
            <a:r>
              <a:rPr lang="it-IT" sz="2400" baseline="30000" dirty="0">
                <a:latin typeface="+mj-lt"/>
                <a:cs typeface="Times New Roman" pitchFamily="18" charset="0"/>
              </a:rPr>
              <a:t>-</a:t>
            </a:r>
            <a:r>
              <a:rPr lang="it-IT" sz="2400" dirty="0">
                <a:latin typeface="+mj-lt"/>
                <a:cs typeface="Times New Roman" pitchFamily="18" charset="0"/>
              </a:rPr>
              <a:t> e CO</a:t>
            </a:r>
            <a:r>
              <a:rPr lang="it-IT" sz="2400" baseline="-25000" dirty="0">
                <a:latin typeface="+mj-lt"/>
                <a:cs typeface="Times New Roman" pitchFamily="18" charset="0"/>
              </a:rPr>
              <a:t>3</a:t>
            </a:r>
            <a:r>
              <a:rPr lang="it-IT" sz="2400" baseline="30000" dirty="0">
                <a:latin typeface="+mj-lt"/>
                <a:cs typeface="Times New Roman" pitchFamily="18" charset="0"/>
              </a:rPr>
              <a:t>=</a:t>
            </a:r>
            <a:endParaRPr lang="en-US" altLang="zh-CN" sz="2400" baseline="30000" dirty="0">
              <a:solidFill>
                <a:srgbClr val="00000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1155700" y="427037"/>
            <a:ext cx="3499869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Analisi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Qualitativa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Generalità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155700" y="3828995"/>
            <a:ext cx="8471037" cy="2008242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700"/>
              </a:lnSpc>
              <a:tabLst>
                <a:tab pos="203200" algn="l"/>
                <a:tab pos="6400800" algn="l"/>
              </a:tabLst>
            </a:pPr>
            <a:endParaRPr lang="en-US" altLang="zh-CN" sz="2400" dirty="0">
              <a:solidFill>
                <a:srgbClr val="000000"/>
              </a:solidFill>
              <a:latin typeface="+mj-lt"/>
              <a:cs typeface="Times New Roman" pitchFamily="18" charset="0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  <a:tab pos="64008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semplice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dedurre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costituzione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originaria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singoli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sali,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  <a:tab pos="64008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cioè,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sodio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presente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forma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cloruro,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nitrato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  <a:tab pos="64008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carbonato,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così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via.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9207500" y="6954837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6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7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TextBox 1"/>
            <p:cNvSpPr txBox="1"/>
            <p:nvPr/>
          </p:nvSpPr>
          <p:spPr>
            <a:xfrm>
              <a:off x="9842500" y="7205695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34/42</a:t>
              </a:r>
            </a:p>
          </p:txBody>
        </p:sp>
      </p:grpSp>
      <p:sp>
        <p:nvSpPr>
          <p:cNvPr id="19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3300" y="2244794"/>
            <a:ext cx="1173783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L’analisi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2400300" y="2276878"/>
            <a:ext cx="7144392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può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eseguire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mediante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reazioni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003300" y="2803594"/>
            <a:ext cx="8233601" cy="193129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specifiche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oppure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mediante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procedimento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sistematico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specifica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determinato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può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essere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usata,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determinate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condizioni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sperimentali,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presenza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altri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senza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questi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interferiscano.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003300" y="4899094"/>
            <a:ext cx="559449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206500" y="5407094"/>
            <a:ext cx="2120452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esame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alcali.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003300" y="350837"/>
            <a:ext cx="7753341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Analisi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Qualitativa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Reazioni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specifiche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procedimenti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sistematici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1689100" y="4899390"/>
            <a:ext cx="7535396" cy="39241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esempio,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NH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4</a:t>
            </a:r>
            <a:r>
              <a:rPr lang="en-US" altLang="zh-CN" sz="2400" baseline="30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+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ricerca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scaldando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9207500" y="6954837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7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8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TextBox 1"/>
            <p:cNvSpPr txBox="1"/>
            <p:nvPr/>
          </p:nvSpPr>
          <p:spPr>
            <a:xfrm>
              <a:off x="9842500" y="7205695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35/42</a:t>
              </a:r>
            </a:p>
          </p:txBody>
        </p:sp>
      </p:grpSp>
      <p:sp>
        <p:nvSpPr>
          <p:cNvPr id="20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3300" y="2108200"/>
            <a:ext cx="517770" cy="39312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739900" y="2135521"/>
            <a:ext cx="7721601" cy="3582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presenti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sali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ammonio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003300" y="2692400"/>
            <a:ext cx="8358250" cy="311219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203200" algn="l"/>
                <a:tab pos="61468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reazione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</a:p>
          <a:p>
            <a:pPr>
              <a:lnSpc>
                <a:spcPts val="2400"/>
              </a:lnSpc>
              <a:tabLst>
                <a:tab pos="203200" algn="l"/>
                <a:tab pos="614680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                   </a:t>
            </a:r>
          </a:p>
          <a:p>
            <a:pPr>
              <a:lnSpc>
                <a:spcPts val="2400"/>
              </a:lnSpc>
              <a:tabLst>
                <a:tab pos="203200" algn="l"/>
                <a:tab pos="614680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                    </a:t>
            </a:r>
            <a:r>
              <a:rPr lang="pt-BR" sz="2400" dirty="0">
                <a:latin typeface="+mj-lt"/>
              </a:rPr>
              <a:t>NH</a:t>
            </a:r>
            <a:r>
              <a:rPr lang="pt-BR" sz="2400" baseline="-25000" dirty="0">
                <a:latin typeface="+mj-lt"/>
              </a:rPr>
              <a:t>4</a:t>
            </a:r>
            <a:r>
              <a:rPr lang="en-US" altLang="zh-CN" sz="2400" baseline="30000" dirty="0">
                <a:solidFill>
                  <a:srgbClr val="000000"/>
                </a:solidFill>
                <a:cs typeface="Times New Roman" pitchFamily="18" charset="0"/>
              </a:rPr>
              <a:t> +</a:t>
            </a:r>
            <a:r>
              <a:rPr lang="pt-BR" sz="2400" dirty="0">
                <a:latin typeface="+mj-lt"/>
              </a:rPr>
              <a:t> + NaOH → NH</a:t>
            </a:r>
            <a:r>
              <a:rPr lang="pt-BR" sz="2400" baseline="-25000" dirty="0">
                <a:latin typeface="+mj-lt"/>
              </a:rPr>
              <a:t>3</a:t>
            </a:r>
            <a:r>
              <a:rPr lang="pt-BR" sz="2400" dirty="0">
                <a:latin typeface="+mj-lt"/>
              </a:rPr>
              <a:t> + H</a:t>
            </a:r>
            <a:r>
              <a:rPr lang="pt-BR" sz="2400" baseline="-25000" dirty="0">
                <a:latin typeface="+mj-lt"/>
              </a:rPr>
              <a:t>2</a:t>
            </a:r>
            <a:r>
              <a:rPr lang="pt-BR" sz="2400" dirty="0">
                <a:latin typeface="+mj-lt"/>
              </a:rPr>
              <a:t>O + Na</a:t>
            </a:r>
            <a:r>
              <a:rPr lang="pt-BR" sz="2400" baseline="30000" dirty="0">
                <a:latin typeface="+mj-lt"/>
              </a:rPr>
              <a:t>+</a:t>
            </a:r>
            <a:endParaRPr lang="en-US" altLang="zh-CN" sz="2400" baseline="30000" dirty="0">
              <a:solidFill>
                <a:srgbClr val="000000"/>
              </a:solidFill>
              <a:latin typeface="+mj-lt"/>
              <a:cs typeface="Times New Roman" pitchFamily="18" charset="0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200"/>
              </a:lnSpc>
              <a:tabLst>
                <a:tab pos="203200" algn="l"/>
                <a:tab pos="61468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endParaRPr lang="en-US" altLang="zh-CN" sz="2400" dirty="0">
              <a:solidFill>
                <a:srgbClr val="000000"/>
              </a:solidFill>
              <a:latin typeface="+mj-lt"/>
              <a:cs typeface="Times New Roman" pitchFamily="18" charset="0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  <a:tab pos="61468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momento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soltanto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sali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ammonio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reagiscono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questo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  <a:tab pos="61468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modo,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ricerca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ammonio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alcali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può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  <a:tab pos="61468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considerare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specifica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.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003300" y="350837"/>
            <a:ext cx="7753341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Analisi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Qualitativa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Reazioni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specifiche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procedimenti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sistematici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9207500" y="6954837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3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4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"/>
            <p:cNvSpPr txBox="1"/>
            <p:nvPr/>
          </p:nvSpPr>
          <p:spPr>
            <a:xfrm>
              <a:off x="9842500" y="7205695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36/42</a:t>
              </a:r>
            </a:p>
          </p:txBody>
        </p:sp>
      </p:grpSp>
      <p:sp>
        <p:nvSpPr>
          <p:cNvPr id="16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9500" y="2108200"/>
            <a:ext cx="4989186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reazioni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specifiche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molte.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079500" y="2679700"/>
            <a:ext cx="1266309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Esistono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2514600" y="2711784"/>
            <a:ext cx="6821547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reazioni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essendo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specifiche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sé,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282700" y="3200400"/>
            <a:ext cx="8271623" cy="85408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rese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tali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operando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opportune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condizioni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sperimentali.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079500" y="4254500"/>
            <a:ext cx="559449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765300" y="4286584"/>
            <a:ext cx="7706212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esempio,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dimetilgliossima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nichel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(II)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079500" y="4787900"/>
            <a:ext cx="7067319" cy="94384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diventa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specifica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dopo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l’eliminazione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ferro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(II).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ferro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questo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caso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costituisce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interferente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.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1079500" y="350837"/>
            <a:ext cx="7753341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Analisi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Qualitativa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Reazioni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specifiche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procedimenti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sistematici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9207500" y="6954837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8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9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TextBox 1"/>
            <p:cNvSpPr txBox="1"/>
            <p:nvPr/>
          </p:nvSpPr>
          <p:spPr>
            <a:xfrm>
              <a:off x="9842500" y="7205695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37/42</a:t>
              </a:r>
            </a:p>
          </p:txBody>
        </p:sp>
      </p:grpSp>
      <p:sp>
        <p:nvSpPr>
          <p:cNvPr id="21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3300" y="1989137"/>
            <a:ext cx="8283293" cy="1944122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reazioni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danno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medesimo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risultato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soltanto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pochi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dette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selettive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minore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numero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reagiscono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stesso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modo,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tanto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più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selettiva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determinata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reazione.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003300" y="4071937"/>
            <a:ext cx="1224694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Quando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2438400" y="4104021"/>
            <a:ext cx="7203575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impossibile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poco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conveniente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usare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reazioni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003300" y="350837"/>
            <a:ext cx="7753341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Analisi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Qualitativa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Reazioni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specifiche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procedimenti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sistematici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054100" y="4656137"/>
            <a:ext cx="8871018" cy="23544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152400" algn="l"/>
                <a:tab pos="80518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specifiche,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ricerca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esegue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dopo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aver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152400" algn="l"/>
                <a:tab pos="80518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ricercato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eliminato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tutti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altri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potrebbero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152400" algn="l"/>
                <a:tab pos="80518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interferire.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800"/>
              </a:lnSpc>
              <a:tabLst>
                <a:tab pos="152400" algn="l"/>
                <a:tab pos="80518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FFFFFF"/>
                </a:solidFill>
                <a:latin typeface="+mj-lt"/>
                <a:cs typeface="Times New Roman" pitchFamily="18" charset="0"/>
              </a:rPr>
              <a:t>38/42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9207500" y="6954837"/>
            <a:ext cx="585097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2400" dirty="0">
                <a:solidFill>
                  <a:srgbClr val="FFFFFF"/>
                </a:solidFill>
                <a:latin typeface="+mj-lt"/>
                <a:cs typeface="Times New Roman" pitchFamily="18" charset="0"/>
              </a:rPr>
              <a:t>2/52</a:t>
            </a:r>
          </a:p>
        </p:txBody>
      </p:sp>
      <p:grpSp>
        <p:nvGrpSpPr>
          <p:cNvPr id="12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3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"/>
            <p:cNvSpPr txBox="1"/>
            <p:nvPr/>
          </p:nvSpPr>
          <p:spPr>
            <a:xfrm>
              <a:off x="9842500" y="7205695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38/42</a:t>
              </a:r>
            </a:p>
          </p:txBody>
        </p:sp>
      </p:grpSp>
      <p:sp>
        <p:nvSpPr>
          <p:cNvPr id="15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9500" y="1773237"/>
            <a:ext cx="466474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625600" y="1805321"/>
            <a:ext cx="8099846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questo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caso,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necessario,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più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volte,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procedere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282700" y="2281237"/>
            <a:ext cx="6859250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ordine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ben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definito,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ossia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mediante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analisi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sistematica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079500" y="2852737"/>
            <a:ext cx="1559786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Nell’analisi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2755900" y="2884821"/>
            <a:ext cx="1398396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sistematica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4356100" y="2884821"/>
            <a:ext cx="285335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gli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4813300" y="2884821"/>
            <a:ext cx="464871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5499100" y="2884821"/>
            <a:ext cx="1080104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vengono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6794500" y="2884821"/>
            <a:ext cx="1002326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separati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8013700" y="2884821"/>
            <a:ext cx="485710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1079500" y="274637"/>
            <a:ext cx="7753341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Analisi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Qualitativa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Reazioni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specifiche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procedimenti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sistematici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1079500" y="3442953"/>
            <a:ext cx="8922314" cy="334194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singolarmente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gruppi,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cioè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approfitta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medesimo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comportamento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certo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numero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rispetto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determinati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reattivi,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detti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reattivi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gruppo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esempio,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elementi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As,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Sb,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Sn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Hg,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Pb,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Cu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presenti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 forma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soluzione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acido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cloridrico,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reagiscono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3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formano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solfuri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poco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solubili.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8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	</a:t>
            </a:r>
            <a:r>
              <a:rPr lang="en-US" altLang="zh-CN" sz="2400" dirty="0">
                <a:solidFill>
                  <a:srgbClr val="FFFFFF"/>
                </a:solidFill>
                <a:latin typeface="+mj-lt"/>
                <a:cs typeface="Times New Roman" pitchFamily="18" charset="0"/>
              </a:rPr>
              <a:t>39/42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9207500" y="6954837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9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20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1"/>
            <p:cNvSpPr txBox="1"/>
            <p:nvPr/>
          </p:nvSpPr>
          <p:spPr>
            <a:xfrm>
              <a:off x="9842500" y="7205695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39/42</a:t>
              </a:r>
            </a:p>
          </p:txBody>
        </p:sp>
      </p:grpSp>
      <p:sp>
        <p:nvSpPr>
          <p:cNvPr id="22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0900" y="2353291"/>
            <a:ext cx="1414875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L’impiego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2387600" y="2385375"/>
            <a:ext cx="7015126" cy="3582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reattivi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gruppo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vantaggioso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quanto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054100" y="2873991"/>
            <a:ext cx="8105296" cy="84234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permette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suddividere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complesso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procedimento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dell’analisi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varie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operazioni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più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semplici.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850900" y="3940791"/>
            <a:ext cx="1041311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Infatti,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2032000" y="3960175"/>
            <a:ext cx="7717626" cy="3582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determinato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reattivo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gruppo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aggiunto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alla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054100" y="4461491"/>
            <a:ext cx="8049704" cy="84234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soluzione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esame,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luogo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alcun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precipitato,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esclude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senz’altro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presenza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tutti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gruppo.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910426" y="427037"/>
            <a:ext cx="7753341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Analisi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Qualitativa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Reazioni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specifiche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procedimenti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sistematici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9207500" y="6954837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6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7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TextBox 1"/>
            <p:cNvSpPr txBox="1"/>
            <p:nvPr/>
          </p:nvSpPr>
          <p:spPr>
            <a:xfrm>
              <a:off x="9842500" y="7205695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40/42</a:t>
              </a:r>
            </a:p>
          </p:txBody>
        </p:sp>
      </p:grpSp>
      <p:sp>
        <p:nvSpPr>
          <p:cNvPr id="19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12658" y="1874837"/>
            <a:ext cx="553037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Gli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711158" y="1906921"/>
            <a:ext cx="7949933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aventi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strato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elettronico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completo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(K</a:t>
            </a:r>
            <a:r>
              <a:rPr lang="en-US" altLang="zh-CN" sz="2400" baseline="30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+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/Ca</a:t>
            </a:r>
            <a:r>
              <a:rPr lang="en-US" altLang="zh-CN" sz="2400" baseline="30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2+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/Sc</a:t>
            </a:r>
            <a:r>
              <a:rPr lang="en-US" altLang="zh-CN" sz="2400" baseline="30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3+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215858" y="2382837"/>
            <a:ext cx="3572132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Cu</a:t>
            </a:r>
            <a:r>
              <a:rPr lang="en-US" altLang="zh-CN" sz="2400" baseline="30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+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/Zn</a:t>
            </a:r>
            <a:r>
              <a:rPr lang="en-US" altLang="zh-CN" sz="2400" baseline="30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2+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/Ga</a:t>
            </a:r>
            <a:r>
              <a:rPr lang="en-US" altLang="zh-CN" sz="2400" baseline="30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3+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)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incolori.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012658" y="2954337"/>
            <a:ext cx="553037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Gli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673058" y="2986421"/>
            <a:ext cx="7668894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altri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aventi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orbitali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parzialmente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occupati,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soluzione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012658" y="5400091"/>
            <a:ext cx="553037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Gli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685758" y="5432175"/>
            <a:ext cx="8049255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Mn</a:t>
            </a:r>
            <a:r>
              <a:rPr lang="en-US" altLang="zh-CN" sz="2400" baseline="30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2+</a:t>
            </a:r>
            <a:r>
              <a:rPr lang="en-US" altLang="zh-CN" sz="2400" baseline="300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Fe</a:t>
            </a:r>
            <a:r>
              <a:rPr lang="en-US" altLang="zh-CN" sz="2400" baseline="30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3+</a:t>
            </a:r>
            <a:r>
              <a:rPr lang="en-US" altLang="zh-CN" sz="2400" baseline="300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hanno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strato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occupato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metà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1063458" y="5908091"/>
            <a:ext cx="5291513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1524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hanno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intenso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altri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.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1003300" y="274637"/>
            <a:ext cx="4420056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Sostanze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composti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991268" y="3630694"/>
            <a:ext cx="9079832" cy="1590179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203200" algn="l"/>
                <a:tab pos="20955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acquosa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variamente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colorati,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secondo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numero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elettroni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it-IT" sz="2400" dirty="0"/>
              <a:t>Ad esempio, lo ione Co(H</a:t>
            </a:r>
            <a:r>
              <a:rPr lang="it-IT" sz="2400" baseline="-25000" dirty="0"/>
              <a:t>2</a:t>
            </a:r>
            <a:r>
              <a:rPr lang="it-IT" sz="2400" dirty="0"/>
              <a:t>O)</a:t>
            </a:r>
            <a:r>
              <a:rPr lang="it-IT" sz="2400" baseline="-25000" dirty="0"/>
              <a:t>6</a:t>
            </a:r>
            <a:r>
              <a:rPr lang="it-IT" sz="2400" dirty="0"/>
              <a:t> (configurazione </a:t>
            </a:r>
            <a:r>
              <a:rPr lang="it-IT" sz="2400" i="1" dirty="0"/>
              <a:t>d</a:t>
            </a:r>
            <a:r>
              <a:rPr lang="it-IT" sz="2400" i="1" baseline="30000" dirty="0"/>
              <a:t>7</a:t>
            </a:r>
            <a:r>
              <a:rPr lang="it-IT" sz="2400" i="1" dirty="0"/>
              <a:t>) è rosa;</a:t>
            </a:r>
          </a:p>
          <a:p>
            <a:pPr>
              <a:lnSpc>
                <a:spcPct val="150000"/>
              </a:lnSpc>
            </a:pPr>
            <a:r>
              <a:rPr lang="it-IT" sz="2400" dirty="0"/>
              <a:t>   lo ione Ni(H</a:t>
            </a:r>
            <a:r>
              <a:rPr lang="it-IT" sz="2400" baseline="-25000" dirty="0"/>
              <a:t>2</a:t>
            </a:r>
            <a:r>
              <a:rPr lang="it-IT" sz="2400" dirty="0"/>
              <a:t>O)</a:t>
            </a:r>
            <a:r>
              <a:rPr lang="it-IT" sz="2400" baseline="-25000" dirty="0"/>
              <a:t>6</a:t>
            </a:r>
            <a:r>
              <a:rPr lang="it-IT" sz="2400" dirty="0"/>
              <a:t> (configurazione </a:t>
            </a:r>
            <a:r>
              <a:rPr lang="it-IT" sz="2400" i="1" dirty="0"/>
              <a:t>d</a:t>
            </a:r>
            <a:r>
              <a:rPr lang="it-IT" sz="2400" i="1" baseline="30000" dirty="0"/>
              <a:t>8</a:t>
            </a:r>
            <a:r>
              <a:rPr lang="it-IT" sz="2400" i="1" dirty="0"/>
              <a:t>) è verde.</a:t>
            </a:r>
            <a:endParaRPr lang="en-US" altLang="zh-CN" sz="2400" dirty="0">
              <a:solidFill>
                <a:srgbClr val="00000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9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20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1"/>
            <p:cNvSpPr txBox="1"/>
            <p:nvPr/>
          </p:nvSpPr>
          <p:spPr>
            <a:xfrm>
              <a:off x="9842500" y="7175500"/>
              <a:ext cx="391133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4/42</a:t>
              </a:r>
            </a:p>
          </p:txBody>
        </p:sp>
      </p:grpSp>
      <p:sp>
        <p:nvSpPr>
          <p:cNvPr id="22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7100" y="2209720"/>
            <a:ext cx="299762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397000" y="2241804"/>
            <a:ext cx="8241872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metodi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analisi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riconoscimento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individuale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evitano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130300" y="2730420"/>
            <a:ext cx="8034700" cy="85408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suddivisioni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gruppi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relative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separazioni,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alcuni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casi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risultare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perfette.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927100" y="3797220"/>
            <a:ext cx="803105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Ogni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854200" y="3816604"/>
            <a:ext cx="7564891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viene,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invece,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ricercato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direttamente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reazioni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130300" y="4330620"/>
            <a:ext cx="7980262" cy="135421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riconoscimento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specifiche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tali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vengono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rese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l’adozione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precise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condizioni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operative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(pH,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aggiunta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complessanti,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ecc.).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927100" y="427037"/>
            <a:ext cx="7753341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Analisi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Qualitativa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Reazioni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specifiche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procedimenti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sistematici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9207500" y="6954837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6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7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TextBox 1"/>
            <p:cNvSpPr txBox="1"/>
            <p:nvPr/>
          </p:nvSpPr>
          <p:spPr>
            <a:xfrm>
              <a:off x="9842500" y="7205695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41/42</a:t>
              </a:r>
            </a:p>
          </p:txBody>
        </p:sp>
      </p:grpSp>
      <p:sp>
        <p:nvSpPr>
          <p:cNvPr id="19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7100" y="2270194"/>
            <a:ext cx="8403904" cy="86690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cs typeface="Times New Roman" pitchFamily="18" charset="0"/>
              </a:rPr>
              <a:t>•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Il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procedimento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per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gruppi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è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molto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vantaggioso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nel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caso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di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analisi</a:t>
            </a:r>
          </a:p>
          <a:p>
            <a:pPr>
              <a:lnSpc>
                <a:spcPts val="1000"/>
              </a:lnSpc>
            </a:pPr>
            <a:endParaRPr lang="en-US" altLang="zh-CN" sz="2400" dirty="0"/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/>
              <a:t>	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di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sostanze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la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cui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composizione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sia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assolutamente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sconosciuta.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927100" y="3324294"/>
            <a:ext cx="517770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cs typeface="Times New Roman" pitchFamily="18" charset="0"/>
              </a:rPr>
              <a:t>•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Se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600200" y="3356378"/>
            <a:ext cx="7695120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però,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come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accade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spesso,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la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composizione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della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sostanza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130300" y="3844994"/>
            <a:ext cx="8222379" cy="85408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da</a:t>
            </a:r>
            <a:r>
              <a:rPr lang="en-US" altLang="zh-CN" sz="2400" dirty="0"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analizzare</a:t>
            </a:r>
            <a:r>
              <a:rPr lang="en-US" altLang="zh-CN" sz="2400" dirty="0"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è</a:t>
            </a:r>
            <a:r>
              <a:rPr lang="en-US" altLang="zh-CN" sz="2400" dirty="0"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approssimativamente</a:t>
            </a:r>
            <a:r>
              <a:rPr lang="en-US" altLang="zh-CN" sz="2400" dirty="0"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nota</a:t>
            </a:r>
            <a:r>
              <a:rPr lang="en-US" altLang="zh-CN" sz="2400" dirty="0"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ed</a:t>
            </a:r>
            <a:r>
              <a:rPr lang="en-US" altLang="zh-CN" sz="2400" dirty="0"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è</a:t>
            </a:r>
            <a:r>
              <a:rPr lang="en-US" altLang="zh-CN" sz="2400" dirty="0"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necessario</a:t>
            </a:r>
          </a:p>
          <a:p>
            <a:pPr>
              <a:lnSpc>
                <a:spcPts val="1000"/>
              </a:lnSpc>
            </a:pPr>
            <a:endParaRPr lang="en-US" altLang="zh-CN" sz="2400" dirty="0"/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stabilire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soltanto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la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presenza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o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l’assenza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di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determinati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elementi,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130300" y="4835594"/>
            <a:ext cx="699038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allora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2120900" y="4851636"/>
            <a:ext cx="913776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l’analisi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3340100" y="4851636"/>
            <a:ext cx="423193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per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4051300" y="4851636"/>
            <a:ext cx="1931170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riconoscimento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6235700" y="4851636"/>
            <a:ext cx="1370568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individuale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7861300" y="4851636"/>
            <a:ext cx="776879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risulta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8915400" y="4851636"/>
            <a:ext cx="394339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più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1130300" y="5330894"/>
            <a:ext cx="3157146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conveniente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e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più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rapida.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927100" y="427037"/>
            <a:ext cx="7753341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cs typeface="Times New Roman" pitchFamily="18" charset="0"/>
              </a:rPr>
              <a:t>Analisi</a:t>
            </a:r>
            <a:r>
              <a:rPr lang="en-US" altLang="zh-CN" sz="3600" dirty="0"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cs typeface="Times New Roman" pitchFamily="18" charset="0"/>
              </a:rPr>
              <a:t>Qualitativa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cs typeface="Times New Roman" pitchFamily="18" charset="0"/>
              </a:rPr>
              <a:t>Reazioni</a:t>
            </a:r>
            <a:r>
              <a:rPr lang="en-US" altLang="zh-CN" sz="3200" dirty="0"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cs typeface="Times New Roman" pitchFamily="18" charset="0"/>
              </a:rPr>
              <a:t>specifiche</a:t>
            </a:r>
            <a:r>
              <a:rPr lang="en-US" altLang="zh-CN" sz="3200" dirty="0"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cs typeface="Times New Roman" pitchFamily="18" charset="0"/>
              </a:rPr>
              <a:t>e</a:t>
            </a:r>
            <a:r>
              <a:rPr lang="en-US" altLang="zh-CN" sz="3200" dirty="0"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cs typeface="Times New Roman" pitchFamily="18" charset="0"/>
              </a:rPr>
              <a:t>procedimenti</a:t>
            </a:r>
            <a:r>
              <a:rPr lang="en-US" altLang="zh-CN" sz="3200" dirty="0"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cs typeface="Times New Roman" pitchFamily="18" charset="0"/>
              </a:rPr>
              <a:t>sistematici</a:t>
            </a:r>
          </a:p>
        </p:txBody>
      </p:sp>
      <p:sp>
        <p:nvSpPr>
          <p:cNvPr id="21" name="TextBox 1"/>
          <p:cNvSpPr txBox="1"/>
          <p:nvPr/>
        </p:nvSpPr>
        <p:spPr>
          <a:xfrm>
            <a:off x="9207500" y="6954837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22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23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TextBox 1"/>
            <p:cNvSpPr txBox="1"/>
            <p:nvPr/>
          </p:nvSpPr>
          <p:spPr>
            <a:xfrm>
              <a:off x="9842500" y="7205695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42/42</a:t>
              </a:r>
            </a:p>
          </p:txBody>
        </p:sp>
      </p:grpSp>
      <p:sp>
        <p:nvSpPr>
          <p:cNvPr id="25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94200" y="3891463"/>
            <a:ext cx="4021807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è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azzurro,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lo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ione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Cu</a:t>
            </a:r>
            <a:r>
              <a:rPr lang="en-US" altLang="zh-CN" sz="2400" baseline="30000" dirty="0">
                <a:solidFill>
                  <a:srgbClr val="000000"/>
                </a:solidFill>
                <a:cs typeface="Times New Roman" pitchFamily="18" charset="0"/>
              </a:rPr>
              <a:t>+</a:t>
            </a:r>
            <a:r>
              <a:rPr lang="en-US" altLang="zh-CN" sz="2400" dirty="0"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è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bianco.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850900" y="1773237"/>
            <a:ext cx="629981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cs typeface="Times New Roman" pitchFamily="18" charset="0"/>
              </a:rPr>
              <a:t>•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Dal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638300" y="1805321"/>
            <a:ext cx="7593617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momento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che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il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colore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degli</a:t>
            </a:r>
            <a:r>
              <a:rPr lang="en-US" altLang="zh-CN" sz="2400" dirty="0"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ioni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dipende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dal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numero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di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054100" y="2293937"/>
            <a:ext cx="8654677" cy="85408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elettroni</a:t>
            </a:r>
            <a:r>
              <a:rPr lang="en-US" altLang="zh-CN" sz="2400" dirty="0">
                <a:cs typeface="Times New Roman" pitchFamily="18" charset="0"/>
              </a:rPr>
              <a:t>    </a:t>
            </a:r>
            <a:r>
              <a:rPr lang="en-US" altLang="zh-CN" sz="2400" i="1" dirty="0">
                <a:solidFill>
                  <a:srgbClr val="000000"/>
                </a:solidFill>
                <a:cs typeface="Times New Roman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,</a:t>
            </a:r>
            <a:r>
              <a:rPr lang="en-US" altLang="zh-CN" sz="2400" dirty="0"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esso</a:t>
            </a:r>
            <a:r>
              <a:rPr lang="en-US" altLang="zh-CN" sz="2400" dirty="0"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varierà</a:t>
            </a:r>
            <a:r>
              <a:rPr lang="en-US" altLang="zh-CN" sz="2400" dirty="0"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anche</a:t>
            </a:r>
            <a:r>
              <a:rPr lang="en-US" altLang="zh-CN" sz="2400" dirty="0"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al</a:t>
            </a:r>
            <a:r>
              <a:rPr lang="en-US" altLang="zh-CN" sz="2400" dirty="0"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variare</a:t>
            </a:r>
            <a:r>
              <a:rPr lang="en-US" altLang="zh-CN" sz="2400" dirty="0"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del</a:t>
            </a:r>
            <a:r>
              <a:rPr lang="en-US" altLang="zh-CN" sz="2400" dirty="0"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numero</a:t>
            </a:r>
            <a:r>
              <a:rPr lang="en-US" altLang="zh-CN" sz="2400" dirty="0"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di</a:t>
            </a:r>
          </a:p>
          <a:p>
            <a:pPr>
              <a:lnSpc>
                <a:spcPts val="1000"/>
              </a:lnSpc>
            </a:pPr>
            <a:endParaRPr lang="en-US" altLang="zh-CN" sz="2400" dirty="0"/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ossidazione.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850900" y="3360737"/>
            <a:ext cx="559449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cs typeface="Times New Roman" pitchFamily="18" charset="0"/>
              </a:rPr>
              <a:t>•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Ad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054100" y="3856037"/>
            <a:ext cx="3398944" cy="40523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(</a:t>
            </a:r>
            <a:r>
              <a:rPr lang="en-US" altLang="zh-CN" sz="2400" i="1" dirty="0">
                <a:solidFill>
                  <a:srgbClr val="000000"/>
                </a:solidFill>
                <a:cs typeface="Times New Roman" pitchFamily="18" charset="0"/>
              </a:rPr>
              <a:t>d</a:t>
            </a:r>
            <a:r>
              <a:rPr lang="en-US" altLang="zh-CN" sz="2400" baseline="30000" dirty="0">
                <a:solidFill>
                  <a:srgbClr val="000000"/>
                </a:solidFill>
                <a:cs typeface="Times New Roman" pitchFamily="18" charset="0"/>
              </a:rPr>
              <a:t>4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)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è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violetto;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lo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ione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Cu</a:t>
            </a:r>
            <a:r>
              <a:rPr lang="en-US" altLang="zh-CN" sz="2400" baseline="30000" dirty="0">
                <a:solidFill>
                  <a:srgbClr val="000000"/>
                </a:solidFill>
                <a:cs typeface="Times New Roman" pitchFamily="18" charset="0"/>
              </a:rPr>
              <a:t>2+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850900" y="4427537"/>
            <a:ext cx="381515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cs typeface="Times New Roman" pitchFamily="18" charset="0"/>
              </a:rPr>
              <a:t>•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Il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1397000" y="4459621"/>
            <a:ext cx="8091510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colore</a:t>
            </a:r>
            <a:r>
              <a:rPr lang="en-US" altLang="zh-CN" sz="2400" dirty="0"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di</a:t>
            </a:r>
            <a:r>
              <a:rPr lang="en-US" altLang="zh-CN" sz="2400" dirty="0"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tali</a:t>
            </a:r>
            <a:r>
              <a:rPr lang="en-US" altLang="zh-CN" sz="2400" dirty="0"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ioni</a:t>
            </a:r>
            <a:r>
              <a:rPr lang="en-US" altLang="zh-CN" sz="2400" dirty="0"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può</a:t>
            </a:r>
            <a:r>
              <a:rPr lang="en-US" altLang="zh-CN" sz="2400" dirty="0"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cambiare</a:t>
            </a:r>
            <a:r>
              <a:rPr lang="en-US" altLang="zh-CN" sz="2400" dirty="0"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notevolmente</a:t>
            </a:r>
            <a:r>
              <a:rPr lang="en-US" altLang="zh-CN" sz="2400" dirty="0"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quando</a:t>
            </a:r>
            <a:r>
              <a:rPr lang="en-US" altLang="zh-CN" sz="2400" dirty="0"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la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850900" y="274637"/>
            <a:ext cx="4420056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cs typeface="Times New Roman" pitchFamily="18" charset="0"/>
              </a:rPr>
              <a:t>Il</a:t>
            </a:r>
            <a:r>
              <a:rPr lang="en-US" altLang="zh-CN" sz="3600" dirty="0"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cs typeface="Times New Roman" pitchFamily="18" charset="0"/>
              </a:rPr>
              <a:t>Colore</a:t>
            </a:r>
            <a:r>
              <a:rPr lang="en-US" altLang="zh-CN" sz="3600" dirty="0"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cs typeface="Times New Roman" pitchFamily="18" charset="0"/>
              </a:rPr>
              <a:t>delle</a:t>
            </a:r>
            <a:r>
              <a:rPr lang="en-US" altLang="zh-CN" sz="3600" dirty="0"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cs typeface="Times New Roman" pitchFamily="18" charset="0"/>
              </a:rPr>
              <a:t>Sostanze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cs typeface="Times New Roman" pitchFamily="18" charset="0"/>
              </a:rPr>
              <a:t>Il</a:t>
            </a:r>
            <a:r>
              <a:rPr lang="en-US" altLang="zh-CN" sz="3200" dirty="0"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cs typeface="Times New Roman" pitchFamily="18" charset="0"/>
              </a:rPr>
              <a:t>colore</a:t>
            </a:r>
            <a:r>
              <a:rPr lang="en-US" altLang="zh-CN" sz="3200" dirty="0"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cs typeface="Times New Roman" pitchFamily="18" charset="0"/>
              </a:rPr>
              <a:t>dei</a:t>
            </a:r>
            <a:r>
              <a:rPr lang="en-US" altLang="zh-CN" sz="3200" dirty="0"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cs typeface="Times New Roman" pitchFamily="18" charset="0"/>
              </a:rPr>
              <a:t>composti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1524000" y="3325979"/>
            <a:ext cx="8029506" cy="43518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esempio,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lo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ione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Cr(H</a:t>
            </a:r>
            <a:r>
              <a:rPr lang="en-US" altLang="zh-CN" sz="2400" b="1" baseline="-25000" dirty="0">
                <a:solidFill>
                  <a:srgbClr val="000000"/>
                </a:solidFill>
                <a:cs typeface="Times New Roman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O)</a:t>
            </a:r>
            <a:r>
              <a:rPr lang="en-US" altLang="zh-CN" sz="2400" baseline="-25000" dirty="0">
                <a:solidFill>
                  <a:srgbClr val="000000"/>
                </a:solidFill>
                <a:cs typeface="Times New Roman" pitchFamily="18" charset="0"/>
              </a:rPr>
              <a:t>6</a:t>
            </a:r>
            <a:r>
              <a:rPr lang="en-US" altLang="zh-CN" sz="2400" baseline="30000" dirty="0">
                <a:solidFill>
                  <a:srgbClr val="000000"/>
                </a:solidFill>
                <a:cs typeface="Times New Roman" pitchFamily="18" charset="0"/>
              </a:rPr>
              <a:t>3+</a:t>
            </a:r>
            <a:r>
              <a:rPr lang="en-US" altLang="zh-CN" sz="2400" baseline="300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(</a:t>
            </a:r>
            <a:r>
              <a:rPr lang="en-US" altLang="zh-CN" sz="2400" i="1" dirty="0">
                <a:solidFill>
                  <a:srgbClr val="000000"/>
                </a:solidFill>
                <a:cs typeface="Times New Roman" pitchFamily="18" charset="0"/>
              </a:rPr>
              <a:t>d</a:t>
            </a:r>
            <a:r>
              <a:rPr lang="en-US" altLang="zh-CN" sz="2400" baseline="30000" dirty="0">
                <a:solidFill>
                  <a:srgbClr val="000000"/>
                </a:solidFill>
                <a:cs typeface="Times New Roman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)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è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azzurro,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lo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ione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Cr(H</a:t>
            </a:r>
            <a:r>
              <a:rPr lang="en-US" altLang="zh-CN" sz="2400" b="1" baseline="-25000" dirty="0">
                <a:solidFill>
                  <a:srgbClr val="000000"/>
                </a:solidFill>
                <a:cs typeface="Times New Roman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O)</a:t>
            </a:r>
            <a:r>
              <a:rPr lang="en-US" altLang="zh-CN" sz="2400" baseline="-25000" dirty="0">
                <a:solidFill>
                  <a:srgbClr val="000000"/>
                </a:solidFill>
                <a:cs typeface="Times New Roman" pitchFamily="18" charset="0"/>
              </a:rPr>
              <a:t>6</a:t>
            </a:r>
            <a:r>
              <a:rPr lang="en-US" altLang="zh-CN" sz="2400" baseline="30000" dirty="0">
                <a:solidFill>
                  <a:srgbClr val="000000"/>
                </a:solidFill>
                <a:cs typeface="Times New Roman" pitchFamily="18" charset="0"/>
              </a:rPr>
              <a:t>2+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901700" y="4999037"/>
            <a:ext cx="8818120" cy="184153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152400" algn="l"/>
                <a:tab pos="8153400" algn="l"/>
              </a:tabLst>
            </a:pPr>
            <a:r>
              <a:rPr lang="en-US" altLang="zh-CN" sz="2400" dirty="0"/>
              <a:t>	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distribuzione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degli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elettroni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negli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orbitali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i="1" dirty="0">
                <a:solidFill>
                  <a:srgbClr val="000000"/>
                </a:solidFill>
                <a:cs typeface="Times New Roman" pitchFamily="18" charset="0"/>
              </a:rPr>
              <a:t>d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viene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perturbata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dalla</a:t>
            </a:r>
          </a:p>
          <a:p>
            <a:pPr>
              <a:lnSpc>
                <a:spcPts val="1000"/>
              </a:lnSpc>
            </a:pPr>
            <a:endParaRPr lang="en-US" altLang="zh-CN" sz="2400" dirty="0"/>
          </a:p>
          <a:p>
            <a:pPr>
              <a:lnSpc>
                <a:spcPts val="2900"/>
              </a:lnSpc>
              <a:tabLst>
                <a:tab pos="152400" algn="l"/>
                <a:tab pos="8153400" algn="l"/>
              </a:tabLst>
            </a:pPr>
            <a:r>
              <a:rPr lang="en-US" altLang="zh-CN" sz="2400" dirty="0"/>
              <a:t>	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presenza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di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un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legante,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o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quando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un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legante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viene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sostituito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da</a:t>
            </a:r>
          </a:p>
          <a:p>
            <a:pPr>
              <a:lnSpc>
                <a:spcPts val="1000"/>
              </a:lnSpc>
            </a:pPr>
            <a:endParaRPr lang="en-US" altLang="zh-CN" sz="2400" dirty="0"/>
          </a:p>
          <a:p>
            <a:pPr>
              <a:lnSpc>
                <a:spcPts val="2900"/>
              </a:lnSpc>
              <a:tabLst>
                <a:tab pos="152400" algn="l"/>
                <a:tab pos="8153400" algn="l"/>
              </a:tabLst>
            </a:pPr>
            <a:r>
              <a:rPr lang="en-US" altLang="zh-CN" sz="2400" dirty="0"/>
              <a:t>	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un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altro.</a:t>
            </a:r>
          </a:p>
          <a:p>
            <a:pPr>
              <a:lnSpc>
                <a:spcPts val="1000"/>
              </a:lnSpc>
            </a:pPr>
            <a:endParaRPr lang="en-US" altLang="zh-CN" sz="2400" dirty="0"/>
          </a:p>
          <a:p>
            <a:pPr>
              <a:lnSpc>
                <a:spcPts val="1000"/>
              </a:lnSpc>
            </a:pPr>
            <a:endParaRPr lang="en-US" altLang="zh-CN" sz="2400" dirty="0"/>
          </a:p>
          <a:p>
            <a:pPr>
              <a:lnSpc>
                <a:spcPts val="1800"/>
              </a:lnSpc>
              <a:tabLst>
                <a:tab pos="152400" algn="l"/>
                <a:tab pos="8153400" algn="l"/>
              </a:tabLst>
            </a:pPr>
            <a:r>
              <a:rPr lang="en-US" altLang="zh-CN" sz="2400" dirty="0"/>
              <a:t>		</a:t>
            </a:r>
            <a:r>
              <a:rPr lang="en-US" altLang="zh-CN" sz="2400" dirty="0">
                <a:solidFill>
                  <a:srgbClr val="FFFFFF"/>
                </a:solidFill>
                <a:cs typeface="Times New Roman" pitchFamily="18" charset="0"/>
              </a:rPr>
              <a:t>5/42</a:t>
            </a:r>
          </a:p>
        </p:txBody>
      </p:sp>
      <p:sp>
        <p:nvSpPr>
          <p:cNvPr id="21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22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23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TextBox 1"/>
            <p:cNvSpPr txBox="1"/>
            <p:nvPr/>
          </p:nvSpPr>
          <p:spPr>
            <a:xfrm>
              <a:off x="9842500" y="7175500"/>
              <a:ext cx="391133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5/42</a:t>
              </a:r>
            </a:p>
          </p:txBody>
        </p:sp>
      </p:grpSp>
      <p:sp>
        <p:nvSpPr>
          <p:cNvPr id="25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"/>
          <p:cNvSpPr txBox="1"/>
          <p:nvPr/>
        </p:nvSpPr>
        <p:spPr>
          <a:xfrm>
            <a:off x="876300" y="4000500"/>
            <a:ext cx="1259704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Talvolta,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2311400" y="4035494"/>
            <a:ext cx="7231147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cambiamento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accompagnato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876300" y="1604138"/>
            <a:ext cx="8813800" cy="2251899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4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esempio,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Ni</a:t>
            </a:r>
            <a:r>
              <a:rPr lang="en-US" altLang="zh-CN" sz="2400" baseline="30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2+</a:t>
            </a:r>
            <a:r>
              <a:rPr lang="en-US" altLang="zh-CN" sz="2400" baseline="300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idratato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verde,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fr-FR" sz="2400" dirty="0"/>
              <a:t>Ni(NH</a:t>
            </a:r>
            <a:r>
              <a:rPr lang="fr-FR" sz="2400" baseline="-25000" dirty="0"/>
              <a:t>3</a:t>
            </a:r>
            <a:r>
              <a:rPr lang="fr-FR" sz="2400" dirty="0"/>
              <a:t>)</a:t>
            </a:r>
            <a:r>
              <a:rPr lang="fr-FR" sz="2400" baseline="-25000" dirty="0"/>
              <a:t>4</a:t>
            </a:r>
            <a:r>
              <a:rPr lang="fr-FR" sz="2400" baseline="30000" dirty="0"/>
              <a:t>2+ </a:t>
            </a:r>
            <a:r>
              <a:rPr lang="fr-FR" sz="2400" dirty="0"/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blu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, </a:t>
            </a:r>
            <a:r>
              <a:rPr lang="fr-FR" sz="2400" dirty="0"/>
              <a:t>Ni(CN)</a:t>
            </a:r>
            <a:r>
              <a:rPr lang="fr-FR" sz="2400" baseline="-25000" dirty="0"/>
              <a:t>4</a:t>
            </a:r>
            <a:r>
              <a:rPr lang="fr-FR" sz="2400" baseline="30000" dirty="0"/>
              <a:t>2-</a:t>
            </a:r>
            <a:endParaRPr lang="en-US" altLang="zh-CN" sz="2400" baseline="30000" dirty="0">
              <a:solidFill>
                <a:srgbClr val="000000"/>
              </a:solidFill>
              <a:latin typeface="+mj-lt"/>
              <a:cs typeface="Times New Roman" pitchFamily="18" charset="0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bruno;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TiF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6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incolore,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TiCl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6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giallo,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TiBr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6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rosso,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TiI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6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nero.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850900" y="4625002"/>
            <a:ext cx="8839200" cy="2431435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variazione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struttura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tridimensionale.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 marL="176213" indent="-176213">
              <a:lnSpc>
                <a:spcPts val="3800"/>
              </a:lnSpc>
              <a:tabLst>
                <a:tab pos="176213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Così,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Co(H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O)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6</a:t>
            </a:r>
            <a:r>
              <a:rPr lang="en-US" altLang="zh-CN" sz="2400" baseline="30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2+</a:t>
            </a:r>
            <a:r>
              <a:rPr lang="en-US" altLang="zh-CN" sz="2400" baseline="300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geometria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ottaedrica,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rosa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;</a:t>
            </a:r>
            <a:r>
              <a:rPr lang="en-US" altLang="zh-CN" sz="2400" dirty="0">
                <a:cs typeface="Times New Roman" pitchFamily="18" charset="0"/>
              </a:rPr>
              <a:t>    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lo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ione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 CoCl</a:t>
            </a:r>
            <a:r>
              <a:rPr lang="en-US" altLang="zh-CN" sz="2400" baseline="-25000" dirty="0">
                <a:solidFill>
                  <a:srgbClr val="000000"/>
                </a:solidFill>
                <a:cs typeface="Times New Roman" pitchFamily="18" charset="0"/>
              </a:rPr>
              <a:t>4</a:t>
            </a:r>
            <a:r>
              <a:rPr lang="en-US" altLang="zh-CN" sz="2400" baseline="30000" dirty="0">
                <a:solidFill>
                  <a:srgbClr val="000000"/>
                </a:solidFill>
                <a:cs typeface="Times New Roman" pitchFamily="18" charset="0"/>
              </a:rPr>
              <a:t>2-</a:t>
            </a:r>
            <a:r>
              <a:rPr lang="en-US" altLang="zh-CN" sz="2400" dirty="0">
                <a:cs typeface="Times New Roman" pitchFamily="18" charset="0"/>
              </a:rPr>
              <a:t> ,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tetraedrico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,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è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azzurro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.</a:t>
            </a:r>
          </a:p>
          <a:p>
            <a:pPr>
              <a:lnSpc>
                <a:spcPts val="3800"/>
              </a:lnSpc>
              <a:tabLst>
                <a:tab pos="203200" algn="l"/>
              </a:tabLst>
            </a:pPr>
            <a:r>
              <a:rPr lang="en-US" altLang="zh-CN" sz="2400" dirty="0">
                <a:cs typeface="Times New Roman" pitchFamily="18" charset="0"/>
              </a:rPr>
              <a:t> </a:t>
            </a:r>
            <a:endParaRPr lang="en-US" altLang="zh-CN" sz="2400" dirty="0">
              <a:solidFill>
                <a:srgbClr val="000000"/>
              </a:solidFill>
              <a:cs typeface="Times New Roman" pitchFamily="18" charset="0"/>
            </a:endParaRPr>
          </a:p>
          <a:p>
            <a:pPr>
              <a:lnSpc>
                <a:spcPts val="3800"/>
              </a:lnSpc>
              <a:tabLst>
                <a:tab pos="203200" algn="l"/>
              </a:tabLst>
            </a:pPr>
            <a:endParaRPr lang="en-US" altLang="zh-CN" sz="2400" dirty="0">
              <a:solidFill>
                <a:srgbClr val="00000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9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20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1"/>
            <p:cNvSpPr txBox="1"/>
            <p:nvPr/>
          </p:nvSpPr>
          <p:spPr>
            <a:xfrm>
              <a:off x="9842500" y="7175500"/>
              <a:ext cx="391133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6/42</a:t>
              </a:r>
            </a:p>
          </p:txBody>
        </p:sp>
      </p:grpSp>
      <p:sp>
        <p:nvSpPr>
          <p:cNvPr id="22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  <p:sp>
        <p:nvSpPr>
          <p:cNvPr id="23" name="Rectangle 22"/>
          <p:cNvSpPr/>
          <p:nvPr/>
        </p:nvSpPr>
        <p:spPr>
          <a:xfrm>
            <a:off x="850900" y="334795"/>
            <a:ext cx="5346700" cy="11387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tabLst>
                <a:tab pos="203200" algn="l"/>
              </a:tabLst>
            </a:pPr>
            <a:r>
              <a:rPr lang="en-US" altLang="zh-CN" sz="3600" b="1" dirty="0">
                <a:solidFill>
                  <a:srgbClr val="832433"/>
                </a:solidFill>
                <a:cs typeface="Times New Roman" pitchFamily="18" charset="0"/>
              </a:rPr>
              <a:t>Il</a:t>
            </a:r>
            <a:r>
              <a:rPr lang="en-US" altLang="zh-CN" sz="3600" dirty="0">
                <a:cs typeface="Times New Roman" pitchFamily="18" charset="0"/>
              </a:rPr>
              <a:t> </a:t>
            </a:r>
            <a:r>
              <a:rPr lang="en-US" altLang="zh-CN" sz="3600" b="1" dirty="0" err="1">
                <a:solidFill>
                  <a:srgbClr val="832433"/>
                </a:solidFill>
                <a:cs typeface="Times New Roman" pitchFamily="18" charset="0"/>
              </a:rPr>
              <a:t>Colore</a:t>
            </a:r>
            <a:r>
              <a:rPr lang="en-US" altLang="zh-CN" sz="3600" dirty="0">
                <a:cs typeface="Times New Roman" pitchFamily="18" charset="0"/>
              </a:rPr>
              <a:t> </a:t>
            </a:r>
            <a:r>
              <a:rPr lang="en-US" altLang="zh-CN" sz="3600" b="1" dirty="0" err="1">
                <a:solidFill>
                  <a:srgbClr val="832433"/>
                </a:solidFill>
                <a:cs typeface="Times New Roman" pitchFamily="18" charset="0"/>
              </a:rPr>
              <a:t>delle</a:t>
            </a:r>
            <a:r>
              <a:rPr lang="en-US" altLang="zh-CN" sz="3600" dirty="0">
                <a:cs typeface="Times New Roman" pitchFamily="18" charset="0"/>
              </a:rPr>
              <a:t> </a:t>
            </a:r>
            <a:r>
              <a:rPr lang="en-US" altLang="zh-CN" sz="3600" b="1" dirty="0" err="1">
                <a:solidFill>
                  <a:srgbClr val="832433"/>
                </a:solidFill>
                <a:cs typeface="Times New Roman" pitchFamily="18" charset="0"/>
              </a:rPr>
              <a:t>Sostanze</a:t>
            </a:r>
            <a:endParaRPr lang="en-US" altLang="zh-CN" sz="3600" b="1" dirty="0">
              <a:solidFill>
                <a:srgbClr val="832433"/>
              </a:solidFill>
              <a:cs typeface="Times New Roman" pitchFamily="18" charset="0"/>
            </a:endParaRPr>
          </a:p>
          <a:p>
            <a:pPr>
              <a:tabLst>
                <a:tab pos="203200" algn="l"/>
              </a:tabLst>
            </a:pPr>
            <a:r>
              <a:rPr lang="en-US" altLang="zh-CN" sz="3200" b="1" i="1" dirty="0">
                <a:solidFill>
                  <a:srgbClr val="000000"/>
                </a:solidFill>
                <a:cs typeface="Times New Roman" pitchFamily="18" charset="0"/>
              </a:rPr>
              <a:t>Il</a:t>
            </a:r>
            <a:r>
              <a:rPr lang="en-US" altLang="zh-CN" sz="3200" dirty="0">
                <a:cs typeface="Times New Roman" pitchFamily="18" charset="0"/>
              </a:rPr>
              <a:t> </a:t>
            </a:r>
            <a:r>
              <a:rPr lang="en-US" altLang="zh-CN" sz="3200" b="1" i="1" dirty="0" err="1">
                <a:solidFill>
                  <a:srgbClr val="000000"/>
                </a:solidFill>
                <a:cs typeface="Times New Roman" pitchFamily="18" charset="0"/>
              </a:rPr>
              <a:t>colore</a:t>
            </a:r>
            <a:r>
              <a:rPr lang="en-US" altLang="zh-CN" sz="3200" dirty="0">
                <a:cs typeface="Times New Roman" pitchFamily="18" charset="0"/>
              </a:rPr>
              <a:t> </a:t>
            </a:r>
            <a:r>
              <a:rPr lang="en-US" altLang="zh-CN" sz="3200" b="1" i="1" dirty="0" err="1">
                <a:solidFill>
                  <a:srgbClr val="000000"/>
                </a:solidFill>
                <a:cs typeface="Times New Roman" pitchFamily="18" charset="0"/>
              </a:rPr>
              <a:t>dei</a:t>
            </a:r>
            <a:r>
              <a:rPr lang="en-US" altLang="zh-CN" sz="3200" dirty="0">
                <a:cs typeface="Times New Roman" pitchFamily="18" charset="0"/>
              </a:rPr>
              <a:t> </a:t>
            </a:r>
            <a:r>
              <a:rPr lang="en-US" altLang="zh-CN" sz="3200" b="1" i="1" dirty="0" err="1">
                <a:solidFill>
                  <a:srgbClr val="000000"/>
                </a:solidFill>
                <a:cs typeface="Times New Roman" pitchFamily="18" charset="0"/>
              </a:rPr>
              <a:t>composti</a:t>
            </a:r>
            <a:endParaRPr lang="en-US" altLang="zh-CN" sz="32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0900" y="1925637"/>
            <a:ext cx="381515" cy="39312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346200" y="1957721"/>
            <a:ext cx="7916719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composti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natura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dipende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054100" y="2433637"/>
            <a:ext cx="2807050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singoli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costituenti.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850900" y="3005137"/>
            <a:ext cx="646011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Nei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600200" y="3037221"/>
            <a:ext cx="7957243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rari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composti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nettamente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ionici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costituiti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850900" y="427037"/>
            <a:ext cx="4420056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Sostanze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composti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850900" y="3579311"/>
            <a:ext cx="8869416" cy="341888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50800" algn="l"/>
                <a:tab pos="203200" algn="l"/>
                <a:tab pos="82042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entrambi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colorati,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composto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deriva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semplice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50800" algn="l"/>
                <a:tab pos="203200" algn="l"/>
                <a:tab pos="82042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combinazione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due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singoli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50800" algn="l"/>
                <a:tab pos="203200" algn="l"/>
                <a:tab pos="8204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maggior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parte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casi,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tuttavia,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tutti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composti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costituiti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50800" algn="l"/>
                <a:tab pos="203200" algn="l"/>
                <a:tab pos="82042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colorati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derivano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elementi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transizione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50800" algn="l"/>
                <a:tab pos="203200" algn="l"/>
                <a:tab pos="82042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completamente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ionici,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sicché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loro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derivano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50800" algn="l"/>
                <a:tab pos="203200" algn="l"/>
                <a:tab pos="82042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semplice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combinazione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singoli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800"/>
              </a:lnSpc>
              <a:tabLst>
                <a:tab pos="50800" algn="l"/>
                <a:tab pos="203200" algn="l"/>
                <a:tab pos="8204200" algn="l"/>
              </a:tabLst>
            </a:pPr>
            <a:r>
              <a:rPr lang="en-US" altLang="zh-CN" sz="2400" dirty="0">
                <a:latin typeface="+mj-lt"/>
              </a:rPr>
              <a:t>			</a:t>
            </a:r>
            <a:r>
              <a:rPr lang="en-US" altLang="zh-CN" sz="2400" dirty="0">
                <a:solidFill>
                  <a:srgbClr val="FFFFFF"/>
                </a:solidFill>
                <a:latin typeface="+mj-lt"/>
                <a:cs typeface="Times New Roman" pitchFamily="18" charset="0"/>
              </a:rPr>
              <a:t>7/42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5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6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"/>
            <p:cNvSpPr txBox="1"/>
            <p:nvPr/>
          </p:nvSpPr>
          <p:spPr>
            <a:xfrm>
              <a:off x="9842500" y="7175500"/>
              <a:ext cx="391133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7/42</a:t>
              </a:r>
            </a:p>
          </p:txBody>
        </p:sp>
      </p:grpSp>
      <p:sp>
        <p:nvSpPr>
          <p:cNvPr id="18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3300" y="1925637"/>
            <a:ext cx="559449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676400" y="1925637"/>
            <a:ext cx="7660559" cy="40523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esempio,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Fe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(Cr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7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)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3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rosso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bruno,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Cu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[Fe(CN)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6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]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bruno,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206500" y="2433637"/>
            <a:ext cx="3535712" cy="40523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[Fe(CN)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6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]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grigio-verde.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003300" y="3005137"/>
            <a:ext cx="1320811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L’energia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2540000" y="3037221"/>
            <a:ext cx="7181710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luminosa,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oltre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transizioni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intraatomiche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003300" y="427037"/>
            <a:ext cx="4420056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Sostanze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composti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003300" y="3563269"/>
            <a:ext cx="8869416" cy="330346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50800" algn="l"/>
                <a:tab pos="203200" algn="l"/>
                <a:tab pos="82042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finora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considerate,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può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servire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produrre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trasferimenti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carica,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50800" algn="l"/>
                <a:tab pos="203200" algn="l"/>
                <a:tab pos="82042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cioè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scambi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diversi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atomi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diversi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orbitali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50800" algn="l"/>
                <a:tab pos="203200" algn="l"/>
                <a:tab pos="82042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molecola.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50800" algn="l"/>
                <a:tab pos="203200" algn="l"/>
                <a:tab pos="8204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caso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AgI,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avesse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struttura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cristallina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reticolo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50800" algn="l"/>
                <a:tab pos="203200" algn="l"/>
                <a:tab pos="82042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prettamente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ionico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sarebbe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probabilmente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incolore.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800"/>
              </a:lnSpc>
              <a:tabLst>
                <a:tab pos="50800" algn="l"/>
                <a:tab pos="203200" algn="l"/>
                <a:tab pos="8204200" algn="l"/>
              </a:tabLst>
            </a:pPr>
            <a:r>
              <a:rPr lang="en-US" altLang="zh-CN" sz="2400" dirty="0">
                <a:latin typeface="+mj-lt"/>
              </a:rPr>
              <a:t>			</a:t>
            </a:r>
            <a:r>
              <a:rPr lang="en-US" altLang="zh-CN" sz="2400" dirty="0">
                <a:solidFill>
                  <a:srgbClr val="FFFFFF"/>
                </a:solidFill>
                <a:latin typeface="+mj-lt"/>
                <a:cs typeface="Times New Roman" pitchFamily="18" charset="0"/>
              </a:rPr>
              <a:t>8/42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9207500" y="6954837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4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5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1"/>
            <p:cNvSpPr txBox="1"/>
            <p:nvPr/>
          </p:nvSpPr>
          <p:spPr>
            <a:xfrm>
              <a:off x="9842500" y="7175500"/>
              <a:ext cx="391133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8/42</a:t>
              </a:r>
            </a:p>
          </p:txBody>
        </p:sp>
      </p:grpSp>
      <p:sp>
        <p:nvSpPr>
          <p:cNvPr id="17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3900" y="1570037"/>
            <a:ext cx="8342733" cy="1154162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it-IT" sz="2400" dirty="0">
                <a:latin typeface="+mj-lt"/>
              </a:rPr>
              <a:t> Ciò sarebbe dovuto al fatto che Ag</a:t>
            </a:r>
            <a:r>
              <a:rPr lang="it-IT" sz="2400" baseline="30000" dirty="0">
                <a:latin typeface="+mj-lt"/>
              </a:rPr>
              <a:t>+</a:t>
            </a:r>
            <a:r>
              <a:rPr lang="it-IT" sz="2400" dirty="0">
                <a:latin typeface="+mj-lt"/>
              </a:rPr>
              <a:t> avrebbe una configurazione</a:t>
            </a:r>
          </a:p>
          <a:p>
            <a:pPr marL="176213" indent="-176213">
              <a:lnSpc>
                <a:spcPct val="150000"/>
              </a:lnSpc>
            </a:pPr>
            <a:r>
              <a:rPr lang="it-IT" sz="2400" dirty="0">
                <a:latin typeface="+mj-lt"/>
              </a:rPr>
              <a:t>   a strato completo (</a:t>
            </a:r>
            <a:r>
              <a:rPr lang="it-IT" sz="2400" i="1" dirty="0">
                <a:latin typeface="+mj-lt"/>
              </a:rPr>
              <a:t>d</a:t>
            </a:r>
            <a:r>
              <a:rPr lang="it-IT" sz="2400" i="1" baseline="30000" dirty="0">
                <a:latin typeface="+mj-lt"/>
              </a:rPr>
              <a:t>10</a:t>
            </a:r>
            <a:r>
              <a:rPr lang="it-IT" sz="2400" i="1" dirty="0">
                <a:latin typeface="+mj-lt"/>
              </a:rPr>
              <a:t>) </a:t>
            </a:r>
            <a:r>
              <a:rPr lang="it-IT" sz="2400" dirty="0">
                <a:latin typeface="+mj-lt"/>
              </a:rPr>
              <a:t>e lo ione I</a:t>
            </a:r>
            <a:r>
              <a:rPr lang="it-IT" sz="2400" baseline="30000" dirty="0">
                <a:latin typeface="+mj-lt"/>
              </a:rPr>
              <a:t>-</a:t>
            </a:r>
            <a:r>
              <a:rPr lang="it-IT" sz="2400" dirty="0">
                <a:latin typeface="+mj-lt"/>
              </a:rPr>
              <a:t> quella completa di un gas raro</a:t>
            </a:r>
            <a:r>
              <a:rPr lang="it-IT" sz="2400" i="1" dirty="0">
                <a:latin typeface="+mj-lt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7" name="TextBox 1"/>
          <p:cNvSpPr txBox="1"/>
          <p:nvPr/>
        </p:nvSpPr>
        <p:spPr>
          <a:xfrm>
            <a:off x="723900" y="4610100"/>
            <a:ext cx="1053430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Poiché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2056732" y="4642184"/>
            <a:ext cx="218008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2602832" y="4642184"/>
            <a:ext cx="1248099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differenza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4164932" y="4642184"/>
            <a:ext cx="232436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</p:txBody>
      </p:sp>
      <p:sp>
        <p:nvSpPr>
          <p:cNvPr id="21" name="TextBox 1"/>
          <p:cNvSpPr txBox="1"/>
          <p:nvPr/>
        </p:nvSpPr>
        <p:spPr>
          <a:xfrm>
            <a:off x="4723732" y="4642184"/>
            <a:ext cx="2070182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elettronegatività</a:t>
            </a:r>
          </a:p>
        </p:txBody>
      </p:sp>
      <p:sp>
        <p:nvSpPr>
          <p:cNvPr id="22" name="TextBox 1"/>
          <p:cNvSpPr txBox="1"/>
          <p:nvPr/>
        </p:nvSpPr>
        <p:spPr>
          <a:xfrm>
            <a:off x="7022432" y="4642184"/>
            <a:ext cx="351186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</a:t>
            </a:r>
          </a:p>
        </p:txBody>
      </p:sp>
      <p:sp>
        <p:nvSpPr>
          <p:cNvPr id="23" name="TextBox 1"/>
          <p:cNvSpPr txBox="1"/>
          <p:nvPr/>
        </p:nvSpPr>
        <p:spPr>
          <a:xfrm>
            <a:off x="7682832" y="4642184"/>
            <a:ext cx="847604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queste</a:t>
            </a:r>
          </a:p>
        </p:txBody>
      </p:sp>
      <p:sp>
        <p:nvSpPr>
          <p:cNvPr id="24" name="TextBox 1"/>
          <p:cNvSpPr txBox="1"/>
          <p:nvPr/>
        </p:nvSpPr>
        <p:spPr>
          <a:xfrm>
            <a:off x="8863932" y="4642184"/>
            <a:ext cx="155492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</a:p>
        </p:txBody>
      </p:sp>
      <p:sp>
        <p:nvSpPr>
          <p:cNvPr id="25" name="TextBox 1"/>
          <p:cNvSpPr txBox="1"/>
          <p:nvPr/>
        </p:nvSpPr>
        <p:spPr>
          <a:xfrm>
            <a:off x="723900" y="274637"/>
            <a:ext cx="4420056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Sostanze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composti</a:t>
            </a:r>
          </a:p>
        </p:txBody>
      </p:sp>
      <p:sp>
        <p:nvSpPr>
          <p:cNvPr id="26" name="TextBox 1"/>
          <p:cNvSpPr txBox="1"/>
          <p:nvPr/>
        </p:nvSpPr>
        <p:spPr>
          <a:xfrm>
            <a:off x="774700" y="5181600"/>
            <a:ext cx="8818120" cy="184153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152400" algn="l"/>
                <a:tab pos="81534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configurazioni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corrisponde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un’energia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lunghezza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d’onda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152400" algn="l"/>
                <a:tab pos="81534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compresa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spettro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visibile,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composto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assorbe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luce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152400" algn="l"/>
                <a:tab pos="81534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quindi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(giallo).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800"/>
              </a:lnSpc>
              <a:tabLst>
                <a:tab pos="152400" algn="l"/>
                <a:tab pos="81534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FFFFFF"/>
                </a:solidFill>
                <a:latin typeface="+mj-lt"/>
                <a:cs typeface="Times New Roman" pitchFamily="18" charset="0"/>
              </a:rPr>
              <a:t>9/42</a:t>
            </a:r>
          </a:p>
        </p:txBody>
      </p:sp>
      <p:sp>
        <p:nvSpPr>
          <p:cNvPr id="28" name="TextBox 1"/>
          <p:cNvSpPr txBox="1"/>
          <p:nvPr/>
        </p:nvSpPr>
        <p:spPr>
          <a:xfrm>
            <a:off x="698500" y="2741111"/>
            <a:ext cx="9372600" cy="1708160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it-IT" sz="2400" dirty="0">
                <a:latin typeface="+mj-lt"/>
              </a:rPr>
              <a:t> Tuttavia, poiché fra I e Ag non vi è una grande differenza di</a:t>
            </a:r>
          </a:p>
          <a:p>
            <a:pPr>
              <a:lnSpc>
                <a:spcPct val="150000"/>
              </a:lnSpc>
            </a:pPr>
            <a:r>
              <a:rPr lang="it-IT" sz="2400" dirty="0">
                <a:latin typeface="+mj-lt"/>
              </a:rPr>
              <a:t>   elettronegatività, il legame Ag–I ha un carattere non</a:t>
            </a:r>
          </a:p>
          <a:p>
            <a:pPr>
              <a:lnSpc>
                <a:spcPct val="150000"/>
              </a:lnSpc>
            </a:pPr>
            <a:r>
              <a:rPr lang="it-IT" sz="2400" dirty="0">
                <a:latin typeface="+mj-lt"/>
              </a:rPr>
              <a:t>   semplicemente ionico (Ag</a:t>
            </a:r>
            <a:r>
              <a:rPr lang="it-IT" sz="2400" baseline="30000" dirty="0">
                <a:latin typeface="+mj-lt"/>
              </a:rPr>
              <a:t>+</a:t>
            </a:r>
            <a:r>
              <a:rPr lang="it-IT" sz="2400" dirty="0">
                <a:latin typeface="+mj-lt"/>
              </a:rPr>
              <a:t>I</a:t>
            </a:r>
            <a:r>
              <a:rPr lang="it-IT" sz="2400" baseline="30000" dirty="0">
                <a:latin typeface="+mj-lt"/>
              </a:rPr>
              <a:t>-</a:t>
            </a:r>
            <a:r>
              <a:rPr lang="it-IT" sz="2400" dirty="0">
                <a:latin typeface="+mj-lt"/>
              </a:rPr>
              <a:t>), ma anche covalente (Ag:I).</a:t>
            </a:r>
            <a:endParaRPr lang="en-US" altLang="zh-CN" sz="2400" dirty="0">
              <a:solidFill>
                <a:srgbClr val="00000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29" name="TextBox 1"/>
          <p:cNvSpPr txBox="1"/>
          <p:nvPr/>
        </p:nvSpPr>
        <p:spPr>
          <a:xfrm>
            <a:off x="9207500" y="6954837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30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31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TextBox 1"/>
            <p:cNvSpPr txBox="1"/>
            <p:nvPr/>
          </p:nvSpPr>
          <p:spPr>
            <a:xfrm>
              <a:off x="9842500" y="7175500"/>
              <a:ext cx="391133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9/42</a:t>
              </a:r>
            </a:p>
          </p:txBody>
        </p:sp>
      </p:grpSp>
      <p:sp>
        <p:nvSpPr>
          <p:cNvPr id="33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6272</TotalTime>
  <Words>2670</Words>
  <Application>Microsoft Office PowerPoint</Application>
  <PresentationFormat>Personalizzato</PresentationFormat>
  <Paragraphs>863</Paragraphs>
  <Slides>41</Slides>
  <Notes>41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41</vt:i4>
      </vt:variant>
    </vt:vector>
  </HeadingPairs>
  <TitlesOfParts>
    <vt:vector size="46" baseType="lpstr">
      <vt:lpstr>宋体</vt:lpstr>
      <vt:lpstr>Arial</vt:lpstr>
      <vt:lpstr>Calibri</vt:lpstr>
      <vt:lpstr>Times New Roman</vt:lpstr>
      <vt:lpstr>Office Theme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sergio</dc:creator>
  <cp:lastModifiedBy>Sergio  Valente</cp:lastModifiedBy>
  <cp:revision>31</cp:revision>
  <dcterms:created xsi:type="dcterms:W3CDTF">2006-08-16T00:00:00Z</dcterms:created>
  <dcterms:modified xsi:type="dcterms:W3CDTF">2018-10-15T09:19:36Z</dcterms:modified>
</cp:coreProperties>
</file>