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57" r:id="rId4"/>
    <p:sldId id="258" r:id="rId5"/>
    <p:sldId id="259" r:id="rId6"/>
    <p:sldId id="260" r:id="rId7"/>
    <p:sldId id="261" r:id="rId8"/>
    <p:sldId id="262" r:id="rId9"/>
    <p:sldId id="263" r:id="rId10"/>
    <p:sldId id="264" r:id="rId11"/>
    <p:sldId id="265" r:id="rId12"/>
    <p:sldId id="266"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45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860A701-48BB-446D-8C39-936C01E61503}"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3063331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860A701-48BB-446D-8C39-936C01E61503}"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385930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1"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1"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860A701-48BB-446D-8C39-936C01E61503}"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3807191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33"/>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7CB5D9E2-3DBC-4D39-8250-FFEC2872686A}" type="slidenum">
              <a:rPr lang="it-IT" altLang="it-IT"/>
              <a:pPr>
                <a:defRPr/>
              </a:pPr>
              <a:t>‹N›</a:t>
            </a:fld>
            <a:endParaRPr lang="it-IT" altLang="it-IT"/>
          </a:p>
        </p:txBody>
      </p:sp>
    </p:spTree>
    <p:extLst>
      <p:ext uri="{BB962C8B-B14F-4D97-AF65-F5344CB8AC3E}">
        <p14:creationId xmlns:p14="http://schemas.microsoft.com/office/powerpoint/2010/main" val="3235500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FDB30A35-27F5-4031-AE80-39CFBA717EEF}" type="slidenum">
              <a:rPr lang="it-IT" altLang="it-IT"/>
              <a:pPr>
                <a:defRPr/>
              </a:pPr>
              <a:t>‹N›</a:t>
            </a:fld>
            <a:endParaRPr lang="it-IT" altLang="it-IT"/>
          </a:p>
        </p:txBody>
      </p:sp>
    </p:spTree>
    <p:extLst>
      <p:ext uri="{BB962C8B-B14F-4D97-AF65-F5344CB8AC3E}">
        <p14:creationId xmlns:p14="http://schemas.microsoft.com/office/powerpoint/2010/main" val="764349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21"/>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EFC86B40-7D01-46BC-B01F-61461D399981}" type="slidenum">
              <a:rPr lang="it-IT" altLang="it-IT"/>
              <a:pPr>
                <a:defRPr/>
              </a:pPr>
              <a:t>‹N›</a:t>
            </a:fld>
            <a:endParaRPr lang="it-IT" altLang="it-IT"/>
          </a:p>
        </p:txBody>
      </p:sp>
    </p:spTree>
    <p:extLst>
      <p:ext uri="{BB962C8B-B14F-4D97-AF65-F5344CB8AC3E}">
        <p14:creationId xmlns:p14="http://schemas.microsoft.com/office/powerpoint/2010/main" val="2988365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625C4EB5-A788-4017-9E66-189D2862748F}" type="slidenum">
              <a:rPr lang="it-IT" altLang="it-IT"/>
              <a:pPr>
                <a:defRPr/>
              </a:pPr>
              <a:t>‹N›</a:t>
            </a:fld>
            <a:endParaRPr lang="it-IT" altLang="it-IT"/>
          </a:p>
        </p:txBody>
      </p:sp>
    </p:spTree>
    <p:extLst>
      <p:ext uri="{BB962C8B-B14F-4D97-AF65-F5344CB8AC3E}">
        <p14:creationId xmlns:p14="http://schemas.microsoft.com/office/powerpoint/2010/main" val="1612657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p:cNvSpPr>
            <a:spLocks noGrp="1" noChangeArrowheads="1"/>
          </p:cNvSpPr>
          <p:nvPr>
            <p:ph type="sldNum" sz="quarter" idx="12"/>
          </p:nvPr>
        </p:nvSpPr>
        <p:spPr>
          <a:ln/>
        </p:spPr>
        <p:txBody>
          <a:bodyPr/>
          <a:lstStyle>
            <a:lvl1pPr>
              <a:defRPr/>
            </a:lvl1pPr>
          </a:lstStyle>
          <a:p>
            <a:pPr>
              <a:defRPr/>
            </a:pPr>
            <a:fld id="{7308EA5E-E037-467A-B07D-F8E326CC3AA3}" type="slidenum">
              <a:rPr lang="it-IT" altLang="it-IT"/>
              <a:pPr>
                <a:defRPr/>
              </a:pPr>
              <a:t>‹N›</a:t>
            </a:fld>
            <a:endParaRPr lang="it-IT" altLang="it-IT"/>
          </a:p>
        </p:txBody>
      </p:sp>
    </p:spTree>
    <p:extLst>
      <p:ext uri="{BB962C8B-B14F-4D97-AF65-F5344CB8AC3E}">
        <p14:creationId xmlns:p14="http://schemas.microsoft.com/office/powerpoint/2010/main" val="3453043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p:cNvSpPr>
            <a:spLocks noGrp="1" noChangeArrowheads="1"/>
          </p:cNvSpPr>
          <p:nvPr>
            <p:ph type="sldNum" sz="quarter" idx="12"/>
          </p:nvPr>
        </p:nvSpPr>
        <p:spPr>
          <a:ln/>
        </p:spPr>
        <p:txBody>
          <a:bodyPr/>
          <a:lstStyle>
            <a:lvl1pPr>
              <a:defRPr/>
            </a:lvl1pPr>
          </a:lstStyle>
          <a:p>
            <a:pPr>
              <a:defRPr/>
            </a:pPr>
            <a:fld id="{C23227BE-E2A2-4902-815A-BDBF30F0D3C9}" type="slidenum">
              <a:rPr lang="it-IT" altLang="it-IT"/>
              <a:pPr>
                <a:defRPr/>
              </a:pPr>
              <a:t>‹N›</a:t>
            </a:fld>
            <a:endParaRPr lang="it-IT" altLang="it-IT"/>
          </a:p>
        </p:txBody>
      </p:sp>
    </p:spTree>
    <p:extLst>
      <p:ext uri="{BB962C8B-B14F-4D97-AF65-F5344CB8AC3E}">
        <p14:creationId xmlns:p14="http://schemas.microsoft.com/office/powerpoint/2010/main" val="74493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p:cNvSpPr>
            <a:spLocks noGrp="1" noChangeArrowheads="1"/>
          </p:cNvSpPr>
          <p:nvPr>
            <p:ph type="sldNum" sz="quarter" idx="12"/>
          </p:nvPr>
        </p:nvSpPr>
        <p:spPr>
          <a:ln/>
        </p:spPr>
        <p:txBody>
          <a:bodyPr/>
          <a:lstStyle>
            <a:lvl1pPr>
              <a:defRPr/>
            </a:lvl1pPr>
          </a:lstStyle>
          <a:p>
            <a:pPr>
              <a:defRPr/>
            </a:pPr>
            <a:fld id="{6D148CAE-6FEC-44A6-AE8C-12BF793EE210}" type="slidenum">
              <a:rPr lang="it-IT" altLang="it-IT"/>
              <a:pPr>
                <a:defRPr/>
              </a:pPr>
              <a:t>‹N›</a:t>
            </a:fld>
            <a:endParaRPr lang="it-IT" altLang="it-IT"/>
          </a:p>
        </p:txBody>
      </p:sp>
    </p:spTree>
    <p:extLst>
      <p:ext uri="{BB962C8B-B14F-4D97-AF65-F5344CB8AC3E}">
        <p14:creationId xmlns:p14="http://schemas.microsoft.com/office/powerpoint/2010/main" val="2013731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13"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45" y="273058"/>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13" y="1435108"/>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31483B87-1BD7-4C11-A00C-45AF7F8F2C29}" type="slidenum">
              <a:rPr lang="it-IT" altLang="it-IT"/>
              <a:pPr>
                <a:defRPr/>
              </a:pPr>
              <a:t>‹N›</a:t>
            </a:fld>
            <a:endParaRPr lang="it-IT" altLang="it-IT"/>
          </a:p>
        </p:txBody>
      </p:sp>
    </p:spTree>
    <p:extLst>
      <p:ext uri="{BB962C8B-B14F-4D97-AF65-F5344CB8AC3E}">
        <p14:creationId xmlns:p14="http://schemas.microsoft.com/office/powerpoint/2010/main" val="175323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860A701-48BB-446D-8C39-936C01E61503}"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3682173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1"/>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5D7338C4-9AAC-4B90-8F4E-0326CFE7B153}" type="slidenum">
              <a:rPr lang="it-IT" altLang="it-IT"/>
              <a:pPr>
                <a:defRPr/>
              </a:pPr>
              <a:t>‹N›</a:t>
            </a:fld>
            <a:endParaRPr lang="it-IT" altLang="it-IT"/>
          </a:p>
        </p:txBody>
      </p:sp>
    </p:spTree>
    <p:extLst>
      <p:ext uri="{BB962C8B-B14F-4D97-AF65-F5344CB8AC3E}">
        <p14:creationId xmlns:p14="http://schemas.microsoft.com/office/powerpoint/2010/main" val="303277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1E670819-2E58-4EAE-8D1B-18C7F520F2A3}" type="slidenum">
              <a:rPr lang="it-IT" altLang="it-IT"/>
              <a:pPr>
                <a:defRPr/>
              </a:pPr>
              <a:t>‹N›</a:t>
            </a:fld>
            <a:endParaRPr lang="it-IT" altLang="it-IT"/>
          </a:p>
        </p:txBody>
      </p:sp>
    </p:spTree>
    <p:extLst>
      <p:ext uri="{BB962C8B-B14F-4D97-AF65-F5344CB8AC3E}">
        <p14:creationId xmlns:p14="http://schemas.microsoft.com/office/powerpoint/2010/main" val="2623437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686804" y="609600"/>
            <a:ext cx="25908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914404" y="609600"/>
            <a:ext cx="75692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DB358F7B-8C9A-47A0-8365-500165EFC041}" type="slidenum">
              <a:rPr lang="it-IT" altLang="it-IT"/>
              <a:pPr>
                <a:defRPr/>
              </a:pPr>
              <a:t>‹N›</a:t>
            </a:fld>
            <a:endParaRPr lang="it-IT" altLang="it-IT"/>
          </a:p>
        </p:txBody>
      </p:sp>
    </p:spTree>
    <p:extLst>
      <p:ext uri="{BB962C8B-B14F-4D97-AF65-F5344CB8AC3E}">
        <p14:creationId xmlns:p14="http://schemas.microsoft.com/office/powerpoint/2010/main" val="25529596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028"/>
            <a:ext cx="10363200" cy="1470422"/>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E57304F8-B5E4-40CE-835B-7D8BAF0F75D7}"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654125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F871A44-89C5-4896-9CFE-5F2F76B59F1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429889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2379" y="4406505"/>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2379" y="2906317"/>
            <a:ext cx="1036320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D54056DF-3C01-404F-AFC5-A02AA00BF0A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190849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914400" y="1981200"/>
            <a:ext cx="504613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231467" y="1981200"/>
            <a:ext cx="504613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862F55C6-8069-4728-93AF-2C324F32FFF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517145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5035"/>
            <a:ext cx="109728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1" y="1534716"/>
            <a:ext cx="5387623"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1" y="2175272"/>
            <a:ext cx="5387623"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4783" y="1534716"/>
            <a:ext cx="5387621"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4783" y="2175272"/>
            <a:ext cx="5387621"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3A1DF735-56B3-48C9-9D4F-370EA2FB22B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30080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8A466424-6AF6-403E-B571-538645A56A1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898358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7F5B8CAF-698F-4E99-80A7-EEC72841291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981748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40"/>
            <a:ext cx="10515600" cy="2852737"/>
          </a:xfrm>
        </p:spPr>
        <p:txBody>
          <a:bodyPr anchor="b"/>
          <a:lstStyle>
            <a:lvl1pPr>
              <a:defRPr sz="45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2860A701-48BB-446D-8C39-936C01E61503}"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2899769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2654"/>
            <a:ext cx="4010379"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7" y="272660"/>
            <a:ext cx="681566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0" y="1434709"/>
            <a:ext cx="401037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C98FD6B2-62F5-4290-88B0-9134FE4E3F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426959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90423" y="4800601"/>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90423" y="613172"/>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90423"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3A675414-0EAB-462A-B196-D66FFBF2518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861414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57CADE2-BE9F-438C-9BB0-CF68163C080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007735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686804" y="609600"/>
            <a:ext cx="25908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914404" y="609600"/>
            <a:ext cx="7501467"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BB5D4A5-8366-4CBA-BA49-6349792552AF}"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8448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860A701-48BB-446D-8C39-936C01E61503}" type="datetimeFigureOut">
              <a:rPr lang="it-IT" smtClean="0"/>
              <a:t>12/03/2020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2954924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7"/>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Modifica gli stili del testo dello schema</a:t>
            </a:r>
          </a:p>
        </p:txBody>
      </p:sp>
      <p:sp>
        <p:nvSpPr>
          <p:cNvPr id="4" name="Segnaposto contenuto 3"/>
          <p:cNvSpPr>
            <a:spLocks noGrp="1"/>
          </p:cNvSpPr>
          <p:nvPr>
            <p:ph sz="half" idx="2"/>
          </p:nvPr>
        </p:nvSpPr>
        <p:spPr>
          <a:xfrm>
            <a:off x="839789"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Modifica gli stili del testo dello schema</a:t>
            </a:r>
          </a:p>
        </p:txBody>
      </p:sp>
      <p:sp>
        <p:nvSpPr>
          <p:cNvPr id="6" name="Segnaposto contenuto 5"/>
          <p:cNvSpPr>
            <a:spLocks noGrp="1"/>
          </p:cNvSpPr>
          <p:nvPr>
            <p:ph sz="quarter" idx="4"/>
          </p:nvPr>
        </p:nvSpPr>
        <p:spPr>
          <a:xfrm>
            <a:off x="6172201"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2860A701-48BB-446D-8C39-936C01E61503}" type="datetimeFigureOut">
              <a:rPr lang="it-IT" smtClean="0"/>
              <a:t>12/03/2020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4229325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2860A701-48BB-446D-8C39-936C01E61503}" type="datetimeFigureOut">
              <a:rPr lang="it-IT" smtClean="0"/>
              <a:t>12/03/2020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420286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860A701-48BB-446D-8C39-936C01E61503}" type="datetimeFigureOut">
              <a:rPr lang="it-IT" smtClean="0"/>
              <a:t>12/03/2020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675059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24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2860A701-48BB-446D-8C39-936C01E61503}" type="datetimeFigureOut">
              <a:rPr lang="it-IT" smtClean="0"/>
              <a:t>12/03/2020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1020245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24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2860A701-48BB-446D-8C39-936C01E61503}" type="datetimeFigureOut">
              <a:rPr lang="it-IT" smtClean="0"/>
              <a:t>12/03/2020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1422893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860A701-48BB-446D-8C39-936C01E61503}" type="datetimeFigureOut">
              <a:rPr lang="it-IT" smtClean="0"/>
              <a:t>12/03/2020</a:t>
            </a:fld>
            <a:endParaRPr lang="it-IT"/>
          </a:p>
        </p:txBody>
      </p:sp>
      <p:sp>
        <p:nvSpPr>
          <p:cNvPr id="5" name="Segnaposto piè di pagina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A8E6937-4F81-4CD0-94AF-F9B502BDCF3A}" type="slidenum">
              <a:rPr lang="it-IT" smtClean="0"/>
              <a:t>‹N›</a:t>
            </a:fld>
            <a:endParaRPr lang="it-IT"/>
          </a:p>
        </p:txBody>
      </p:sp>
    </p:spTree>
    <p:extLst>
      <p:ext uri="{BB962C8B-B14F-4D97-AF65-F5344CB8AC3E}">
        <p14:creationId xmlns:p14="http://schemas.microsoft.com/office/powerpoint/2010/main" val="3272943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it-IT" altLang="it-IT"/>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ltLang="it-IT"/>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D21FFCB0-4E54-4E1E-A1A0-CA84AE5978CF}" type="slidenum">
              <a:rPr lang="it-IT" altLang="it-IT"/>
              <a:pPr>
                <a:defRPr/>
              </a:pPr>
              <a:t>‹N›</a:t>
            </a:fld>
            <a:endParaRPr lang="it-IT" altLang="it-IT"/>
          </a:p>
        </p:txBody>
      </p:sp>
    </p:spTree>
    <p:extLst>
      <p:ext uri="{BB962C8B-B14F-4D97-AF65-F5344CB8AC3E}">
        <p14:creationId xmlns:p14="http://schemas.microsoft.com/office/powerpoint/2010/main" val="7781388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it-IT" altLang="it-IT">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it-IT" altLang="it-IT">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6A2DE1BC-8D75-4946-A016-DECAC0908207}" type="slidenum">
              <a:rPr lang="it-IT" altLang="it-IT">
                <a:solidFill>
                  <a:srgbClr val="000000"/>
                </a:solidFill>
              </a:rPr>
              <a:pPr eaLnBrk="1" hangingPunct="1"/>
              <a:t>‹N›</a:t>
            </a:fld>
            <a:endParaRPr lang="it-IT" altLang="it-IT">
              <a:solidFill>
                <a:srgbClr val="000000"/>
              </a:solidFill>
            </a:endParaRPr>
          </a:p>
        </p:txBody>
      </p:sp>
    </p:spTree>
    <p:extLst>
      <p:ext uri="{BB962C8B-B14F-4D97-AF65-F5344CB8AC3E}">
        <p14:creationId xmlns:p14="http://schemas.microsoft.com/office/powerpoint/2010/main" val="8955539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Times New Roman" pitchFamily="18" charset="0"/>
        </a:defRPr>
      </a:lvl2pPr>
      <a:lvl3pPr algn="ctr" rtl="0" fontAlgn="base">
        <a:spcBef>
          <a:spcPct val="0"/>
        </a:spcBef>
        <a:spcAft>
          <a:spcPct val="0"/>
        </a:spcAft>
        <a:defRPr sz="4400">
          <a:solidFill>
            <a:schemeClr val="tx2"/>
          </a:solidFill>
          <a:latin typeface="Times New Roman" pitchFamily="18" charset="0"/>
          <a:cs typeface="Times New Roman" pitchFamily="18" charset="0"/>
        </a:defRPr>
      </a:lvl3pPr>
      <a:lvl4pPr algn="ctr" rtl="0" fontAlgn="base">
        <a:spcBef>
          <a:spcPct val="0"/>
        </a:spcBef>
        <a:spcAft>
          <a:spcPct val="0"/>
        </a:spcAft>
        <a:defRPr sz="4400">
          <a:solidFill>
            <a:schemeClr val="tx2"/>
          </a:solidFill>
          <a:latin typeface="Times New Roman" pitchFamily="18" charset="0"/>
          <a:cs typeface="Times New Roman" pitchFamily="18" charset="0"/>
        </a:defRPr>
      </a:lvl4pPr>
      <a:lvl5pPr algn="ctr" rtl="0" fontAlgn="base">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4"/>
          <a:stretch>
            <a:fillRect/>
          </a:stretch>
        </p:blipFill>
        <p:spPr>
          <a:xfrm>
            <a:off x="1418182" y="66502"/>
            <a:ext cx="9249819" cy="679149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92234480"/>
      </p:ext>
    </p:extLst>
  </p:cSld>
  <p:clrMapOvr>
    <a:masterClrMapping/>
  </p:clrMapOvr>
  <mc:AlternateContent xmlns:mc="http://schemas.openxmlformats.org/markup-compatibility/2006" xmlns:p14="http://schemas.microsoft.com/office/powerpoint/2010/main">
    <mc:Choice Requires="p14">
      <p:transition spd="slow" p14:dur="2000" advTm="95506"/>
    </mc:Choice>
    <mc:Fallback xmlns="">
      <p:transition spd="slow" advTm="95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09800" y="609601"/>
            <a:ext cx="7772400" cy="362989"/>
          </a:xfrm>
        </p:spPr>
        <p:txBody>
          <a:bodyPr/>
          <a:lstStyle/>
          <a:p>
            <a:r>
              <a:rPr lang="it-IT" sz="2000" dirty="0">
                <a:solidFill>
                  <a:srgbClr val="000000"/>
                </a:solidFill>
              </a:rPr>
              <a:t>MECCANICA QUANTISTICA</a:t>
            </a:r>
            <a:endParaRPr lang="it-IT" sz="2000" dirty="0"/>
          </a:p>
        </p:txBody>
      </p:sp>
      <p:sp>
        <p:nvSpPr>
          <p:cNvPr id="3" name="Segnaposto contenuto 2"/>
          <p:cNvSpPr>
            <a:spLocks noGrp="1"/>
          </p:cNvSpPr>
          <p:nvPr>
            <p:ph idx="1"/>
          </p:nvPr>
        </p:nvSpPr>
        <p:spPr>
          <a:xfrm>
            <a:off x="2209800" y="972590"/>
            <a:ext cx="7772400" cy="5123411"/>
          </a:xfrm>
        </p:spPr>
        <p:txBody>
          <a:bodyPr/>
          <a:lstStyle/>
          <a:p>
            <a:r>
              <a:rPr lang="it-IT" sz="1800" dirty="0">
                <a:solidFill>
                  <a:srgbClr val="FF0000"/>
                </a:solidFill>
              </a:rPr>
              <a:t>Secondo la Meccanica Quantistica: </a:t>
            </a:r>
            <a:r>
              <a:rPr lang="it-IT" sz="1800" dirty="0"/>
              <a:t>Prima che il sistema fisico venga osservato, misurato…, si trova in una sovrapposizione di tutti gli stati possibili (cioè quelli permessi dalle leggi della fisica), in ottica si chiama interferenza. Solo dopo l’osservazione si troverà in un ben determinato stato, per es. l’elettrone in un preciso posto… …l’atomo radioattivo è (o non è) decaduto</a:t>
            </a:r>
          </a:p>
          <a:p>
            <a:pPr marL="0" indent="0">
              <a:buNone/>
            </a:pPr>
            <a:endParaRPr lang="it-IT" sz="1800" dirty="0"/>
          </a:p>
          <a:p>
            <a:r>
              <a:rPr lang="it-IT" sz="1800" dirty="0"/>
              <a:t>Inoltre .... il processo di misura stesso influenza il risultato.</a:t>
            </a:r>
          </a:p>
          <a:p>
            <a:pPr marL="0" indent="0" algn="just">
              <a:buNone/>
            </a:pPr>
            <a:r>
              <a:rPr lang="it-IT" sz="1800" dirty="0"/>
              <a:t>Sono prive di senso domande come: dov'era la particella prima che ne misurassi la posizione? questo in quanto la meccanica quantistica studia esclusivamente quantità osservabili, ricavabili mediante processi di misurazione.</a:t>
            </a:r>
          </a:p>
          <a:p>
            <a:pPr marL="0" indent="0" algn="just">
              <a:buNone/>
            </a:pPr>
            <a:r>
              <a:rPr lang="it-IT" sz="1800" dirty="0"/>
              <a:t>L'atto della misurazione causa il collasso della funzione d'onda, nel senso che quest'ultima è costretta dal processo di misurazione ad assumere uno dei valori permessi, secondo le probabilità dettate dalle leggi della meccanica quantistica stessa.</a:t>
            </a:r>
          </a:p>
          <a:p>
            <a:pPr marL="0" indent="0" algn="just">
              <a:buNone/>
            </a:pPr>
            <a:r>
              <a:rPr lang="it-IT" sz="1800" dirty="0"/>
              <a:t>Caratteristica fondamentale della meccanica quantistica risiede nel dare solo la probabilità con cui un certo risultato può presentarsi. E dunque lo stesso tipo di misurazione, eseguita su sistemi identici, può portare a risultati diversi.</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184259101"/>
      </p:ext>
    </p:extLst>
  </p:cSld>
  <p:clrMapOvr>
    <a:masterClrMapping/>
  </p:clrMapOvr>
  <mc:AlternateContent xmlns:mc="http://schemas.openxmlformats.org/markup-compatibility/2006" xmlns:p14="http://schemas.microsoft.com/office/powerpoint/2010/main">
    <mc:Choice Requires="p14">
      <p:transition spd="slow" p14:dur="2000" advTm="253040"/>
    </mc:Choice>
    <mc:Fallback xmlns="">
      <p:transition spd="slow" advTm="25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9458" name="Line 18"/>
          <p:cNvSpPr>
            <a:spLocks noChangeShapeType="1"/>
          </p:cNvSpPr>
          <p:nvPr/>
        </p:nvSpPr>
        <p:spPr bwMode="auto">
          <a:xfrm>
            <a:off x="2565410" y="6403975"/>
            <a:ext cx="1204913"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459" name="Line 16"/>
          <p:cNvSpPr>
            <a:spLocks noChangeShapeType="1"/>
          </p:cNvSpPr>
          <p:nvPr/>
        </p:nvSpPr>
        <p:spPr bwMode="auto">
          <a:xfrm>
            <a:off x="2565410" y="4895850"/>
            <a:ext cx="1204913"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460" name="Line 17"/>
          <p:cNvSpPr>
            <a:spLocks noChangeShapeType="1"/>
          </p:cNvSpPr>
          <p:nvPr/>
        </p:nvSpPr>
        <p:spPr bwMode="auto">
          <a:xfrm>
            <a:off x="2565410" y="5307013"/>
            <a:ext cx="1204913"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461" name="Line 15"/>
          <p:cNvSpPr>
            <a:spLocks noChangeShapeType="1"/>
          </p:cNvSpPr>
          <p:nvPr/>
        </p:nvSpPr>
        <p:spPr bwMode="auto">
          <a:xfrm>
            <a:off x="2603501" y="4510088"/>
            <a:ext cx="1431925"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462" name="Oval 2"/>
          <p:cNvSpPr>
            <a:spLocks noChangeArrowheads="1"/>
          </p:cNvSpPr>
          <p:nvPr/>
        </p:nvSpPr>
        <p:spPr bwMode="auto">
          <a:xfrm>
            <a:off x="3870335" y="1570038"/>
            <a:ext cx="884239" cy="838200"/>
          </a:xfrm>
          <a:prstGeom prst="ellipse">
            <a:avLst/>
          </a:prstGeom>
          <a:noFill/>
          <a:ln w="50800">
            <a:solidFill>
              <a:srgbClr val="FF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463" name="Oval 3"/>
          <p:cNvSpPr>
            <a:spLocks noChangeArrowheads="1"/>
          </p:cNvSpPr>
          <p:nvPr/>
        </p:nvSpPr>
        <p:spPr bwMode="auto">
          <a:xfrm>
            <a:off x="3459166" y="1203333"/>
            <a:ext cx="1706563" cy="1616075"/>
          </a:xfrm>
          <a:prstGeom prst="ellipse">
            <a:avLst/>
          </a:prstGeom>
          <a:noFill/>
          <a:ln w="50800">
            <a:solidFill>
              <a:srgbClr val="FF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464" name="Oval 4"/>
          <p:cNvSpPr>
            <a:spLocks noChangeArrowheads="1"/>
          </p:cNvSpPr>
          <p:nvPr/>
        </p:nvSpPr>
        <p:spPr bwMode="auto">
          <a:xfrm>
            <a:off x="2865441" y="563564"/>
            <a:ext cx="2941637" cy="2805112"/>
          </a:xfrm>
          <a:prstGeom prst="ellipse">
            <a:avLst/>
          </a:prstGeom>
          <a:noFill/>
          <a:ln w="50800">
            <a:solidFill>
              <a:srgbClr val="FF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465" name="Oval 5"/>
          <p:cNvSpPr>
            <a:spLocks noChangeArrowheads="1"/>
          </p:cNvSpPr>
          <p:nvPr/>
        </p:nvSpPr>
        <p:spPr bwMode="auto">
          <a:xfrm>
            <a:off x="2362201" y="152408"/>
            <a:ext cx="3946525" cy="3717925"/>
          </a:xfrm>
          <a:prstGeom prst="ellipse">
            <a:avLst/>
          </a:prstGeom>
          <a:noFill/>
          <a:ln w="50800">
            <a:solidFill>
              <a:srgbClr val="FF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466" name="Rectangle 6"/>
          <p:cNvSpPr>
            <a:spLocks noChangeArrowheads="1"/>
          </p:cNvSpPr>
          <p:nvPr/>
        </p:nvSpPr>
        <p:spPr bwMode="auto">
          <a:xfrm>
            <a:off x="4164023" y="1368433"/>
            <a:ext cx="295595" cy="9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5800" b="1" i="0" u="none" strike="noStrike" kern="1200" cap="none" spc="0" normalizeH="0" baseline="0" noProof="0">
                <a:ln>
                  <a:noFill/>
                </a:ln>
                <a:solidFill>
                  <a:srgbClr val="00279F"/>
                </a:solidFill>
                <a:effectLst/>
                <a:uLnTx/>
                <a:uFillTx/>
                <a:latin typeface="Times New Roman" pitchFamily="18" charset="0"/>
                <a:ea typeface="+mn-ea"/>
                <a:cs typeface="+mn-cs"/>
              </a:rPr>
              <a:t>.</a:t>
            </a:r>
          </a:p>
        </p:txBody>
      </p:sp>
      <p:sp>
        <p:nvSpPr>
          <p:cNvPr id="19467" name="Rectangle 7"/>
          <p:cNvSpPr>
            <a:spLocks noChangeArrowheads="1"/>
          </p:cNvSpPr>
          <p:nvPr/>
        </p:nvSpPr>
        <p:spPr bwMode="auto">
          <a:xfrm>
            <a:off x="3867151" y="3432182"/>
            <a:ext cx="988092"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Arial" charset="0"/>
                <a:ea typeface="+mn-ea"/>
                <a:cs typeface="+mn-cs"/>
              </a:rPr>
              <a:t>n  =  4</a:t>
            </a:r>
          </a:p>
        </p:txBody>
      </p:sp>
      <p:sp>
        <p:nvSpPr>
          <p:cNvPr id="19468" name="Rectangle 8"/>
          <p:cNvSpPr>
            <a:spLocks noChangeArrowheads="1"/>
          </p:cNvSpPr>
          <p:nvPr/>
        </p:nvSpPr>
        <p:spPr bwMode="auto">
          <a:xfrm>
            <a:off x="3856039" y="2957521"/>
            <a:ext cx="988092"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Arial" charset="0"/>
                <a:ea typeface="+mn-ea"/>
                <a:cs typeface="+mn-cs"/>
              </a:rPr>
              <a:t>n  =  3</a:t>
            </a:r>
          </a:p>
        </p:txBody>
      </p:sp>
      <p:sp>
        <p:nvSpPr>
          <p:cNvPr id="19469" name="Rectangle 9"/>
          <p:cNvSpPr>
            <a:spLocks noChangeArrowheads="1"/>
          </p:cNvSpPr>
          <p:nvPr/>
        </p:nvSpPr>
        <p:spPr bwMode="auto">
          <a:xfrm>
            <a:off x="3846513" y="2697170"/>
            <a:ext cx="988092"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Arial" charset="0"/>
                <a:ea typeface="+mn-ea"/>
                <a:cs typeface="+mn-cs"/>
              </a:rPr>
              <a:t>n  =  2</a:t>
            </a:r>
          </a:p>
        </p:txBody>
      </p:sp>
      <p:sp>
        <p:nvSpPr>
          <p:cNvPr id="19470" name="Rectangle 10"/>
          <p:cNvSpPr>
            <a:spLocks noChangeArrowheads="1"/>
          </p:cNvSpPr>
          <p:nvPr/>
        </p:nvSpPr>
        <p:spPr bwMode="auto">
          <a:xfrm>
            <a:off x="3836988" y="2351095"/>
            <a:ext cx="988092"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Arial" charset="0"/>
                <a:ea typeface="+mn-ea"/>
                <a:cs typeface="+mn-cs"/>
              </a:rPr>
              <a:t>n  =  1</a:t>
            </a:r>
          </a:p>
        </p:txBody>
      </p:sp>
      <p:sp>
        <p:nvSpPr>
          <p:cNvPr id="19471" name="Line 11"/>
          <p:cNvSpPr>
            <a:spLocks noChangeShapeType="1"/>
          </p:cNvSpPr>
          <p:nvPr/>
        </p:nvSpPr>
        <p:spPr bwMode="auto">
          <a:xfrm flipH="1">
            <a:off x="2979741" y="2155825"/>
            <a:ext cx="884237" cy="304800"/>
          </a:xfrm>
          <a:prstGeom prst="line">
            <a:avLst/>
          </a:prstGeom>
          <a:noFill/>
          <a:ln w="57150">
            <a:solidFill>
              <a:srgbClr val="F35B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472" name="Line 12"/>
          <p:cNvSpPr>
            <a:spLocks noChangeShapeType="1"/>
          </p:cNvSpPr>
          <p:nvPr/>
        </p:nvSpPr>
        <p:spPr bwMode="auto">
          <a:xfrm flipH="1">
            <a:off x="3254375" y="2247908"/>
            <a:ext cx="700088" cy="625475"/>
          </a:xfrm>
          <a:prstGeom prst="line">
            <a:avLst/>
          </a:prstGeom>
          <a:noFill/>
          <a:ln w="57150">
            <a:solidFill>
              <a:srgbClr val="F35B1B"/>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473" name="Rectangle 13"/>
          <p:cNvSpPr>
            <a:spLocks noChangeArrowheads="1"/>
          </p:cNvSpPr>
          <p:nvPr/>
        </p:nvSpPr>
        <p:spPr bwMode="auto">
          <a:xfrm>
            <a:off x="2836864" y="1828807"/>
            <a:ext cx="1012138"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Arial" charset="0"/>
                <a:ea typeface="+mn-ea"/>
                <a:cs typeface="+mn-cs"/>
              </a:rPr>
              <a:t>E = h</a:t>
            </a:r>
            <a:r>
              <a:rPr kumimoji="0" lang="it-IT" altLang="it-IT" sz="2400" b="1" i="0" u="none" strike="noStrike" kern="1200" cap="none" spc="0" normalizeH="0" baseline="0" noProof="0">
                <a:ln>
                  <a:noFill/>
                </a:ln>
                <a:solidFill>
                  <a:srgbClr val="FFFF00"/>
                </a:solidFill>
                <a:effectLst/>
                <a:uLnTx/>
                <a:uFillTx/>
                <a:latin typeface="Arial" charset="0"/>
                <a:ea typeface="+mn-ea"/>
                <a:cs typeface="+mn-cs"/>
                <a:sym typeface="Symbol" pitchFamily="18" charset="2"/>
              </a:rPr>
              <a:t></a:t>
            </a:r>
            <a:endParaRPr kumimoji="0" lang="it-IT" altLang="it-IT" sz="2400" b="1" i="0" u="none" strike="noStrike" kern="1200" cap="none" spc="0" normalizeH="0" baseline="0" noProof="0">
              <a:ln>
                <a:noFill/>
              </a:ln>
              <a:solidFill>
                <a:srgbClr val="FFFF00"/>
              </a:solidFill>
              <a:effectLst/>
              <a:uLnTx/>
              <a:uFillTx/>
              <a:latin typeface="Arial" charset="0"/>
              <a:ea typeface="+mn-ea"/>
              <a:cs typeface="+mn-cs"/>
            </a:endParaRPr>
          </a:p>
        </p:txBody>
      </p:sp>
      <p:sp>
        <p:nvSpPr>
          <p:cNvPr id="19474" name="Line 14"/>
          <p:cNvSpPr>
            <a:spLocks noChangeShapeType="1"/>
          </p:cNvSpPr>
          <p:nvPr/>
        </p:nvSpPr>
        <p:spPr bwMode="auto">
          <a:xfrm>
            <a:off x="2551113" y="4225927"/>
            <a:ext cx="0" cy="2300288"/>
          </a:xfrm>
          <a:prstGeom prst="line">
            <a:avLst/>
          </a:prstGeom>
          <a:noFill/>
          <a:ln w="50800">
            <a:solidFill>
              <a:srgbClr val="FFFF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475" name="Rectangle 19"/>
          <p:cNvSpPr>
            <a:spLocks noChangeArrowheads="1"/>
          </p:cNvSpPr>
          <p:nvPr/>
        </p:nvSpPr>
        <p:spPr bwMode="auto">
          <a:xfrm>
            <a:off x="4121161" y="4441825"/>
            <a:ext cx="21558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476" name="Rectangle 20"/>
          <p:cNvSpPr>
            <a:spLocks noChangeArrowheads="1"/>
          </p:cNvSpPr>
          <p:nvPr/>
        </p:nvSpPr>
        <p:spPr bwMode="auto">
          <a:xfrm>
            <a:off x="4230698" y="4232282"/>
            <a:ext cx="829395"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Times New Roman" pitchFamily="18" charset="0"/>
                <a:ea typeface="+mn-ea"/>
                <a:cs typeface="+mn-cs"/>
              </a:rPr>
              <a:t>n = </a:t>
            </a:r>
            <a:r>
              <a:rPr kumimoji="0" lang="it-IT" altLang="it-IT" sz="2400" b="1" i="0" u="none" strike="noStrike" kern="1200" cap="none" spc="0" normalizeH="0" baseline="0" noProof="0">
                <a:ln>
                  <a:noFill/>
                </a:ln>
                <a:solidFill>
                  <a:srgbClr val="FFFF00"/>
                </a:solidFill>
                <a:effectLst/>
                <a:uLnTx/>
                <a:uFillTx/>
                <a:latin typeface="Symbol" pitchFamily="18" charset="2"/>
                <a:ea typeface="+mn-ea"/>
                <a:cs typeface="+mn-cs"/>
              </a:rPr>
              <a:t></a:t>
            </a:r>
          </a:p>
        </p:txBody>
      </p:sp>
      <p:sp>
        <p:nvSpPr>
          <p:cNvPr id="19477" name="Rectangle 21"/>
          <p:cNvSpPr>
            <a:spLocks noChangeArrowheads="1"/>
          </p:cNvSpPr>
          <p:nvPr/>
        </p:nvSpPr>
        <p:spPr bwMode="auto">
          <a:xfrm>
            <a:off x="4230688" y="4646620"/>
            <a:ext cx="763672"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Times New Roman" pitchFamily="18" charset="0"/>
                <a:ea typeface="+mn-ea"/>
                <a:cs typeface="+mn-cs"/>
              </a:rPr>
              <a:t>n = 3</a:t>
            </a:r>
          </a:p>
        </p:txBody>
      </p:sp>
      <p:sp>
        <p:nvSpPr>
          <p:cNvPr id="19478" name="Rectangle 22"/>
          <p:cNvSpPr>
            <a:spLocks noChangeArrowheads="1"/>
          </p:cNvSpPr>
          <p:nvPr/>
        </p:nvSpPr>
        <p:spPr bwMode="auto">
          <a:xfrm>
            <a:off x="4230688" y="5059370"/>
            <a:ext cx="763672"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Times New Roman" pitchFamily="18" charset="0"/>
                <a:ea typeface="+mn-ea"/>
                <a:cs typeface="+mn-cs"/>
              </a:rPr>
              <a:t>n = 2</a:t>
            </a:r>
          </a:p>
        </p:txBody>
      </p:sp>
      <p:sp>
        <p:nvSpPr>
          <p:cNvPr id="19479" name="Rectangle 23"/>
          <p:cNvSpPr>
            <a:spLocks noChangeArrowheads="1"/>
          </p:cNvSpPr>
          <p:nvPr/>
        </p:nvSpPr>
        <p:spPr bwMode="auto">
          <a:xfrm>
            <a:off x="4230688" y="6142045"/>
            <a:ext cx="763672"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Times New Roman" pitchFamily="18" charset="0"/>
                <a:ea typeface="+mn-ea"/>
                <a:cs typeface="+mn-cs"/>
              </a:rPr>
              <a:t>n = 1</a:t>
            </a:r>
          </a:p>
        </p:txBody>
      </p:sp>
      <p:sp>
        <p:nvSpPr>
          <p:cNvPr id="19480" name="Rectangle 24"/>
          <p:cNvSpPr>
            <a:spLocks noChangeArrowheads="1"/>
          </p:cNvSpPr>
          <p:nvPr/>
        </p:nvSpPr>
        <p:spPr bwMode="auto">
          <a:xfrm>
            <a:off x="5373688" y="4232282"/>
            <a:ext cx="788550"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Times New Roman" pitchFamily="18" charset="0"/>
                <a:ea typeface="+mn-ea"/>
                <a:cs typeface="+mn-cs"/>
              </a:rPr>
              <a:t>r = </a:t>
            </a:r>
            <a:r>
              <a:rPr kumimoji="0" lang="it-IT" altLang="it-IT" sz="2400" b="1" i="0" u="none" strike="noStrike" kern="1200" cap="none" spc="0" normalizeH="0" baseline="0" noProof="0">
                <a:ln>
                  <a:noFill/>
                </a:ln>
                <a:solidFill>
                  <a:srgbClr val="FFFF00"/>
                </a:solidFill>
                <a:effectLst/>
                <a:uLnTx/>
                <a:uFillTx/>
                <a:latin typeface="Symbol" pitchFamily="18" charset="2"/>
                <a:ea typeface="+mn-ea"/>
                <a:cs typeface="+mn-cs"/>
              </a:rPr>
              <a:t></a:t>
            </a:r>
          </a:p>
        </p:txBody>
      </p:sp>
      <p:sp>
        <p:nvSpPr>
          <p:cNvPr id="19481" name="Rectangle 25"/>
          <p:cNvSpPr>
            <a:spLocks noChangeArrowheads="1"/>
          </p:cNvSpPr>
          <p:nvPr/>
        </p:nvSpPr>
        <p:spPr bwMode="auto">
          <a:xfrm>
            <a:off x="5373688" y="4646620"/>
            <a:ext cx="1377622"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FFFF00"/>
                </a:solidFill>
                <a:effectLst/>
                <a:uLnTx/>
                <a:uFillTx/>
                <a:latin typeface="Times New Roman" pitchFamily="18" charset="0"/>
                <a:ea typeface="+mn-ea"/>
                <a:cs typeface="+mn-cs"/>
              </a:rPr>
              <a:t>r = </a:t>
            </a:r>
            <a:r>
              <a:rPr kumimoji="0" lang="it-IT" altLang="it-IT" sz="2400" b="1" i="0" u="none" strike="noStrike" kern="1200" cap="none" spc="0" normalizeH="0" baseline="0" noProof="0">
                <a:ln>
                  <a:noFill/>
                </a:ln>
                <a:solidFill>
                  <a:srgbClr val="FFFF00"/>
                </a:solidFill>
                <a:effectLst/>
                <a:uLnTx/>
                <a:uFillTx/>
                <a:latin typeface="Times New Roman" pitchFamily="18" charset="0"/>
                <a:ea typeface="+mn-ea"/>
                <a:cs typeface="+mn-cs"/>
              </a:rPr>
              <a:t>4.76</a:t>
            </a:r>
            <a:r>
              <a:rPr kumimoji="0" lang="it-IT" altLang="it-IT" sz="2400" b="0" i="0" u="none" strike="noStrike" kern="1200" cap="none" spc="0" normalizeH="0" baseline="0" noProof="0">
                <a:ln>
                  <a:noFill/>
                </a:ln>
                <a:solidFill>
                  <a:srgbClr val="FFFF00"/>
                </a:solidFill>
                <a:effectLst/>
                <a:uLnTx/>
                <a:uFillTx/>
                <a:latin typeface="Times New Roman" pitchFamily="18" charset="0"/>
                <a:ea typeface="+mn-ea"/>
                <a:cs typeface="+mn-cs"/>
              </a:rPr>
              <a:t> Å</a:t>
            </a:r>
          </a:p>
        </p:txBody>
      </p:sp>
      <p:sp>
        <p:nvSpPr>
          <p:cNvPr id="19482" name="Rectangle 26"/>
          <p:cNvSpPr>
            <a:spLocks noChangeArrowheads="1"/>
          </p:cNvSpPr>
          <p:nvPr/>
        </p:nvSpPr>
        <p:spPr bwMode="auto">
          <a:xfrm>
            <a:off x="5373699" y="5059370"/>
            <a:ext cx="1407309"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Times New Roman" pitchFamily="18" charset="0"/>
                <a:ea typeface="+mn-ea"/>
                <a:cs typeface="+mn-cs"/>
              </a:rPr>
              <a:t>r = 2.12 Å</a:t>
            </a:r>
          </a:p>
        </p:txBody>
      </p:sp>
      <p:sp>
        <p:nvSpPr>
          <p:cNvPr id="19483" name="Rectangle 27"/>
          <p:cNvSpPr>
            <a:spLocks noChangeArrowheads="1"/>
          </p:cNvSpPr>
          <p:nvPr/>
        </p:nvSpPr>
        <p:spPr bwMode="auto">
          <a:xfrm>
            <a:off x="5373699" y="6142045"/>
            <a:ext cx="1407309"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Times New Roman" pitchFamily="18" charset="0"/>
                <a:ea typeface="+mn-ea"/>
                <a:cs typeface="+mn-cs"/>
              </a:rPr>
              <a:t>r = 0.53 Å</a:t>
            </a:r>
          </a:p>
        </p:txBody>
      </p:sp>
      <p:sp>
        <p:nvSpPr>
          <p:cNvPr id="19484" name="Rectangle 28"/>
          <p:cNvSpPr>
            <a:spLocks noChangeArrowheads="1"/>
          </p:cNvSpPr>
          <p:nvPr/>
        </p:nvSpPr>
        <p:spPr bwMode="auto">
          <a:xfrm>
            <a:off x="7089787" y="4232282"/>
            <a:ext cx="797335"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Times New Roman" pitchFamily="18" charset="0"/>
                <a:ea typeface="+mn-ea"/>
                <a:cs typeface="+mn-cs"/>
              </a:rPr>
              <a:t>E = 0</a:t>
            </a:r>
          </a:p>
        </p:txBody>
      </p:sp>
      <p:sp>
        <p:nvSpPr>
          <p:cNvPr id="19485" name="Rectangle 29"/>
          <p:cNvSpPr>
            <a:spLocks noChangeArrowheads="1"/>
          </p:cNvSpPr>
          <p:nvPr/>
        </p:nvSpPr>
        <p:spPr bwMode="auto">
          <a:xfrm>
            <a:off x="7089784" y="4646620"/>
            <a:ext cx="1720665"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Times New Roman" pitchFamily="18" charset="0"/>
                <a:ea typeface="+mn-ea"/>
                <a:cs typeface="+mn-cs"/>
              </a:rPr>
              <a:t>E = -1.51 eV</a:t>
            </a:r>
          </a:p>
        </p:txBody>
      </p:sp>
      <p:sp>
        <p:nvSpPr>
          <p:cNvPr id="19486" name="Rectangle 30"/>
          <p:cNvSpPr>
            <a:spLocks noChangeArrowheads="1"/>
          </p:cNvSpPr>
          <p:nvPr/>
        </p:nvSpPr>
        <p:spPr bwMode="auto">
          <a:xfrm>
            <a:off x="7089784" y="5059370"/>
            <a:ext cx="1643721"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Times New Roman" pitchFamily="18" charset="0"/>
                <a:ea typeface="+mn-ea"/>
                <a:cs typeface="+mn-cs"/>
              </a:rPr>
              <a:t>E = - 3.4 eV</a:t>
            </a:r>
          </a:p>
        </p:txBody>
      </p:sp>
      <p:sp>
        <p:nvSpPr>
          <p:cNvPr id="19487" name="Rectangle 31"/>
          <p:cNvSpPr>
            <a:spLocks noChangeArrowheads="1"/>
          </p:cNvSpPr>
          <p:nvPr/>
        </p:nvSpPr>
        <p:spPr bwMode="auto">
          <a:xfrm>
            <a:off x="7089775" y="6142045"/>
            <a:ext cx="1361592"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Times New Roman" pitchFamily="18" charset="0"/>
                <a:ea typeface="+mn-ea"/>
                <a:cs typeface="+mn-cs"/>
              </a:rPr>
              <a:t>E = - 13.6</a:t>
            </a:r>
          </a:p>
        </p:txBody>
      </p:sp>
      <p:sp>
        <p:nvSpPr>
          <p:cNvPr id="19488" name="Rectangle 32"/>
          <p:cNvSpPr>
            <a:spLocks noChangeArrowheads="1"/>
          </p:cNvSpPr>
          <p:nvPr/>
        </p:nvSpPr>
        <p:spPr bwMode="auto">
          <a:xfrm>
            <a:off x="1981210" y="4246570"/>
            <a:ext cx="263535"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Times New Roman" pitchFamily="18" charset="0"/>
                <a:ea typeface="+mn-ea"/>
                <a:cs typeface="+mn-cs"/>
              </a:rPr>
              <a:t>0</a:t>
            </a:r>
          </a:p>
        </p:txBody>
      </p:sp>
      <p:sp>
        <p:nvSpPr>
          <p:cNvPr id="19489" name="Rectangle 33"/>
          <p:cNvSpPr>
            <a:spLocks noChangeArrowheads="1"/>
          </p:cNvSpPr>
          <p:nvPr/>
        </p:nvSpPr>
        <p:spPr bwMode="auto">
          <a:xfrm>
            <a:off x="1660525" y="4660907"/>
            <a:ext cx="827792"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Times New Roman" pitchFamily="18" charset="0"/>
                <a:ea typeface="+mn-ea"/>
                <a:cs typeface="+mn-cs"/>
              </a:rPr>
              <a:t>- 1.51</a:t>
            </a:r>
          </a:p>
        </p:txBody>
      </p:sp>
      <p:sp>
        <p:nvSpPr>
          <p:cNvPr id="19490" name="Rectangle 34"/>
          <p:cNvSpPr>
            <a:spLocks noChangeArrowheads="1"/>
          </p:cNvSpPr>
          <p:nvPr/>
        </p:nvSpPr>
        <p:spPr bwMode="auto">
          <a:xfrm>
            <a:off x="1706577" y="5072071"/>
            <a:ext cx="673903"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Times New Roman" pitchFamily="18" charset="0"/>
                <a:ea typeface="+mn-ea"/>
                <a:cs typeface="+mn-cs"/>
              </a:rPr>
              <a:t>- 3.4</a:t>
            </a:r>
          </a:p>
        </p:txBody>
      </p:sp>
      <p:sp>
        <p:nvSpPr>
          <p:cNvPr id="19491" name="Rectangle 35"/>
          <p:cNvSpPr>
            <a:spLocks noChangeArrowheads="1"/>
          </p:cNvSpPr>
          <p:nvPr/>
        </p:nvSpPr>
        <p:spPr bwMode="auto">
          <a:xfrm>
            <a:off x="1660525" y="6126170"/>
            <a:ext cx="827792"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uLnTx/>
                <a:uFillTx/>
                <a:latin typeface="Times New Roman" pitchFamily="18" charset="0"/>
                <a:ea typeface="+mn-ea"/>
                <a:cs typeface="+mn-cs"/>
              </a:rPr>
              <a:t>- 13.6</a:t>
            </a:r>
          </a:p>
        </p:txBody>
      </p:sp>
      <p:sp>
        <p:nvSpPr>
          <p:cNvPr id="19492" name="Rectangle 36"/>
          <p:cNvSpPr>
            <a:spLocks noChangeArrowheads="1"/>
          </p:cNvSpPr>
          <p:nvPr/>
        </p:nvSpPr>
        <p:spPr bwMode="auto">
          <a:xfrm>
            <a:off x="2263774" y="3749683"/>
            <a:ext cx="885500"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293" tIns="26670" rIns="54293" bIns="26670">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FFFF00"/>
                </a:solidFill>
                <a:effectLst/>
                <a:uLnTx/>
                <a:uFillTx/>
                <a:latin typeface="Times New Roman" pitchFamily="18" charset="0"/>
                <a:ea typeface="+mn-ea"/>
                <a:cs typeface="+mn-cs"/>
              </a:rPr>
              <a:t>E (eV)</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027119461"/>
      </p:ext>
    </p:extLst>
  </p:cSld>
  <p:clrMapOvr>
    <a:overrideClrMapping bg1="lt1" tx1="dk1" bg2="lt2" tx2="dk2" accent1="accent1" accent2="accent2" accent3="accent3" accent4="accent4" accent5="accent5" accent6="accent6" hlink="hlink" folHlink="folHlink"/>
  </p:clrMapOvr>
  <p:transition advTm="1239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Line 2"/>
          <p:cNvSpPr>
            <a:spLocks noChangeShapeType="1"/>
          </p:cNvSpPr>
          <p:nvPr/>
        </p:nvSpPr>
        <p:spPr bwMode="auto">
          <a:xfrm>
            <a:off x="2552702" y="822325"/>
            <a:ext cx="5418139"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35" name="Line 3"/>
          <p:cNvSpPr>
            <a:spLocks noChangeShapeType="1"/>
          </p:cNvSpPr>
          <p:nvPr/>
        </p:nvSpPr>
        <p:spPr bwMode="auto">
          <a:xfrm>
            <a:off x="2552702" y="960438"/>
            <a:ext cx="5418139"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36" name="Line 4"/>
          <p:cNvSpPr>
            <a:spLocks noChangeShapeType="1"/>
          </p:cNvSpPr>
          <p:nvPr/>
        </p:nvSpPr>
        <p:spPr bwMode="auto">
          <a:xfrm>
            <a:off x="2552702" y="1050925"/>
            <a:ext cx="5418139"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37" name="Line 5"/>
          <p:cNvSpPr>
            <a:spLocks noChangeShapeType="1"/>
          </p:cNvSpPr>
          <p:nvPr/>
        </p:nvSpPr>
        <p:spPr bwMode="auto">
          <a:xfrm>
            <a:off x="2552702" y="1189038"/>
            <a:ext cx="5418139"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38" name="Line 6"/>
          <p:cNvSpPr>
            <a:spLocks noChangeShapeType="1"/>
          </p:cNvSpPr>
          <p:nvPr/>
        </p:nvSpPr>
        <p:spPr bwMode="auto">
          <a:xfrm>
            <a:off x="2552702" y="1371600"/>
            <a:ext cx="5418139"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39" name="Line 7"/>
          <p:cNvSpPr>
            <a:spLocks noChangeShapeType="1"/>
          </p:cNvSpPr>
          <p:nvPr/>
        </p:nvSpPr>
        <p:spPr bwMode="auto">
          <a:xfrm>
            <a:off x="2552702" y="1692275"/>
            <a:ext cx="5418139"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40" name="Line 8"/>
          <p:cNvSpPr>
            <a:spLocks noChangeShapeType="1"/>
          </p:cNvSpPr>
          <p:nvPr/>
        </p:nvSpPr>
        <p:spPr bwMode="auto">
          <a:xfrm>
            <a:off x="2552702" y="2286000"/>
            <a:ext cx="5418139"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41" name="Line 9"/>
          <p:cNvSpPr>
            <a:spLocks noChangeShapeType="1"/>
          </p:cNvSpPr>
          <p:nvPr/>
        </p:nvSpPr>
        <p:spPr bwMode="auto">
          <a:xfrm>
            <a:off x="2552702" y="3200400"/>
            <a:ext cx="5418139"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42" name="Line 10"/>
          <p:cNvSpPr>
            <a:spLocks noChangeShapeType="1"/>
          </p:cNvSpPr>
          <p:nvPr/>
        </p:nvSpPr>
        <p:spPr bwMode="auto">
          <a:xfrm>
            <a:off x="2552702" y="5578475"/>
            <a:ext cx="5418139"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43" name="Text Box 11"/>
          <p:cNvSpPr txBox="1">
            <a:spLocks noChangeArrowheads="1"/>
          </p:cNvSpPr>
          <p:nvPr/>
        </p:nvSpPr>
        <p:spPr bwMode="auto">
          <a:xfrm>
            <a:off x="1679576" y="520700"/>
            <a:ext cx="830548"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3333CC"/>
                </a:solidFill>
                <a:effectLst/>
                <a:uLnTx/>
                <a:uFillTx/>
                <a:latin typeface="Times New Roman" pitchFamily="18" charset="0"/>
                <a:ea typeface="+mn-ea"/>
                <a:cs typeface="+mn-cs"/>
              </a:rPr>
              <a:t>n = </a:t>
            </a:r>
            <a:r>
              <a:rPr kumimoji="0" lang="it-IT" altLang="it-IT" sz="2400" b="1" i="0" u="none" strike="noStrike" kern="1200" cap="none" spc="0" normalizeH="0" baseline="0" noProof="0">
                <a:ln>
                  <a:noFill/>
                </a:ln>
                <a:solidFill>
                  <a:srgbClr val="3333CC"/>
                </a:solidFill>
                <a:effectLst/>
                <a:uLnTx/>
                <a:uFillTx/>
                <a:latin typeface="Times New Roman" pitchFamily="18" charset="0"/>
                <a:ea typeface="+mn-ea"/>
                <a:cs typeface="+mn-cs"/>
                <a:sym typeface="Symbol" pitchFamily="18" charset="2"/>
              </a:rPr>
              <a:t></a:t>
            </a:r>
            <a:endParaRPr kumimoji="0" lang="it-IT" altLang="it-IT" sz="24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18444" name="Text Box 12"/>
          <p:cNvSpPr txBox="1">
            <a:spLocks noChangeArrowheads="1"/>
          </p:cNvSpPr>
          <p:nvPr/>
        </p:nvSpPr>
        <p:spPr bwMode="auto">
          <a:xfrm>
            <a:off x="1679581" y="812801"/>
            <a:ext cx="764825"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3333CC"/>
                </a:solidFill>
                <a:effectLst/>
                <a:uLnTx/>
                <a:uFillTx/>
                <a:latin typeface="Times New Roman" pitchFamily="18" charset="0"/>
                <a:ea typeface="+mn-ea"/>
                <a:cs typeface="+mn-cs"/>
              </a:rPr>
              <a:t>n = 6</a:t>
            </a:r>
          </a:p>
        </p:txBody>
      </p:sp>
      <p:sp>
        <p:nvSpPr>
          <p:cNvPr id="18445" name="Text Box 13"/>
          <p:cNvSpPr txBox="1">
            <a:spLocks noChangeArrowheads="1"/>
          </p:cNvSpPr>
          <p:nvPr/>
        </p:nvSpPr>
        <p:spPr bwMode="auto">
          <a:xfrm>
            <a:off x="1660709" y="1116014"/>
            <a:ext cx="764825"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3333CC"/>
                </a:solidFill>
                <a:effectLst/>
                <a:uLnTx/>
                <a:uFillTx/>
                <a:latin typeface="Times New Roman" pitchFamily="18" charset="0"/>
                <a:ea typeface="+mn-ea"/>
                <a:cs typeface="+mn-cs"/>
              </a:rPr>
              <a:t>n = 5</a:t>
            </a:r>
          </a:p>
        </p:txBody>
      </p:sp>
      <p:sp>
        <p:nvSpPr>
          <p:cNvPr id="18446" name="Text Box 14"/>
          <p:cNvSpPr txBox="1">
            <a:spLocks noChangeArrowheads="1"/>
          </p:cNvSpPr>
          <p:nvPr/>
        </p:nvSpPr>
        <p:spPr bwMode="auto">
          <a:xfrm>
            <a:off x="1660709" y="1436690"/>
            <a:ext cx="764825"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3333CC"/>
                </a:solidFill>
                <a:effectLst/>
                <a:uLnTx/>
                <a:uFillTx/>
                <a:latin typeface="Times New Roman" pitchFamily="18" charset="0"/>
                <a:ea typeface="+mn-ea"/>
                <a:cs typeface="+mn-cs"/>
              </a:rPr>
              <a:t>n = 4</a:t>
            </a:r>
          </a:p>
        </p:txBody>
      </p:sp>
      <p:sp>
        <p:nvSpPr>
          <p:cNvPr id="18447" name="Text Box 15"/>
          <p:cNvSpPr txBox="1">
            <a:spLocks noChangeArrowheads="1"/>
          </p:cNvSpPr>
          <p:nvPr/>
        </p:nvSpPr>
        <p:spPr bwMode="auto">
          <a:xfrm>
            <a:off x="1660709" y="2030414"/>
            <a:ext cx="764825"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3333CC"/>
                </a:solidFill>
                <a:effectLst/>
                <a:uLnTx/>
                <a:uFillTx/>
                <a:latin typeface="Times New Roman" pitchFamily="18" charset="0"/>
                <a:ea typeface="+mn-ea"/>
                <a:cs typeface="+mn-cs"/>
              </a:rPr>
              <a:t>n = 3</a:t>
            </a:r>
          </a:p>
        </p:txBody>
      </p:sp>
      <p:sp>
        <p:nvSpPr>
          <p:cNvPr id="18448" name="Text Box 16"/>
          <p:cNvSpPr txBox="1">
            <a:spLocks noChangeArrowheads="1"/>
          </p:cNvSpPr>
          <p:nvPr/>
        </p:nvSpPr>
        <p:spPr bwMode="auto">
          <a:xfrm>
            <a:off x="1660709" y="2944814"/>
            <a:ext cx="764825"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3333CC"/>
                </a:solidFill>
                <a:effectLst/>
                <a:uLnTx/>
                <a:uFillTx/>
                <a:latin typeface="Times New Roman" pitchFamily="18" charset="0"/>
                <a:ea typeface="+mn-ea"/>
                <a:cs typeface="+mn-cs"/>
              </a:rPr>
              <a:t>n = 2</a:t>
            </a:r>
          </a:p>
        </p:txBody>
      </p:sp>
      <p:sp>
        <p:nvSpPr>
          <p:cNvPr id="18449" name="Line 17"/>
          <p:cNvSpPr>
            <a:spLocks noChangeShapeType="1"/>
          </p:cNvSpPr>
          <p:nvPr/>
        </p:nvSpPr>
        <p:spPr bwMode="auto">
          <a:xfrm>
            <a:off x="7889875" y="960438"/>
            <a:ext cx="0" cy="1325562"/>
          </a:xfrm>
          <a:prstGeom prst="line">
            <a:avLst/>
          </a:prstGeom>
          <a:noFill/>
          <a:ln w="381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50" name="Line 18"/>
          <p:cNvSpPr>
            <a:spLocks noChangeShapeType="1"/>
          </p:cNvSpPr>
          <p:nvPr/>
        </p:nvSpPr>
        <p:spPr bwMode="auto">
          <a:xfrm>
            <a:off x="7688263" y="1189038"/>
            <a:ext cx="0" cy="1096962"/>
          </a:xfrm>
          <a:prstGeom prst="line">
            <a:avLst/>
          </a:prstGeom>
          <a:noFill/>
          <a:ln w="381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51" name="Line 19"/>
          <p:cNvSpPr>
            <a:spLocks noChangeShapeType="1"/>
          </p:cNvSpPr>
          <p:nvPr/>
        </p:nvSpPr>
        <p:spPr bwMode="auto">
          <a:xfrm>
            <a:off x="7485063" y="1371600"/>
            <a:ext cx="0" cy="914400"/>
          </a:xfrm>
          <a:prstGeom prst="line">
            <a:avLst/>
          </a:prstGeom>
          <a:noFill/>
          <a:ln w="381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52" name="Line 20"/>
          <p:cNvSpPr>
            <a:spLocks noChangeShapeType="1"/>
          </p:cNvSpPr>
          <p:nvPr/>
        </p:nvSpPr>
        <p:spPr bwMode="auto">
          <a:xfrm>
            <a:off x="7280275" y="1692283"/>
            <a:ext cx="0" cy="593725"/>
          </a:xfrm>
          <a:prstGeom prst="line">
            <a:avLst/>
          </a:prstGeom>
          <a:noFill/>
          <a:ln w="381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53" name="Line 21"/>
          <p:cNvSpPr>
            <a:spLocks noChangeShapeType="1"/>
          </p:cNvSpPr>
          <p:nvPr/>
        </p:nvSpPr>
        <p:spPr bwMode="auto">
          <a:xfrm>
            <a:off x="6469063" y="960438"/>
            <a:ext cx="0" cy="2239962"/>
          </a:xfrm>
          <a:prstGeom prst="line">
            <a:avLst/>
          </a:prstGeom>
          <a:noFill/>
          <a:ln w="381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54" name="Line 22"/>
          <p:cNvSpPr>
            <a:spLocks noChangeShapeType="1"/>
          </p:cNvSpPr>
          <p:nvPr/>
        </p:nvSpPr>
        <p:spPr bwMode="auto">
          <a:xfrm>
            <a:off x="6265863" y="1189038"/>
            <a:ext cx="0" cy="2011362"/>
          </a:xfrm>
          <a:prstGeom prst="line">
            <a:avLst/>
          </a:prstGeom>
          <a:noFill/>
          <a:ln w="381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55" name="Line 23"/>
          <p:cNvSpPr>
            <a:spLocks noChangeShapeType="1"/>
          </p:cNvSpPr>
          <p:nvPr/>
        </p:nvSpPr>
        <p:spPr bwMode="auto">
          <a:xfrm>
            <a:off x="6061075" y="1371600"/>
            <a:ext cx="0" cy="1828800"/>
          </a:xfrm>
          <a:prstGeom prst="line">
            <a:avLst/>
          </a:prstGeom>
          <a:noFill/>
          <a:ln w="381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56" name="Line 24"/>
          <p:cNvSpPr>
            <a:spLocks noChangeShapeType="1"/>
          </p:cNvSpPr>
          <p:nvPr/>
        </p:nvSpPr>
        <p:spPr bwMode="auto">
          <a:xfrm>
            <a:off x="5859463" y="1692283"/>
            <a:ext cx="0" cy="1508125"/>
          </a:xfrm>
          <a:prstGeom prst="line">
            <a:avLst/>
          </a:prstGeom>
          <a:noFill/>
          <a:ln w="381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57" name="Line 25"/>
          <p:cNvSpPr>
            <a:spLocks noChangeShapeType="1"/>
          </p:cNvSpPr>
          <p:nvPr/>
        </p:nvSpPr>
        <p:spPr bwMode="auto">
          <a:xfrm>
            <a:off x="5656263" y="2286000"/>
            <a:ext cx="0" cy="914400"/>
          </a:xfrm>
          <a:prstGeom prst="line">
            <a:avLst/>
          </a:prstGeom>
          <a:noFill/>
          <a:ln w="381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58" name="Text Box 26"/>
          <p:cNvSpPr txBox="1">
            <a:spLocks noChangeArrowheads="1"/>
          </p:cNvSpPr>
          <p:nvPr/>
        </p:nvSpPr>
        <p:spPr bwMode="auto">
          <a:xfrm>
            <a:off x="1655576" y="5322890"/>
            <a:ext cx="841769"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3333CC"/>
                </a:solidFill>
                <a:effectLst/>
                <a:uLnTx/>
                <a:uFillTx/>
                <a:latin typeface="Times New Roman" pitchFamily="18" charset="0"/>
                <a:ea typeface="+mn-ea"/>
                <a:cs typeface="+mn-cs"/>
              </a:rPr>
              <a:t> n = 1</a:t>
            </a:r>
          </a:p>
        </p:txBody>
      </p:sp>
      <p:sp>
        <p:nvSpPr>
          <p:cNvPr id="18459" name="Line 27"/>
          <p:cNvSpPr>
            <a:spLocks noChangeShapeType="1"/>
          </p:cNvSpPr>
          <p:nvPr/>
        </p:nvSpPr>
        <p:spPr bwMode="auto">
          <a:xfrm>
            <a:off x="4897439" y="960446"/>
            <a:ext cx="0" cy="4618037"/>
          </a:xfrm>
          <a:prstGeom prst="line">
            <a:avLst/>
          </a:prstGeom>
          <a:noFill/>
          <a:ln w="381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60" name="Line 28"/>
          <p:cNvSpPr>
            <a:spLocks noChangeShapeType="1"/>
          </p:cNvSpPr>
          <p:nvPr/>
        </p:nvSpPr>
        <p:spPr bwMode="auto">
          <a:xfrm>
            <a:off x="4706939" y="1189046"/>
            <a:ext cx="0" cy="4389437"/>
          </a:xfrm>
          <a:prstGeom prst="line">
            <a:avLst/>
          </a:prstGeom>
          <a:noFill/>
          <a:ln w="381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61" name="Line 29"/>
          <p:cNvSpPr>
            <a:spLocks noChangeShapeType="1"/>
          </p:cNvSpPr>
          <p:nvPr/>
        </p:nvSpPr>
        <p:spPr bwMode="auto">
          <a:xfrm>
            <a:off x="4503739" y="1371608"/>
            <a:ext cx="0" cy="4206875"/>
          </a:xfrm>
          <a:prstGeom prst="line">
            <a:avLst/>
          </a:prstGeom>
          <a:noFill/>
          <a:ln w="381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62" name="Line 30"/>
          <p:cNvSpPr>
            <a:spLocks noChangeShapeType="1"/>
          </p:cNvSpPr>
          <p:nvPr/>
        </p:nvSpPr>
        <p:spPr bwMode="auto">
          <a:xfrm>
            <a:off x="4302125" y="1692275"/>
            <a:ext cx="0" cy="3886200"/>
          </a:xfrm>
          <a:prstGeom prst="line">
            <a:avLst/>
          </a:prstGeom>
          <a:noFill/>
          <a:ln w="381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63" name="Line 31"/>
          <p:cNvSpPr>
            <a:spLocks noChangeShapeType="1"/>
          </p:cNvSpPr>
          <p:nvPr/>
        </p:nvSpPr>
        <p:spPr bwMode="auto">
          <a:xfrm>
            <a:off x="4097339" y="2286008"/>
            <a:ext cx="0" cy="3292475"/>
          </a:xfrm>
          <a:prstGeom prst="line">
            <a:avLst/>
          </a:prstGeom>
          <a:noFill/>
          <a:ln w="381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64" name="Line 32"/>
          <p:cNvSpPr>
            <a:spLocks noChangeShapeType="1"/>
          </p:cNvSpPr>
          <p:nvPr/>
        </p:nvSpPr>
        <p:spPr bwMode="auto">
          <a:xfrm>
            <a:off x="3894139" y="3200408"/>
            <a:ext cx="0" cy="2378075"/>
          </a:xfrm>
          <a:prstGeom prst="line">
            <a:avLst/>
          </a:prstGeom>
          <a:noFill/>
          <a:ln w="381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65" name="Text Box 33"/>
          <p:cNvSpPr txBox="1">
            <a:spLocks noChangeArrowheads="1"/>
          </p:cNvSpPr>
          <p:nvPr/>
        </p:nvSpPr>
        <p:spPr bwMode="auto">
          <a:xfrm>
            <a:off x="8098865" y="1390650"/>
            <a:ext cx="1247329"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400" b="1" i="1" u="none" strike="noStrike" kern="1200" cap="none" spc="0" normalizeH="0" baseline="0" noProof="0">
                <a:ln>
                  <a:noFill/>
                </a:ln>
                <a:solidFill>
                  <a:srgbClr val="FF3300"/>
                </a:solidFill>
                <a:effectLst/>
                <a:uLnTx/>
                <a:uFillTx/>
                <a:latin typeface="Times New Roman" pitchFamily="18" charset="0"/>
                <a:ea typeface="+mn-ea"/>
                <a:cs typeface="+mn-cs"/>
              </a:rPr>
              <a:t>- 0,85 eV</a:t>
            </a:r>
          </a:p>
        </p:txBody>
      </p:sp>
      <p:sp>
        <p:nvSpPr>
          <p:cNvPr id="18466" name="Text Box 34"/>
          <p:cNvSpPr txBox="1">
            <a:spLocks noChangeArrowheads="1"/>
          </p:cNvSpPr>
          <p:nvPr/>
        </p:nvSpPr>
        <p:spPr bwMode="auto">
          <a:xfrm>
            <a:off x="8098865" y="2009775"/>
            <a:ext cx="1247329"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400" b="1" i="1" u="none" strike="noStrike" kern="1200" cap="none" spc="0" normalizeH="0" baseline="0" noProof="0">
                <a:ln>
                  <a:noFill/>
                </a:ln>
                <a:solidFill>
                  <a:srgbClr val="FF3300"/>
                </a:solidFill>
                <a:effectLst/>
                <a:uLnTx/>
                <a:uFillTx/>
                <a:latin typeface="Times New Roman" pitchFamily="18" charset="0"/>
                <a:ea typeface="+mn-ea"/>
                <a:cs typeface="+mn-cs"/>
              </a:rPr>
              <a:t>- 1,51 eV</a:t>
            </a:r>
          </a:p>
        </p:txBody>
      </p:sp>
      <p:sp>
        <p:nvSpPr>
          <p:cNvPr id="18467" name="Text Box 35"/>
          <p:cNvSpPr txBox="1">
            <a:spLocks noChangeArrowheads="1"/>
          </p:cNvSpPr>
          <p:nvPr/>
        </p:nvSpPr>
        <p:spPr bwMode="auto">
          <a:xfrm>
            <a:off x="8040871" y="2924175"/>
            <a:ext cx="1093441"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400" b="1" i="1" u="none" strike="noStrike" kern="1200" cap="none" spc="0" normalizeH="0" baseline="0" noProof="0">
                <a:ln>
                  <a:noFill/>
                </a:ln>
                <a:solidFill>
                  <a:srgbClr val="FF3300"/>
                </a:solidFill>
                <a:effectLst/>
                <a:uLnTx/>
                <a:uFillTx/>
                <a:latin typeface="Times New Roman" pitchFamily="18" charset="0"/>
                <a:ea typeface="+mn-ea"/>
                <a:cs typeface="+mn-cs"/>
              </a:rPr>
              <a:t>- 3,4 eV</a:t>
            </a:r>
          </a:p>
        </p:txBody>
      </p:sp>
      <p:sp>
        <p:nvSpPr>
          <p:cNvPr id="18468" name="Text Box 36"/>
          <p:cNvSpPr txBox="1">
            <a:spLocks noChangeArrowheads="1"/>
          </p:cNvSpPr>
          <p:nvPr/>
        </p:nvSpPr>
        <p:spPr bwMode="auto">
          <a:xfrm>
            <a:off x="8098865" y="5303840"/>
            <a:ext cx="1247329"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400" b="1" i="1" u="none" strike="noStrike" kern="1200" cap="none" spc="0" normalizeH="0" baseline="0" noProof="0">
                <a:ln>
                  <a:noFill/>
                </a:ln>
                <a:solidFill>
                  <a:srgbClr val="FF3300"/>
                </a:solidFill>
                <a:effectLst/>
                <a:uLnTx/>
                <a:uFillTx/>
                <a:latin typeface="Times New Roman" pitchFamily="18" charset="0"/>
                <a:ea typeface="+mn-ea"/>
                <a:cs typeface="+mn-cs"/>
              </a:rPr>
              <a:t>- 13,6 eV</a:t>
            </a:r>
          </a:p>
        </p:txBody>
      </p:sp>
      <p:sp>
        <p:nvSpPr>
          <p:cNvPr id="18469" name="Text Box 37"/>
          <p:cNvSpPr txBox="1">
            <a:spLocks noChangeArrowheads="1"/>
          </p:cNvSpPr>
          <p:nvPr/>
        </p:nvSpPr>
        <p:spPr bwMode="auto">
          <a:xfrm>
            <a:off x="1706351" y="4343400"/>
            <a:ext cx="2092752" cy="79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3333CC"/>
                </a:solidFill>
                <a:effectLst/>
                <a:uLnTx/>
                <a:uFillTx/>
                <a:latin typeface="Times New Roman" pitchFamily="18" charset="0"/>
                <a:ea typeface="+mn-ea"/>
                <a:cs typeface="+mn-cs"/>
              </a:rPr>
              <a:t>Serie di</a:t>
            </a:r>
          </a:p>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3333CC"/>
                </a:solidFill>
                <a:effectLst/>
                <a:uLnTx/>
                <a:uFillTx/>
                <a:latin typeface="Times New Roman" pitchFamily="18" charset="0"/>
                <a:ea typeface="+mn-ea"/>
                <a:cs typeface="+mn-cs"/>
              </a:rPr>
              <a:t>Lyman (n      1) </a:t>
            </a:r>
          </a:p>
        </p:txBody>
      </p:sp>
      <p:sp>
        <p:nvSpPr>
          <p:cNvPr id="18470" name="Line 38"/>
          <p:cNvSpPr>
            <a:spLocks noChangeShapeType="1"/>
          </p:cNvSpPr>
          <p:nvPr/>
        </p:nvSpPr>
        <p:spPr bwMode="auto">
          <a:xfrm>
            <a:off x="2989274" y="4908550"/>
            <a:ext cx="338137"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71" name="Line 39"/>
          <p:cNvSpPr>
            <a:spLocks noChangeShapeType="1"/>
          </p:cNvSpPr>
          <p:nvPr/>
        </p:nvSpPr>
        <p:spPr bwMode="auto">
          <a:xfrm flipV="1">
            <a:off x="10194925" y="503238"/>
            <a:ext cx="0" cy="5029200"/>
          </a:xfrm>
          <a:prstGeom prst="line">
            <a:avLst/>
          </a:prstGeom>
          <a:noFill/>
          <a:ln w="38100">
            <a:solidFill>
              <a:srgbClr val="3333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72" name="Text Box 40"/>
          <p:cNvSpPr txBox="1">
            <a:spLocks noChangeArrowheads="1"/>
          </p:cNvSpPr>
          <p:nvPr/>
        </p:nvSpPr>
        <p:spPr bwMode="auto">
          <a:xfrm>
            <a:off x="9614833" y="339725"/>
            <a:ext cx="444224"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rPr>
              <a:t>0 -</a:t>
            </a:r>
          </a:p>
        </p:txBody>
      </p:sp>
      <p:sp>
        <p:nvSpPr>
          <p:cNvPr id="18473" name="Text Box 41"/>
          <p:cNvSpPr txBox="1">
            <a:spLocks noChangeArrowheads="1"/>
          </p:cNvSpPr>
          <p:nvPr/>
        </p:nvSpPr>
        <p:spPr bwMode="auto">
          <a:xfrm>
            <a:off x="10241101" y="339725"/>
            <a:ext cx="444224"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rPr>
              <a:t>- 0</a:t>
            </a:r>
          </a:p>
        </p:txBody>
      </p:sp>
      <p:sp>
        <p:nvSpPr>
          <p:cNvPr id="18474" name="Text Box 42"/>
          <p:cNvSpPr txBox="1">
            <a:spLocks noChangeArrowheads="1"/>
          </p:cNvSpPr>
          <p:nvPr/>
        </p:nvSpPr>
        <p:spPr bwMode="auto">
          <a:xfrm>
            <a:off x="6863343" y="2332046"/>
            <a:ext cx="23245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8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3333CC"/>
                </a:solidFill>
                <a:effectLst/>
                <a:uLnTx/>
                <a:uFillTx/>
                <a:latin typeface="Times New Roman" pitchFamily="18" charset="0"/>
                <a:ea typeface="+mn-ea"/>
                <a:cs typeface="+mn-cs"/>
              </a:rPr>
              <a:t>Serie di</a:t>
            </a:r>
          </a:p>
          <a:p>
            <a:pPr marL="0" marR="0" lvl="0" indent="0" algn="ctr" defTabSz="549275" rtl="0" eaLnBrk="0" fontAlgn="base" latinLnBrk="0" hangingPunct="0">
              <a:lnSpc>
                <a:spcPct val="8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3333CC"/>
                </a:solidFill>
                <a:effectLst/>
                <a:uLnTx/>
                <a:uFillTx/>
                <a:latin typeface="Times New Roman" pitchFamily="18" charset="0"/>
                <a:ea typeface="+mn-ea"/>
                <a:cs typeface="+mn-cs"/>
              </a:rPr>
              <a:t>Paschen (n       3) </a:t>
            </a:r>
          </a:p>
        </p:txBody>
      </p:sp>
      <p:sp>
        <p:nvSpPr>
          <p:cNvPr id="18475" name="Line 43"/>
          <p:cNvSpPr>
            <a:spLocks noChangeShapeType="1"/>
          </p:cNvSpPr>
          <p:nvPr/>
        </p:nvSpPr>
        <p:spPr bwMode="auto">
          <a:xfrm>
            <a:off x="8364549" y="2789238"/>
            <a:ext cx="338137"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18476" name="Group 44"/>
          <p:cNvGrpSpPr>
            <a:grpSpLocks/>
          </p:cNvGrpSpPr>
          <p:nvPr/>
        </p:nvGrpSpPr>
        <p:grpSpPr bwMode="auto">
          <a:xfrm>
            <a:off x="5150801" y="3355988"/>
            <a:ext cx="2219958" cy="794073"/>
            <a:chOff x="3807" y="3524"/>
            <a:chExt cx="2331" cy="833"/>
          </a:xfrm>
        </p:grpSpPr>
        <p:sp>
          <p:nvSpPr>
            <p:cNvPr id="18481" name="Text Box 45"/>
            <p:cNvSpPr txBox="1">
              <a:spLocks noChangeArrowheads="1"/>
            </p:cNvSpPr>
            <p:nvPr/>
          </p:nvSpPr>
          <p:spPr bwMode="auto">
            <a:xfrm>
              <a:off x="3807" y="3524"/>
              <a:ext cx="2331" cy="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3333CC"/>
                  </a:solidFill>
                  <a:effectLst/>
                  <a:uLnTx/>
                  <a:uFillTx/>
                  <a:latin typeface="Times New Roman" pitchFamily="18" charset="0"/>
                  <a:ea typeface="+mn-ea"/>
                  <a:cs typeface="+mn-cs"/>
                </a:rPr>
                <a:t>Serie di</a:t>
              </a:r>
            </a:p>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3333CC"/>
                  </a:solidFill>
                  <a:effectLst/>
                  <a:uLnTx/>
                  <a:uFillTx/>
                  <a:latin typeface="Times New Roman" pitchFamily="18" charset="0"/>
                  <a:ea typeface="+mn-ea"/>
                  <a:cs typeface="+mn-cs"/>
                </a:rPr>
                <a:t>Balmer (n       2) </a:t>
              </a:r>
            </a:p>
          </p:txBody>
        </p:sp>
        <p:sp>
          <p:nvSpPr>
            <p:cNvPr id="18482" name="Line 46"/>
            <p:cNvSpPr>
              <a:spLocks noChangeShapeType="1"/>
            </p:cNvSpPr>
            <p:nvPr/>
          </p:nvSpPr>
          <p:spPr bwMode="auto">
            <a:xfrm>
              <a:off x="5262" y="4128"/>
              <a:ext cx="356"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18477" name="Line 47"/>
          <p:cNvSpPr>
            <a:spLocks noChangeShapeType="1"/>
          </p:cNvSpPr>
          <p:nvPr/>
        </p:nvSpPr>
        <p:spPr bwMode="auto">
          <a:xfrm flipH="1" flipV="1">
            <a:off x="7286626" y="2286008"/>
            <a:ext cx="134939" cy="365125"/>
          </a:xfrm>
          <a:prstGeom prst="line">
            <a:avLst/>
          </a:prstGeom>
          <a:noFill/>
          <a:ln w="57150">
            <a:solidFill>
              <a:srgbClr val="66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78" name="Text Box 48"/>
          <p:cNvSpPr txBox="1">
            <a:spLocks noChangeArrowheads="1"/>
          </p:cNvSpPr>
          <p:nvPr/>
        </p:nvSpPr>
        <p:spPr bwMode="auto">
          <a:xfrm rot="5400000" flipH="1" flipV="1">
            <a:off x="8533743" y="2876116"/>
            <a:ext cx="2749279"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3333CC"/>
                </a:solidFill>
                <a:effectLst/>
                <a:uLnTx/>
                <a:uFillTx/>
                <a:latin typeface="Times New Roman" pitchFamily="18" charset="0"/>
                <a:ea typeface="+mn-ea"/>
                <a:cs typeface="+mn-cs"/>
              </a:rPr>
              <a:t>VALORI NEGATIVI</a:t>
            </a:r>
          </a:p>
        </p:txBody>
      </p:sp>
      <p:sp>
        <p:nvSpPr>
          <p:cNvPr id="18479" name="Line 49"/>
          <p:cNvSpPr>
            <a:spLocks noChangeShapeType="1"/>
          </p:cNvSpPr>
          <p:nvPr/>
        </p:nvSpPr>
        <p:spPr bwMode="auto">
          <a:xfrm>
            <a:off x="9915535" y="4708525"/>
            <a:ext cx="11113" cy="731838"/>
          </a:xfrm>
          <a:prstGeom prst="line">
            <a:avLst/>
          </a:prstGeom>
          <a:noFill/>
          <a:ln w="57150">
            <a:solidFill>
              <a:srgbClr val="FF33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80" name="Text Box 50"/>
          <p:cNvSpPr txBox="1">
            <a:spLocks noChangeArrowheads="1"/>
          </p:cNvSpPr>
          <p:nvPr/>
        </p:nvSpPr>
        <p:spPr bwMode="auto">
          <a:xfrm>
            <a:off x="9883791" y="-1588"/>
            <a:ext cx="46987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rPr>
              <a:t>eV</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4236531387"/>
      </p:ext>
    </p:extLst>
  </p:cSld>
  <p:clrMapOvr>
    <a:masterClrMapping/>
  </p:clrMapOvr>
  <mc:AlternateContent xmlns:mc="http://schemas.openxmlformats.org/markup-compatibility/2006" xmlns:p14="http://schemas.microsoft.com/office/powerpoint/2010/main">
    <mc:Choice Requires="p14">
      <p:transition spd="slow" p14:dur="2000" advTm="75962"/>
    </mc:Choice>
    <mc:Fallback xmlns="">
      <p:transition spd="slow" advTm="75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2"/>
          <p:cNvSpPr txBox="1">
            <a:spLocks noChangeArrowheads="1"/>
          </p:cNvSpPr>
          <p:nvPr/>
        </p:nvSpPr>
        <p:spPr bwMode="auto">
          <a:xfrm>
            <a:off x="3688205" y="132225"/>
            <a:ext cx="4736232" cy="1440394"/>
          </a:xfrm>
          <a:prstGeom prst="rect">
            <a:avLst/>
          </a:prstGeom>
          <a:noFill/>
          <a:ln>
            <a:noFill/>
          </a:ln>
          <a:effectLst>
            <a:outerShdw dist="211370" dir="12764114"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20000"/>
              </a:lnSpc>
              <a:spcBef>
                <a:spcPct val="0"/>
              </a:spcBef>
              <a:spcAft>
                <a:spcPct val="0"/>
              </a:spcAft>
              <a:buClrTx/>
              <a:buSzTx/>
              <a:buFontTx/>
              <a:buNone/>
              <a:tabLst/>
              <a:defRPr/>
            </a:pPr>
            <a:r>
              <a:rPr kumimoji="0" lang="it-IT" altLang="it-IT" sz="4200" b="1" i="1" u="none" strike="noStrike" kern="1200" cap="none" spc="0" normalizeH="0" baseline="0" noProof="0" dirty="0">
                <a:ln>
                  <a:noFill/>
                </a:ln>
                <a:solidFill>
                  <a:srgbClr val="FF0000"/>
                </a:solidFill>
                <a:effectLst/>
                <a:uLnTx/>
                <a:uFillTx/>
                <a:latin typeface="Times New Roman" pitchFamily="18" charset="0"/>
                <a:ea typeface="+mn-ea"/>
                <a:cs typeface="Times New Roman"/>
              </a:rPr>
              <a:t>ONDE MATERIALI</a:t>
            </a:r>
            <a:endParaRPr kumimoji="0" lang="it-IT" altLang="it-IT" sz="3600" b="0" i="0" u="none" strike="noStrike" kern="1200" cap="none" spc="0" normalizeH="0" baseline="0" noProof="0" dirty="0">
              <a:ln>
                <a:noFill/>
              </a:ln>
              <a:solidFill>
                <a:srgbClr val="000000"/>
              </a:solidFill>
              <a:effectLst/>
              <a:uLnTx/>
              <a:uFillTx/>
              <a:latin typeface="Times New Roman" pitchFamily="18" charset="0"/>
              <a:ea typeface="+mn-ea"/>
              <a:cs typeface="Times New Roman"/>
            </a:endParaRPr>
          </a:p>
          <a:p>
            <a:pPr marL="0" marR="0" lvl="0" indent="0" algn="ctr" defTabSz="549275" rtl="0" eaLnBrk="0" fontAlgn="base" latinLnBrk="0" hangingPunct="0">
              <a:lnSpc>
                <a:spcPct val="120000"/>
              </a:lnSpc>
              <a:spcBef>
                <a:spcPct val="0"/>
              </a:spcBef>
              <a:spcAft>
                <a:spcPct val="0"/>
              </a:spcAft>
              <a:buClrTx/>
              <a:buSzTx/>
              <a:buFontTx/>
              <a:buNone/>
              <a:tabLst/>
              <a:defRPr/>
            </a:pPr>
            <a:r>
              <a:rPr kumimoji="0" lang="it-IT" altLang="it-IT" sz="3300" b="0" i="0" u="none" strike="noStrike" kern="1200" cap="none" spc="0" normalizeH="0" baseline="0" noProof="0" dirty="0">
                <a:ln>
                  <a:noFill/>
                </a:ln>
                <a:solidFill>
                  <a:srgbClr val="FF0000"/>
                </a:solidFill>
                <a:effectLst/>
                <a:uLnTx/>
                <a:uFillTx/>
                <a:latin typeface="Times New Roman" pitchFamily="18" charset="0"/>
                <a:ea typeface="+mn-ea"/>
                <a:cs typeface="Times New Roman"/>
              </a:rPr>
              <a:t>(Luis De Broglie 1924)</a:t>
            </a:r>
            <a:endParaRPr kumimoji="0" lang="it-IT" altLang="it-IT" sz="3600" b="0" i="0" u="none" strike="noStrike" kern="1200" cap="none" spc="0" normalizeH="0" baseline="0" noProof="0" dirty="0">
              <a:ln>
                <a:noFill/>
              </a:ln>
              <a:solidFill>
                <a:srgbClr val="000000"/>
              </a:solidFill>
              <a:effectLst/>
              <a:uLnTx/>
              <a:uFillTx/>
              <a:latin typeface="Times New Roman" pitchFamily="18" charset="0"/>
              <a:ea typeface="+mn-ea"/>
              <a:cs typeface="Times New Roman"/>
            </a:endParaRPr>
          </a:p>
        </p:txBody>
      </p:sp>
      <p:grpSp>
        <p:nvGrpSpPr>
          <p:cNvPr id="23556" name="Group 14"/>
          <p:cNvGrpSpPr>
            <a:grpSpLocks/>
          </p:cNvGrpSpPr>
          <p:nvPr/>
        </p:nvGrpSpPr>
        <p:grpSpPr bwMode="auto">
          <a:xfrm>
            <a:off x="5219395" y="3266893"/>
            <a:ext cx="1377315" cy="987106"/>
            <a:chOff x="3792" y="3060"/>
            <a:chExt cx="1446" cy="1036"/>
          </a:xfrm>
        </p:grpSpPr>
        <p:sp>
          <p:nvSpPr>
            <p:cNvPr id="23560" name="Text Box 15"/>
            <p:cNvSpPr txBox="1">
              <a:spLocks noChangeArrowheads="1"/>
            </p:cNvSpPr>
            <p:nvPr/>
          </p:nvSpPr>
          <p:spPr bwMode="auto">
            <a:xfrm>
              <a:off x="4777" y="3060"/>
              <a:ext cx="289" cy="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751" tIns="9875" rIns="19751" bIns="9875">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3300" b="1" i="0" u="none" strike="noStrike" kern="1200" cap="none" spc="0" normalizeH="0" baseline="0" noProof="0" dirty="0">
                  <a:ln>
                    <a:noFill/>
                  </a:ln>
                  <a:solidFill>
                    <a:srgbClr val="FF0000"/>
                  </a:solidFill>
                  <a:effectLst/>
                  <a:uLnTx/>
                  <a:uFillTx/>
                  <a:latin typeface="Times New Roman" pitchFamily="18" charset="0"/>
                  <a:ea typeface="+mn-ea"/>
                  <a:cs typeface="Times New Roman"/>
                </a:rPr>
                <a:t>h</a:t>
              </a:r>
            </a:p>
          </p:txBody>
        </p:sp>
        <p:sp>
          <p:nvSpPr>
            <p:cNvPr id="23561" name="Text Box 16"/>
            <p:cNvSpPr txBox="1">
              <a:spLocks noChangeArrowheads="1"/>
            </p:cNvSpPr>
            <p:nvPr/>
          </p:nvSpPr>
          <p:spPr bwMode="auto">
            <a:xfrm>
              <a:off x="3792" y="3302"/>
              <a:ext cx="649" cy="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751" tIns="9875" rIns="19751" bIns="9875">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3300" b="1" i="0" u="none" strike="noStrike" kern="1200" cap="none" spc="0" normalizeH="0" baseline="0" noProof="0" dirty="0">
                  <a:ln>
                    <a:noFill/>
                  </a:ln>
                  <a:solidFill>
                    <a:srgbClr val="FF0000"/>
                  </a:solidFill>
                  <a:effectLst/>
                  <a:uLnTx/>
                  <a:uFillTx/>
                  <a:latin typeface="Times New Roman" pitchFamily="18" charset="0"/>
                  <a:ea typeface="+mn-ea"/>
                  <a:cs typeface="Times New Roman"/>
                  <a:sym typeface="Symbol" pitchFamily="18" charset="2"/>
                </a:rPr>
                <a:t></a:t>
              </a:r>
              <a:r>
                <a:rPr kumimoji="0" lang="it-IT" altLang="it-IT" sz="3300" b="1" i="0" u="none" strike="noStrike" kern="1200" cap="none" spc="0" normalizeH="0" baseline="0" noProof="0" dirty="0">
                  <a:ln>
                    <a:noFill/>
                  </a:ln>
                  <a:solidFill>
                    <a:srgbClr val="FF0000"/>
                  </a:solidFill>
                  <a:effectLst/>
                  <a:uLnTx/>
                  <a:uFillTx/>
                  <a:latin typeface="Times New Roman" pitchFamily="18" charset="0"/>
                  <a:ea typeface="+mn-ea"/>
                  <a:cs typeface="Times New Roman"/>
                </a:rPr>
                <a:t> =</a:t>
              </a:r>
            </a:p>
          </p:txBody>
        </p:sp>
        <p:sp>
          <p:nvSpPr>
            <p:cNvPr id="23562" name="Text Box 17"/>
            <p:cNvSpPr txBox="1">
              <a:spLocks noChangeArrowheads="1"/>
            </p:cNvSpPr>
            <p:nvPr/>
          </p:nvSpPr>
          <p:spPr bwMode="auto">
            <a:xfrm>
              <a:off x="4559" y="3542"/>
              <a:ext cx="634" cy="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751" tIns="9875" rIns="19751" bIns="9875">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3300" b="1" i="0" u="none" strike="noStrike" kern="1200" cap="none" spc="0" normalizeH="0" baseline="0" noProof="0">
                  <a:ln>
                    <a:noFill/>
                  </a:ln>
                  <a:solidFill>
                    <a:srgbClr val="FF0000"/>
                  </a:solidFill>
                  <a:effectLst/>
                  <a:uLnTx/>
                  <a:uFillTx/>
                  <a:latin typeface="Times New Roman" pitchFamily="18" charset="0"/>
                  <a:ea typeface="+mn-ea"/>
                  <a:cs typeface="Times New Roman"/>
                </a:rPr>
                <a:t>mv</a:t>
              </a:r>
            </a:p>
          </p:txBody>
        </p:sp>
        <p:sp>
          <p:nvSpPr>
            <p:cNvPr id="23563" name="Line 18"/>
            <p:cNvSpPr>
              <a:spLocks noChangeShapeType="1"/>
            </p:cNvSpPr>
            <p:nvPr/>
          </p:nvSpPr>
          <p:spPr bwMode="auto">
            <a:xfrm flipV="1">
              <a:off x="4560" y="3630"/>
              <a:ext cx="678" cy="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751" tIns="9875" rIns="19751" bIns="987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Times New Roman"/>
              </a:endParaRPr>
            </a:p>
          </p:txBody>
        </p:sp>
      </p:grpSp>
      <p:sp>
        <p:nvSpPr>
          <p:cNvPr id="23557" name="AutoShape 19"/>
          <p:cNvSpPr>
            <a:spLocks noChangeArrowheads="1"/>
          </p:cNvSpPr>
          <p:nvPr/>
        </p:nvSpPr>
        <p:spPr bwMode="auto">
          <a:xfrm>
            <a:off x="4857128" y="2869065"/>
            <a:ext cx="2101851" cy="1782762"/>
          </a:xfrm>
          <a:prstGeom prst="star8">
            <a:avLst>
              <a:gd name="adj" fmla="val 38250"/>
            </a:avLst>
          </a:prstGeom>
          <a:noFill/>
          <a:ln w="57150">
            <a:solidFill>
              <a:srgbClr val="0000CC"/>
            </a:solidFill>
            <a:miter lim="800000"/>
            <a:headEnd/>
            <a:tailEnd/>
          </a:ln>
          <a:effectLst>
            <a:outerShdw dist="107763" dir="13500000" algn="ctr" rotWithShape="0">
              <a:srgbClr val="66FF33"/>
            </a:outerShdw>
          </a:effectLst>
          <a:extLst>
            <a:ext uri="{909E8E84-426E-40DD-AFC4-6F175D3DCCD1}">
              <a14:hiddenFill xmlns:a14="http://schemas.microsoft.com/office/drawing/2010/main">
                <a:solidFill>
                  <a:schemeClr val="accent1"/>
                </a:solidFill>
              </a14:hiddenFill>
            </a:ext>
          </a:extLst>
        </p:spPr>
        <p:txBody>
          <a:bodyPr wrap="none" lIns="54864" tIns="27432" rIns="54864" bIns="27432" anchor="ct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FF"/>
              </a:solidFill>
              <a:effectLst/>
              <a:uLnTx/>
              <a:uFillTx/>
              <a:latin typeface="Times New Roman" pitchFamily="18" charset="0"/>
              <a:ea typeface="+mn-ea"/>
              <a:cs typeface="Times New Roman"/>
            </a:endParaRPr>
          </a:p>
        </p:txBody>
      </p:sp>
      <p:grpSp>
        <p:nvGrpSpPr>
          <p:cNvPr id="2" name="Gruppo 1"/>
          <p:cNvGrpSpPr/>
          <p:nvPr/>
        </p:nvGrpSpPr>
        <p:grpSpPr>
          <a:xfrm>
            <a:off x="1854688" y="1579328"/>
            <a:ext cx="8605839" cy="1255728"/>
            <a:chOff x="189546" y="2063541"/>
            <a:chExt cx="8605838" cy="1287802"/>
          </a:xfrm>
        </p:grpSpPr>
        <p:sp>
          <p:nvSpPr>
            <p:cNvPr id="23555" name="Text Box 13"/>
            <p:cNvSpPr txBox="1">
              <a:spLocks noChangeArrowheads="1"/>
            </p:cNvSpPr>
            <p:nvPr/>
          </p:nvSpPr>
          <p:spPr bwMode="auto">
            <a:xfrm>
              <a:off x="189546" y="2063541"/>
              <a:ext cx="8605838" cy="1287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600" b="0" i="0" u="none" strike="noStrike" kern="1200" cap="none" spc="0" normalizeH="0" baseline="0" noProof="0" dirty="0">
                  <a:ln>
                    <a:noFill/>
                  </a:ln>
                  <a:solidFill>
                    <a:srgbClr val="0000FF"/>
                  </a:solidFill>
                  <a:effectLst/>
                  <a:uLnTx/>
                  <a:uFillTx/>
                  <a:latin typeface="Graphite Light ATT" pitchFamily="66" charset="-18"/>
                  <a:ea typeface="+mn-ea"/>
                  <a:cs typeface="Times New Roman"/>
                </a:rPr>
                <a:t>Ad ogni oggetto di </a:t>
              </a:r>
              <a:r>
                <a:rPr kumimoji="0" lang="it-IT" altLang="it-IT" sz="2600" b="1" i="0" u="none" strike="noStrike" kern="1200" cap="none" spc="0" normalizeH="0" baseline="0" noProof="0" dirty="0">
                  <a:ln>
                    <a:noFill/>
                  </a:ln>
                  <a:solidFill>
                    <a:srgbClr val="FF0000"/>
                  </a:solidFill>
                  <a:effectLst/>
                  <a:uLnTx/>
                  <a:uFillTx/>
                  <a:latin typeface="Graphite Light ATT" pitchFamily="66" charset="-18"/>
                  <a:ea typeface="+mn-ea"/>
                  <a:cs typeface="Times New Roman"/>
                </a:rPr>
                <a:t>massa</a:t>
              </a:r>
              <a:r>
                <a:rPr kumimoji="0" lang="it-IT" altLang="it-IT" sz="2600" b="0" i="0" u="none" strike="noStrike" kern="1200" cap="none" spc="0" normalizeH="0" baseline="0" noProof="0" dirty="0">
                  <a:ln>
                    <a:noFill/>
                  </a:ln>
                  <a:solidFill>
                    <a:srgbClr val="0000FF"/>
                  </a:solidFill>
                  <a:effectLst/>
                  <a:uLnTx/>
                  <a:uFillTx/>
                  <a:latin typeface="Graphite Light ATT" pitchFamily="66" charset="-18"/>
                  <a:ea typeface="+mn-ea"/>
                  <a:cs typeface="Times New Roman"/>
                </a:rPr>
                <a:t>   </a:t>
              </a:r>
              <a:r>
                <a:rPr kumimoji="0" lang="it-IT" altLang="it-IT" sz="2600" b="1" i="0" u="none" strike="noStrike" kern="1200" cap="none" spc="0" normalizeH="0" baseline="0" noProof="0" dirty="0">
                  <a:ln>
                    <a:noFill/>
                  </a:ln>
                  <a:solidFill>
                    <a:srgbClr val="FF0000"/>
                  </a:solidFill>
                  <a:effectLst/>
                  <a:uLnTx/>
                  <a:uFillTx/>
                  <a:latin typeface="Graphite Light ATT" pitchFamily="66" charset="-18"/>
                  <a:ea typeface="+mn-ea"/>
                  <a:cs typeface="Times New Roman"/>
                </a:rPr>
                <a:t>m</a:t>
              </a:r>
              <a:r>
                <a:rPr kumimoji="0" lang="it-IT" altLang="it-IT" sz="2600" b="0" i="0" u="none" strike="noStrike" kern="1200" cap="none" spc="0" normalizeH="0" baseline="0" noProof="0" dirty="0">
                  <a:ln>
                    <a:noFill/>
                  </a:ln>
                  <a:solidFill>
                    <a:srgbClr val="0000FF"/>
                  </a:solidFill>
                  <a:effectLst/>
                  <a:uLnTx/>
                  <a:uFillTx/>
                  <a:latin typeface="Graphite Light ATT" pitchFamily="66" charset="-18"/>
                  <a:ea typeface="+mn-ea"/>
                  <a:cs typeface="Times New Roman"/>
                </a:rPr>
                <a:t>   in moto a </a:t>
              </a:r>
              <a:r>
                <a:rPr kumimoji="0" lang="it-IT" altLang="it-IT" sz="2600" b="1" i="0" u="none" strike="noStrike" kern="1200" cap="none" spc="0" normalizeH="0" baseline="0" noProof="0" dirty="0">
                  <a:ln>
                    <a:noFill/>
                  </a:ln>
                  <a:solidFill>
                    <a:srgbClr val="FF0000"/>
                  </a:solidFill>
                  <a:effectLst/>
                  <a:uLnTx/>
                  <a:uFillTx/>
                  <a:latin typeface="Graphite Light ATT" pitchFamily="66" charset="-18"/>
                  <a:ea typeface="+mn-ea"/>
                  <a:cs typeface="Times New Roman"/>
                </a:rPr>
                <a:t>velocità</a:t>
              </a:r>
              <a:r>
                <a:rPr kumimoji="0" lang="it-IT" altLang="it-IT" sz="2600" b="0" i="0" u="none" strike="noStrike" kern="1200" cap="none" spc="0" normalizeH="0" baseline="0" noProof="0" dirty="0">
                  <a:ln>
                    <a:noFill/>
                  </a:ln>
                  <a:solidFill>
                    <a:srgbClr val="0000FF"/>
                  </a:solidFill>
                  <a:effectLst/>
                  <a:uLnTx/>
                  <a:uFillTx/>
                  <a:latin typeface="Graphite Light ATT" pitchFamily="66" charset="-18"/>
                  <a:ea typeface="+mn-ea"/>
                  <a:cs typeface="Times New Roman"/>
                </a:rPr>
                <a:t>  </a:t>
              </a:r>
              <a:r>
                <a:rPr kumimoji="0" lang="it-IT" altLang="it-IT" sz="2600" b="1" i="0" u="none" strike="noStrike" kern="1200" cap="none" spc="0" normalizeH="0" baseline="0" noProof="0" dirty="0">
                  <a:ln>
                    <a:noFill/>
                  </a:ln>
                  <a:solidFill>
                    <a:srgbClr val="FF0000"/>
                  </a:solidFill>
                  <a:effectLst/>
                  <a:uLnTx/>
                  <a:uFillTx/>
                  <a:latin typeface="Graphite Light ATT" pitchFamily="66" charset="-18"/>
                  <a:ea typeface="+mn-ea"/>
                  <a:cs typeface="Times New Roman"/>
                </a:rPr>
                <a:t>v</a:t>
              </a:r>
              <a:r>
                <a:rPr kumimoji="0" lang="it-IT" altLang="it-IT" sz="2600" b="0" i="0" u="none" strike="noStrike" kern="1200" cap="none" spc="0" normalizeH="0" baseline="0" noProof="0" dirty="0">
                  <a:ln>
                    <a:noFill/>
                  </a:ln>
                  <a:solidFill>
                    <a:srgbClr val="0000FF"/>
                  </a:solidFill>
                  <a:effectLst/>
                  <a:uLnTx/>
                  <a:uFillTx/>
                  <a:latin typeface="Graphite Light ATT" pitchFamily="66" charset="-18"/>
                  <a:ea typeface="+mn-ea"/>
                  <a:cs typeface="Times New Roman"/>
                </a:rPr>
                <a:t>  (momento = mv) deve essere</a:t>
              </a:r>
            </a:p>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600" b="0" i="0" u="none" strike="noStrike" kern="1200" cap="none" spc="0" normalizeH="0" baseline="0" noProof="0" dirty="0">
                  <a:ln>
                    <a:noFill/>
                  </a:ln>
                  <a:solidFill>
                    <a:srgbClr val="0000FF"/>
                  </a:solidFill>
                  <a:effectLst/>
                  <a:uLnTx/>
                  <a:uFillTx/>
                  <a:latin typeface="Graphite Light ATT" pitchFamily="66" charset="-18"/>
                  <a:ea typeface="+mn-ea"/>
                  <a:cs typeface="Times New Roman"/>
                </a:rPr>
                <a:t> associata un’onda, avente lunghezza d’onda:</a:t>
              </a:r>
            </a:p>
          </p:txBody>
        </p:sp>
        <p:sp>
          <p:nvSpPr>
            <p:cNvPr id="23558" name="AutoShape 20"/>
            <p:cNvSpPr>
              <a:spLocks noChangeArrowheads="1"/>
            </p:cNvSpPr>
            <p:nvPr/>
          </p:nvSpPr>
          <p:spPr bwMode="auto">
            <a:xfrm>
              <a:off x="1774938" y="2464392"/>
              <a:ext cx="496252" cy="454025"/>
            </a:xfrm>
            <a:custGeom>
              <a:avLst/>
              <a:gdLst>
                <a:gd name="T0" fmla="*/ 9474431 w 21600"/>
                <a:gd name="T1" fmla="*/ 0 h 21600"/>
                <a:gd name="T2" fmla="*/ 2774790 w 21600"/>
                <a:gd name="T3" fmla="*/ 2389798 h 21600"/>
                <a:gd name="T4" fmla="*/ 0 w 21600"/>
                <a:gd name="T5" fmla="*/ 8159953 h 21600"/>
                <a:gd name="T6" fmla="*/ 2774790 w 21600"/>
                <a:gd name="T7" fmla="*/ 13930080 h 21600"/>
                <a:gd name="T8" fmla="*/ 9474431 w 21600"/>
                <a:gd name="T9" fmla="*/ 16319879 h 21600"/>
                <a:gd name="T10" fmla="*/ 16174072 w 21600"/>
                <a:gd name="T11" fmla="*/ 13930080 h 21600"/>
                <a:gd name="T12" fmla="*/ 18948862 w 21600"/>
                <a:gd name="T13" fmla="*/ 8159953 h 21600"/>
                <a:gd name="T14" fmla="*/ 16174072 w 21600"/>
                <a:gd name="T15" fmla="*/ 238979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54" y="10800"/>
                  </a:moveTo>
                  <a:cubicBezTo>
                    <a:pt x="3054" y="15078"/>
                    <a:pt x="6522" y="18546"/>
                    <a:pt x="10800" y="18546"/>
                  </a:cubicBezTo>
                  <a:cubicBezTo>
                    <a:pt x="15078" y="18546"/>
                    <a:pt x="18546" y="15078"/>
                    <a:pt x="18546" y="10800"/>
                  </a:cubicBezTo>
                  <a:cubicBezTo>
                    <a:pt x="18546" y="6522"/>
                    <a:pt x="15078" y="3054"/>
                    <a:pt x="10800" y="3054"/>
                  </a:cubicBezTo>
                  <a:cubicBezTo>
                    <a:pt x="6522" y="3054"/>
                    <a:pt x="3054" y="6522"/>
                    <a:pt x="3054" y="10800"/>
                  </a:cubicBezTo>
                  <a:close/>
                </a:path>
              </a:pathLst>
            </a:custGeom>
            <a:solidFill>
              <a:srgbClr val="66FF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Times New Roman"/>
              </a:endParaRPr>
            </a:p>
          </p:txBody>
        </p:sp>
        <p:sp>
          <p:nvSpPr>
            <p:cNvPr id="12" name="AutoShape 20"/>
            <p:cNvSpPr>
              <a:spLocks noChangeArrowheads="1"/>
            </p:cNvSpPr>
            <p:nvPr/>
          </p:nvSpPr>
          <p:spPr bwMode="auto">
            <a:xfrm>
              <a:off x="4889658" y="2074633"/>
              <a:ext cx="496252" cy="454025"/>
            </a:xfrm>
            <a:custGeom>
              <a:avLst/>
              <a:gdLst>
                <a:gd name="T0" fmla="*/ 9474431 w 21600"/>
                <a:gd name="T1" fmla="*/ 0 h 21600"/>
                <a:gd name="T2" fmla="*/ 2774790 w 21600"/>
                <a:gd name="T3" fmla="*/ 2389798 h 21600"/>
                <a:gd name="T4" fmla="*/ 0 w 21600"/>
                <a:gd name="T5" fmla="*/ 8159953 h 21600"/>
                <a:gd name="T6" fmla="*/ 2774790 w 21600"/>
                <a:gd name="T7" fmla="*/ 13930080 h 21600"/>
                <a:gd name="T8" fmla="*/ 9474431 w 21600"/>
                <a:gd name="T9" fmla="*/ 16319879 h 21600"/>
                <a:gd name="T10" fmla="*/ 16174072 w 21600"/>
                <a:gd name="T11" fmla="*/ 13930080 h 21600"/>
                <a:gd name="T12" fmla="*/ 18948862 w 21600"/>
                <a:gd name="T13" fmla="*/ 8159953 h 21600"/>
                <a:gd name="T14" fmla="*/ 16174072 w 21600"/>
                <a:gd name="T15" fmla="*/ 238979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54" y="10800"/>
                  </a:moveTo>
                  <a:cubicBezTo>
                    <a:pt x="3054" y="15078"/>
                    <a:pt x="6522" y="18546"/>
                    <a:pt x="10800" y="18546"/>
                  </a:cubicBezTo>
                  <a:cubicBezTo>
                    <a:pt x="15078" y="18546"/>
                    <a:pt x="18546" y="15078"/>
                    <a:pt x="18546" y="10800"/>
                  </a:cubicBezTo>
                  <a:cubicBezTo>
                    <a:pt x="18546" y="6522"/>
                    <a:pt x="15078" y="3054"/>
                    <a:pt x="10800" y="3054"/>
                  </a:cubicBezTo>
                  <a:cubicBezTo>
                    <a:pt x="6522" y="3054"/>
                    <a:pt x="3054" y="6522"/>
                    <a:pt x="3054" y="10800"/>
                  </a:cubicBezTo>
                  <a:close/>
                </a:path>
              </a:pathLst>
            </a:custGeom>
            <a:solidFill>
              <a:srgbClr val="66FF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Times New Roman"/>
              </a:endParaRPr>
            </a:p>
          </p:txBody>
        </p:sp>
      </p:grpSp>
      <p:sp>
        <p:nvSpPr>
          <p:cNvPr id="4" name="Segnaposto contenuto 3"/>
          <p:cNvSpPr>
            <a:spLocks noGrp="1"/>
          </p:cNvSpPr>
          <p:nvPr>
            <p:ph idx="1"/>
          </p:nvPr>
        </p:nvSpPr>
        <p:spPr/>
        <p:txBody>
          <a:bodyPr/>
          <a:lstStyle/>
          <a:p>
            <a:pPr marL="0" indent="0">
              <a:buNone/>
            </a:pPr>
            <a:endParaRPr lang="it-IT" dirty="0" smtClean="0"/>
          </a:p>
          <a:p>
            <a:pPr marL="0" indent="0">
              <a:buNone/>
            </a:pPr>
            <a:endParaRPr lang="it-IT" dirty="0"/>
          </a:p>
          <a:p>
            <a:pPr marL="0" indent="0">
              <a:buNone/>
            </a:pPr>
            <a:endParaRPr lang="it-IT" dirty="0" smtClean="0"/>
          </a:p>
          <a:p>
            <a:pPr marL="0" indent="0">
              <a:buNone/>
            </a:pPr>
            <a:endParaRPr lang="it-IT" dirty="0"/>
          </a:p>
          <a:p>
            <a:pPr marL="0" indent="0">
              <a:buNone/>
            </a:pPr>
            <a:endParaRPr lang="it-IT" dirty="0" smtClean="0"/>
          </a:p>
          <a:p>
            <a:pPr marL="0" indent="0" algn="just">
              <a:buNone/>
            </a:pPr>
            <a:r>
              <a:rPr lang="it-IT" sz="1800" dirty="0"/>
              <a:t>Già 3 anni dopo furono osservati gli effetti dell'interferenza con un fascio di elettroni dal fisico inglese George </a:t>
            </a:r>
            <a:r>
              <a:rPr lang="it-IT" sz="1800" dirty="0" err="1"/>
              <a:t>Paget</a:t>
            </a:r>
            <a:r>
              <a:rPr lang="it-IT" sz="1800" dirty="0"/>
              <a:t> Thomson con una sottile pellicola metallica e dai fisici americani Clinton </a:t>
            </a:r>
            <a:r>
              <a:rPr lang="it-IT" sz="1800" dirty="0" err="1"/>
              <a:t>Davisson</a:t>
            </a:r>
            <a:r>
              <a:rPr lang="it-IT" sz="1800" dirty="0"/>
              <a:t> e Lester </a:t>
            </a:r>
            <a:r>
              <a:rPr lang="it-IT" sz="1800" dirty="0" err="1"/>
              <a:t>Germer</a:t>
            </a:r>
            <a:r>
              <a:rPr lang="it-IT" sz="1800" dirty="0"/>
              <a:t>, i quali studiarono il fenomeno di diffusione degli elettroni incidenti su una lastra di nickel monocristallino.</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4181303082"/>
      </p:ext>
    </p:extLst>
  </p:cSld>
  <p:clrMapOvr>
    <a:masterClrMapping/>
  </p:clrMapOvr>
  <mc:AlternateContent xmlns:mc="http://schemas.openxmlformats.org/markup-compatibility/2006" xmlns:p14="http://schemas.microsoft.com/office/powerpoint/2010/main">
    <mc:Choice Requires="p14">
      <p:transition spd="slow" p14:dur="2000" advTm="155778"/>
    </mc:Choice>
    <mc:Fallback xmlns="">
      <p:transition spd="slow" advTm="155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4"/>
          <a:stretch>
            <a:fillRect/>
          </a:stretch>
        </p:blipFill>
        <p:spPr>
          <a:xfrm>
            <a:off x="1715617" y="232757"/>
            <a:ext cx="8722098" cy="642573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633687142"/>
      </p:ext>
    </p:extLst>
  </p:cSld>
  <p:clrMapOvr>
    <a:masterClrMapping/>
  </p:clrMapOvr>
  <mc:AlternateContent xmlns:mc="http://schemas.openxmlformats.org/markup-compatibility/2006" xmlns:p14="http://schemas.microsoft.com/office/powerpoint/2010/main">
    <mc:Choice Requires="p14">
      <p:transition spd="slow" p14:dur="2000" advTm="193674"/>
    </mc:Choice>
    <mc:Fallback xmlns="">
      <p:transition spd="slow" advTm="193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dirty="0">
                <a:latin typeface="Comic Sans MS" panose="030F0702030302020204" pitchFamily="66" charset="0"/>
              </a:rPr>
              <a:t>ipotesi e postulati: </a:t>
            </a:r>
            <a:endParaRPr lang="it-IT" sz="2800" dirty="0"/>
          </a:p>
        </p:txBody>
      </p:sp>
      <p:sp>
        <p:nvSpPr>
          <p:cNvPr id="3" name="Segnaposto contenuto 2"/>
          <p:cNvSpPr>
            <a:spLocks noGrp="1"/>
          </p:cNvSpPr>
          <p:nvPr>
            <p:ph idx="1"/>
          </p:nvPr>
        </p:nvSpPr>
        <p:spPr>
          <a:xfrm>
            <a:off x="2209800" y="1357745"/>
            <a:ext cx="7772400" cy="5275811"/>
          </a:xfrm>
        </p:spPr>
        <p:txBody>
          <a:bodyPr/>
          <a:lstStyle/>
          <a:p>
            <a:endParaRPr lang="it-IT" sz="1100" dirty="0">
              <a:solidFill>
                <a:srgbClr val="000000"/>
              </a:solidFill>
              <a:latin typeface="Comic Sans MS" panose="030F0702030302020204" pitchFamily="66" charset="0"/>
            </a:endParaRPr>
          </a:p>
          <a:p>
            <a:pPr marL="0" indent="0">
              <a:buNone/>
            </a:pPr>
            <a:r>
              <a:rPr lang="it-IT" sz="2000" dirty="0">
                <a:latin typeface="Comic Sans MS" panose="030F0702030302020204" pitchFamily="66" charset="0"/>
              </a:rPr>
              <a:t>…</a:t>
            </a:r>
            <a:r>
              <a:rPr lang="it-IT" sz="2000" dirty="0" err="1">
                <a:latin typeface="Comic Sans MS" panose="030F0702030302020204" pitchFamily="66" charset="0"/>
              </a:rPr>
              <a:t>Planck</a:t>
            </a:r>
            <a:r>
              <a:rPr lang="it-IT" sz="2000" dirty="0">
                <a:latin typeface="Comic Sans MS" panose="030F0702030302020204" pitchFamily="66" charset="0"/>
              </a:rPr>
              <a:t> ipotizza che gli scambi di energia nei fenomeni di emissione e di assorbimento delle radiazioni elettromagnetiche avvengano in forma discreta e non in forma continua… </a:t>
            </a:r>
          </a:p>
          <a:p>
            <a:pPr marL="0" indent="0">
              <a:buNone/>
            </a:pPr>
            <a:r>
              <a:rPr lang="it-IT" sz="2000" dirty="0">
                <a:latin typeface="Comic Sans MS" panose="030F0702030302020204" pitchFamily="66" charset="0"/>
              </a:rPr>
              <a:t>…Einstein ipotizza che la radiazione elettromagnetica sia costituita da pacchetti di luce…</a:t>
            </a:r>
          </a:p>
          <a:p>
            <a:pPr marL="0" indent="0">
              <a:buNone/>
            </a:pPr>
            <a:r>
              <a:rPr lang="it-IT" sz="2000" dirty="0">
                <a:latin typeface="Comic Sans MS" panose="030F0702030302020204" pitchFamily="66" charset="0"/>
              </a:rPr>
              <a:t> …</a:t>
            </a:r>
            <a:r>
              <a:rPr lang="it-IT" sz="2000" dirty="0" err="1">
                <a:latin typeface="Comic Sans MS" panose="030F0702030302020204" pitchFamily="66" charset="0"/>
              </a:rPr>
              <a:t>Bohr</a:t>
            </a:r>
            <a:r>
              <a:rPr lang="it-IT" sz="2000" dirty="0">
                <a:latin typeface="Comic Sans MS" panose="030F0702030302020204" pitchFamily="66" charset="0"/>
              </a:rPr>
              <a:t> ipotizza che gli elettroni ruotino attorno al nucleo solo su orbite circolari per le quali il valore del modulo del momento angolare è un multiplo intero della costante di </a:t>
            </a:r>
            <a:r>
              <a:rPr lang="it-IT" sz="2000" dirty="0" err="1">
                <a:latin typeface="Comic Sans MS" panose="030F0702030302020204" pitchFamily="66" charset="0"/>
              </a:rPr>
              <a:t>Planck</a:t>
            </a:r>
            <a:r>
              <a:rPr lang="it-IT" sz="2000" dirty="0">
                <a:latin typeface="Comic Sans MS" panose="030F0702030302020204" pitchFamily="66" charset="0"/>
              </a:rPr>
              <a:t> diviso 2</a:t>
            </a:r>
            <a:r>
              <a:rPr lang="it-IT" sz="2000" dirty="0">
                <a:latin typeface="Symbol" panose="05050102010706020507" pitchFamily="18" charset="2"/>
              </a:rPr>
              <a:t></a:t>
            </a:r>
            <a:r>
              <a:rPr lang="it-IT" sz="2000" dirty="0">
                <a:latin typeface="Comic Sans MS" panose="030F0702030302020204" pitchFamily="66" charset="0"/>
              </a:rPr>
              <a:t>…</a:t>
            </a:r>
          </a:p>
          <a:p>
            <a:pPr marL="0" indent="0">
              <a:buNone/>
            </a:pPr>
            <a:r>
              <a:rPr lang="it-IT" sz="2000" dirty="0">
                <a:latin typeface="Comic Sans MS" panose="030F0702030302020204" pitchFamily="66" charset="0"/>
              </a:rPr>
              <a:t> …de Broglie postula che una particella di impulso p (=mv) sia equivalente ad un onda di frequenza </a:t>
            </a:r>
            <a:r>
              <a:rPr lang="it-IT" sz="2000" dirty="0">
                <a:latin typeface="Symbol" panose="05050102010706020507" pitchFamily="18" charset="2"/>
              </a:rPr>
              <a:t></a:t>
            </a:r>
            <a:r>
              <a:rPr lang="it-IT" sz="2000" dirty="0">
                <a:latin typeface="Comic Sans MS" panose="030F0702030302020204" pitchFamily="66" charset="0"/>
              </a:rPr>
              <a:t> = pc/h… </a:t>
            </a:r>
          </a:p>
          <a:p>
            <a:pPr marL="0" indent="0">
              <a:buNone/>
            </a:pPr>
            <a:r>
              <a:rPr lang="it-IT" sz="2000" dirty="0">
                <a:latin typeface="Comic Sans MS" panose="030F0702030302020204" pitchFamily="66" charset="0"/>
              </a:rPr>
              <a:t>…Ma c’è una teoria coerente che spieghi tutto ciò? </a:t>
            </a:r>
          </a:p>
          <a:p>
            <a:pPr marL="0" indent="0">
              <a:buNone/>
            </a:pPr>
            <a:endParaRPr lang="it-IT" sz="2000" dirty="0">
              <a:latin typeface="Comic Sans MS" panose="030F0702030302020204" pitchFamily="66" charset="0"/>
            </a:endParaRPr>
          </a:p>
          <a:p>
            <a:pPr marL="0" indent="0">
              <a:buNone/>
            </a:pPr>
            <a:r>
              <a:rPr lang="it-IT" sz="2000" dirty="0" err="1"/>
              <a:t>Werner</a:t>
            </a:r>
            <a:r>
              <a:rPr lang="it-IT" sz="2000" dirty="0"/>
              <a:t> </a:t>
            </a:r>
            <a:r>
              <a:rPr lang="it-IT" sz="2000" dirty="0" err="1"/>
              <a:t>Heisenberg</a:t>
            </a:r>
            <a:r>
              <a:rPr lang="it-IT" sz="2000" dirty="0"/>
              <a:t> e Erwin </a:t>
            </a:r>
            <a:r>
              <a:rPr lang="it-IT" sz="2000" dirty="0" err="1"/>
              <a:t>Schrödinger</a:t>
            </a:r>
            <a:r>
              <a:rPr lang="it-IT" sz="2000" dirty="0"/>
              <a:t> formulano due teorie che saranno dimostrate equivalenti fondando la </a:t>
            </a:r>
            <a:r>
              <a:rPr lang="it-IT" sz="1800" dirty="0">
                <a:solidFill>
                  <a:srgbClr val="FF0000"/>
                </a:solidFill>
              </a:rPr>
              <a:t>MECCANICA QUANTISTICA</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01163489"/>
      </p:ext>
    </p:extLst>
  </p:cSld>
  <p:clrMapOvr>
    <a:masterClrMapping/>
  </p:clrMapOvr>
  <mc:AlternateContent xmlns:mc="http://schemas.openxmlformats.org/markup-compatibility/2006" xmlns:p14="http://schemas.microsoft.com/office/powerpoint/2010/main">
    <mc:Choice Requires="p14">
      <p:transition spd="slow" p14:dur="2000" advTm="151651"/>
    </mc:Choice>
    <mc:Fallback xmlns="">
      <p:transition spd="slow" advTm="151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09800" y="609601"/>
            <a:ext cx="7772400" cy="570807"/>
          </a:xfrm>
        </p:spPr>
        <p:txBody>
          <a:bodyPr/>
          <a:lstStyle/>
          <a:p>
            <a:r>
              <a:rPr lang="it-IT" sz="2000" dirty="0"/>
              <a:t>MECCANICA QUANTISTICA</a:t>
            </a:r>
          </a:p>
        </p:txBody>
      </p:sp>
      <p:sp>
        <p:nvSpPr>
          <p:cNvPr id="3" name="Segnaposto contenuto 2"/>
          <p:cNvSpPr>
            <a:spLocks noGrp="1"/>
          </p:cNvSpPr>
          <p:nvPr>
            <p:ph idx="1"/>
          </p:nvPr>
        </p:nvSpPr>
        <p:spPr>
          <a:xfrm>
            <a:off x="2209800" y="1180408"/>
            <a:ext cx="7772400" cy="4915593"/>
          </a:xfrm>
        </p:spPr>
        <p:txBody>
          <a:bodyPr/>
          <a:lstStyle/>
          <a:p>
            <a:pPr algn="just"/>
            <a:r>
              <a:rPr lang="it-IT" sz="1800" dirty="0" err="1"/>
              <a:t>Niels</a:t>
            </a:r>
            <a:r>
              <a:rPr lang="it-IT" sz="1800" dirty="0"/>
              <a:t> </a:t>
            </a:r>
            <a:r>
              <a:rPr lang="it-IT" sz="1800" dirty="0" err="1"/>
              <a:t>Bohr</a:t>
            </a:r>
            <a:r>
              <a:rPr lang="it-IT" sz="1800" dirty="0"/>
              <a:t>, nel 1927, prova a superare questo dilemma enunciando il principio di complementarietà secondo il quale una descrizione completa della materia (elettroni, protoni…) e della luce non può fare riferimento solo alla sua natura ondulatoria o solo alla sua natura particellare ma deve necessariamente includerle entrambe. «DUALISMO ONDA-PARTICELLA» </a:t>
            </a:r>
            <a:r>
              <a:rPr lang="it-IT" sz="1800" dirty="0">
                <a:solidFill>
                  <a:srgbClr val="FF0000"/>
                </a:solidFill>
              </a:rPr>
              <a:t>ma....</a:t>
            </a:r>
          </a:p>
          <a:p>
            <a:pPr algn="just"/>
            <a:r>
              <a:rPr lang="it-IT" sz="1400" dirty="0"/>
              <a:t>questo Principio solleva problemi non piccoli, in quanto:</a:t>
            </a:r>
          </a:p>
          <a:p>
            <a:pPr algn="just"/>
            <a:r>
              <a:rPr lang="it-IT" sz="1400" dirty="0"/>
              <a:t>le Onde si espandono nello spazio, si rafforzano o si indeboliscono sovrapponendosi e possono stare allo stesso tempo in posti diversi,</a:t>
            </a:r>
          </a:p>
          <a:p>
            <a:pPr algn="just"/>
            <a:r>
              <a:rPr lang="it-IT" sz="1400" dirty="0"/>
              <a:t>le Particelle si possono trovare in un dato momento solo in un dato punto,</a:t>
            </a:r>
          </a:p>
          <a:p>
            <a:pPr algn="just"/>
            <a:r>
              <a:rPr lang="it-IT" sz="1400" dirty="0"/>
              <a:t>le Onde sono descritte dalle “Funzioni d‘Onda“ (ad es. i campi elettromagnetici che descrivono la luce),</a:t>
            </a:r>
          </a:p>
          <a:p>
            <a:pPr algn="just"/>
            <a:r>
              <a:rPr lang="it-IT" sz="1400" dirty="0"/>
              <a:t>le Particelle sono caratterizzate da una ben precisa Energia, Impulso, etc.</a:t>
            </a:r>
          </a:p>
          <a:p>
            <a:pPr algn="just"/>
            <a:r>
              <a:rPr lang="it-IT" sz="1800" dirty="0"/>
              <a:t>Proprietà che appaiono contrastanti ma che molti esperimenti su fotoni ed elettroni hanno dimostrato coesistenti!</a:t>
            </a:r>
          </a:p>
          <a:p>
            <a:pPr algn="just">
              <a:buFont typeface="Wingdings" panose="05000000000000000000" pitchFamily="2" charset="2"/>
              <a:buChar char="Ø"/>
            </a:pPr>
            <a:r>
              <a:rPr lang="it-IT" sz="1800" dirty="0">
                <a:solidFill>
                  <a:srgbClr val="FF0000"/>
                </a:solidFill>
              </a:rPr>
              <a:t>trattare oggetti materiali come onde significa che le leggi fisiche non ci dicono, ad es., dove è un elettrone, ma solo la probabilità di trovarlo in un posto piuttosto che in un altro!</a:t>
            </a:r>
          </a:p>
          <a:p>
            <a:pPr marL="0" indent="0" algn="just">
              <a:buNone/>
            </a:pPr>
            <a:endParaRPr lang="it-IT"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564687684"/>
      </p:ext>
    </p:extLst>
  </p:cSld>
  <p:clrMapOvr>
    <a:masterClrMapping/>
  </p:clrMapOvr>
  <mc:AlternateContent xmlns:mc="http://schemas.openxmlformats.org/markup-compatibility/2006" xmlns:p14="http://schemas.microsoft.com/office/powerpoint/2010/main">
    <mc:Choice Requires="p14">
      <p:transition spd="slow" p14:dur="2000" advTm="270352"/>
    </mc:Choice>
    <mc:Fallback xmlns="">
      <p:transition spd="slow" advTm="270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09800" y="609600"/>
            <a:ext cx="7772400" cy="421178"/>
          </a:xfrm>
        </p:spPr>
        <p:txBody>
          <a:bodyPr/>
          <a:lstStyle/>
          <a:p>
            <a:r>
              <a:rPr lang="it-IT" sz="2000" dirty="0">
                <a:solidFill>
                  <a:srgbClr val="000000"/>
                </a:solidFill>
              </a:rPr>
              <a:t>MECCANICA QUANTISTICA</a:t>
            </a:r>
            <a:endParaRPr lang="it-IT" dirty="0"/>
          </a:p>
        </p:txBody>
      </p:sp>
      <p:sp>
        <p:nvSpPr>
          <p:cNvPr id="3" name="Segnaposto contenuto 2"/>
          <p:cNvSpPr>
            <a:spLocks noGrp="1"/>
          </p:cNvSpPr>
          <p:nvPr>
            <p:ph idx="1"/>
          </p:nvPr>
        </p:nvSpPr>
        <p:spPr>
          <a:xfrm>
            <a:off x="2193177" y="1030778"/>
            <a:ext cx="7772400" cy="5503026"/>
          </a:xfrm>
        </p:spPr>
        <p:txBody>
          <a:bodyPr/>
          <a:lstStyle/>
          <a:p>
            <a:r>
              <a:rPr lang="it-IT" sz="1600" dirty="0"/>
              <a:t>Significa anche che non possiamo sapere esattamente quando un atomo radioattivo decadrà, ma solo con che probabilità decadrà dopo un giorno o dopo una settimana o dopo mille anni</a:t>
            </a:r>
          </a:p>
          <a:p>
            <a:pPr marL="0" indent="0">
              <a:buNone/>
            </a:pPr>
            <a:r>
              <a:rPr lang="it-IT" sz="1600" dirty="0"/>
              <a:t>Questa interpretazione implica l’abbandono del determinismo classico e l’accettazione del fatto che gli eventi naturali seguano un andamento di tipo probabilistico. La nostra incapacità di predire esattamente il futuro è per la meccanica quantistica (MQ) ineliminabile.</a:t>
            </a:r>
          </a:p>
          <a:p>
            <a:pPr marL="0" indent="0">
              <a:buNone/>
            </a:pPr>
            <a:endParaRPr lang="it-IT" sz="1600" dirty="0"/>
          </a:p>
          <a:p>
            <a:r>
              <a:rPr lang="it-IT" sz="1600" dirty="0"/>
              <a:t>dall’applicazione delle leggi della MQ discende il fatto che esistono precisi limiti nella misurazione e dunque nella conoscenza dei valori di grandezze fisiche coniugate, come, ad esempio, la posizione x e la quantità di moto </a:t>
            </a:r>
            <a:r>
              <a:rPr lang="it-IT" sz="1600" dirty="0" err="1"/>
              <a:t>p</a:t>
            </a:r>
            <a:r>
              <a:rPr lang="it-IT" sz="1600" baseline="-25000" dirty="0" err="1"/>
              <a:t>x</a:t>
            </a:r>
            <a:r>
              <a:rPr lang="it-IT" sz="1600" dirty="0"/>
              <a:t> (= </a:t>
            </a:r>
            <a:r>
              <a:rPr lang="it-IT" sz="1600" dirty="0" err="1"/>
              <a:t>mv</a:t>
            </a:r>
            <a:r>
              <a:rPr lang="it-IT" sz="1600" baseline="-25000" dirty="0" err="1"/>
              <a:t>x</a:t>
            </a:r>
            <a:r>
              <a:rPr lang="it-IT" sz="1600" dirty="0"/>
              <a:t>) (principio di indeterminazione di </a:t>
            </a:r>
            <a:r>
              <a:rPr lang="it-IT" sz="1600" dirty="0" err="1"/>
              <a:t>Heisenberg</a:t>
            </a:r>
            <a:r>
              <a:rPr lang="it-IT" sz="1600" dirty="0"/>
              <a:t>).</a:t>
            </a:r>
          </a:p>
          <a:p>
            <a:endParaRPr lang="it-IT" sz="1600" dirty="0"/>
          </a:p>
          <a:p>
            <a:pPr marL="0" indent="0">
              <a:buNone/>
            </a:pPr>
            <a:endParaRPr lang="it-IT" sz="1600" dirty="0"/>
          </a:p>
          <a:p>
            <a:pPr marL="0" indent="0">
              <a:buNone/>
            </a:pPr>
            <a:r>
              <a:rPr lang="it-IT" sz="1600" dirty="0"/>
              <a:t>Possiamo, in una misura, ridurre la incertezza sulla posizione o sul momento ma non possiamo ridurre contemporaneamente l’incertezza sulla posizione </a:t>
            </a:r>
            <a:r>
              <a:rPr lang="it-IT" sz="1600" dirty="0">
                <a:latin typeface="Symbol" panose="05050102010706020507" pitchFamily="18" charset="2"/>
              </a:rPr>
              <a:t></a:t>
            </a:r>
            <a:r>
              <a:rPr lang="it-IT" sz="1600" dirty="0"/>
              <a:t>x e sulla quantità di moto </a:t>
            </a:r>
            <a:r>
              <a:rPr lang="it-IT" sz="1600" dirty="0">
                <a:latin typeface="Symbol" panose="05050102010706020507" pitchFamily="18" charset="2"/>
              </a:rPr>
              <a:t></a:t>
            </a:r>
            <a:r>
              <a:rPr lang="it-IT" sz="1600" dirty="0"/>
              <a:t>p al di sotto di un determinato valore</a:t>
            </a:r>
          </a:p>
          <a:p>
            <a:pPr marL="0" indent="0" algn="just">
              <a:buNone/>
            </a:pPr>
            <a:r>
              <a:rPr lang="it-IT" sz="1600" dirty="0">
                <a:solidFill>
                  <a:srgbClr val="FF0000"/>
                </a:solidFill>
              </a:rPr>
              <a:t>Secondo la meccanica classica </a:t>
            </a:r>
            <a:r>
              <a:rPr lang="it-IT" sz="1600" dirty="0"/>
              <a:t>l’evoluzione da un certo momento in poi di un sistema fisico, e dunque anche dell’Universo intero, dipende dallo stato in cui si trova in quel momento il sistema. Cioè </a:t>
            </a:r>
            <a:r>
              <a:rPr lang="it-IT" sz="1600" dirty="0">
                <a:solidFill>
                  <a:srgbClr val="FF0000"/>
                </a:solidFill>
              </a:rPr>
              <a:t>il futuro è dunque perfettamente determinato</a:t>
            </a:r>
            <a:endParaRPr lang="it-IT" sz="1600" dirty="0"/>
          </a:p>
        </p:txBody>
      </p:sp>
      <p:pic>
        <p:nvPicPr>
          <p:cNvPr id="4" name="Immagine 3"/>
          <p:cNvPicPr>
            <a:picLocks noChangeAspect="1"/>
          </p:cNvPicPr>
          <p:nvPr/>
        </p:nvPicPr>
        <p:blipFill>
          <a:blip r:embed="rId4"/>
          <a:stretch>
            <a:fillRect/>
          </a:stretch>
        </p:blipFill>
        <p:spPr>
          <a:xfrm>
            <a:off x="4691153" y="4083147"/>
            <a:ext cx="3150521" cy="37390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245043833"/>
      </p:ext>
    </p:extLst>
  </p:cSld>
  <p:clrMapOvr>
    <a:masterClrMapping/>
  </p:clrMapOvr>
  <mc:AlternateContent xmlns:mc="http://schemas.openxmlformats.org/markup-compatibility/2006" xmlns:p14="http://schemas.microsoft.com/office/powerpoint/2010/main">
    <mc:Choice Requires="p14">
      <p:transition spd="slow" p14:dur="2000" advTm="532703"/>
    </mc:Choice>
    <mc:Fallback xmlns="">
      <p:transition spd="slow" advTm="53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2017952" y="-98426"/>
            <a:ext cx="8302146" cy="102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3300" b="1" i="0" u="none" strike="noStrike" kern="1200" cap="none" spc="0" normalizeH="0" baseline="0" noProof="0">
                <a:ln>
                  <a:noFill/>
                </a:ln>
                <a:solidFill>
                  <a:srgbClr val="FFFFCC"/>
                </a:solidFill>
                <a:effectLst/>
                <a:uLnTx/>
                <a:uFillTx/>
                <a:latin typeface="Graphite Light ATT" pitchFamily="66" charset="-18"/>
                <a:ea typeface="+mn-ea"/>
                <a:cs typeface="+mn-cs"/>
              </a:rPr>
              <a:t>PRINCIPIO DI INDETERMINAZIONE</a:t>
            </a:r>
          </a:p>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3000" b="0" i="0" u="none" strike="noStrike" kern="1200" cap="none" spc="0" normalizeH="0" baseline="0" noProof="0">
                <a:ln>
                  <a:noFill/>
                </a:ln>
                <a:solidFill>
                  <a:srgbClr val="FFFFCC"/>
                </a:solidFill>
                <a:effectLst/>
                <a:uLnTx/>
                <a:uFillTx/>
                <a:latin typeface="Times New Roman" pitchFamily="18" charset="0"/>
                <a:ea typeface="+mn-ea"/>
                <a:cs typeface="+mn-cs"/>
              </a:rPr>
              <a:t>(Heisemberg, 1926)</a:t>
            </a:r>
            <a:endParaRPr kumimoji="0" lang="it-IT" altLang="it-IT" sz="3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33" name="Line 5"/>
          <p:cNvSpPr>
            <a:spLocks noChangeShapeType="1"/>
          </p:cNvSpPr>
          <p:nvPr/>
        </p:nvSpPr>
        <p:spPr bwMode="auto">
          <a:xfrm>
            <a:off x="3230574" y="1393825"/>
            <a:ext cx="776287" cy="0"/>
          </a:xfrm>
          <a:prstGeom prst="line">
            <a:avLst/>
          </a:prstGeom>
          <a:noFill/>
          <a:ln w="38100">
            <a:solidFill>
              <a:srgbClr val="CCFF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34" name="Line 6"/>
          <p:cNvSpPr>
            <a:spLocks noChangeShapeType="1"/>
          </p:cNvSpPr>
          <p:nvPr/>
        </p:nvSpPr>
        <p:spPr bwMode="auto">
          <a:xfrm>
            <a:off x="4040190" y="1393825"/>
            <a:ext cx="2330451" cy="0"/>
          </a:xfrm>
          <a:prstGeom prst="line">
            <a:avLst/>
          </a:prstGeom>
          <a:noFill/>
          <a:ln w="38100">
            <a:solidFill>
              <a:srgbClr val="CCFF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35" name="Line 7"/>
          <p:cNvSpPr>
            <a:spLocks noChangeShapeType="1"/>
          </p:cNvSpPr>
          <p:nvPr/>
        </p:nvSpPr>
        <p:spPr bwMode="auto">
          <a:xfrm>
            <a:off x="3230563" y="1349375"/>
            <a:ext cx="0" cy="90488"/>
          </a:xfrm>
          <a:prstGeom prst="line">
            <a:avLst/>
          </a:prstGeom>
          <a:noFill/>
          <a:ln w="38100">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36" name="Line 8"/>
          <p:cNvSpPr>
            <a:spLocks noChangeShapeType="1"/>
          </p:cNvSpPr>
          <p:nvPr/>
        </p:nvSpPr>
        <p:spPr bwMode="auto">
          <a:xfrm>
            <a:off x="4006849" y="1485900"/>
            <a:ext cx="0" cy="274638"/>
          </a:xfrm>
          <a:prstGeom prst="line">
            <a:avLst/>
          </a:prstGeom>
          <a:noFill/>
          <a:ln w="9525">
            <a:solidFill>
              <a:srgbClr val="CCFF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37" name="Line 9"/>
          <p:cNvSpPr>
            <a:spLocks noChangeShapeType="1"/>
          </p:cNvSpPr>
          <p:nvPr/>
        </p:nvSpPr>
        <p:spPr bwMode="auto">
          <a:xfrm>
            <a:off x="3230566" y="1760538"/>
            <a:ext cx="730251" cy="0"/>
          </a:xfrm>
          <a:prstGeom prst="line">
            <a:avLst/>
          </a:prstGeom>
          <a:noFill/>
          <a:ln w="38100">
            <a:solidFill>
              <a:srgbClr val="CCFFFF"/>
            </a:solidFill>
            <a:prstDash val="dash"/>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38" name="Line 10"/>
          <p:cNvSpPr>
            <a:spLocks noChangeShapeType="1"/>
          </p:cNvSpPr>
          <p:nvPr/>
        </p:nvSpPr>
        <p:spPr bwMode="auto">
          <a:xfrm>
            <a:off x="4006861" y="1165225"/>
            <a:ext cx="595313" cy="0"/>
          </a:xfrm>
          <a:prstGeom prst="line">
            <a:avLst/>
          </a:prstGeom>
          <a:noFill/>
          <a:ln w="38100">
            <a:solidFill>
              <a:srgbClr val="CCFF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39" name="Line 11"/>
          <p:cNvSpPr>
            <a:spLocks noChangeShapeType="1"/>
          </p:cNvSpPr>
          <p:nvPr/>
        </p:nvSpPr>
        <p:spPr bwMode="auto">
          <a:xfrm>
            <a:off x="4006849" y="1120777"/>
            <a:ext cx="0" cy="90488"/>
          </a:xfrm>
          <a:prstGeom prst="line">
            <a:avLst/>
          </a:prstGeom>
          <a:noFill/>
          <a:ln w="38100">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40" name="Text Box 12"/>
          <p:cNvSpPr txBox="1">
            <a:spLocks noChangeArrowheads="1"/>
          </p:cNvSpPr>
          <p:nvPr/>
        </p:nvSpPr>
        <p:spPr bwMode="auto">
          <a:xfrm>
            <a:off x="6465888" y="1157288"/>
            <a:ext cx="25186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99FFCC"/>
                </a:solidFill>
                <a:effectLst/>
                <a:uLnTx/>
                <a:uFillTx/>
                <a:latin typeface="Times New Roman" pitchFamily="18" charset="0"/>
                <a:ea typeface="+mn-ea"/>
                <a:cs typeface="+mn-cs"/>
              </a:rPr>
              <a:t>x</a:t>
            </a:r>
            <a:endParaRPr kumimoji="0" lang="it-IT" altLang="it-IT" sz="2200" b="0" i="0" u="none" strike="noStrike" kern="1200" cap="none" spc="0" normalizeH="0" baseline="0" noProof="0">
              <a:ln>
                <a:noFill/>
              </a:ln>
              <a:solidFill>
                <a:srgbClr val="99FFCC"/>
              </a:solidFill>
              <a:effectLst/>
              <a:uLnTx/>
              <a:uFillTx/>
              <a:latin typeface="Times New Roman" pitchFamily="18" charset="0"/>
              <a:ea typeface="+mn-ea"/>
              <a:cs typeface="+mn-cs"/>
            </a:endParaRPr>
          </a:p>
        </p:txBody>
      </p:sp>
      <p:sp>
        <p:nvSpPr>
          <p:cNvPr id="22541" name="Text Box 13"/>
          <p:cNvSpPr txBox="1">
            <a:spLocks noChangeArrowheads="1"/>
          </p:cNvSpPr>
          <p:nvPr/>
        </p:nvSpPr>
        <p:spPr bwMode="auto">
          <a:xfrm>
            <a:off x="3357564" y="1693864"/>
            <a:ext cx="25186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99FFCC"/>
                </a:solidFill>
                <a:effectLst/>
                <a:uLnTx/>
                <a:uFillTx/>
                <a:latin typeface="Times New Roman" pitchFamily="18" charset="0"/>
                <a:ea typeface="+mn-ea"/>
                <a:cs typeface="+mn-cs"/>
              </a:rPr>
              <a:t>x</a:t>
            </a:r>
            <a:endParaRPr kumimoji="0" lang="it-IT" altLang="it-IT" sz="2200" b="0" i="0" u="none" strike="noStrike" kern="1200" cap="none" spc="0" normalizeH="0" baseline="0" noProof="0">
              <a:ln>
                <a:noFill/>
              </a:ln>
              <a:solidFill>
                <a:srgbClr val="99FFCC"/>
              </a:solidFill>
              <a:effectLst/>
              <a:uLnTx/>
              <a:uFillTx/>
              <a:latin typeface="Times New Roman" pitchFamily="18" charset="0"/>
              <a:ea typeface="+mn-ea"/>
              <a:cs typeface="+mn-cs"/>
            </a:endParaRPr>
          </a:p>
        </p:txBody>
      </p:sp>
      <p:sp>
        <p:nvSpPr>
          <p:cNvPr id="22542" name="Text Box 14"/>
          <p:cNvSpPr txBox="1">
            <a:spLocks noChangeArrowheads="1"/>
          </p:cNvSpPr>
          <p:nvPr/>
        </p:nvSpPr>
        <p:spPr bwMode="auto">
          <a:xfrm>
            <a:off x="4365625" y="1511300"/>
            <a:ext cx="130343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99FFCC"/>
                </a:solidFill>
                <a:effectLst/>
                <a:uLnTx/>
                <a:uFillTx/>
                <a:latin typeface="Symbol" pitchFamily="18" charset="2"/>
                <a:ea typeface="+mn-ea"/>
                <a:cs typeface="+mn-cs"/>
              </a:rPr>
              <a:t>D</a:t>
            </a:r>
            <a:r>
              <a:rPr kumimoji="0" lang="it-IT" altLang="it-IT" sz="2200" b="1" i="0" u="none" strike="noStrike" kern="1200" cap="none" spc="0" normalizeH="0" baseline="0" noProof="0">
                <a:ln>
                  <a:noFill/>
                </a:ln>
                <a:solidFill>
                  <a:srgbClr val="99FFCC"/>
                </a:solidFill>
                <a:effectLst/>
                <a:uLnTx/>
                <a:uFillTx/>
                <a:latin typeface="Times New Roman" pitchFamily="18" charset="0"/>
                <a:ea typeface="+mn-ea"/>
                <a:cs typeface="+mn-cs"/>
              </a:rPr>
              <a:t>x </a:t>
            </a:r>
            <a:r>
              <a:rPr kumimoji="0" lang="it-IT" altLang="it-IT" sz="2200" b="1" i="0" u="none" strike="noStrike" kern="1200" cap="none" spc="0" normalizeH="0" baseline="30000" noProof="0">
                <a:ln>
                  <a:noFill/>
                </a:ln>
                <a:solidFill>
                  <a:srgbClr val="99FFCC"/>
                </a:solidFill>
                <a:effectLst/>
                <a:uLnTx/>
                <a:uFillTx/>
                <a:latin typeface="Times New Roman" pitchFamily="18" charset="0"/>
                <a:ea typeface="+mn-ea"/>
                <a:cs typeface="+mn-cs"/>
              </a:rPr>
              <a:t>.</a:t>
            </a:r>
            <a:r>
              <a:rPr kumimoji="0" lang="it-IT" altLang="it-IT" sz="2200" b="1" i="0" u="none" strike="noStrike" kern="1200" cap="none" spc="0" normalizeH="0" baseline="0" noProof="0">
                <a:ln>
                  <a:noFill/>
                </a:ln>
                <a:solidFill>
                  <a:srgbClr val="99FFCC"/>
                </a:solidFill>
                <a:effectLst/>
                <a:uLnTx/>
                <a:uFillTx/>
                <a:latin typeface="Times New Roman" pitchFamily="18" charset="0"/>
                <a:ea typeface="+mn-ea"/>
                <a:cs typeface="+mn-cs"/>
              </a:rPr>
              <a:t> </a:t>
            </a:r>
            <a:r>
              <a:rPr kumimoji="0" lang="it-IT" altLang="it-IT" sz="2200" b="1" i="0" u="none" strike="noStrike" kern="1200" cap="none" spc="0" normalizeH="0" baseline="0" noProof="0">
                <a:ln>
                  <a:noFill/>
                </a:ln>
                <a:solidFill>
                  <a:srgbClr val="99FFCC"/>
                </a:solidFill>
                <a:effectLst/>
                <a:uLnTx/>
                <a:uFillTx/>
                <a:latin typeface="Symbol" pitchFamily="18" charset="2"/>
                <a:ea typeface="+mn-ea"/>
                <a:cs typeface="+mn-cs"/>
              </a:rPr>
              <a:t>D</a:t>
            </a:r>
            <a:r>
              <a:rPr kumimoji="0" lang="it-IT" altLang="it-IT" sz="2200" b="1" i="0" u="none" strike="noStrike" kern="1200" cap="none" spc="0" normalizeH="0" baseline="0" noProof="0">
                <a:ln>
                  <a:noFill/>
                </a:ln>
                <a:solidFill>
                  <a:srgbClr val="99FFCC"/>
                </a:solidFill>
                <a:effectLst/>
                <a:uLnTx/>
                <a:uFillTx/>
                <a:latin typeface="Times New Roman" pitchFamily="18" charset="0"/>
                <a:ea typeface="+mn-ea"/>
                <a:cs typeface="+mn-cs"/>
              </a:rPr>
              <a:t>v</a:t>
            </a:r>
            <a:r>
              <a:rPr kumimoji="0" lang="it-IT" altLang="it-IT" sz="2200" b="1" i="0" u="none" strike="noStrike" kern="1200" cap="none" spc="0" normalizeH="0" baseline="-25000" noProof="0">
                <a:ln>
                  <a:noFill/>
                </a:ln>
                <a:solidFill>
                  <a:srgbClr val="99FFCC"/>
                </a:solidFill>
                <a:effectLst/>
                <a:uLnTx/>
                <a:uFillTx/>
                <a:latin typeface="Times New Roman" pitchFamily="18" charset="0"/>
                <a:ea typeface="+mn-ea"/>
                <a:cs typeface="+mn-cs"/>
              </a:rPr>
              <a:t>x</a:t>
            </a:r>
            <a:r>
              <a:rPr kumimoji="0" lang="it-IT" altLang="it-IT" sz="2200" b="1" i="0" u="none" strike="noStrike" kern="1200" cap="none" spc="0" normalizeH="0" baseline="0" noProof="0">
                <a:ln>
                  <a:noFill/>
                </a:ln>
                <a:solidFill>
                  <a:srgbClr val="99FFCC"/>
                </a:solidFill>
                <a:effectLst/>
                <a:uLnTx/>
                <a:uFillTx/>
                <a:latin typeface="Times New Roman" pitchFamily="18" charset="0"/>
                <a:ea typeface="+mn-ea"/>
                <a:cs typeface="+mn-cs"/>
              </a:rPr>
              <a:t>    </a:t>
            </a:r>
          </a:p>
        </p:txBody>
      </p:sp>
      <p:sp>
        <p:nvSpPr>
          <p:cNvPr id="22543" name="Text Box 15"/>
          <p:cNvSpPr txBox="1">
            <a:spLocks noChangeArrowheads="1"/>
          </p:cNvSpPr>
          <p:nvPr/>
        </p:nvSpPr>
        <p:spPr bwMode="auto">
          <a:xfrm>
            <a:off x="5321310" y="1485900"/>
            <a:ext cx="26629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sng" strike="noStrike" kern="1200" cap="none" spc="0" normalizeH="0" baseline="0" noProof="0">
                <a:ln>
                  <a:noFill/>
                </a:ln>
                <a:solidFill>
                  <a:srgbClr val="99FFCC"/>
                </a:solidFill>
                <a:effectLst/>
                <a:uLnTx/>
                <a:uFillTx/>
                <a:latin typeface="Symbol" pitchFamily="18" charset="2"/>
                <a:ea typeface="+mn-ea"/>
                <a:cs typeface="+mn-cs"/>
                <a:sym typeface="Symbol" pitchFamily="18" charset="2"/>
              </a:rPr>
              <a:t></a:t>
            </a:r>
            <a:endParaRPr kumimoji="0" lang="it-IT" altLang="it-IT" sz="2200" b="1" i="0" u="none" strike="noStrike" kern="1200" cap="none" spc="0" normalizeH="0" baseline="0" noProof="0">
              <a:ln>
                <a:noFill/>
              </a:ln>
              <a:solidFill>
                <a:srgbClr val="99FFCC"/>
              </a:solidFill>
              <a:effectLst/>
              <a:uLnTx/>
              <a:uFillTx/>
              <a:latin typeface="Symbol" pitchFamily="18" charset="2"/>
              <a:ea typeface="+mn-ea"/>
              <a:cs typeface="+mn-cs"/>
            </a:endParaRPr>
          </a:p>
        </p:txBody>
      </p:sp>
      <p:sp>
        <p:nvSpPr>
          <p:cNvPr id="22544" name="Line 16"/>
          <p:cNvSpPr>
            <a:spLocks noChangeShapeType="1"/>
          </p:cNvSpPr>
          <p:nvPr/>
        </p:nvSpPr>
        <p:spPr bwMode="auto">
          <a:xfrm>
            <a:off x="5592763" y="1808163"/>
            <a:ext cx="520700" cy="0"/>
          </a:xfrm>
          <a:prstGeom prst="line">
            <a:avLst/>
          </a:prstGeom>
          <a:noFill/>
          <a:ln w="9525">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45" name="Text Box 17"/>
          <p:cNvSpPr txBox="1">
            <a:spLocks noChangeArrowheads="1"/>
          </p:cNvSpPr>
          <p:nvPr/>
        </p:nvSpPr>
        <p:spPr bwMode="auto">
          <a:xfrm>
            <a:off x="5702300" y="1433513"/>
            <a:ext cx="26789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99FFCC"/>
                </a:solidFill>
                <a:effectLst/>
                <a:uLnTx/>
                <a:uFillTx/>
                <a:latin typeface="Times New Roman" pitchFamily="18" charset="0"/>
                <a:ea typeface="+mn-ea"/>
                <a:cs typeface="+mn-cs"/>
              </a:rPr>
              <a:t>h</a:t>
            </a:r>
          </a:p>
        </p:txBody>
      </p:sp>
      <p:sp>
        <p:nvSpPr>
          <p:cNvPr id="22546" name="Text Box 18"/>
          <p:cNvSpPr txBox="1">
            <a:spLocks noChangeArrowheads="1"/>
          </p:cNvSpPr>
          <p:nvPr/>
        </p:nvSpPr>
        <p:spPr bwMode="auto">
          <a:xfrm>
            <a:off x="5546735" y="1754188"/>
            <a:ext cx="713529"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99FFCC"/>
                </a:solidFill>
                <a:effectLst/>
                <a:uLnTx/>
                <a:uFillTx/>
                <a:latin typeface="Symbol" pitchFamily="18" charset="2"/>
                <a:ea typeface="+mn-ea"/>
                <a:cs typeface="+mn-cs"/>
              </a:rPr>
              <a:t>4p </a:t>
            </a:r>
            <a:r>
              <a:rPr kumimoji="0" lang="it-IT" altLang="it-IT" sz="2200" b="1" i="0" u="none" strike="noStrike" kern="1200" cap="none" spc="0" normalizeH="0" baseline="0" noProof="0">
                <a:ln>
                  <a:noFill/>
                </a:ln>
                <a:solidFill>
                  <a:srgbClr val="99FFCC"/>
                </a:solidFill>
                <a:effectLst/>
                <a:uLnTx/>
                <a:uFillTx/>
                <a:latin typeface="Times New Roman" pitchFamily="18" charset="0"/>
                <a:ea typeface="+mn-ea"/>
                <a:cs typeface="+mn-cs"/>
              </a:rPr>
              <a:t>m</a:t>
            </a:r>
          </a:p>
        </p:txBody>
      </p:sp>
      <p:sp>
        <p:nvSpPr>
          <p:cNvPr id="22547" name="Text Box 19"/>
          <p:cNvSpPr txBox="1">
            <a:spLocks noChangeArrowheads="1"/>
          </p:cNvSpPr>
          <p:nvPr/>
        </p:nvSpPr>
        <p:spPr bwMode="auto">
          <a:xfrm>
            <a:off x="4008439" y="685808"/>
            <a:ext cx="356060" cy="409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a:ln>
                  <a:noFill/>
                </a:ln>
                <a:solidFill>
                  <a:srgbClr val="99FFCC"/>
                </a:solidFill>
                <a:effectLst/>
                <a:uLnTx/>
                <a:uFillTx/>
                <a:latin typeface="Times New Roman" pitchFamily="18" charset="0"/>
                <a:ea typeface="+mn-ea"/>
                <a:cs typeface="+mn-cs"/>
              </a:rPr>
              <a:t>v</a:t>
            </a:r>
            <a:r>
              <a:rPr kumimoji="0" lang="it-IT" altLang="it-IT" sz="2300" b="1" i="0" u="none" strike="noStrike" kern="1200" cap="none" spc="0" normalizeH="0" baseline="-25000" noProof="0">
                <a:ln>
                  <a:noFill/>
                </a:ln>
                <a:solidFill>
                  <a:srgbClr val="99FFCC"/>
                </a:solidFill>
                <a:effectLst/>
                <a:uLnTx/>
                <a:uFillTx/>
                <a:latin typeface="Times New Roman" pitchFamily="18" charset="0"/>
                <a:ea typeface="+mn-ea"/>
                <a:cs typeface="+mn-cs"/>
              </a:rPr>
              <a:t>x</a:t>
            </a:r>
            <a:endParaRPr kumimoji="0" lang="it-IT" altLang="it-IT" sz="2300" b="0" i="0" u="none" strike="noStrike" kern="1200" cap="none" spc="0" normalizeH="0" baseline="0" noProof="0">
              <a:ln>
                <a:noFill/>
              </a:ln>
              <a:solidFill>
                <a:srgbClr val="99FFCC"/>
              </a:solidFill>
              <a:effectLst/>
              <a:uLnTx/>
              <a:uFillTx/>
              <a:latin typeface="Symbol" pitchFamily="18" charset="2"/>
              <a:ea typeface="+mn-ea"/>
              <a:cs typeface="+mn-cs"/>
            </a:endParaRPr>
          </a:p>
        </p:txBody>
      </p:sp>
      <p:sp>
        <p:nvSpPr>
          <p:cNvPr id="22548" name="Text Box 20"/>
          <p:cNvSpPr txBox="1">
            <a:spLocks noChangeArrowheads="1"/>
          </p:cNvSpPr>
          <p:nvPr/>
        </p:nvSpPr>
        <p:spPr bwMode="auto">
          <a:xfrm>
            <a:off x="6684974" y="1516063"/>
            <a:ext cx="238546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99FFCC"/>
                </a:solidFill>
                <a:effectLst/>
                <a:uLnTx/>
                <a:uFillTx/>
                <a:latin typeface="Times New Roman" pitchFamily="18" charset="0"/>
                <a:ea typeface="+mn-ea"/>
                <a:cs typeface="+mn-cs"/>
              </a:rPr>
              <a:t>(h = 6,625 </a:t>
            </a:r>
            <a:r>
              <a:rPr kumimoji="0" lang="it-IT" altLang="it-IT" sz="2200" b="1" i="0" u="none" strike="noStrike" kern="1200" cap="none" spc="0" normalizeH="0" baseline="30000" noProof="0">
                <a:ln>
                  <a:noFill/>
                </a:ln>
                <a:solidFill>
                  <a:srgbClr val="99FFCC"/>
                </a:solidFill>
                <a:effectLst/>
                <a:uLnTx/>
                <a:uFillTx/>
                <a:latin typeface="Times New Roman" pitchFamily="18" charset="0"/>
                <a:ea typeface="+mn-ea"/>
                <a:cs typeface="+mn-cs"/>
              </a:rPr>
              <a:t>.</a:t>
            </a:r>
            <a:r>
              <a:rPr kumimoji="0" lang="it-IT" altLang="it-IT" sz="2200" b="0" i="0" u="none" strike="noStrike" kern="1200" cap="none" spc="0" normalizeH="0" baseline="0" noProof="0">
                <a:ln>
                  <a:noFill/>
                </a:ln>
                <a:solidFill>
                  <a:srgbClr val="99FFCC"/>
                </a:solidFill>
                <a:effectLst/>
                <a:uLnTx/>
                <a:uFillTx/>
                <a:latin typeface="Times New Roman" pitchFamily="18" charset="0"/>
                <a:ea typeface="+mn-ea"/>
                <a:cs typeface="+mn-cs"/>
              </a:rPr>
              <a:t> 10</a:t>
            </a:r>
            <a:r>
              <a:rPr kumimoji="0" lang="it-IT" altLang="it-IT" sz="2200" b="0" i="0" u="none" strike="noStrike" kern="1200" cap="none" spc="0" normalizeH="0" baseline="30000" noProof="0">
                <a:ln>
                  <a:noFill/>
                </a:ln>
                <a:solidFill>
                  <a:srgbClr val="99FFCC"/>
                </a:solidFill>
                <a:effectLst/>
                <a:uLnTx/>
                <a:uFillTx/>
                <a:latin typeface="Times New Roman" pitchFamily="18" charset="0"/>
                <a:ea typeface="+mn-ea"/>
                <a:cs typeface="+mn-cs"/>
              </a:rPr>
              <a:t>-34</a:t>
            </a:r>
            <a:r>
              <a:rPr kumimoji="0" lang="it-IT" altLang="it-IT" sz="2200" b="0" i="0" u="none" strike="noStrike" kern="1200" cap="none" spc="0" normalizeH="0" baseline="0" noProof="0">
                <a:ln>
                  <a:noFill/>
                </a:ln>
                <a:solidFill>
                  <a:srgbClr val="99FFCC"/>
                </a:solidFill>
                <a:effectLst/>
                <a:uLnTx/>
                <a:uFillTx/>
                <a:latin typeface="Times New Roman" pitchFamily="18" charset="0"/>
                <a:ea typeface="+mn-ea"/>
                <a:cs typeface="+mn-cs"/>
              </a:rPr>
              <a:t> Js)</a:t>
            </a:r>
            <a:endParaRPr kumimoji="0" lang="it-IT" altLang="it-IT" sz="2200" b="0" i="0" u="none" strike="noStrike" kern="1200" cap="none" spc="0" normalizeH="0" baseline="0" noProof="0">
              <a:ln>
                <a:noFill/>
              </a:ln>
              <a:solidFill>
                <a:srgbClr val="99FFCC"/>
              </a:solidFill>
              <a:effectLst/>
              <a:uLnTx/>
              <a:uFillTx/>
              <a:latin typeface="Symbol" pitchFamily="18" charset="2"/>
              <a:ea typeface="+mn-ea"/>
              <a:cs typeface="+mn-cs"/>
            </a:endParaRPr>
          </a:p>
        </p:txBody>
      </p:sp>
      <p:sp>
        <p:nvSpPr>
          <p:cNvPr id="22549" name="Line 21"/>
          <p:cNvSpPr>
            <a:spLocks noChangeShapeType="1"/>
          </p:cNvSpPr>
          <p:nvPr/>
        </p:nvSpPr>
        <p:spPr bwMode="auto">
          <a:xfrm>
            <a:off x="3230574" y="2822575"/>
            <a:ext cx="776287" cy="0"/>
          </a:xfrm>
          <a:prstGeom prst="line">
            <a:avLst/>
          </a:prstGeom>
          <a:noFill/>
          <a:ln w="38100">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50" name="Line 22"/>
          <p:cNvSpPr>
            <a:spLocks noChangeShapeType="1"/>
          </p:cNvSpPr>
          <p:nvPr/>
        </p:nvSpPr>
        <p:spPr bwMode="auto">
          <a:xfrm>
            <a:off x="4313241" y="2822575"/>
            <a:ext cx="2332037" cy="0"/>
          </a:xfrm>
          <a:prstGeom prst="line">
            <a:avLst/>
          </a:prstGeom>
          <a:noFill/>
          <a:ln w="38100">
            <a:solidFill>
              <a:srgbClr val="CCFF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51" name="Line 23"/>
          <p:cNvSpPr>
            <a:spLocks noChangeShapeType="1"/>
          </p:cNvSpPr>
          <p:nvPr/>
        </p:nvSpPr>
        <p:spPr bwMode="auto">
          <a:xfrm>
            <a:off x="3216275" y="2778127"/>
            <a:ext cx="0" cy="90488"/>
          </a:xfrm>
          <a:prstGeom prst="line">
            <a:avLst/>
          </a:prstGeom>
          <a:noFill/>
          <a:ln w="38100">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52" name="Oval 24"/>
          <p:cNvSpPr>
            <a:spLocks noChangeArrowheads="1"/>
          </p:cNvSpPr>
          <p:nvPr/>
        </p:nvSpPr>
        <p:spPr bwMode="auto">
          <a:xfrm>
            <a:off x="3992563" y="2743208"/>
            <a:ext cx="138112" cy="125413"/>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53" name="Oval 25"/>
          <p:cNvSpPr>
            <a:spLocks noChangeArrowheads="1"/>
          </p:cNvSpPr>
          <p:nvPr/>
        </p:nvSpPr>
        <p:spPr bwMode="auto">
          <a:xfrm>
            <a:off x="4175135" y="2743208"/>
            <a:ext cx="138113" cy="125413"/>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54" name="Line 26"/>
          <p:cNvSpPr>
            <a:spLocks noChangeShapeType="1"/>
          </p:cNvSpPr>
          <p:nvPr/>
        </p:nvSpPr>
        <p:spPr bwMode="auto">
          <a:xfrm>
            <a:off x="4084639" y="2363788"/>
            <a:ext cx="595312" cy="0"/>
          </a:xfrm>
          <a:prstGeom prst="line">
            <a:avLst/>
          </a:prstGeom>
          <a:noFill/>
          <a:ln w="38100">
            <a:solidFill>
              <a:srgbClr val="CCFF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55" name="Line 27"/>
          <p:cNvSpPr>
            <a:spLocks noChangeShapeType="1"/>
          </p:cNvSpPr>
          <p:nvPr/>
        </p:nvSpPr>
        <p:spPr bwMode="auto">
          <a:xfrm>
            <a:off x="4084639" y="2317758"/>
            <a:ext cx="0" cy="92075"/>
          </a:xfrm>
          <a:prstGeom prst="line">
            <a:avLst/>
          </a:prstGeom>
          <a:noFill/>
          <a:ln w="38100">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56" name="Line 28"/>
          <p:cNvSpPr>
            <a:spLocks noChangeShapeType="1"/>
          </p:cNvSpPr>
          <p:nvPr/>
        </p:nvSpPr>
        <p:spPr bwMode="auto">
          <a:xfrm>
            <a:off x="4633923" y="2363788"/>
            <a:ext cx="642937" cy="0"/>
          </a:xfrm>
          <a:prstGeom prst="line">
            <a:avLst/>
          </a:prstGeom>
          <a:noFill/>
          <a:ln w="38100">
            <a:solidFill>
              <a:srgbClr val="FF3300"/>
            </a:solidFill>
            <a:prstDash val="dash"/>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57" name="Text Box 29"/>
          <p:cNvSpPr txBox="1">
            <a:spLocks noChangeArrowheads="1"/>
          </p:cNvSpPr>
          <p:nvPr/>
        </p:nvSpPr>
        <p:spPr bwMode="auto">
          <a:xfrm>
            <a:off x="4157674" y="2397125"/>
            <a:ext cx="34644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99FFCC"/>
                </a:solidFill>
                <a:effectLst/>
                <a:uLnTx/>
                <a:uFillTx/>
                <a:latin typeface="Times New Roman" pitchFamily="18" charset="0"/>
                <a:ea typeface="+mn-ea"/>
                <a:cs typeface="+mn-cs"/>
              </a:rPr>
              <a:t>v</a:t>
            </a:r>
            <a:r>
              <a:rPr kumimoji="0" lang="it-IT" altLang="it-IT" sz="2200" b="1" i="0" u="none" strike="noStrike" kern="1200" cap="none" spc="0" normalizeH="0" baseline="-25000" noProof="0">
                <a:ln>
                  <a:noFill/>
                </a:ln>
                <a:solidFill>
                  <a:srgbClr val="99FFCC"/>
                </a:solidFill>
                <a:effectLst/>
                <a:uLnTx/>
                <a:uFillTx/>
                <a:latin typeface="Times New Roman" pitchFamily="18" charset="0"/>
                <a:ea typeface="+mn-ea"/>
                <a:cs typeface="+mn-cs"/>
              </a:rPr>
              <a:t>x</a:t>
            </a:r>
            <a:endParaRPr kumimoji="0" lang="it-IT" altLang="it-IT" sz="2200" b="0" i="0" u="none" strike="noStrike" kern="1200" cap="none" spc="0" normalizeH="0" baseline="0" noProof="0">
              <a:ln>
                <a:noFill/>
              </a:ln>
              <a:solidFill>
                <a:srgbClr val="99FFCC"/>
              </a:solidFill>
              <a:effectLst/>
              <a:uLnTx/>
              <a:uFillTx/>
              <a:latin typeface="Symbol" pitchFamily="18" charset="2"/>
              <a:ea typeface="+mn-ea"/>
              <a:cs typeface="+mn-cs"/>
            </a:endParaRPr>
          </a:p>
        </p:txBody>
      </p:sp>
      <p:sp>
        <p:nvSpPr>
          <p:cNvPr id="22558" name="Rectangle 30"/>
          <p:cNvSpPr>
            <a:spLocks noChangeArrowheads="1"/>
          </p:cNvSpPr>
          <p:nvPr/>
        </p:nvSpPr>
        <p:spPr bwMode="auto">
          <a:xfrm>
            <a:off x="4654551" y="2397125"/>
            <a:ext cx="519566"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99FFCC"/>
                </a:solidFill>
                <a:effectLst/>
                <a:uLnTx/>
                <a:uFillTx/>
                <a:latin typeface="Symbol" pitchFamily="18" charset="2"/>
                <a:ea typeface="+mn-ea"/>
                <a:cs typeface="+mn-cs"/>
              </a:rPr>
              <a:t>D</a:t>
            </a:r>
            <a:r>
              <a:rPr kumimoji="0" lang="it-IT" altLang="it-IT" sz="2200" b="1" i="0" u="none" strike="noStrike" kern="1200" cap="none" spc="0" normalizeH="0" baseline="0" noProof="0">
                <a:ln>
                  <a:noFill/>
                </a:ln>
                <a:solidFill>
                  <a:srgbClr val="99FFCC"/>
                </a:solidFill>
                <a:effectLst/>
                <a:uLnTx/>
                <a:uFillTx/>
                <a:latin typeface="Times New Roman" pitchFamily="18" charset="0"/>
                <a:ea typeface="+mn-ea"/>
                <a:cs typeface="+mn-cs"/>
              </a:rPr>
              <a:t>v</a:t>
            </a:r>
            <a:r>
              <a:rPr kumimoji="0" lang="it-IT" altLang="it-IT" sz="2200" b="1" i="0" u="none" strike="noStrike" kern="1200" cap="none" spc="0" normalizeH="0" baseline="-25000" noProof="0">
                <a:ln>
                  <a:noFill/>
                </a:ln>
                <a:solidFill>
                  <a:srgbClr val="99FFCC"/>
                </a:solidFill>
                <a:effectLst/>
                <a:uLnTx/>
                <a:uFillTx/>
                <a:latin typeface="Times New Roman" pitchFamily="18" charset="0"/>
                <a:ea typeface="+mn-ea"/>
                <a:cs typeface="+mn-cs"/>
              </a:rPr>
              <a:t>x</a:t>
            </a:r>
          </a:p>
        </p:txBody>
      </p:sp>
      <p:sp>
        <p:nvSpPr>
          <p:cNvPr id="22559" name="Text Box 31"/>
          <p:cNvSpPr txBox="1">
            <a:spLocks noChangeArrowheads="1"/>
          </p:cNvSpPr>
          <p:nvPr/>
        </p:nvSpPr>
        <p:spPr bwMode="auto">
          <a:xfrm>
            <a:off x="5611813" y="2174875"/>
            <a:ext cx="3868238"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99FFCC"/>
                </a:solidFill>
                <a:effectLst/>
                <a:uLnTx/>
                <a:uFillTx/>
                <a:latin typeface="Times New Roman" pitchFamily="18" charset="0"/>
                <a:ea typeface="+mn-ea"/>
                <a:cs typeface="+mn-cs"/>
              </a:rPr>
              <a:t>Per l’elettrone: massa  </a:t>
            </a:r>
            <a:r>
              <a:rPr kumimoji="0" lang="it-IT" altLang="it-IT" sz="2200" b="0" i="0" u="sng" strike="noStrike" kern="1200" cap="none" spc="0" normalizeH="0" baseline="0" noProof="0">
                <a:ln>
                  <a:noFill/>
                </a:ln>
                <a:solidFill>
                  <a:srgbClr val="99FFCC"/>
                </a:solidFill>
                <a:effectLst/>
                <a:uLnTx/>
                <a:uFillTx/>
                <a:latin typeface="Times New Roman" pitchFamily="18" charset="0"/>
                <a:ea typeface="+mn-ea"/>
                <a:cs typeface="+mn-cs"/>
              </a:rPr>
              <a:t>~</a:t>
            </a:r>
            <a:r>
              <a:rPr kumimoji="0" lang="it-IT" altLang="it-IT" sz="2200" b="0" i="0" u="none" strike="noStrike" kern="1200" cap="none" spc="0" normalizeH="0" baseline="0" noProof="0">
                <a:ln>
                  <a:noFill/>
                </a:ln>
                <a:solidFill>
                  <a:srgbClr val="99FFCC"/>
                </a:solidFill>
                <a:effectLst/>
                <a:uLnTx/>
                <a:uFillTx/>
                <a:latin typeface="Times New Roman" pitchFamily="18" charset="0"/>
                <a:ea typeface="+mn-ea"/>
                <a:cs typeface="+mn-cs"/>
              </a:rPr>
              <a:t> 10</a:t>
            </a:r>
            <a:r>
              <a:rPr kumimoji="0" lang="it-IT" altLang="it-IT" sz="2200" b="0" i="0" u="none" strike="noStrike" kern="1200" cap="none" spc="0" normalizeH="0" baseline="30000" noProof="0">
                <a:ln>
                  <a:noFill/>
                </a:ln>
                <a:solidFill>
                  <a:srgbClr val="99FFCC"/>
                </a:solidFill>
                <a:effectLst/>
                <a:uLnTx/>
                <a:uFillTx/>
                <a:latin typeface="Times New Roman" pitchFamily="18" charset="0"/>
                <a:ea typeface="+mn-ea"/>
                <a:cs typeface="+mn-cs"/>
              </a:rPr>
              <a:t>-34</a:t>
            </a:r>
            <a:r>
              <a:rPr kumimoji="0" lang="it-IT" altLang="it-IT" sz="2200" b="0" i="0" u="none" strike="noStrike" kern="1200" cap="none" spc="0" normalizeH="0" baseline="0" noProof="0">
                <a:ln>
                  <a:noFill/>
                </a:ln>
                <a:solidFill>
                  <a:srgbClr val="99FFCC"/>
                </a:solidFill>
                <a:effectLst/>
                <a:uLnTx/>
                <a:uFillTx/>
                <a:latin typeface="Times New Roman" pitchFamily="18" charset="0"/>
                <a:ea typeface="+mn-ea"/>
                <a:cs typeface="+mn-cs"/>
              </a:rPr>
              <a:t> Kg</a:t>
            </a:r>
            <a:endParaRPr kumimoji="0" lang="it-IT" altLang="it-IT" sz="2200" b="0" i="0" u="none" strike="noStrike" kern="1200" cap="none" spc="0" normalizeH="0" baseline="0" noProof="0">
              <a:ln>
                <a:noFill/>
              </a:ln>
              <a:solidFill>
                <a:srgbClr val="99FFCC"/>
              </a:solidFill>
              <a:effectLst/>
              <a:uLnTx/>
              <a:uFillTx/>
              <a:latin typeface="Symbol" pitchFamily="18" charset="2"/>
              <a:ea typeface="+mn-ea"/>
              <a:cs typeface="+mn-cs"/>
            </a:endParaRPr>
          </a:p>
        </p:txBody>
      </p:sp>
      <p:sp>
        <p:nvSpPr>
          <p:cNvPr id="22560" name="Line 32"/>
          <p:cNvSpPr>
            <a:spLocks noChangeShapeType="1"/>
          </p:cNvSpPr>
          <p:nvPr/>
        </p:nvSpPr>
        <p:spPr bwMode="auto">
          <a:xfrm>
            <a:off x="3216286" y="3076575"/>
            <a:ext cx="595313" cy="0"/>
          </a:xfrm>
          <a:prstGeom prst="line">
            <a:avLst/>
          </a:prstGeom>
          <a:noFill/>
          <a:ln w="38100">
            <a:solidFill>
              <a:srgbClr val="CCFF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61" name="Line 33"/>
          <p:cNvSpPr>
            <a:spLocks noChangeShapeType="1"/>
          </p:cNvSpPr>
          <p:nvPr/>
        </p:nvSpPr>
        <p:spPr bwMode="auto">
          <a:xfrm>
            <a:off x="3216275" y="3030546"/>
            <a:ext cx="0" cy="92075"/>
          </a:xfrm>
          <a:prstGeom prst="line">
            <a:avLst/>
          </a:prstGeom>
          <a:noFill/>
          <a:ln w="38100">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62" name="Line 34"/>
          <p:cNvSpPr>
            <a:spLocks noChangeShapeType="1"/>
          </p:cNvSpPr>
          <p:nvPr/>
        </p:nvSpPr>
        <p:spPr bwMode="auto">
          <a:xfrm>
            <a:off x="3765559" y="3076575"/>
            <a:ext cx="503239" cy="0"/>
          </a:xfrm>
          <a:prstGeom prst="line">
            <a:avLst/>
          </a:prstGeom>
          <a:noFill/>
          <a:ln w="38100">
            <a:solidFill>
              <a:srgbClr val="FF3300"/>
            </a:solidFill>
            <a:prstDash val="dash"/>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63" name="Text Box 35"/>
          <p:cNvSpPr txBox="1">
            <a:spLocks noChangeArrowheads="1"/>
          </p:cNvSpPr>
          <p:nvPr/>
        </p:nvSpPr>
        <p:spPr bwMode="auto">
          <a:xfrm>
            <a:off x="3354388" y="3127375"/>
            <a:ext cx="25186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99FFCC"/>
                </a:solidFill>
                <a:effectLst/>
                <a:uLnTx/>
                <a:uFillTx/>
                <a:latin typeface="Times New Roman" pitchFamily="18" charset="0"/>
                <a:ea typeface="+mn-ea"/>
                <a:cs typeface="+mn-cs"/>
              </a:rPr>
              <a:t>x</a:t>
            </a:r>
            <a:endParaRPr kumimoji="0" lang="it-IT" altLang="it-IT" sz="2200" b="0" i="0" u="none" strike="noStrike" kern="1200" cap="none" spc="0" normalizeH="0" baseline="0" noProof="0">
              <a:ln>
                <a:noFill/>
              </a:ln>
              <a:solidFill>
                <a:srgbClr val="99FFCC"/>
              </a:solidFill>
              <a:effectLst/>
              <a:uLnTx/>
              <a:uFillTx/>
              <a:latin typeface="Times New Roman" pitchFamily="18" charset="0"/>
              <a:ea typeface="+mn-ea"/>
              <a:cs typeface="+mn-cs"/>
            </a:endParaRPr>
          </a:p>
        </p:txBody>
      </p:sp>
      <p:sp>
        <p:nvSpPr>
          <p:cNvPr id="22564" name="Line 36"/>
          <p:cNvSpPr>
            <a:spLocks noChangeShapeType="1"/>
          </p:cNvSpPr>
          <p:nvPr/>
        </p:nvSpPr>
        <p:spPr bwMode="auto">
          <a:xfrm>
            <a:off x="3765551" y="3238500"/>
            <a:ext cx="0" cy="228600"/>
          </a:xfrm>
          <a:prstGeom prst="line">
            <a:avLst/>
          </a:prstGeom>
          <a:noFill/>
          <a:ln w="38100">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65" name="Line 37"/>
          <p:cNvSpPr>
            <a:spLocks noChangeShapeType="1"/>
          </p:cNvSpPr>
          <p:nvPr/>
        </p:nvSpPr>
        <p:spPr bwMode="auto">
          <a:xfrm>
            <a:off x="4281488" y="3225800"/>
            <a:ext cx="0" cy="228600"/>
          </a:xfrm>
          <a:prstGeom prst="line">
            <a:avLst/>
          </a:prstGeom>
          <a:noFill/>
          <a:ln w="38100">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67" name="Text Box 39"/>
          <p:cNvSpPr txBox="1">
            <a:spLocks noChangeArrowheads="1"/>
          </p:cNvSpPr>
          <p:nvPr/>
        </p:nvSpPr>
        <p:spPr bwMode="auto">
          <a:xfrm>
            <a:off x="6737351" y="2590800"/>
            <a:ext cx="25186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99FFCC"/>
                </a:solidFill>
                <a:effectLst/>
                <a:uLnTx/>
                <a:uFillTx/>
                <a:latin typeface="Times New Roman" pitchFamily="18" charset="0"/>
                <a:ea typeface="+mn-ea"/>
                <a:cs typeface="+mn-cs"/>
              </a:rPr>
              <a:t>x</a:t>
            </a:r>
            <a:endParaRPr kumimoji="0" lang="it-IT" altLang="it-IT" sz="2200" b="0" i="0" u="none" strike="noStrike" kern="1200" cap="none" spc="0" normalizeH="0" baseline="0" noProof="0">
              <a:ln>
                <a:noFill/>
              </a:ln>
              <a:solidFill>
                <a:srgbClr val="99FFCC"/>
              </a:solidFill>
              <a:effectLst/>
              <a:uLnTx/>
              <a:uFillTx/>
              <a:latin typeface="Times New Roman" pitchFamily="18" charset="0"/>
              <a:ea typeface="+mn-ea"/>
              <a:cs typeface="+mn-cs"/>
            </a:endParaRPr>
          </a:p>
        </p:txBody>
      </p:sp>
      <p:sp>
        <p:nvSpPr>
          <p:cNvPr id="22568" name="Text Box 40"/>
          <p:cNvSpPr txBox="1">
            <a:spLocks noChangeArrowheads="1"/>
          </p:cNvSpPr>
          <p:nvPr/>
        </p:nvSpPr>
        <p:spPr bwMode="auto">
          <a:xfrm>
            <a:off x="2987676" y="2706688"/>
            <a:ext cx="25186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99FFCC"/>
                </a:solidFill>
                <a:effectLst/>
                <a:uLnTx/>
                <a:uFillTx/>
                <a:latin typeface="Symbol" pitchFamily="18" charset="2"/>
                <a:ea typeface="+mn-ea"/>
                <a:cs typeface="+mn-cs"/>
              </a:rPr>
              <a:t>0</a:t>
            </a:r>
          </a:p>
        </p:txBody>
      </p:sp>
      <p:sp>
        <p:nvSpPr>
          <p:cNvPr id="22569" name="Text Box 41"/>
          <p:cNvSpPr txBox="1">
            <a:spLocks noChangeArrowheads="1"/>
          </p:cNvSpPr>
          <p:nvPr/>
        </p:nvSpPr>
        <p:spPr bwMode="auto">
          <a:xfrm>
            <a:off x="2987676" y="1165225"/>
            <a:ext cx="25186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99FFCC"/>
                </a:solidFill>
                <a:effectLst/>
                <a:uLnTx/>
                <a:uFillTx/>
                <a:latin typeface="Symbol" pitchFamily="18" charset="2"/>
                <a:ea typeface="+mn-ea"/>
                <a:cs typeface="+mn-cs"/>
              </a:rPr>
              <a:t>0</a:t>
            </a:r>
          </a:p>
        </p:txBody>
      </p:sp>
      <p:sp>
        <p:nvSpPr>
          <p:cNvPr id="22586" name="Rectangle 58"/>
          <p:cNvSpPr>
            <a:spLocks noChangeArrowheads="1"/>
          </p:cNvSpPr>
          <p:nvPr/>
        </p:nvSpPr>
        <p:spPr bwMode="auto">
          <a:xfrm>
            <a:off x="3876676" y="3128963"/>
            <a:ext cx="378502"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99FFCC"/>
                </a:solidFill>
                <a:effectLst/>
                <a:uLnTx/>
                <a:uFillTx/>
                <a:latin typeface="Symbol" pitchFamily="18" charset="2"/>
                <a:ea typeface="+mn-ea"/>
                <a:cs typeface="+mn-cs"/>
              </a:rPr>
              <a:t>D</a:t>
            </a:r>
            <a:r>
              <a:rPr kumimoji="0" lang="it-IT" altLang="it-IT" sz="2200" b="1" i="0" u="none" strike="noStrike" kern="1200" cap="none" spc="0" normalizeH="0" baseline="-25000" noProof="0">
                <a:ln>
                  <a:noFill/>
                </a:ln>
                <a:solidFill>
                  <a:srgbClr val="99FFCC"/>
                </a:solidFill>
                <a:effectLst/>
                <a:uLnTx/>
                <a:uFillTx/>
                <a:latin typeface="Times New Roman" pitchFamily="18" charset="0"/>
                <a:ea typeface="+mn-ea"/>
                <a:cs typeface="+mn-cs"/>
              </a:rPr>
              <a:t>x</a:t>
            </a:r>
          </a:p>
        </p:txBody>
      </p:sp>
      <p:grpSp>
        <p:nvGrpSpPr>
          <p:cNvPr id="7" name="Gruppo 6"/>
          <p:cNvGrpSpPr/>
          <p:nvPr/>
        </p:nvGrpSpPr>
        <p:grpSpPr>
          <a:xfrm>
            <a:off x="2820035" y="3432499"/>
            <a:ext cx="7290580" cy="1151290"/>
            <a:chOff x="1296035" y="3432493"/>
            <a:chExt cx="7290580" cy="1151290"/>
          </a:xfrm>
        </p:grpSpPr>
        <p:sp>
          <p:nvSpPr>
            <p:cNvPr id="22574" name="Line 46"/>
            <p:cNvSpPr>
              <a:spLocks noChangeShapeType="1"/>
            </p:cNvSpPr>
            <p:nvPr/>
          </p:nvSpPr>
          <p:spPr bwMode="auto">
            <a:xfrm>
              <a:off x="1753235" y="4310063"/>
              <a:ext cx="0" cy="92075"/>
            </a:xfrm>
            <a:prstGeom prst="line">
              <a:avLst/>
            </a:prstGeom>
            <a:noFill/>
            <a:ln w="38100">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6" name="Gruppo 5"/>
            <p:cNvGrpSpPr/>
            <p:nvPr/>
          </p:nvGrpSpPr>
          <p:grpSpPr>
            <a:xfrm>
              <a:off x="1296035" y="3432493"/>
              <a:ext cx="7290580" cy="1151290"/>
              <a:chOff x="1296035" y="3432493"/>
              <a:chExt cx="7290580" cy="1151290"/>
            </a:xfrm>
          </p:grpSpPr>
          <p:sp>
            <p:nvSpPr>
              <p:cNvPr id="22531" name="Oval 3"/>
              <p:cNvSpPr>
                <a:spLocks noChangeArrowheads="1"/>
              </p:cNvSpPr>
              <p:nvPr/>
            </p:nvSpPr>
            <p:spPr bwMode="auto">
              <a:xfrm>
                <a:off x="2489200" y="4122738"/>
                <a:ext cx="136525" cy="125412"/>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77" name="Line 49"/>
              <p:cNvSpPr>
                <a:spLocks noChangeShapeType="1"/>
              </p:cNvSpPr>
              <p:nvPr/>
            </p:nvSpPr>
            <p:spPr bwMode="auto">
              <a:xfrm>
                <a:off x="1753235" y="4173538"/>
                <a:ext cx="777875" cy="0"/>
              </a:xfrm>
              <a:prstGeom prst="line">
                <a:avLst/>
              </a:prstGeom>
              <a:noFill/>
              <a:ln w="38100">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5" name="Gruppo 4"/>
              <p:cNvGrpSpPr/>
              <p:nvPr/>
            </p:nvGrpSpPr>
            <p:grpSpPr>
              <a:xfrm>
                <a:off x="1296035" y="3432493"/>
                <a:ext cx="7290580" cy="1151290"/>
                <a:chOff x="1296035" y="3432493"/>
                <a:chExt cx="7290580" cy="1151290"/>
              </a:xfrm>
            </p:grpSpPr>
            <p:sp>
              <p:nvSpPr>
                <p:cNvPr id="22571" name="Line 43"/>
                <p:cNvSpPr>
                  <a:spLocks noChangeShapeType="1"/>
                </p:cNvSpPr>
                <p:nvPr/>
              </p:nvSpPr>
              <p:spPr bwMode="auto">
                <a:xfrm>
                  <a:off x="1692275" y="4127500"/>
                  <a:ext cx="0" cy="90488"/>
                </a:xfrm>
                <a:prstGeom prst="line">
                  <a:avLst/>
                </a:prstGeom>
                <a:noFill/>
                <a:ln w="38100">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72" name="Oval 44"/>
                <p:cNvSpPr>
                  <a:spLocks noChangeArrowheads="1"/>
                </p:cNvSpPr>
                <p:nvPr/>
              </p:nvSpPr>
              <p:spPr bwMode="auto">
                <a:xfrm>
                  <a:off x="2596198" y="4122738"/>
                  <a:ext cx="136525" cy="125412"/>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70" name="Line 42"/>
                <p:cNvSpPr>
                  <a:spLocks noChangeShapeType="1"/>
                </p:cNvSpPr>
                <p:nvPr/>
              </p:nvSpPr>
              <p:spPr bwMode="auto">
                <a:xfrm>
                  <a:off x="2759710" y="4173538"/>
                  <a:ext cx="2332038" cy="0"/>
                </a:xfrm>
                <a:prstGeom prst="line">
                  <a:avLst/>
                </a:prstGeom>
                <a:noFill/>
                <a:ln w="38100">
                  <a:solidFill>
                    <a:srgbClr val="CCFF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73" name="Line 45"/>
                <p:cNvSpPr>
                  <a:spLocks noChangeShapeType="1"/>
                </p:cNvSpPr>
                <p:nvPr/>
              </p:nvSpPr>
              <p:spPr bwMode="auto">
                <a:xfrm>
                  <a:off x="1753235" y="4356100"/>
                  <a:ext cx="595313" cy="0"/>
                </a:xfrm>
                <a:prstGeom prst="line">
                  <a:avLst/>
                </a:prstGeom>
                <a:noFill/>
                <a:ln w="38100">
                  <a:solidFill>
                    <a:srgbClr val="CCFF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75" name="Line 47"/>
                <p:cNvSpPr>
                  <a:spLocks noChangeShapeType="1"/>
                </p:cNvSpPr>
                <p:nvPr/>
              </p:nvSpPr>
              <p:spPr bwMode="auto">
                <a:xfrm>
                  <a:off x="2302510" y="4343400"/>
                  <a:ext cx="274638" cy="0"/>
                </a:xfrm>
                <a:prstGeom prst="line">
                  <a:avLst/>
                </a:prstGeom>
                <a:noFill/>
                <a:ln w="38100">
                  <a:solidFill>
                    <a:srgbClr val="FF3300"/>
                  </a:solidFill>
                  <a:prstDash val="dash"/>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76" name="Text Box 48"/>
                <p:cNvSpPr txBox="1">
                  <a:spLocks noChangeArrowheads="1"/>
                </p:cNvSpPr>
                <p:nvPr/>
              </p:nvSpPr>
              <p:spPr bwMode="auto">
                <a:xfrm>
                  <a:off x="1448435" y="3940175"/>
                  <a:ext cx="25186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dirty="0">
                      <a:ln>
                        <a:noFill/>
                      </a:ln>
                      <a:solidFill>
                        <a:srgbClr val="99FFCC"/>
                      </a:solidFill>
                      <a:effectLst/>
                      <a:uLnTx/>
                      <a:uFillTx/>
                      <a:latin typeface="Symbol" pitchFamily="18" charset="2"/>
                      <a:ea typeface="+mn-ea"/>
                      <a:cs typeface="+mn-cs"/>
                    </a:rPr>
                    <a:t>0</a:t>
                  </a:r>
                </a:p>
              </p:txBody>
            </p:sp>
            <p:sp>
              <p:nvSpPr>
                <p:cNvPr id="22578" name="Line 50"/>
                <p:cNvSpPr>
                  <a:spLocks noChangeShapeType="1"/>
                </p:cNvSpPr>
                <p:nvPr/>
              </p:nvSpPr>
              <p:spPr bwMode="auto">
                <a:xfrm>
                  <a:off x="2500948" y="3853180"/>
                  <a:ext cx="593725" cy="0"/>
                </a:xfrm>
                <a:prstGeom prst="line">
                  <a:avLst/>
                </a:prstGeom>
                <a:noFill/>
                <a:ln w="38100">
                  <a:solidFill>
                    <a:srgbClr val="CCFF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79" name="Line 51"/>
                <p:cNvSpPr>
                  <a:spLocks noChangeShapeType="1"/>
                </p:cNvSpPr>
                <p:nvPr/>
              </p:nvSpPr>
              <p:spPr bwMode="auto">
                <a:xfrm>
                  <a:off x="2439988" y="3832860"/>
                  <a:ext cx="0" cy="92075"/>
                </a:xfrm>
                <a:prstGeom prst="line">
                  <a:avLst/>
                </a:prstGeom>
                <a:noFill/>
                <a:ln w="38100">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80" name="Line 52"/>
                <p:cNvSpPr>
                  <a:spLocks noChangeShapeType="1"/>
                </p:cNvSpPr>
                <p:nvPr/>
              </p:nvSpPr>
              <p:spPr bwMode="auto">
                <a:xfrm>
                  <a:off x="3124835" y="3817938"/>
                  <a:ext cx="684213" cy="0"/>
                </a:xfrm>
                <a:prstGeom prst="line">
                  <a:avLst/>
                </a:prstGeom>
                <a:noFill/>
                <a:ln w="38100">
                  <a:solidFill>
                    <a:srgbClr val="FF3300"/>
                  </a:solidFill>
                  <a:prstDash val="dash"/>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81" name="Text Box 53"/>
                <p:cNvSpPr txBox="1">
                  <a:spLocks noChangeArrowheads="1"/>
                </p:cNvSpPr>
                <p:nvPr/>
              </p:nvSpPr>
              <p:spPr bwMode="auto">
                <a:xfrm>
                  <a:off x="2510474" y="3432493"/>
                  <a:ext cx="34644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99FFCC"/>
                      </a:solidFill>
                      <a:effectLst/>
                      <a:uLnTx/>
                      <a:uFillTx/>
                      <a:latin typeface="Times New Roman" pitchFamily="18" charset="0"/>
                      <a:ea typeface="+mn-ea"/>
                      <a:cs typeface="+mn-cs"/>
                    </a:rPr>
                    <a:t>v</a:t>
                  </a:r>
                  <a:r>
                    <a:rPr kumimoji="0" lang="it-IT" altLang="it-IT" sz="2200" b="1" i="0" u="none" strike="noStrike" kern="1200" cap="none" spc="0" normalizeH="0" baseline="-25000" noProof="0">
                      <a:ln>
                        <a:noFill/>
                      </a:ln>
                      <a:solidFill>
                        <a:srgbClr val="99FFCC"/>
                      </a:solidFill>
                      <a:effectLst/>
                      <a:uLnTx/>
                      <a:uFillTx/>
                      <a:latin typeface="Times New Roman" pitchFamily="18" charset="0"/>
                      <a:ea typeface="+mn-ea"/>
                      <a:cs typeface="+mn-cs"/>
                    </a:rPr>
                    <a:t>x</a:t>
                  </a:r>
                  <a:endParaRPr kumimoji="0" lang="it-IT" altLang="it-IT" sz="2200" b="0" i="0" u="none" strike="noStrike" kern="1200" cap="none" spc="0" normalizeH="0" baseline="0" noProof="0">
                    <a:ln>
                      <a:noFill/>
                    </a:ln>
                    <a:solidFill>
                      <a:srgbClr val="99FFCC"/>
                    </a:solidFill>
                    <a:effectLst/>
                    <a:uLnTx/>
                    <a:uFillTx/>
                    <a:latin typeface="Symbol" pitchFamily="18" charset="2"/>
                    <a:ea typeface="+mn-ea"/>
                    <a:cs typeface="+mn-cs"/>
                  </a:endParaRPr>
                </a:p>
              </p:txBody>
            </p:sp>
            <p:sp>
              <p:nvSpPr>
                <p:cNvPr id="22582" name="Rectangle 54"/>
                <p:cNvSpPr>
                  <a:spLocks noChangeArrowheads="1"/>
                </p:cNvSpPr>
                <p:nvPr/>
              </p:nvSpPr>
              <p:spPr bwMode="auto">
                <a:xfrm>
                  <a:off x="3099435" y="3762375"/>
                  <a:ext cx="519566"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dirty="0" err="1">
                      <a:ln>
                        <a:noFill/>
                      </a:ln>
                      <a:solidFill>
                        <a:srgbClr val="99FFCC"/>
                      </a:solidFill>
                      <a:effectLst/>
                      <a:uLnTx/>
                      <a:uFillTx/>
                      <a:latin typeface="Symbol" pitchFamily="18" charset="2"/>
                      <a:ea typeface="+mn-ea"/>
                      <a:cs typeface="+mn-cs"/>
                    </a:rPr>
                    <a:t>D</a:t>
                  </a:r>
                  <a:r>
                    <a:rPr kumimoji="0" lang="it-IT" altLang="it-IT" sz="2200" b="1" i="0" u="none" strike="noStrike" kern="1200" cap="none" spc="0" normalizeH="0" baseline="0" noProof="0" dirty="0" err="1">
                      <a:ln>
                        <a:noFill/>
                      </a:ln>
                      <a:solidFill>
                        <a:srgbClr val="99FFCC"/>
                      </a:solidFill>
                      <a:effectLst/>
                      <a:uLnTx/>
                      <a:uFillTx/>
                      <a:latin typeface="Times New Roman" pitchFamily="18" charset="0"/>
                      <a:ea typeface="+mn-ea"/>
                      <a:cs typeface="+mn-cs"/>
                    </a:rPr>
                    <a:t>v</a:t>
                  </a:r>
                  <a:r>
                    <a:rPr kumimoji="0" lang="it-IT" altLang="it-IT" sz="2200" b="1" i="0" u="none" strike="noStrike" kern="1200" cap="none" spc="0" normalizeH="0" baseline="-25000" noProof="0" dirty="0" err="1">
                      <a:ln>
                        <a:noFill/>
                      </a:ln>
                      <a:solidFill>
                        <a:srgbClr val="99FFCC"/>
                      </a:solidFill>
                      <a:effectLst/>
                      <a:uLnTx/>
                      <a:uFillTx/>
                      <a:latin typeface="Times New Roman" pitchFamily="18" charset="0"/>
                      <a:ea typeface="+mn-ea"/>
                      <a:cs typeface="+mn-cs"/>
                    </a:rPr>
                    <a:t>x</a:t>
                  </a:r>
                  <a:endParaRPr kumimoji="0" lang="it-IT" altLang="it-IT" sz="2200" b="1" i="0" u="none" strike="noStrike" kern="1200" cap="none" spc="0" normalizeH="0" baseline="-25000" noProof="0" dirty="0">
                    <a:ln>
                      <a:noFill/>
                    </a:ln>
                    <a:solidFill>
                      <a:srgbClr val="99FFCC"/>
                    </a:solidFill>
                    <a:effectLst/>
                    <a:uLnTx/>
                    <a:uFillTx/>
                    <a:latin typeface="Times New Roman" pitchFamily="18" charset="0"/>
                    <a:ea typeface="+mn-ea"/>
                    <a:cs typeface="+mn-cs"/>
                  </a:endParaRPr>
                </a:p>
              </p:txBody>
            </p:sp>
            <p:sp>
              <p:nvSpPr>
                <p:cNvPr id="22583" name="Text Box 55"/>
                <p:cNvSpPr txBox="1">
                  <a:spLocks noChangeArrowheads="1"/>
                </p:cNvSpPr>
                <p:nvPr/>
              </p:nvSpPr>
              <p:spPr bwMode="auto">
                <a:xfrm>
                  <a:off x="5239386" y="3943350"/>
                  <a:ext cx="25186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99FFCC"/>
                      </a:solidFill>
                      <a:effectLst/>
                      <a:uLnTx/>
                      <a:uFillTx/>
                      <a:latin typeface="Times New Roman" pitchFamily="18" charset="0"/>
                      <a:ea typeface="+mn-ea"/>
                      <a:cs typeface="+mn-cs"/>
                    </a:rPr>
                    <a:t>x</a:t>
                  </a:r>
                  <a:endParaRPr kumimoji="0" lang="it-IT" altLang="it-IT" sz="2200" b="0" i="0" u="none" strike="noStrike" kern="1200" cap="none" spc="0" normalizeH="0" baseline="0" noProof="0">
                    <a:ln>
                      <a:noFill/>
                    </a:ln>
                    <a:solidFill>
                      <a:srgbClr val="99FFCC"/>
                    </a:solidFill>
                    <a:effectLst/>
                    <a:uLnTx/>
                    <a:uFillTx/>
                    <a:latin typeface="Times New Roman" pitchFamily="18" charset="0"/>
                    <a:ea typeface="+mn-ea"/>
                    <a:cs typeface="+mn-cs"/>
                  </a:endParaRPr>
                </a:p>
              </p:txBody>
            </p:sp>
            <p:sp>
              <p:nvSpPr>
                <p:cNvPr id="22587" name="Text Box 59"/>
                <p:cNvSpPr txBox="1">
                  <a:spLocks noChangeArrowheads="1"/>
                </p:cNvSpPr>
                <p:nvPr/>
              </p:nvSpPr>
              <p:spPr bwMode="auto">
                <a:xfrm>
                  <a:off x="5571174" y="3851275"/>
                  <a:ext cx="3015441"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dirty="0">
                      <a:ln>
                        <a:noFill/>
                      </a:ln>
                      <a:solidFill>
                        <a:srgbClr val="FFFFCC"/>
                      </a:solidFill>
                      <a:effectLst/>
                      <a:uLnTx/>
                      <a:uFillTx/>
                      <a:latin typeface="Arial" charset="0"/>
                      <a:ea typeface="+mn-ea"/>
                      <a:cs typeface="+mn-cs"/>
                    </a:rPr>
                    <a:t>Misura accurata di X,</a:t>
                  </a:r>
                </a:p>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dirty="0">
                      <a:ln>
                        <a:noFill/>
                      </a:ln>
                      <a:solidFill>
                        <a:srgbClr val="FFFFCC"/>
                      </a:solidFill>
                      <a:effectLst/>
                      <a:uLnTx/>
                      <a:uFillTx/>
                      <a:latin typeface="Arial" charset="0"/>
                      <a:ea typeface="+mn-ea"/>
                      <a:cs typeface="+mn-cs"/>
                    </a:rPr>
                    <a:t>grande incertezza di </a:t>
                  </a:r>
                  <a:r>
                    <a:rPr kumimoji="0" lang="it-IT" altLang="it-IT" sz="2200" b="0" i="0" u="none" strike="noStrike" kern="1200" cap="none" spc="0" normalizeH="0" baseline="0" noProof="0" dirty="0" err="1">
                      <a:ln>
                        <a:noFill/>
                      </a:ln>
                      <a:solidFill>
                        <a:srgbClr val="FFFFCC"/>
                      </a:solidFill>
                      <a:effectLst/>
                      <a:uLnTx/>
                      <a:uFillTx/>
                      <a:latin typeface="Arial" charset="0"/>
                      <a:ea typeface="+mn-ea"/>
                      <a:cs typeface="+mn-cs"/>
                    </a:rPr>
                    <a:t>V</a:t>
                  </a:r>
                  <a:r>
                    <a:rPr kumimoji="0" lang="it-IT" altLang="it-IT" sz="2200" b="0" i="0" u="none" strike="noStrike" kern="1200" cap="none" spc="0" normalizeH="0" baseline="-25000" noProof="0" dirty="0" err="1">
                      <a:ln>
                        <a:noFill/>
                      </a:ln>
                      <a:solidFill>
                        <a:srgbClr val="FFFFCC"/>
                      </a:solidFill>
                      <a:effectLst/>
                      <a:uLnTx/>
                      <a:uFillTx/>
                      <a:latin typeface="Arial" charset="0"/>
                      <a:ea typeface="+mn-ea"/>
                      <a:cs typeface="+mn-cs"/>
                    </a:rPr>
                    <a:t>x</a:t>
                  </a:r>
                  <a:endParaRPr kumimoji="0" lang="it-IT" altLang="it-IT" sz="2200" b="0" i="0" u="none" strike="noStrike" kern="1200" cap="none" spc="0" normalizeH="0" baseline="0" noProof="0" dirty="0">
                    <a:ln>
                      <a:noFill/>
                    </a:ln>
                    <a:solidFill>
                      <a:srgbClr val="FFFFCC"/>
                    </a:solidFill>
                    <a:effectLst/>
                    <a:uLnTx/>
                    <a:uFillTx/>
                    <a:latin typeface="Arial" charset="0"/>
                    <a:ea typeface="+mn-ea"/>
                    <a:cs typeface="+mn-cs"/>
                  </a:endParaRPr>
                </a:p>
              </p:txBody>
            </p:sp>
            <p:sp>
              <p:nvSpPr>
                <p:cNvPr id="22588" name="Text Box 60"/>
                <p:cNvSpPr txBox="1">
                  <a:spLocks noChangeArrowheads="1"/>
                </p:cNvSpPr>
                <p:nvPr/>
              </p:nvSpPr>
              <p:spPr bwMode="auto">
                <a:xfrm>
                  <a:off x="1296035" y="3582988"/>
                  <a:ext cx="362472"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FFCC99"/>
                      </a:solidFill>
                      <a:effectLst/>
                      <a:uLnTx/>
                      <a:uFillTx/>
                      <a:latin typeface="Arial" charset="0"/>
                      <a:ea typeface="+mn-ea"/>
                      <a:cs typeface="+mn-cs"/>
                    </a:rPr>
                    <a:t>a)</a:t>
                  </a:r>
                </a:p>
              </p:txBody>
            </p:sp>
          </p:grpSp>
        </p:grpSp>
      </p:grpSp>
      <p:grpSp>
        <p:nvGrpSpPr>
          <p:cNvPr id="10" name="Gruppo 9"/>
          <p:cNvGrpSpPr/>
          <p:nvPr/>
        </p:nvGrpSpPr>
        <p:grpSpPr>
          <a:xfrm>
            <a:off x="2759078" y="4819661"/>
            <a:ext cx="7130467" cy="1395667"/>
            <a:chOff x="1235075" y="4819650"/>
            <a:chExt cx="7130464" cy="1395667"/>
          </a:xfrm>
        </p:grpSpPr>
        <p:sp>
          <p:nvSpPr>
            <p:cNvPr id="22592" name="Line 64"/>
            <p:cNvSpPr>
              <a:spLocks noChangeShapeType="1"/>
            </p:cNvSpPr>
            <p:nvPr/>
          </p:nvSpPr>
          <p:spPr bwMode="auto">
            <a:xfrm>
              <a:off x="1738313" y="5535613"/>
              <a:ext cx="0" cy="92075"/>
            </a:xfrm>
            <a:prstGeom prst="line">
              <a:avLst/>
            </a:prstGeom>
            <a:noFill/>
            <a:ln w="38100">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95" name="Line 67"/>
            <p:cNvSpPr>
              <a:spLocks noChangeShapeType="1"/>
            </p:cNvSpPr>
            <p:nvPr/>
          </p:nvSpPr>
          <p:spPr bwMode="auto">
            <a:xfrm>
              <a:off x="1738313" y="5718175"/>
              <a:ext cx="0" cy="92075"/>
            </a:xfrm>
            <a:prstGeom prst="line">
              <a:avLst/>
            </a:prstGeom>
            <a:noFill/>
            <a:ln w="38100">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9" name="Gruppo 8"/>
            <p:cNvGrpSpPr/>
            <p:nvPr/>
          </p:nvGrpSpPr>
          <p:grpSpPr>
            <a:xfrm>
              <a:off x="1235075" y="4819650"/>
              <a:ext cx="7130464" cy="1395667"/>
              <a:chOff x="1235075" y="4819650"/>
              <a:chExt cx="7130464" cy="1395667"/>
            </a:xfrm>
          </p:grpSpPr>
          <p:sp>
            <p:nvSpPr>
              <p:cNvPr id="22598" name="Line 70"/>
              <p:cNvSpPr>
                <a:spLocks noChangeShapeType="1"/>
              </p:cNvSpPr>
              <p:nvPr/>
            </p:nvSpPr>
            <p:spPr bwMode="auto">
              <a:xfrm flipV="1">
                <a:off x="1738313" y="5578475"/>
                <a:ext cx="639762" cy="3175"/>
              </a:xfrm>
              <a:prstGeom prst="line">
                <a:avLst/>
              </a:prstGeom>
              <a:noFill/>
              <a:ln w="38100">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600" name="Line 72"/>
              <p:cNvSpPr>
                <a:spLocks noChangeShapeType="1"/>
              </p:cNvSpPr>
              <p:nvPr/>
            </p:nvSpPr>
            <p:spPr bwMode="auto">
              <a:xfrm>
                <a:off x="2560638" y="5192713"/>
                <a:ext cx="0" cy="92075"/>
              </a:xfrm>
              <a:prstGeom prst="line">
                <a:avLst/>
              </a:prstGeom>
              <a:noFill/>
              <a:ln w="38100">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8" name="Gruppo 7"/>
              <p:cNvGrpSpPr/>
              <p:nvPr/>
            </p:nvGrpSpPr>
            <p:grpSpPr>
              <a:xfrm>
                <a:off x="1235075" y="4819650"/>
                <a:ext cx="7130464" cy="1395667"/>
                <a:chOff x="1235075" y="4819650"/>
                <a:chExt cx="7130464" cy="1395667"/>
              </a:xfrm>
            </p:grpSpPr>
            <p:sp>
              <p:nvSpPr>
                <p:cNvPr id="22530" name="Line 2"/>
                <p:cNvSpPr>
                  <a:spLocks noChangeShapeType="1"/>
                </p:cNvSpPr>
                <p:nvPr/>
              </p:nvSpPr>
              <p:spPr bwMode="auto">
                <a:xfrm>
                  <a:off x="3017838" y="5235575"/>
                  <a:ext cx="782637" cy="0"/>
                </a:xfrm>
                <a:prstGeom prst="line">
                  <a:avLst/>
                </a:prstGeom>
                <a:noFill/>
                <a:ln w="38100">
                  <a:solidFill>
                    <a:srgbClr val="FF3300"/>
                  </a:solidFill>
                  <a:prstDash val="dash"/>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89" name="Oval 61"/>
                <p:cNvSpPr>
                  <a:spLocks noChangeArrowheads="1"/>
                </p:cNvSpPr>
                <p:nvPr/>
              </p:nvSpPr>
              <p:spPr bwMode="auto">
                <a:xfrm>
                  <a:off x="2422525" y="5514975"/>
                  <a:ext cx="184150" cy="136525"/>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90" name="Rectangle 62"/>
                <p:cNvSpPr>
                  <a:spLocks noChangeArrowheads="1"/>
                </p:cNvSpPr>
                <p:nvPr/>
              </p:nvSpPr>
              <p:spPr bwMode="auto">
                <a:xfrm>
                  <a:off x="2297112" y="5821363"/>
                  <a:ext cx="378502"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99FFCC"/>
                      </a:solidFill>
                      <a:effectLst/>
                      <a:uLnTx/>
                      <a:uFillTx/>
                      <a:latin typeface="Symbol" pitchFamily="18" charset="2"/>
                      <a:ea typeface="+mn-ea"/>
                      <a:cs typeface="+mn-cs"/>
                    </a:rPr>
                    <a:t>D</a:t>
                  </a:r>
                  <a:r>
                    <a:rPr kumimoji="0" lang="it-IT" altLang="it-IT" sz="2200" b="1" i="0" u="none" strike="noStrike" kern="1200" cap="none" spc="0" normalizeH="0" baseline="-25000" noProof="0">
                      <a:ln>
                        <a:noFill/>
                      </a:ln>
                      <a:solidFill>
                        <a:srgbClr val="99FFCC"/>
                      </a:solidFill>
                      <a:effectLst/>
                      <a:uLnTx/>
                      <a:uFillTx/>
                      <a:latin typeface="Times New Roman" pitchFamily="18" charset="0"/>
                      <a:ea typeface="+mn-ea"/>
                      <a:cs typeface="+mn-cs"/>
                    </a:rPr>
                    <a:t>x</a:t>
                  </a:r>
                </a:p>
              </p:txBody>
            </p:sp>
            <p:sp>
              <p:nvSpPr>
                <p:cNvPr id="22591" name="Line 63"/>
                <p:cNvSpPr>
                  <a:spLocks noChangeShapeType="1"/>
                </p:cNvSpPr>
                <p:nvPr/>
              </p:nvSpPr>
              <p:spPr bwMode="auto">
                <a:xfrm>
                  <a:off x="3063875" y="5578475"/>
                  <a:ext cx="1966913" cy="3175"/>
                </a:xfrm>
                <a:prstGeom prst="line">
                  <a:avLst/>
                </a:prstGeom>
                <a:noFill/>
                <a:ln w="38100">
                  <a:solidFill>
                    <a:srgbClr val="CCFF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93" name="Oval 65"/>
                <p:cNvSpPr>
                  <a:spLocks noChangeArrowheads="1"/>
                </p:cNvSpPr>
                <p:nvPr/>
              </p:nvSpPr>
              <p:spPr bwMode="auto">
                <a:xfrm>
                  <a:off x="2835275" y="5514975"/>
                  <a:ext cx="182563" cy="136525"/>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94" name="Line 66"/>
                <p:cNvSpPr>
                  <a:spLocks noChangeShapeType="1"/>
                </p:cNvSpPr>
                <p:nvPr/>
              </p:nvSpPr>
              <p:spPr bwMode="auto">
                <a:xfrm>
                  <a:off x="1738313" y="5764213"/>
                  <a:ext cx="593725" cy="0"/>
                </a:xfrm>
                <a:prstGeom prst="line">
                  <a:avLst/>
                </a:prstGeom>
                <a:noFill/>
                <a:ln w="38100">
                  <a:solidFill>
                    <a:srgbClr val="CCFF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96" name="Line 68"/>
                <p:cNvSpPr>
                  <a:spLocks noChangeShapeType="1"/>
                </p:cNvSpPr>
                <p:nvPr/>
              </p:nvSpPr>
              <p:spPr bwMode="auto">
                <a:xfrm>
                  <a:off x="2287588" y="5764213"/>
                  <a:ext cx="457200" cy="0"/>
                </a:xfrm>
                <a:prstGeom prst="line">
                  <a:avLst/>
                </a:prstGeom>
                <a:noFill/>
                <a:ln w="38100">
                  <a:solidFill>
                    <a:srgbClr val="FF3300"/>
                  </a:solidFill>
                  <a:prstDash val="dash"/>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97" name="Text Box 69"/>
                <p:cNvSpPr txBox="1">
                  <a:spLocks noChangeArrowheads="1"/>
                </p:cNvSpPr>
                <p:nvPr/>
              </p:nvSpPr>
              <p:spPr bwMode="auto">
                <a:xfrm>
                  <a:off x="1646238" y="5202238"/>
                  <a:ext cx="25186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99FFCC"/>
                      </a:solidFill>
                      <a:effectLst/>
                      <a:uLnTx/>
                      <a:uFillTx/>
                      <a:latin typeface="Symbol" pitchFamily="18" charset="2"/>
                      <a:ea typeface="+mn-ea"/>
                      <a:cs typeface="+mn-cs"/>
                    </a:rPr>
                    <a:t>0</a:t>
                  </a:r>
                </a:p>
              </p:txBody>
            </p:sp>
            <p:sp>
              <p:nvSpPr>
                <p:cNvPr id="22599" name="Line 71"/>
                <p:cNvSpPr>
                  <a:spLocks noChangeShapeType="1"/>
                </p:cNvSpPr>
                <p:nvPr/>
              </p:nvSpPr>
              <p:spPr bwMode="auto">
                <a:xfrm>
                  <a:off x="2560638" y="5235575"/>
                  <a:ext cx="595312" cy="0"/>
                </a:xfrm>
                <a:prstGeom prst="line">
                  <a:avLst/>
                </a:prstGeom>
                <a:noFill/>
                <a:ln w="38100">
                  <a:solidFill>
                    <a:srgbClr val="CCFF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601" name="Text Box 73"/>
                <p:cNvSpPr txBox="1">
                  <a:spLocks noChangeArrowheads="1"/>
                </p:cNvSpPr>
                <p:nvPr/>
              </p:nvSpPr>
              <p:spPr bwMode="auto">
                <a:xfrm>
                  <a:off x="2571749" y="4819650"/>
                  <a:ext cx="34644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99FFCC"/>
                      </a:solidFill>
                      <a:effectLst/>
                      <a:uLnTx/>
                      <a:uFillTx/>
                      <a:latin typeface="Times New Roman" pitchFamily="18" charset="0"/>
                      <a:ea typeface="+mn-ea"/>
                      <a:cs typeface="+mn-cs"/>
                    </a:rPr>
                    <a:t>v</a:t>
                  </a:r>
                  <a:r>
                    <a:rPr kumimoji="0" lang="it-IT" altLang="it-IT" sz="2200" b="1" i="0" u="none" strike="noStrike" kern="1200" cap="none" spc="0" normalizeH="0" baseline="-25000" noProof="0">
                      <a:ln>
                        <a:noFill/>
                      </a:ln>
                      <a:solidFill>
                        <a:srgbClr val="99FFCC"/>
                      </a:solidFill>
                      <a:effectLst/>
                      <a:uLnTx/>
                      <a:uFillTx/>
                      <a:latin typeface="Times New Roman" pitchFamily="18" charset="0"/>
                      <a:ea typeface="+mn-ea"/>
                      <a:cs typeface="+mn-cs"/>
                    </a:rPr>
                    <a:t>x</a:t>
                  </a:r>
                  <a:endParaRPr kumimoji="0" lang="it-IT" altLang="it-IT" sz="2200" b="0" i="0" u="none" strike="noStrike" kern="1200" cap="none" spc="0" normalizeH="0" baseline="0" noProof="0">
                    <a:ln>
                      <a:noFill/>
                    </a:ln>
                    <a:solidFill>
                      <a:srgbClr val="99FFCC"/>
                    </a:solidFill>
                    <a:effectLst/>
                    <a:uLnTx/>
                    <a:uFillTx/>
                    <a:latin typeface="Symbol" pitchFamily="18" charset="2"/>
                    <a:ea typeface="+mn-ea"/>
                    <a:cs typeface="+mn-cs"/>
                  </a:endParaRPr>
                </a:p>
              </p:txBody>
            </p:sp>
            <p:sp>
              <p:nvSpPr>
                <p:cNvPr id="22602" name="Rectangle 74"/>
                <p:cNvSpPr>
                  <a:spLocks noChangeArrowheads="1"/>
                </p:cNvSpPr>
                <p:nvPr/>
              </p:nvSpPr>
              <p:spPr bwMode="auto">
                <a:xfrm>
                  <a:off x="3071812" y="5141913"/>
                  <a:ext cx="519566"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dirty="0" err="1">
                      <a:ln>
                        <a:noFill/>
                      </a:ln>
                      <a:solidFill>
                        <a:srgbClr val="99FFCC"/>
                      </a:solidFill>
                      <a:effectLst/>
                      <a:uLnTx/>
                      <a:uFillTx/>
                      <a:latin typeface="Symbol" pitchFamily="18" charset="2"/>
                      <a:ea typeface="+mn-ea"/>
                      <a:cs typeface="+mn-cs"/>
                    </a:rPr>
                    <a:t>D</a:t>
                  </a:r>
                  <a:r>
                    <a:rPr kumimoji="0" lang="it-IT" altLang="it-IT" sz="2200" b="1" i="0" u="none" strike="noStrike" kern="1200" cap="none" spc="0" normalizeH="0" baseline="0" noProof="0" dirty="0" err="1">
                      <a:ln>
                        <a:noFill/>
                      </a:ln>
                      <a:solidFill>
                        <a:srgbClr val="99FFCC"/>
                      </a:solidFill>
                      <a:effectLst/>
                      <a:uLnTx/>
                      <a:uFillTx/>
                      <a:latin typeface="Times New Roman" pitchFamily="18" charset="0"/>
                      <a:ea typeface="+mn-ea"/>
                      <a:cs typeface="+mn-cs"/>
                    </a:rPr>
                    <a:t>v</a:t>
                  </a:r>
                  <a:r>
                    <a:rPr kumimoji="0" lang="it-IT" altLang="it-IT" sz="2200" b="1" i="0" u="none" strike="noStrike" kern="1200" cap="none" spc="0" normalizeH="0" baseline="-25000" noProof="0" dirty="0" err="1">
                      <a:ln>
                        <a:noFill/>
                      </a:ln>
                      <a:solidFill>
                        <a:srgbClr val="99FFCC"/>
                      </a:solidFill>
                      <a:effectLst/>
                      <a:uLnTx/>
                      <a:uFillTx/>
                      <a:latin typeface="Times New Roman" pitchFamily="18" charset="0"/>
                      <a:ea typeface="+mn-ea"/>
                      <a:cs typeface="+mn-cs"/>
                    </a:rPr>
                    <a:t>x</a:t>
                  </a:r>
                  <a:endParaRPr kumimoji="0" lang="it-IT" altLang="it-IT" sz="2200" b="1" i="0" u="none" strike="noStrike" kern="1200" cap="none" spc="0" normalizeH="0" baseline="-25000" noProof="0" dirty="0">
                    <a:ln>
                      <a:noFill/>
                    </a:ln>
                    <a:solidFill>
                      <a:srgbClr val="99FFCC"/>
                    </a:solidFill>
                    <a:effectLst/>
                    <a:uLnTx/>
                    <a:uFillTx/>
                    <a:latin typeface="Times New Roman" pitchFamily="18" charset="0"/>
                    <a:ea typeface="+mn-ea"/>
                    <a:cs typeface="+mn-cs"/>
                  </a:endParaRPr>
                </a:p>
              </p:txBody>
            </p:sp>
            <p:sp>
              <p:nvSpPr>
                <p:cNvPr id="22603" name="Text Box 75"/>
                <p:cNvSpPr txBox="1">
                  <a:spLocks noChangeArrowheads="1"/>
                </p:cNvSpPr>
                <p:nvPr/>
              </p:nvSpPr>
              <p:spPr bwMode="auto">
                <a:xfrm>
                  <a:off x="5157790" y="5349875"/>
                  <a:ext cx="25186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99FFCC"/>
                      </a:solidFill>
                      <a:effectLst/>
                      <a:uLnTx/>
                      <a:uFillTx/>
                      <a:latin typeface="Times New Roman" pitchFamily="18" charset="0"/>
                      <a:ea typeface="+mn-ea"/>
                      <a:cs typeface="+mn-cs"/>
                    </a:rPr>
                    <a:t>x</a:t>
                  </a:r>
                  <a:endParaRPr kumimoji="0" lang="it-IT" altLang="it-IT" sz="2200" b="0" i="0" u="none" strike="noStrike" kern="1200" cap="none" spc="0" normalizeH="0" baseline="0" noProof="0">
                    <a:ln>
                      <a:noFill/>
                    </a:ln>
                    <a:solidFill>
                      <a:srgbClr val="99FFCC"/>
                    </a:solidFill>
                    <a:effectLst/>
                    <a:uLnTx/>
                    <a:uFillTx/>
                    <a:latin typeface="Times New Roman" pitchFamily="18" charset="0"/>
                    <a:ea typeface="+mn-ea"/>
                    <a:cs typeface="+mn-cs"/>
                  </a:endParaRPr>
                </a:p>
              </p:txBody>
            </p:sp>
            <p:sp>
              <p:nvSpPr>
                <p:cNvPr id="22604" name="Text Box 76"/>
                <p:cNvSpPr txBox="1">
                  <a:spLocks noChangeArrowheads="1"/>
                </p:cNvSpPr>
                <p:nvPr/>
              </p:nvSpPr>
              <p:spPr bwMode="auto">
                <a:xfrm>
                  <a:off x="1235075" y="4960938"/>
                  <a:ext cx="378502"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FFCC99"/>
                      </a:solidFill>
                      <a:effectLst/>
                      <a:uLnTx/>
                      <a:uFillTx/>
                      <a:latin typeface="Arial" charset="0"/>
                      <a:ea typeface="+mn-ea"/>
                      <a:cs typeface="+mn-cs"/>
                    </a:rPr>
                    <a:t>b)</a:t>
                  </a:r>
                  <a:endParaRPr kumimoji="0" lang="it-IT" altLang="it-IT" sz="2200" b="0" i="0" u="none" strike="noStrike" kern="1200" cap="none" spc="0" normalizeH="0" baseline="0" noProof="0">
                    <a:ln>
                      <a:noFill/>
                    </a:ln>
                    <a:solidFill>
                      <a:srgbClr val="FFCC99"/>
                    </a:solidFill>
                    <a:effectLst/>
                    <a:uLnTx/>
                    <a:uFillTx/>
                    <a:latin typeface="Arial" charset="0"/>
                    <a:ea typeface="+mn-ea"/>
                    <a:cs typeface="+mn-cs"/>
                  </a:endParaRPr>
                </a:p>
              </p:txBody>
            </p:sp>
            <p:sp>
              <p:nvSpPr>
                <p:cNvPr id="22605" name="Line 77"/>
                <p:cNvSpPr>
                  <a:spLocks noChangeShapeType="1"/>
                </p:cNvSpPr>
                <p:nvPr/>
              </p:nvSpPr>
              <p:spPr bwMode="auto">
                <a:xfrm>
                  <a:off x="2651125" y="5581650"/>
                  <a:ext cx="138113" cy="0"/>
                </a:xfrm>
                <a:prstGeom prst="line">
                  <a:avLst/>
                </a:prstGeom>
                <a:noFill/>
                <a:ln w="38100">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606" name="Text Box 78"/>
                <p:cNvSpPr txBox="1">
                  <a:spLocks noChangeArrowheads="1"/>
                </p:cNvSpPr>
                <p:nvPr/>
              </p:nvSpPr>
              <p:spPr bwMode="auto">
                <a:xfrm>
                  <a:off x="1804988" y="5819775"/>
                  <a:ext cx="25186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99FFCC"/>
                      </a:solidFill>
                      <a:effectLst/>
                      <a:uLnTx/>
                      <a:uFillTx/>
                      <a:latin typeface="Times New Roman" pitchFamily="18" charset="0"/>
                      <a:ea typeface="+mn-ea"/>
                      <a:cs typeface="+mn-cs"/>
                    </a:rPr>
                    <a:t>x</a:t>
                  </a:r>
                  <a:endParaRPr kumimoji="0" lang="it-IT" altLang="it-IT" sz="2200" b="0" i="0" u="none" strike="noStrike" kern="1200" cap="none" spc="0" normalizeH="0" baseline="0" noProof="0">
                    <a:ln>
                      <a:noFill/>
                    </a:ln>
                    <a:solidFill>
                      <a:srgbClr val="99FFCC"/>
                    </a:solidFill>
                    <a:effectLst/>
                    <a:uLnTx/>
                    <a:uFillTx/>
                    <a:latin typeface="Times New Roman" pitchFamily="18" charset="0"/>
                    <a:ea typeface="+mn-ea"/>
                    <a:cs typeface="+mn-cs"/>
                  </a:endParaRPr>
                </a:p>
              </p:txBody>
            </p:sp>
            <p:sp>
              <p:nvSpPr>
                <p:cNvPr id="22607" name="Text Box 79"/>
                <p:cNvSpPr txBox="1">
                  <a:spLocks noChangeArrowheads="1"/>
                </p:cNvSpPr>
                <p:nvPr/>
              </p:nvSpPr>
              <p:spPr bwMode="auto">
                <a:xfrm>
                  <a:off x="5491163" y="5305425"/>
                  <a:ext cx="2874376"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FFFFCC"/>
                      </a:solidFill>
                      <a:effectLst/>
                      <a:uLnTx/>
                      <a:uFillTx/>
                      <a:latin typeface="Arial" charset="0"/>
                      <a:ea typeface="+mn-ea"/>
                      <a:cs typeface="+mn-cs"/>
                    </a:rPr>
                    <a:t>Misura accurata di V</a:t>
                  </a:r>
                  <a:r>
                    <a:rPr kumimoji="0" lang="it-IT" altLang="it-IT" sz="2200" b="0" i="0" u="none" strike="noStrike" kern="1200" cap="none" spc="0" normalizeH="0" baseline="-25000" noProof="0">
                      <a:ln>
                        <a:noFill/>
                      </a:ln>
                      <a:solidFill>
                        <a:srgbClr val="FFFFCC"/>
                      </a:solidFill>
                      <a:effectLst/>
                      <a:uLnTx/>
                      <a:uFillTx/>
                      <a:latin typeface="Arial" charset="0"/>
                      <a:ea typeface="+mn-ea"/>
                      <a:cs typeface="+mn-cs"/>
                    </a:rPr>
                    <a:t>x</a:t>
                  </a:r>
                  <a:r>
                    <a:rPr kumimoji="0" lang="it-IT" altLang="it-IT" sz="2200" b="0" i="0" u="none" strike="noStrike" kern="1200" cap="none" spc="0" normalizeH="0" baseline="0" noProof="0">
                      <a:ln>
                        <a:noFill/>
                      </a:ln>
                      <a:solidFill>
                        <a:srgbClr val="FFFFCC"/>
                      </a:solidFill>
                      <a:effectLst/>
                      <a:uLnTx/>
                      <a:uFillTx/>
                      <a:latin typeface="Arial" charset="0"/>
                      <a:ea typeface="+mn-ea"/>
                      <a:cs typeface="+mn-cs"/>
                    </a:rPr>
                    <a:t>,</a:t>
                  </a:r>
                </a:p>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FFFFCC"/>
                      </a:solidFill>
                      <a:effectLst/>
                      <a:uLnTx/>
                      <a:uFillTx/>
                      <a:latin typeface="Arial" charset="0"/>
                      <a:ea typeface="+mn-ea"/>
                      <a:cs typeface="+mn-cs"/>
                    </a:rPr>
                    <a:t>grande incertezza di x</a:t>
                  </a:r>
                </a:p>
              </p:txBody>
            </p:sp>
          </p:grpSp>
        </p:grpSp>
      </p:grpSp>
      <p:sp>
        <p:nvSpPr>
          <p:cNvPr id="22608" name="Text Box 80"/>
          <p:cNvSpPr txBox="1">
            <a:spLocks noChangeArrowheads="1"/>
          </p:cNvSpPr>
          <p:nvPr/>
        </p:nvSpPr>
        <p:spPr bwMode="auto">
          <a:xfrm>
            <a:off x="2073284" y="6313489"/>
            <a:ext cx="7798289"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dirty="0">
                <a:ln>
                  <a:noFill/>
                </a:ln>
                <a:solidFill>
                  <a:srgbClr val="FFCC66"/>
                </a:solidFill>
                <a:effectLst/>
                <a:uLnTx/>
                <a:uFillTx/>
                <a:latin typeface="Times New Roman" pitchFamily="18" charset="0"/>
                <a:ea typeface="+mn-ea"/>
                <a:cs typeface="+mn-cs"/>
              </a:rPr>
              <a:t>(L’elettrone che ruota su un’orbita ben definita è incompatibile)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842500" y="6032500"/>
            <a:ext cx="609600" cy="609600"/>
          </a:xfrm>
          <a:prstGeom prst="rect">
            <a:avLst/>
          </a:prstGeom>
        </p:spPr>
      </p:pic>
    </p:spTree>
    <p:custDataLst>
      <p:tags r:id="rId1"/>
    </p:custDataLst>
    <p:extLst>
      <p:ext uri="{BB962C8B-B14F-4D97-AF65-F5344CB8AC3E}">
        <p14:creationId xmlns:p14="http://schemas.microsoft.com/office/powerpoint/2010/main" val="3790302027"/>
      </p:ext>
    </p:extLst>
  </p:cSld>
  <p:clrMapOvr>
    <a:masterClrMapping/>
  </p:clrMapOvr>
  <mc:AlternateContent xmlns:mc="http://schemas.openxmlformats.org/markup-compatibility/2006" xmlns:p14="http://schemas.microsoft.com/office/powerpoint/2010/main">
    <mc:Choice Requires="p14">
      <p:transition spd="slow" p14:dur="2000" advTm="92798"/>
    </mc:Choice>
    <mc:Fallback xmlns="">
      <p:transition spd="slow" advTm="92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6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2260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2.1|10.1"/>
</p:tagLst>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00"/>
    </a:dk1>
    <a:lt1>
      <a:srgbClr val="A2FFA3"/>
    </a:lt1>
    <a:dk2>
      <a:srgbClr val="000000"/>
    </a:dk2>
    <a:lt2>
      <a:srgbClr val="919191"/>
    </a:lt2>
    <a:accent1>
      <a:srgbClr val="618FFD"/>
    </a:accent1>
    <a:accent2>
      <a:srgbClr val="00AE00"/>
    </a:accent2>
    <a:accent3>
      <a:srgbClr val="CEFFCE"/>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otalTime>0</TotalTime>
  <Words>1033</Words>
  <Application>Microsoft Office PowerPoint</Application>
  <PresentationFormat>Widescreen</PresentationFormat>
  <Paragraphs>126</Paragraphs>
  <Slides>10</Slides>
  <Notes>0</Notes>
  <HiddenSlides>0</HiddenSlides>
  <MMClips>10</MMClips>
  <ScaleCrop>false</ScaleCrop>
  <HeadingPairs>
    <vt:vector size="6" baseType="variant">
      <vt:variant>
        <vt:lpstr>Caratteri utilizzati</vt:lpstr>
      </vt:variant>
      <vt:variant>
        <vt:i4>8</vt:i4>
      </vt:variant>
      <vt:variant>
        <vt:lpstr>Tema</vt:lpstr>
      </vt:variant>
      <vt:variant>
        <vt:i4>3</vt:i4>
      </vt:variant>
      <vt:variant>
        <vt:lpstr>Titoli diapositive</vt:lpstr>
      </vt:variant>
      <vt:variant>
        <vt:i4>10</vt:i4>
      </vt:variant>
    </vt:vector>
  </HeadingPairs>
  <TitlesOfParts>
    <vt:vector size="21" baseType="lpstr">
      <vt:lpstr>Arial</vt:lpstr>
      <vt:lpstr>Calibri</vt:lpstr>
      <vt:lpstr>Calibri Light</vt:lpstr>
      <vt:lpstr>Comic Sans MS</vt:lpstr>
      <vt:lpstr>Graphite Light ATT</vt:lpstr>
      <vt:lpstr>Symbol</vt:lpstr>
      <vt:lpstr>Times New Roman</vt:lpstr>
      <vt:lpstr>Wingdings</vt:lpstr>
      <vt:lpstr>1_Tema di Office</vt:lpstr>
      <vt:lpstr>Struttura predefinita</vt:lpstr>
      <vt:lpstr>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ipotesi e postulati: </vt:lpstr>
      <vt:lpstr>MECCANICA QUANTISTICA</vt:lpstr>
      <vt:lpstr>MECCANICA QUANTISTICA</vt:lpstr>
      <vt:lpstr>Presentazione standard di PowerPoint</vt:lpstr>
      <vt:lpstr>MECCANICA QUANTISTICA</vt:lpstr>
    </vt:vector>
  </TitlesOfParts>
  <Company>Sapienza Univ. di Roma - Dip. C.T.F.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Pierluigi Giacomello</dc:creator>
  <cp:lastModifiedBy>Pierluigi Giacomello</cp:lastModifiedBy>
  <cp:revision>2</cp:revision>
  <dcterms:created xsi:type="dcterms:W3CDTF">2020-03-12T19:35:38Z</dcterms:created>
  <dcterms:modified xsi:type="dcterms:W3CDTF">2020-03-12T19:37:15Z</dcterms:modified>
</cp:coreProperties>
</file>