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75" r:id="rId2"/>
    <p:sldId id="276" r:id="rId3"/>
    <p:sldId id="277" r:id="rId4"/>
    <p:sldId id="319" r:id="rId5"/>
    <p:sldId id="278" r:id="rId6"/>
    <p:sldId id="279" r:id="rId7"/>
    <p:sldId id="280" r:id="rId8"/>
    <p:sldId id="281" r:id="rId9"/>
    <p:sldId id="282" r:id="rId10"/>
    <p:sldId id="321" r:id="rId11"/>
    <p:sldId id="283" r:id="rId12"/>
    <p:sldId id="320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303" r:id="rId27"/>
    <p:sldId id="264" r:id="rId28"/>
    <p:sldId id="274" r:id="rId29"/>
    <p:sldId id="297" r:id="rId30"/>
    <p:sldId id="273" r:id="rId31"/>
    <p:sldId id="304" r:id="rId32"/>
    <p:sldId id="305" r:id="rId33"/>
    <p:sldId id="269" r:id="rId34"/>
    <p:sldId id="270" r:id="rId35"/>
    <p:sldId id="302" r:id="rId36"/>
    <p:sldId id="317" r:id="rId37"/>
    <p:sldId id="318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3" autoAdjust="0"/>
    <p:restoredTop sz="93443"/>
  </p:normalViewPr>
  <p:slideViewPr>
    <p:cSldViewPr snapToGrid="0" snapToObjects="1">
      <p:cViewPr varScale="1">
        <p:scale>
          <a:sx n="108" d="100"/>
          <a:sy n="108" d="100"/>
        </p:scale>
        <p:origin x="2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AA6E-3B3F-3748-A065-F051E5A2B8CB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4AD2-5020-4D40-811A-63DC0C981A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81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15/n3/full/nrg3662.html#ref74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A85E2C-5835-AF4B-AE5B-E3D921160CC4}" type="slidenum">
              <a:rPr lang="it-IT" sz="1200">
                <a:latin typeface="Calibri" charset="0"/>
              </a:rPr>
              <a:pPr eaLnBrk="1" hangingPunct="1"/>
              <a:t>2</a:t>
            </a:fld>
            <a:endParaRPr lang="it-IT" sz="1200">
              <a:latin typeface="Calibri" charset="0"/>
            </a:endParaRPr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1F24BE9-EC73-354C-B5DA-C50300839F68}" type="slidenum">
              <a:rPr lang="it-IT" sz="1200">
                <a:latin typeface="Calibri" charset="0"/>
              </a:rPr>
              <a:pPr algn="r" eaLnBrk="1" hangingPunct="1"/>
              <a:t>2</a:t>
            </a:fld>
            <a:endParaRPr lang="it-IT" sz="1200">
              <a:latin typeface="Calibri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2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BB236E-9AAF-974B-93D6-56EBFD2FB36F}" type="slidenum">
              <a:rPr lang="it-IT" sz="1200">
                <a:latin typeface="Calibri" charset="0"/>
              </a:rPr>
              <a:pPr eaLnBrk="1" hangingPunct="1"/>
              <a:t>5</a:t>
            </a:fld>
            <a:endParaRPr lang="it-IT" sz="1200">
              <a:latin typeface="Calibri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2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41C0BF-D6F4-FD4E-AE31-270AACFD4A62}" type="slidenum">
              <a:rPr lang="it-IT" sz="1200">
                <a:latin typeface="Calibri" charset="0"/>
              </a:rPr>
              <a:pPr eaLnBrk="1" hangingPunct="1"/>
              <a:t>25</a:t>
            </a:fld>
            <a:endParaRPr lang="it-IT" sz="1200">
              <a:latin typeface="Calibri" charset="0"/>
            </a:endParaRPr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403CE7-1730-4644-AE28-A024BD7E0C1C}" type="slidenum">
              <a:rPr lang="it-IT" sz="1200">
                <a:latin typeface="Calibri" charset="0"/>
              </a:rPr>
              <a:pPr algn="r" eaLnBrk="1" hangingPunct="1"/>
              <a:t>25</a:t>
            </a:fld>
            <a:endParaRPr lang="it-IT" sz="1200">
              <a:latin typeface="Calibri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  <a:ea typeface="ＭＳ Ｐゴシック" charset="0"/>
                <a:cs typeface="ＭＳ Ｐゴシック" charset="0"/>
              </a:rPr>
              <a:t>Come si studia lo splicing</a:t>
            </a:r>
          </a:p>
        </p:txBody>
      </p:sp>
    </p:spTree>
    <p:extLst>
      <p:ext uri="{BB962C8B-B14F-4D97-AF65-F5344CB8AC3E}">
        <p14:creationId xmlns:p14="http://schemas.microsoft.com/office/powerpoint/2010/main" val="115742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53BEAC7-D8F1-7B4D-8295-B7F592177849}" type="slidenum">
              <a:rPr lang="it-IT" sz="1200">
                <a:latin typeface="Calibri" charset="0"/>
              </a:rPr>
              <a:pPr eaLnBrk="1" hangingPunct="1"/>
              <a:t>26</a:t>
            </a:fld>
            <a:endParaRPr lang="it-IT" sz="1200">
              <a:latin typeface="Calibri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3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 a puzzling issue is how the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spliceosome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successfully defines exons, which are on average about 150 nucleotides long in humans [13], and distinguishes between the pseudo-SSs found across vast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intronic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sequences and bona fide ones. 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Two important recent studies in human cells used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NET-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generate global maps of the 3′  ends of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nascent transcripts at single nucleotide resolution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[21,22] . Strikingly, these studies revealed a high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frequency of 3′  ends, very close to 3′  and 5′  splice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sites, which flank exons. Since splicing intermediates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 computationally filtered from the NET-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datasets, the results suggest that splice sites are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 pol II pausing signals. Pausing at 3′  splice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sites at the beginning of exons is particularly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remarkable because it occurs before exon definition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[60] , while the splice site is sequestered within the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 II ternary complex. These observations therefore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 the surprising conclusion that the 3′  splice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 is recognized by the transcription machinery as a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pause site before it is recognized by the splicing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machinery as a processing site. NET-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NET-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employing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immunoprecipitation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phospho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-specific anti-CTD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antibodies suggests that pol II paused at 3′  and 5′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splice sites is Ser5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hyperphosphorylated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addition,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CTD Ser2-P appears to increase as pol II is released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3′  splice site and moves into the exon [22]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(Fig. 3 ). Release from splice-site-associated pauses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might be stimulated by U2AF65 that associates with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 II elongation complexes and inhibits pausing in</a:t>
            </a:r>
          </a:p>
          <a:p>
            <a:r>
              <a:rPr lang="es-ES_trad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vitro [61] 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4AD2-5020-4D40-811A-63DC0C981AB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44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Transcription</a:t>
            </a:r>
            <a:r>
              <a:rPr lang="it-IT" dirty="0"/>
              <a:t> of a gene and co-</a:t>
            </a:r>
            <a:r>
              <a:rPr lang="it-IT" dirty="0" err="1"/>
              <a:t>transcriptional</a:t>
            </a:r>
            <a:r>
              <a:rPr lang="it-IT" dirty="0"/>
              <a:t> processing of </a:t>
            </a:r>
            <a:r>
              <a:rPr lang="it-IT" dirty="0" err="1"/>
              <a:t>nascent</a:t>
            </a:r>
            <a:r>
              <a:rPr lang="it-IT" dirty="0"/>
              <a:t> </a:t>
            </a:r>
            <a:r>
              <a:rPr lang="it-IT" dirty="0" err="1"/>
              <a:t>transcripts</a:t>
            </a:r>
            <a:r>
              <a:rPr lang="it-IT" dirty="0"/>
              <a:t> are </a:t>
            </a:r>
            <a:r>
              <a:rPr lang="it-IT" dirty="0" err="1"/>
              <a:t>shown</a:t>
            </a:r>
            <a:r>
              <a:rPr lang="it-IT" dirty="0"/>
              <a:t>. 'Miller spread' electron </a:t>
            </a:r>
            <a:r>
              <a:rPr lang="it-IT" dirty="0" err="1"/>
              <a:t>micrograph</a:t>
            </a:r>
            <a:r>
              <a:rPr lang="it-IT" dirty="0"/>
              <a:t> (</a:t>
            </a:r>
            <a:r>
              <a:rPr lang="it-IT" dirty="0" err="1"/>
              <a:t>left</a:t>
            </a:r>
            <a:r>
              <a:rPr lang="it-IT" dirty="0"/>
              <a:t>)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interpretation</a:t>
            </a:r>
            <a:r>
              <a:rPr lang="it-IT" dirty="0"/>
              <a:t> (right) are </a:t>
            </a:r>
            <a:r>
              <a:rPr lang="it-IT" dirty="0" err="1"/>
              <a:t>shown</a:t>
            </a:r>
            <a:r>
              <a:rPr lang="it-IT" dirty="0"/>
              <a:t> for a </a:t>
            </a:r>
            <a:r>
              <a:rPr lang="it-IT" i="1" dirty="0" err="1"/>
              <a:t>Drosophila</a:t>
            </a:r>
            <a:r>
              <a:rPr lang="it-IT" i="1" dirty="0"/>
              <a:t> </a:t>
            </a:r>
            <a:r>
              <a:rPr lang="it-IT" i="1" dirty="0" err="1"/>
              <a:t>melanogaster</a:t>
            </a:r>
            <a:r>
              <a:rPr lang="it-IT" dirty="0"/>
              <a:t> </a:t>
            </a:r>
            <a:r>
              <a:rPr lang="it-IT" dirty="0" err="1"/>
              <a:t>embryonic</a:t>
            </a:r>
            <a:r>
              <a:rPr lang="it-IT" dirty="0"/>
              <a:t> gene. The electron </a:t>
            </a:r>
            <a:r>
              <a:rPr lang="it-IT" dirty="0" err="1"/>
              <a:t>micrograph</a:t>
            </a:r>
            <a:r>
              <a:rPr lang="it-IT" dirty="0"/>
              <a:t> shows the DNA </a:t>
            </a:r>
            <a:r>
              <a:rPr lang="it-IT" dirty="0" err="1"/>
              <a:t>template</a:t>
            </a:r>
            <a:r>
              <a:rPr lang="it-IT" dirty="0"/>
              <a:t> with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engaged</a:t>
            </a:r>
            <a:r>
              <a:rPr lang="it-IT" dirty="0"/>
              <a:t> RNA </a:t>
            </a:r>
            <a:r>
              <a:rPr lang="it-IT" dirty="0" err="1"/>
              <a:t>polymerase</a:t>
            </a:r>
            <a:r>
              <a:rPr lang="it-IT" dirty="0"/>
              <a:t> II (</a:t>
            </a:r>
            <a:r>
              <a:rPr lang="it-IT" dirty="0" err="1"/>
              <a:t>Pol</a:t>
            </a:r>
            <a:r>
              <a:rPr lang="it-IT" dirty="0"/>
              <a:t> II) </a:t>
            </a:r>
            <a:r>
              <a:rPr lang="it-IT" dirty="0" err="1"/>
              <a:t>molecules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nascent</a:t>
            </a:r>
            <a:r>
              <a:rPr lang="it-IT" dirty="0"/>
              <a:t> RNA </a:t>
            </a:r>
            <a:r>
              <a:rPr lang="it-IT" dirty="0" err="1"/>
              <a:t>transcripts</a:t>
            </a:r>
            <a:r>
              <a:rPr lang="it-IT" dirty="0"/>
              <a:t> with </a:t>
            </a:r>
            <a:r>
              <a:rPr lang="it-IT" dirty="0" err="1"/>
              <a:t>bound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(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dark blobs)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extend</a:t>
            </a:r>
            <a:r>
              <a:rPr lang="it-IT" dirty="0"/>
              <a:t> on </a:t>
            </a:r>
            <a:r>
              <a:rPr lang="it-IT" dirty="0" err="1"/>
              <a:t>either</a:t>
            </a:r>
            <a:r>
              <a:rPr lang="it-IT" dirty="0"/>
              <a:t> side of the DNA. Grey and </a:t>
            </a:r>
            <a:r>
              <a:rPr lang="it-IT" dirty="0" err="1"/>
              <a:t>white</a:t>
            </a:r>
            <a:r>
              <a:rPr lang="it-IT" dirty="0"/>
              <a:t> </a:t>
            </a:r>
            <a:r>
              <a:rPr lang="it-IT" dirty="0" err="1"/>
              <a:t>arrows</a:t>
            </a:r>
            <a:r>
              <a:rPr lang="it-IT" dirty="0"/>
              <a:t> </a:t>
            </a:r>
            <a:r>
              <a:rPr lang="it-IT" dirty="0" err="1"/>
              <a:t>mark</a:t>
            </a:r>
            <a:r>
              <a:rPr lang="it-IT" dirty="0"/>
              <a:t> </a:t>
            </a:r>
            <a:r>
              <a:rPr lang="it-IT" dirty="0" err="1"/>
              <a:t>introns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spliced</a:t>
            </a:r>
            <a:r>
              <a:rPr lang="it-IT" dirty="0"/>
              <a:t> out co-</a:t>
            </a:r>
            <a:r>
              <a:rPr lang="it-IT" dirty="0" err="1"/>
              <a:t>transcriptionally</a:t>
            </a:r>
            <a:r>
              <a:rPr lang="it-IT" dirty="0"/>
              <a:t>. The </a:t>
            </a:r>
            <a:r>
              <a:rPr lang="it-IT" dirty="0" err="1"/>
              <a:t>black</a:t>
            </a:r>
            <a:r>
              <a:rPr lang="it-IT" dirty="0"/>
              <a:t> </a:t>
            </a:r>
            <a:r>
              <a:rPr lang="it-IT" dirty="0" err="1"/>
              <a:t>arrow</a:t>
            </a:r>
            <a:r>
              <a:rPr lang="it-IT" dirty="0"/>
              <a:t> </a:t>
            </a:r>
            <a:r>
              <a:rPr lang="it-IT" dirty="0" err="1"/>
              <a:t>indicates</a:t>
            </a:r>
            <a:r>
              <a:rPr lang="it-IT" dirty="0"/>
              <a:t> the </a:t>
            </a:r>
            <a:r>
              <a:rPr lang="it-IT" dirty="0" err="1"/>
              <a:t>direction</a:t>
            </a:r>
            <a:r>
              <a:rPr lang="it-IT" dirty="0"/>
              <a:t> of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DNA </a:t>
            </a:r>
            <a:r>
              <a:rPr lang="it-IT" dirty="0" err="1"/>
              <a:t>template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Nascent</a:t>
            </a:r>
            <a:r>
              <a:rPr lang="it-IT" dirty="0"/>
              <a:t> </a:t>
            </a:r>
            <a:r>
              <a:rPr lang="it-IT" dirty="0" err="1"/>
              <a:t>transcripts</a:t>
            </a:r>
            <a:r>
              <a:rPr lang="it-IT" dirty="0"/>
              <a:t> are </a:t>
            </a:r>
            <a:r>
              <a:rPr lang="it-IT" dirty="0" err="1"/>
              <a:t>mostly</a:t>
            </a:r>
            <a:r>
              <a:rPr lang="it-IT" dirty="0"/>
              <a:t> incomplete, and 5′ </a:t>
            </a:r>
            <a:r>
              <a:rPr lang="it-IT" dirty="0" err="1"/>
              <a:t>sequences</a:t>
            </a:r>
            <a:r>
              <a:rPr lang="it-IT" dirty="0"/>
              <a:t> are </a:t>
            </a:r>
            <a:r>
              <a:rPr lang="it-IT" dirty="0" err="1"/>
              <a:t>therefore</a:t>
            </a:r>
            <a:r>
              <a:rPr lang="it-IT" dirty="0"/>
              <a:t> over-</a:t>
            </a:r>
            <a:r>
              <a:rPr lang="it-IT" dirty="0" err="1"/>
              <a:t>represented</a:t>
            </a:r>
            <a:r>
              <a:rPr lang="it-IT" dirty="0"/>
              <a:t> relative to 3′ </a:t>
            </a:r>
            <a:r>
              <a:rPr lang="it-IT" dirty="0" err="1"/>
              <a:t>sequences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the gene in </a:t>
            </a:r>
            <a:r>
              <a:rPr lang="it-IT" dirty="0" err="1"/>
              <a:t>nascent</a:t>
            </a:r>
            <a:r>
              <a:rPr lang="it-IT" dirty="0"/>
              <a:t> RNA </a:t>
            </a:r>
            <a:r>
              <a:rPr lang="it-IT" dirty="0" err="1"/>
              <a:t>sequencing</a:t>
            </a:r>
            <a:r>
              <a:rPr lang="it-IT" dirty="0"/>
              <a:t> (RNA-</a:t>
            </a:r>
            <a:r>
              <a:rPr lang="it-IT" dirty="0" err="1"/>
              <a:t>seq</a:t>
            </a:r>
            <a:r>
              <a:rPr lang="it-IT" dirty="0"/>
              <a:t>) </a:t>
            </a:r>
            <a:r>
              <a:rPr lang="it-IT" dirty="0" err="1"/>
              <a:t>profiles</a:t>
            </a:r>
            <a:r>
              <a:rPr lang="it-IT" dirty="0"/>
              <a:t>. </a:t>
            </a:r>
            <a:r>
              <a:rPr lang="it-IT" b="1" dirty="0"/>
              <a:t>b</a:t>
            </a:r>
            <a:r>
              <a:rPr lang="it-IT" dirty="0"/>
              <a:t> | Co-</a:t>
            </a:r>
            <a:r>
              <a:rPr lang="it-IT" dirty="0" err="1"/>
              <a:t>transcriptional</a:t>
            </a:r>
            <a:r>
              <a:rPr lang="it-IT" dirty="0"/>
              <a:t> </a:t>
            </a:r>
            <a:r>
              <a:rPr lang="it-IT" dirty="0" err="1"/>
              <a:t>splicing</a:t>
            </a:r>
            <a:r>
              <a:rPr lang="it-IT" dirty="0"/>
              <a:t> of </a:t>
            </a:r>
            <a:r>
              <a:rPr lang="it-IT" dirty="0" err="1"/>
              <a:t>nascent</a:t>
            </a:r>
            <a:r>
              <a:rPr lang="it-IT" dirty="0"/>
              <a:t> </a:t>
            </a:r>
            <a:r>
              <a:rPr lang="it-IT" dirty="0" err="1"/>
              <a:t>transcripts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a </a:t>
            </a:r>
            <a:r>
              <a:rPr lang="it-IT" dirty="0" err="1"/>
              <a:t>saw-tooth</a:t>
            </a:r>
            <a:r>
              <a:rPr lang="it-IT" dirty="0"/>
              <a:t> </a:t>
            </a:r>
            <a:r>
              <a:rPr lang="it-IT" dirty="0" err="1"/>
              <a:t>profile</a:t>
            </a:r>
            <a:r>
              <a:rPr lang="it-IT" dirty="0"/>
              <a:t> in </a:t>
            </a:r>
            <a:r>
              <a:rPr lang="it-IT" dirty="0" err="1"/>
              <a:t>read</a:t>
            </a:r>
            <a:r>
              <a:rPr lang="it-IT" dirty="0"/>
              <a:t> </a:t>
            </a:r>
            <a:r>
              <a:rPr lang="it-IT" dirty="0" err="1"/>
              <a:t>counts</a:t>
            </a:r>
            <a:r>
              <a:rPr lang="it-IT" dirty="0"/>
              <a:t> from </a:t>
            </a:r>
            <a:r>
              <a:rPr lang="it-IT" dirty="0" err="1"/>
              <a:t>sequencing</a:t>
            </a:r>
            <a:r>
              <a:rPr lang="it-IT" dirty="0"/>
              <a:t> of </a:t>
            </a:r>
            <a:r>
              <a:rPr lang="it-IT" dirty="0" err="1"/>
              <a:t>total</a:t>
            </a:r>
            <a:r>
              <a:rPr lang="it-IT" dirty="0"/>
              <a:t> RNA </a:t>
            </a:r>
            <a:r>
              <a:rPr lang="it-IT" dirty="0" err="1"/>
              <a:t>owing</a:t>
            </a:r>
            <a:r>
              <a:rPr lang="it-IT" dirty="0"/>
              <a:t> to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removal</a:t>
            </a:r>
            <a:r>
              <a:rPr lang="it-IT" dirty="0"/>
              <a:t> and </a:t>
            </a:r>
            <a:r>
              <a:rPr lang="it-IT" dirty="0" err="1"/>
              <a:t>degradation</a:t>
            </a:r>
            <a:r>
              <a:rPr lang="it-IT" dirty="0"/>
              <a:t> of </a:t>
            </a:r>
            <a:r>
              <a:rPr lang="it-IT" dirty="0" err="1"/>
              <a:t>sequences</a:t>
            </a:r>
            <a:r>
              <a:rPr lang="it-IT" dirty="0"/>
              <a:t> from the 3′ </a:t>
            </a:r>
            <a:r>
              <a:rPr lang="it-IT" dirty="0" err="1"/>
              <a:t>ends</a:t>
            </a:r>
            <a:r>
              <a:rPr lang="it-IT" dirty="0"/>
              <a:t> of </a:t>
            </a:r>
            <a:r>
              <a:rPr lang="it-IT" dirty="0" err="1"/>
              <a:t>introns</a:t>
            </a:r>
            <a:r>
              <a:rPr lang="it-IT" dirty="0"/>
              <a:t> </a:t>
            </a:r>
            <a:r>
              <a:rPr lang="it-IT" dirty="0" err="1"/>
              <a:t>shortly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the 3′ </a:t>
            </a:r>
            <a:r>
              <a:rPr lang="it-IT" dirty="0" err="1"/>
              <a:t>splice</a:t>
            </a:r>
            <a:r>
              <a:rPr lang="it-IT" dirty="0"/>
              <a:t> site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transcribed</a:t>
            </a:r>
            <a:r>
              <a:rPr lang="it-IT" dirty="0"/>
              <a:t>. Figure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modified</a:t>
            </a:r>
            <a:r>
              <a:rPr lang="it-IT" dirty="0"/>
              <a:t>, with </a:t>
            </a:r>
            <a:r>
              <a:rPr lang="it-IT" dirty="0" err="1"/>
              <a:t>permission</a:t>
            </a:r>
            <a:r>
              <a:rPr lang="it-IT" dirty="0"/>
              <a:t>, from </a:t>
            </a:r>
            <a:r>
              <a:rPr lang="it-IT" dirty="0" err="1"/>
              <a:t>Ref</a:t>
            </a:r>
            <a:r>
              <a:rPr lang="it-IT" dirty="0"/>
              <a:t>. </a:t>
            </a:r>
            <a:r>
              <a:rPr lang="it-IT" dirty="0">
                <a:hlinkClick r:id="rId3" tooltip="Ameur, A. et al. Total RNA sequencing reveals nascent transcription and widespread co-transcriptional splicing in the human brain. Nature Struct. Mol. Biol. 18, 1435-1440 (2011)."/>
              </a:rPr>
              <a:t>74</a:t>
            </a:r>
            <a:r>
              <a:rPr lang="it-IT" dirty="0"/>
              <a:t> © (2011) </a:t>
            </a:r>
            <a:r>
              <a:rPr lang="it-IT" dirty="0" err="1"/>
              <a:t>Macmillian</a:t>
            </a:r>
            <a:r>
              <a:rPr lang="it-IT" dirty="0"/>
              <a:t> </a:t>
            </a:r>
            <a:r>
              <a:rPr lang="it-IT" dirty="0" err="1"/>
              <a:t>Publishers</a:t>
            </a:r>
            <a:r>
              <a:rPr lang="it-IT" dirty="0"/>
              <a:t> Ltd.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rights</a:t>
            </a:r>
            <a:r>
              <a:rPr lang="it-IT" dirty="0"/>
              <a:t> </a:t>
            </a:r>
            <a:r>
              <a:rPr lang="it-IT" dirty="0" err="1"/>
              <a:t>reserved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4AD2-5020-4D40-811A-63DC0C981AB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39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most important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regulators of co-transcriptional histone dynamics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genes are the H2A/H2B chaperone facilitates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chromatin transcription (FACT) and the H3 chaperone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Spt6, which both increase the rate of pol II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elongation through chromatin [98–100] 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4AD2-5020-4D40-811A-63DC0C981AB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00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 pol II elongation rate in mammals is 0.5–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4.0 kb/min; however, it varies extensively between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genes and even between different regions within a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[9,11,17,51] . The “ window of opportunity”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 predicts that elongation rate controls alternative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splicing by modulating the competition between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upstream and downstream 3′  splice sites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Changing the elongation rate can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potentially alter the window of opportunity for binding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both positive and negative splicing factors, which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accounts for why slow elongation can also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favor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exon skipping.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F4AD2-5020-4D40-811A-63DC0C981AB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9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2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79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9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8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0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2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2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0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26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06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55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F48BF-48AB-6248-87EF-10CBD8E704FE}" type="datetimeFigureOut">
              <a:rPr lang="it-IT" smtClean="0"/>
              <a:t>18/10/21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A40E2-7FF9-0C41-B046-009EEE48CC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55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?term=lupus+erythematosus&amp;sort=date&amp;size=2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ubmed.ncbi.nlm.nih.gov/?term=lupus+erythematosus&amp;sort=date&amp;size=2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asnet.org/index.shtml" TargetMode="External"/><Relationship Id="rId2" Type="http://schemas.openxmlformats.org/officeDocument/2006/relationships/hyperlink" Target="https://pubmed.ncbi.nlm.nih.gov/?term=lupus+erythematosus&amp;sort=date&amp;size=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981075"/>
            <a:ext cx="9217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>
                <a:latin typeface="Comic Sans MS" charset="0"/>
              </a:rPr>
              <a:t>Messenger RNA maturation</a:t>
            </a:r>
            <a:endParaRPr lang="en-US" sz="360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14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383364" y="784047"/>
            <a:ext cx="8064500" cy="1143000"/>
          </a:xfrm>
        </p:spPr>
        <p:txBody>
          <a:bodyPr lIns="90488" tIns="44450" rIns="90488" bIns="44450">
            <a:normAutofit fontScale="90000"/>
          </a:bodyPr>
          <a:lstStyle/>
          <a:p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Splicing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takes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place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on a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complex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called</a:t>
            </a:r>
            <a:br>
              <a:rPr lang="it-IT" sz="2800" b="1" dirty="0">
                <a:latin typeface="Calibri"/>
                <a:ea typeface="ＭＳ Ｐゴシック" charset="0"/>
                <a:cs typeface="Calibri"/>
              </a:rPr>
            </a:b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spliceosome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.</a:t>
            </a:r>
            <a:br>
              <a:rPr lang="it-IT" sz="2800" b="1" dirty="0">
                <a:latin typeface="Calibri"/>
                <a:ea typeface="ＭＳ Ｐゴシック" charset="0"/>
                <a:cs typeface="Calibri"/>
              </a:rPr>
            </a:b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snRNAs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identified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with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antibodies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derived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from the sera of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patients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affected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by </a:t>
            </a:r>
            <a:r>
              <a:rPr lang="it-IT" sz="2800" b="1" u="sng" dirty="0">
                <a:latin typeface="Calibri"/>
                <a:ea typeface="ＭＳ Ｐゴシック" charset="0"/>
                <a:cs typeface="Calibri"/>
              </a:rPr>
              <a:t>Lupus </a:t>
            </a:r>
            <a:r>
              <a:rPr lang="it-IT" sz="2800" b="1" u="sng" dirty="0">
                <a:latin typeface="Calibri"/>
                <a:ea typeface="ＭＳ Ｐゴシック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erythematosus </a:t>
            </a:r>
            <a:r>
              <a:rPr lang="it-IT" sz="2800" b="1" dirty="0">
                <a:latin typeface="Calibri"/>
                <a:ea typeface="ＭＳ Ｐゴシック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they recognize the protein component of snRNPs </a:t>
            </a:r>
            <a:endParaRPr lang="en-US" sz="2800" b="1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84F973-B0E9-984A-BC8F-05B88B846778}"/>
              </a:ext>
            </a:extLst>
          </p:cNvPr>
          <p:cNvSpPr txBox="1"/>
          <p:nvPr/>
        </p:nvSpPr>
        <p:spPr>
          <a:xfrm>
            <a:off x="1156997" y="3377683"/>
            <a:ext cx="74404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When</a:t>
            </a:r>
            <a:r>
              <a:rPr lang="it-IT" sz="2400" b="1" dirty="0"/>
              <a:t> </a:t>
            </a:r>
            <a:r>
              <a:rPr lang="it-IT" sz="2400" b="1" dirty="0" err="1"/>
              <a:t>antibodies</a:t>
            </a:r>
            <a:r>
              <a:rPr lang="it-IT" sz="2400" b="1" dirty="0"/>
              <a:t> </a:t>
            </a:r>
            <a:r>
              <a:rPr lang="it-IT" sz="2400" b="1" dirty="0" err="1"/>
              <a:t>were</a:t>
            </a:r>
            <a:r>
              <a:rPr lang="it-IT" sz="2400" b="1" dirty="0"/>
              <a:t> </a:t>
            </a:r>
            <a:r>
              <a:rPr lang="it-IT" sz="2400" b="1" dirty="0" err="1"/>
              <a:t>injected</a:t>
            </a:r>
            <a:r>
              <a:rPr lang="it-IT" sz="2400" b="1" dirty="0"/>
              <a:t> </a:t>
            </a:r>
            <a:r>
              <a:rPr lang="it-IT" sz="2400" b="1" dirty="0" err="1"/>
              <a:t>into</a:t>
            </a:r>
            <a:r>
              <a:rPr lang="it-IT" sz="2400" b="1" dirty="0"/>
              <a:t> </a:t>
            </a:r>
            <a:r>
              <a:rPr lang="it-IT" sz="2400" b="1" dirty="0" err="1"/>
              <a:t>X.laevis</a:t>
            </a:r>
            <a:r>
              <a:rPr lang="it-IT" sz="2400" b="1" dirty="0"/>
              <a:t> </a:t>
            </a:r>
            <a:r>
              <a:rPr lang="it-IT" sz="2400" b="1" dirty="0" err="1"/>
              <a:t>oocytes</a:t>
            </a:r>
            <a:r>
              <a:rPr lang="it-IT" sz="2400" b="1" dirty="0"/>
              <a:t> </a:t>
            </a:r>
          </a:p>
          <a:p>
            <a:r>
              <a:rPr lang="it-IT" sz="2400" b="1" dirty="0"/>
              <a:t>	</a:t>
            </a:r>
            <a:r>
              <a:rPr lang="it-IT" sz="2400" b="1" dirty="0" err="1"/>
              <a:t>splicing</a:t>
            </a:r>
            <a:r>
              <a:rPr lang="it-IT" sz="2400" b="1" dirty="0"/>
              <a:t> </a:t>
            </a:r>
            <a:r>
              <a:rPr lang="it-IT" sz="2400" b="1" dirty="0" err="1"/>
              <a:t>was</a:t>
            </a:r>
            <a:r>
              <a:rPr lang="it-IT" sz="2400" b="1" dirty="0"/>
              <a:t> </a:t>
            </a:r>
            <a:r>
              <a:rPr lang="it-IT" sz="2400" b="1" dirty="0" err="1"/>
              <a:t>inhibited</a:t>
            </a: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Immunoprecipitation</a:t>
            </a:r>
            <a:r>
              <a:rPr lang="it-IT" sz="2400" b="1" dirty="0"/>
              <a:t> </a:t>
            </a:r>
            <a:r>
              <a:rPr lang="it-IT" sz="2400" b="1" dirty="0" err="1"/>
              <a:t>allowed</a:t>
            </a:r>
            <a:r>
              <a:rPr lang="it-IT" sz="2400" b="1" dirty="0"/>
              <a:t> to </a:t>
            </a:r>
            <a:r>
              <a:rPr lang="it-IT" sz="2400" b="1" dirty="0" err="1"/>
              <a:t>discover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several</a:t>
            </a:r>
            <a:r>
              <a:rPr lang="it-IT" sz="2400" b="1" dirty="0"/>
              <a:t> </a:t>
            </a:r>
          </a:p>
          <a:p>
            <a:r>
              <a:rPr lang="it-IT" sz="2400" b="1" dirty="0"/>
              <a:t>	small </a:t>
            </a:r>
            <a:r>
              <a:rPr lang="it-IT" sz="2400" b="1" dirty="0" err="1"/>
              <a:t>RNAs</a:t>
            </a:r>
            <a:r>
              <a:rPr lang="it-IT" sz="2400" b="1" dirty="0"/>
              <a:t> </a:t>
            </a:r>
            <a:r>
              <a:rPr lang="it-IT" sz="2400" b="1" dirty="0" err="1"/>
              <a:t>were</a:t>
            </a:r>
            <a:r>
              <a:rPr lang="it-IT" sz="2400" b="1" dirty="0"/>
              <a:t> </a:t>
            </a:r>
            <a:r>
              <a:rPr lang="it-IT" sz="2400" b="1" dirty="0" err="1"/>
              <a:t>associated</a:t>
            </a:r>
            <a:r>
              <a:rPr lang="it-IT" sz="2400" b="1" dirty="0"/>
              <a:t>  to the Sm </a:t>
            </a:r>
            <a:r>
              <a:rPr lang="it-IT" sz="2400" b="1" dirty="0" err="1"/>
              <a:t>proteins</a:t>
            </a:r>
            <a:endParaRPr lang="it-IT" sz="2400" b="1" dirty="0"/>
          </a:p>
          <a:p>
            <a:pPr algn="ctr"/>
            <a:r>
              <a:rPr lang="it-IT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28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7" y="280194"/>
            <a:ext cx="8064500" cy="1143000"/>
          </a:xfrm>
        </p:spPr>
        <p:txBody>
          <a:bodyPr lIns="90488" tIns="44450" rIns="90488" bIns="44450">
            <a:normAutofit fontScale="90000"/>
          </a:bodyPr>
          <a:lstStyle/>
          <a:p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Splicing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takes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place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on a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complex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called</a:t>
            </a:r>
            <a:br>
              <a:rPr lang="it-IT" sz="2800" b="1" dirty="0">
                <a:latin typeface="Calibri"/>
                <a:ea typeface="ＭＳ Ｐゴシック" charset="0"/>
                <a:cs typeface="Calibri"/>
              </a:rPr>
            </a:b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spliceosome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.</a:t>
            </a:r>
            <a:br>
              <a:rPr lang="it-IT" sz="2800" b="1" dirty="0">
                <a:latin typeface="Calibri"/>
                <a:ea typeface="ＭＳ Ｐゴシック" charset="0"/>
                <a:cs typeface="Calibri"/>
              </a:rPr>
            </a:b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snRNAs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identified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with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antibodies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derived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from the sera of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patients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affected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by </a:t>
            </a:r>
            <a:r>
              <a:rPr lang="it-IT" sz="2800" b="1" u="sng" dirty="0">
                <a:latin typeface="Calibri"/>
                <a:ea typeface="ＭＳ Ｐゴシック" charset="0"/>
                <a:cs typeface="Calibri"/>
              </a:rPr>
              <a:t>Lupus </a:t>
            </a:r>
            <a:r>
              <a:rPr lang="it-IT" sz="2800" b="1" u="sng" dirty="0">
                <a:latin typeface="Calibri"/>
                <a:ea typeface="ＭＳ Ｐゴシック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erythematosus </a:t>
            </a:r>
            <a:r>
              <a:rPr lang="it-IT" sz="2800" b="1" dirty="0">
                <a:latin typeface="Calibri"/>
                <a:ea typeface="ＭＳ Ｐゴシック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they recognize the protein component of snRNPs </a:t>
            </a:r>
            <a:endParaRPr lang="en-US" sz="2800" b="1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CB5528-8A2D-044B-BAC4-CB0AD5E4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30" y="2246734"/>
            <a:ext cx="4401814" cy="39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52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7" y="280194"/>
            <a:ext cx="8064500" cy="1143000"/>
          </a:xfrm>
        </p:spPr>
        <p:txBody>
          <a:bodyPr lIns="90488" tIns="44450" rIns="90488" bIns="44450">
            <a:normAutofit fontScale="90000"/>
          </a:bodyPr>
          <a:lstStyle/>
          <a:p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Splicing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takes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place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on a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complex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called</a:t>
            </a:r>
            <a:br>
              <a:rPr lang="it-IT" sz="2800" b="1" dirty="0">
                <a:latin typeface="Calibri"/>
                <a:ea typeface="ＭＳ Ｐゴシック" charset="0"/>
                <a:cs typeface="Calibri"/>
              </a:rPr>
            </a:b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spliceosome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.</a:t>
            </a:r>
            <a:br>
              <a:rPr lang="it-IT" sz="2800" b="1" dirty="0">
                <a:latin typeface="Calibri"/>
                <a:ea typeface="ＭＳ Ｐゴシック" charset="0"/>
                <a:cs typeface="Calibri"/>
              </a:rPr>
            </a:b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snRNAs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identified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with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antibodies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derived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from the sera of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patients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800" b="1" dirty="0" err="1">
                <a:latin typeface="Calibri"/>
                <a:ea typeface="ＭＳ Ｐゴシック" charset="0"/>
                <a:cs typeface="Calibri"/>
              </a:rPr>
              <a:t>affected</a:t>
            </a:r>
            <a:r>
              <a:rPr lang="it-IT" sz="2800" b="1" dirty="0">
                <a:latin typeface="Calibri"/>
                <a:ea typeface="ＭＳ Ｐゴシック" charset="0"/>
                <a:cs typeface="Calibri"/>
              </a:rPr>
              <a:t> by </a:t>
            </a:r>
            <a:r>
              <a:rPr lang="it-IT" sz="2800" b="1" u="sng" dirty="0">
                <a:latin typeface="Calibri"/>
                <a:ea typeface="ＭＳ Ｐゴシック" charset="0"/>
                <a:cs typeface="Calibri"/>
              </a:rPr>
              <a:t>Lupus </a:t>
            </a:r>
            <a:r>
              <a:rPr lang="it-IT" sz="2800" b="1" u="sng" dirty="0">
                <a:latin typeface="Calibri"/>
                <a:ea typeface="ＭＳ Ｐゴシック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erythematosus </a:t>
            </a:r>
            <a:r>
              <a:rPr lang="it-IT" sz="2800" b="1" dirty="0">
                <a:latin typeface="Calibri"/>
                <a:ea typeface="ＭＳ Ｐゴシック" charset="0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they recognize the protein component of snRNPs </a:t>
            </a:r>
            <a:endParaRPr lang="en-US" sz="2800" b="1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1343025" y="2190524"/>
            <a:ext cx="6186488" cy="2592387"/>
          </a:xfrm>
          <a:prstGeom prst="ellipse">
            <a:avLst/>
          </a:prstGeom>
          <a:solidFill>
            <a:srgbClr val="FFFF0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defTabSz="762000" eaLnBrk="0" hangingPunct="0"/>
            <a:endParaRPr lang="en-GB" sz="2800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609600" y="5205186"/>
            <a:ext cx="18891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en-US" sz="2800"/>
              <a:t>pre-mRNA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6435725" y="5205186"/>
            <a:ext cx="24653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en-US" sz="2800"/>
              <a:t>spliced mRNA</a:t>
            </a:r>
          </a:p>
        </p:txBody>
      </p:sp>
      <p:grpSp>
        <p:nvGrpSpPr>
          <p:cNvPr id="25605" name="Group 11"/>
          <p:cNvGrpSpPr>
            <a:grpSpLocks/>
          </p:cNvGrpSpPr>
          <p:nvPr/>
        </p:nvGrpSpPr>
        <p:grpSpPr bwMode="auto">
          <a:xfrm>
            <a:off x="1320800" y="4206649"/>
            <a:ext cx="6435725" cy="990600"/>
            <a:chOff x="832" y="2736"/>
            <a:chExt cx="4054" cy="624"/>
          </a:xfrm>
        </p:grpSpPr>
        <p:sp>
          <p:nvSpPr>
            <p:cNvPr id="25610" name="Arco 6"/>
            <p:cNvSpPr>
              <a:spLocks/>
            </p:cNvSpPr>
            <p:nvPr/>
          </p:nvSpPr>
          <p:spPr bwMode="auto">
            <a:xfrm rot="10800000">
              <a:off x="832" y="2736"/>
              <a:ext cx="1408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611" name="Arco 7"/>
            <p:cNvSpPr>
              <a:spLocks/>
            </p:cNvSpPr>
            <p:nvPr/>
          </p:nvSpPr>
          <p:spPr bwMode="auto">
            <a:xfrm rot="10800000">
              <a:off x="3478" y="2736"/>
              <a:ext cx="1408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612" name="Line 8"/>
            <p:cNvSpPr>
              <a:spLocks noChangeShapeType="1"/>
            </p:cNvSpPr>
            <p:nvPr/>
          </p:nvSpPr>
          <p:spPr bwMode="auto">
            <a:xfrm>
              <a:off x="2197" y="2736"/>
              <a:ext cx="132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2667000" y="2693761"/>
            <a:ext cx="3571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/>
              <a:t>spliceosome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1828800" y="3444649"/>
            <a:ext cx="51943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GB" sz="2800"/>
              <a:t>(</a:t>
            </a:r>
            <a:r>
              <a:rPr lang="en-US" sz="2800"/>
              <a:t>~100 </a:t>
            </a:r>
            <a:r>
              <a:rPr lang="en-GB" sz="2800"/>
              <a:t>proteins + </a:t>
            </a:r>
            <a:r>
              <a:rPr lang="en-US" sz="2800"/>
              <a:t>5 </a:t>
            </a:r>
            <a:r>
              <a:rPr lang="en-GB" sz="2800"/>
              <a:t>small</a:t>
            </a:r>
            <a:r>
              <a:rPr lang="en-US" sz="2800"/>
              <a:t> RNAs</a:t>
            </a:r>
            <a:r>
              <a:rPr lang="en-GB" sz="2800"/>
              <a:t>)</a:t>
            </a:r>
            <a:r>
              <a:rPr lang="en-US" sz="2800"/>
              <a:t> </a:t>
            </a:r>
          </a:p>
          <a:p>
            <a:pPr eaLnBrk="1" hangingPunct="1">
              <a:lnSpc>
                <a:spcPct val="70000"/>
              </a:lnSpc>
            </a:pPr>
            <a:r>
              <a:rPr lang="en-US" sz="2800"/>
              <a:t>			  </a:t>
            </a:r>
            <a:r>
              <a:rPr lang="en-US" sz="1800"/>
              <a:t>U1, U2, U4/U5/U6</a:t>
            </a:r>
            <a:endParaRPr lang="en-US" sz="2800"/>
          </a:p>
        </p:txBody>
      </p:sp>
      <p:sp>
        <p:nvSpPr>
          <p:cNvPr id="25608" name="Rectangle 16"/>
          <p:cNvSpPr>
            <a:spLocks noChangeArrowheads="1"/>
          </p:cNvSpPr>
          <p:nvPr/>
        </p:nvSpPr>
        <p:spPr bwMode="auto">
          <a:xfrm>
            <a:off x="755650" y="5116513"/>
            <a:ext cx="806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400" b="1" dirty="0">
                <a:latin typeface="Calibri"/>
                <a:cs typeface="Calibri"/>
              </a:rPr>
              <a:t>Splicing works similarly in different organisms, for example in yeast, flies, worms, plants and animals.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25609" name="Picture 17" descr="Eurasnet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535738"/>
            <a:ext cx="6572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53292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238"/>
            <a:ext cx="59436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877888"/>
            <a:ext cx="28003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365250"/>
            <a:ext cx="5892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3876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474663" y="115888"/>
            <a:ext cx="8274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Helvetica" charset="0"/>
              </a:rPr>
              <a:t>Five snRNAs are involved in pre-mRNA splicing</a:t>
            </a:r>
            <a:endParaRPr lang="en-US" sz="28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74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3" descr="bst0290015f03.gif"/>
          <p:cNvPicPr>
            <a:picLocks noChangeAspect="1"/>
          </p:cNvPicPr>
          <p:nvPr/>
        </p:nvPicPr>
        <p:blipFill>
          <a:blip r:embed="rId2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200"/>
            <a:ext cx="33305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magine 4" descr="bst0290015f03.gif"/>
          <p:cNvPicPr>
            <a:picLocks noChangeAspect="1"/>
          </p:cNvPicPr>
          <p:nvPr/>
        </p:nvPicPr>
        <p:blipFill>
          <a:blip r:embed="rId3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8910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-152400"/>
            <a:ext cx="4495800" cy="1143000"/>
          </a:xfrm>
        </p:spPr>
        <p:txBody>
          <a:bodyPr lIns="90488" tIns="44450" rIns="90488" bIns="44450"/>
          <a:lstStyle/>
          <a:p>
            <a:pPr defTabSz="762000" eaLnBrk="1" hangingPunct="1"/>
            <a:r>
              <a:rPr lang="it-IT" sz="2400" b="1">
                <a:latin typeface="Comic Sans MS" charset="0"/>
                <a:ea typeface="ＭＳ Ｐゴシック" charset="0"/>
                <a:cs typeface="ＭＳ Ｐゴシック" charset="0"/>
              </a:rPr>
              <a:t>U1 and U2 snRNPs</a:t>
            </a:r>
            <a:endParaRPr lang="en-US" sz="2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Immagine 6" descr="nsb1000_850_F2.jpg"/>
          <p:cNvPicPr>
            <a:picLocks noChangeAspect="1"/>
          </p:cNvPicPr>
          <p:nvPr/>
        </p:nvPicPr>
        <p:blipFill>
          <a:blip r:embed="rId4">
            <a:lum contrast="2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1625"/>
            <a:ext cx="46482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715000" y="4038600"/>
            <a:ext cx="2438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7654" name="Rectangle 2"/>
          <p:cNvSpPr txBox="1">
            <a:spLocks noChangeArrowheads="1"/>
          </p:cNvSpPr>
          <p:nvPr/>
        </p:nvSpPr>
        <p:spPr bwMode="auto">
          <a:xfrm>
            <a:off x="-228600" y="51054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>
                <a:latin typeface="Comic Sans MS" charset="0"/>
              </a:rPr>
              <a:t>U4/U5/U6 tri-snRNPs</a:t>
            </a:r>
            <a:endParaRPr lang="en-US" b="1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3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e 25"/>
          <p:cNvSpPr/>
          <p:nvPr/>
        </p:nvSpPr>
        <p:spPr>
          <a:xfrm>
            <a:off x="2590800" y="5715000"/>
            <a:ext cx="8382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4267200" y="5791200"/>
            <a:ext cx="838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295400" y="0"/>
            <a:ext cx="6553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sz="2800" b="1"/>
              <a:t>Ⅰ</a:t>
            </a:r>
            <a:r>
              <a:rPr kumimoji="1" lang="en-US" altLang="zh-CN" sz="2800" b="1"/>
              <a:t> </a:t>
            </a:r>
            <a:r>
              <a:rPr kumimoji="1" lang="en-US" altLang="zh-CN" sz="2800" b="1" u="sng"/>
              <a:t>Assembly</a:t>
            </a:r>
            <a:r>
              <a:rPr kumimoji="1" lang="en-US" altLang="zh-CN" sz="2800" b="1"/>
              <a:t>, </a:t>
            </a:r>
            <a:r>
              <a:rPr kumimoji="1" lang="en-US" altLang="zh-CN" sz="2800" b="1" u="sng"/>
              <a:t>rearrangement</a:t>
            </a:r>
            <a:r>
              <a:rPr kumimoji="1" lang="en-US" altLang="zh-CN" sz="2800" b="1"/>
              <a:t>, and </a:t>
            </a:r>
            <a:r>
              <a:rPr kumimoji="1" lang="en-US" altLang="zh-CN" sz="2800" b="1" u="sng"/>
              <a:t>catalysis </a:t>
            </a:r>
            <a:r>
              <a:rPr kumimoji="1" lang="en-US" altLang="zh-CN" sz="2800" b="1"/>
              <a:t>within the </a:t>
            </a:r>
            <a:r>
              <a:rPr kumimoji="1" lang="en-US" altLang="zh-CN" sz="2800" b="1" i="1"/>
              <a:t>spliceosome</a:t>
            </a:r>
            <a:r>
              <a:rPr kumimoji="1" lang="en-US" altLang="zh-CN" sz="2800" b="1"/>
              <a:t>: the splicing pathway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914400" y="1676400"/>
            <a:ext cx="7239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2400" b="1"/>
              <a:t>Assembly step 1</a:t>
            </a:r>
          </a:p>
          <a:p>
            <a:pPr algn="ctr"/>
            <a:endParaRPr kumimoji="1" lang="en-US" altLang="zh-CN" sz="2400" b="1"/>
          </a:p>
          <a:p>
            <a:r>
              <a:rPr kumimoji="1" lang="en-US" altLang="zh-CN" sz="2400"/>
              <a:t>1. </a:t>
            </a:r>
            <a:r>
              <a:rPr kumimoji="1" lang="en-US" altLang="zh-CN" sz="2400" u="sng"/>
              <a:t>U1</a:t>
            </a:r>
            <a:r>
              <a:rPr kumimoji="1" lang="en-US" altLang="zh-CN" sz="2400"/>
              <a:t> recognizes 5’ splice site. 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2. One subunit of </a:t>
            </a:r>
            <a:r>
              <a:rPr kumimoji="1" lang="en-US" altLang="zh-CN" sz="2400" u="sng"/>
              <a:t>U2AF</a:t>
            </a:r>
            <a:r>
              <a:rPr kumimoji="1" lang="en-US" altLang="zh-CN" sz="2400"/>
              <a:t> binds to </a:t>
            </a:r>
            <a:r>
              <a:rPr kumimoji="1" lang="en-US" altLang="zh-CN" sz="2400" u="sng"/>
              <a:t>Py tract</a:t>
            </a:r>
            <a:r>
              <a:rPr kumimoji="1" lang="en-US" altLang="zh-CN" sz="2400"/>
              <a:t> and the other to the </a:t>
            </a:r>
            <a:r>
              <a:rPr kumimoji="1" lang="en-US" altLang="zh-CN" sz="2400" u="sng"/>
              <a:t>3’ splice site</a:t>
            </a:r>
            <a:r>
              <a:rPr kumimoji="1" lang="en-US" altLang="zh-CN" sz="2400"/>
              <a:t>. The former subunits interacts with BBP and helps it to bind to the branch point.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3. </a:t>
            </a:r>
            <a:r>
              <a:rPr kumimoji="1" lang="en-US" altLang="zh-CN" sz="2400" b="1"/>
              <a:t>Early (E) complex</a:t>
            </a:r>
            <a:r>
              <a:rPr kumimoji="1" lang="en-US" altLang="zh-CN" sz="2400"/>
              <a:t> is formed</a:t>
            </a:r>
          </a:p>
        </p:txBody>
      </p:sp>
      <p:sp>
        <p:nvSpPr>
          <p:cNvPr id="28677" name="CasellaDiTesto 4"/>
          <p:cNvSpPr txBox="1">
            <a:spLocks noChangeArrowheads="1"/>
          </p:cNvSpPr>
          <p:nvPr/>
        </p:nvSpPr>
        <p:spPr bwMode="auto">
          <a:xfrm>
            <a:off x="4419600" y="58674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/>
              <a:t>BBP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1733550" y="609600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8" name="Connettore 1 17"/>
          <p:cNvCxnSpPr/>
          <p:nvPr/>
        </p:nvCxnSpPr>
        <p:spPr>
          <a:xfrm>
            <a:off x="3048000" y="6323013"/>
            <a:ext cx="14478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0" name="CasellaDiTesto 18"/>
          <p:cNvSpPr txBox="1">
            <a:spLocks noChangeArrowheads="1"/>
          </p:cNvSpPr>
          <p:nvPr/>
        </p:nvSpPr>
        <p:spPr bwMode="auto">
          <a:xfrm>
            <a:off x="4495800" y="6094413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cxnSp>
        <p:nvCxnSpPr>
          <p:cNvPr id="20" name="Connettore 1 19"/>
          <p:cNvCxnSpPr/>
          <p:nvPr/>
        </p:nvCxnSpPr>
        <p:spPr>
          <a:xfrm>
            <a:off x="4800600" y="6324600"/>
            <a:ext cx="1447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arrotondato 20"/>
          <p:cNvSpPr/>
          <p:nvPr/>
        </p:nvSpPr>
        <p:spPr>
          <a:xfrm>
            <a:off x="6248400" y="609600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itaglia e arrotonda singolo angolo rettangolo 22"/>
          <p:cNvSpPr/>
          <p:nvPr/>
        </p:nvSpPr>
        <p:spPr>
          <a:xfrm>
            <a:off x="5105400" y="5727405"/>
            <a:ext cx="990600" cy="533400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684" name="CasellaDiTesto 5"/>
          <p:cNvSpPr txBox="1">
            <a:spLocks noChangeArrowheads="1"/>
          </p:cNvSpPr>
          <p:nvPr/>
        </p:nvSpPr>
        <p:spPr bwMode="auto">
          <a:xfrm>
            <a:off x="5105400" y="5803605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U2AF65</a:t>
            </a:r>
          </a:p>
        </p:txBody>
      </p:sp>
      <p:sp>
        <p:nvSpPr>
          <p:cNvPr id="24" name="Ovale 23"/>
          <p:cNvSpPr/>
          <p:nvPr/>
        </p:nvSpPr>
        <p:spPr>
          <a:xfrm>
            <a:off x="6019800" y="5638800"/>
            <a:ext cx="609600" cy="533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686" name="CasellaDiTesto 6"/>
          <p:cNvSpPr txBox="1">
            <a:spLocks noChangeArrowheads="1"/>
          </p:cNvSpPr>
          <p:nvPr/>
        </p:nvSpPr>
        <p:spPr bwMode="auto">
          <a:xfrm>
            <a:off x="6096000" y="57150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35</a:t>
            </a:r>
          </a:p>
        </p:txBody>
      </p:sp>
      <p:sp>
        <p:nvSpPr>
          <p:cNvPr id="28687" name="CasellaDiTesto 24"/>
          <p:cNvSpPr txBox="1">
            <a:spLocks noChangeArrowheads="1"/>
          </p:cNvSpPr>
          <p:nvPr/>
        </p:nvSpPr>
        <p:spPr bwMode="auto">
          <a:xfrm>
            <a:off x="2647950" y="6096000"/>
            <a:ext cx="49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pG</a:t>
            </a:r>
          </a:p>
        </p:txBody>
      </p:sp>
      <p:sp>
        <p:nvSpPr>
          <p:cNvPr id="28688" name="CasellaDiTesto 26"/>
          <p:cNvSpPr txBox="1">
            <a:spLocks noChangeArrowheads="1"/>
          </p:cNvSpPr>
          <p:nvPr/>
        </p:nvSpPr>
        <p:spPr bwMode="auto">
          <a:xfrm>
            <a:off x="2762250" y="5675313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U1</a:t>
            </a:r>
          </a:p>
        </p:txBody>
      </p:sp>
      <p:sp>
        <p:nvSpPr>
          <p:cNvPr id="28689" name="CasellaDiTesto 27"/>
          <p:cNvSpPr txBox="1">
            <a:spLocks noChangeArrowheads="1"/>
          </p:cNvSpPr>
          <p:nvPr/>
        </p:nvSpPr>
        <p:spPr bwMode="auto">
          <a:xfrm>
            <a:off x="1371600" y="6096000"/>
            <a:ext cx="35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5</a:t>
            </a:r>
            <a:r>
              <a:rPr lang="ja-JP" altLang="it-IT" sz="1800"/>
              <a:t>’</a:t>
            </a:r>
            <a:endParaRPr lang="it-IT" sz="1800"/>
          </a:p>
        </p:txBody>
      </p:sp>
      <p:sp>
        <p:nvSpPr>
          <p:cNvPr id="28690" name="CasellaDiTesto 28"/>
          <p:cNvSpPr txBox="1">
            <a:spLocks noChangeArrowheads="1"/>
          </p:cNvSpPr>
          <p:nvPr/>
        </p:nvSpPr>
        <p:spPr bwMode="auto">
          <a:xfrm>
            <a:off x="7239000" y="6096000"/>
            <a:ext cx="35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</a:t>
            </a:r>
            <a:r>
              <a:rPr lang="ja-JP" altLang="it-IT" sz="1800"/>
              <a:t>’</a:t>
            </a:r>
            <a:endParaRPr lang="it-IT" sz="1800"/>
          </a:p>
        </p:txBody>
      </p:sp>
      <p:sp>
        <p:nvSpPr>
          <p:cNvPr id="28691" name="Text Box 5"/>
          <p:cNvSpPr txBox="1">
            <a:spLocks noChangeArrowheads="1"/>
          </p:cNvSpPr>
          <p:nvPr/>
        </p:nvSpPr>
        <p:spPr bwMode="auto">
          <a:xfrm>
            <a:off x="7312025" y="5486400"/>
            <a:ext cx="183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E complex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CD2A18-0689-BC49-B8D2-4899E3E072B3}"/>
              </a:ext>
            </a:extLst>
          </p:cNvPr>
          <p:cNvSpPr txBox="1"/>
          <p:nvPr/>
        </p:nvSpPr>
        <p:spPr>
          <a:xfrm>
            <a:off x="5146832" y="6279356"/>
            <a:ext cx="91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Py-tract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615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/>
          <p:cNvSpPr/>
          <p:nvPr/>
        </p:nvSpPr>
        <p:spPr>
          <a:xfrm>
            <a:off x="4267200" y="3925888"/>
            <a:ext cx="8382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914400" y="0"/>
            <a:ext cx="7315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2400" b="1"/>
              <a:t>Assembly step 2</a:t>
            </a:r>
          </a:p>
          <a:p>
            <a:pPr algn="ctr"/>
            <a:endParaRPr kumimoji="1" lang="en-US" altLang="zh-CN" sz="2400" b="1"/>
          </a:p>
          <a:p>
            <a:r>
              <a:rPr kumimoji="1" lang="en-US" altLang="zh-CN" sz="2400"/>
              <a:t>1. U2 binds to the branch site, and then </a:t>
            </a:r>
            <a:r>
              <a:rPr kumimoji="1" lang="en-US" altLang="zh-CN" sz="2400" b="1"/>
              <a:t>A complex</a:t>
            </a:r>
            <a:r>
              <a:rPr kumimoji="1" lang="en-US" altLang="zh-CN" sz="2400"/>
              <a:t> is formed.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2. The base-pairing between the U2 and the branch site is such that the A is extruded. This A residue is available to react with the 5’ splice site.</a:t>
            </a:r>
          </a:p>
        </p:txBody>
      </p:sp>
      <p:sp>
        <p:nvSpPr>
          <p:cNvPr id="4" name="Ovale 3"/>
          <p:cNvSpPr/>
          <p:nvPr/>
        </p:nvSpPr>
        <p:spPr>
          <a:xfrm>
            <a:off x="2590800" y="3621088"/>
            <a:ext cx="8382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1733550" y="4002088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>
            <a:off x="3048000" y="4229100"/>
            <a:ext cx="1447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2" name="CasellaDiTesto 8"/>
          <p:cNvSpPr txBox="1">
            <a:spLocks noChangeArrowheads="1"/>
          </p:cNvSpPr>
          <p:nvPr/>
        </p:nvSpPr>
        <p:spPr bwMode="auto">
          <a:xfrm>
            <a:off x="4495800" y="4000500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4800600" y="4230688"/>
            <a:ext cx="14478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arrotondato 10"/>
          <p:cNvSpPr/>
          <p:nvPr/>
        </p:nvSpPr>
        <p:spPr>
          <a:xfrm>
            <a:off x="6248400" y="4002088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705" name="CasellaDiTesto 15"/>
          <p:cNvSpPr txBox="1">
            <a:spLocks noChangeArrowheads="1"/>
          </p:cNvSpPr>
          <p:nvPr/>
        </p:nvSpPr>
        <p:spPr bwMode="auto">
          <a:xfrm>
            <a:off x="2647950" y="4002088"/>
            <a:ext cx="49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pG</a:t>
            </a:r>
          </a:p>
        </p:txBody>
      </p:sp>
      <p:sp>
        <p:nvSpPr>
          <p:cNvPr id="29706" name="CasellaDiTesto 16"/>
          <p:cNvSpPr txBox="1">
            <a:spLocks noChangeArrowheads="1"/>
          </p:cNvSpPr>
          <p:nvPr/>
        </p:nvSpPr>
        <p:spPr bwMode="auto">
          <a:xfrm>
            <a:off x="2762250" y="35814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U1</a:t>
            </a:r>
          </a:p>
        </p:txBody>
      </p:sp>
      <p:sp>
        <p:nvSpPr>
          <p:cNvPr id="29707" name="CasellaDiTesto 17"/>
          <p:cNvSpPr txBox="1">
            <a:spLocks noChangeArrowheads="1"/>
          </p:cNvSpPr>
          <p:nvPr/>
        </p:nvSpPr>
        <p:spPr bwMode="auto">
          <a:xfrm>
            <a:off x="1371600" y="4002088"/>
            <a:ext cx="357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5</a:t>
            </a:r>
            <a:r>
              <a:rPr lang="ja-JP" altLang="it-IT" sz="1800"/>
              <a:t>’</a:t>
            </a:r>
            <a:endParaRPr lang="it-IT" sz="1800"/>
          </a:p>
        </p:txBody>
      </p:sp>
      <p:sp>
        <p:nvSpPr>
          <p:cNvPr id="29708" name="CasellaDiTesto 18"/>
          <p:cNvSpPr txBox="1">
            <a:spLocks noChangeArrowheads="1"/>
          </p:cNvSpPr>
          <p:nvPr/>
        </p:nvSpPr>
        <p:spPr bwMode="auto">
          <a:xfrm>
            <a:off x="7239000" y="4002088"/>
            <a:ext cx="357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</a:t>
            </a:r>
            <a:r>
              <a:rPr lang="ja-JP" altLang="it-IT" sz="1800"/>
              <a:t>’</a:t>
            </a:r>
            <a:endParaRPr lang="it-IT" sz="1800"/>
          </a:p>
        </p:txBody>
      </p:sp>
      <p:sp>
        <p:nvSpPr>
          <p:cNvPr id="29709" name="CasellaDiTesto 20"/>
          <p:cNvSpPr txBox="1">
            <a:spLocks noChangeArrowheads="1"/>
          </p:cNvSpPr>
          <p:nvPr/>
        </p:nvSpPr>
        <p:spPr bwMode="auto">
          <a:xfrm>
            <a:off x="4438650" y="43751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pic>
        <p:nvPicPr>
          <p:cNvPr id="29710" name="Picture 7" descr="fg13-0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4686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Text Box 6"/>
          <p:cNvSpPr txBox="1">
            <a:spLocks noChangeArrowheads="1"/>
          </p:cNvSpPr>
          <p:nvPr/>
        </p:nvSpPr>
        <p:spPr bwMode="auto">
          <a:xfrm>
            <a:off x="7162800" y="3429000"/>
            <a:ext cx="175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A complex</a:t>
            </a:r>
          </a:p>
        </p:txBody>
      </p:sp>
      <p:sp>
        <p:nvSpPr>
          <p:cNvPr id="24" name="Ritaglia e arrotonda singolo angolo rettangolo 23"/>
          <p:cNvSpPr/>
          <p:nvPr/>
        </p:nvSpPr>
        <p:spPr>
          <a:xfrm>
            <a:off x="5105400" y="3657600"/>
            <a:ext cx="990600" cy="533400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713" name="CasellaDiTesto 24"/>
          <p:cNvSpPr txBox="1">
            <a:spLocks noChangeArrowheads="1"/>
          </p:cNvSpPr>
          <p:nvPr/>
        </p:nvSpPr>
        <p:spPr bwMode="auto">
          <a:xfrm>
            <a:off x="5105400" y="3733800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U2AF65</a:t>
            </a:r>
          </a:p>
        </p:txBody>
      </p:sp>
      <p:sp>
        <p:nvSpPr>
          <p:cNvPr id="26" name="Ovale 25"/>
          <p:cNvSpPr/>
          <p:nvPr/>
        </p:nvSpPr>
        <p:spPr>
          <a:xfrm>
            <a:off x="6019800" y="3505200"/>
            <a:ext cx="609600" cy="533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715" name="CasellaDiTesto 26"/>
          <p:cNvSpPr txBox="1">
            <a:spLocks noChangeArrowheads="1"/>
          </p:cNvSpPr>
          <p:nvPr/>
        </p:nvSpPr>
        <p:spPr bwMode="auto">
          <a:xfrm>
            <a:off x="6096000" y="35814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595846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uppo 53"/>
          <p:cNvGrpSpPr>
            <a:grpSpLocks/>
          </p:cNvGrpSpPr>
          <p:nvPr/>
        </p:nvGrpSpPr>
        <p:grpSpPr bwMode="auto">
          <a:xfrm>
            <a:off x="3733800" y="4800600"/>
            <a:ext cx="1295400" cy="1219200"/>
            <a:chOff x="1828800" y="3505200"/>
            <a:chExt cx="1295400" cy="1219200"/>
          </a:xfrm>
        </p:grpSpPr>
        <p:sp>
          <p:nvSpPr>
            <p:cNvPr id="55" name="Ritaglia singolo angolo rettangolo 54"/>
            <p:cNvSpPr/>
            <p:nvPr/>
          </p:nvSpPr>
          <p:spPr>
            <a:xfrm>
              <a:off x="2362200" y="3505200"/>
              <a:ext cx="609600" cy="685800"/>
            </a:xfrm>
            <a:prstGeom prst="snip1Rect">
              <a:avLst/>
            </a:prstGeom>
            <a:solidFill>
              <a:srgbClr val="F69274"/>
            </a:solidFill>
            <a:ln>
              <a:solidFill>
                <a:srgbClr val="F692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6" name="Ovale 55"/>
            <p:cNvSpPr/>
            <p:nvPr/>
          </p:nvSpPr>
          <p:spPr>
            <a:xfrm>
              <a:off x="2514600" y="3886200"/>
              <a:ext cx="609600" cy="838200"/>
            </a:xfrm>
            <a:prstGeom prst="ellipse">
              <a:avLst/>
            </a:prstGeom>
            <a:solidFill>
              <a:srgbClr val="FED190"/>
            </a:solidFill>
            <a:ln>
              <a:solidFill>
                <a:srgbClr val="F69274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7" name="Ovale 56"/>
            <p:cNvSpPr/>
            <p:nvPr/>
          </p:nvSpPr>
          <p:spPr>
            <a:xfrm>
              <a:off x="1828800" y="3886200"/>
              <a:ext cx="838200" cy="838200"/>
            </a:xfrm>
            <a:prstGeom prst="ellipse">
              <a:avLst/>
            </a:prstGeom>
            <a:solidFill>
              <a:srgbClr val="FDECB8"/>
            </a:solidFill>
            <a:ln>
              <a:solidFill>
                <a:srgbClr val="FED19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765" name="CasellaDiTesto 57"/>
            <p:cNvSpPr txBox="1">
              <a:spLocks noChangeArrowheads="1"/>
            </p:cNvSpPr>
            <p:nvPr/>
          </p:nvSpPr>
          <p:spPr bwMode="auto">
            <a:xfrm>
              <a:off x="25908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U4</a:t>
              </a:r>
            </a:p>
          </p:txBody>
        </p:sp>
        <p:sp>
          <p:nvSpPr>
            <p:cNvPr id="30766" name="CasellaDiTesto 58"/>
            <p:cNvSpPr txBox="1">
              <a:spLocks noChangeArrowheads="1"/>
            </p:cNvSpPr>
            <p:nvPr/>
          </p:nvSpPr>
          <p:spPr bwMode="auto">
            <a:xfrm>
              <a:off x="2438400" y="35052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U5</a:t>
              </a:r>
            </a:p>
          </p:txBody>
        </p:sp>
        <p:sp>
          <p:nvSpPr>
            <p:cNvPr id="30767" name="CasellaDiTesto 59"/>
            <p:cNvSpPr txBox="1">
              <a:spLocks noChangeArrowheads="1"/>
            </p:cNvSpPr>
            <p:nvPr/>
          </p:nvSpPr>
          <p:spPr bwMode="auto">
            <a:xfrm>
              <a:off x="20574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U6</a:t>
              </a:r>
            </a:p>
          </p:txBody>
        </p:sp>
      </p:grpSp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219200" y="-77788"/>
            <a:ext cx="6400800" cy="228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2400" b="1"/>
              <a:t>Assembly step 3</a:t>
            </a:r>
          </a:p>
          <a:p>
            <a:pPr algn="ctr"/>
            <a:endParaRPr kumimoji="1" lang="en-US" altLang="zh-CN" sz="2400" b="1"/>
          </a:p>
          <a:p>
            <a:r>
              <a:rPr kumimoji="1" lang="en-US" altLang="zh-CN" sz="2400"/>
              <a:t>1. U4, U5 and U6 form the tri-snRNP Particle. 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2. With the entry of the tri-snRNP, the A complex is converted into the </a:t>
            </a:r>
            <a:r>
              <a:rPr kumimoji="1" lang="en-US" altLang="zh-CN" sz="2400" b="1"/>
              <a:t>B complex</a:t>
            </a:r>
            <a:r>
              <a:rPr kumimoji="1" lang="en-US" altLang="zh-CN" sz="2400"/>
              <a:t>.</a:t>
            </a:r>
          </a:p>
        </p:txBody>
      </p:sp>
      <p:sp>
        <p:nvSpPr>
          <p:cNvPr id="4" name="Ovale 3"/>
          <p:cNvSpPr/>
          <p:nvPr/>
        </p:nvSpPr>
        <p:spPr>
          <a:xfrm>
            <a:off x="4114800" y="2836863"/>
            <a:ext cx="8382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438400" y="2532063"/>
            <a:ext cx="8382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1581150" y="2913063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7" name="Connettore 1 6"/>
          <p:cNvCxnSpPr/>
          <p:nvPr/>
        </p:nvCxnSpPr>
        <p:spPr>
          <a:xfrm>
            <a:off x="2895600" y="3140075"/>
            <a:ext cx="1447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7" name="CasellaDiTesto 7"/>
          <p:cNvSpPr txBox="1">
            <a:spLocks noChangeArrowheads="1"/>
          </p:cNvSpPr>
          <p:nvPr/>
        </p:nvSpPr>
        <p:spPr bwMode="auto">
          <a:xfrm>
            <a:off x="4343400" y="2911475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4648200" y="3141663"/>
            <a:ext cx="14478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arrotondato 9"/>
          <p:cNvSpPr/>
          <p:nvPr/>
        </p:nvSpPr>
        <p:spPr>
          <a:xfrm>
            <a:off x="6096000" y="2913063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30" name="CasellaDiTesto 10"/>
          <p:cNvSpPr txBox="1">
            <a:spLocks noChangeArrowheads="1"/>
          </p:cNvSpPr>
          <p:nvPr/>
        </p:nvSpPr>
        <p:spPr bwMode="auto">
          <a:xfrm>
            <a:off x="2495550" y="2913063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pG</a:t>
            </a:r>
          </a:p>
        </p:txBody>
      </p:sp>
      <p:sp>
        <p:nvSpPr>
          <p:cNvPr id="30731" name="CasellaDiTesto 11"/>
          <p:cNvSpPr txBox="1">
            <a:spLocks noChangeArrowheads="1"/>
          </p:cNvSpPr>
          <p:nvPr/>
        </p:nvSpPr>
        <p:spPr bwMode="auto">
          <a:xfrm>
            <a:off x="2609850" y="2492375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U1</a:t>
            </a:r>
          </a:p>
        </p:txBody>
      </p:sp>
      <p:sp>
        <p:nvSpPr>
          <p:cNvPr id="30732" name="CasellaDiTesto 12"/>
          <p:cNvSpPr txBox="1">
            <a:spLocks noChangeArrowheads="1"/>
          </p:cNvSpPr>
          <p:nvPr/>
        </p:nvSpPr>
        <p:spPr bwMode="auto">
          <a:xfrm>
            <a:off x="1219200" y="2913063"/>
            <a:ext cx="357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5</a:t>
            </a:r>
            <a:r>
              <a:rPr lang="ja-JP" altLang="it-IT" sz="1800"/>
              <a:t>’</a:t>
            </a:r>
            <a:endParaRPr lang="it-IT" sz="1800"/>
          </a:p>
        </p:txBody>
      </p:sp>
      <p:sp>
        <p:nvSpPr>
          <p:cNvPr id="30733" name="CasellaDiTesto 13"/>
          <p:cNvSpPr txBox="1">
            <a:spLocks noChangeArrowheads="1"/>
          </p:cNvSpPr>
          <p:nvPr/>
        </p:nvSpPr>
        <p:spPr bwMode="auto">
          <a:xfrm>
            <a:off x="7086600" y="2913063"/>
            <a:ext cx="357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</a:t>
            </a:r>
            <a:r>
              <a:rPr lang="ja-JP" altLang="it-IT" sz="1800"/>
              <a:t>’</a:t>
            </a:r>
            <a:endParaRPr lang="it-IT" sz="1800"/>
          </a:p>
        </p:txBody>
      </p:sp>
      <p:sp>
        <p:nvSpPr>
          <p:cNvPr id="30734" name="CasellaDiTesto 14"/>
          <p:cNvSpPr txBox="1">
            <a:spLocks noChangeArrowheads="1"/>
          </p:cNvSpPr>
          <p:nvPr/>
        </p:nvSpPr>
        <p:spPr bwMode="auto">
          <a:xfrm>
            <a:off x="4286250" y="3286125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16" name="Ritaglia e arrotonda singolo angolo rettangolo 15"/>
          <p:cNvSpPr/>
          <p:nvPr/>
        </p:nvSpPr>
        <p:spPr>
          <a:xfrm>
            <a:off x="4953000" y="2608263"/>
            <a:ext cx="990600" cy="533400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36" name="CasellaDiTesto 16"/>
          <p:cNvSpPr txBox="1">
            <a:spLocks noChangeArrowheads="1"/>
          </p:cNvSpPr>
          <p:nvPr/>
        </p:nvSpPr>
        <p:spPr bwMode="auto">
          <a:xfrm>
            <a:off x="4953000" y="2684463"/>
            <a:ext cx="103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U2AF65</a:t>
            </a:r>
          </a:p>
        </p:txBody>
      </p:sp>
      <p:sp>
        <p:nvSpPr>
          <p:cNvPr id="18" name="Ovale 17"/>
          <p:cNvSpPr/>
          <p:nvPr/>
        </p:nvSpPr>
        <p:spPr>
          <a:xfrm>
            <a:off x="5867400" y="2455863"/>
            <a:ext cx="609600" cy="533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38" name="CasellaDiTesto 18"/>
          <p:cNvSpPr txBox="1">
            <a:spLocks noChangeArrowheads="1"/>
          </p:cNvSpPr>
          <p:nvPr/>
        </p:nvSpPr>
        <p:spPr bwMode="auto">
          <a:xfrm>
            <a:off x="5943600" y="25320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35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2971800" y="561975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" name="Figura a mano libera 27"/>
          <p:cNvSpPr/>
          <p:nvPr/>
        </p:nvSpPr>
        <p:spPr>
          <a:xfrm>
            <a:off x="3970338" y="5648325"/>
            <a:ext cx="1808162" cy="1119188"/>
          </a:xfrm>
          <a:custGeom>
            <a:avLst/>
            <a:gdLst>
              <a:gd name="connsiteX0" fmla="*/ 0 w 1808597"/>
              <a:gd name="connsiteY0" fmla="*/ 118934 h 1119610"/>
              <a:gd name="connsiteX1" fmla="*/ 230885 w 1808597"/>
              <a:gd name="connsiteY1" fmla="*/ 138178 h 1119610"/>
              <a:gd name="connsiteX2" fmla="*/ 288606 w 1808597"/>
              <a:gd name="connsiteY2" fmla="*/ 215153 h 1119610"/>
              <a:gd name="connsiteX3" fmla="*/ 327087 w 1808597"/>
              <a:gd name="connsiteY3" fmla="*/ 465322 h 1119610"/>
              <a:gd name="connsiteX4" fmla="*/ 346327 w 1808597"/>
              <a:gd name="connsiteY4" fmla="*/ 638516 h 1119610"/>
              <a:gd name="connsiteX5" fmla="*/ 404048 w 1808597"/>
              <a:gd name="connsiteY5" fmla="*/ 927173 h 1119610"/>
              <a:gd name="connsiteX6" fmla="*/ 423289 w 1808597"/>
              <a:gd name="connsiteY6" fmla="*/ 1004148 h 1119610"/>
              <a:gd name="connsiteX7" fmla="*/ 519491 w 1808597"/>
              <a:gd name="connsiteY7" fmla="*/ 1100367 h 1119610"/>
              <a:gd name="connsiteX8" fmla="*/ 577212 w 1808597"/>
              <a:gd name="connsiteY8" fmla="*/ 1119610 h 1119610"/>
              <a:gd name="connsiteX9" fmla="*/ 634933 w 1808597"/>
              <a:gd name="connsiteY9" fmla="*/ 1100367 h 1119610"/>
              <a:gd name="connsiteX10" fmla="*/ 673414 w 1808597"/>
              <a:gd name="connsiteY10" fmla="*/ 984904 h 1119610"/>
              <a:gd name="connsiteX11" fmla="*/ 692654 w 1808597"/>
              <a:gd name="connsiteY11" fmla="*/ 753979 h 1119610"/>
              <a:gd name="connsiteX12" fmla="*/ 731135 w 1808597"/>
              <a:gd name="connsiteY12" fmla="*/ 330616 h 1119610"/>
              <a:gd name="connsiteX13" fmla="*/ 769616 w 1808597"/>
              <a:gd name="connsiteY13" fmla="*/ 138178 h 1119610"/>
              <a:gd name="connsiteX14" fmla="*/ 788856 w 1808597"/>
              <a:gd name="connsiteY14" fmla="*/ 80447 h 1119610"/>
              <a:gd name="connsiteX15" fmla="*/ 904299 w 1808597"/>
              <a:gd name="connsiteY15" fmla="*/ 3472 h 1119610"/>
              <a:gd name="connsiteX16" fmla="*/ 1135183 w 1808597"/>
              <a:gd name="connsiteY16" fmla="*/ 22715 h 1119610"/>
              <a:gd name="connsiteX17" fmla="*/ 1154424 w 1808597"/>
              <a:gd name="connsiteY17" fmla="*/ 80447 h 1119610"/>
              <a:gd name="connsiteX18" fmla="*/ 1231385 w 1808597"/>
              <a:gd name="connsiteY18" fmla="*/ 253641 h 1119610"/>
              <a:gd name="connsiteX19" fmla="*/ 1289107 w 1808597"/>
              <a:gd name="connsiteY19" fmla="*/ 234397 h 1119610"/>
              <a:gd name="connsiteX20" fmla="*/ 1346828 w 1808597"/>
              <a:gd name="connsiteY20" fmla="*/ 118934 h 1119610"/>
              <a:gd name="connsiteX21" fmla="*/ 1366068 w 1808597"/>
              <a:gd name="connsiteY21" fmla="*/ 41959 h 1119610"/>
              <a:gd name="connsiteX22" fmla="*/ 1808597 w 1808597"/>
              <a:gd name="connsiteY22" fmla="*/ 41959 h 111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8597" h="1119610">
                <a:moveTo>
                  <a:pt x="0" y="118934"/>
                </a:moveTo>
                <a:cubicBezTo>
                  <a:pt x="76962" y="125349"/>
                  <a:pt x="157621" y="113752"/>
                  <a:pt x="230885" y="138178"/>
                </a:cubicBezTo>
                <a:cubicBezTo>
                  <a:pt x="261310" y="148321"/>
                  <a:pt x="279558" y="184385"/>
                  <a:pt x="288606" y="215153"/>
                </a:cubicBezTo>
                <a:cubicBezTo>
                  <a:pt x="312409" y="296096"/>
                  <a:pt x="315689" y="381725"/>
                  <a:pt x="327087" y="465322"/>
                </a:cubicBezTo>
                <a:cubicBezTo>
                  <a:pt x="334934" y="522876"/>
                  <a:pt x="340821" y="580691"/>
                  <a:pt x="346327" y="638516"/>
                </a:cubicBezTo>
                <a:cubicBezTo>
                  <a:pt x="371014" y="897779"/>
                  <a:pt x="321670" y="803584"/>
                  <a:pt x="404048" y="927173"/>
                </a:cubicBezTo>
                <a:cubicBezTo>
                  <a:pt x="410462" y="952831"/>
                  <a:pt x="412872" y="979838"/>
                  <a:pt x="423289" y="1004148"/>
                </a:cubicBezTo>
                <a:cubicBezTo>
                  <a:pt x="444278" y="1053130"/>
                  <a:pt x="472844" y="1077039"/>
                  <a:pt x="519491" y="1100367"/>
                </a:cubicBezTo>
                <a:cubicBezTo>
                  <a:pt x="537631" y="1109438"/>
                  <a:pt x="557972" y="1113196"/>
                  <a:pt x="577212" y="1119610"/>
                </a:cubicBezTo>
                <a:cubicBezTo>
                  <a:pt x="596452" y="1113196"/>
                  <a:pt x="623146" y="1116872"/>
                  <a:pt x="634933" y="1100367"/>
                </a:cubicBezTo>
                <a:cubicBezTo>
                  <a:pt x="658510" y="1067353"/>
                  <a:pt x="673414" y="984904"/>
                  <a:pt x="673414" y="984904"/>
                </a:cubicBezTo>
                <a:cubicBezTo>
                  <a:pt x="679827" y="907929"/>
                  <a:pt x="686949" y="831010"/>
                  <a:pt x="692654" y="753979"/>
                </a:cubicBezTo>
                <a:cubicBezTo>
                  <a:pt x="707275" y="556563"/>
                  <a:pt x="701852" y="496583"/>
                  <a:pt x="731135" y="330616"/>
                </a:cubicBezTo>
                <a:cubicBezTo>
                  <a:pt x="742501" y="266195"/>
                  <a:pt x="748933" y="200238"/>
                  <a:pt x="769616" y="138178"/>
                </a:cubicBezTo>
                <a:cubicBezTo>
                  <a:pt x="776029" y="118934"/>
                  <a:pt x="774514" y="94791"/>
                  <a:pt x="788856" y="80447"/>
                </a:cubicBezTo>
                <a:cubicBezTo>
                  <a:pt x="821557" y="47740"/>
                  <a:pt x="904299" y="3472"/>
                  <a:pt x="904299" y="3472"/>
                </a:cubicBezTo>
                <a:cubicBezTo>
                  <a:pt x="981260" y="9886"/>
                  <a:pt x="1061371" y="0"/>
                  <a:pt x="1135183" y="22715"/>
                </a:cubicBezTo>
                <a:cubicBezTo>
                  <a:pt x="1154570" y="28681"/>
                  <a:pt x="1150447" y="60556"/>
                  <a:pt x="1154424" y="80447"/>
                </a:cubicBezTo>
                <a:cubicBezTo>
                  <a:pt x="1187324" y="244974"/>
                  <a:pt x="1130629" y="186458"/>
                  <a:pt x="1231385" y="253641"/>
                </a:cubicBezTo>
                <a:cubicBezTo>
                  <a:pt x="1250626" y="247226"/>
                  <a:pt x="1273271" y="247068"/>
                  <a:pt x="1289107" y="234397"/>
                </a:cubicBezTo>
                <a:cubicBezTo>
                  <a:pt x="1320337" y="209409"/>
                  <a:pt x="1336502" y="155083"/>
                  <a:pt x="1346828" y="118934"/>
                </a:cubicBezTo>
                <a:cubicBezTo>
                  <a:pt x="1354093" y="93504"/>
                  <a:pt x="1339980" y="46308"/>
                  <a:pt x="1366068" y="41959"/>
                </a:cubicBezTo>
                <a:cubicBezTo>
                  <a:pt x="1511570" y="17704"/>
                  <a:pt x="1661087" y="41959"/>
                  <a:pt x="1808597" y="41959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Rettangolo arrotondato 28"/>
          <p:cNvSpPr/>
          <p:nvPr/>
        </p:nvSpPr>
        <p:spPr>
          <a:xfrm>
            <a:off x="5791200" y="546735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42" name="CasellaDiTesto 29"/>
          <p:cNvSpPr txBox="1">
            <a:spLocks noChangeArrowheads="1"/>
          </p:cNvSpPr>
          <p:nvPr/>
        </p:nvSpPr>
        <p:spPr bwMode="auto">
          <a:xfrm>
            <a:off x="5059363" y="554355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31" name="Ovale 30"/>
          <p:cNvSpPr/>
          <p:nvPr/>
        </p:nvSpPr>
        <p:spPr>
          <a:xfrm>
            <a:off x="4800600" y="4800600"/>
            <a:ext cx="8382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44" name="CasellaDiTesto 31"/>
          <p:cNvSpPr txBox="1">
            <a:spLocks noChangeArrowheads="1"/>
          </p:cNvSpPr>
          <p:nvPr/>
        </p:nvSpPr>
        <p:spPr bwMode="auto">
          <a:xfrm>
            <a:off x="4972050" y="4903788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34" name="Ovale 33"/>
          <p:cNvSpPr/>
          <p:nvPr/>
        </p:nvSpPr>
        <p:spPr>
          <a:xfrm>
            <a:off x="3352800" y="4933950"/>
            <a:ext cx="8382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0746" name="Gruppo 52"/>
          <p:cNvGrpSpPr>
            <a:grpSpLocks/>
          </p:cNvGrpSpPr>
          <p:nvPr/>
        </p:nvGrpSpPr>
        <p:grpSpPr bwMode="auto">
          <a:xfrm>
            <a:off x="1828800" y="3505200"/>
            <a:ext cx="1295400" cy="1219200"/>
            <a:chOff x="1828800" y="3505200"/>
            <a:chExt cx="1295400" cy="1219200"/>
          </a:xfrm>
        </p:grpSpPr>
        <p:sp>
          <p:nvSpPr>
            <p:cNvPr id="36" name="Ritaglia singolo angolo rettangolo 35"/>
            <p:cNvSpPr/>
            <p:nvPr/>
          </p:nvSpPr>
          <p:spPr>
            <a:xfrm>
              <a:off x="2362200" y="3505200"/>
              <a:ext cx="609600" cy="685800"/>
            </a:xfrm>
            <a:prstGeom prst="snip1Rect">
              <a:avLst/>
            </a:prstGeom>
            <a:solidFill>
              <a:srgbClr val="F69274"/>
            </a:solidFill>
            <a:ln>
              <a:solidFill>
                <a:srgbClr val="F692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2514600" y="3886200"/>
              <a:ext cx="609600" cy="838200"/>
            </a:xfrm>
            <a:prstGeom prst="ellipse">
              <a:avLst/>
            </a:prstGeom>
            <a:solidFill>
              <a:srgbClr val="FED190"/>
            </a:solidFill>
            <a:ln>
              <a:solidFill>
                <a:srgbClr val="F69274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7" name="Ovale 36"/>
            <p:cNvSpPr/>
            <p:nvPr/>
          </p:nvSpPr>
          <p:spPr>
            <a:xfrm>
              <a:off x="1828800" y="3886200"/>
              <a:ext cx="838200" cy="838200"/>
            </a:xfrm>
            <a:prstGeom prst="ellipse">
              <a:avLst/>
            </a:prstGeom>
            <a:solidFill>
              <a:srgbClr val="FDECB8"/>
            </a:solidFill>
            <a:ln>
              <a:solidFill>
                <a:srgbClr val="FED19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759" name="CasellaDiTesto 38"/>
            <p:cNvSpPr txBox="1">
              <a:spLocks noChangeArrowheads="1"/>
            </p:cNvSpPr>
            <p:nvPr/>
          </p:nvSpPr>
          <p:spPr bwMode="auto">
            <a:xfrm>
              <a:off x="25908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U4</a:t>
              </a:r>
            </a:p>
          </p:txBody>
        </p:sp>
        <p:sp>
          <p:nvSpPr>
            <p:cNvPr id="30760" name="CasellaDiTesto 39"/>
            <p:cNvSpPr txBox="1">
              <a:spLocks noChangeArrowheads="1"/>
            </p:cNvSpPr>
            <p:nvPr/>
          </p:nvSpPr>
          <p:spPr bwMode="auto">
            <a:xfrm>
              <a:off x="2438400" y="35052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U5</a:t>
              </a:r>
            </a:p>
          </p:txBody>
        </p:sp>
        <p:sp>
          <p:nvSpPr>
            <p:cNvPr id="30761" name="CasellaDiTesto 40"/>
            <p:cNvSpPr txBox="1">
              <a:spLocks noChangeArrowheads="1"/>
            </p:cNvSpPr>
            <p:nvPr/>
          </p:nvSpPr>
          <p:spPr bwMode="auto">
            <a:xfrm>
              <a:off x="20574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U6</a:t>
              </a:r>
            </a:p>
          </p:txBody>
        </p:sp>
      </p:grpSp>
      <p:sp>
        <p:nvSpPr>
          <p:cNvPr id="30747" name="CasellaDiTesto 41"/>
          <p:cNvSpPr txBox="1">
            <a:spLocks noChangeArrowheads="1"/>
          </p:cNvSpPr>
          <p:nvPr/>
        </p:nvSpPr>
        <p:spPr bwMode="auto">
          <a:xfrm>
            <a:off x="3581400" y="49339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U1</a:t>
            </a:r>
          </a:p>
        </p:txBody>
      </p:sp>
      <p:cxnSp>
        <p:nvCxnSpPr>
          <p:cNvPr id="44" name="Connettore 2 43"/>
          <p:cNvCxnSpPr/>
          <p:nvPr/>
        </p:nvCxnSpPr>
        <p:spPr>
          <a:xfrm rot="5400000">
            <a:off x="4000501" y="4381500"/>
            <a:ext cx="9906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7 45"/>
          <p:cNvCxnSpPr/>
          <p:nvPr/>
        </p:nvCxnSpPr>
        <p:spPr>
          <a:xfrm>
            <a:off x="3911600" y="4114800"/>
            <a:ext cx="12192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taglia e arrotonda singolo angolo rettangolo 46"/>
          <p:cNvSpPr/>
          <p:nvPr/>
        </p:nvSpPr>
        <p:spPr>
          <a:xfrm>
            <a:off x="5334000" y="3886200"/>
            <a:ext cx="990600" cy="533400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51" name="CasellaDiTesto 47"/>
          <p:cNvSpPr txBox="1">
            <a:spLocks noChangeArrowheads="1"/>
          </p:cNvSpPr>
          <p:nvPr/>
        </p:nvSpPr>
        <p:spPr bwMode="auto">
          <a:xfrm>
            <a:off x="5334000" y="3962400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U2AF65</a:t>
            </a:r>
          </a:p>
        </p:txBody>
      </p:sp>
      <p:sp>
        <p:nvSpPr>
          <p:cNvPr id="49" name="Ovale 48"/>
          <p:cNvSpPr/>
          <p:nvPr/>
        </p:nvSpPr>
        <p:spPr>
          <a:xfrm>
            <a:off x="6248400" y="3733800"/>
            <a:ext cx="609600" cy="533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753" name="CasellaDiTesto 49"/>
          <p:cNvSpPr txBox="1">
            <a:spLocks noChangeArrowheads="1"/>
          </p:cNvSpPr>
          <p:nvPr/>
        </p:nvSpPr>
        <p:spPr bwMode="auto">
          <a:xfrm>
            <a:off x="6324600" y="38100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35</a:t>
            </a:r>
          </a:p>
        </p:txBody>
      </p:sp>
      <p:sp>
        <p:nvSpPr>
          <p:cNvPr id="30754" name="Text Box 6"/>
          <p:cNvSpPr txBox="1">
            <a:spLocks noChangeArrowheads="1"/>
          </p:cNvSpPr>
          <p:nvPr/>
        </p:nvSpPr>
        <p:spPr bwMode="auto">
          <a:xfrm>
            <a:off x="7010400" y="2438400"/>
            <a:ext cx="175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A complex</a:t>
            </a:r>
          </a:p>
        </p:txBody>
      </p:sp>
      <p:sp>
        <p:nvSpPr>
          <p:cNvPr id="30755" name="Text Box 6"/>
          <p:cNvSpPr txBox="1">
            <a:spLocks noChangeArrowheads="1"/>
          </p:cNvSpPr>
          <p:nvPr/>
        </p:nvSpPr>
        <p:spPr bwMode="auto">
          <a:xfrm>
            <a:off x="7010400" y="5105400"/>
            <a:ext cx="175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B complex</a:t>
            </a:r>
          </a:p>
        </p:txBody>
      </p:sp>
    </p:spTree>
    <p:extLst>
      <p:ext uri="{BB962C8B-B14F-4D97-AF65-F5344CB8AC3E}">
        <p14:creationId xmlns:p14="http://schemas.microsoft.com/office/powerpoint/2010/main" val="34192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uppo 71"/>
          <p:cNvGrpSpPr>
            <a:grpSpLocks/>
          </p:cNvGrpSpPr>
          <p:nvPr/>
        </p:nvGrpSpPr>
        <p:grpSpPr bwMode="auto">
          <a:xfrm>
            <a:off x="3429000" y="2819400"/>
            <a:ext cx="1295400" cy="1219200"/>
            <a:chOff x="1828800" y="3505200"/>
            <a:chExt cx="1295400" cy="1219200"/>
          </a:xfrm>
        </p:grpSpPr>
        <p:sp>
          <p:nvSpPr>
            <p:cNvPr id="73" name="Ritaglia singolo angolo rettangolo 72"/>
            <p:cNvSpPr/>
            <p:nvPr/>
          </p:nvSpPr>
          <p:spPr>
            <a:xfrm>
              <a:off x="2362200" y="3505200"/>
              <a:ext cx="609600" cy="685800"/>
            </a:xfrm>
            <a:prstGeom prst="snip1Rect">
              <a:avLst/>
            </a:prstGeom>
            <a:solidFill>
              <a:srgbClr val="F69274"/>
            </a:solidFill>
            <a:ln>
              <a:solidFill>
                <a:srgbClr val="F692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4" name="Ovale 73"/>
            <p:cNvSpPr/>
            <p:nvPr/>
          </p:nvSpPr>
          <p:spPr>
            <a:xfrm>
              <a:off x="2514600" y="3886200"/>
              <a:ext cx="609600" cy="838200"/>
            </a:xfrm>
            <a:prstGeom prst="ellipse">
              <a:avLst/>
            </a:prstGeom>
            <a:solidFill>
              <a:srgbClr val="FED190"/>
            </a:solidFill>
            <a:ln>
              <a:solidFill>
                <a:srgbClr val="F69274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5" name="Ovale 74"/>
            <p:cNvSpPr/>
            <p:nvPr/>
          </p:nvSpPr>
          <p:spPr>
            <a:xfrm>
              <a:off x="1828800" y="3886200"/>
              <a:ext cx="838200" cy="838200"/>
            </a:xfrm>
            <a:prstGeom prst="ellipse">
              <a:avLst/>
            </a:prstGeom>
            <a:solidFill>
              <a:srgbClr val="FDECB8"/>
            </a:solidFill>
            <a:ln>
              <a:solidFill>
                <a:srgbClr val="FED19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792" name="CasellaDiTesto 75"/>
            <p:cNvSpPr txBox="1">
              <a:spLocks noChangeArrowheads="1"/>
            </p:cNvSpPr>
            <p:nvPr/>
          </p:nvSpPr>
          <p:spPr bwMode="auto">
            <a:xfrm>
              <a:off x="25908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U4</a:t>
              </a:r>
            </a:p>
          </p:txBody>
        </p:sp>
        <p:sp>
          <p:nvSpPr>
            <p:cNvPr id="31793" name="CasellaDiTesto 76"/>
            <p:cNvSpPr txBox="1">
              <a:spLocks noChangeArrowheads="1"/>
            </p:cNvSpPr>
            <p:nvPr/>
          </p:nvSpPr>
          <p:spPr bwMode="auto">
            <a:xfrm>
              <a:off x="2438400" y="35052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U5</a:t>
              </a:r>
            </a:p>
          </p:txBody>
        </p:sp>
        <p:sp>
          <p:nvSpPr>
            <p:cNvPr id="31794" name="CasellaDiTesto 77"/>
            <p:cNvSpPr txBox="1">
              <a:spLocks noChangeArrowheads="1"/>
            </p:cNvSpPr>
            <p:nvPr/>
          </p:nvSpPr>
          <p:spPr bwMode="auto">
            <a:xfrm>
              <a:off x="20574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U6</a:t>
              </a:r>
            </a:p>
          </p:txBody>
        </p:sp>
      </p:grpSp>
      <p:grpSp>
        <p:nvGrpSpPr>
          <p:cNvPr id="31746" name="Gruppo 64"/>
          <p:cNvGrpSpPr>
            <a:grpSpLocks/>
          </p:cNvGrpSpPr>
          <p:nvPr/>
        </p:nvGrpSpPr>
        <p:grpSpPr bwMode="auto">
          <a:xfrm>
            <a:off x="3352800" y="228600"/>
            <a:ext cx="1295400" cy="1219200"/>
            <a:chOff x="1828800" y="3505200"/>
            <a:chExt cx="1295400" cy="1219200"/>
          </a:xfrm>
        </p:grpSpPr>
        <p:sp>
          <p:nvSpPr>
            <p:cNvPr id="66" name="Ritaglia singolo angolo rettangolo 65"/>
            <p:cNvSpPr/>
            <p:nvPr/>
          </p:nvSpPr>
          <p:spPr>
            <a:xfrm>
              <a:off x="2362200" y="3505200"/>
              <a:ext cx="609600" cy="685800"/>
            </a:xfrm>
            <a:prstGeom prst="snip1Rect">
              <a:avLst/>
            </a:prstGeom>
            <a:solidFill>
              <a:srgbClr val="F69274"/>
            </a:solidFill>
            <a:ln>
              <a:solidFill>
                <a:srgbClr val="F692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7" name="Ovale 66"/>
            <p:cNvSpPr/>
            <p:nvPr/>
          </p:nvSpPr>
          <p:spPr>
            <a:xfrm>
              <a:off x="2514600" y="3886200"/>
              <a:ext cx="609600" cy="838200"/>
            </a:xfrm>
            <a:prstGeom prst="ellipse">
              <a:avLst/>
            </a:prstGeom>
            <a:solidFill>
              <a:srgbClr val="FED190"/>
            </a:solidFill>
            <a:ln>
              <a:solidFill>
                <a:srgbClr val="F69274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8" name="Ovale 67"/>
            <p:cNvSpPr/>
            <p:nvPr/>
          </p:nvSpPr>
          <p:spPr>
            <a:xfrm>
              <a:off x="1828800" y="3886200"/>
              <a:ext cx="838200" cy="838200"/>
            </a:xfrm>
            <a:prstGeom prst="ellipse">
              <a:avLst/>
            </a:prstGeom>
            <a:solidFill>
              <a:srgbClr val="FDECB8"/>
            </a:solidFill>
            <a:ln>
              <a:solidFill>
                <a:srgbClr val="FED19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786" name="CasellaDiTesto 68"/>
            <p:cNvSpPr txBox="1">
              <a:spLocks noChangeArrowheads="1"/>
            </p:cNvSpPr>
            <p:nvPr/>
          </p:nvSpPr>
          <p:spPr bwMode="auto">
            <a:xfrm>
              <a:off x="25908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U4</a:t>
              </a:r>
            </a:p>
          </p:txBody>
        </p:sp>
        <p:sp>
          <p:nvSpPr>
            <p:cNvPr id="31787" name="CasellaDiTesto 69"/>
            <p:cNvSpPr txBox="1">
              <a:spLocks noChangeArrowheads="1"/>
            </p:cNvSpPr>
            <p:nvPr/>
          </p:nvSpPr>
          <p:spPr bwMode="auto">
            <a:xfrm>
              <a:off x="2438400" y="35052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U5</a:t>
              </a:r>
            </a:p>
          </p:txBody>
        </p:sp>
        <p:sp>
          <p:nvSpPr>
            <p:cNvPr id="31788" name="CasellaDiTesto 70"/>
            <p:cNvSpPr txBox="1">
              <a:spLocks noChangeArrowheads="1"/>
            </p:cNvSpPr>
            <p:nvPr/>
          </p:nvSpPr>
          <p:spPr bwMode="auto">
            <a:xfrm>
              <a:off x="2057400" y="4114800"/>
              <a:ext cx="4797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1"/>
                <a:t>U6</a:t>
              </a:r>
            </a:p>
          </p:txBody>
        </p:sp>
      </p:grpSp>
      <p:sp>
        <p:nvSpPr>
          <p:cNvPr id="42" name="Ritaglia singolo angolo rettangolo 41"/>
          <p:cNvSpPr/>
          <p:nvPr/>
        </p:nvSpPr>
        <p:spPr>
          <a:xfrm>
            <a:off x="3505200" y="5334000"/>
            <a:ext cx="838200" cy="685800"/>
          </a:xfrm>
          <a:prstGeom prst="snip1Rect">
            <a:avLst/>
          </a:prstGeom>
          <a:solidFill>
            <a:srgbClr val="F69274"/>
          </a:solidFill>
          <a:ln>
            <a:solidFill>
              <a:srgbClr val="F692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Ovale 53"/>
          <p:cNvSpPr/>
          <p:nvPr/>
        </p:nvSpPr>
        <p:spPr>
          <a:xfrm>
            <a:off x="3962400" y="5326063"/>
            <a:ext cx="10668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511425" y="89535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3509963" y="923925"/>
            <a:ext cx="1808162" cy="1119188"/>
          </a:xfrm>
          <a:custGeom>
            <a:avLst/>
            <a:gdLst>
              <a:gd name="connsiteX0" fmla="*/ 0 w 1808597"/>
              <a:gd name="connsiteY0" fmla="*/ 118934 h 1119610"/>
              <a:gd name="connsiteX1" fmla="*/ 230885 w 1808597"/>
              <a:gd name="connsiteY1" fmla="*/ 138178 h 1119610"/>
              <a:gd name="connsiteX2" fmla="*/ 288606 w 1808597"/>
              <a:gd name="connsiteY2" fmla="*/ 215153 h 1119610"/>
              <a:gd name="connsiteX3" fmla="*/ 327087 w 1808597"/>
              <a:gd name="connsiteY3" fmla="*/ 465322 h 1119610"/>
              <a:gd name="connsiteX4" fmla="*/ 346327 w 1808597"/>
              <a:gd name="connsiteY4" fmla="*/ 638516 h 1119610"/>
              <a:gd name="connsiteX5" fmla="*/ 404048 w 1808597"/>
              <a:gd name="connsiteY5" fmla="*/ 927173 h 1119610"/>
              <a:gd name="connsiteX6" fmla="*/ 423289 w 1808597"/>
              <a:gd name="connsiteY6" fmla="*/ 1004148 h 1119610"/>
              <a:gd name="connsiteX7" fmla="*/ 519491 w 1808597"/>
              <a:gd name="connsiteY7" fmla="*/ 1100367 h 1119610"/>
              <a:gd name="connsiteX8" fmla="*/ 577212 w 1808597"/>
              <a:gd name="connsiteY8" fmla="*/ 1119610 h 1119610"/>
              <a:gd name="connsiteX9" fmla="*/ 634933 w 1808597"/>
              <a:gd name="connsiteY9" fmla="*/ 1100367 h 1119610"/>
              <a:gd name="connsiteX10" fmla="*/ 673414 w 1808597"/>
              <a:gd name="connsiteY10" fmla="*/ 984904 h 1119610"/>
              <a:gd name="connsiteX11" fmla="*/ 692654 w 1808597"/>
              <a:gd name="connsiteY11" fmla="*/ 753979 h 1119610"/>
              <a:gd name="connsiteX12" fmla="*/ 731135 w 1808597"/>
              <a:gd name="connsiteY12" fmla="*/ 330616 h 1119610"/>
              <a:gd name="connsiteX13" fmla="*/ 769616 w 1808597"/>
              <a:gd name="connsiteY13" fmla="*/ 138178 h 1119610"/>
              <a:gd name="connsiteX14" fmla="*/ 788856 w 1808597"/>
              <a:gd name="connsiteY14" fmla="*/ 80447 h 1119610"/>
              <a:gd name="connsiteX15" fmla="*/ 904299 w 1808597"/>
              <a:gd name="connsiteY15" fmla="*/ 3472 h 1119610"/>
              <a:gd name="connsiteX16" fmla="*/ 1135183 w 1808597"/>
              <a:gd name="connsiteY16" fmla="*/ 22715 h 1119610"/>
              <a:gd name="connsiteX17" fmla="*/ 1154424 w 1808597"/>
              <a:gd name="connsiteY17" fmla="*/ 80447 h 1119610"/>
              <a:gd name="connsiteX18" fmla="*/ 1231385 w 1808597"/>
              <a:gd name="connsiteY18" fmla="*/ 253641 h 1119610"/>
              <a:gd name="connsiteX19" fmla="*/ 1289107 w 1808597"/>
              <a:gd name="connsiteY19" fmla="*/ 234397 h 1119610"/>
              <a:gd name="connsiteX20" fmla="*/ 1346828 w 1808597"/>
              <a:gd name="connsiteY20" fmla="*/ 118934 h 1119610"/>
              <a:gd name="connsiteX21" fmla="*/ 1366068 w 1808597"/>
              <a:gd name="connsiteY21" fmla="*/ 41959 h 1119610"/>
              <a:gd name="connsiteX22" fmla="*/ 1808597 w 1808597"/>
              <a:gd name="connsiteY22" fmla="*/ 41959 h 111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8597" h="1119610">
                <a:moveTo>
                  <a:pt x="0" y="118934"/>
                </a:moveTo>
                <a:cubicBezTo>
                  <a:pt x="76962" y="125349"/>
                  <a:pt x="157621" y="113752"/>
                  <a:pt x="230885" y="138178"/>
                </a:cubicBezTo>
                <a:cubicBezTo>
                  <a:pt x="261310" y="148321"/>
                  <a:pt x="279558" y="184385"/>
                  <a:pt x="288606" y="215153"/>
                </a:cubicBezTo>
                <a:cubicBezTo>
                  <a:pt x="312409" y="296096"/>
                  <a:pt x="315689" y="381725"/>
                  <a:pt x="327087" y="465322"/>
                </a:cubicBezTo>
                <a:cubicBezTo>
                  <a:pt x="334934" y="522876"/>
                  <a:pt x="340821" y="580691"/>
                  <a:pt x="346327" y="638516"/>
                </a:cubicBezTo>
                <a:cubicBezTo>
                  <a:pt x="371014" y="897779"/>
                  <a:pt x="321670" y="803584"/>
                  <a:pt x="404048" y="927173"/>
                </a:cubicBezTo>
                <a:cubicBezTo>
                  <a:pt x="410462" y="952831"/>
                  <a:pt x="412872" y="979838"/>
                  <a:pt x="423289" y="1004148"/>
                </a:cubicBezTo>
                <a:cubicBezTo>
                  <a:pt x="444278" y="1053130"/>
                  <a:pt x="472844" y="1077039"/>
                  <a:pt x="519491" y="1100367"/>
                </a:cubicBezTo>
                <a:cubicBezTo>
                  <a:pt x="537631" y="1109438"/>
                  <a:pt x="557972" y="1113196"/>
                  <a:pt x="577212" y="1119610"/>
                </a:cubicBezTo>
                <a:cubicBezTo>
                  <a:pt x="596452" y="1113196"/>
                  <a:pt x="623146" y="1116872"/>
                  <a:pt x="634933" y="1100367"/>
                </a:cubicBezTo>
                <a:cubicBezTo>
                  <a:pt x="658510" y="1067353"/>
                  <a:pt x="673414" y="984904"/>
                  <a:pt x="673414" y="984904"/>
                </a:cubicBezTo>
                <a:cubicBezTo>
                  <a:pt x="679827" y="907929"/>
                  <a:pt x="686949" y="831010"/>
                  <a:pt x="692654" y="753979"/>
                </a:cubicBezTo>
                <a:cubicBezTo>
                  <a:pt x="707275" y="556563"/>
                  <a:pt x="701852" y="496583"/>
                  <a:pt x="731135" y="330616"/>
                </a:cubicBezTo>
                <a:cubicBezTo>
                  <a:pt x="742501" y="266195"/>
                  <a:pt x="748933" y="200238"/>
                  <a:pt x="769616" y="138178"/>
                </a:cubicBezTo>
                <a:cubicBezTo>
                  <a:pt x="776029" y="118934"/>
                  <a:pt x="774514" y="94791"/>
                  <a:pt x="788856" y="80447"/>
                </a:cubicBezTo>
                <a:cubicBezTo>
                  <a:pt x="821557" y="47740"/>
                  <a:pt x="904299" y="3472"/>
                  <a:pt x="904299" y="3472"/>
                </a:cubicBezTo>
                <a:cubicBezTo>
                  <a:pt x="981260" y="9886"/>
                  <a:pt x="1061371" y="0"/>
                  <a:pt x="1135183" y="22715"/>
                </a:cubicBezTo>
                <a:cubicBezTo>
                  <a:pt x="1154570" y="28681"/>
                  <a:pt x="1150447" y="60556"/>
                  <a:pt x="1154424" y="80447"/>
                </a:cubicBezTo>
                <a:cubicBezTo>
                  <a:pt x="1187324" y="244974"/>
                  <a:pt x="1130629" y="186458"/>
                  <a:pt x="1231385" y="253641"/>
                </a:cubicBezTo>
                <a:cubicBezTo>
                  <a:pt x="1250626" y="247226"/>
                  <a:pt x="1273271" y="247068"/>
                  <a:pt x="1289107" y="234397"/>
                </a:cubicBezTo>
                <a:cubicBezTo>
                  <a:pt x="1320337" y="209409"/>
                  <a:pt x="1336502" y="155083"/>
                  <a:pt x="1346828" y="118934"/>
                </a:cubicBezTo>
                <a:cubicBezTo>
                  <a:pt x="1354093" y="93504"/>
                  <a:pt x="1339980" y="46308"/>
                  <a:pt x="1366068" y="41959"/>
                </a:cubicBezTo>
                <a:cubicBezTo>
                  <a:pt x="1511570" y="17704"/>
                  <a:pt x="1661087" y="41959"/>
                  <a:pt x="1808597" y="41959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5330825" y="74295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52" name="CasellaDiTesto 14"/>
          <p:cNvSpPr txBox="1">
            <a:spLocks noChangeArrowheads="1"/>
          </p:cNvSpPr>
          <p:nvPr/>
        </p:nvSpPr>
        <p:spPr bwMode="auto">
          <a:xfrm>
            <a:off x="4598988" y="81915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16" name="Ovale 15"/>
          <p:cNvSpPr/>
          <p:nvPr/>
        </p:nvSpPr>
        <p:spPr>
          <a:xfrm>
            <a:off x="4340225" y="76200"/>
            <a:ext cx="8382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54" name="CasellaDiTesto 16"/>
          <p:cNvSpPr txBox="1">
            <a:spLocks noChangeArrowheads="1"/>
          </p:cNvSpPr>
          <p:nvPr/>
        </p:nvSpPr>
        <p:spPr bwMode="auto">
          <a:xfrm>
            <a:off x="4511675" y="179388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18" name="Ovale 17"/>
          <p:cNvSpPr/>
          <p:nvPr/>
        </p:nvSpPr>
        <p:spPr>
          <a:xfrm>
            <a:off x="2892425" y="209550"/>
            <a:ext cx="838200" cy="838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56" name="CasellaDiTesto 18"/>
          <p:cNvSpPr txBox="1">
            <a:spLocks noChangeArrowheads="1"/>
          </p:cNvSpPr>
          <p:nvPr/>
        </p:nvSpPr>
        <p:spPr bwMode="auto">
          <a:xfrm>
            <a:off x="3121025" y="2095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U1</a:t>
            </a:r>
          </a:p>
        </p:txBody>
      </p:sp>
      <p:sp>
        <p:nvSpPr>
          <p:cNvPr id="31757" name="Text Box 6"/>
          <p:cNvSpPr txBox="1">
            <a:spLocks noChangeArrowheads="1"/>
          </p:cNvSpPr>
          <p:nvPr/>
        </p:nvSpPr>
        <p:spPr bwMode="auto">
          <a:xfrm>
            <a:off x="6550025" y="381000"/>
            <a:ext cx="175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B complex</a:t>
            </a:r>
          </a:p>
        </p:txBody>
      </p:sp>
      <p:cxnSp>
        <p:nvCxnSpPr>
          <p:cNvPr id="21" name="Connettore 2 20"/>
          <p:cNvCxnSpPr/>
          <p:nvPr/>
        </p:nvCxnSpPr>
        <p:spPr>
          <a:xfrm rot="5400000">
            <a:off x="3810001" y="2436812"/>
            <a:ext cx="609600" cy="317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2514600" y="2057400"/>
            <a:ext cx="609600" cy="762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60" name="CasellaDiTesto 23"/>
          <p:cNvSpPr txBox="1">
            <a:spLocks noChangeArrowheads="1"/>
          </p:cNvSpPr>
          <p:nvPr/>
        </p:nvSpPr>
        <p:spPr bwMode="auto">
          <a:xfrm>
            <a:off x="2568575" y="2230438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U1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2582863" y="356235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" name="Figura a mano libera 32"/>
          <p:cNvSpPr/>
          <p:nvPr/>
        </p:nvSpPr>
        <p:spPr>
          <a:xfrm>
            <a:off x="3581400" y="3590925"/>
            <a:ext cx="1808163" cy="1119188"/>
          </a:xfrm>
          <a:custGeom>
            <a:avLst/>
            <a:gdLst>
              <a:gd name="connsiteX0" fmla="*/ 0 w 1808597"/>
              <a:gd name="connsiteY0" fmla="*/ 118934 h 1119610"/>
              <a:gd name="connsiteX1" fmla="*/ 230885 w 1808597"/>
              <a:gd name="connsiteY1" fmla="*/ 138178 h 1119610"/>
              <a:gd name="connsiteX2" fmla="*/ 288606 w 1808597"/>
              <a:gd name="connsiteY2" fmla="*/ 215153 h 1119610"/>
              <a:gd name="connsiteX3" fmla="*/ 327087 w 1808597"/>
              <a:gd name="connsiteY3" fmla="*/ 465322 h 1119610"/>
              <a:gd name="connsiteX4" fmla="*/ 346327 w 1808597"/>
              <a:gd name="connsiteY4" fmla="*/ 638516 h 1119610"/>
              <a:gd name="connsiteX5" fmla="*/ 404048 w 1808597"/>
              <a:gd name="connsiteY5" fmla="*/ 927173 h 1119610"/>
              <a:gd name="connsiteX6" fmla="*/ 423289 w 1808597"/>
              <a:gd name="connsiteY6" fmla="*/ 1004148 h 1119610"/>
              <a:gd name="connsiteX7" fmla="*/ 519491 w 1808597"/>
              <a:gd name="connsiteY7" fmla="*/ 1100367 h 1119610"/>
              <a:gd name="connsiteX8" fmla="*/ 577212 w 1808597"/>
              <a:gd name="connsiteY8" fmla="*/ 1119610 h 1119610"/>
              <a:gd name="connsiteX9" fmla="*/ 634933 w 1808597"/>
              <a:gd name="connsiteY9" fmla="*/ 1100367 h 1119610"/>
              <a:gd name="connsiteX10" fmla="*/ 673414 w 1808597"/>
              <a:gd name="connsiteY10" fmla="*/ 984904 h 1119610"/>
              <a:gd name="connsiteX11" fmla="*/ 692654 w 1808597"/>
              <a:gd name="connsiteY11" fmla="*/ 753979 h 1119610"/>
              <a:gd name="connsiteX12" fmla="*/ 731135 w 1808597"/>
              <a:gd name="connsiteY12" fmla="*/ 330616 h 1119610"/>
              <a:gd name="connsiteX13" fmla="*/ 769616 w 1808597"/>
              <a:gd name="connsiteY13" fmla="*/ 138178 h 1119610"/>
              <a:gd name="connsiteX14" fmla="*/ 788856 w 1808597"/>
              <a:gd name="connsiteY14" fmla="*/ 80447 h 1119610"/>
              <a:gd name="connsiteX15" fmla="*/ 904299 w 1808597"/>
              <a:gd name="connsiteY15" fmla="*/ 3472 h 1119610"/>
              <a:gd name="connsiteX16" fmla="*/ 1135183 w 1808597"/>
              <a:gd name="connsiteY16" fmla="*/ 22715 h 1119610"/>
              <a:gd name="connsiteX17" fmla="*/ 1154424 w 1808597"/>
              <a:gd name="connsiteY17" fmla="*/ 80447 h 1119610"/>
              <a:gd name="connsiteX18" fmla="*/ 1231385 w 1808597"/>
              <a:gd name="connsiteY18" fmla="*/ 253641 h 1119610"/>
              <a:gd name="connsiteX19" fmla="*/ 1289107 w 1808597"/>
              <a:gd name="connsiteY19" fmla="*/ 234397 h 1119610"/>
              <a:gd name="connsiteX20" fmla="*/ 1346828 w 1808597"/>
              <a:gd name="connsiteY20" fmla="*/ 118934 h 1119610"/>
              <a:gd name="connsiteX21" fmla="*/ 1366068 w 1808597"/>
              <a:gd name="connsiteY21" fmla="*/ 41959 h 1119610"/>
              <a:gd name="connsiteX22" fmla="*/ 1808597 w 1808597"/>
              <a:gd name="connsiteY22" fmla="*/ 41959 h 111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8597" h="1119610">
                <a:moveTo>
                  <a:pt x="0" y="118934"/>
                </a:moveTo>
                <a:cubicBezTo>
                  <a:pt x="76962" y="125349"/>
                  <a:pt x="157621" y="113752"/>
                  <a:pt x="230885" y="138178"/>
                </a:cubicBezTo>
                <a:cubicBezTo>
                  <a:pt x="261310" y="148321"/>
                  <a:pt x="279558" y="184385"/>
                  <a:pt x="288606" y="215153"/>
                </a:cubicBezTo>
                <a:cubicBezTo>
                  <a:pt x="312409" y="296096"/>
                  <a:pt x="315689" y="381725"/>
                  <a:pt x="327087" y="465322"/>
                </a:cubicBezTo>
                <a:cubicBezTo>
                  <a:pt x="334934" y="522876"/>
                  <a:pt x="340821" y="580691"/>
                  <a:pt x="346327" y="638516"/>
                </a:cubicBezTo>
                <a:cubicBezTo>
                  <a:pt x="371014" y="897779"/>
                  <a:pt x="321670" y="803584"/>
                  <a:pt x="404048" y="927173"/>
                </a:cubicBezTo>
                <a:cubicBezTo>
                  <a:pt x="410462" y="952831"/>
                  <a:pt x="412872" y="979838"/>
                  <a:pt x="423289" y="1004148"/>
                </a:cubicBezTo>
                <a:cubicBezTo>
                  <a:pt x="444278" y="1053130"/>
                  <a:pt x="472844" y="1077039"/>
                  <a:pt x="519491" y="1100367"/>
                </a:cubicBezTo>
                <a:cubicBezTo>
                  <a:pt x="537631" y="1109438"/>
                  <a:pt x="557972" y="1113196"/>
                  <a:pt x="577212" y="1119610"/>
                </a:cubicBezTo>
                <a:cubicBezTo>
                  <a:pt x="596452" y="1113196"/>
                  <a:pt x="623146" y="1116872"/>
                  <a:pt x="634933" y="1100367"/>
                </a:cubicBezTo>
                <a:cubicBezTo>
                  <a:pt x="658510" y="1067353"/>
                  <a:pt x="673414" y="984904"/>
                  <a:pt x="673414" y="984904"/>
                </a:cubicBezTo>
                <a:cubicBezTo>
                  <a:pt x="679827" y="907929"/>
                  <a:pt x="686949" y="831010"/>
                  <a:pt x="692654" y="753979"/>
                </a:cubicBezTo>
                <a:cubicBezTo>
                  <a:pt x="707275" y="556563"/>
                  <a:pt x="701852" y="496583"/>
                  <a:pt x="731135" y="330616"/>
                </a:cubicBezTo>
                <a:cubicBezTo>
                  <a:pt x="742501" y="266195"/>
                  <a:pt x="748933" y="200238"/>
                  <a:pt x="769616" y="138178"/>
                </a:cubicBezTo>
                <a:cubicBezTo>
                  <a:pt x="776029" y="118934"/>
                  <a:pt x="774514" y="94791"/>
                  <a:pt x="788856" y="80447"/>
                </a:cubicBezTo>
                <a:cubicBezTo>
                  <a:pt x="821557" y="47740"/>
                  <a:pt x="904299" y="3472"/>
                  <a:pt x="904299" y="3472"/>
                </a:cubicBezTo>
                <a:cubicBezTo>
                  <a:pt x="981260" y="9886"/>
                  <a:pt x="1061371" y="0"/>
                  <a:pt x="1135183" y="22715"/>
                </a:cubicBezTo>
                <a:cubicBezTo>
                  <a:pt x="1154570" y="28681"/>
                  <a:pt x="1150447" y="60556"/>
                  <a:pt x="1154424" y="80447"/>
                </a:cubicBezTo>
                <a:cubicBezTo>
                  <a:pt x="1187324" y="244974"/>
                  <a:pt x="1130629" y="186458"/>
                  <a:pt x="1231385" y="253641"/>
                </a:cubicBezTo>
                <a:cubicBezTo>
                  <a:pt x="1250626" y="247226"/>
                  <a:pt x="1273271" y="247068"/>
                  <a:pt x="1289107" y="234397"/>
                </a:cubicBezTo>
                <a:cubicBezTo>
                  <a:pt x="1320337" y="209409"/>
                  <a:pt x="1336502" y="155083"/>
                  <a:pt x="1346828" y="118934"/>
                </a:cubicBezTo>
                <a:cubicBezTo>
                  <a:pt x="1354093" y="93504"/>
                  <a:pt x="1339980" y="46308"/>
                  <a:pt x="1366068" y="41959"/>
                </a:cubicBezTo>
                <a:cubicBezTo>
                  <a:pt x="1511570" y="17704"/>
                  <a:pt x="1661087" y="41959"/>
                  <a:pt x="1808597" y="41959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Rettangolo arrotondato 33"/>
          <p:cNvSpPr/>
          <p:nvPr/>
        </p:nvSpPr>
        <p:spPr>
          <a:xfrm>
            <a:off x="5402263" y="340995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64" name="CasellaDiTesto 34"/>
          <p:cNvSpPr txBox="1">
            <a:spLocks noChangeArrowheads="1"/>
          </p:cNvSpPr>
          <p:nvPr/>
        </p:nvSpPr>
        <p:spPr bwMode="auto">
          <a:xfrm>
            <a:off x="4602163" y="3240088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36" name="Ovale 35"/>
          <p:cNvSpPr/>
          <p:nvPr/>
        </p:nvSpPr>
        <p:spPr>
          <a:xfrm>
            <a:off x="4411663" y="2743200"/>
            <a:ext cx="8382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66" name="CasellaDiTesto 36"/>
          <p:cNvSpPr txBox="1">
            <a:spLocks noChangeArrowheads="1"/>
          </p:cNvSpPr>
          <p:nvPr/>
        </p:nvSpPr>
        <p:spPr bwMode="auto">
          <a:xfrm>
            <a:off x="4625975" y="2916238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31767" name="CasellaDiTesto 39"/>
          <p:cNvSpPr txBox="1">
            <a:spLocks noChangeArrowheads="1"/>
          </p:cNvSpPr>
          <p:nvPr/>
        </p:nvSpPr>
        <p:spPr bwMode="auto">
          <a:xfrm>
            <a:off x="4665663" y="3471863"/>
            <a:ext cx="35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43" name="Ovale 42"/>
          <p:cNvSpPr/>
          <p:nvPr/>
        </p:nvSpPr>
        <p:spPr>
          <a:xfrm>
            <a:off x="3055938" y="5535613"/>
            <a:ext cx="982662" cy="838200"/>
          </a:xfrm>
          <a:prstGeom prst="ellipse">
            <a:avLst/>
          </a:prstGeom>
          <a:solidFill>
            <a:srgbClr val="FDECB8"/>
          </a:solidFill>
          <a:ln>
            <a:solidFill>
              <a:srgbClr val="FED19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4" name="Ovale 43"/>
          <p:cNvSpPr/>
          <p:nvPr/>
        </p:nvSpPr>
        <p:spPr>
          <a:xfrm>
            <a:off x="2311400" y="4521200"/>
            <a:ext cx="609600" cy="685800"/>
          </a:xfrm>
          <a:prstGeom prst="ellipse">
            <a:avLst/>
          </a:prstGeom>
          <a:solidFill>
            <a:srgbClr val="FED190"/>
          </a:solidFill>
          <a:ln>
            <a:solidFill>
              <a:srgbClr val="F69274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70" name="CasellaDiTesto 44"/>
          <p:cNvSpPr txBox="1">
            <a:spLocks noChangeArrowheads="1"/>
          </p:cNvSpPr>
          <p:nvPr/>
        </p:nvSpPr>
        <p:spPr bwMode="auto">
          <a:xfrm>
            <a:off x="2362200" y="46482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U4</a:t>
            </a:r>
          </a:p>
        </p:txBody>
      </p:sp>
      <p:sp>
        <p:nvSpPr>
          <p:cNvPr id="31771" name="CasellaDiTesto 45"/>
          <p:cNvSpPr txBox="1">
            <a:spLocks noChangeArrowheads="1"/>
          </p:cNvSpPr>
          <p:nvPr/>
        </p:nvSpPr>
        <p:spPr bwMode="auto">
          <a:xfrm>
            <a:off x="3635375" y="5268913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U5</a:t>
            </a:r>
          </a:p>
        </p:txBody>
      </p:sp>
      <p:sp>
        <p:nvSpPr>
          <p:cNvPr id="31772" name="CasellaDiTesto 46"/>
          <p:cNvSpPr txBox="1">
            <a:spLocks noChangeArrowheads="1"/>
          </p:cNvSpPr>
          <p:nvPr/>
        </p:nvSpPr>
        <p:spPr bwMode="auto">
          <a:xfrm>
            <a:off x="3101975" y="56388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U6</a:t>
            </a:r>
          </a:p>
        </p:txBody>
      </p:sp>
      <p:sp>
        <p:nvSpPr>
          <p:cNvPr id="48" name="Rettangolo arrotondato 47"/>
          <p:cNvSpPr/>
          <p:nvPr/>
        </p:nvSpPr>
        <p:spPr>
          <a:xfrm>
            <a:off x="2362200" y="601980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0" name="Rettangolo arrotondato 49"/>
          <p:cNvSpPr/>
          <p:nvPr/>
        </p:nvSpPr>
        <p:spPr>
          <a:xfrm>
            <a:off x="5257800" y="5783263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75" name="CasellaDiTesto 51"/>
          <p:cNvSpPr txBox="1">
            <a:spLocks noChangeArrowheads="1"/>
          </p:cNvSpPr>
          <p:nvPr/>
        </p:nvSpPr>
        <p:spPr bwMode="auto">
          <a:xfrm>
            <a:off x="4329113" y="544195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57" name="Figura a mano libera 56"/>
          <p:cNvSpPr/>
          <p:nvPr/>
        </p:nvSpPr>
        <p:spPr>
          <a:xfrm>
            <a:off x="3519488" y="5886450"/>
            <a:ext cx="1695450" cy="971550"/>
          </a:xfrm>
          <a:custGeom>
            <a:avLst/>
            <a:gdLst>
              <a:gd name="connsiteX0" fmla="*/ 1696155 w 1696155"/>
              <a:gd name="connsiteY0" fmla="*/ 115711 h 970845"/>
              <a:gd name="connsiteX1" fmla="*/ 1171221 w 1696155"/>
              <a:gd name="connsiteY1" fmla="*/ 132645 h 970845"/>
              <a:gd name="connsiteX2" fmla="*/ 1120421 w 1696155"/>
              <a:gd name="connsiteY2" fmla="*/ 437445 h 970845"/>
              <a:gd name="connsiteX3" fmla="*/ 917221 w 1696155"/>
              <a:gd name="connsiteY3" fmla="*/ 420511 h 970845"/>
              <a:gd name="connsiteX4" fmla="*/ 917221 w 1696155"/>
              <a:gd name="connsiteY4" fmla="*/ 149578 h 970845"/>
              <a:gd name="connsiteX5" fmla="*/ 121355 w 1696155"/>
              <a:gd name="connsiteY5" fmla="*/ 115711 h 970845"/>
              <a:gd name="connsiteX6" fmla="*/ 189088 w 1696155"/>
              <a:gd name="connsiteY6" fmla="*/ 843845 h 970845"/>
              <a:gd name="connsiteX7" fmla="*/ 1086555 w 1696155"/>
              <a:gd name="connsiteY7" fmla="*/ 877711 h 970845"/>
              <a:gd name="connsiteX8" fmla="*/ 1035755 w 1696155"/>
              <a:gd name="connsiteY8" fmla="*/ 437445 h 9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155" h="970845">
                <a:moveTo>
                  <a:pt x="1696155" y="115711"/>
                </a:moveTo>
                <a:cubicBezTo>
                  <a:pt x="1481666" y="97367"/>
                  <a:pt x="1267177" y="79023"/>
                  <a:pt x="1171221" y="132645"/>
                </a:cubicBezTo>
                <a:cubicBezTo>
                  <a:pt x="1075265" y="186267"/>
                  <a:pt x="1162754" y="389467"/>
                  <a:pt x="1120421" y="437445"/>
                </a:cubicBezTo>
                <a:cubicBezTo>
                  <a:pt x="1078088" y="485423"/>
                  <a:pt x="951088" y="468489"/>
                  <a:pt x="917221" y="420511"/>
                </a:cubicBezTo>
                <a:cubicBezTo>
                  <a:pt x="883354" y="372533"/>
                  <a:pt x="1049865" y="200378"/>
                  <a:pt x="917221" y="149578"/>
                </a:cubicBezTo>
                <a:cubicBezTo>
                  <a:pt x="784577" y="98778"/>
                  <a:pt x="242710" y="0"/>
                  <a:pt x="121355" y="115711"/>
                </a:cubicBezTo>
                <a:cubicBezTo>
                  <a:pt x="0" y="231422"/>
                  <a:pt x="28221" y="716845"/>
                  <a:pt x="189088" y="843845"/>
                </a:cubicBezTo>
                <a:cubicBezTo>
                  <a:pt x="349955" y="970845"/>
                  <a:pt x="945444" y="945444"/>
                  <a:pt x="1086555" y="877711"/>
                </a:cubicBezTo>
                <a:cubicBezTo>
                  <a:pt x="1227666" y="809978"/>
                  <a:pt x="1035755" y="437445"/>
                  <a:pt x="1035755" y="437445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777" name="CasellaDiTesto 52"/>
          <p:cNvSpPr txBox="1">
            <a:spLocks noChangeArrowheads="1"/>
          </p:cNvSpPr>
          <p:nvPr/>
        </p:nvSpPr>
        <p:spPr bwMode="auto">
          <a:xfrm>
            <a:off x="4384675" y="6030913"/>
            <a:ext cx="35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cxnSp>
        <p:nvCxnSpPr>
          <p:cNvPr id="59" name="Connettore 2 58"/>
          <p:cNvCxnSpPr/>
          <p:nvPr/>
        </p:nvCxnSpPr>
        <p:spPr>
          <a:xfrm rot="5400000">
            <a:off x="3810794" y="5028406"/>
            <a:ext cx="609600" cy="15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igura a mano libera 60"/>
          <p:cNvSpPr/>
          <p:nvPr/>
        </p:nvSpPr>
        <p:spPr>
          <a:xfrm>
            <a:off x="3573463" y="2209800"/>
            <a:ext cx="541337" cy="279400"/>
          </a:xfrm>
          <a:custGeom>
            <a:avLst/>
            <a:gdLst>
              <a:gd name="connsiteX0" fmla="*/ 541866 w 541866"/>
              <a:gd name="connsiteY0" fmla="*/ 0 h 279400"/>
              <a:gd name="connsiteX1" fmla="*/ 389466 w 541866"/>
              <a:gd name="connsiteY1" fmla="*/ 254000 h 279400"/>
              <a:gd name="connsiteX2" fmla="*/ 0 w 541866"/>
              <a:gd name="connsiteY2" fmla="*/ 152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866" h="279400">
                <a:moveTo>
                  <a:pt x="541866" y="0"/>
                </a:moveTo>
                <a:cubicBezTo>
                  <a:pt x="510821" y="114300"/>
                  <a:pt x="479777" y="228600"/>
                  <a:pt x="389466" y="254000"/>
                </a:cubicBezTo>
                <a:cubicBezTo>
                  <a:pt x="299155" y="279400"/>
                  <a:pt x="0" y="152400"/>
                  <a:pt x="0" y="152400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2" name="Figura a mano libera 61"/>
          <p:cNvSpPr/>
          <p:nvPr/>
        </p:nvSpPr>
        <p:spPr>
          <a:xfrm>
            <a:off x="3573463" y="4826000"/>
            <a:ext cx="541337" cy="279400"/>
          </a:xfrm>
          <a:custGeom>
            <a:avLst/>
            <a:gdLst>
              <a:gd name="connsiteX0" fmla="*/ 541866 w 541866"/>
              <a:gd name="connsiteY0" fmla="*/ 0 h 279400"/>
              <a:gd name="connsiteX1" fmla="*/ 389466 w 541866"/>
              <a:gd name="connsiteY1" fmla="*/ 254000 h 279400"/>
              <a:gd name="connsiteX2" fmla="*/ 0 w 541866"/>
              <a:gd name="connsiteY2" fmla="*/ 152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866" h="279400">
                <a:moveTo>
                  <a:pt x="541866" y="0"/>
                </a:moveTo>
                <a:cubicBezTo>
                  <a:pt x="510821" y="114300"/>
                  <a:pt x="479777" y="228600"/>
                  <a:pt x="389466" y="254000"/>
                </a:cubicBezTo>
                <a:cubicBezTo>
                  <a:pt x="299155" y="279400"/>
                  <a:pt x="0" y="152400"/>
                  <a:pt x="0" y="152400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31781" name="Text Box 6"/>
          <p:cNvSpPr txBox="1">
            <a:spLocks noChangeArrowheads="1"/>
          </p:cNvSpPr>
          <p:nvPr/>
        </p:nvSpPr>
        <p:spPr bwMode="auto">
          <a:xfrm>
            <a:off x="6553200" y="2895600"/>
            <a:ext cx="2590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C complex  in which the catalysis has not occurred yet</a:t>
            </a:r>
          </a:p>
        </p:txBody>
      </p:sp>
      <p:pic>
        <p:nvPicPr>
          <p:cNvPr id="31782" name="Picture 3" descr="fg13-0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981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82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990600" y="228600"/>
            <a:ext cx="71628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2400" b="1"/>
              <a:t>Catalysis Step 1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●Formation of the C complex produces the </a:t>
            </a:r>
            <a:r>
              <a:rPr kumimoji="1" lang="en-US" altLang="zh-CN" sz="2400" b="1"/>
              <a:t>active site</a:t>
            </a:r>
            <a:r>
              <a:rPr kumimoji="1" lang="en-US" altLang="zh-CN" sz="2400"/>
              <a:t>, with </a:t>
            </a:r>
            <a:r>
              <a:rPr kumimoji="1" lang="en-US" altLang="zh-CN" sz="2400" b="1"/>
              <a:t>U2 and U6 RNAs</a:t>
            </a:r>
            <a:r>
              <a:rPr kumimoji="1" lang="en-US" altLang="zh-CN" sz="2400"/>
              <a:t> being brought together.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●Formation of the active site juxtaposes the 5’ splice site of the pre-mRNA and the branch site, allowing the </a:t>
            </a:r>
            <a:r>
              <a:rPr kumimoji="1" lang="en-US" altLang="zh-CN" sz="2400" b="1"/>
              <a:t>branched A residue</a:t>
            </a:r>
            <a:r>
              <a:rPr kumimoji="1" lang="en-US" altLang="zh-CN" sz="2400"/>
              <a:t> to </a:t>
            </a:r>
            <a:r>
              <a:rPr kumimoji="1" lang="en-US" altLang="zh-CN" sz="2400" b="1"/>
              <a:t>attack</a:t>
            </a:r>
            <a:r>
              <a:rPr kumimoji="1" lang="en-US" altLang="zh-CN" sz="2400"/>
              <a:t> the 5’ splice site to accomplish the first transesterfication reaction.</a:t>
            </a:r>
          </a:p>
        </p:txBody>
      </p:sp>
      <p:sp>
        <p:nvSpPr>
          <p:cNvPr id="3" name="Ritaglia singolo angolo rettangolo 2"/>
          <p:cNvSpPr/>
          <p:nvPr/>
        </p:nvSpPr>
        <p:spPr>
          <a:xfrm>
            <a:off x="3657600" y="4865688"/>
            <a:ext cx="838200" cy="685800"/>
          </a:xfrm>
          <a:prstGeom prst="snip1Rect">
            <a:avLst/>
          </a:prstGeom>
          <a:solidFill>
            <a:srgbClr val="F69274"/>
          </a:solidFill>
          <a:ln>
            <a:solidFill>
              <a:srgbClr val="F692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4114800" y="4856163"/>
            <a:ext cx="10668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208338" y="5067300"/>
            <a:ext cx="982662" cy="838200"/>
          </a:xfrm>
          <a:prstGeom prst="ellipse">
            <a:avLst/>
          </a:prstGeom>
          <a:solidFill>
            <a:srgbClr val="FDECB8"/>
          </a:solidFill>
          <a:ln>
            <a:solidFill>
              <a:srgbClr val="FED19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773" name="CasellaDiTesto 5"/>
          <p:cNvSpPr txBox="1">
            <a:spLocks noChangeArrowheads="1"/>
          </p:cNvSpPr>
          <p:nvPr/>
        </p:nvSpPr>
        <p:spPr bwMode="auto">
          <a:xfrm>
            <a:off x="3787775" y="48006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U5</a:t>
            </a:r>
          </a:p>
        </p:txBody>
      </p:sp>
      <p:sp>
        <p:nvSpPr>
          <p:cNvPr id="32774" name="CasellaDiTesto 6"/>
          <p:cNvSpPr txBox="1">
            <a:spLocks noChangeArrowheads="1"/>
          </p:cNvSpPr>
          <p:nvPr/>
        </p:nvSpPr>
        <p:spPr bwMode="auto">
          <a:xfrm>
            <a:off x="3254375" y="5170488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U6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514600" y="5551488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410200" y="5313363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777" name="CasellaDiTesto 9"/>
          <p:cNvSpPr txBox="1">
            <a:spLocks noChangeArrowheads="1"/>
          </p:cNvSpPr>
          <p:nvPr/>
        </p:nvSpPr>
        <p:spPr bwMode="auto">
          <a:xfrm>
            <a:off x="4481513" y="4973638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11" name="Figura a mano libera 10"/>
          <p:cNvSpPr/>
          <p:nvPr/>
        </p:nvSpPr>
        <p:spPr>
          <a:xfrm>
            <a:off x="3671888" y="5418138"/>
            <a:ext cx="1695450" cy="971550"/>
          </a:xfrm>
          <a:custGeom>
            <a:avLst/>
            <a:gdLst>
              <a:gd name="connsiteX0" fmla="*/ 1696155 w 1696155"/>
              <a:gd name="connsiteY0" fmla="*/ 115711 h 970845"/>
              <a:gd name="connsiteX1" fmla="*/ 1171221 w 1696155"/>
              <a:gd name="connsiteY1" fmla="*/ 132645 h 970845"/>
              <a:gd name="connsiteX2" fmla="*/ 1120421 w 1696155"/>
              <a:gd name="connsiteY2" fmla="*/ 437445 h 970845"/>
              <a:gd name="connsiteX3" fmla="*/ 917221 w 1696155"/>
              <a:gd name="connsiteY3" fmla="*/ 420511 h 970845"/>
              <a:gd name="connsiteX4" fmla="*/ 917221 w 1696155"/>
              <a:gd name="connsiteY4" fmla="*/ 149578 h 970845"/>
              <a:gd name="connsiteX5" fmla="*/ 121355 w 1696155"/>
              <a:gd name="connsiteY5" fmla="*/ 115711 h 970845"/>
              <a:gd name="connsiteX6" fmla="*/ 189088 w 1696155"/>
              <a:gd name="connsiteY6" fmla="*/ 843845 h 970845"/>
              <a:gd name="connsiteX7" fmla="*/ 1086555 w 1696155"/>
              <a:gd name="connsiteY7" fmla="*/ 877711 h 970845"/>
              <a:gd name="connsiteX8" fmla="*/ 1035755 w 1696155"/>
              <a:gd name="connsiteY8" fmla="*/ 437445 h 9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155" h="970845">
                <a:moveTo>
                  <a:pt x="1696155" y="115711"/>
                </a:moveTo>
                <a:cubicBezTo>
                  <a:pt x="1481666" y="97367"/>
                  <a:pt x="1267177" y="79023"/>
                  <a:pt x="1171221" y="132645"/>
                </a:cubicBezTo>
                <a:cubicBezTo>
                  <a:pt x="1075265" y="186267"/>
                  <a:pt x="1162754" y="389467"/>
                  <a:pt x="1120421" y="437445"/>
                </a:cubicBezTo>
                <a:cubicBezTo>
                  <a:pt x="1078088" y="485423"/>
                  <a:pt x="951088" y="468489"/>
                  <a:pt x="917221" y="420511"/>
                </a:cubicBezTo>
                <a:cubicBezTo>
                  <a:pt x="883354" y="372533"/>
                  <a:pt x="1049865" y="200378"/>
                  <a:pt x="917221" y="149578"/>
                </a:cubicBezTo>
                <a:cubicBezTo>
                  <a:pt x="784577" y="98778"/>
                  <a:pt x="242710" y="0"/>
                  <a:pt x="121355" y="115711"/>
                </a:cubicBezTo>
                <a:cubicBezTo>
                  <a:pt x="0" y="231422"/>
                  <a:pt x="28221" y="716845"/>
                  <a:pt x="189088" y="843845"/>
                </a:cubicBezTo>
                <a:cubicBezTo>
                  <a:pt x="349955" y="970845"/>
                  <a:pt x="945444" y="945444"/>
                  <a:pt x="1086555" y="877711"/>
                </a:cubicBezTo>
                <a:cubicBezTo>
                  <a:pt x="1227666" y="809978"/>
                  <a:pt x="1035755" y="437445"/>
                  <a:pt x="1035755" y="437445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779" name="CasellaDiTesto 11"/>
          <p:cNvSpPr txBox="1">
            <a:spLocks noChangeArrowheads="1"/>
          </p:cNvSpPr>
          <p:nvPr/>
        </p:nvSpPr>
        <p:spPr bwMode="auto">
          <a:xfrm>
            <a:off x="4537075" y="5562600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13" name="Ovale 12"/>
          <p:cNvSpPr/>
          <p:nvPr/>
        </p:nvSpPr>
        <p:spPr>
          <a:xfrm>
            <a:off x="2971800" y="3886200"/>
            <a:ext cx="609600" cy="685800"/>
          </a:xfrm>
          <a:prstGeom prst="ellipse">
            <a:avLst/>
          </a:prstGeom>
          <a:solidFill>
            <a:srgbClr val="FED190"/>
          </a:solidFill>
          <a:ln>
            <a:solidFill>
              <a:srgbClr val="F69274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4" name="Connettore 2 13"/>
          <p:cNvCxnSpPr/>
          <p:nvPr/>
        </p:nvCxnSpPr>
        <p:spPr>
          <a:xfrm rot="5400000">
            <a:off x="4166394" y="4393406"/>
            <a:ext cx="609600" cy="15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3929063" y="4191000"/>
            <a:ext cx="541337" cy="279400"/>
          </a:xfrm>
          <a:custGeom>
            <a:avLst/>
            <a:gdLst>
              <a:gd name="connsiteX0" fmla="*/ 541866 w 541866"/>
              <a:gd name="connsiteY0" fmla="*/ 0 h 279400"/>
              <a:gd name="connsiteX1" fmla="*/ 389466 w 541866"/>
              <a:gd name="connsiteY1" fmla="*/ 254000 h 279400"/>
              <a:gd name="connsiteX2" fmla="*/ 0 w 541866"/>
              <a:gd name="connsiteY2" fmla="*/ 152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866" h="279400">
                <a:moveTo>
                  <a:pt x="541866" y="0"/>
                </a:moveTo>
                <a:cubicBezTo>
                  <a:pt x="510821" y="114300"/>
                  <a:pt x="479777" y="228600"/>
                  <a:pt x="389466" y="254000"/>
                </a:cubicBezTo>
                <a:cubicBezTo>
                  <a:pt x="299155" y="279400"/>
                  <a:pt x="0" y="152400"/>
                  <a:pt x="0" y="152400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32783" name="CasellaDiTesto 15"/>
          <p:cNvSpPr txBox="1">
            <a:spLocks noChangeArrowheads="1"/>
          </p:cNvSpPr>
          <p:nvPr/>
        </p:nvSpPr>
        <p:spPr bwMode="auto">
          <a:xfrm>
            <a:off x="3048000" y="40386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U4</a:t>
            </a:r>
          </a:p>
        </p:txBody>
      </p:sp>
    </p:spTree>
    <p:extLst>
      <p:ext uri="{BB962C8B-B14F-4D97-AF65-F5344CB8AC3E}">
        <p14:creationId xmlns:p14="http://schemas.microsoft.com/office/powerpoint/2010/main" val="89097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2"/>
          <p:cNvSpPr>
            <a:spLocks noChangeShapeType="1"/>
          </p:cNvSpPr>
          <p:nvPr/>
        </p:nvSpPr>
        <p:spPr bwMode="auto">
          <a:xfrm flipH="1">
            <a:off x="6203950" y="1693863"/>
            <a:ext cx="869950" cy="59213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86" name="Line 3"/>
          <p:cNvSpPr>
            <a:spLocks noChangeShapeType="1"/>
          </p:cNvSpPr>
          <p:nvPr/>
        </p:nvSpPr>
        <p:spPr bwMode="auto">
          <a:xfrm flipV="1">
            <a:off x="4403725" y="877888"/>
            <a:ext cx="1482725" cy="5381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615950" y="1503363"/>
            <a:ext cx="7727950" cy="188912"/>
            <a:chOff x="469" y="920"/>
            <a:chExt cx="4868" cy="119"/>
          </a:xfrm>
        </p:grpSpPr>
        <p:sp>
          <p:nvSpPr>
            <p:cNvPr id="16930" name="Freeform 5"/>
            <p:cNvSpPr>
              <a:spLocks noChangeAspect="1"/>
            </p:cNvSpPr>
            <p:nvPr/>
          </p:nvSpPr>
          <p:spPr bwMode="auto">
            <a:xfrm>
              <a:off x="719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31" name="Freeform 6"/>
            <p:cNvSpPr>
              <a:spLocks noChangeAspect="1"/>
            </p:cNvSpPr>
            <p:nvPr/>
          </p:nvSpPr>
          <p:spPr bwMode="auto">
            <a:xfrm>
              <a:off x="628" y="935"/>
              <a:ext cx="169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32" name="Freeform 7"/>
            <p:cNvSpPr>
              <a:spLocks noChangeAspect="1"/>
            </p:cNvSpPr>
            <p:nvPr/>
          </p:nvSpPr>
          <p:spPr bwMode="auto">
            <a:xfrm>
              <a:off x="1038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33" name="Freeform 8"/>
            <p:cNvSpPr>
              <a:spLocks noChangeAspect="1"/>
            </p:cNvSpPr>
            <p:nvPr/>
          </p:nvSpPr>
          <p:spPr bwMode="auto">
            <a:xfrm>
              <a:off x="946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34" name="Freeform 9"/>
            <p:cNvSpPr>
              <a:spLocks noChangeAspect="1"/>
            </p:cNvSpPr>
            <p:nvPr/>
          </p:nvSpPr>
          <p:spPr bwMode="auto">
            <a:xfrm>
              <a:off x="1356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35" name="Freeform 10"/>
            <p:cNvSpPr>
              <a:spLocks noChangeAspect="1"/>
            </p:cNvSpPr>
            <p:nvPr/>
          </p:nvSpPr>
          <p:spPr bwMode="auto">
            <a:xfrm>
              <a:off x="1265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36" name="Freeform 11"/>
            <p:cNvSpPr>
              <a:spLocks noChangeAspect="1"/>
            </p:cNvSpPr>
            <p:nvPr/>
          </p:nvSpPr>
          <p:spPr bwMode="auto">
            <a:xfrm>
              <a:off x="1583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937" name="Group 12"/>
            <p:cNvGrpSpPr>
              <a:grpSpLocks noChangeAspect="1"/>
            </p:cNvGrpSpPr>
            <p:nvPr/>
          </p:nvGrpSpPr>
          <p:grpSpPr bwMode="auto">
            <a:xfrm>
              <a:off x="880" y="937"/>
              <a:ext cx="14" cy="56"/>
              <a:chOff x="1015" y="2428"/>
              <a:chExt cx="46" cy="372"/>
            </a:xfrm>
          </p:grpSpPr>
          <p:sp>
            <p:nvSpPr>
              <p:cNvPr id="17333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1015" y="2428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34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1015" y="2611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38" name="Group 15"/>
            <p:cNvGrpSpPr>
              <a:grpSpLocks noChangeAspect="1"/>
            </p:cNvGrpSpPr>
            <p:nvPr/>
          </p:nvGrpSpPr>
          <p:grpSpPr bwMode="auto">
            <a:xfrm>
              <a:off x="1068" y="946"/>
              <a:ext cx="12" cy="68"/>
              <a:chOff x="1790" y="2461"/>
              <a:chExt cx="40" cy="447"/>
            </a:xfrm>
          </p:grpSpPr>
          <p:sp>
            <p:nvSpPr>
              <p:cNvPr id="17331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1790" y="2461"/>
                <a:ext cx="40" cy="22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32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1790" y="2684"/>
                <a:ext cx="40" cy="22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39" name="Group 18"/>
            <p:cNvGrpSpPr>
              <a:grpSpLocks noChangeAspect="1"/>
            </p:cNvGrpSpPr>
            <p:nvPr/>
          </p:nvGrpSpPr>
          <p:grpSpPr bwMode="auto">
            <a:xfrm>
              <a:off x="916" y="946"/>
              <a:ext cx="10" cy="69"/>
              <a:chOff x="1151" y="2490"/>
              <a:chExt cx="40" cy="455"/>
            </a:xfrm>
          </p:grpSpPr>
          <p:sp>
            <p:nvSpPr>
              <p:cNvPr id="17329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1151" y="2716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30" name="AutoShape 20"/>
              <p:cNvSpPr>
                <a:spLocks noChangeAspect="1" noChangeArrowheads="1"/>
              </p:cNvSpPr>
              <p:nvPr/>
            </p:nvSpPr>
            <p:spPr bwMode="auto">
              <a:xfrm>
                <a:off x="1151" y="2490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0" name="Group 21"/>
            <p:cNvGrpSpPr>
              <a:grpSpLocks noChangeAspect="1"/>
            </p:cNvGrpSpPr>
            <p:nvPr/>
          </p:nvGrpSpPr>
          <p:grpSpPr bwMode="auto">
            <a:xfrm>
              <a:off x="1110" y="937"/>
              <a:ext cx="9" cy="48"/>
              <a:chOff x="1914" y="2425"/>
              <a:chExt cx="40" cy="326"/>
            </a:xfrm>
          </p:grpSpPr>
          <p:sp>
            <p:nvSpPr>
              <p:cNvPr id="17327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1914" y="2425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28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1914" y="2588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1" name="Group 24"/>
            <p:cNvGrpSpPr>
              <a:grpSpLocks noChangeAspect="1"/>
            </p:cNvGrpSpPr>
            <p:nvPr/>
          </p:nvGrpSpPr>
          <p:grpSpPr bwMode="auto">
            <a:xfrm>
              <a:off x="952" y="967"/>
              <a:ext cx="9" cy="52"/>
              <a:chOff x="1284" y="2652"/>
              <a:chExt cx="40" cy="337"/>
            </a:xfrm>
          </p:grpSpPr>
          <p:sp>
            <p:nvSpPr>
              <p:cNvPr id="17325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1284" y="282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26" name="AutoShape 26"/>
              <p:cNvSpPr>
                <a:spLocks noChangeAspect="1" noChangeArrowheads="1"/>
              </p:cNvSpPr>
              <p:nvPr/>
            </p:nvSpPr>
            <p:spPr bwMode="auto">
              <a:xfrm>
                <a:off x="1284" y="2652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2" name="Group 27"/>
            <p:cNvGrpSpPr>
              <a:grpSpLocks noChangeAspect="1"/>
            </p:cNvGrpSpPr>
            <p:nvPr/>
          </p:nvGrpSpPr>
          <p:grpSpPr bwMode="auto">
            <a:xfrm>
              <a:off x="1031" y="967"/>
              <a:ext cx="10" cy="54"/>
              <a:chOff x="1658" y="2628"/>
              <a:chExt cx="40" cy="355"/>
            </a:xfrm>
          </p:grpSpPr>
          <p:sp>
            <p:nvSpPr>
              <p:cNvPr id="17323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1658" y="2628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24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1658" y="2805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3" name="Group 30"/>
            <p:cNvGrpSpPr>
              <a:grpSpLocks noChangeAspect="1"/>
            </p:cNvGrpSpPr>
            <p:nvPr/>
          </p:nvGrpSpPr>
          <p:grpSpPr bwMode="auto">
            <a:xfrm>
              <a:off x="998" y="995"/>
              <a:ext cx="10" cy="19"/>
              <a:chOff x="1516" y="2835"/>
              <a:chExt cx="42" cy="123"/>
            </a:xfrm>
          </p:grpSpPr>
          <p:sp>
            <p:nvSpPr>
              <p:cNvPr id="17321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1516" y="2897"/>
                <a:ext cx="42" cy="6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22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1516" y="2835"/>
                <a:ext cx="42" cy="6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4" name="Group 33"/>
            <p:cNvGrpSpPr>
              <a:grpSpLocks noChangeAspect="1"/>
            </p:cNvGrpSpPr>
            <p:nvPr/>
          </p:nvGrpSpPr>
          <p:grpSpPr bwMode="auto">
            <a:xfrm>
              <a:off x="1217" y="940"/>
              <a:ext cx="12" cy="67"/>
              <a:chOff x="2195" y="2463"/>
              <a:chExt cx="40" cy="442"/>
            </a:xfrm>
          </p:grpSpPr>
          <p:sp>
            <p:nvSpPr>
              <p:cNvPr id="17319" name="AutoShape 34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20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5" name="Group 36"/>
            <p:cNvGrpSpPr>
              <a:grpSpLocks noChangeAspect="1"/>
            </p:cNvGrpSpPr>
            <p:nvPr/>
          </p:nvGrpSpPr>
          <p:grpSpPr bwMode="auto">
            <a:xfrm>
              <a:off x="1256" y="961"/>
              <a:ext cx="12" cy="58"/>
              <a:chOff x="2329" y="2599"/>
              <a:chExt cx="43" cy="386"/>
            </a:xfrm>
          </p:grpSpPr>
          <p:sp>
            <p:nvSpPr>
              <p:cNvPr id="17317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18" name="AutoShape 38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6" name="Group 39"/>
            <p:cNvGrpSpPr>
              <a:grpSpLocks noChangeAspect="1"/>
            </p:cNvGrpSpPr>
            <p:nvPr/>
          </p:nvGrpSpPr>
          <p:grpSpPr bwMode="auto">
            <a:xfrm>
              <a:off x="1140" y="941"/>
              <a:ext cx="10" cy="24"/>
              <a:chOff x="2478" y="2807"/>
              <a:chExt cx="43" cy="178"/>
            </a:xfrm>
          </p:grpSpPr>
          <p:sp>
            <p:nvSpPr>
              <p:cNvPr id="17315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16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7" name="Group 42"/>
            <p:cNvGrpSpPr>
              <a:grpSpLocks noChangeAspect="1"/>
            </p:cNvGrpSpPr>
            <p:nvPr/>
          </p:nvGrpSpPr>
          <p:grpSpPr bwMode="auto">
            <a:xfrm>
              <a:off x="1181" y="937"/>
              <a:ext cx="11" cy="41"/>
              <a:chOff x="2065" y="2441"/>
              <a:chExt cx="40" cy="272"/>
            </a:xfrm>
          </p:grpSpPr>
          <p:sp>
            <p:nvSpPr>
              <p:cNvPr id="17313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14" name="AutoShape 44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8" name="Group 45"/>
            <p:cNvGrpSpPr>
              <a:grpSpLocks noChangeAspect="1"/>
            </p:cNvGrpSpPr>
            <p:nvPr/>
          </p:nvGrpSpPr>
          <p:grpSpPr bwMode="auto">
            <a:xfrm>
              <a:off x="1292" y="991"/>
              <a:ext cx="12" cy="24"/>
              <a:chOff x="2478" y="2807"/>
              <a:chExt cx="43" cy="178"/>
            </a:xfrm>
          </p:grpSpPr>
          <p:sp>
            <p:nvSpPr>
              <p:cNvPr id="17311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12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49" name="Group 48"/>
            <p:cNvGrpSpPr>
              <a:grpSpLocks noChangeAspect="1"/>
            </p:cNvGrpSpPr>
            <p:nvPr/>
          </p:nvGrpSpPr>
          <p:grpSpPr bwMode="auto">
            <a:xfrm>
              <a:off x="1441" y="937"/>
              <a:ext cx="12" cy="34"/>
              <a:chOff x="3094" y="2443"/>
              <a:chExt cx="40" cy="183"/>
            </a:xfrm>
          </p:grpSpPr>
          <p:sp>
            <p:nvSpPr>
              <p:cNvPr id="17309" name="AutoShape 49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43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10" name="AutoShape 50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534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0" name="Group 51"/>
            <p:cNvGrpSpPr>
              <a:grpSpLocks noChangeAspect="1"/>
            </p:cNvGrpSpPr>
            <p:nvPr/>
          </p:nvGrpSpPr>
          <p:grpSpPr bwMode="auto">
            <a:xfrm>
              <a:off x="1408" y="937"/>
              <a:ext cx="12" cy="63"/>
              <a:chOff x="2978" y="2432"/>
              <a:chExt cx="46" cy="375"/>
            </a:xfrm>
          </p:grpSpPr>
          <p:sp>
            <p:nvSpPr>
              <p:cNvPr id="17307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2978" y="2619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08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2978" y="2432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1" name="Group 54"/>
            <p:cNvGrpSpPr>
              <a:grpSpLocks noChangeAspect="1"/>
            </p:cNvGrpSpPr>
            <p:nvPr/>
          </p:nvGrpSpPr>
          <p:grpSpPr bwMode="auto">
            <a:xfrm>
              <a:off x="1374" y="950"/>
              <a:ext cx="10" cy="66"/>
              <a:chOff x="2832" y="2516"/>
              <a:chExt cx="43" cy="436"/>
            </a:xfrm>
          </p:grpSpPr>
          <p:sp>
            <p:nvSpPr>
              <p:cNvPr id="17305" name="AutoShape 55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516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06" name="AutoShape 56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734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2" name="Group 57"/>
            <p:cNvGrpSpPr>
              <a:grpSpLocks noChangeAspect="1"/>
            </p:cNvGrpSpPr>
            <p:nvPr/>
          </p:nvGrpSpPr>
          <p:grpSpPr bwMode="auto">
            <a:xfrm>
              <a:off x="1335" y="985"/>
              <a:ext cx="10" cy="33"/>
              <a:chOff x="2668" y="2761"/>
              <a:chExt cx="40" cy="217"/>
            </a:xfrm>
          </p:grpSpPr>
          <p:sp>
            <p:nvSpPr>
              <p:cNvPr id="17303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2668" y="2870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04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2668" y="2761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3" name="Group 60"/>
            <p:cNvGrpSpPr>
              <a:grpSpLocks noChangeAspect="1"/>
            </p:cNvGrpSpPr>
            <p:nvPr/>
          </p:nvGrpSpPr>
          <p:grpSpPr bwMode="auto">
            <a:xfrm flipV="1">
              <a:off x="1565" y="952"/>
              <a:ext cx="10" cy="67"/>
              <a:chOff x="3217" y="3037"/>
              <a:chExt cx="46" cy="372"/>
            </a:xfrm>
          </p:grpSpPr>
          <p:sp>
            <p:nvSpPr>
              <p:cNvPr id="17301" name="AutoShape 61"/>
              <p:cNvSpPr>
                <a:spLocks noChangeAspect="1" noChangeArrowheads="1"/>
              </p:cNvSpPr>
              <p:nvPr/>
            </p:nvSpPr>
            <p:spPr bwMode="auto">
              <a:xfrm>
                <a:off x="3217" y="3037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02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3217" y="3220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4" name="Group 63"/>
            <p:cNvGrpSpPr>
              <a:grpSpLocks noChangeAspect="1"/>
            </p:cNvGrpSpPr>
            <p:nvPr/>
          </p:nvGrpSpPr>
          <p:grpSpPr bwMode="auto">
            <a:xfrm>
              <a:off x="1526" y="936"/>
              <a:ext cx="12" cy="66"/>
              <a:chOff x="3353" y="3099"/>
              <a:chExt cx="40" cy="455"/>
            </a:xfrm>
          </p:grpSpPr>
          <p:sp>
            <p:nvSpPr>
              <p:cNvPr id="17299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3353" y="3325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300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3353" y="3099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5" name="Group 66"/>
            <p:cNvGrpSpPr>
              <a:grpSpLocks noChangeAspect="1"/>
            </p:cNvGrpSpPr>
            <p:nvPr/>
          </p:nvGrpSpPr>
          <p:grpSpPr bwMode="auto">
            <a:xfrm>
              <a:off x="1495" y="938"/>
              <a:ext cx="13" cy="39"/>
              <a:chOff x="3486" y="3261"/>
              <a:chExt cx="40" cy="337"/>
            </a:xfrm>
          </p:grpSpPr>
          <p:sp>
            <p:nvSpPr>
              <p:cNvPr id="17297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3486" y="3430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98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3486" y="326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6" name="Group 69"/>
            <p:cNvGrpSpPr>
              <a:grpSpLocks noChangeAspect="1"/>
            </p:cNvGrpSpPr>
            <p:nvPr/>
          </p:nvGrpSpPr>
          <p:grpSpPr bwMode="auto">
            <a:xfrm>
              <a:off x="1721" y="940"/>
              <a:ext cx="12" cy="67"/>
              <a:chOff x="2195" y="2463"/>
              <a:chExt cx="40" cy="442"/>
            </a:xfrm>
          </p:grpSpPr>
          <p:sp>
            <p:nvSpPr>
              <p:cNvPr id="17295" name="AutoShape 70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96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7" name="Group 72"/>
            <p:cNvGrpSpPr>
              <a:grpSpLocks noChangeAspect="1"/>
            </p:cNvGrpSpPr>
            <p:nvPr/>
          </p:nvGrpSpPr>
          <p:grpSpPr bwMode="auto">
            <a:xfrm>
              <a:off x="1676" y="962"/>
              <a:ext cx="12" cy="59"/>
              <a:chOff x="2329" y="2599"/>
              <a:chExt cx="43" cy="386"/>
            </a:xfrm>
          </p:grpSpPr>
          <p:sp>
            <p:nvSpPr>
              <p:cNvPr id="17293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94" name="AutoShape 74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8" name="Group 75"/>
            <p:cNvGrpSpPr>
              <a:grpSpLocks noChangeAspect="1"/>
            </p:cNvGrpSpPr>
            <p:nvPr/>
          </p:nvGrpSpPr>
          <p:grpSpPr bwMode="auto">
            <a:xfrm>
              <a:off x="1597" y="977"/>
              <a:ext cx="11" cy="41"/>
              <a:chOff x="2065" y="2441"/>
              <a:chExt cx="40" cy="272"/>
            </a:xfrm>
          </p:grpSpPr>
          <p:sp>
            <p:nvSpPr>
              <p:cNvPr id="17291" name="AutoShape 76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92" name="AutoShape 77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59" name="Group 78"/>
            <p:cNvGrpSpPr>
              <a:grpSpLocks noChangeAspect="1"/>
            </p:cNvGrpSpPr>
            <p:nvPr/>
          </p:nvGrpSpPr>
          <p:grpSpPr bwMode="auto">
            <a:xfrm flipV="1">
              <a:off x="1644" y="988"/>
              <a:ext cx="12" cy="27"/>
              <a:chOff x="2815" y="1923"/>
              <a:chExt cx="40" cy="217"/>
            </a:xfrm>
          </p:grpSpPr>
          <p:sp>
            <p:nvSpPr>
              <p:cNvPr id="17289" name="AutoShape 79"/>
              <p:cNvSpPr>
                <a:spLocks noChangeAspect="1" noChangeArrowheads="1"/>
              </p:cNvSpPr>
              <p:nvPr/>
            </p:nvSpPr>
            <p:spPr bwMode="auto">
              <a:xfrm>
                <a:off x="2815" y="2032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90" name="AutoShape 80"/>
              <p:cNvSpPr>
                <a:spLocks noChangeAspect="1" noChangeArrowheads="1"/>
              </p:cNvSpPr>
              <p:nvPr/>
            </p:nvSpPr>
            <p:spPr bwMode="auto">
              <a:xfrm>
                <a:off x="2815" y="1923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60" name="Group 81"/>
            <p:cNvGrpSpPr>
              <a:grpSpLocks noChangeAspect="1"/>
            </p:cNvGrpSpPr>
            <p:nvPr/>
          </p:nvGrpSpPr>
          <p:grpSpPr bwMode="auto">
            <a:xfrm>
              <a:off x="482" y="937"/>
              <a:ext cx="13" cy="41"/>
              <a:chOff x="2329" y="2599"/>
              <a:chExt cx="43" cy="386"/>
            </a:xfrm>
          </p:grpSpPr>
          <p:sp>
            <p:nvSpPr>
              <p:cNvPr id="17287" name="AutoShape 82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88" name="AutoShape 83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61" name="Group 84"/>
            <p:cNvGrpSpPr>
              <a:grpSpLocks noChangeAspect="1"/>
            </p:cNvGrpSpPr>
            <p:nvPr/>
          </p:nvGrpSpPr>
          <p:grpSpPr bwMode="auto">
            <a:xfrm>
              <a:off x="800" y="939"/>
              <a:ext cx="12" cy="34"/>
              <a:chOff x="3094" y="2443"/>
              <a:chExt cx="40" cy="183"/>
            </a:xfrm>
          </p:grpSpPr>
          <p:sp>
            <p:nvSpPr>
              <p:cNvPr id="17285" name="AutoShape 85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43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86" name="AutoShape 86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534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62" name="Group 87"/>
            <p:cNvGrpSpPr>
              <a:grpSpLocks noChangeAspect="1"/>
            </p:cNvGrpSpPr>
            <p:nvPr/>
          </p:nvGrpSpPr>
          <p:grpSpPr bwMode="auto">
            <a:xfrm>
              <a:off x="767" y="941"/>
              <a:ext cx="13" cy="62"/>
              <a:chOff x="2978" y="2432"/>
              <a:chExt cx="46" cy="375"/>
            </a:xfrm>
          </p:grpSpPr>
          <p:sp>
            <p:nvSpPr>
              <p:cNvPr id="17283" name="AutoShape 88"/>
              <p:cNvSpPr>
                <a:spLocks noChangeAspect="1" noChangeArrowheads="1"/>
              </p:cNvSpPr>
              <p:nvPr/>
            </p:nvSpPr>
            <p:spPr bwMode="auto">
              <a:xfrm>
                <a:off x="2978" y="2619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84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2978" y="2432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63" name="Group 90"/>
            <p:cNvGrpSpPr>
              <a:grpSpLocks noChangeAspect="1"/>
            </p:cNvGrpSpPr>
            <p:nvPr/>
          </p:nvGrpSpPr>
          <p:grpSpPr bwMode="auto">
            <a:xfrm>
              <a:off x="850" y="942"/>
              <a:ext cx="11" cy="24"/>
              <a:chOff x="2478" y="2807"/>
              <a:chExt cx="43" cy="178"/>
            </a:xfrm>
          </p:grpSpPr>
          <p:sp>
            <p:nvSpPr>
              <p:cNvPr id="17281" name="AutoShape 91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82" name="AutoShape 92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sp>
          <p:nvSpPr>
            <p:cNvPr id="16964" name="Freeform 93"/>
            <p:cNvSpPr>
              <a:spLocks noChangeAspect="1"/>
            </p:cNvSpPr>
            <p:nvPr/>
          </p:nvSpPr>
          <p:spPr bwMode="auto">
            <a:xfrm flipH="1">
              <a:off x="1515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65" name="Freeform 94"/>
            <p:cNvSpPr>
              <a:spLocks noChangeAspect="1"/>
            </p:cNvSpPr>
            <p:nvPr/>
          </p:nvSpPr>
          <p:spPr bwMode="auto">
            <a:xfrm flipH="1">
              <a:off x="1423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66" name="Freeform 95"/>
            <p:cNvSpPr>
              <a:spLocks noChangeAspect="1"/>
            </p:cNvSpPr>
            <p:nvPr/>
          </p:nvSpPr>
          <p:spPr bwMode="auto">
            <a:xfrm flipH="1">
              <a:off x="1198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67" name="Freeform 96"/>
            <p:cNvSpPr>
              <a:spLocks noChangeAspect="1"/>
            </p:cNvSpPr>
            <p:nvPr/>
          </p:nvSpPr>
          <p:spPr bwMode="auto">
            <a:xfrm flipH="1">
              <a:off x="1105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68" name="Freeform 97"/>
            <p:cNvSpPr>
              <a:spLocks noChangeAspect="1"/>
            </p:cNvSpPr>
            <p:nvPr/>
          </p:nvSpPr>
          <p:spPr bwMode="auto">
            <a:xfrm flipH="1">
              <a:off x="879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69" name="Freeform 98"/>
            <p:cNvSpPr>
              <a:spLocks noChangeAspect="1"/>
            </p:cNvSpPr>
            <p:nvPr/>
          </p:nvSpPr>
          <p:spPr bwMode="auto">
            <a:xfrm flipH="1">
              <a:off x="786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0" name="Freeform 99"/>
            <p:cNvSpPr>
              <a:spLocks noChangeAspect="1"/>
            </p:cNvSpPr>
            <p:nvPr/>
          </p:nvSpPr>
          <p:spPr bwMode="auto">
            <a:xfrm flipH="1">
              <a:off x="561" y="935"/>
              <a:ext cx="169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1" name="Freeform 100"/>
            <p:cNvSpPr>
              <a:spLocks noChangeAspect="1"/>
            </p:cNvSpPr>
            <p:nvPr/>
          </p:nvSpPr>
          <p:spPr bwMode="auto">
            <a:xfrm flipH="1">
              <a:off x="469" y="935"/>
              <a:ext cx="168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2" name="Freeform 101"/>
            <p:cNvSpPr>
              <a:spLocks noChangeAspect="1"/>
            </p:cNvSpPr>
            <p:nvPr/>
          </p:nvSpPr>
          <p:spPr bwMode="auto">
            <a:xfrm>
              <a:off x="1985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3" name="Freeform 102"/>
            <p:cNvSpPr>
              <a:spLocks noChangeAspect="1"/>
            </p:cNvSpPr>
            <p:nvPr/>
          </p:nvSpPr>
          <p:spPr bwMode="auto">
            <a:xfrm>
              <a:off x="1894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4" name="Freeform 103"/>
            <p:cNvSpPr>
              <a:spLocks noChangeAspect="1"/>
            </p:cNvSpPr>
            <p:nvPr/>
          </p:nvSpPr>
          <p:spPr bwMode="auto">
            <a:xfrm>
              <a:off x="2304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5" name="Freeform 104"/>
            <p:cNvSpPr>
              <a:spLocks noChangeAspect="1"/>
            </p:cNvSpPr>
            <p:nvPr/>
          </p:nvSpPr>
          <p:spPr bwMode="auto">
            <a:xfrm>
              <a:off x="2212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6" name="Freeform 105"/>
            <p:cNvSpPr>
              <a:spLocks noChangeAspect="1"/>
            </p:cNvSpPr>
            <p:nvPr/>
          </p:nvSpPr>
          <p:spPr bwMode="auto">
            <a:xfrm>
              <a:off x="2622" y="935"/>
              <a:ext cx="168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7" name="Freeform 106"/>
            <p:cNvSpPr>
              <a:spLocks noChangeAspect="1"/>
            </p:cNvSpPr>
            <p:nvPr/>
          </p:nvSpPr>
          <p:spPr bwMode="auto">
            <a:xfrm>
              <a:off x="2531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8" name="Freeform 107"/>
            <p:cNvSpPr>
              <a:spLocks noChangeAspect="1"/>
            </p:cNvSpPr>
            <p:nvPr/>
          </p:nvSpPr>
          <p:spPr bwMode="auto">
            <a:xfrm>
              <a:off x="2944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79" name="Freeform 108"/>
            <p:cNvSpPr>
              <a:spLocks noChangeAspect="1"/>
            </p:cNvSpPr>
            <p:nvPr/>
          </p:nvSpPr>
          <p:spPr bwMode="auto">
            <a:xfrm>
              <a:off x="2849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0" name="Freeform 109"/>
            <p:cNvSpPr>
              <a:spLocks noChangeAspect="1"/>
            </p:cNvSpPr>
            <p:nvPr/>
          </p:nvSpPr>
          <p:spPr bwMode="auto">
            <a:xfrm>
              <a:off x="3262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1" name="Freeform 110"/>
            <p:cNvSpPr>
              <a:spLocks noChangeAspect="1"/>
            </p:cNvSpPr>
            <p:nvPr/>
          </p:nvSpPr>
          <p:spPr bwMode="auto">
            <a:xfrm>
              <a:off x="3169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2" name="Freeform 111"/>
            <p:cNvSpPr>
              <a:spLocks noChangeAspect="1"/>
            </p:cNvSpPr>
            <p:nvPr/>
          </p:nvSpPr>
          <p:spPr bwMode="auto">
            <a:xfrm>
              <a:off x="3581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3" name="Freeform 112"/>
            <p:cNvSpPr>
              <a:spLocks noChangeAspect="1"/>
            </p:cNvSpPr>
            <p:nvPr/>
          </p:nvSpPr>
          <p:spPr bwMode="auto">
            <a:xfrm>
              <a:off x="3488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4" name="Freeform 113"/>
            <p:cNvSpPr>
              <a:spLocks noChangeAspect="1"/>
            </p:cNvSpPr>
            <p:nvPr/>
          </p:nvSpPr>
          <p:spPr bwMode="auto">
            <a:xfrm>
              <a:off x="3898" y="935"/>
              <a:ext cx="169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5" name="Freeform 114"/>
            <p:cNvSpPr>
              <a:spLocks noChangeAspect="1"/>
            </p:cNvSpPr>
            <p:nvPr/>
          </p:nvSpPr>
          <p:spPr bwMode="auto">
            <a:xfrm>
              <a:off x="3807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6" name="Freeform 115"/>
            <p:cNvSpPr>
              <a:spLocks noChangeAspect="1"/>
            </p:cNvSpPr>
            <p:nvPr/>
          </p:nvSpPr>
          <p:spPr bwMode="auto">
            <a:xfrm>
              <a:off x="4214" y="935"/>
              <a:ext cx="169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7" name="Freeform 116"/>
            <p:cNvSpPr>
              <a:spLocks noChangeAspect="1"/>
            </p:cNvSpPr>
            <p:nvPr/>
          </p:nvSpPr>
          <p:spPr bwMode="auto">
            <a:xfrm>
              <a:off x="4125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8" name="Freeform 117"/>
            <p:cNvSpPr>
              <a:spLocks noChangeAspect="1"/>
            </p:cNvSpPr>
            <p:nvPr/>
          </p:nvSpPr>
          <p:spPr bwMode="auto">
            <a:xfrm>
              <a:off x="4535" y="935"/>
              <a:ext cx="164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89" name="Freeform 118"/>
            <p:cNvSpPr>
              <a:spLocks noChangeAspect="1"/>
            </p:cNvSpPr>
            <p:nvPr/>
          </p:nvSpPr>
          <p:spPr bwMode="auto">
            <a:xfrm>
              <a:off x="4443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90" name="Freeform 119"/>
            <p:cNvSpPr>
              <a:spLocks noChangeAspect="1"/>
            </p:cNvSpPr>
            <p:nvPr/>
          </p:nvSpPr>
          <p:spPr bwMode="auto">
            <a:xfrm>
              <a:off x="4853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91" name="Freeform 120"/>
            <p:cNvSpPr>
              <a:spLocks noChangeAspect="1"/>
            </p:cNvSpPr>
            <p:nvPr/>
          </p:nvSpPr>
          <p:spPr bwMode="auto">
            <a:xfrm>
              <a:off x="4760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92" name="Freeform 121"/>
            <p:cNvSpPr>
              <a:spLocks noChangeAspect="1"/>
            </p:cNvSpPr>
            <p:nvPr/>
          </p:nvSpPr>
          <p:spPr bwMode="auto">
            <a:xfrm>
              <a:off x="5172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993" name="Freeform 122"/>
            <p:cNvSpPr>
              <a:spLocks noChangeAspect="1"/>
            </p:cNvSpPr>
            <p:nvPr/>
          </p:nvSpPr>
          <p:spPr bwMode="auto">
            <a:xfrm>
              <a:off x="5079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994" name="Group 123"/>
            <p:cNvGrpSpPr>
              <a:grpSpLocks noChangeAspect="1"/>
            </p:cNvGrpSpPr>
            <p:nvPr/>
          </p:nvGrpSpPr>
          <p:grpSpPr bwMode="auto">
            <a:xfrm>
              <a:off x="4377" y="937"/>
              <a:ext cx="12" cy="56"/>
              <a:chOff x="1015" y="2428"/>
              <a:chExt cx="46" cy="372"/>
            </a:xfrm>
          </p:grpSpPr>
          <p:sp>
            <p:nvSpPr>
              <p:cNvPr id="17279" name="AutoShape 124"/>
              <p:cNvSpPr>
                <a:spLocks noChangeAspect="1" noChangeArrowheads="1"/>
              </p:cNvSpPr>
              <p:nvPr/>
            </p:nvSpPr>
            <p:spPr bwMode="auto">
              <a:xfrm>
                <a:off x="1015" y="2428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80" name="AutoShape 125"/>
              <p:cNvSpPr>
                <a:spLocks noChangeAspect="1" noChangeArrowheads="1"/>
              </p:cNvSpPr>
              <p:nvPr/>
            </p:nvSpPr>
            <p:spPr bwMode="auto">
              <a:xfrm>
                <a:off x="1015" y="2611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95" name="Group 126"/>
            <p:cNvGrpSpPr>
              <a:grpSpLocks noChangeAspect="1"/>
            </p:cNvGrpSpPr>
            <p:nvPr/>
          </p:nvGrpSpPr>
          <p:grpSpPr bwMode="auto">
            <a:xfrm>
              <a:off x="4565" y="946"/>
              <a:ext cx="10" cy="68"/>
              <a:chOff x="1790" y="2461"/>
              <a:chExt cx="40" cy="447"/>
            </a:xfrm>
          </p:grpSpPr>
          <p:sp>
            <p:nvSpPr>
              <p:cNvPr id="17277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1790" y="2461"/>
                <a:ext cx="40" cy="22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78" name="AutoShape 128"/>
              <p:cNvSpPr>
                <a:spLocks noChangeAspect="1" noChangeArrowheads="1"/>
              </p:cNvSpPr>
              <p:nvPr/>
            </p:nvSpPr>
            <p:spPr bwMode="auto">
              <a:xfrm>
                <a:off x="1790" y="2684"/>
                <a:ext cx="40" cy="22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96" name="Group 129"/>
            <p:cNvGrpSpPr>
              <a:grpSpLocks noChangeAspect="1"/>
            </p:cNvGrpSpPr>
            <p:nvPr/>
          </p:nvGrpSpPr>
          <p:grpSpPr bwMode="auto">
            <a:xfrm>
              <a:off x="4413" y="946"/>
              <a:ext cx="10" cy="69"/>
              <a:chOff x="1151" y="2490"/>
              <a:chExt cx="40" cy="455"/>
            </a:xfrm>
          </p:grpSpPr>
          <p:sp>
            <p:nvSpPr>
              <p:cNvPr id="17275" name="AutoShape 130"/>
              <p:cNvSpPr>
                <a:spLocks noChangeAspect="1" noChangeArrowheads="1"/>
              </p:cNvSpPr>
              <p:nvPr/>
            </p:nvSpPr>
            <p:spPr bwMode="auto">
              <a:xfrm>
                <a:off x="1151" y="2716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76" name="AutoShape 131"/>
              <p:cNvSpPr>
                <a:spLocks noChangeAspect="1" noChangeArrowheads="1"/>
              </p:cNvSpPr>
              <p:nvPr/>
            </p:nvSpPr>
            <p:spPr bwMode="auto">
              <a:xfrm>
                <a:off x="1151" y="2490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97" name="Group 132"/>
            <p:cNvGrpSpPr>
              <a:grpSpLocks noChangeAspect="1"/>
            </p:cNvGrpSpPr>
            <p:nvPr/>
          </p:nvGrpSpPr>
          <p:grpSpPr bwMode="auto">
            <a:xfrm>
              <a:off x="4607" y="937"/>
              <a:ext cx="9" cy="48"/>
              <a:chOff x="1914" y="2425"/>
              <a:chExt cx="40" cy="326"/>
            </a:xfrm>
          </p:grpSpPr>
          <p:sp>
            <p:nvSpPr>
              <p:cNvPr id="17273" name="AutoShape 133"/>
              <p:cNvSpPr>
                <a:spLocks noChangeAspect="1" noChangeArrowheads="1"/>
              </p:cNvSpPr>
              <p:nvPr/>
            </p:nvSpPr>
            <p:spPr bwMode="auto">
              <a:xfrm>
                <a:off x="1914" y="2425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74" name="AutoShape 134"/>
              <p:cNvSpPr>
                <a:spLocks noChangeAspect="1" noChangeArrowheads="1"/>
              </p:cNvSpPr>
              <p:nvPr/>
            </p:nvSpPr>
            <p:spPr bwMode="auto">
              <a:xfrm>
                <a:off x="1914" y="2588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98" name="Group 135"/>
            <p:cNvGrpSpPr>
              <a:grpSpLocks noChangeAspect="1"/>
            </p:cNvGrpSpPr>
            <p:nvPr/>
          </p:nvGrpSpPr>
          <p:grpSpPr bwMode="auto">
            <a:xfrm>
              <a:off x="4449" y="967"/>
              <a:ext cx="9" cy="52"/>
              <a:chOff x="1284" y="2652"/>
              <a:chExt cx="40" cy="337"/>
            </a:xfrm>
          </p:grpSpPr>
          <p:sp>
            <p:nvSpPr>
              <p:cNvPr id="17271" name="AutoShape 136"/>
              <p:cNvSpPr>
                <a:spLocks noChangeAspect="1" noChangeArrowheads="1"/>
              </p:cNvSpPr>
              <p:nvPr/>
            </p:nvSpPr>
            <p:spPr bwMode="auto">
              <a:xfrm>
                <a:off x="1284" y="282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72" name="AutoShape 137"/>
              <p:cNvSpPr>
                <a:spLocks noChangeAspect="1" noChangeArrowheads="1"/>
              </p:cNvSpPr>
              <p:nvPr/>
            </p:nvSpPr>
            <p:spPr bwMode="auto">
              <a:xfrm>
                <a:off x="1284" y="2652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6999" name="Group 138"/>
            <p:cNvGrpSpPr>
              <a:grpSpLocks noChangeAspect="1"/>
            </p:cNvGrpSpPr>
            <p:nvPr/>
          </p:nvGrpSpPr>
          <p:grpSpPr bwMode="auto">
            <a:xfrm>
              <a:off x="4528" y="967"/>
              <a:ext cx="10" cy="54"/>
              <a:chOff x="1658" y="2628"/>
              <a:chExt cx="40" cy="355"/>
            </a:xfrm>
          </p:grpSpPr>
          <p:sp>
            <p:nvSpPr>
              <p:cNvPr id="17269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1658" y="2628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70" name="AutoShape 140"/>
              <p:cNvSpPr>
                <a:spLocks noChangeAspect="1" noChangeArrowheads="1"/>
              </p:cNvSpPr>
              <p:nvPr/>
            </p:nvSpPr>
            <p:spPr bwMode="auto">
              <a:xfrm>
                <a:off x="1658" y="2805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0" name="Group 141"/>
            <p:cNvGrpSpPr>
              <a:grpSpLocks noChangeAspect="1"/>
            </p:cNvGrpSpPr>
            <p:nvPr/>
          </p:nvGrpSpPr>
          <p:grpSpPr bwMode="auto">
            <a:xfrm>
              <a:off x="4495" y="995"/>
              <a:ext cx="10" cy="19"/>
              <a:chOff x="1516" y="2835"/>
              <a:chExt cx="42" cy="123"/>
            </a:xfrm>
          </p:grpSpPr>
          <p:sp>
            <p:nvSpPr>
              <p:cNvPr id="17267" name="AutoShape 142"/>
              <p:cNvSpPr>
                <a:spLocks noChangeAspect="1" noChangeArrowheads="1"/>
              </p:cNvSpPr>
              <p:nvPr/>
            </p:nvSpPr>
            <p:spPr bwMode="auto">
              <a:xfrm>
                <a:off x="1516" y="2897"/>
                <a:ext cx="42" cy="6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68" name="AutoShape 143"/>
              <p:cNvSpPr>
                <a:spLocks noChangeAspect="1" noChangeArrowheads="1"/>
              </p:cNvSpPr>
              <p:nvPr/>
            </p:nvSpPr>
            <p:spPr bwMode="auto">
              <a:xfrm>
                <a:off x="1516" y="2835"/>
                <a:ext cx="42" cy="6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1" name="Group 144"/>
            <p:cNvGrpSpPr>
              <a:grpSpLocks noChangeAspect="1"/>
            </p:cNvGrpSpPr>
            <p:nvPr/>
          </p:nvGrpSpPr>
          <p:grpSpPr bwMode="auto">
            <a:xfrm>
              <a:off x="4714" y="940"/>
              <a:ext cx="12" cy="67"/>
              <a:chOff x="2195" y="2463"/>
              <a:chExt cx="40" cy="442"/>
            </a:xfrm>
          </p:grpSpPr>
          <p:sp>
            <p:nvSpPr>
              <p:cNvPr id="17265" name="AutoShape 145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66" name="AutoShape 146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2" name="Group 147"/>
            <p:cNvGrpSpPr>
              <a:grpSpLocks noChangeAspect="1"/>
            </p:cNvGrpSpPr>
            <p:nvPr/>
          </p:nvGrpSpPr>
          <p:grpSpPr bwMode="auto">
            <a:xfrm>
              <a:off x="4753" y="961"/>
              <a:ext cx="12" cy="58"/>
              <a:chOff x="2329" y="2599"/>
              <a:chExt cx="43" cy="386"/>
            </a:xfrm>
          </p:grpSpPr>
          <p:sp>
            <p:nvSpPr>
              <p:cNvPr id="17263" name="AutoShape 148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64" name="AutoShape 149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3" name="Group 150"/>
            <p:cNvGrpSpPr>
              <a:grpSpLocks noChangeAspect="1"/>
            </p:cNvGrpSpPr>
            <p:nvPr/>
          </p:nvGrpSpPr>
          <p:grpSpPr bwMode="auto">
            <a:xfrm>
              <a:off x="4635" y="941"/>
              <a:ext cx="12" cy="24"/>
              <a:chOff x="2478" y="2807"/>
              <a:chExt cx="43" cy="178"/>
            </a:xfrm>
          </p:grpSpPr>
          <p:sp>
            <p:nvSpPr>
              <p:cNvPr id="17261" name="AutoShape 151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62" name="AutoShape 152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4" name="Group 153"/>
            <p:cNvGrpSpPr>
              <a:grpSpLocks noChangeAspect="1"/>
            </p:cNvGrpSpPr>
            <p:nvPr/>
          </p:nvGrpSpPr>
          <p:grpSpPr bwMode="auto">
            <a:xfrm>
              <a:off x="4678" y="937"/>
              <a:ext cx="11" cy="41"/>
              <a:chOff x="2065" y="2441"/>
              <a:chExt cx="40" cy="272"/>
            </a:xfrm>
          </p:grpSpPr>
          <p:sp>
            <p:nvSpPr>
              <p:cNvPr id="17259" name="AutoShape 154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60" name="AutoShape 155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5" name="Group 156"/>
            <p:cNvGrpSpPr>
              <a:grpSpLocks noChangeAspect="1"/>
            </p:cNvGrpSpPr>
            <p:nvPr/>
          </p:nvGrpSpPr>
          <p:grpSpPr bwMode="auto">
            <a:xfrm>
              <a:off x="4789" y="991"/>
              <a:ext cx="12" cy="24"/>
              <a:chOff x="2478" y="2807"/>
              <a:chExt cx="43" cy="178"/>
            </a:xfrm>
          </p:grpSpPr>
          <p:sp>
            <p:nvSpPr>
              <p:cNvPr id="17257" name="AutoShape 157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58" name="AutoShape 158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6" name="Group 159"/>
            <p:cNvGrpSpPr>
              <a:grpSpLocks noChangeAspect="1"/>
            </p:cNvGrpSpPr>
            <p:nvPr/>
          </p:nvGrpSpPr>
          <p:grpSpPr bwMode="auto">
            <a:xfrm>
              <a:off x="4938" y="937"/>
              <a:ext cx="12" cy="34"/>
              <a:chOff x="3094" y="2443"/>
              <a:chExt cx="40" cy="183"/>
            </a:xfrm>
          </p:grpSpPr>
          <p:sp>
            <p:nvSpPr>
              <p:cNvPr id="17255" name="AutoShape 160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43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56" name="AutoShape 161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534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7" name="Group 162"/>
            <p:cNvGrpSpPr>
              <a:grpSpLocks noChangeAspect="1"/>
            </p:cNvGrpSpPr>
            <p:nvPr/>
          </p:nvGrpSpPr>
          <p:grpSpPr bwMode="auto">
            <a:xfrm>
              <a:off x="4905" y="937"/>
              <a:ext cx="12" cy="63"/>
              <a:chOff x="2978" y="2432"/>
              <a:chExt cx="46" cy="375"/>
            </a:xfrm>
          </p:grpSpPr>
          <p:sp>
            <p:nvSpPr>
              <p:cNvPr id="17253" name="AutoShape 163"/>
              <p:cNvSpPr>
                <a:spLocks noChangeAspect="1" noChangeArrowheads="1"/>
              </p:cNvSpPr>
              <p:nvPr/>
            </p:nvSpPr>
            <p:spPr bwMode="auto">
              <a:xfrm>
                <a:off x="2978" y="2619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54" name="AutoShape 164"/>
              <p:cNvSpPr>
                <a:spLocks noChangeAspect="1" noChangeArrowheads="1"/>
              </p:cNvSpPr>
              <p:nvPr/>
            </p:nvSpPr>
            <p:spPr bwMode="auto">
              <a:xfrm>
                <a:off x="2978" y="2432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8" name="Group 165"/>
            <p:cNvGrpSpPr>
              <a:grpSpLocks noChangeAspect="1"/>
            </p:cNvGrpSpPr>
            <p:nvPr/>
          </p:nvGrpSpPr>
          <p:grpSpPr bwMode="auto">
            <a:xfrm>
              <a:off x="4869" y="950"/>
              <a:ext cx="12" cy="66"/>
              <a:chOff x="2832" y="2516"/>
              <a:chExt cx="43" cy="436"/>
            </a:xfrm>
          </p:grpSpPr>
          <p:sp>
            <p:nvSpPr>
              <p:cNvPr id="17251" name="AutoShape 166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516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52" name="AutoShape 167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734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09" name="Group 168"/>
            <p:cNvGrpSpPr>
              <a:grpSpLocks noChangeAspect="1"/>
            </p:cNvGrpSpPr>
            <p:nvPr/>
          </p:nvGrpSpPr>
          <p:grpSpPr bwMode="auto">
            <a:xfrm>
              <a:off x="4830" y="985"/>
              <a:ext cx="12" cy="33"/>
              <a:chOff x="2668" y="2761"/>
              <a:chExt cx="40" cy="217"/>
            </a:xfrm>
          </p:grpSpPr>
          <p:sp>
            <p:nvSpPr>
              <p:cNvPr id="17249" name="AutoShape 169"/>
              <p:cNvSpPr>
                <a:spLocks noChangeAspect="1" noChangeArrowheads="1"/>
              </p:cNvSpPr>
              <p:nvPr/>
            </p:nvSpPr>
            <p:spPr bwMode="auto">
              <a:xfrm>
                <a:off x="2668" y="2870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50" name="AutoShape 170"/>
              <p:cNvSpPr>
                <a:spLocks noChangeAspect="1" noChangeArrowheads="1"/>
              </p:cNvSpPr>
              <p:nvPr/>
            </p:nvSpPr>
            <p:spPr bwMode="auto">
              <a:xfrm>
                <a:off x="2668" y="2761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0" name="Group 171"/>
            <p:cNvGrpSpPr>
              <a:grpSpLocks noChangeAspect="1"/>
            </p:cNvGrpSpPr>
            <p:nvPr/>
          </p:nvGrpSpPr>
          <p:grpSpPr bwMode="auto">
            <a:xfrm>
              <a:off x="5021" y="936"/>
              <a:ext cx="14" cy="66"/>
              <a:chOff x="3353" y="3099"/>
              <a:chExt cx="40" cy="455"/>
            </a:xfrm>
          </p:grpSpPr>
          <p:sp>
            <p:nvSpPr>
              <p:cNvPr id="17247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3353" y="3325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48" name="AutoShape 173"/>
              <p:cNvSpPr>
                <a:spLocks noChangeAspect="1" noChangeArrowheads="1"/>
              </p:cNvSpPr>
              <p:nvPr/>
            </p:nvSpPr>
            <p:spPr bwMode="auto">
              <a:xfrm>
                <a:off x="3353" y="3099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1" name="Group 174"/>
            <p:cNvGrpSpPr>
              <a:grpSpLocks noChangeAspect="1"/>
            </p:cNvGrpSpPr>
            <p:nvPr/>
          </p:nvGrpSpPr>
          <p:grpSpPr bwMode="auto">
            <a:xfrm>
              <a:off x="4991" y="938"/>
              <a:ext cx="14" cy="39"/>
              <a:chOff x="3486" y="3261"/>
              <a:chExt cx="40" cy="337"/>
            </a:xfrm>
          </p:grpSpPr>
          <p:sp>
            <p:nvSpPr>
              <p:cNvPr id="17245" name="AutoShape 175"/>
              <p:cNvSpPr>
                <a:spLocks noChangeAspect="1" noChangeArrowheads="1"/>
              </p:cNvSpPr>
              <p:nvPr/>
            </p:nvSpPr>
            <p:spPr bwMode="auto">
              <a:xfrm>
                <a:off x="3486" y="3430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46" name="AutoShape 176"/>
              <p:cNvSpPr>
                <a:spLocks noChangeAspect="1" noChangeArrowheads="1"/>
              </p:cNvSpPr>
              <p:nvPr/>
            </p:nvSpPr>
            <p:spPr bwMode="auto">
              <a:xfrm>
                <a:off x="3486" y="326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2" name="Group 177"/>
            <p:cNvGrpSpPr>
              <a:grpSpLocks noChangeAspect="1"/>
            </p:cNvGrpSpPr>
            <p:nvPr/>
          </p:nvGrpSpPr>
          <p:grpSpPr bwMode="auto">
            <a:xfrm flipV="1">
              <a:off x="5141" y="988"/>
              <a:ext cx="11" cy="27"/>
              <a:chOff x="2815" y="1923"/>
              <a:chExt cx="40" cy="217"/>
            </a:xfrm>
          </p:grpSpPr>
          <p:sp>
            <p:nvSpPr>
              <p:cNvPr id="17243" name="AutoShape 178"/>
              <p:cNvSpPr>
                <a:spLocks noChangeAspect="1" noChangeArrowheads="1"/>
              </p:cNvSpPr>
              <p:nvPr/>
            </p:nvSpPr>
            <p:spPr bwMode="auto">
              <a:xfrm>
                <a:off x="2815" y="2032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44" name="AutoShape 179"/>
              <p:cNvSpPr>
                <a:spLocks noChangeAspect="1" noChangeArrowheads="1"/>
              </p:cNvSpPr>
              <p:nvPr/>
            </p:nvSpPr>
            <p:spPr bwMode="auto">
              <a:xfrm>
                <a:off x="2815" y="1923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sp>
          <p:nvSpPr>
            <p:cNvPr id="17013" name="Freeform 180"/>
            <p:cNvSpPr>
              <a:spLocks noChangeAspect="1"/>
            </p:cNvSpPr>
            <p:nvPr/>
          </p:nvSpPr>
          <p:spPr bwMode="auto">
            <a:xfrm>
              <a:off x="1668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7014" name="Group 181"/>
            <p:cNvGrpSpPr>
              <a:grpSpLocks noChangeAspect="1"/>
            </p:cNvGrpSpPr>
            <p:nvPr/>
          </p:nvGrpSpPr>
          <p:grpSpPr bwMode="auto">
            <a:xfrm>
              <a:off x="1824" y="936"/>
              <a:ext cx="14" cy="56"/>
              <a:chOff x="1015" y="2428"/>
              <a:chExt cx="46" cy="372"/>
            </a:xfrm>
          </p:grpSpPr>
          <p:sp>
            <p:nvSpPr>
              <p:cNvPr id="17241" name="AutoShape 182"/>
              <p:cNvSpPr>
                <a:spLocks noChangeAspect="1" noChangeArrowheads="1"/>
              </p:cNvSpPr>
              <p:nvPr/>
            </p:nvSpPr>
            <p:spPr bwMode="auto">
              <a:xfrm>
                <a:off x="1015" y="2428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42" name="AutoShape 183"/>
              <p:cNvSpPr>
                <a:spLocks noChangeAspect="1" noChangeArrowheads="1"/>
              </p:cNvSpPr>
              <p:nvPr/>
            </p:nvSpPr>
            <p:spPr bwMode="auto">
              <a:xfrm>
                <a:off x="1015" y="2611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5" name="Group 184"/>
            <p:cNvGrpSpPr>
              <a:grpSpLocks noChangeAspect="1"/>
            </p:cNvGrpSpPr>
            <p:nvPr/>
          </p:nvGrpSpPr>
          <p:grpSpPr bwMode="auto">
            <a:xfrm>
              <a:off x="2019" y="946"/>
              <a:ext cx="11" cy="68"/>
              <a:chOff x="1790" y="2461"/>
              <a:chExt cx="40" cy="447"/>
            </a:xfrm>
          </p:grpSpPr>
          <p:sp>
            <p:nvSpPr>
              <p:cNvPr id="17239" name="AutoShape 185"/>
              <p:cNvSpPr>
                <a:spLocks noChangeAspect="1" noChangeArrowheads="1"/>
              </p:cNvSpPr>
              <p:nvPr/>
            </p:nvSpPr>
            <p:spPr bwMode="auto">
              <a:xfrm>
                <a:off x="1790" y="2461"/>
                <a:ext cx="40" cy="22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40" name="AutoShape 186"/>
              <p:cNvSpPr>
                <a:spLocks noChangeAspect="1" noChangeArrowheads="1"/>
              </p:cNvSpPr>
              <p:nvPr/>
            </p:nvSpPr>
            <p:spPr bwMode="auto">
              <a:xfrm>
                <a:off x="1790" y="2684"/>
                <a:ext cx="40" cy="22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6" name="Group 187"/>
            <p:cNvGrpSpPr>
              <a:grpSpLocks noChangeAspect="1"/>
            </p:cNvGrpSpPr>
            <p:nvPr/>
          </p:nvGrpSpPr>
          <p:grpSpPr bwMode="auto">
            <a:xfrm>
              <a:off x="1860" y="943"/>
              <a:ext cx="10" cy="71"/>
              <a:chOff x="1151" y="2490"/>
              <a:chExt cx="40" cy="455"/>
            </a:xfrm>
          </p:grpSpPr>
          <p:sp>
            <p:nvSpPr>
              <p:cNvPr id="17237" name="AutoShape 188"/>
              <p:cNvSpPr>
                <a:spLocks noChangeAspect="1" noChangeArrowheads="1"/>
              </p:cNvSpPr>
              <p:nvPr/>
            </p:nvSpPr>
            <p:spPr bwMode="auto">
              <a:xfrm>
                <a:off x="1151" y="2716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38" name="AutoShape 189"/>
              <p:cNvSpPr>
                <a:spLocks noChangeAspect="1" noChangeArrowheads="1"/>
              </p:cNvSpPr>
              <p:nvPr/>
            </p:nvSpPr>
            <p:spPr bwMode="auto">
              <a:xfrm>
                <a:off x="1151" y="2490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7" name="Group 190"/>
            <p:cNvGrpSpPr>
              <a:grpSpLocks noChangeAspect="1"/>
            </p:cNvGrpSpPr>
            <p:nvPr/>
          </p:nvGrpSpPr>
          <p:grpSpPr bwMode="auto">
            <a:xfrm>
              <a:off x="2052" y="937"/>
              <a:ext cx="11" cy="49"/>
              <a:chOff x="1914" y="2425"/>
              <a:chExt cx="40" cy="326"/>
            </a:xfrm>
          </p:grpSpPr>
          <p:sp>
            <p:nvSpPr>
              <p:cNvPr id="17235" name="AutoShape 191"/>
              <p:cNvSpPr>
                <a:spLocks noChangeAspect="1" noChangeArrowheads="1"/>
              </p:cNvSpPr>
              <p:nvPr/>
            </p:nvSpPr>
            <p:spPr bwMode="auto">
              <a:xfrm>
                <a:off x="1914" y="2425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36" name="AutoShape 192"/>
              <p:cNvSpPr>
                <a:spLocks noChangeAspect="1" noChangeArrowheads="1"/>
              </p:cNvSpPr>
              <p:nvPr/>
            </p:nvSpPr>
            <p:spPr bwMode="auto">
              <a:xfrm>
                <a:off x="1914" y="2588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8" name="Group 193"/>
            <p:cNvGrpSpPr>
              <a:grpSpLocks noChangeAspect="1"/>
            </p:cNvGrpSpPr>
            <p:nvPr/>
          </p:nvGrpSpPr>
          <p:grpSpPr bwMode="auto">
            <a:xfrm>
              <a:off x="1896" y="967"/>
              <a:ext cx="10" cy="52"/>
              <a:chOff x="1284" y="2652"/>
              <a:chExt cx="40" cy="337"/>
            </a:xfrm>
          </p:grpSpPr>
          <p:sp>
            <p:nvSpPr>
              <p:cNvPr id="17233" name="AutoShape 194"/>
              <p:cNvSpPr>
                <a:spLocks noChangeAspect="1" noChangeArrowheads="1"/>
              </p:cNvSpPr>
              <p:nvPr/>
            </p:nvSpPr>
            <p:spPr bwMode="auto">
              <a:xfrm>
                <a:off x="1284" y="282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34" name="AutoShape 195"/>
              <p:cNvSpPr>
                <a:spLocks noChangeAspect="1" noChangeArrowheads="1"/>
              </p:cNvSpPr>
              <p:nvPr/>
            </p:nvSpPr>
            <p:spPr bwMode="auto">
              <a:xfrm>
                <a:off x="1284" y="2652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19" name="Group 196"/>
            <p:cNvGrpSpPr>
              <a:grpSpLocks noChangeAspect="1"/>
            </p:cNvGrpSpPr>
            <p:nvPr/>
          </p:nvGrpSpPr>
          <p:grpSpPr bwMode="auto">
            <a:xfrm>
              <a:off x="1981" y="967"/>
              <a:ext cx="12" cy="54"/>
              <a:chOff x="1658" y="2628"/>
              <a:chExt cx="40" cy="355"/>
            </a:xfrm>
          </p:grpSpPr>
          <p:sp>
            <p:nvSpPr>
              <p:cNvPr id="17231" name="AutoShape 197"/>
              <p:cNvSpPr>
                <a:spLocks noChangeAspect="1" noChangeArrowheads="1"/>
              </p:cNvSpPr>
              <p:nvPr/>
            </p:nvSpPr>
            <p:spPr bwMode="auto">
              <a:xfrm>
                <a:off x="1658" y="2628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32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1658" y="2805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0" name="Group 199"/>
            <p:cNvGrpSpPr>
              <a:grpSpLocks noChangeAspect="1"/>
            </p:cNvGrpSpPr>
            <p:nvPr/>
          </p:nvGrpSpPr>
          <p:grpSpPr bwMode="auto">
            <a:xfrm>
              <a:off x="1946" y="995"/>
              <a:ext cx="11" cy="19"/>
              <a:chOff x="1516" y="2835"/>
              <a:chExt cx="42" cy="123"/>
            </a:xfrm>
          </p:grpSpPr>
          <p:sp>
            <p:nvSpPr>
              <p:cNvPr id="17229" name="AutoShape 200"/>
              <p:cNvSpPr>
                <a:spLocks noChangeAspect="1" noChangeArrowheads="1"/>
              </p:cNvSpPr>
              <p:nvPr/>
            </p:nvSpPr>
            <p:spPr bwMode="auto">
              <a:xfrm>
                <a:off x="1516" y="2897"/>
                <a:ext cx="42" cy="6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30" name="AutoShape 201"/>
              <p:cNvSpPr>
                <a:spLocks noChangeAspect="1" noChangeArrowheads="1"/>
              </p:cNvSpPr>
              <p:nvPr/>
            </p:nvSpPr>
            <p:spPr bwMode="auto">
              <a:xfrm>
                <a:off x="1516" y="2835"/>
                <a:ext cx="42" cy="6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1" name="Group 202"/>
            <p:cNvGrpSpPr>
              <a:grpSpLocks noChangeAspect="1"/>
            </p:cNvGrpSpPr>
            <p:nvPr/>
          </p:nvGrpSpPr>
          <p:grpSpPr bwMode="auto">
            <a:xfrm>
              <a:off x="2166" y="940"/>
              <a:ext cx="10" cy="67"/>
              <a:chOff x="2195" y="2463"/>
              <a:chExt cx="40" cy="442"/>
            </a:xfrm>
          </p:grpSpPr>
          <p:sp>
            <p:nvSpPr>
              <p:cNvPr id="17227" name="AutoShape 203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28" name="AutoShape 204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2" name="Group 205"/>
            <p:cNvGrpSpPr>
              <a:grpSpLocks noChangeAspect="1"/>
            </p:cNvGrpSpPr>
            <p:nvPr/>
          </p:nvGrpSpPr>
          <p:grpSpPr bwMode="auto">
            <a:xfrm>
              <a:off x="2203" y="961"/>
              <a:ext cx="12" cy="58"/>
              <a:chOff x="2329" y="2599"/>
              <a:chExt cx="43" cy="386"/>
            </a:xfrm>
          </p:grpSpPr>
          <p:sp>
            <p:nvSpPr>
              <p:cNvPr id="17225" name="AutoShape 206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26" name="AutoShape 207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3" name="Group 208"/>
            <p:cNvGrpSpPr>
              <a:grpSpLocks noChangeAspect="1"/>
            </p:cNvGrpSpPr>
            <p:nvPr/>
          </p:nvGrpSpPr>
          <p:grpSpPr bwMode="auto">
            <a:xfrm>
              <a:off x="2082" y="941"/>
              <a:ext cx="12" cy="24"/>
              <a:chOff x="2478" y="2807"/>
              <a:chExt cx="43" cy="178"/>
            </a:xfrm>
          </p:grpSpPr>
          <p:sp>
            <p:nvSpPr>
              <p:cNvPr id="17223" name="AutoShape 209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24" name="AutoShape 210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4" name="Group 211"/>
            <p:cNvGrpSpPr>
              <a:grpSpLocks noChangeAspect="1"/>
            </p:cNvGrpSpPr>
            <p:nvPr/>
          </p:nvGrpSpPr>
          <p:grpSpPr bwMode="auto">
            <a:xfrm>
              <a:off x="2130" y="937"/>
              <a:ext cx="10" cy="41"/>
              <a:chOff x="2065" y="2441"/>
              <a:chExt cx="40" cy="272"/>
            </a:xfrm>
          </p:grpSpPr>
          <p:sp>
            <p:nvSpPr>
              <p:cNvPr id="17221" name="AutoShape 212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22" name="AutoShape 213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5" name="Group 214"/>
            <p:cNvGrpSpPr>
              <a:grpSpLocks noChangeAspect="1"/>
            </p:cNvGrpSpPr>
            <p:nvPr/>
          </p:nvGrpSpPr>
          <p:grpSpPr bwMode="auto">
            <a:xfrm>
              <a:off x="2240" y="991"/>
              <a:ext cx="12" cy="24"/>
              <a:chOff x="2478" y="2807"/>
              <a:chExt cx="43" cy="178"/>
            </a:xfrm>
          </p:grpSpPr>
          <p:sp>
            <p:nvSpPr>
              <p:cNvPr id="17219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20" name="AutoShape 216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6" name="Group 217"/>
            <p:cNvGrpSpPr>
              <a:grpSpLocks noChangeAspect="1"/>
            </p:cNvGrpSpPr>
            <p:nvPr/>
          </p:nvGrpSpPr>
          <p:grpSpPr bwMode="auto">
            <a:xfrm>
              <a:off x="2388" y="937"/>
              <a:ext cx="13" cy="34"/>
              <a:chOff x="3094" y="2443"/>
              <a:chExt cx="40" cy="183"/>
            </a:xfrm>
          </p:grpSpPr>
          <p:sp>
            <p:nvSpPr>
              <p:cNvPr id="17217" name="AutoShape 218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43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18" name="AutoShape 219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534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7" name="Group 220"/>
            <p:cNvGrpSpPr>
              <a:grpSpLocks noChangeAspect="1"/>
            </p:cNvGrpSpPr>
            <p:nvPr/>
          </p:nvGrpSpPr>
          <p:grpSpPr bwMode="auto">
            <a:xfrm>
              <a:off x="2355" y="937"/>
              <a:ext cx="13" cy="63"/>
              <a:chOff x="2978" y="2432"/>
              <a:chExt cx="46" cy="375"/>
            </a:xfrm>
          </p:grpSpPr>
          <p:sp>
            <p:nvSpPr>
              <p:cNvPr id="17215" name="AutoShape 221"/>
              <p:cNvSpPr>
                <a:spLocks noChangeAspect="1" noChangeArrowheads="1"/>
              </p:cNvSpPr>
              <p:nvPr/>
            </p:nvSpPr>
            <p:spPr bwMode="auto">
              <a:xfrm>
                <a:off x="2978" y="2619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16" name="AutoShape 222"/>
              <p:cNvSpPr>
                <a:spLocks noChangeAspect="1" noChangeArrowheads="1"/>
              </p:cNvSpPr>
              <p:nvPr/>
            </p:nvSpPr>
            <p:spPr bwMode="auto">
              <a:xfrm>
                <a:off x="2978" y="2432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8" name="Group 223"/>
            <p:cNvGrpSpPr>
              <a:grpSpLocks noChangeAspect="1"/>
            </p:cNvGrpSpPr>
            <p:nvPr/>
          </p:nvGrpSpPr>
          <p:grpSpPr bwMode="auto">
            <a:xfrm>
              <a:off x="2319" y="952"/>
              <a:ext cx="12" cy="66"/>
              <a:chOff x="2832" y="2516"/>
              <a:chExt cx="43" cy="436"/>
            </a:xfrm>
          </p:grpSpPr>
          <p:sp>
            <p:nvSpPr>
              <p:cNvPr id="17213" name="AutoShape 224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516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14" name="AutoShape 225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734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29" name="Group 226"/>
            <p:cNvGrpSpPr>
              <a:grpSpLocks noChangeAspect="1"/>
            </p:cNvGrpSpPr>
            <p:nvPr/>
          </p:nvGrpSpPr>
          <p:grpSpPr bwMode="auto">
            <a:xfrm>
              <a:off x="2280" y="984"/>
              <a:ext cx="11" cy="32"/>
              <a:chOff x="2668" y="2761"/>
              <a:chExt cx="40" cy="217"/>
            </a:xfrm>
          </p:grpSpPr>
          <p:sp>
            <p:nvSpPr>
              <p:cNvPr id="17211" name="AutoShape 227"/>
              <p:cNvSpPr>
                <a:spLocks noChangeAspect="1" noChangeArrowheads="1"/>
              </p:cNvSpPr>
              <p:nvPr/>
            </p:nvSpPr>
            <p:spPr bwMode="auto">
              <a:xfrm>
                <a:off x="2668" y="2870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12" name="AutoShape 228"/>
              <p:cNvSpPr>
                <a:spLocks noChangeAspect="1" noChangeArrowheads="1"/>
              </p:cNvSpPr>
              <p:nvPr/>
            </p:nvSpPr>
            <p:spPr bwMode="auto">
              <a:xfrm>
                <a:off x="2668" y="2761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0" name="Group 229"/>
            <p:cNvGrpSpPr>
              <a:grpSpLocks noChangeAspect="1"/>
            </p:cNvGrpSpPr>
            <p:nvPr/>
          </p:nvGrpSpPr>
          <p:grpSpPr bwMode="auto">
            <a:xfrm flipV="1">
              <a:off x="2513" y="952"/>
              <a:ext cx="10" cy="67"/>
              <a:chOff x="3217" y="3037"/>
              <a:chExt cx="46" cy="372"/>
            </a:xfrm>
          </p:grpSpPr>
          <p:sp>
            <p:nvSpPr>
              <p:cNvPr id="17209" name="AutoShape 230"/>
              <p:cNvSpPr>
                <a:spLocks noChangeAspect="1" noChangeArrowheads="1"/>
              </p:cNvSpPr>
              <p:nvPr/>
            </p:nvSpPr>
            <p:spPr bwMode="auto">
              <a:xfrm>
                <a:off x="3217" y="3037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10" name="AutoShape 231"/>
              <p:cNvSpPr>
                <a:spLocks noChangeAspect="1" noChangeArrowheads="1"/>
              </p:cNvSpPr>
              <p:nvPr/>
            </p:nvSpPr>
            <p:spPr bwMode="auto">
              <a:xfrm>
                <a:off x="3217" y="3220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1" name="Group 232"/>
            <p:cNvGrpSpPr>
              <a:grpSpLocks noChangeAspect="1"/>
            </p:cNvGrpSpPr>
            <p:nvPr/>
          </p:nvGrpSpPr>
          <p:grpSpPr bwMode="auto">
            <a:xfrm>
              <a:off x="2473" y="936"/>
              <a:ext cx="13" cy="66"/>
              <a:chOff x="3353" y="3099"/>
              <a:chExt cx="40" cy="455"/>
            </a:xfrm>
          </p:grpSpPr>
          <p:sp>
            <p:nvSpPr>
              <p:cNvPr id="17207" name="AutoShape 233"/>
              <p:cNvSpPr>
                <a:spLocks noChangeAspect="1" noChangeArrowheads="1"/>
              </p:cNvSpPr>
              <p:nvPr/>
            </p:nvSpPr>
            <p:spPr bwMode="auto">
              <a:xfrm>
                <a:off x="3353" y="3325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08" name="AutoShape 234"/>
              <p:cNvSpPr>
                <a:spLocks noChangeAspect="1" noChangeArrowheads="1"/>
              </p:cNvSpPr>
              <p:nvPr/>
            </p:nvSpPr>
            <p:spPr bwMode="auto">
              <a:xfrm>
                <a:off x="3353" y="3099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2" name="Group 235"/>
            <p:cNvGrpSpPr>
              <a:grpSpLocks noChangeAspect="1"/>
            </p:cNvGrpSpPr>
            <p:nvPr/>
          </p:nvGrpSpPr>
          <p:grpSpPr bwMode="auto">
            <a:xfrm>
              <a:off x="2441" y="937"/>
              <a:ext cx="12" cy="39"/>
              <a:chOff x="3486" y="3261"/>
              <a:chExt cx="40" cy="337"/>
            </a:xfrm>
          </p:grpSpPr>
          <p:sp>
            <p:nvSpPr>
              <p:cNvPr id="17205" name="AutoShape 236"/>
              <p:cNvSpPr>
                <a:spLocks noChangeAspect="1" noChangeArrowheads="1"/>
              </p:cNvSpPr>
              <p:nvPr/>
            </p:nvSpPr>
            <p:spPr bwMode="auto">
              <a:xfrm>
                <a:off x="3486" y="3430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06" name="AutoShape 237"/>
              <p:cNvSpPr>
                <a:spLocks noChangeAspect="1" noChangeArrowheads="1"/>
              </p:cNvSpPr>
              <p:nvPr/>
            </p:nvSpPr>
            <p:spPr bwMode="auto">
              <a:xfrm>
                <a:off x="3486" y="326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3" name="Group 238"/>
            <p:cNvGrpSpPr>
              <a:grpSpLocks noChangeAspect="1"/>
            </p:cNvGrpSpPr>
            <p:nvPr/>
          </p:nvGrpSpPr>
          <p:grpSpPr bwMode="auto">
            <a:xfrm>
              <a:off x="2667" y="940"/>
              <a:ext cx="10" cy="67"/>
              <a:chOff x="2195" y="2463"/>
              <a:chExt cx="40" cy="442"/>
            </a:xfrm>
          </p:grpSpPr>
          <p:sp>
            <p:nvSpPr>
              <p:cNvPr id="17203" name="AutoShape 239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04" name="AutoShape 240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4" name="Group 241"/>
            <p:cNvGrpSpPr>
              <a:grpSpLocks noChangeAspect="1"/>
            </p:cNvGrpSpPr>
            <p:nvPr/>
          </p:nvGrpSpPr>
          <p:grpSpPr bwMode="auto">
            <a:xfrm>
              <a:off x="2628" y="961"/>
              <a:ext cx="10" cy="58"/>
              <a:chOff x="2329" y="2599"/>
              <a:chExt cx="43" cy="386"/>
            </a:xfrm>
          </p:grpSpPr>
          <p:sp>
            <p:nvSpPr>
              <p:cNvPr id="17201" name="AutoShape 242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02" name="AutoShape 243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5" name="Group 244"/>
            <p:cNvGrpSpPr>
              <a:grpSpLocks noChangeAspect="1"/>
            </p:cNvGrpSpPr>
            <p:nvPr/>
          </p:nvGrpSpPr>
          <p:grpSpPr bwMode="auto">
            <a:xfrm>
              <a:off x="2546" y="977"/>
              <a:ext cx="10" cy="41"/>
              <a:chOff x="2065" y="2441"/>
              <a:chExt cx="40" cy="272"/>
            </a:xfrm>
          </p:grpSpPr>
          <p:sp>
            <p:nvSpPr>
              <p:cNvPr id="17199" name="AutoShape 245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200" name="AutoShape 246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6" name="Group 247"/>
            <p:cNvGrpSpPr>
              <a:grpSpLocks noChangeAspect="1"/>
            </p:cNvGrpSpPr>
            <p:nvPr/>
          </p:nvGrpSpPr>
          <p:grpSpPr bwMode="auto">
            <a:xfrm flipV="1">
              <a:off x="2591" y="988"/>
              <a:ext cx="13" cy="27"/>
              <a:chOff x="2815" y="1923"/>
              <a:chExt cx="40" cy="217"/>
            </a:xfrm>
          </p:grpSpPr>
          <p:sp>
            <p:nvSpPr>
              <p:cNvPr id="17197" name="AutoShape 248"/>
              <p:cNvSpPr>
                <a:spLocks noChangeAspect="1" noChangeArrowheads="1"/>
              </p:cNvSpPr>
              <p:nvPr/>
            </p:nvSpPr>
            <p:spPr bwMode="auto">
              <a:xfrm>
                <a:off x="2815" y="2032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98" name="AutoShape 249"/>
              <p:cNvSpPr>
                <a:spLocks noChangeAspect="1" noChangeArrowheads="1"/>
              </p:cNvSpPr>
              <p:nvPr/>
            </p:nvSpPr>
            <p:spPr bwMode="auto">
              <a:xfrm>
                <a:off x="2815" y="1923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7" name="Group 250"/>
            <p:cNvGrpSpPr>
              <a:grpSpLocks noChangeAspect="1"/>
            </p:cNvGrpSpPr>
            <p:nvPr/>
          </p:nvGrpSpPr>
          <p:grpSpPr bwMode="auto">
            <a:xfrm>
              <a:off x="2702" y="937"/>
              <a:ext cx="14" cy="41"/>
              <a:chOff x="2329" y="2599"/>
              <a:chExt cx="43" cy="386"/>
            </a:xfrm>
          </p:grpSpPr>
          <p:sp>
            <p:nvSpPr>
              <p:cNvPr id="17195" name="AutoShape 251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96" name="AutoShape 252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8" name="Group 253"/>
            <p:cNvGrpSpPr>
              <a:grpSpLocks noChangeAspect="1"/>
            </p:cNvGrpSpPr>
            <p:nvPr/>
          </p:nvGrpSpPr>
          <p:grpSpPr bwMode="auto">
            <a:xfrm>
              <a:off x="2747" y="942"/>
              <a:ext cx="12" cy="24"/>
              <a:chOff x="2478" y="2807"/>
              <a:chExt cx="43" cy="178"/>
            </a:xfrm>
          </p:grpSpPr>
          <p:sp>
            <p:nvSpPr>
              <p:cNvPr id="17193" name="AutoShape 254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94" name="AutoShape 255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39" name="Group 256"/>
            <p:cNvGrpSpPr>
              <a:grpSpLocks noChangeAspect="1"/>
            </p:cNvGrpSpPr>
            <p:nvPr/>
          </p:nvGrpSpPr>
          <p:grpSpPr bwMode="auto">
            <a:xfrm>
              <a:off x="2819" y="947"/>
              <a:ext cx="10" cy="67"/>
              <a:chOff x="2195" y="2463"/>
              <a:chExt cx="40" cy="442"/>
            </a:xfrm>
          </p:grpSpPr>
          <p:sp>
            <p:nvSpPr>
              <p:cNvPr id="17191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92" name="AutoShape 258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0" name="Group 259"/>
            <p:cNvGrpSpPr>
              <a:grpSpLocks noChangeAspect="1"/>
            </p:cNvGrpSpPr>
            <p:nvPr/>
          </p:nvGrpSpPr>
          <p:grpSpPr bwMode="auto">
            <a:xfrm>
              <a:off x="2856" y="971"/>
              <a:ext cx="12" cy="48"/>
              <a:chOff x="2329" y="2599"/>
              <a:chExt cx="43" cy="386"/>
            </a:xfrm>
          </p:grpSpPr>
          <p:sp>
            <p:nvSpPr>
              <p:cNvPr id="17189" name="AutoShape 260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90" name="AutoShape 261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1" name="Group 262"/>
            <p:cNvGrpSpPr>
              <a:grpSpLocks noChangeAspect="1"/>
            </p:cNvGrpSpPr>
            <p:nvPr/>
          </p:nvGrpSpPr>
          <p:grpSpPr bwMode="auto">
            <a:xfrm>
              <a:off x="2781" y="937"/>
              <a:ext cx="12" cy="50"/>
              <a:chOff x="2065" y="2441"/>
              <a:chExt cx="40" cy="272"/>
            </a:xfrm>
          </p:grpSpPr>
          <p:sp>
            <p:nvSpPr>
              <p:cNvPr id="17187" name="AutoShape 263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88" name="AutoShape 264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2" name="Group 265"/>
            <p:cNvGrpSpPr>
              <a:grpSpLocks noChangeAspect="1"/>
            </p:cNvGrpSpPr>
            <p:nvPr/>
          </p:nvGrpSpPr>
          <p:grpSpPr bwMode="auto">
            <a:xfrm>
              <a:off x="3101" y="936"/>
              <a:ext cx="11" cy="56"/>
              <a:chOff x="1015" y="2428"/>
              <a:chExt cx="46" cy="372"/>
            </a:xfrm>
          </p:grpSpPr>
          <p:sp>
            <p:nvSpPr>
              <p:cNvPr id="17185" name="AutoShape 266"/>
              <p:cNvSpPr>
                <a:spLocks noChangeAspect="1" noChangeArrowheads="1"/>
              </p:cNvSpPr>
              <p:nvPr/>
            </p:nvSpPr>
            <p:spPr bwMode="auto">
              <a:xfrm>
                <a:off x="1015" y="2428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86" name="AutoShape 267"/>
              <p:cNvSpPr>
                <a:spLocks noChangeAspect="1" noChangeArrowheads="1"/>
              </p:cNvSpPr>
              <p:nvPr/>
            </p:nvSpPr>
            <p:spPr bwMode="auto">
              <a:xfrm>
                <a:off x="1015" y="2611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3" name="Group 268"/>
            <p:cNvGrpSpPr>
              <a:grpSpLocks noChangeAspect="1"/>
            </p:cNvGrpSpPr>
            <p:nvPr/>
          </p:nvGrpSpPr>
          <p:grpSpPr bwMode="auto">
            <a:xfrm>
              <a:off x="3291" y="946"/>
              <a:ext cx="11" cy="68"/>
              <a:chOff x="1790" y="2461"/>
              <a:chExt cx="40" cy="447"/>
            </a:xfrm>
          </p:grpSpPr>
          <p:sp>
            <p:nvSpPr>
              <p:cNvPr id="17183" name="AutoShape 269"/>
              <p:cNvSpPr>
                <a:spLocks noChangeAspect="1" noChangeArrowheads="1"/>
              </p:cNvSpPr>
              <p:nvPr/>
            </p:nvSpPr>
            <p:spPr bwMode="auto">
              <a:xfrm>
                <a:off x="1790" y="2461"/>
                <a:ext cx="40" cy="22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84" name="AutoShape 270"/>
              <p:cNvSpPr>
                <a:spLocks noChangeAspect="1" noChangeArrowheads="1"/>
              </p:cNvSpPr>
              <p:nvPr/>
            </p:nvSpPr>
            <p:spPr bwMode="auto">
              <a:xfrm>
                <a:off x="1790" y="2684"/>
                <a:ext cx="40" cy="22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4" name="Group 271"/>
            <p:cNvGrpSpPr>
              <a:grpSpLocks noChangeAspect="1"/>
            </p:cNvGrpSpPr>
            <p:nvPr/>
          </p:nvGrpSpPr>
          <p:grpSpPr bwMode="auto">
            <a:xfrm>
              <a:off x="3136" y="943"/>
              <a:ext cx="11" cy="71"/>
              <a:chOff x="1151" y="2490"/>
              <a:chExt cx="40" cy="455"/>
            </a:xfrm>
          </p:grpSpPr>
          <p:sp>
            <p:nvSpPr>
              <p:cNvPr id="17181" name="AutoShape 272"/>
              <p:cNvSpPr>
                <a:spLocks noChangeAspect="1" noChangeArrowheads="1"/>
              </p:cNvSpPr>
              <p:nvPr/>
            </p:nvSpPr>
            <p:spPr bwMode="auto">
              <a:xfrm>
                <a:off x="1151" y="2716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82" name="AutoShape 273"/>
              <p:cNvSpPr>
                <a:spLocks noChangeAspect="1" noChangeArrowheads="1"/>
              </p:cNvSpPr>
              <p:nvPr/>
            </p:nvSpPr>
            <p:spPr bwMode="auto">
              <a:xfrm>
                <a:off x="1151" y="2490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5" name="Group 274"/>
            <p:cNvGrpSpPr>
              <a:grpSpLocks noChangeAspect="1"/>
            </p:cNvGrpSpPr>
            <p:nvPr/>
          </p:nvGrpSpPr>
          <p:grpSpPr bwMode="auto">
            <a:xfrm>
              <a:off x="3333" y="937"/>
              <a:ext cx="11" cy="49"/>
              <a:chOff x="1914" y="2425"/>
              <a:chExt cx="40" cy="326"/>
            </a:xfrm>
          </p:grpSpPr>
          <p:sp>
            <p:nvSpPr>
              <p:cNvPr id="17179" name="AutoShape 275"/>
              <p:cNvSpPr>
                <a:spLocks noChangeAspect="1" noChangeArrowheads="1"/>
              </p:cNvSpPr>
              <p:nvPr/>
            </p:nvSpPr>
            <p:spPr bwMode="auto">
              <a:xfrm>
                <a:off x="1914" y="2425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80" name="AutoShape 276"/>
              <p:cNvSpPr>
                <a:spLocks noChangeAspect="1" noChangeArrowheads="1"/>
              </p:cNvSpPr>
              <p:nvPr/>
            </p:nvSpPr>
            <p:spPr bwMode="auto">
              <a:xfrm>
                <a:off x="1914" y="2588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6" name="Group 277"/>
            <p:cNvGrpSpPr>
              <a:grpSpLocks noChangeAspect="1"/>
            </p:cNvGrpSpPr>
            <p:nvPr/>
          </p:nvGrpSpPr>
          <p:grpSpPr bwMode="auto">
            <a:xfrm>
              <a:off x="3172" y="967"/>
              <a:ext cx="9" cy="52"/>
              <a:chOff x="1284" y="2652"/>
              <a:chExt cx="40" cy="337"/>
            </a:xfrm>
          </p:grpSpPr>
          <p:sp>
            <p:nvSpPr>
              <p:cNvPr id="17177" name="AutoShape 278"/>
              <p:cNvSpPr>
                <a:spLocks noChangeAspect="1" noChangeArrowheads="1"/>
              </p:cNvSpPr>
              <p:nvPr/>
            </p:nvSpPr>
            <p:spPr bwMode="auto">
              <a:xfrm>
                <a:off x="1284" y="282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78" name="AutoShape 279"/>
              <p:cNvSpPr>
                <a:spLocks noChangeAspect="1" noChangeArrowheads="1"/>
              </p:cNvSpPr>
              <p:nvPr/>
            </p:nvSpPr>
            <p:spPr bwMode="auto">
              <a:xfrm>
                <a:off x="1284" y="2652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7" name="Group 280"/>
            <p:cNvGrpSpPr>
              <a:grpSpLocks noChangeAspect="1"/>
            </p:cNvGrpSpPr>
            <p:nvPr/>
          </p:nvGrpSpPr>
          <p:grpSpPr bwMode="auto">
            <a:xfrm>
              <a:off x="3257" y="965"/>
              <a:ext cx="12" cy="54"/>
              <a:chOff x="1658" y="2628"/>
              <a:chExt cx="40" cy="355"/>
            </a:xfrm>
          </p:grpSpPr>
          <p:sp>
            <p:nvSpPr>
              <p:cNvPr id="17175" name="AutoShape 281"/>
              <p:cNvSpPr>
                <a:spLocks noChangeAspect="1" noChangeArrowheads="1"/>
              </p:cNvSpPr>
              <p:nvPr/>
            </p:nvSpPr>
            <p:spPr bwMode="auto">
              <a:xfrm>
                <a:off x="1658" y="2628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76" name="AutoShape 282"/>
              <p:cNvSpPr>
                <a:spLocks noChangeAspect="1" noChangeArrowheads="1"/>
              </p:cNvSpPr>
              <p:nvPr/>
            </p:nvSpPr>
            <p:spPr bwMode="auto">
              <a:xfrm>
                <a:off x="1658" y="2805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8" name="Group 283"/>
            <p:cNvGrpSpPr>
              <a:grpSpLocks noChangeAspect="1"/>
            </p:cNvGrpSpPr>
            <p:nvPr/>
          </p:nvGrpSpPr>
          <p:grpSpPr bwMode="auto">
            <a:xfrm>
              <a:off x="3223" y="995"/>
              <a:ext cx="10" cy="19"/>
              <a:chOff x="1516" y="2835"/>
              <a:chExt cx="42" cy="123"/>
            </a:xfrm>
          </p:grpSpPr>
          <p:sp>
            <p:nvSpPr>
              <p:cNvPr id="17173" name="AutoShape 284"/>
              <p:cNvSpPr>
                <a:spLocks noChangeAspect="1" noChangeArrowheads="1"/>
              </p:cNvSpPr>
              <p:nvPr/>
            </p:nvSpPr>
            <p:spPr bwMode="auto">
              <a:xfrm>
                <a:off x="1516" y="2897"/>
                <a:ext cx="42" cy="6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74" name="AutoShape 285"/>
              <p:cNvSpPr>
                <a:spLocks noChangeAspect="1" noChangeArrowheads="1"/>
              </p:cNvSpPr>
              <p:nvPr/>
            </p:nvSpPr>
            <p:spPr bwMode="auto">
              <a:xfrm>
                <a:off x="1516" y="2835"/>
                <a:ext cx="42" cy="6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49" name="Group 286"/>
            <p:cNvGrpSpPr>
              <a:grpSpLocks noChangeAspect="1"/>
            </p:cNvGrpSpPr>
            <p:nvPr/>
          </p:nvGrpSpPr>
          <p:grpSpPr bwMode="auto">
            <a:xfrm>
              <a:off x="3442" y="940"/>
              <a:ext cx="10" cy="67"/>
              <a:chOff x="2195" y="2463"/>
              <a:chExt cx="40" cy="442"/>
            </a:xfrm>
          </p:grpSpPr>
          <p:sp>
            <p:nvSpPr>
              <p:cNvPr id="17171" name="AutoShape 287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72" name="AutoShape 288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0" name="Group 289"/>
            <p:cNvGrpSpPr>
              <a:grpSpLocks noChangeAspect="1"/>
            </p:cNvGrpSpPr>
            <p:nvPr/>
          </p:nvGrpSpPr>
          <p:grpSpPr bwMode="auto">
            <a:xfrm>
              <a:off x="3479" y="961"/>
              <a:ext cx="12" cy="58"/>
              <a:chOff x="2329" y="2599"/>
              <a:chExt cx="43" cy="386"/>
            </a:xfrm>
          </p:grpSpPr>
          <p:sp>
            <p:nvSpPr>
              <p:cNvPr id="17169" name="AutoShape 290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70" name="AutoShape 291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1" name="Group 292"/>
            <p:cNvGrpSpPr>
              <a:grpSpLocks noChangeAspect="1"/>
            </p:cNvGrpSpPr>
            <p:nvPr/>
          </p:nvGrpSpPr>
          <p:grpSpPr bwMode="auto">
            <a:xfrm>
              <a:off x="3359" y="941"/>
              <a:ext cx="10" cy="24"/>
              <a:chOff x="2478" y="2807"/>
              <a:chExt cx="43" cy="178"/>
            </a:xfrm>
          </p:grpSpPr>
          <p:sp>
            <p:nvSpPr>
              <p:cNvPr id="17167" name="AutoShape 293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68" name="AutoShape 294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2" name="Group 295"/>
            <p:cNvGrpSpPr>
              <a:grpSpLocks noChangeAspect="1"/>
            </p:cNvGrpSpPr>
            <p:nvPr/>
          </p:nvGrpSpPr>
          <p:grpSpPr bwMode="auto">
            <a:xfrm>
              <a:off x="3406" y="937"/>
              <a:ext cx="11" cy="41"/>
              <a:chOff x="2065" y="2441"/>
              <a:chExt cx="40" cy="272"/>
            </a:xfrm>
          </p:grpSpPr>
          <p:sp>
            <p:nvSpPr>
              <p:cNvPr id="17165" name="AutoShape 296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66" name="AutoShape 297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3" name="Group 298"/>
            <p:cNvGrpSpPr>
              <a:grpSpLocks noChangeAspect="1"/>
            </p:cNvGrpSpPr>
            <p:nvPr/>
          </p:nvGrpSpPr>
          <p:grpSpPr bwMode="auto">
            <a:xfrm>
              <a:off x="3517" y="991"/>
              <a:ext cx="10" cy="24"/>
              <a:chOff x="2478" y="2807"/>
              <a:chExt cx="43" cy="178"/>
            </a:xfrm>
          </p:grpSpPr>
          <p:sp>
            <p:nvSpPr>
              <p:cNvPr id="17163" name="AutoShape 299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64" name="AutoShape 300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4" name="Group 301"/>
            <p:cNvGrpSpPr>
              <a:grpSpLocks noChangeAspect="1"/>
            </p:cNvGrpSpPr>
            <p:nvPr/>
          </p:nvGrpSpPr>
          <p:grpSpPr bwMode="auto">
            <a:xfrm>
              <a:off x="3664" y="937"/>
              <a:ext cx="14" cy="34"/>
              <a:chOff x="3094" y="2443"/>
              <a:chExt cx="40" cy="183"/>
            </a:xfrm>
          </p:grpSpPr>
          <p:sp>
            <p:nvSpPr>
              <p:cNvPr id="17161" name="AutoShape 302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43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62" name="AutoShape 303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534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5" name="Group 304"/>
            <p:cNvGrpSpPr>
              <a:grpSpLocks noChangeAspect="1"/>
            </p:cNvGrpSpPr>
            <p:nvPr/>
          </p:nvGrpSpPr>
          <p:grpSpPr bwMode="auto">
            <a:xfrm>
              <a:off x="3634" y="937"/>
              <a:ext cx="14" cy="63"/>
              <a:chOff x="2978" y="2432"/>
              <a:chExt cx="46" cy="375"/>
            </a:xfrm>
          </p:grpSpPr>
          <p:sp>
            <p:nvSpPr>
              <p:cNvPr id="17159" name="AutoShape 305"/>
              <p:cNvSpPr>
                <a:spLocks noChangeAspect="1" noChangeArrowheads="1"/>
              </p:cNvSpPr>
              <p:nvPr/>
            </p:nvSpPr>
            <p:spPr bwMode="auto">
              <a:xfrm>
                <a:off x="2978" y="2619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60" name="AutoShape 306"/>
              <p:cNvSpPr>
                <a:spLocks noChangeAspect="1" noChangeArrowheads="1"/>
              </p:cNvSpPr>
              <p:nvPr/>
            </p:nvSpPr>
            <p:spPr bwMode="auto">
              <a:xfrm>
                <a:off x="2978" y="2432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6" name="Group 307"/>
            <p:cNvGrpSpPr>
              <a:grpSpLocks noChangeAspect="1"/>
            </p:cNvGrpSpPr>
            <p:nvPr/>
          </p:nvGrpSpPr>
          <p:grpSpPr bwMode="auto">
            <a:xfrm>
              <a:off x="3599" y="950"/>
              <a:ext cx="10" cy="66"/>
              <a:chOff x="2832" y="2516"/>
              <a:chExt cx="43" cy="436"/>
            </a:xfrm>
          </p:grpSpPr>
          <p:sp>
            <p:nvSpPr>
              <p:cNvPr id="17157" name="AutoShape 308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516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58" name="AutoShape 309"/>
              <p:cNvSpPr>
                <a:spLocks noChangeAspect="1" noChangeArrowheads="1"/>
              </p:cNvSpPr>
              <p:nvPr/>
            </p:nvSpPr>
            <p:spPr bwMode="auto">
              <a:xfrm flipV="1">
                <a:off x="2832" y="2734"/>
                <a:ext cx="43" cy="21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7" name="Group 310"/>
            <p:cNvGrpSpPr>
              <a:grpSpLocks noChangeAspect="1"/>
            </p:cNvGrpSpPr>
            <p:nvPr/>
          </p:nvGrpSpPr>
          <p:grpSpPr bwMode="auto">
            <a:xfrm>
              <a:off x="3560" y="984"/>
              <a:ext cx="10" cy="32"/>
              <a:chOff x="2668" y="2761"/>
              <a:chExt cx="40" cy="217"/>
            </a:xfrm>
          </p:grpSpPr>
          <p:sp>
            <p:nvSpPr>
              <p:cNvPr id="17155" name="AutoShape 311"/>
              <p:cNvSpPr>
                <a:spLocks noChangeAspect="1" noChangeArrowheads="1"/>
              </p:cNvSpPr>
              <p:nvPr/>
            </p:nvSpPr>
            <p:spPr bwMode="auto">
              <a:xfrm>
                <a:off x="2668" y="2870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56" name="AutoShape 312"/>
              <p:cNvSpPr>
                <a:spLocks noChangeAspect="1" noChangeArrowheads="1"/>
              </p:cNvSpPr>
              <p:nvPr/>
            </p:nvSpPr>
            <p:spPr bwMode="auto">
              <a:xfrm>
                <a:off x="2668" y="2761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8" name="Group 313"/>
            <p:cNvGrpSpPr>
              <a:grpSpLocks noChangeAspect="1"/>
            </p:cNvGrpSpPr>
            <p:nvPr/>
          </p:nvGrpSpPr>
          <p:grpSpPr bwMode="auto">
            <a:xfrm flipV="1">
              <a:off x="3789" y="952"/>
              <a:ext cx="11" cy="67"/>
              <a:chOff x="3217" y="3037"/>
              <a:chExt cx="46" cy="372"/>
            </a:xfrm>
          </p:grpSpPr>
          <p:sp>
            <p:nvSpPr>
              <p:cNvPr id="17153" name="AutoShape 314"/>
              <p:cNvSpPr>
                <a:spLocks noChangeAspect="1" noChangeArrowheads="1"/>
              </p:cNvSpPr>
              <p:nvPr/>
            </p:nvSpPr>
            <p:spPr bwMode="auto">
              <a:xfrm>
                <a:off x="3217" y="3037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54" name="AutoShape 315"/>
              <p:cNvSpPr>
                <a:spLocks noChangeAspect="1" noChangeArrowheads="1"/>
              </p:cNvSpPr>
              <p:nvPr/>
            </p:nvSpPr>
            <p:spPr bwMode="auto">
              <a:xfrm>
                <a:off x="3217" y="3220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59" name="Group 316"/>
            <p:cNvGrpSpPr>
              <a:grpSpLocks noChangeAspect="1"/>
            </p:cNvGrpSpPr>
            <p:nvPr/>
          </p:nvGrpSpPr>
          <p:grpSpPr bwMode="auto">
            <a:xfrm>
              <a:off x="3749" y="936"/>
              <a:ext cx="14" cy="66"/>
              <a:chOff x="3353" y="3099"/>
              <a:chExt cx="40" cy="455"/>
            </a:xfrm>
          </p:grpSpPr>
          <p:sp>
            <p:nvSpPr>
              <p:cNvPr id="17151" name="AutoShape 317"/>
              <p:cNvSpPr>
                <a:spLocks noChangeAspect="1" noChangeArrowheads="1"/>
              </p:cNvSpPr>
              <p:nvPr/>
            </p:nvSpPr>
            <p:spPr bwMode="auto">
              <a:xfrm>
                <a:off x="3353" y="3325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52" name="AutoShape 318"/>
              <p:cNvSpPr>
                <a:spLocks noChangeAspect="1" noChangeArrowheads="1"/>
              </p:cNvSpPr>
              <p:nvPr/>
            </p:nvSpPr>
            <p:spPr bwMode="auto">
              <a:xfrm>
                <a:off x="3353" y="3099"/>
                <a:ext cx="40" cy="22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0" name="Group 319"/>
            <p:cNvGrpSpPr>
              <a:grpSpLocks noChangeAspect="1"/>
            </p:cNvGrpSpPr>
            <p:nvPr/>
          </p:nvGrpSpPr>
          <p:grpSpPr bwMode="auto">
            <a:xfrm>
              <a:off x="3718" y="937"/>
              <a:ext cx="12" cy="39"/>
              <a:chOff x="3486" y="3261"/>
              <a:chExt cx="40" cy="337"/>
            </a:xfrm>
          </p:grpSpPr>
          <p:sp>
            <p:nvSpPr>
              <p:cNvPr id="17149" name="AutoShape 320"/>
              <p:cNvSpPr>
                <a:spLocks noChangeAspect="1" noChangeArrowheads="1"/>
              </p:cNvSpPr>
              <p:nvPr/>
            </p:nvSpPr>
            <p:spPr bwMode="auto">
              <a:xfrm>
                <a:off x="3486" y="3430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50" name="AutoShape 321"/>
              <p:cNvSpPr>
                <a:spLocks noChangeAspect="1" noChangeArrowheads="1"/>
              </p:cNvSpPr>
              <p:nvPr/>
            </p:nvSpPr>
            <p:spPr bwMode="auto">
              <a:xfrm>
                <a:off x="3486" y="3261"/>
                <a:ext cx="40" cy="16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1" name="Group 322"/>
            <p:cNvGrpSpPr>
              <a:grpSpLocks noChangeAspect="1"/>
            </p:cNvGrpSpPr>
            <p:nvPr/>
          </p:nvGrpSpPr>
          <p:grpSpPr bwMode="auto">
            <a:xfrm>
              <a:off x="3943" y="940"/>
              <a:ext cx="11" cy="67"/>
              <a:chOff x="2195" y="2463"/>
              <a:chExt cx="40" cy="442"/>
            </a:xfrm>
          </p:grpSpPr>
          <p:sp>
            <p:nvSpPr>
              <p:cNvPr id="17147" name="AutoShape 323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48" name="AutoShape 324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2" name="Group 325"/>
            <p:cNvGrpSpPr>
              <a:grpSpLocks noChangeAspect="1"/>
            </p:cNvGrpSpPr>
            <p:nvPr/>
          </p:nvGrpSpPr>
          <p:grpSpPr bwMode="auto">
            <a:xfrm>
              <a:off x="3901" y="961"/>
              <a:ext cx="12" cy="58"/>
              <a:chOff x="2329" y="2599"/>
              <a:chExt cx="43" cy="386"/>
            </a:xfrm>
          </p:grpSpPr>
          <p:sp>
            <p:nvSpPr>
              <p:cNvPr id="17145" name="AutoShape 326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46" name="AutoShape 327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3" name="Group 328"/>
            <p:cNvGrpSpPr>
              <a:grpSpLocks noChangeAspect="1"/>
            </p:cNvGrpSpPr>
            <p:nvPr/>
          </p:nvGrpSpPr>
          <p:grpSpPr bwMode="auto">
            <a:xfrm>
              <a:off x="3822" y="977"/>
              <a:ext cx="11" cy="41"/>
              <a:chOff x="2065" y="2441"/>
              <a:chExt cx="40" cy="272"/>
            </a:xfrm>
          </p:grpSpPr>
          <p:sp>
            <p:nvSpPr>
              <p:cNvPr id="17143" name="AutoShape 329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44" name="AutoShape 330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4" name="Group 331"/>
            <p:cNvGrpSpPr>
              <a:grpSpLocks noChangeAspect="1"/>
            </p:cNvGrpSpPr>
            <p:nvPr/>
          </p:nvGrpSpPr>
          <p:grpSpPr bwMode="auto">
            <a:xfrm flipV="1">
              <a:off x="3867" y="988"/>
              <a:ext cx="13" cy="27"/>
              <a:chOff x="2815" y="1923"/>
              <a:chExt cx="40" cy="217"/>
            </a:xfrm>
          </p:grpSpPr>
          <p:sp>
            <p:nvSpPr>
              <p:cNvPr id="17141" name="AutoShape 332"/>
              <p:cNvSpPr>
                <a:spLocks noChangeAspect="1" noChangeArrowheads="1"/>
              </p:cNvSpPr>
              <p:nvPr/>
            </p:nvSpPr>
            <p:spPr bwMode="auto">
              <a:xfrm>
                <a:off x="2815" y="2032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42" name="AutoShape 333"/>
              <p:cNvSpPr>
                <a:spLocks noChangeAspect="1" noChangeArrowheads="1"/>
              </p:cNvSpPr>
              <p:nvPr/>
            </p:nvSpPr>
            <p:spPr bwMode="auto">
              <a:xfrm>
                <a:off x="2815" y="1923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5" name="Group 334"/>
            <p:cNvGrpSpPr>
              <a:grpSpLocks noChangeAspect="1"/>
            </p:cNvGrpSpPr>
            <p:nvPr/>
          </p:nvGrpSpPr>
          <p:grpSpPr bwMode="auto">
            <a:xfrm>
              <a:off x="3979" y="937"/>
              <a:ext cx="12" cy="41"/>
              <a:chOff x="2329" y="2599"/>
              <a:chExt cx="43" cy="386"/>
            </a:xfrm>
          </p:grpSpPr>
          <p:sp>
            <p:nvSpPr>
              <p:cNvPr id="17139" name="AutoShape 335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40" name="AutoShape 336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6" name="Group 337"/>
            <p:cNvGrpSpPr>
              <a:grpSpLocks noChangeAspect="1"/>
            </p:cNvGrpSpPr>
            <p:nvPr/>
          </p:nvGrpSpPr>
          <p:grpSpPr bwMode="auto">
            <a:xfrm>
              <a:off x="4024" y="940"/>
              <a:ext cx="10" cy="24"/>
              <a:chOff x="2478" y="2807"/>
              <a:chExt cx="43" cy="178"/>
            </a:xfrm>
          </p:grpSpPr>
          <p:sp>
            <p:nvSpPr>
              <p:cNvPr id="17137" name="AutoShape 338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38" name="AutoShape 339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7" name="Group 340"/>
            <p:cNvGrpSpPr>
              <a:grpSpLocks noChangeAspect="1"/>
            </p:cNvGrpSpPr>
            <p:nvPr/>
          </p:nvGrpSpPr>
          <p:grpSpPr bwMode="auto">
            <a:xfrm>
              <a:off x="4095" y="947"/>
              <a:ext cx="11" cy="67"/>
              <a:chOff x="2195" y="2463"/>
              <a:chExt cx="40" cy="442"/>
            </a:xfrm>
          </p:grpSpPr>
          <p:sp>
            <p:nvSpPr>
              <p:cNvPr id="17135" name="AutoShape 341"/>
              <p:cNvSpPr>
                <a:spLocks noChangeAspect="1" noChangeArrowheads="1"/>
              </p:cNvSpPr>
              <p:nvPr/>
            </p:nvSpPr>
            <p:spPr bwMode="auto">
              <a:xfrm>
                <a:off x="2195" y="2684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36" name="AutoShape 342"/>
              <p:cNvSpPr>
                <a:spLocks noChangeAspect="1" noChangeArrowheads="1"/>
              </p:cNvSpPr>
              <p:nvPr/>
            </p:nvSpPr>
            <p:spPr bwMode="auto">
              <a:xfrm>
                <a:off x="2195" y="2463"/>
                <a:ext cx="40" cy="22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8" name="Group 343"/>
            <p:cNvGrpSpPr>
              <a:grpSpLocks noChangeAspect="1"/>
            </p:cNvGrpSpPr>
            <p:nvPr/>
          </p:nvGrpSpPr>
          <p:grpSpPr bwMode="auto">
            <a:xfrm>
              <a:off x="4132" y="971"/>
              <a:ext cx="12" cy="48"/>
              <a:chOff x="2329" y="2599"/>
              <a:chExt cx="43" cy="386"/>
            </a:xfrm>
          </p:grpSpPr>
          <p:sp>
            <p:nvSpPr>
              <p:cNvPr id="17133" name="AutoShape 344"/>
              <p:cNvSpPr>
                <a:spLocks noChangeAspect="1" noChangeArrowheads="1"/>
              </p:cNvSpPr>
              <p:nvPr/>
            </p:nvSpPr>
            <p:spPr bwMode="auto">
              <a:xfrm>
                <a:off x="2329" y="2791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34" name="AutoShape 345"/>
              <p:cNvSpPr>
                <a:spLocks noChangeAspect="1" noChangeArrowheads="1"/>
              </p:cNvSpPr>
              <p:nvPr/>
            </p:nvSpPr>
            <p:spPr bwMode="auto">
              <a:xfrm>
                <a:off x="2329" y="2599"/>
                <a:ext cx="43" cy="19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69" name="Group 346"/>
            <p:cNvGrpSpPr>
              <a:grpSpLocks noChangeAspect="1"/>
            </p:cNvGrpSpPr>
            <p:nvPr/>
          </p:nvGrpSpPr>
          <p:grpSpPr bwMode="auto">
            <a:xfrm>
              <a:off x="4058" y="937"/>
              <a:ext cx="12" cy="52"/>
              <a:chOff x="2065" y="2441"/>
              <a:chExt cx="40" cy="272"/>
            </a:xfrm>
          </p:grpSpPr>
          <p:sp>
            <p:nvSpPr>
              <p:cNvPr id="17131" name="AutoShape 347"/>
              <p:cNvSpPr>
                <a:spLocks noChangeAspect="1" noChangeArrowheads="1"/>
              </p:cNvSpPr>
              <p:nvPr/>
            </p:nvSpPr>
            <p:spPr bwMode="auto">
              <a:xfrm>
                <a:off x="2065" y="2576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32" name="AutoShape 348"/>
              <p:cNvSpPr>
                <a:spLocks noChangeAspect="1" noChangeArrowheads="1"/>
              </p:cNvSpPr>
              <p:nvPr/>
            </p:nvSpPr>
            <p:spPr bwMode="auto">
              <a:xfrm>
                <a:off x="2065" y="2441"/>
                <a:ext cx="40" cy="137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0" name="Group 349"/>
            <p:cNvGrpSpPr>
              <a:grpSpLocks noChangeAspect="1"/>
            </p:cNvGrpSpPr>
            <p:nvPr/>
          </p:nvGrpSpPr>
          <p:grpSpPr bwMode="auto">
            <a:xfrm>
              <a:off x="2977" y="942"/>
              <a:ext cx="12" cy="68"/>
              <a:chOff x="1790" y="2461"/>
              <a:chExt cx="40" cy="447"/>
            </a:xfrm>
          </p:grpSpPr>
          <p:sp>
            <p:nvSpPr>
              <p:cNvPr id="17129" name="AutoShape 350"/>
              <p:cNvSpPr>
                <a:spLocks noChangeAspect="1" noChangeArrowheads="1"/>
              </p:cNvSpPr>
              <p:nvPr/>
            </p:nvSpPr>
            <p:spPr bwMode="auto">
              <a:xfrm>
                <a:off x="1790" y="2461"/>
                <a:ext cx="40" cy="22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30" name="AutoShape 351"/>
              <p:cNvSpPr>
                <a:spLocks noChangeAspect="1" noChangeArrowheads="1"/>
              </p:cNvSpPr>
              <p:nvPr/>
            </p:nvSpPr>
            <p:spPr bwMode="auto">
              <a:xfrm>
                <a:off x="1790" y="2684"/>
                <a:ext cx="40" cy="224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1" name="Group 352"/>
            <p:cNvGrpSpPr>
              <a:grpSpLocks noChangeAspect="1"/>
            </p:cNvGrpSpPr>
            <p:nvPr/>
          </p:nvGrpSpPr>
          <p:grpSpPr bwMode="auto">
            <a:xfrm>
              <a:off x="3014" y="937"/>
              <a:ext cx="11" cy="49"/>
              <a:chOff x="1914" y="2425"/>
              <a:chExt cx="40" cy="326"/>
            </a:xfrm>
          </p:grpSpPr>
          <p:sp>
            <p:nvSpPr>
              <p:cNvPr id="17127" name="AutoShape 353"/>
              <p:cNvSpPr>
                <a:spLocks noChangeAspect="1" noChangeArrowheads="1"/>
              </p:cNvSpPr>
              <p:nvPr/>
            </p:nvSpPr>
            <p:spPr bwMode="auto">
              <a:xfrm>
                <a:off x="1914" y="2425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28" name="AutoShape 354"/>
              <p:cNvSpPr>
                <a:spLocks noChangeAspect="1" noChangeArrowheads="1"/>
              </p:cNvSpPr>
              <p:nvPr/>
            </p:nvSpPr>
            <p:spPr bwMode="auto">
              <a:xfrm>
                <a:off x="1914" y="2588"/>
                <a:ext cx="40" cy="163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2" name="Group 355"/>
            <p:cNvGrpSpPr>
              <a:grpSpLocks noChangeAspect="1"/>
            </p:cNvGrpSpPr>
            <p:nvPr/>
          </p:nvGrpSpPr>
          <p:grpSpPr bwMode="auto">
            <a:xfrm>
              <a:off x="2938" y="966"/>
              <a:ext cx="12" cy="53"/>
              <a:chOff x="1658" y="2628"/>
              <a:chExt cx="40" cy="355"/>
            </a:xfrm>
          </p:grpSpPr>
          <p:sp>
            <p:nvSpPr>
              <p:cNvPr id="17125" name="AutoShape 356"/>
              <p:cNvSpPr>
                <a:spLocks noChangeAspect="1" noChangeArrowheads="1"/>
              </p:cNvSpPr>
              <p:nvPr/>
            </p:nvSpPr>
            <p:spPr bwMode="auto">
              <a:xfrm>
                <a:off x="1658" y="2628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26" name="AutoShape 357"/>
              <p:cNvSpPr>
                <a:spLocks noChangeAspect="1" noChangeArrowheads="1"/>
              </p:cNvSpPr>
              <p:nvPr/>
            </p:nvSpPr>
            <p:spPr bwMode="auto">
              <a:xfrm>
                <a:off x="1658" y="2805"/>
                <a:ext cx="40" cy="17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3" name="Group 358"/>
            <p:cNvGrpSpPr>
              <a:grpSpLocks noChangeAspect="1"/>
            </p:cNvGrpSpPr>
            <p:nvPr/>
          </p:nvGrpSpPr>
          <p:grpSpPr bwMode="auto">
            <a:xfrm>
              <a:off x="2904" y="994"/>
              <a:ext cx="10" cy="19"/>
              <a:chOff x="1516" y="2835"/>
              <a:chExt cx="42" cy="123"/>
            </a:xfrm>
          </p:grpSpPr>
          <p:sp>
            <p:nvSpPr>
              <p:cNvPr id="17123" name="AutoShape 359"/>
              <p:cNvSpPr>
                <a:spLocks noChangeAspect="1" noChangeArrowheads="1"/>
              </p:cNvSpPr>
              <p:nvPr/>
            </p:nvSpPr>
            <p:spPr bwMode="auto">
              <a:xfrm>
                <a:off x="1516" y="2897"/>
                <a:ext cx="42" cy="61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24" name="AutoShape 360"/>
              <p:cNvSpPr>
                <a:spLocks noChangeAspect="1" noChangeArrowheads="1"/>
              </p:cNvSpPr>
              <p:nvPr/>
            </p:nvSpPr>
            <p:spPr bwMode="auto">
              <a:xfrm>
                <a:off x="1516" y="2835"/>
                <a:ext cx="42" cy="6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4" name="Group 361"/>
            <p:cNvGrpSpPr>
              <a:grpSpLocks noChangeAspect="1"/>
            </p:cNvGrpSpPr>
            <p:nvPr/>
          </p:nvGrpSpPr>
          <p:grpSpPr bwMode="auto">
            <a:xfrm flipV="1">
              <a:off x="3041" y="940"/>
              <a:ext cx="12" cy="24"/>
              <a:chOff x="2478" y="2807"/>
              <a:chExt cx="43" cy="178"/>
            </a:xfrm>
          </p:grpSpPr>
          <p:sp>
            <p:nvSpPr>
              <p:cNvPr id="17121" name="AutoShape 362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22" name="AutoShape 363"/>
              <p:cNvSpPr>
                <a:spLocks noChangeAspect="1" noChangeArrowheads="1"/>
              </p:cNvSpPr>
              <p:nvPr/>
            </p:nvSpPr>
            <p:spPr bwMode="auto">
              <a:xfrm flipV="1"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5" name="Group 364"/>
            <p:cNvGrpSpPr>
              <a:grpSpLocks noChangeAspect="1"/>
            </p:cNvGrpSpPr>
            <p:nvPr/>
          </p:nvGrpSpPr>
          <p:grpSpPr bwMode="auto">
            <a:xfrm>
              <a:off x="4296" y="939"/>
              <a:ext cx="12" cy="34"/>
              <a:chOff x="3094" y="2443"/>
              <a:chExt cx="40" cy="183"/>
            </a:xfrm>
          </p:grpSpPr>
          <p:sp>
            <p:nvSpPr>
              <p:cNvPr id="17119" name="AutoShape 365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443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20" name="AutoShape 366"/>
              <p:cNvSpPr>
                <a:spLocks noChangeAspect="1" noChangeArrowheads="1"/>
              </p:cNvSpPr>
              <p:nvPr/>
            </p:nvSpPr>
            <p:spPr bwMode="auto">
              <a:xfrm flipV="1">
                <a:off x="3094" y="2534"/>
                <a:ext cx="40" cy="92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6" name="Group 367"/>
            <p:cNvGrpSpPr>
              <a:grpSpLocks noChangeAspect="1"/>
            </p:cNvGrpSpPr>
            <p:nvPr/>
          </p:nvGrpSpPr>
          <p:grpSpPr bwMode="auto">
            <a:xfrm>
              <a:off x="4264" y="941"/>
              <a:ext cx="12" cy="62"/>
              <a:chOff x="2978" y="2432"/>
              <a:chExt cx="46" cy="375"/>
            </a:xfrm>
          </p:grpSpPr>
          <p:sp>
            <p:nvSpPr>
              <p:cNvPr id="17117" name="AutoShape 368"/>
              <p:cNvSpPr>
                <a:spLocks noChangeAspect="1" noChangeArrowheads="1"/>
              </p:cNvSpPr>
              <p:nvPr/>
            </p:nvSpPr>
            <p:spPr bwMode="auto">
              <a:xfrm>
                <a:off x="2978" y="2619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18" name="AutoShape 369"/>
              <p:cNvSpPr>
                <a:spLocks noChangeAspect="1" noChangeArrowheads="1"/>
              </p:cNvSpPr>
              <p:nvPr/>
            </p:nvSpPr>
            <p:spPr bwMode="auto">
              <a:xfrm>
                <a:off x="2978" y="2432"/>
                <a:ext cx="46" cy="18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7" name="Group 370"/>
            <p:cNvGrpSpPr>
              <a:grpSpLocks noChangeAspect="1"/>
            </p:cNvGrpSpPr>
            <p:nvPr/>
          </p:nvGrpSpPr>
          <p:grpSpPr bwMode="auto">
            <a:xfrm>
              <a:off x="4191" y="985"/>
              <a:ext cx="12" cy="34"/>
              <a:chOff x="2668" y="2761"/>
              <a:chExt cx="40" cy="217"/>
            </a:xfrm>
          </p:grpSpPr>
          <p:sp>
            <p:nvSpPr>
              <p:cNvPr id="17115" name="AutoShape 371"/>
              <p:cNvSpPr>
                <a:spLocks noChangeAspect="1" noChangeArrowheads="1"/>
              </p:cNvSpPr>
              <p:nvPr/>
            </p:nvSpPr>
            <p:spPr bwMode="auto">
              <a:xfrm>
                <a:off x="2668" y="2870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16" name="AutoShape 372"/>
              <p:cNvSpPr>
                <a:spLocks noChangeAspect="1" noChangeArrowheads="1"/>
              </p:cNvSpPr>
              <p:nvPr/>
            </p:nvSpPr>
            <p:spPr bwMode="auto">
              <a:xfrm>
                <a:off x="2668" y="2761"/>
                <a:ext cx="40" cy="108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8" name="Group 373"/>
            <p:cNvGrpSpPr>
              <a:grpSpLocks noChangeAspect="1"/>
            </p:cNvGrpSpPr>
            <p:nvPr/>
          </p:nvGrpSpPr>
          <p:grpSpPr bwMode="auto">
            <a:xfrm>
              <a:off x="4346" y="942"/>
              <a:ext cx="12" cy="24"/>
              <a:chOff x="2478" y="2807"/>
              <a:chExt cx="43" cy="178"/>
            </a:xfrm>
          </p:grpSpPr>
          <p:sp>
            <p:nvSpPr>
              <p:cNvPr id="17113" name="AutoShape 374"/>
              <p:cNvSpPr>
                <a:spLocks noChangeAspect="1" noChangeArrowheads="1"/>
              </p:cNvSpPr>
              <p:nvPr/>
            </p:nvSpPr>
            <p:spPr bwMode="auto">
              <a:xfrm>
                <a:off x="2478" y="2807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14" name="AutoShape 375"/>
              <p:cNvSpPr>
                <a:spLocks noChangeAspect="1" noChangeArrowheads="1"/>
              </p:cNvSpPr>
              <p:nvPr/>
            </p:nvSpPr>
            <p:spPr bwMode="auto">
              <a:xfrm>
                <a:off x="2478" y="2896"/>
                <a:ext cx="43" cy="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grpSp>
          <p:nvGrpSpPr>
            <p:cNvPr id="17079" name="Group 376"/>
            <p:cNvGrpSpPr>
              <a:grpSpLocks noChangeAspect="1"/>
            </p:cNvGrpSpPr>
            <p:nvPr/>
          </p:nvGrpSpPr>
          <p:grpSpPr bwMode="auto">
            <a:xfrm>
              <a:off x="4223" y="961"/>
              <a:ext cx="14" cy="57"/>
              <a:chOff x="1015" y="2428"/>
              <a:chExt cx="46" cy="372"/>
            </a:xfrm>
          </p:grpSpPr>
          <p:sp>
            <p:nvSpPr>
              <p:cNvPr id="17111" name="AutoShape 377"/>
              <p:cNvSpPr>
                <a:spLocks noChangeAspect="1" noChangeArrowheads="1"/>
              </p:cNvSpPr>
              <p:nvPr/>
            </p:nvSpPr>
            <p:spPr bwMode="auto">
              <a:xfrm>
                <a:off x="1015" y="2428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  <p:sp>
            <p:nvSpPr>
              <p:cNvPr id="17112" name="AutoShape 378"/>
              <p:cNvSpPr>
                <a:spLocks noChangeAspect="1" noChangeArrowheads="1"/>
              </p:cNvSpPr>
              <p:nvPr/>
            </p:nvSpPr>
            <p:spPr bwMode="auto">
              <a:xfrm>
                <a:off x="1015" y="2611"/>
                <a:ext cx="46" cy="189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9525" cap="rnd">
                <a:solidFill>
                  <a:srgbClr val="080808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charset="0"/>
                </a:endParaRPr>
              </a:p>
            </p:txBody>
          </p:sp>
        </p:grpSp>
        <p:sp>
          <p:nvSpPr>
            <p:cNvPr id="17080" name="Freeform 379"/>
            <p:cNvSpPr>
              <a:spLocks noChangeAspect="1"/>
            </p:cNvSpPr>
            <p:nvPr/>
          </p:nvSpPr>
          <p:spPr bwMode="auto">
            <a:xfrm flipH="1">
              <a:off x="5011" y="935"/>
              <a:ext cx="168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1" name="Freeform 380"/>
            <p:cNvSpPr>
              <a:spLocks noChangeAspect="1"/>
            </p:cNvSpPr>
            <p:nvPr/>
          </p:nvSpPr>
          <p:spPr bwMode="auto">
            <a:xfrm flipH="1">
              <a:off x="4918" y="935"/>
              <a:ext cx="169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2" name="Freeform 381"/>
            <p:cNvSpPr>
              <a:spLocks noChangeAspect="1"/>
            </p:cNvSpPr>
            <p:nvPr/>
          </p:nvSpPr>
          <p:spPr bwMode="auto">
            <a:xfrm flipH="1">
              <a:off x="4695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3" name="Freeform 382"/>
            <p:cNvSpPr>
              <a:spLocks noChangeAspect="1"/>
            </p:cNvSpPr>
            <p:nvPr/>
          </p:nvSpPr>
          <p:spPr bwMode="auto">
            <a:xfrm flipH="1">
              <a:off x="4602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4" name="Freeform 383"/>
            <p:cNvSpPr>
              <a:spLocks noChangeAspect="1"/>
            </p:cNvSpPr>
            <p:nvPr/>
          </p:nvSpPr>
          <p:spPr bwMode="auto">
            <a:xfrm flipH="1">
              <a:off x="4376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317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5" name="Freeform 384"/>
            <p:cNvSpPr>
              <a:spLocks noChangeAspect="1"/>
            </p:cNvSpPr>
            <p:nvPr/>
          </p:nvSpPr>
          <p:spPr bwMode="auto">
            <a:xfrm flipH="1">
              <a:off x="4283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6" name="Freeform 385"/>
            <p:cNvSpPr>
              <a:spLocks noChangeAspect="1"/>
            </p:cNvSpPr>
            <p:nvPr/>
          </p:nvSpPr>
          <p:spPr bwMode="auto">
            <a:xfrm flipH="1">
              <a:off x="4058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7" name="Freeform 386"/>
            <p:cNvSpPr>
              <a:spLocks noChangeAspect="1"/>
            </p:cNvSpPr>
            <p:nvPr/>
          </p:nvSpPr>
          <p:spPr bwMode="auto">
            <a:xfrm flipH="1">
              <a:off x="3965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8" name="Freeform 387"/>
            <p:cNvSpPr>
              <a:spLocks noChangeAspect="1"/>
            </p:cNvSpPr>
            <p:nvPr/>
          </p:nvSpPr>
          <p:spPr bwMode="auto">
            <a:xfrm flipH="1">
              <a:off x="3740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89" name="Freeform 388"/>
            <p:cNvSpPr>
              <a:spLocks noChangeAspect="1"/>
            </p:cNvSpPr>
            <p:nvPr/>
          </p:nvSpPr>
          <p:spPr bwMode="auto">
            <a:xfrm flipH="1">
              <a:off x="3648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0" name="Freeform 389"/>
            <p:cNvSpPr>
              <a:spLocks noChangeAspect="1"/>
            </p:cNvSpPr>
            <p:nvPr/>
          </p:nvSpPr>
          <p:spPr bwMode="auto">
            <a:xfrm flipH="1">
              <a:off x="3421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1" name="Freeform 390"/>
            <p:cNvSpPr>
              <a:spLocks noChangeAspect="1"/>
            </p:cNvSpPr>
            <p:nvPr/>
          </p:nvSpPr>
          <p:spPr bwMode="auto">
            <a:xfrm flipH="1">
              <a:off x="3329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2" name="Freeform 391"/>
            <p:cNvSpPr>
              <a:spLocks noChangeAspect="1"/>
            </p:cNvSpPr>
            <p:nvPr/>
          </p:nvSpPr>
          <p:spPr bwMode="auto">
            <a:xfrm flipH="1">
              <a:off x="3102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3" name="Freeform 392"/>
            <p:cNvSpPr>
              <a:spLocks noChangeAspect="1"/>
            </p:cNvSpPr>
            <p:nvPr/>
          </p:nvSpPr>
          <p:spPr bwMode="auto">
            <a:xfrm flipH="1">
              <a:off x="3011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4" name="Freeform 393"/>
            <p:cNvSpPr>
              <a:spLocks noChangeAspect="1"/>
            </p:cNvSpPr>
            <p:nvPr/>
          </p:nvSpPr>
          <p:spPr bwMode="auto">
            <a:xfrm flipH="1">
              <a:off x="2781" y="935"/>
              <a:ext cx="169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5" name="Freeform 394"/>
            <p:cNvSpPr>
              <a:spLocks noChangeAspect="1"/>
            </p:cNvSpPr>
            <p:nvPr/>
          </p:nvSpPr>
          <p:spPr bwMode="auto">
            <a:xfrm flipH="1">
              <a:off x="2689" y="935"/>
              <a:ext cx="168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6" name="Freeform 395"/>
            <p:cNvSpPr>
              <a:spLocks noChangeAspect="1"/>
            </p:cNvSpPr>
            <p:nvPr/>
          </p:nvSpPr>
          <p:spPr bwMode="auto">
            <a:xfrm flipH="1">
              <a:off x="2464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7" name="Freeform 396"/>
            <p:cNvSpPr>
              <a:spLocks noChangeAspect="1"/>
            </p:cNvSpPr>
            <p:nvPr/>
          </p:nvSpPr>
          <p:spPr bwMode="auto">
            <a:xfrm flipH="1">
              <a:off x="2371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8" name="Freeform 397"/>
            <p:cNvSpPr>
              <a:spLocks noChangeAspect="1"/>
            </p:cNvSpPr>
            <p:nvPr/>
          </p:nvSpPr>
          <p:spPr bwMode="auto">
            <a:xfrm flipH="1">
              <a:off x="2145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099" name="Freeform 398"/>
            <p:cNvSpPr>
              <a:spLocks noChangeAspect="1"/>
            </p:cNvSpPr>
            <p:nvPr/>
          </p:nvSpPr>
          <p:spPr bwMode="auto">
            <a:xfrm flipH="1">
              <a:off x="2052" y="935"/>
              <a:ext cx="167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0" name="Freeform 399"/>
            <p:cNvSpPr>
              <a:spLocks noChangeAspect="1"/>
            </p:cNvSpPr>
            <p:nvPr/>
          </p:nvSpPr>
          <p:spPr bwMode="auto">
            <a:xfrm flipH="1">
              <a:off x="1827" y="935"/>
              <a:ext cx="166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" name="Freeform 400"/>
            <p:cNvSpPr>
              <a:spLocks noChangeAspect="1"/>
            </p:cNvSpPr>
            <p:nvPr/>
          </p:nvSpPr>
          <p:spPr bwMode="auto">
            <a:xfrm flipH="1">
              <a:off x="1735" y="935"/>
              <a:ext cx="165" cy="86"/>
            </a:xfrm>
            <a:custGeom>
              <a:avLst/>
              <a:gdLst>
                <a:gd name="T0" fmla="*/ 0 w 2730"/>
                <a:gd name="T1" fmla="*/ 0 h 2533"/>
                <a:gd name="T2" fmla="*/ 0 w 2730"/>
                <a:gd name="T3" fmla="*/ 0 h 2533"/>
                <a:gd name="T4" fmla="*/ 0 w 2730"/>
                <a:gd name="T5" fmla="*/ 0 h 2533"/>
                <a:gd name="T6" fmla="*/ 0 w 2730"/>
                <a:gd name="T7" fmla="*/ 0 h 2533"/>
                <a:gd name="T8" fmla="*/ 0 w 2730"/>
                <a:gd name="T9" fmla="*/ 0 h 2533"/>
                <a:gd name="T10" fmla="*/ 0 w 2730"/>
                <a:gd name="T11" fmla="*/ 0 h 2533"/>
                <a:gd name="T12" fmla="*/ 0 w 2730"/>
                <a:gd name="T13" fmla="*/ 0 h 2533"/>
                <a:gd name="T14" fmla="*/ 0 w 2730"/>
                <a:gd name="T15" fmla="*/ 0 h 2533"/>
                <a:gd name="T16" fmla="*/ 0 w 2730"/>
                <a:gd name="T17" fmla="*/ 0 h 2533"/>
                <a:gd name="T18" fmla="*/ 0 w 2730"/>
                <a:gd name="T19" fmla="*/ 0 h 2533"/>
                <a:gd name="T20" fmla="*/ 0 w 2730"/>
                <a:gd name="T21" fmla="*/ 0 h 2533"/>
                <a:gd name="T22" fmla="*/ 0 w 2730"/>
                <a:gd name="T23" fmla="*/ 0 h 2533"/>
                <a:gd name="T24" fmla="*/ 0 w 2730"/>
                <a:gd name="T25" fmla="*/ 0 h 2533"/>
                <a:gd name="T26" fmla="*/ 0 w 2730"/>
                <a:gd name="T27" fmla="*/ 0 h 2533"/>
                <a:gd name="T28" fmla="*/ 0 w 2730"/>
                <a:gd name="T29" fmla="*/ 0 h 25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0"/>
                <a:gd name="T46" fmla="*/ 0 h 2533"/>
                <a:gd name="T47" fmla="*/ 2730 w 2730"/>
                <a:gd name="T48" fmla="*/ 2533 h 25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0" h="2533">
                  <a:moveTo>
                    <a:pt x="41" y="2512"/>
                  </a:moveTo>
                  <a:cubicBezTo>
                    <a:pt x="0" y="2505"/>
                    <a:pt x="225" y="2451"/>
                    <a:pt x="310" y="2397"/>
                  </a:cubicBezTo>
                  <a:cubicBezTo>
                    <a:pt x="395" y="2343"/>
                    <a:pt x="478" y="2265"/>
                    <a:pt x="550" y="2186"/>
                  </a:cubicBezTo>
                  <a:cubicBezTo>
                    <a:pt x="622" y="2107"/>
                    <a:pt x="624" y="2108"/>
                    <a:pt x="742" y="1924"/>
                  </a:cubicBezTo>
                  <a:cubicBezTo>
                    <a:pt x="860" y="1740"/>
                    <a:pt x="1080" y="1348"/>
                    <a:pt x="1261" y="1084"/>
                  </a:cubicBezTo>
                  <a:cubicBezTo>
                    <a:pt x="1442" y="820"/>
                    <a:pt x="1661" y="514"/>
                    <a:pt x="1831" y="342"/>
                  </a:cubicBezTo>
                  <a:cubicBezTo>
                    <a:pt x="2001" y="170"/>
                    <a:pt x="2137" y="108"/>
                    <a:pt x="2282" y="54"/>
                  </a:cubicBezTo>
                  <a:cubicBezTo>
                    <a:pt x="2427" y="0"/>
                    <a:pt x="2676" y="6"/>
                    <a:pt x="2703" y="18"/>
                  </a:cubicBezTo>
                  <a:cubicBezTo>
                    <a:pt x="2730" y="30"/>
                    <a:pt x="2522" y="77"/>
                    <a:pt x="2441" y="126"/>
                  </a:cubicBezTo>
                  <a:cubicBezTo>
                    <a:pt x="2360" y="175"/>
                    <a:pt x="2292" y="231"/>
                    <a:pt x="2214" y="314"/>
                  </a:cubicBezTo>
                  <a:cubicBezTo>
                    <a:pt x="2136" y="397"/>
                    <a:pt x="2060" y="494"/>
                    <a:pt x="1971" y="623"/>
                  </a:cubicBezTo>
                  <a:cubicBezTo>
                    <a:pt x="1882" y="752"/>
                    <a:pt x="1823" y="867"/>
                    <a:pt x="1678" y="1089"/>
                  </a:cubicBezTo>
                  <a:cubicBezTo>
                    <a:pt x="1533" y="1311"/>
                    <a:pt x="1289" y="1728"/>
                    <a:pt x="1102" y="1953"/>
                  </a:cubicBezTo>
                  <a:cubicBezTo>
                    <a:pt x="915" y="2178"/>
                    <a:pt x="731" y="2347"/>
                    <a:pt x="554" y="2440"/>
                  </a:cubicBezTo>
                  <a:cubicBezTo>
                    <a:pt x="377" y="2533"/>
                    <a:pt x="82" y="2519"/>
                    <a:pt x="41" y="2512"/>
                  </a:cubicBezTo>
                  <a:close/>
                </a:path>
              </a:pathLst>
            </a:cu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Rectangle 401"/>
            <p:cNvSpPr>
              <a:spLocks noChangeArrowheads="1"/>
            </p:cNvSpPr>
            <p:nvPr/>
          </p:nvSpPr>
          <p:spPr bwMode="auto">
            <a:xfrm>
              <a:off x="882" y="920"/>
              <a:ext cx="129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Rectangle 402"/>
            <p:cNvSpPr>
              <a:spLocks noChangeArrowheads="1"/>
            </p:cNvSpPr>
            <p:nvPr/>
          </p:nvSpPr>
          <p:spPr bwMode="auto">
            <a:xfrm>
              <a:off x="1105" y="920"/>
              <a:ext cx="80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Rectangle 403"/>
            <p:cNvSpPr>
              <a:spLocks noChangeArrowheads="1"/>
            </p:cNvSpPr>
            <p:nvPr/>
          </p:nvSpPr>
          <p:spPr bwMode="auto">
            <a:xfrm>
              <a:off x="1687" y="920"/>
              <a:ext cx="119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FF141C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Rectangle 404"/>
            <p:cNvSpPr>
              <a:spLocks noChangeArrowheads="1"/>
            </p:cNvSpPr>
            <p:nvPr/>
          </p:nvSpPr>
          <p:spPr bwMode="auto">
            <a:xfrm>
              <a:off x="1901" y="920"/>
              <a:ext cx="64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FF141C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Rectangle 405"/>
            <p:cNvSpPr>
              <a:spLocks noChangeArrowheads="1"/>
            </p:cNvSpPr>
            <p:nvPr/>
          </p:nvSpPr>
          <p:spPr bwMode="auto">
            <a:xfrm>
              <a:off x="2296" y="920"/>
              <a:ext cx="119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66FFFF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Rectangle 406"/>
            <p:cNvSpPr>
              <a:spLocks noChangeArrowheads="1"/>
            </p:cNvSpPr>
            <p:nvPr/>
          </p:nvSpPr>
          <p:spPr bwMode="auto">
            <a:xfrm>
              <a:off x="2736" y="920"/>
              <a:ext cx="119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66FFFF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Rectangle 407"/>
            <p:cNvSpPr>
              <a:spLocks noChangeArrowheads="1"/>
            </p:cNvSpPr>
            <p:nvPr/>
          </p:nvSpPr>
          <p:spPr bwMode="auto">
            <a:xfrm>
              <a:off x="3147" y="920"/>
              <a:ext cx="695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66FFFF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Rectangle 408"/>
            <p:cNvSpPr>
              <a:spLocks noChangeArrowheads="1"/>
            </p:cNvSpPr>
            <p:nvPr/>
          </p:nvSpPr>
          <p:spPr bwMode="auto">
            <a:xfrm>
              <a:off x="4220" y="920"/>
              <a:ext cx="64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66FFFF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Rectangle 409"/>
            <p:cNvSpPr>
              <a:spLocks noChangeArrowheads="1"/>
            </p:cNvSpPr>
            <p:nvPr/>
          </p:nvSpPr>
          <p:spPr bwMode="auto">
            <a:xfrm>
              <a:off x="4658" y="920"/>
              <a:ext cx="182" cy="119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66FFFF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6388" name="Text Box 410"/>
          <p:cNvSpPr txBox="1">
            <a:spLocks noChangeArrowheads="1"/>
          </p:cNvSpPr>
          <p:nvPr/>
        </p:nvSpPr>
        <p:spPr bwMode="auto">
          <a:xfrm>
            <a:off x="1011238" y="1712913"/>
            <a:ext cx="8953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" charset="0"/>
              </a:rPr>
              <a:t>upstream </a:t>
            </a:r>
          </a:p>
          <a:p>
            <a:pPr eaLnBrk="1" hangingPunct="1"/>
            <a:r>
              <a:rPr lang="it-IT" sz="1800">
                <a:latin typeface="Times" charset="0"/>
              </a:rPr>
              <a:t>elements</a:t>
            </a:r>
          </a:p>
        </p:txBody>
      </p:sp>
      <p:sp>
        <p:nvSpPr>
          <p:cNvPr id="16389" name="Text Box 411"/>
          <p:cNvSpPr txBox="1">
            <a:spLocks noChangeArrowheads="1"/>
          </p:cNvSpPr>
          <p:nvPr/>
        </p:nvSpPr>
        <p:spPr bwMode="auto">
          <a:xfrm>
            <a:off x="2265363" y="1712913"/>
            <a:ext cx="8953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" charset="0"/>
              </a:rPr>
              <a:t>promoter </a:t>
            </a:r>
          </a:p>
          <a:p>
            <a:pPr eaLnBrk="1" hangingPunct="1"/>
            <a:r>
              <a:rPr lang="it-IT" sz="1800">
                <a:latin typeface="Times" charset="0"/>
              </a:rPr>
              <a:t>elements</a:t>
            </a:r>
          </a:p>
        </p:txBody>
      </p:sp>
      <p:grpSp>
        <p:nvGrpSpPr>
          <p:cNvPr id="16390" name="Group 412"/>
          <p:cNvGrpSpPr>
            <a:grpSpLocks/>
          </p:cNvGrpSpPr>
          <p:nvPr/>
        </p:nvGrpSpPr>
        <p:grpSpPr bwMode="auto">
          <a:xfrm>
            <a:off x="3525838" y="1247775"/>
            <a:ext cx="190500" cy="225425"/>
            <a:chOff x="1389" y="3419"/>
            <a:chExt cx="284" cy="132"/>
          </a:xfrm>
        </p:grpSpPr>
        <p:sp>
          <p:nvSpPr>
            <p:cNvPr id="16928" name="Line 413"/>
            <p:cNvSpPr>
              <a:spLocks noChangeShapeType="1"/>
            </p:cNvSpPr>
            <p:nvPr/>
          </p:nvSpPr>
          <p:spPr bwMode="auto">
            <a:xfrm>
              <a:off x="1390" y="3419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929" name="Line 414"/>
            <p:cNvSpPr>
              <a:spLocks noChangeShapeType="1"/>
            </p:cNvSpPr>
            <p:nvPr/>
          </p:nvSpPr>
          <p:spPr bwMode="auto">
            <a:xfrm>
              <a:off x="1389" y="3423"/>
              <a:ext cx="0" cy="1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391" name="Text Box 415"/>
          <p:cNvSpPr txBox="1">
            <a:spLocks noChangeArrowheads="1"/>
          </p:cNvSpPr>
          <p:nvPr/>
        </p:nvSpPr>
        <p:spPr bwMode="auto">
          <a:xfrm>
            <a:off x="2984500" y="622300"/>
            <a:ext cx="139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Times" charset="0"/>
              </a:rPr>
              <a:t>transcription </a:t>
            </a:r>
          </a:p>
          <a:p>
            <a:pPr algn="ctr" eaLnBrk="1" hangingPunct="1"/>
            <a:r>
              <a:rPr lang="it-IT" sz="1800">
                <a:latin typeface="Times" charset="0"/>
              </a:rPr>
              <a:t>START site</a:t>
            </a:r>
          </a:p>
        </p:txBody>
      </p:sp>
      <p:sp>
        <p:nvSpPr>
          <p:cNvPr id="16392" name="Line 416"/>
          <p:cNvSpPr>
            <a:spLocks noChangeShapeType="1"/>
          </p:cNvSpPr>
          <p:nvPr/>
        </p:nvSpPr>
        <p:spPr bwMode="auto">
          <a:xfrm flipV="1">
            <a:off x="3714750" y="944563"/>
            <a:ext cx="1844675" cy="47783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3" name="Line 417"/>
          <p:cNvSpPr>
            <a:spLocks noChangeShapeType="1"/>
          </p:cNvSpPr>
          <p:nvPr/>
        </p:nvSpPr>
        <p:spPr bwMode="auto">
          <a:xfrm flipH="1" flipV="1">
            <a:off x="6073775" y="877888"/>
            <a:ext cx="492125" cy="5524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4" name="Line 418"/>
          <p:cNvSpPr>
            <a:spLocks noChangeShapeType="1"/>
          </p:cNvSpPr>
          <p:nvPr/>
        </p:nvSpPr>
        <p:spPr bwMode="auto">
          <a:xfrm flipH="1" flipV="1">
            <a:off x="6154738" y="944563"/>
            <a:ext cx="1087437" cy="48101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5" name="Line 419"/>
          <p:cNvSpPr>
            <a:spLocks noChangeShapeType="1"/>
          </p:cNvSpPr>
          <p:nvPr/>
        </p:nvSpPr>
        <p:spPr bwMode="auto">
          <a:xfrm flipH="1">
            <a:off x="6188075" y="1674813"/>
            <a:ext cx="39688" cy="7524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6" name="Line 420"/>
          <p:cNvSpPr>
            <a:spLocks noChangeShapeType="1"/>
          </p:cNvSpPr>
          <p:nvPr/>
        </p:nvSpPr>
        <p:spPr bwMode="auto">
          <a:xfrm>
            <a:off x="4629150" y="1697038"/>
            <a:ext cx="1393825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7" name="Line 421"/>
          <p:cNvSpPr>
            <a:spLocks noChangeShapeType="1"/>
          </p:cNvSpPr>
          <p:nvPr/>
        </p:nvSpPr>
        <p:spPr bwMode="auto">
          <a:xfrm>
            <a:off x="3957638" y="1704975"/>
            <a:ext cx="1744662" cy="5095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8" name="Text Box 422"/>
          <p:cNvSpPr txBox="1">
            <a:spLocks noChangeArrowheads="1"/>
          </p:cNvSpPr>
          <p:nvPr/>
        </p:nvSpPr>
        <p:spPr bwMode="auto">
          <a:xfrm>
            <a:off x="5678488" y="2073275"/>
            <a:ext cx="819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" charset="0"/>
              </a:rPr>
              <a:t>introns</a:t>
            </a:r>
          </a:p>
        </p:txBody>
      </p:sp>
      <p:sp>
        <p:nvSpPr>
          <p:cNvPr id="16399" name="Line 423"/>
          <p:cNvSpPr>
            <a:spLocks noChangeShapeType="1"/>
          </p:cNvSpPr>
          <p:nvPr/>
        </p:nvSpPr>
        <p:spPr bwMode="auto">
          <a:xfrm flipV="1">
            <a:off x="5483225" y="884238"/>
            <a:ext cx="482600" cy="5238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400" name="Text Box 424"/>
          <p:cNvSpPr txBox="1">
            <a:spLocks noChangeArrowheads="1"/>
          </p:cNvSpPr>
          <p:nvPr/>
        </p:nvSpPr>
        <p:spPr bwMode="auto">
          <a:xfrm>
            <a:off x="5541963" y="676275"/>
            <a:ext cx="717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" charset="0"/>
              </a:rPr>
              <a:t>exons</a:t>
            </a:r>
          </a:p>
        </p:txBody>
      </p:sp>
      <p:sp>
        <p:nvSpPr>
          <p:cNvPr id="16401" name="Text Box 425"/>
          <p:cNvSpPr txBox="1">
            <a:spLocks noChangeArrowheads="1"/>
          </p:cNvSpPr>
          <p:nvPr/>
        </p:nvSpPr>
        <p:spPr bwMode="auto">
          <a:xfrm>
            <a:off x="3475038" y="2232025"/>
            <a:ext cx="17430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DE0A10"/>
                </a:solidFill>
                <a:latin typeface="Comic Sans MS" charset="0"/>
              </a:rPr>
              <a:t>TRANSCRIPTION</a:t>
            </a:r>
          </a:p>
          <a:p>
            <a:pPr eaLnBrk="1" hangingPunct="1"/>
            <a:r>
              <a:rPr lang="it-IT" sz="1400" b="1">
                <a:solidFill>
                  <a:srgbClr val="DE0A10"/>
                </a:solidFill>
                <a:latin typeface="Comic Sans MS" charset="0"/>
              </a:rPr>
              <a:t>CAPPING</a:t>
            </a:r>
            <a:endParaRPr lang="it-IT" sz="1400" b="1" u="sng">
              <a:latin typeface="Times" charset="0"/>
            </a:endParaRPr>
          </a:p>
        </p:txBody>
      </p:sp>
      <p:sp>
        <p:nvSpPr>
          <p:cNvPr id="16402" name="Text Box 426"/>
          <p:cNvSpPr txBox="1">
            <a:spLocks noChangeArrowheads="1"/>
          </p:cNvSpPr>
          <p:nvPr/>
        </p:nvSpPr>
        <p:spPr bwMode="auto">
          <a:xfrm>
            <a:off x="3475038" y="3354388"/>
            <a:ext cx="1993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DE0A10"/>
                </a:solidFill>
                <a:latin typeface="Comic Sans MS" charset="0"/>
              </a:rPr>
              <a:t>SPLICING</a:t>
            </a:r>
          </a:p>
          <a:p>
            <a:pPr eaLnBrk="1" hangingPunct="1"/>
            <a:r>
              <a:rPr lang="it-IT" sz="1400" b="1">
                <a:solidFill>
                  <a:srgbClr val="DE0A10"/>
                </a:solidFill>
                <a:latin typeface="Comic Sans MS" charset="0"/>
              </a:rPr>
              <a:t>POLYADENYLATION</a:t>
            </a:r>
            <a:endParaRPr lang="it-IT" sz="1400" b="1" u="sng">
              <a:latin typeface="Times" charset="0"/>
            </a:endParaRPr>
          </a:p>
        </p:txBody>
      </p:sp>
      <p:sp>
        <p:nvSpPr>
          <p:cNvPr id="16403" name="Freeform 427"/>
          <p:cNvSpPr>
            <a:spLocks noChangeAspect="1"/>
          </p:cNvSpPr>
          <p:nvPr/>
        </p:nvSpPr>
        <p:spPr bwMode="auto">
          <a:xfrm>
            <a:off x="2278063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04" name="Freeform 428"/>
          <p:cNvSpPr>
            <a:spLocks noChangeAspect="1"/>
          </p:cNvSpPr>
          <p:nvPr/>
        </p:nvSpPr>
        <p:spPr bwMode="auto">
          <a:xfrm>
            <a:off x="2782888" y="3032125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05" name="Freeform 429"/>
          <p:cNvSpPr>
            <a:spLocks noChangeAspect="1"/>
          </p:cNvSpPr>
          <p:nvPr/>
        </p:nvSpPr>
        <p:spPr bwMode="auto">
          <a:xfrm>
            <a:off x="2638425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06" name="Freeform 430"/>
          <p:cNvSpPr>
            <a:spLocks noChangeAspect="1"/>
          </p:cNvSpPr>
          <p:nvPr/>
        </p:nvSpPr>
        <p:spPr bwMode="auto">
          <a:xfrm>
            <a:off x="3294063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07" name="Freeform 431"/>
          <p:cNvSpPr>
            <a:spLocks noChangeAspect="1"/>
          </p:cNvSpPr>
          <p:nvPr/>
        </p:nvSpPr>
        <p:spPr bwMode="auto">
          <a:xfrm>
            <a:off x="314325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08" name="Freeform 432"/>
          <p:cNvSpPr>
            <a:spLocks noChangeAspect="1"/>
          </p:cNvSpPr>
          <p:nvPr/>
        </p:nvSpPr>
        <p:spPr bwMode="auto">
          <a:xfrm>
            <a:off x="3798888" y="3032125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09" name="Freeform 433"/>
          <p:cNvSpPr>
            <a:spLocks noChangeAspect="1"/>
          </p:cNvSpPr>
          <p:nvPr/>
        </p:nvSpPr>
        <p:spPr bwMode="auto">
          <a:xfrm>
            <a:off x="365125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0" name="Freeform 434"/>
          <p:cNvSpPr>
            <a:spLocks noChangeAspect="1"/>
          </p:cNvSpPr>
          <p:nvPr/>
        </p:nvSpPr>
        <p:spPr bwMode="auto">
          <a:xfrm>
            <a:off x="4305300" y="3032125"/>
            <a:ext cx="261938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1" name="Freeform 435"/>
          <p:cNvSpPr>
            <a:spLocks noChangeAspect="1"/>
          </p:cNvSpPr>
          <p:nvPr/>
        </p:nvSpPr>
        <p:spPr bwMode="auto">
          <a:xfrm>
            <a:off x="4157663" y="3032125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2" name="Freeform 436"/>
          <p:cNvSpPr>
            <a:spLocks noChangeAspect="1"/>
          </p:cNvSpPr>
          <p:nvPr/>
        </p:nvSpPr>
        <p:spPr bwMode="auto">
          <a:xfrm>
            <a:off x="4808538" y="3032125"/>
            <a:ext cx="26828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3" name="Freeform 437"/>
          <p:cNvSpPr>
            <a:spLocks noChangeAspect="1"/>
          </p:cNvSpPr>
          <p:nvPr/>
        </p:nvSpPr>
        <p:spPr bwMode="auto">
          <a:xfrm>
            <a:off x="4664075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4" name="Freeform 438"/>
          <p:cNvSpPr>
            <a:spLocks noChangeAspect="1"/>
          </p:cNvSpPr>
          <p:nvPr/>
        </p:nvSpPr>
        <p:spPr bwMode="auto">
          <a:xfrm>
            <a:off x="5310188" y="3032125"/>
            <a:ext cx="26828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317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5" name="Freeform 439"/>
          <p:cNvSpPr>
            <a:spLocks noChangeAspect="1"/>
          </p:cNvSpPr>
          <p:nvPr/>
        </p:nvSpPr>
        <p:spPr bwMode="auto">
          <a:xfrm>
            <a:off x="516890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6" name="Freeform 440"/>
          <p:cNvSpPr>
            <a:spLocks noChangeAspect="1"/>
          </p:cNvSpPr>
          <p:nvPr/>
        </p:nvSpPr>
        <p:spPr bwMode="auto">
          <a:xfrm>
            <a:off x="5819775" y="3032125"/>
            <a:ext cx="26035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317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7" name="Freeform 441"/>
          <p:cNvSpPr>
            <a:spLocks noChangeAspect="1"/>
          </p:cNvSpPr>
          <p:nvPr/>
        </p:nvSpPr>
        <p:spPr bwMode="auto">
          <a:xfrm>
            <a:off x="5673725" y="3032125"/>
            <a:ext cx="261938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317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8" name="Freeform 442"/>
          <p:cNvSpPr>
            <a:spLocks noChangeAspect="1"/>
          </p:cNvSpPr>
          <p:nvPr/>
        </p:nvSpPr>
        <p:spPr bwMode="auto">
          <a:xfrm>
            <a:off x="632460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9" name="Freeform 443"/>
          <p:cNvSpPr>
            <a:spLocks noChangeAspect="1"/>
          </p:cNvSpPr>
          <p:nvPr/>
        </p:nvSpPr>
        <p:spPr bwMode="auto">
          <a:xfrm>
            <a:off x="6176963" y="3032125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20" name="Freeform 444"/>
          <p:cNvSpPr>
            <a:spLocks noChangeAspect="1"/>
          </p:cNvSpPr>
          <p:nvPr/>
        </p:nvSpPr>
        <p:spPr bwMode="auto">
          <a:xfrm>
            <a:off x="6831013" y="3032125"/>
            <a:ext cx="26193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21" name="Freeform 445"/>
          <p:cNvSpPr>
            <a:spLocks noChangeAspect="1"/>
          </p:cNvSpPr>
          <p:nvPr/>
        </p:nvSpPr>
        <p:spPr bwMode="auto">
          <a:xfrm>
            <a:off x="6683375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16422" name="Group 446"/>
          <p:cNvGrpSpPr>
            <a:grpSpLocks noChangeAspect="1"/>
          </p:cNvGrpSpPr>
          <p:nvPr/>
        </p:nvGrpSpPr>
        <p:grpSpPr bwMode="auto">
          <a:xfrm>
            <a:off x="5568950" y="3035300"/>
            <a:ext cx="19050" cy="88900"/>
            <a:chOff x="1015" y="2428"/>
            <a:chExt cx="46" cy="372"/>
          </a:xfrm>
        </p:grpSpPr>
        <p:sp>
          <p:nvSpPr>
            <p:cNvPr id="16926" name="AutoShape 447"/>
            <p:cNvSpPr>
              <a:spLocks noChangeAspect="1" noChangeArrowheads="1"/>
            </p:cNvSpPr>
            <p:nvPr/>
          </p:nvSpPr>
          <p:spPr bwMode="auto">
            <a:xfrm>
              <a:off x="1015" y="2428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27" name="AutoShape 448"/>
            <p:cNvSpPr>
              <a:spLocks noChangeAspect="1" noChangeArrowheads="1"/>
            </p:cNvSpPr>
            <p:nvPr/>
          </p:nvSpPr>
          <p:spPr bwMode="auto">
            <a:xfrm>
              <a:off x="1015" y="2611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3" name="Group 449"/>
          <p:cNvGrpSpPr>
            <a:grpSpLocks noChangeAspect="1"/>
          </p:cNvGrpSpPr>
          <p:nvPr/>
        </p:nvGrpSpPr>
        <p:grpSpPr bwMode="auto">
          <a:xfrm>
            <a:off x="5867400" y="3049588"/>
            <a:ext cx="15875" cy="107950"/>
            <a:chOff x="1790" y="2461"/>
            <a:chExt cx="40" cy="447"/>
          </a:xfrm>
        </p:grpSpPr>
        <p:sp>
          <p:nvSpPr>
            <p:cNvPr id="16924" name="AutoShape 450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25" name="AutoShape 451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4" name="Group 452"/>
          <p:cNvGrpSpPr>
            <a:grpSpLocks noChangeAspect="1"/>
          </p:cNvGrpSpPr>
          <p:nvPr/>
        </p:nvGrpSpPr>
        <p:grpSpPr bwMode="auto">
          <a:xfrm>
            <a:off x="5626100" y="3049588"/>
            <a:ext cx="15875" cy="109537"/>
            <a:chOff x="1151" y="2490"/>
            <a:chExt cx="40" cy="455"/>
          </a:xfrm>
        </p:grpSpPr>
        <p:sp>
          <p:nvSpPr>
            <p:cNvPr id="16922" name="AutoShape 453"/>
            <p:cNvSpPr>
              <a:spLocks noChangeAspect="1" noChangeArrowheads="1"/>
            </p:cNvSpPr>
            <p:nvPr/>
          </p:nvSpPr>
          <p:spPr bwMode="auto">
            <a:xfrm>
              <a:off x="1151" y="2716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23" name="AutoShape 454"/>
            <p:cNvSpPr>
              <a:spLocks noChangeAspect="1" noChangeArrowheads="1"/>
            </p:cNvSpPr>
            <p:nvPr/>
          </p:nvSpPr>
          <p:spPr bwMode="auto">
            <a:xfrm>
              <a:off x="1151" y="2490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5" name="Group 455"/>
          <p:cNvGrpSpPr>
            <a:grpSpLocks noChangeAspect="1"/>
          </p:cNvGrpSpPr>
          <p:nvPr/>
        </p:nvGrpSpPr>
        <p:grpSpPr bwMode="auto">
          <a:xfrm>
            <a:off x="5934075" y="3035300"/>
            <a:ext cx="14288" cy="76200"/>
            <a:chOff x="1914" y="2425"/>
            <a:chExt cx="40" cy="326"/>
          </a:xfrm>
        </p:grpSpPr>
        <p:sp>
          <p:nvSpPr>
            <p:cNvPr id="16920" name="AutoShape 456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21" name="AutoShape 457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6" name="Group 458"/>
          <p:cNvGrpSpPr>
            <a:grpSpLocks noChangeAspect="1"/>
          </p:cNvGrpSpPr>
          <p:nvPr/>
        </p:nvGrpSpPr>
        <p:grpSpPr bwMode="auto">
          <a:xfrm>
            <a:off x="5683250" y="3082925"/>
            <a:ext cx="14288" cy="82550"/>
            <a:chOff x="1284" y="2652"/>
            <a:chExt cx="40" cy="337"/>
          </a:xfrm>
        </p:grpSpPr>
        <p:sp>
          <p:nvSpPr>
            <p:cNvPr id="16918" name="AutoShape 459"/>
            <p:cNvSpPr>
              <a:spLocks noChangeAspect="1" noChangeArrowheads="1"/>
            </p:cNvSpPr>
            <p:nvPr/>
          </p:nvSpPr>
          <p:spPr bwMode="auto">
            <a:xfrm>
              <a:off x="1284" y="282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19" name="AutoShape 460"/>
            <p:cNvSpPr>
              <a:spLocks noChangeAspect="1" noChangeArrowheads="1"/>
            </p:cNvSpPr>
            <p:nvPr/>
          </p:nvSpPr>
          <p:spPr bwMode="auto">
            <a:xfrm>
              <a:off x="1284" y="2652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7" name="Group 461"/>
          <p:cNvGrpSpPr>
            <a:grpSpLocks noChangeAspect="1"/>
          </p:cNvGrpSpPr>
          <p:nvPr/>
        </p:nvGrpSpPr>
        <p:grpSpPr bwMode="auto">
          <a:xfrm>
            <a:off x="5808663" y="3082925"/>
            <a:ext cx="15875" cy="85725"/>
            <a:chOff x="1658" y="2628"/>
            <a:chExt cx="40" cy="355"/>
          </a:xfrm>
        </p:grpSpPr>
        <p:sp>
          <p:nvSpPr>
            <p:cNvPr id="16916" name="AutoShape 462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17" name="AutoShape 463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8" name="Group 464"/>
          <p:cNvGrpSpPr>
            <a:grpSpLocks noChangeAspect="1"/>
          </p:cNvGrpSpPr>
          <p:nvPr/>
        </p:nvGrpSpPr>
        <p:grpSpPr bwMode="auto">
          <a:xfrm>
            <a:off x="5756275" y="3127375"/>
            <a:ext cx="15875" cy="30163"/>
            <a:chOff x="1516" y="2835"/>
            <a:chExt cx="42" cy="123"/>
          </a:xfrm>
        </p:grpSpPr>
        <p:sp>
          <p:nvSpPr>
            <p:cNvPr id="16914" name="AutoShape 465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15" name="AutoShape 466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29" name="Group 467"/>
          <p:cNvGrpSpPr>
            <a:grpSpLocks noChangeAspect="1"/>
          </p:cNvGrpSpPr>
          <p:nvPr/>
        </p:nvGrpSpPr>
        <p:grpSpPr bwMode="auto">
          <a:xfrm>
            <a:off x="6103938" y="3040063"/>
            <a:ext cx="19050" cy="106362"/>
            <a:chOff x="2195" y="2463"/>
            <a:chExt cx="40" cy="442"/>
          </a:xfrm>
        </p:grpSpPr>
        <p:sp>
          <p:nvSpPr>
            <p:cNvPr id="16912" name="AutoShape 468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13" name="AutoShape 469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0" name="Group 470"/>
          <p:cNvGrpSpPr>
            <a:grpSpLocks noChangeAspect="1"/>
          </p:cNvGrpSpPr>
          <p:nvPr/>
        </p:nvGrpSpPr>
        <p:grpSpPr bwMode="auto">
          <a:xfrm>
            <a:off x="6165850" y="3073400"/>
            <a:ext cx="19050" cy="92075"/>
            <a:chOff x="2329" y="2599"/>
            <a:chExt cx="43" cy="386"/>
          </a:xfrm>
        </p:grpSpPr>
        <p:sp>
          <p:nvSpPr>
            <p:cNvPr id="16910" name="AutoShape 471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11" name="AutoShape 472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1" name="Group 473"/>
          <p:cNvGrpSpPr>
            <a:grpSpLocks noChangeAspect="1"/>
          </p:cNvGrpSpPr>
          <p:nvPr/>
        </p:nvGrpSpPr>
        <p:grpSpPr bwMode="auto">
          <a:xfrm>
            <a:off x="5978525" y="3041650"/>
            <a:ext cx="19050" cy="38100"/>
            <a:chOff x="2478" y="2807"/>
            <a:chExt cx="43" cy="178"/>
          </a:xfrm>
        </p:grpSpPr>
        <p:sp>
          <p:nvSpPr>
            <p:cNvPr id="16908" name="AutoShape 474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09" name="AutoShape 475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2" name="Group 476"/>
          <p:cNvGrpSpPr>
            <a:grpSpLocks noChangeAspect="1"/>
          </p:cNvGrpSpPr>
          <p:nvPr/>
        </p:nvGrpSpPr>
        <p:grpSpPr bwMode="auto">
          <a:xfrm>
            <a:off x="6046788" y="3035300"/>
            <a:ext cx="17462" cy="65088"/>
            <a:chOff x="2065" y="2441"/>
            <a:chExt cx="40" cy="272"/>
          </a:xfrm>
        </p:grpSpPr>
        <p:sp>
          <p:nvSpPr>
            <p:cNvPr id="16906" name="AutoShape 477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07" name="AutoShape 478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3" name="Group 479"/>
          <p:cNvGrpSpPr>
            <a:grpSpLocks noChangeAspect="1"/>
          </p:cNvGrpSpPr>
          <p:nvPr/>
        </p:nvGrpSpPr>
        <p:grpSpPr bwMode="auto">
          <a:xfrm>
            <a:off x="6223000" y="3121025"/>
            <a:ext cx="19050" cy="38100"/>
            <a:chOff x="2478" y="2807"/>
            <a:chExt cx="43" cy="178"/>
          </a:xfrm>
        </p:grpSpPr>
        <p:sp>
          <p:nvSpPr>
            <p:cNvPr id="16904" name="AutoShape 480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05" name="AutoShape 481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4" name="Group 482"/>
          <p:cNvGrpSpPr>
            <a:grpSpLocks noChangeAspect="1"/>
          </p:cNvGrpSpPr>
          <p:nvPr/>
        </p:nvGrpSpPr>
        <p:grpSpPr bwMode="auto">
          <a:xfrm>
            <a:off x="6459538" y="3035300"/>
            <a:ext cx="19050" cy="53975"/>
            <a:chOff x="3094" y="2443"/>
            <a:chExt cx="40" cy="183"/>
          </a:xfrm>
        </p:grpSpPr>
        <p:sp>
          <p:nvSpPr>
            <p:cNvPr id="16902" name="AutoShape 483"/>
            <p:cNvSpPr>
              <a:spLocks noChangeAspect="1" noChangeArrowheads="1"/>
            </p:cNvSpPr>
            <p:nvPr/>
          </p:nvSpPr>
          <p:spPr bwMode="auto">
            <a:xfrm flipV="1">
              <a:off x="3094" y="2443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03" name="AutoShape 484"/>
            <p:cNvSpPr>
              <a:spLocks noChangeAspect="1" noChangeArrowheads="1"/>
            </p:cNvSpPr>
            <p:nvPr/>
          </p:nvSpPr>
          <p:spPr bwMode="auto">
            <a:xfrm flipV="1">
              <a:off x="3094" y="2534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5" name="Group 485"/>
          <p:cNvGrpSpPr>
            <a:grpSpLocks noChangeAspect="1"/>
          </p:cNvGrpSpPr>
          <p:nvPr/>
        </p:nvGrpSpPr>
        <p:grpSpPr bwMode="auto">
          <a:xfrm>
            <a:off x="6407150" y="3035300"/>
            <a:ext cx="19050" cy="100013"/>
            <a:chOff x="2978" y="2432"/>
            <a:chExt cx="46" cy="375"/>
          </a:xfrm>
        </p:grpSpPr>
        <p:sp>
          <p:nvSpPr>
            <p:cNvPr id="16900" name="AutoShape 486"/>
            <p:cNvSpPr>
              <a:spLocks noChangeAspect="1" noChangeArrowheads="1"/>
            </p:cNvSpPr>
            <p:nvPr/>
          </p:nvSpPr>
          <p:spPr bwMode="auto">
            <a:xfrm>
              <a:off x="2978" y="2619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901" name="AutoShape 487"/>
            <p:cNvSpPr>
              <a:spLocks noChangeAspect="1" noChangeArrowheads="1"/>
            </p:cNvSpPr>
            <p:nvPr/>
          </p:nvSpPr>
          <p:spPr bwMode="auto">
            <a:xfrm>
              <a:off x="2978" y="2432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6" name="Group 488"/>
          <p:cNvGrpSpPr>
            <a:grpSpLocks noChangeAspect="1"/>
          </p:cNvGrpSpPr>
          <p:nvPr/>
        </p:nvGrpSpPr>
        <p:grpSpPr bwMode="auto">
          <a:xfrm>
            <a:off x="6350000" y="3055938"/>
            <a:ext cx="19050" cy="104775"/>
            <a:chOff x="2832" y="2516"/>
            <a:chExt cx="43" cy="436"/>
          </a:xfrm>
        </p:grpSpPr>
        <p:sp>
          <p:nvSpPr>
            <p:cNvPr id="16898" name="AutoShape 489"/>
            <p:cNvSpPr>
              <a:spLocks noChangeAspect="1" noChangeArrowheads="1"/>
            </p:cNvSpPr>
            <p:nvPr/>
          </p:nvSpPr>
          <p:spPr bwMode="auto">
            <a:xfrm flipV="1">
              <a:off x="2832" y="2516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99" name="AutoShape 490"/>
            <p:cNvSpPr>
              <a:spLocks noChangeAspect="1" noChangeArrowheads="1"/>
            </p:cNvSpPr>
            <p:nvPr/>
          </p:nvSpPr>
          <p:spPr bwMode="auto">
            <a:xfrm flipV="1">
              <a:off x="2832" y="2734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7" name="Group 491"/>
          <p:cNvGrpSpPr>
            <a:grpSpLocks noChangeAspect="1"/>
          </p:cNvGrpSpPr>
          <p:nvPr/>
        </p:nvGrpSpPr>
        <p:grpSpPr bwMode="auto">
          <a:xfrm>
            <a:off x="6288088" y="3111500"/>
            <a:ext cx="19050" cy="52388"/>
            <a:chOff x="2668" y="2761"/>
            <a:chExt cx="40" cy="217"/>
          </a:xfrm>
        </p:grpSpPr>
        <p:sp>
          <p:nvSpPr>
            <p:cNvPr id="16896" name="AutoShape 492"/>
            <p:cNvSpPr>
              <a:spLocks noChangeAspect="1" noChangeArrowheads="1"/>
            </p:cNvSpPr>
            <p:nvPr/>
          </p:nvSpPr>
          <p:spPr bwMode="auto">
            <a:xfrm>
              <a:off x="2668" y="2870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97" name="AutoShape 493"/>
            <p:cNvSpPr>
              <a:spLocks noChangeAspect="1" noChangeArrowheads="1"/>
            </p:cNvSpPr>
            <p:nvPr/>
          </p:nvSpPr>
          <p:spPr bwMode="auto">
            <a:xfrm>
              <a:off x="2668" y="2761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8" name="Group 494"/>
          <p:cNvGrpSpPr>
            <a:grpSpLocks noChangeAspect="1"/>
          </p:cNvGrpSpPr>
          <p:nvPr/>
        </p:nvGrpSpPr>
        <p:grpSpPr bwMode="auto">
          <a:xfrm>
            <a:off x="6591300" y="3033713"/>
            <a:ext cx="22225" cy="104775"/>
            <a:chOff x="3353" y="3099"/>
            <a:chExt cx="40" cy="455"/>
          </a:xfrm>
        </p:grpSpPr>
        <p:sp>
          <p:nvSpPr>
            <p:cNvPr id="16894" name="AutoShape 495"/>
            <p:cNvSpPr>
              <a:spLocks noChangeAspect="1" noChangeArrowheads="1"/>
            </p:cNvSpPr>
            <p:nvPr/>
          </p:nvSpPr>
          <p:spPr bwMode="auto">
            <a:xfrm>
              <a:off x="3353" y="3325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95" name="AutoShape 496"/>
            <p:cNvSpPr>
              <a:spLocks noChangeAspect="1" noChangeArrowheads="1"/>
            </p:cNvSpPr>
            <p:nvPr/>
          </p:nvSpPr>
          <p:spPr bwMode="auto">
            <a:xfrm>
              <a:off x="3353" y="3099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39" name="Group 497"/>
          <p:cNvGrpSpPr>
            <a:grpSpLocks noChangeAspect="1"/>
          </p:cNvGrpSpPr>
          <p:nvPr/>
        </p:nvGrpSpPr>
        <p:grpSpPr bwMode="auto">
          <a:xfrm>
            <a:off x="6543675" y="3036888"/>
            <a:ext cx="22225" cy="61912"/>
            <a:chOff x="3486" y="3261"/>
            <a:chExt cx="40" cy="337"/>
          </a:xfrm>
        </p:grpSpPr>
        <p:sp>
          <p:nvSpPr>
            <p:cNvPr id="16892" name="AutoShape 498"/>
            <p:cNvSpPr>
              <a:spLocks noChangeAspect="1" noChangeArrowheads="1"/>
            </p:cNvSpPr>
            <p:nvPr/>
          </p:nvSpPr>
          <p:spPr bwMode="auto">
            <a:xfrm>
              <a:off x="3486" y="3430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93" name="AutoShape 499"/>
            <p:cNvSpPr>
              <a:spLocks noChangeAspect="1" noChangeArrowheads="1"/>
            </p:cNvSpPr>
            <p:nvPr/>
          </p:nvSpPr>
          <p:spPr bwMode="auto">
            <a:xfrm>
              <a:off x="3486" y="326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0" name="Group 500"/>
          <p:cNvGrpSpPr>
            <a:grpSpLocks noChangeAspect="1"/>
          </p:cNvGrpSpPr>
          <p:nvPr/>
        </p:nvGrpSpPr>
        <p:grpSpPr bwMode="auto">
          <a:xfrm flipV="1">
            <a:off x="6781800" y="3116263"/>
            <a:ext cx="17463" cy="42862"/>
            <a:chOff x="2815" y="1923"/>
            <a:chExt cx="40" cy="217"/>
          </a:xfrm>
        </p:grpSpPr>
        <p:sp>
          <p:nvSpPr>
            <p:cNvPr id="16890" name="AutoShape 501"/>
            <p:cNvSpPr>
              <a:spLocks noChangeAspect="1" noChangeArrowheads="1"/>
            </p:cNvSpPr>
            <p:nvPr/>
          </p:nvSpPr>
          <p:spPr bwMode="auto">
            <a:xfrm>
              <a:off x="2815" y="2032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91" name="AutoShape 502"/>
            <p:cNvSpPr>
              <a:spLocks noChangeAspect="1" noChangeArrowheads="1"/>
            </p:cNvSpPr>
            <p:nvPr/>
          </p:nvSpPr>
          <p:spPr bwMode="auto">
            <a:xfrm>
              <a:off x="2815" y="1923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1" name="Group 503"/>
          <p:cNvGrpSpPr>
            <a:grpSpLocks noChangeAspect="1"/>
          </p:cNvGrpSpPr>
          <p:nvPr/>
        </p:nvGrpSpPr>
        <p:grpSpPr bwMode="auto">
          <a:xfrm>
            <a:off x="2411413" y="3035300"/>
            <a:ext cx="20637" cy="53975"/>
            <a:chOff x="3094" y="2443"/>
            <a:chExt cx="40" cy="183"/>
          </a:xfrm>
        </p:grpSpPr>
        <p:sp>
          <p:nvSpPr>
            <p:cNvPr id="16888" name="AutoShape 504"/>
            <p:cNvSpPr>
              <a:spLocks noChangeAspect="1" noChangeArrowheads="1"/>
            </p:cNvSpPr>
            <p:nvPr/>
          </p:nvSpPr>
          <p:spPr bwMode="auto">
            <a:xfrm flipV="1">
              <a:off x="3094" y="2443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89" name="AutoShape 505"/>
            <p:cNvSpPr>
              <a:spLocks noChangeAspect="1" noChangeArrowheads="1"/>
            </p:cNvSpPr>
            <p:nvPr/>
          </p:nvSpPr>
          <p:spPr bwMode="auto">
            <a:xfrm flipV="1">
              <a:off x="3094" y="2534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2" name="Group 506"/>
          <p:cNvGrpSpPr>
            <a:grpSpLocks noChangeAspect="1"/>
          </p:cNvGrpSpPr>
          <p:nvPr/>
        </p:nvGrpSpPr>
        <p:grpSpPr bwMode="auto">
          <a:xfrm>
            <a:off x="2359025" y="3035300"/>
            <a:ext cx="20638" cy="100013"/>
            <a:chOff x="2978" y="2432"/>
            <a:chExt cx="46" cy="375"/>
          </a:xfrm>
        </p:grpSpPr>
        <p:sp>
          <p:nvSpPr>
            <p:cNvPr id="16886" name="AutoShape 507"/>
            <p:cNvSpPr>
              <a:spLocks noChangeAspect="1" noChangeArrowheads="1"/>
            </p:cNvSpPr>
            <p:nvPr/>
          </p:nvSpPr>
          <p:spPr bwMode="auto">
            <a:xfrm>
              <a:off x="2978" y="2619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87" name="AutoShape 508"/>
            <p:cNvSpPr>
              <a:spLocks noChangeAspect="1" noChangeArrowheads="1"/>
            </p:cNvSpPr>
            <p:nvPr/>
          </p:nvSpPr>
          <p:spPr bwMode="auto">
            <a:xfrm>
              <a:off x="2978" y="2432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3" name="Group 509"/>
          <p:cNvGrpSpPr>
            <a:grpSpLocks noChangeAspect="1"/>
          </p:cNvGrpSpPr>
          <p:nvPr/>
        </p:nvGrpSpPr>
        <p:grpSpPr bwMode="auto">
          <a:xfrm>
            <a:off x="2301875" y="3059113"/>
            <a:ext cx="19050" cy="104775"/>
            <a:chOff x="2832" y="2516"/>
            <a:chExt cx="43" cy="436"/>
          </a:xfrm>
        </p:grpSpPr>
        <p:sp>
          <p:nvSpPr>
            <p:cNvPr id="16884" name="AutoShape 510"/>
            <p:cNvSpPr>
              <a:spLocks noChangeAspect="1" noChangeArrowheads="1"/>
            </p:cNvSpPr>
            <p:nvPr/>
          </p:nvSpPr>
          <p:spPr bwMode="auto">
            <a:xfrm flipV="1">
              <a:off x="2832" y="2516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85" name="AutoShape 511"/>
            <p:cNvSpPr>
              <a:spLocks noChangeAspect="1" noChangeArrowheads="1"/>
            </p:cNvSpPr>
            <p:nvPr/>
          </p:nvSpPr>
          <p:spPr bwMode="auto">
            <a:xfrm flipV="1">
              <a:off x="2832" y="2734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4" name="Group 512"/>
          <p:cNvGrpSpPr>
            <a:grpSpLocks noChangeAspect="1"/>
          </p:cNvGrpSpPr>
          <p:nvPr/>
        </p:nvGrpSpPr>
        <p:grpSpPr bwMode="auto">
          <a:xfrm flipV="1">
            <a:off x="2609850" y="3059113"/>
            <a:ext cx="15875" cy="106362"/>
            <a:chOff x="3217" y="3037"/>
            <a:chExt cx="46" cy="372"/>
          </a:xfrm>
        </p:grpSpPr>
        <p:sp>
          <p:nvSpPr>
            <p:cNvPr id="16882" name="AutoShape 513"/>
            <p:cNvSpPr>
              <a:spLocks noChangeAspect="1" noChangeArrowheads="1"/>
            </p:cNvSpPr>
            <p:nvPr/>
          </p:nvSpPr>
          <p:spPr bwMode="auto">
            <a:xfrm>
              <a:off x="3217" y="3037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83" name="AutoShape 514"/>
            <p:cNvSpPr>
              <a:spLocks noChangeAspect="1" noChangeArrowheads="1"/>
            </p:cNvSpPr>
            <p:nvPr/>
          </p:nvSpPr>
          <p:spPr bwMode="auto">
            <a:xfrm>
              <a:off x="3217" y="3220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5" name="Group 515"/>
          <p:cNvGrpSpPr>
            <a:grpSpLocks noChangeAspect="1"/>
          </p:cNvGrpSpPr>
          <p:nvPr/>
        </p:nvGrpSpPr>
        <p:grpSpPr bwMode="auto">
          <a:xfrm>
            <a:off x="2546350" y="3033713"/>
            <a:ext cx="20638" cy="104775"/>
            <a:chOff x="3353" y="3099"/>
            <a:chExt cx="40" cy="455"/>
          </a:xfrm>
        </p:grpSpPr>
        <p:sp>
          <p:nvSpPr>
            <p:cNvPr id="16880" name="AutoShape 516"/>
            <p:cNvSpPr>
              <a:spLocks noChangeAspect="1" noChangeArrowheads="1"/>
            </p:cNvSpPr>
            <p:nvPr/>
          </p:nvSpPr>
          <p:spPr bwMode="auto">
            <a:xfrm>
              <a:off x="3353" y="3325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81" name="AutoShape 517"/>
            <p:cNvSpPr>
              <a:spLocks noChangeAspect="1" noChangeArrowheads="1"/>
            </p:cNvSpPr>
            <p:nvPr/>
          </p:nvSpPr>
          <p:spPr bwMode="auto">
            <a:xfrm>
              <a:off x="3353" y="3099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6" name="Group 518"/>
          <p:cNvGrpSpPr>
            <a:grpSpLocks noChangeAspect="1"/>
          </p:cNvGrpSpPr>
          <p:nvPr/>
        </p:nvGrpSpPr>
        <p:grpSpPr bwMode="auto">
          <a:xfrm>
            <a:off x="2495550" y="3035300"/>
            <a:ext cx="19050" cy="61913"/>
            <a:chOff x="3486" y="3261"/>
            <a:chExt cx="40" cy="337"/>
          </a:xfrm>
        </p:grpSpPr>
        <p:sp>
          <p:nvSpPr>
            <p:cNvPr id="16878" name="AutoShape 519"/>
            <p:cNvSpPr>
              <a:spLocks noChangeAspect="1" noChangeArrowheads="1"/>
            </p:cNvSpPr>
            <p:nvPr/>
          </p:nvSpPr>
          <p:spPr bwMode="auto">
            <a:xfrm>
              <a:off x="3486" y="3430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79" name="AutoShape 520"/>
            <p:cNvSpPr>
              <a:spLocks noChangeAspect="1" noChangeArrowheads="1"/>
            </p:cNvSpPr>
            <p:nvPr/>
          </p:nvSpPr>
          <p:spPr bwMode="auto">
            <a:xfrm>
              <a:off x="3486" y="326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7" name="Group 521"/>
          <p:cNvGrpSpPr>
            <a:grpSpLocks noChangeAspect="1"/>
          </p:cNvGrpSpPr>
          <p:nvPr/>
        </p:nvGrpSpPr>
        <p:grpSpPr bwMode="auto">
          <a:xfrm>
            <a:off x="2854325" y="3040063"/>
            <a:ext cx="15875" cy="106362"/>
            <a:chOff x="2195" y="2463"/>
            <a:chExt cx="40" cy="442"/>
          </a:xfrm>
        </p:grpSpPr>
        <p:sp>
          <p:nvSpPr>
            <p:cNvPr id="16876" name="AutoShape 522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77" name="AutoShape 523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8" name="Group 524"/>
          <p:cNvGrpSpPr>
            <a:grpSpLocks noChangeAspect="1"/>
          </p:cNvGrpSpPr>
          <p:nvPr/>
        </p:nvGrpSpPr>
        <p:grpSpPr bwMode="auto">
          <a:xfrm>
            <a:off x="2792413" y="3073400"/>
            <a:ext cx="15875" cy="92075"/>
            <a:chOff x="2329" y="2599"/>
            <a:chExt cx="43" cy="386"/>
          </a:xfrm>
        </p:grpSpPr>
        <p:sp>
          <p:nvSpPr>
            <p:cNvPr id="16874" name="AutoShape 525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75" name="AutoShape 526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49" name="Group 527"/>
          <p:cNvGrpSpPr>
            <a:grpSpLocks noChangeAspect="1"/>
          </p:cNvGrpSpPr>
          <p:nvPr/>
        </p:nvGrpSpPr>
        <p:grpSpPr bwMode="auto">
          <a:xfrm>
            <a:off x="2662238" y="3098800"/>
            <a:ext cx="15875" cy="65088"/>
            <a:chOff x="2065" y="2441"/>
            <a:chExt cx="40" cy="272"/>
          </a:xfrm>
        </p:grpSpPr>
        <p:sp>
          <p:nvSpPr>
            <p:cNvPr id="16872" name="AutoShape 528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73" name="AutoShape 529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0" name="Group 530"/>
          <p:cNvGrpSpPr>
            <a:grpSpLocks noChangeAspect="1"/>
          </p:cNvGrpSpPr>
          <p:nvPr/>
        </p:nvGrpSpPr>
        <p:grpSpPr bwMode="auto">
          <a:xfrm flipV="1">
            <a:off x="2733675" y="3116263"/>
            <a:ext cx="20638" cy="42862"/>
            <a:chOff x="2815" y="1923"/>
            <a:chExt cx="40" cy="217"/>
          </a:xfrm>
        </p:grpSpPr>
        <p:sp>
          <p:nvSpPr>
            <p:cNvPr id="16870" name="AutoShape 531"/>
            <p:cNvSpPr>
              <a:spLocks noChangeAspect="1" noChangeArrowheads="1"/>
            </p:cNvSpPr>
            <p:nvPr/>
          </p:nvSpPr>
          <p:spPr bwMode="auto">
            <a:xfrm>
              <a:off x="2815" y="2032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71" name="AutoShape 532"/>
            <p:cNvSpPr>
              <a:spLocks noChangeAspect="1" noChangeArrowheads="1"/>
            </p:cNvSpPr>
            <p:nvPr/>
          </p:nvSpPr>
          <p:spPr bwMode="auto">
            <a:xfrm>
              <a:off x="2815" y="1923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1" name="Group 533"/>
          <p:cNvGrpSpPr>
            <a:grpSpLocks noChangeAspect="1"/>
          </p:cNvGrpSpPr>
          <p:nvPr/>
        </p:nvGrpSpPr>
        <p:grpSpPr bwMode="auto">
          <a:xfrm>
            <a:off x="2909888" y="3035300"/>
            <a:ext cx="22225" cy="65088"/>
            <a:chOff x="2329" y="2599"/>
            <a:chExt cx="43" cy="386"/>
          </a:xfrm>
        </p:grpSpPr>
        <p:sp>
          <p:nvSpPr>
            <p:cNvPr id="16868" name="AutoShape 534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69" name="AutoShape 535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2" name="Group 536"/>
          <p:cNvGrpSpPr>
            <a:grpSpLocks noChangeAspect="1"/>
          </p:cNvGrpSpPr>
          <p:nvPr/>
        </p:nvGrpSpPr>
        <p:grpSpPr bwMode="auto">
          <a:xfrm>
            <a:off x="2981325" y="3043238"/>
            <a:ext cx="19050" cy="38100"/>
            <a:chOff x="2478" y="2807"/>
            <a:chExt cx="43" cy="178"/>
          </a:xfrm>
        </p:grpSpPr>
        <p:sp>
          <p:nvSpPr>
            <p:cNvPr id="16866" name="AutoShape 537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67" name="AutoShape 538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3" name="Group 539"/>
          <p:cNvGrpSpPr>
            <a:grpSpLocks noChangeAspect="1"/>
          </p:cNvGrpSpPr>
          <p:nvPr/>
        </p:nvGrpSpPr>
        <p:grpSpPr bwMode="auto">
          <a:xfrm>
            <a:off x="3095625" y="3051175"/>
            <a:ext cx="15875" cy="106363"/>
            <a:chOff x="2195" y="2463"/>
            <a:chExt cx="40" cy="442"/>
          </a:xfrm>
        </p:grpSpPr>
        <p:sp>
          <p:nvSpPr>
            <p:cNvPr id="16864" name="AutoShape 540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65" name="AutoShape 541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4" name="Group 542"/>
          <p:cNvGrpSpPr>
            <a:grpSpLocks noChangeAspect="1"/>
          </p:cNvGrpSpPr>
          <p:nvPr/>
        </p:nvGrpSpPr>
        <p:grpSpPr bwMode="auto">
          <a:xfrm>
            <a:off x="3154363" y="3089275"/>
            <a:ext cx="19050" cy="76200"/>
            <a:chOff x="2329" y="2599"/>
            <a:chExt cx="43" cy="386"/>
          </a:xfrm>
        </p:grpSpPr>
        <p:sp>
          <p:nvSpPr>
            <p:cNvPr id="16862" name="AutoShape 543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63" name="AutoShape 544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5" name="Group 545"/>
          <p:cNvGrpSpPr>
            <a:grpSpLocks noChangeAspect="1"/>
          </p:cNvGrpSpPr>
          <p:nvPr/>
        </p:nvGrpSpPr>
        <p:grpSpPr bwMode="auto">
          <a:xfrm>
            <a:off x="3035300" y="3035300"/>
            <a:ext cx="19050" cy="79375"/>
            <a:chOff x="2065" y="2441"/>
            <a:chExt cx="40" cy="272"/>
          </a:xfrm>
        </p:grpSpPr>
        <p:sp>
          <p:nvSpPr>
            <p:cNvPr id="16860" name="AutoShape 546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61" name="AutoShape 547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6" name="Group 548"/>
          <p:cNvGrpSpPr>
            <a:grpSpLocks noChangeAspect="1"/>
          </p:cNvGrpSpPr>
          <p:nvPr/>
        </p:nvGrpSpPr>
        <p:grpSpPr bwMode="auto">
          <a:xfrm>
            <a:off x="3543300" y="3033713"/>
            <a:ext cx="17463" cy="88900"/>
            <a:chOff x="1015" y="2428"/>
            <a:chExt cx="46" cy="372"/>
          </a:xfrm>
        </p:grpSpPr>
        <p:sp>
          <p:nvSpPr>
            <p:cNvPr id="16858" name="AutoShape 549"/>
            <p:cNvSpPr>
              <a:spLocks noChangeAspect="1" noChangeArrowheads="1"/>
            </p:cNvSpPr>
            <p:nvPr/>
          </p:nvSpPr>
          <p:spPr bwMode="auto">
            <a:xfrm>
              <a:off x="1015" y="2428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59" name="AutoShape 550"/>
            <p:cNvSpPr>
              <a:spLocks noChangeAspect="1" noChangeArrowheads="1"/>
            </p:cNvSpPr>
            <p:nvPr/>
          </p:nvSpPr>
          <p:spPr bwMode="auto">
            <a:xfrm>
              <a:off x="1015" y="2611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7" name="Group 551"/>
          <p:cNvGrpSpPr>
            <a:grpSpLocks noChangeAspect="1"/>
          </p:cNvGrpSpPr>
          <p:nvPr/>
        </p:nvGrpSpPr>
        <p:grpSpPr bwMode="auto">
          <a:xfrm>
            <a:off x="3844925" y="3049588"/>
            <a:ext cx="17463" cy="107950"/>
            <a:chOff x="1790" y="2461"/>
            <a:chExt cx="40" cy="447"/>
          </a:xfrm>
        </p:grpSpPr>
        <p:sp>
          <p:nvSpPr>
            <p:cNvPr id="16856" name="AutoShape 552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57" name="AutoShape 553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8" name="Group 554"/>
          <p:cNvGrpSpPr>
            <a:grpSpLocks noChangeAspect="1"/>
          </p:cNvGrpSpPr>
          <p:nvPr/>
        </p:nvGrpSpPr>
        <p:grpSpPr bwMode="auto">
          <a:xfrm>
            <a:off x="3598863" y="3044825"/>
            <a:ext cx="17462" cy="112713"/>
            <a:chOff x="1151" y="2490"/>
            <a:chExt cx="40" cy="455"/>
          </a:xfrm>
        </p:grpSpPr>
        <p:sp>
          <p:nvSpPr>
            <p:cNvPr id="16854" name="AutoShape 555"/>
            <p:cNvSpPr>
              <a:spLocks noChangeAspect="1" noChangeArrowheads="1"/>
            </p:cNvSpPr>
            <p:nvPr/>
          </p:nvSpPr>
          <p:spPr bwMode="auto">
            <a:xfrm>
              <a:off x="1151" y="2716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55" name="AutoShape 556"/>
            <p:cNvSpPr>
              <a:spLocks noChangeAspect="1" noChangeArrowheads="1"/>
            </p:cNvSpPr>
            <p:nvPr/>
          </p:nvSpPr>
          <p:spPr bwMode="auto">
            <a:xfrm>
              <a:off x="1151" y="2490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59" name="Group 557"/>
          <p:cNvGrpSpPr>
            <a:grpSpLocks noChangeAspect="1"/>
          </p:cNvGrpSpPr>
          <p:nvPr/>
        </p:nvGrpSpPr>
        <p:grpSpPr bwMode="auto">
          <a:xfrm>
            <a:off x="3911600" y="3035300"/>
            <a:ext cx="17463" cy="77788"/>
            <a:chOff x="1914" y="2425"/>
            <a:chExt cx="40" cy="326"/>
          </a:xfrm>
        </p:grpSpPr>
        <p:sp>
          <p:nvSpPr>
            <p:cNvPr id="16852" name="AutoShape 558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53" name="AutoShape 559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0" name="Group 560"/>
          <p:cNvGrpSpPr>
            <a:grpSpLocks noChangeAspect="1"/>
          </p:cNvGrpSpPr>
          <p:nvPr/>
        </p:nvGrpSpPr>
        <p:grpSpPr bwMode="auto">
          <a:xfrm>
            <a:off x="3656013" y="3082925"/>
            <a:ext cx="14287" cy="82550"/>
            <a:chOff x="1284" y="2652"/>
            <a:chExt cx="40" cy="337"/>
          </a:xfrm>
        </p:grpSpPr>
        <p:sp>
          <p:nvSpPr>
            <p:cNvPr id="16850" name="AutoShape 561"/>
            <p:cNvSpPr>
              <a:spLocks noChangeAspect="1" noChangeArrowheads="1"/>
            </p:cNvSpPr>
            <p:nvPr/>
          </p:nvSpPr>
          <p:spPr bwMode="auto">
            <a:xfrm>
              <a:off x="1284" y="282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51" name="AutoShape 562"/>
            <p:cNvSpPr>
              <a:spLocks noChangeAspect="1" noChangeArrowheads="1"/>
            </p:cNvSpPr>
            <p:nvPr/>
          </p:nvSpPr>
          <p:spPr bwMode="auto">
            <a:xfrm>
              <a:off x="1284" y="2652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1" name="Group 563"/>
          <p:cNvGrpSpPr>
            <a:grpSpLocks noChangeAspect="1"/>
          </p:cNvGrpSpPr>
          <p:nvPr/>
        </p:nvGrpSpPr>
        <p:grpSpPr bwMode="auto">
          <a:xfrm>
            <a:off x="3790950" y="3079750"/>
            <a:ext cx="19050" cy="85725"/>
            <a:chOff x="1658" y="2628"/>
            <a:chExt cx="40" cy="355"/>
          </a:xfrm>
        </p:grpSpPr>
        <p:sp>
          <p:nvSpPr>
            <p:cNvPr id="16848" name="AutoShape 564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49" name="AutoShape 565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2" name="Group 566"/>
          <p:cNvGrpSpPr>
            <a:grpSpLocks noChangeAspect="1"/>
          </p:cNvGrpSpPr>
          <p:nvPr/>
        </p:nvGrpSpPr>
        <p:grpSpPr bwMode="auto">
          <a:xfrm>
            <a:off x="3736975" y="3127375"/>
            <a:ext cx="15875" cy="30163"/>
            <a:chOff x="1516" y="2835"/>
            <a:chExt cx="42" cy="123"/>
          </a:xfrm>
        </p:grpSpPr>
        <p:sp>
          <p:nvSpPr>
            <p:cNvPr id="16846" name="AutoShape 567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47" name="AutoShape 568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3" name="Group 569"/>
          <p:cNvGrpSpPr>
            <a:grpSpLocks noChangeAspect="1"/>
          </p:cNvGrpSpPr>
          <p:nvPr/>
        </p:nvGrpSpPr>
        <p:grpSpPr bwMode="auto">
          <a:xfrm>
            <a:off x="4084638" y="3040063"/>
            <a:ext cx="15875" cy="106362"/>
            <a:chOff x="2195" y="2463"/>
            <a:chExt cx="40" cy="442"/>
          </a:xfrm>
        </p:grpSpPr>
        <p:sp>
          <p:nvSpPr>
            <p:cNvPr id="16844" name="AutoShape 570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45" name="AutoShape 571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4" name="Group 572"/>
          <p:cNvGrpSpPr>
            <a:grpSpLocks noChangeAspect="1"/>
          </p:cNvGrpSpPr>
          <p:nvPr/>
        </p:nvGrpSpPr>
        <p:grpSpPr bwMode="auto">
          <a:xfrm>
            <a:off x="4143375" y="3073400"/>
            <a:ext cx="19050" cy="92075"/>
            <a:chOff x="2329" y="2599"/>
            <a:chExt cx="43" cy="386"/>
          </a:xfrm>
        </p:grpSpPr>
        <p:sp>
          <p:nvSpPr>
            <p:cNvPr id="16842" name="AutoShape 573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43" name="AutoShape 574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5" name="Group 575"/>
          <p:cNvGrpSpPr>
            <a:grpSpLocks noChangeAspect="1"/>
          </p:cNvGrpSpPr>
          <p:nvPr/>
        </p:nvGrpSpPr>
        <p:grpSpPr bwMode="auto">
          <a:xfrm>
            <a:off x="3952875" y="3041650"/>
            <a:ext cx="15875" cy="38100"/>
            <a:chOff x="2478" y="2807"/>
            <a:chExt cx="43" cy="178"/>
          </a:xfrm>
        </p:grpSpPr>
        <p:sp>
          <p:nvSpPr>
            <p:cNvPr id="16840" name="AutoShape 576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41" name="AutoShape 577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6" name="Group 578"/>
          <p:cNvGrpSpPr>
            <a:grpSpLocks noChangeAspect="1"/>
          </p:cNvGrpSpPr>
          <p:nvPr/>
        </p:nvGrpSpPr>
        <p:grpSpPr bwMode="auto">
          <a:xfrm>
            <a:off x="4027488" y="3035300"/>
            <a:ext cx="17462" cy="65088"/>
            <a:chOff x="2065" y="2441"/>
            <a:chExt cx="40" cy="272"/>
          </a:xfrm>
        </p:grpSpPr>
        <p:sp>
          <p:nvSpPr>
            <p:cNvPr id="16838" name="AutoShape 579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39" name="AutoShape 580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7" name="Group 581"/>
          <p:cNvGrpSpPr>
            <a:grpSpLocks noChangeAspect="1"/>
          </p:cNvGrpSpPr>
          <p:nvPr/>
        </p:nvGrpSpPr>
        <p:grpSpPr bwMode="auto">
          <a:xfrm>
            <a:off x="4203700" y="3121025"/>
            <a:ext cx="15875" cy="38100"/>
            <a:chOff x="2478" y="2807"/>
            <a:chExt cx="43" cy="178"/>
          </a:xfrm>
        </p:grpSpPr>
        <p:sp>
          <p:nvSpPr>
            <p:cNvPr id="16836" name="AutoShape 582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37" name="AutoShape 583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8" name="Group 584"/>
          <p:cNvGrpSpPr>
            <a:grpSpLocks noChangeAspect="1"/>
          </p:cNvGrpSpPr>
          <p:nvPr/>
        </p:nvGrpSpPr>
        <p:grpSpPr bwMode="auto">
          <a:xfrm>
            <a:off x="4437063" y="3035300"/>
            <a:ext cx="22225" cy="53975"/>
            <a:chOff x="3094" y="2443"/>
            <a:chExt cx="40" cy="183"/>
          </a:xfrm>
        </p:grpSpPr>
        <p:sp>
          <p:nvSpPr>
            <p:cNvPr id="16834" name="AutoShape 585"/>
            <p:cNvSpPr>
              <a:spLocks noChangeAspect="1" noChangeArrowheads="1"/>
            </p:cNvSpPr>
            <p:nvPr/>
          </p:nvSpPr>
          <p:spPr bwMode="auto">
            <a:xfrm flipV="1">
              <a:off x="3094" y="2443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35" name="AutoShape 586"/>
            <p:cNvSpPr>
              <a:spLocks noChangeAspect="1" noChangeArrowheads="1"/>
            </p:cNvSpPr>
            <p:nvPr/>
          </p:nvSpPr>
          <p:spPr bwMode="auto">
            <a:xfrm flipV="1">
              <a:off x="3094" y="2534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69" name="Group 587"/>
          <p:cNvGrpSpPr>
            <a:grpSpLocks noChangeAspect="1"/>
          </p:cNvGrpSpPr>
          <p:nvPr/>
        </p:nvGrpSpPr>
        <p:grpSpPr bwMode="auto">
          <a:xfrm>
            <a:off x="4389438" y="3035300"/>
            <a:ext cx="22225" cy="100013"/>
            <a:chOff x="2978" y="2432"/>
            <a:chExt cx="46" cy="375"/>
          </a:xfrm>
        </p:grpSpPr>
        <p:sp>
          <p:nvSpPr>
            <p:cNvPr id="16832" name="AutoShape 588"/>
            <p:cNvSpPr>
              <a:spLocks noChangeAspect="1" noChangeArrowheads="1"/>
            </p:cNvSpPr>
            <p:nvPr/>
          </p:nvSpPr>
          <p:spPr bwMode="auto">
            <a:xfrm>
              <a:off x="2978" y="2619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33" name="AutoShape 589"/>
            <p:cNvSpPr>
              <a:spLocks noChangeAspect="1" noChangeArrowheads="1"/>
            </p:cNvSpPr>
            <p:nvPr/>
          </p:nvSpPr>
          <p:spPr bwMode="auto">
            <a:xfrm>
              <a:off x="2978" y="2432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0" name="Group 590"/>
          <p:cNvGrpSpPr>
            <a:grpSpLocks noChangeAspect="1"/>
          </p:cNvGrpSpPr>
          <p:nvPr/>
        </p:nvGrpSpPr>
        <p:grpSpPr bwMode="auto">
          <a:xfrm>
            <a:off x="4333875" y="3055938"/>
            <a:ext cx="15875" cy="104775"/>
            <a:chOff x="2832" y="2516"/>
            <a:chExt cx="43" cy="436"/>
          </a:xfrm>
        </p:grpSpPr>
        <p:sp>
          <p:nvSpPr>
            <p:cNvPr id="16830" name="AutoShape 591"/>
            <p:cNvSpPr>
              <a:spLocks noChangeAspect="1" noChangeArrowheads="1"/>
            </p:cNvSpPr>
            <p:nvPr/>
          </p:nvSpPr>
          <p:spPr bwMode="auto">
            <a:xfrm flipV="1">
              <a:off x="2832" y="2516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31" name="AutoShape 592"/>
            <p:cNvSpPr>
              <a:spLocks noChangeAspect="1" noChangeArrowheads="1"/>
            </p:cNvSpPr>
            <p:nvPr/>
          </p:nvSpPr>
          <p:spPr bwMode="auto">
            <a:xfrm flipV="1">
              <a:off x="2832" y="2734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1" name="Group 593"/>
          <p:cNvGrpSpPr>
            <a:grpSpLocks noChangeAspect="1"/>
          </p:cNvGrpSpPr>
          <p:nvPr/>
        </p:nvGrpSpPr>
        <p:grpSpPr bwMode="auto">
          <a:xfrm>
            <a:off x="4271963" y="3109913"/>
            <a:ext cx="15875" cy="50800"/>
            <a:chOff x="2668" y="2761"/>
            <a:chExt cx="40" cy="217"/>
          </a:xfrm>
        </p:grpSpPr>
        <p:sp>
          <p:nvSpPr>
            <p:cNvPr id="16828" name="AutoShape 594"/>
            <p:cNvSpPr>
              <a:spLocks noChangeAspect="1" noChangeArrowheads="1"/>
            </p:cNvSpPr>
            <p:nvPr/>
          </p:nvSpPr>
          <p:spPr bwMode="auto">
            <a:xfrm>
              <a:off x="2668" y="2870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29" name="AutoShape 595"/>
            <p:cNvSpPr>
              <a:spLocks noChangeAspect="1" noChangeArrowheads="1"/>
            </p:cNvSpPr>
            <p:nvPr/>
          </p:nvSpPr>
          <p:spPr bwMode="auto">
            <a:xfrm>
              <a:off x="2668" y="2761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2" name="Group 596"/>
          <p:cNvGrpSpPr>
            <a:grpSpLocks noChangeAspect="1"/>
          </p:cNvGrpSpPr>
          <p:nvPr/>
        </p:nvGrpSpPr>
        <p:grpSpPr bwMode="auto">
          <a:xfrm flipV="1">
            <a:off x="4635500" y="3059113"/>
            <a:ext cx="17463" cy="106362"/>
            <a:chOff x="3217" y="3037"/>
            <a:chExt cx="46" cy="372"/>
          </a:xfrm>
        </p:grpSpPr>
        <p:sp>
          <p:nvSpPr>
            <p:cNvPr id="16826" name="AutoShape 597"/>
            <p:cNvSpPr>
              <a:spLocks noChangeAspect="1" noChangeArrowheads="1"/>
            </p:cNvSpPr>
            <p:nvPr/>
          </p:nvSpPr>
          <p:spPr bwMode="auto">
            <a:xfrm>
              <a:off x="3217" y="3037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27" name="AutoShape 598"/>
            <p:cNvSpPr>
              <a:spLocks noChangeAspect="1" noChangeArrowheads="1"/>
            </p:cNvSpPr>
            <p:nvPr/>
          </p:nvSpPr>
          <p:spPr bwMode="auto">
            <a:xfrm>
              <a:off x="3217" y="3220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3" name="Group 599"/>
          <p:cNvGrpSpPr>
            <a:grpSpLocks noChangeAspect="1"/>
          </p:cNvGrpSpPr>
          <p:nvPr/>
        </p:nvGrpSpPr>
        <p:grpSpPr bwMode="auto">
          <a:xfrm>
            <a:off x="4572000" y="3033713"/>
            <a:ext cx="22225" cy="104775"/>
            <a:chOff x="3353" y="3099"/>
            <a:chExt cx="40" cy="455"/>
          </a:xfrm>
        </p:grpSpPr>
        <p:sp>
          <p:nvSpPr>
            <p:cNvPr id="16824" name="AutoShape 600"/>
            <p:cNvSpPr>
              <a:spLocks noChangeAspect="1" noChangeArrowheads="1"/>
            </p:cNvSpPr>
            <p:nvPr/>
          </p:nvSpPr>
          <p:spPr bwMode="auto">
            <a:xfrm>
              <a:off x="3353" y="3325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25" name="AutoShape 601"/>
            <p:cNvSpPr>
              <a:spLocks noChangeAspect="1" noChangeArrowheads="1"/>
            </p:cNvSpPr>
            <p:nvPr/>
          </p:nvSpPr>
          <p:spPr bwMode="auto">
            <a:xfrm>
              <a:off x="3353" y="3099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4" name="Group 602"/>
          <p:cNvGrpSpPr>
            <a:grpSpLocks noChangeAspect="1"/>
          </p:cNvGrpSpPr>
          <p:nvPr/>
        </p:nvGrpSpPr>
        <p:grpSpPr bwMode="auto">
          <a:xfrm>
            <a:off x="4522788" y="3035300"/>
            <a:ext cx="19050" cy="61913"/>
            <a:chOff x="3486" y="3261"/>
            <a:chExt cx="40" cy="337"/>
          </a:xfrm>
        </p:grpSpPr>
        <p:sp>
          <p:nvSpPr>
            <p:cNvPr id="16822" name="AutoShape 603"/>
            <p:cNvSpPr>
              <a:spLocks noChangeAspect="1" noChangeArrowheads="1"/>
            </p:cNvSpPr>
            <p:nvPr/>
          </p:nvSpPr>
          <p:spPr bwMode="auto">
            <a:xfrm>
              <a:off x="3486" y="3430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23" name="AutoShape 604"/>
            <p:cNvSpPr>
              <a:spLocks noChangeAspect="1" noChangeArrowheads="1"/>
            </p:cNvSpPr>
            <p:nvPr/>
          </p:nvSpPr>
          <p:spPr bwMode="auto">
            <a:xfrm>
              <a:off x="3486" y="326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5" name="Group 605"/>
          <p:cNvGrpSpPr>
            <a:grpSpLocks noChangeAspect="1"/>
          </p:cNvGrpSpPr>
          <p:nvPr/>
        </p:nvGrpSpPr>
        <p:grpSpPr bwMode="auto">
          <a:xfrm>
            <a:off x="4879975" y="3040063"/>
            <a:ext cx="17463" cy="106362"/>
            <a:chOff x="2195" y="2463"/>
            <a:chExt cx="40" cy="442"/>
          </a:xfrm>
        </p:grpSpPr>
        <p:sp>
          <p:nvSpPr>
            <p:cNvPr id="16820" name="AutoShape 606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21" name="AutoShape 607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6" name="Group 608"/>
          <p:cNvGrpSpPr>
            <a:grpSpLocks noChangeAspect="1"/>
          </p:cNvGrpSpPr>
          <p:nvPr/>
        </p:nvGrpSpPr>
        <p:grpSpPr bwMode="auto">
          <a:xfrm>
            <a:off x="4813300" y="3073400"/>
            <a:ext cx="19050" cy="92075"/>
            <a:chOff x="2329" y="2599"/>
            <a:chExt cx="43" cy="386"/>
          </a:xfrm>
        </p:grpSpPr>
        <p:sp>
          <p:nvSpPr>
            <p:cNvPr id="16818" name="AutoShape 609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19" name="AutoShape 610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7" name="Group 611"/>
          <p:cNvGrpSpPr>
            <a:grpSpLocks noChangeAspect="1"/>
          </p:cNvGrpSpPr>
          <p:nvPr/>
        </p:nvGrpSpPr>
        <p:grpSpPr bwMode="auto">
          <a:xfrm>
            <a:off x="4687888" y="3098800"/>
            <a:ext cx="17462" cy="65088"/>
            <a:chOff x="2065" y="2441"/>
            <a:chExt cx="40" cy="272"/>
          </a:xfrm>
        </p:grpSpPr>
        <p:sp>
          <p:nvSpPr>
            <p:cNvPr id="16816" name="AutoShape 612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17" name="AutoShape 613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8" name="Group 614"/>
          <p:cNvGrpSpPr>
            <a:grpSpLocks noChangeAspect="1"/>
          </p:cNvGrpSpPr>
          <p:nvPr/>
        </p:nvGrpSpPr>
        <p:grpSpPr bwMode="auto">
          <a:xfrm flipV="1">
            <a:off x="4759325" y="3116263"/>
            <a:ext cx="20638" cy="42862"/>
            <a:chOff x="2815" y="1923"/>
            <a:chExt cx="40" cy="217"/>
          </a:xfrm>
        </p:grpSpPr>
        <p:sp>
          <p:nvSpPr>
            <p:cNvPr id="16814" name="AutoShape 615"/>
            <p:cNvSpPr>
              <a:spLocks noChangeAspect="1" noChangeArrowheads="1"/>
            </p:cNvSpPr>
            <p:nvPr/>
          </p:nvSpPr>
          <p:spPr bwMode="auto">
            <a:xfrm>
              <a:off x="2815" y="2032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15" name="AutoShape 616"/>
            <p:cNvSpPr>
              <a:spLocks noChangeAspect="1" noChangeArrowheads="1"/>
            </p:cNvSpPr>
            <p:nvPr/>
          </p:nvSpPr>
          <p:spPr bwMode="auto">
            <a:xfrm>
              <a:off x="2815" y="1923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79" name="Group 617"/>
          <p:cNvGrpSpPr>
            <a:grpSpLocks noChangeAspect="1"/>
          </p:cNvGrpSpPr>
          <p:nvPr/>
        </p:nvGrpSpPr>
        <p:grpSpPr bwMode="auto">
          <a:xfrm>
            <a:off x="4937125" y="3035300"/>
            <a:ext cx="19050" cy="65088"/>
            <a:chOff x="2329" y="2599"/>
            <a:chExt cx="43" cy="386"/>
          </a:xfrm>
        </p:grpSpPr>
        <p:sp>
          <p:nvSpPr>
            <p:cNvPr id="16812" name="AutoShape 618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13" name="AutoShape 619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0" name="Group 620"/>
          <p:cNvGrpSpPr>
            <a:grpSpLocks noChangeAspect="1"/>
          </p:cNvGrpSpPr>
          <p:nvPr/>
        </p:nvGrpSpPr>
        <p:grpSpPr bwMode="auto">
          <a:xfrm>
            <a:off x="5008563" y="3040063"/>
            <a:ext cx="15875" cy="38100"/>
            <a:chOff x="2478" y="2807"/>
            <a:chExt cx="43" cy="178"/>
          </a:xfrm>
        </p:grpSpPr>
        <p:sp>
          <p:nvSpPr>
            <p:cNvPr id="16810" name="AutoShape 621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11" name="AutoShape 622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1" name="Group 623"/>
          <p:cNvGrpSpPr>
            <a:grpSpLocks noChangeAspect="1"/>
          </p:cNvGrpSpPr>
          <p:nvPr/>
        </p:nvGrpSpPr>
        <p:grpSpPr bwMode="auto">
          <a:xfrm>
            <a:off x="5121275" y="3051175"/>
            <a:ext cx="17463" cy="106363"/>
            <a:chOff x="2195" y="2463"/>
            <a:chExt cx="40" cy="442"/>
          </a:xfrm>
        </p:grpSpPr>
        <p:sp>
          <p:nvSpPr>
            <p:cNvPr id="16808" name="AutoShape 624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09" name="AutoShape 625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2" name="Group 626"/>
          <p:cNvGrpSpPr>
            <a:grpSpLocks noChangeAspect="1"/>
          </p:cNvGrpSpPr>
          <p:nvPr/>
        </p:nvGrpSpPr>
        <p:grpSpPr bwMode="auto">
          <a:xfrm>
            <a:off x="5180013" y="3089275"/>
            <a:ext cx="19050" cy="76200"/>
            <a:chOff x="2329" y="2599"/>
            <a:chExt cx="43" cy="386"/>
          </a:xfrm>
        </p:grpSpPr>
        <p:sp>
          <p:nvSpPr>
            <p:cNvPr id="16806" name="AutoShape 627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07" name="AutoShape 628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3" name="Group 629"/>
          <p:cNvGrpSpPr>
            <a:grpSpLocks noChangeAspect="1"/>
          </p:cNvGrpSpPr>
          <p:nvPr/>
        </p:nvGrpSpPr>
        <p:grpSpPr bwMode="auto">
          <a:xfrm>
            <a:off x="5062538" y="3035300"/>
            <a:ext cx="19050" cy="82550"/>
            <a:chOff x="2065" y="2441"/>
            <a:chExt cx="40" cy="272"/>
          </a:xfrm>
        </p:grpSpPr>
        <p:sp>
          <p:nvSpPr>
            <p:cNvPr id="16804" name="AutoShape 630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05" name="AutoShape 631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4" name="Group 632"/>
          <p:cNvGrpSpPr>
            <a:grpSpLocks noChangeAspect="1"/>
          </p:cNvGrpSpPr>
          <p:nvPr/>
        </p:nvGrpSpPr>
        <p:grpSpPr bwMode="auto">
          <a:xfrm>
            <a:off x="3346450" y="3043238"/>
            <a:ext cx="19050" cy="107950"/>
            <a:chOff x="1790" y="2461"/>
            <a:chExt cx="40" cy="447"/>
          </a:xfrm>
        </p:grpSpPr>
        <p:sp>
          <p:nvSpPr>
            <p:cNvPr id="16802" name="AutoShape 633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03" name="AutoShape 634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5" name="Group 635"/>
          <p:cNvGrpSpPr>
            <a:grpSpLocks noChangeAspect="1"/>
          </p:cNvGrpSpPr>
          <p:nvPr/>
        </p:nvGrpSpPr>
        <p:grpSpPr bwMode="auto">
          <a:xfrm>
            <a:off x="3405188" y="3035300"/>
            <a:ext cx="17462" cy="77788"/>
            <a:chOff x="1914" y="2425"/>
            <a:chExt cx="40" cy="326"/>
          </a:xfrm>
        </p:grpSpPr>
        <p:sp>
          <p:nvSpPr>
            <p:cNvPr id="16800" name="AutoShape 636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801" name="AutoShape 637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6" name="Group 638"/>
          <p:cNvGrpSpPr>
            <a:grpSpLocks noChangeAspect="1"/>
          </p:cNvGrpSpPr>
          <p:nvPr/>
        </p:nvGrpSpPr>
        <p:grpSpPr bwMode="auto">
          <a:xfrm>
            <a:off x="3284538" y="3081338"/>
            <a:ext cx="19050" cy="84137"/>
            <a:chOff x="1658" y="2628"/>
            <a:chExt cx="40" cy="355"/>
          </a:xfrm>
        </p:grpSpPr>
        <p:sp>
          <p:nvSpPr>
            <p:cNvPr id="16798" name="AutoShape 639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99" name="AutoShape 640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7" name="Group 641"/>
          <p:cNvGrpSpPr>
            <a:grpSpLocks noChangeAspect="1"/>
          </p:cNvGrpSpPr>
          <p:nvPr/>
        </p:nvGrpSpPr>
        <p:grpSpPr bwMode="auto">
          <a:xfrm>
            <a:off x="3230563" y="3125788"/>
            <a:ext cx="15875" cy="30162"/>
            <a:chOff x="1516" y="2835"/>
            <a:chExt cx="42" cy="123"/>
          </a:xfrm>
        </p:grpSpPr>
        <p:sp>
          <p:nvSpPr>
            <p:cNvPr id="16796" name="AutoShape 642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97" name="AutoShape 643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8" name="Group 644"/>
          <p:cNvGrpSpPr>
            <a:grpSpLocks noChangeAspect="1"/>
          </p:cNvGrpSpPr>
          <p:nvPr/>
        </p:nvGrpSpPr>
        <p:grpSpPr bwMode="auto">
          <a:xfrm flipV="1">
            <a:off x="3448050" y="3040063"/>
            <a:ext cx="19050" cy="38100"/>
            <a:chOff x="2478" y="2807"/>
            <a:chExt cx="43" cy="178"/>
          </a:xfrm>
        </p:grpSpPr>
        <p:sp>
          <p:nvSpPr>
            <p:cNvPr id="16794" name="AutoShape 645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95" name="AutoShape 646"/>
            <p:cNvSpPr>
              <a:spLocks noChangeAspect="1" noChangeArrowheads="1"/>
            </p:cNvSpPr>
            <p:nvPr/>
          </p:nvSpPr>
          <p:spPr bwMode="auto">
            <a:xfrm flipV="1"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89" name="Group 647"/>
          <p:cNvGrpSpPr>
            <a:grpSpLocks noChangeAspect="1"/>
          </p:cNvGrpSpPr>
          <p:nvPr/>
        </p:nvGrpSpPr>
        <p:grpSpPr bwMode="auto">
          <a:xfrm>
            <a:off x="5440363" y="3038475"/>
            <a:ext cx="19050" cy="53975"/>
            <a:chOff x="3094" y="2443"/>
            <a:chExt cx="40" cy="183"/>
          </a:xfrm>
        </p:grpSpPr>
        <p:sp>
          <p:nvSpPr>
            <p:cNvPr id="16792" name="AutoShape 648"/>
            <p:cNvSpPr>
              <a:spLocks noChangeAspect="1" noChangeArrowheads="1"/>
            </p:cNvSpPr>
            <p:nvPr/>
          </p:nvSpPr>
          <p:spPr bwMode="auto">
            <a:xfrm flipV="1">
              <a:off x="3094" y="2443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93" name="AutoShape 649"/>
            <p:cNvSpPr>
              <a:spLocks noChangeAspect="1" noChangeArrowheads="1"/>
            </p:cNvSpPr>
            <p:nvPr/>
          </p:nvSpPr>
          <p:spPr bwMode="auto">
            <a:xfrm flipV="1">
              <a:off x="3094" y="2534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90" name="Group 650"/>
          <p:cNvGrpSpPr>
            <a:grpSpLocks noChangeAspect="1"/>
          </p:cNvGrpSpPr>
          <p:nvPr/>
        </p:nvGrpSpPr>
        <p:grpSpPr bwMode="auto">
          <a:xfrm>
            <a:off x="5389563" y="3041650"/>
            <a:ext cx="19050" cy="98425"/>
            <a:chOff x="2978" y="2432"/>
            <a:chExt cx="46" cy="375"/>
          </a:xfrm>
        </p:grpSpPr>
        <p:sp>
          <p:nvSpPr>
            <p:cNvPr id="16790" name="AutoShape 651"/>
            <p:cNvSpPr>
              <a:spLocks noChangeAspect="1" noChangeArrowheads="1"/>
            </p:cNvSpPr>
            <p:nvPr/>
          </p:nvSpPr>
          <p:spPr bwMode="auto">
            <a:xfrm>
              <a:off x="2978" y="2619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91" name="AutoShape 652"/>
            <p:cNvSpPr>
              <a:spLocks noChangeAspect="1" noChangeArrowheads="1"/>
            </p:cNvSpPr>
            <p:nvPr/>
          </p:nvSpPr>
          <p:spPr bwMode="auto">
            <a:xfrm>
              <a:off x="2978" y="2432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91" name="Group 653"/>
          <p:cNvGrpSpPr>
            <a:grpSpLocks noChangeAspect="1"/>
          </p:cNvGrpSpPr>
          <p:nvPr/>
        </p:nvGrpSpPr>
        <p:grpSpPr bwMode="auto">
          <a:xfrm>
            <a:off x="5273675" y="3111500"/>
            <a:ext cx="19050" cy="53975"/>
            <a:chOff x="2668" y="2761"/>
            <a:chExt cx="40" cy="217"/>
          </a:xfrm>
        </p:grpSpPr>
        <p:sp>
          <p:nvSpPr>
            <p:cNvPr id="16788" name="AutoShape 654"/>
            <p:cNvSpPr>
              <a:spLocks noChangeAspect="1" noChangeArrowheads="1"/>
            </p:cNvSpPr>
            <p:nvPr/>
          </p:nvSpPr>
          <p:spPr bwMode="auto">
            <a:xfrm>
              <a:off x="2668" y="2870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89" name="AutoShape 655"/>
            <p:cNvSpPr>
              <a:spLocks noChangeAspect="1" noChangeArrowheads="1"/>
            </p:cNvSpPr>
            <p:nvPr/>
          </p:nvSpPr>
          <p:spPr bwMode="auto">
            <a:xfrm>
              <a:off x="2668" y="2761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92" name="Group 656"/>
          <p:cNvGrpSpPr>
            <a:grpSpLocks noChangeAspect="1"/>
          </p:cNvGrpSpPr>
          <p:nvPr/>
        </p:nvGrpSpPr>
        <p:grpSpPr bwMode="auto">
          <a:xfrm>
            <a:off x="5519738" y="3043238"/>
            <a:ext cx="19050" cy="38100"/>
            <a:chOff x="2478" y="2807"/>
            <a:chExt cx="43" cy="178"/>
          </a:xfrm>
        </p:grpSpPr>
        <p:sp>
          <p:nvSpPr>
            <p:cNvPr id="16786" name="AutoShape 657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87" name="AutoShape 658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493" name="Group 659"/>
          <p:cNvGrpSpPr>
            <a:grpSpLocks noChangeAspect="1"/>
          </p:cNvGrpSpPr>
          <p:nvPr/>
        </p:nvGrpSpPr>
        <p:grpSpPr bwMode="auto">
          <a:xfrm>
            <a:off x="5324475" y="3073400"/>
            <a:ext cx="22225" cy="90488"/>
            <a:chOff x="1015" y="2428"/>
            <a:chExt cx="46" cy="372"/>
          </a:xfrm>
        </p:grpSpPr>
        <p:sp>
          <p:nvSpPr>
            <p:cNvPr id="16784" name="AutoShape 660"/>
            <p:cNvSpPr>
              <a:spLocks noChangeAspect="1" noChangeArrowheads="1"/>
            </p:cNvSpPr>
            <p:nvPr/>
          </p:nvSpPr>
          <p:spPr bwMode="auto">
            <a:xfrm>
              <a:off x="1015" y="2428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85" name="AutoShape 661"/>
            <p:cNvSpPr>
              <a:spLocks noChangeAspect="1" noChangeArrowheads="1"/>
            </p:cNvSpPr>
            <p:nvPr/>
          </p:nvSpPr>
          <p:spPr bwMode="auto">
            <a:xfrm>
              <a:off x="1015" y="2611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sp>
        <p:nvSpPr>
          <p:cNvPr id="16494" name="Freeform 662"/>
          <p:cNvSpPr>
            <a:spLocks noChangeAspect="1"/>
          </p:cNvSpPr>
          <p:nvPr/>
        </p:nvSpPr>
        <p:spPr bwMode="auto">
          <a:xfrm flipH="1">
            <a:off x="6575425" y="3032125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95" name="Freeform 663"/>
          <p:cNvSpPr>
            <a:spLocks noChangeAspect="1"/>
          </p:cNvSpPr>
          <p:nvPr/>
        </p:nvSpPr>
        <p:spPr bwMode="auto">
          <a:xfrm flipH="1">
            <a:off x="6427788" y="3032125"/>
            <a:ext cx="26828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96" name="Freeform 664"/>
          <p:cNvSpPr>
            <a:spLocks noChangeAspect="1"/>
          </p:cNvSpPr>
          <p:nvPr/>
        </p:nvSpPr>
        <p:spPr bwMode="auto">
          <a:xfrm flipH="1">
            <a:off x="6073775" y="3032125"/>
            <a:ext cx="261938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97" name="Freeform 665"/>
          <p:cNvSpPr>
            <a:spLocks noChangeAspect="1"/>
          </p:cNvSpPr>
          <p:nvPr/>
        </p:nvSpPr>
        <p:spPr bwMode="auto">
          <a:xfrm flipH="1">
            <a:off x="5926138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98" name="Freeform 666"/>
          <p:cNvSpPr>
            <a:spLocks noChangeAspect="1"/>
          </p:cNvSpPr>
          <p:nvPr/>
        </p:nvSpPr>
        <p:spPr bwMode="auto">
          <a:xfrm flipH="1">
            <a:off x="5567363" y="3032125"/>
            <a:ext cx="26193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317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99" name="Freeform 667"/>
          <p:cNvSpPr>
            <a:spLocks noChangeAspect="1"/>
          </p:cNvSpPr>
          <p:nvPr/>
        </p:nvSpPr>
        <p:spPr bwMode="auto">
          <a:xfrm flipH="1">
            <a:off x="5419725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0" name="Freeform 668"/>
          <p:cNvSpPr>
            <a:spLocks noChangeAspect="1"/>
          </p:cNvSpPr>
          <p:nvPr/>
        </p:nvSpPr>
        <p:spPr bwMode="auto">
          <a:xfrm flipH="1">
            <a:off x="5062538" y="3032125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1" name="Freeform 669"/>
          <p:cNvSpPr>
            <a:spLocks noChangeAspect="1"/>
          </p:cNvSpPr>
          <p:nvPr/>
        </p:nvSpPr>
        <p:spPr bwMode="auto">
          <a:xfrm flipH="1">
            <a:off x="491490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2" name="Freeform 670"/>
          <p:cNvSpPr>
            <a:spLocks noChangeAspect="1"/>
          </p:cNvSpPr>
          <p:nvPr/>
        </p:nvSpPr>
        <p:spPr bwMode="auto">
          <a:xfrm flipH="1">
            <a:off x="4557713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3" name="Freeform 671"/>
          <p:cNvSpPr>
            <a:spLocks noChangeAspect="1"/>
          </p:cNvSpPr>
          <p:nvPr/>
        </p:nvSpPr>
        <p:spPr bwMode="auto">
          <a:xfrm flipH="1">
            <a:off x="4411663" y="3032125"/>
            <a:ext cx="26193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4" name="Freeform 672"/>
          <p:cNvSpPr>
            <a:spLocks noChangeAspect="1"/>
          </p:cNvSpPr>
          <p:nvPr/>
        </p:nvSpPr>
        <p:spPr bwMode="auto">
          <a:xfrm flipH="1">
            <a:off x="405130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5" name="Freeform 673"/>
          <p:cNvSpPr>
            <a:spLocks noChangeAspect="1"/>
          </p:cNvSpPr>
          <p:nvPr/>
        </p:nvSpPr>
        <p:spPr bwMode="auto">
          <a:xfrm flipH="1">
            <a:off x="3905250" y="3032125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6" name="Freeform 674"/>
          <p:cNvSpPr>
            <a:spLocks noChangeAspect="1"/>
          </p:cNvSpPr>
          <p:nvPr/>
        </p:nvSpPr>
        <p:spPr bwMode="auto">
          <a:xfrm flipH="1">
            <a:off x="3544888" y="3032125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7" name="Freeform 675"/>
          <p:cNvSpPr>
            <a:spLocks noChangeAspect="1"/>
          </p:cNvSpPr>
          <p:nvPr/>
        </p:nvSpPr>
        <p:spPr bwMode="auto">
          <a:xfrm flipH="1">
            <a:off x="3400425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8" name="Freeform 676"/>
          <p:cNvSpPr>
            <a:spLocks noChangeAspect="1"/>
          </p:cNvSpPr>
          <p:nvPr/>
        </p:nvSpPr>
        <p:spPr bwMode="auto">
          <a:xfrm flipH="1">
            <a:off x="3035300" y="3032125"/>
            <a:ext cx="268288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09" name="Freeform 677"/>
          <p:cNvSpPr>
            <a:spLocks noChangeAspect="1"/>
          </p:cNvSpPr>
          <p:nvPr/>
        </p:nvSpPr>
        <p:spPr bwMode="auto">
          <a:xfrm flipH="1">
            <a:off x="2889250" y="3032125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10" name="Freeform 678"/>
          <p:cNvSpPr>
            <a:spLocks noChangeAspect="1"/>
          </p:cNvSpPr>
          <p:nvPr/>
        </p:nvSpPr>
        <p:spPr bwMode="auto">
          <a:xfrm flipH="1">
            <a:off x="2532063" y="3032125"/>
            <a:ext cx="26193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11" name="Freeform 679"/>
          <p:cNvSpPr>
            <a:spLocks noChangeAspect="1"/>
          </p:cNvSpPr>
          <p:nvPr/>
        </p:nvSpPr>
        <p:spPr bwMode="auto">
          <a:xfrm flipH="1">
            <a:off x="2384425" y="3032125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2904" name="Rectangle 680"/>
          <p:cNvSpPr>
            <a:spLocks noChangeArrowheads="1"/>
          </p:cNvSpPr>
          <p:nvPr/>
        </p:nvSpPr>
        <p:spPr bwMode="auto">
          <a:xfrm>
            <a:off x="2265363" y="3008313"/>
            <a:ext cx="188912" cy="1889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2905" name="Rectangle 681"/>
          <p:cNvSpPr>
            <a:spLocks noChangeArrowheads="1"/>
          </p:cNvSpPr>
          <p:nvPr/>
        </p:nvSpPr>
        <p:spPr bwMode="auto">
          <a:xfrm>
            <a:off x="2963863" y="3008313"/>
            <a:ext cx="188912" cy="1889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2906" name="Rectangle 682"/>
          <p:cNvSpPr>
            <a:spLocks noChangeArrowheads="1"/>
          </p:cNvSpPr>
          <p:nvPr/>
        </p:nvSpPr>
        <p:spPr bwMode="auto">
          <a:xfrm>
            <a:off x="3616325" y="3008313"/>
            <a:ext cx="1103313" cy="1889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2907" name="Rectangle 683"/>
          <p:cNvSpPr>
            <a:spLocks noChangeArrowheads="1"/>
          </p:cNvSpPr>
          <p:nvPr/>
        </p:nvSpPr>
        <p:spPr bwMode="auto">
          <a:xfrm>
            <a:off x="5319713" y="3008313"/>
            <a:ext cx="101600" cy="1889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2908" name="Rectangle 684"/>
          <p:cNvSpPr>
            <a:spLocks noChangeArrowheads="1"/>
          </p:cNvSpPr>
          <p:nvPr/>
        </p:nvSpPr>
        <p:spPr bwMode="auto">
          <a:xfrm>
            <a:off x="6015038" y="3008313"/>
            <a:ext cx="288925" cy="1889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6517" name="Text Box 685"/>
          <p:cNvSpPr txBox="1">
            <a:spLocks noChangeArrowheads="1"/>
          </p:cNvSpPr>
          <p:nvPr/>
        </p:nvSpPr>
        <p:spPr bwMode="auto">
          <a:xfrm>
            <a:off x="1811338" y="2947988"/>
            <a:ext cx="512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Comic Sans MS" charset="0"/>
              </a:rPr>
              <a:t>m</a:t>
            </a:r>
            <a:r>
              <a:rPr lang="it-IT" sz="1400" baseline="30000">
                <a:latin typeface="Comic Sans MS" charset="0"/>
              </a:rPr>
              <a:t>7</a:t>
            </a:r>
            <a:r>
              <a:rPr lang="it-IT" sz="1400">
                <a:latin typeface="Comic Sans MS" charset="0"/>
              </a:rPr>
              <a:t>G</a:t>
            </a:r>
          </a:p>
        </p:txBody>
      </p:sp>
      <p:sp>
        <p:nvSpPr>
          <p:cNvPr id="16518" name="Freeform 686"/>
          <p:cNvSpPr>
            <a:spLocks noChangeAspect="1"/>
          </p:cNvSpPr>
          <p:nvPr/>
        </p:nvSpPr>
        <p:spPr bwMode="auto">
          <a:xfrm>
            <a:off x="2286000" y="412908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19" name="Freeform 687"/>
          <p:cNvSpPr>
            <a:spLocks noChangeAspect="1"/>
          </p:cNvSpPr>
          <p:nvPr/>
        </p:nvSpPr>
        <p:spPr bwMode="auto">
          <a:xfrm>
            <a:off x="2790825" y="4129088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20" name="Freeform 688"/>
          <p:cNvSpPr>
            <a:spLocks noChangeAspect="1"/>
          </p:cNvSpPr>
          <p:nvPr/>
        </p:nvSpPr>
        <p:spPr bwMode="auto">
          <a:xfrm>
            <a:off x="2646363" y="412908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21" name="Freeform 689"/>
          <p:cNvSpPr>
            <a:spLocks noChangeAspect="1"/>
          </p:cNvSpPr>
          <p:nvPr/>
        </p:nvSpPr>
        <p:spPr bwMode="auto">
          <a:xfrm>
            <a:off x="3302000" y="412908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22" name="Freeform 690"/>
          <p:cNvSpPr>
            <a:spLocks noChangeAspect="1"/>
          </p:cNvSpPr>
          <p:nvPr/>
        </p:nvSpPr>
        <p:spPr bwMode="auto">
          <a:xfrm>
            <a:off x="3151188" y="412908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23" name="Freeform 691"/>
          <p:cNvSpPr>
            <a:spLocks noChangeAspect="1"/>
          </p:cNvSpPr>
          <p:nvPr/>
        </p:nvSpPr>
        <p:spPr bwMode="auto">
          <a:xfrm>
            <a:off x="3806825" y="4129088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24" name="Freeform 692"/>
          <p:cNvSpPr>
            <a:spLocks noChangeAspect="1"/>
          </p:cNvSpPr>
          <p:nvPr/>
        </p:nvSpPr>
        <p:spPr bwMode="auto">
          <a:xfrm>
            <a:off x="3659188" y="412908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25" name="Freeform 693"/>
          <p:cNvSpPr>
            <a:spLocks noChangeAspect="1"/>
          </p:cNvSpPr>
          <p:nvPr/>
        </p:nvSpPr>
        <p:spPr bwMode="auto">
          <a:xfrm>
            <a:off x="4165600" y="4129088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16526" name="Group 694"/>
          <p:cNvGrpSpPr>
            <a:grpSpLocks noChangeAspect="1"/>
          </p:cNvGrpSpPr>
          <p:nvPr/>
        </p:nvGrpSpPr>
        <p:grpSpPr bwMode="auto">
          <a:xfrm>
            <a:off x="2419350" y="4132263"/>
            <a:ext cx="20638" cy="53975"/>
            <a:chOff x="3094" y="2443"/>
            <a:chExt cx="40" cy="183"/>
          </a:xfrm>
        </p:grpSpPr>
        <p:sp>
          <p:nvSpPr>
            <p:cNvPr id="16782" name="AutoShape 695"/>
            <p:cNvSpPr>
              <a:spLocks noChangeAspect="1" noChangeArrowheads="1"/>
            </p:cNvSpPr>
            <p:nvPr/>
          </p:nvSpPr>
          <p:spPr bwMode="auto">
            <a:xfrm flipV="1">
              <a:off x="3094" y="2443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83" name="AutoShape 696"/>
            <p:cNvSpPr>
              <a:spLocks noChangeAspect="1" noChangeArrowheads="1"/>
            </p:cNvSpPr>
            <p:nvPr/>
          </p:nvSpPr>
          <p:spPr bwMode="auto">
            <a:xfrm flipV="1">
              <a:off x="3094" y="2534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27" name="Group 697"/>
          <p:cNvGrpSpPr>
            <a:grpSpLocks noChangeAspect="1"/>
          </p:cNvGrpSpPr>
          <p:nvPr/>
        </p:nvGrpSpPr>
        <p:grpSpPr bwMode="auto">
          <a:xfrm>
            <a:off x="2366963" y="4132263"/>
            <a:ext cx="20637" cy="100012"/>
            <a:chOff x="2978" y="2432"/>
            <a:chExt cx="46" cy="375"/>
          </a:xfrm>
        </p:grpSpPr>
        <p:sp>
          <p:nvSpPr>
            <p:cNvPr id="16780" name="AutoShape 698"/>
            <p:cNvSpPr>
              <a:spLocks noChangeAspect="1" noChangeArrowheads="1"/>
            </p:cNvSpPr>
            <p:nvPr/>
          </p:nvSpPr>
          <p:spPr bwMode="auto">
            <a:xfrm>
              <a:off x="2978" y="2619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81" name="AutoShape 699"/>
            <p:cNvSpPr>
              <a:spLocks noChangeAspect="1" noChangeArrowheads="1"/>
            </p:cNvSpPr>
            <p:nvPr/>
          </p:nvSpPr>
          <p:spPr bwMode="auto">
            <a:xfrm>
              <a:off x="2978" y="2432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28" name="Group 700"/>
          <p:cNvGrpSpPr>
            <a:grpSpLocks noChangeAspect="1"/>
          </p:cNvGrpSpPr>
          <p:nvPr/>
        </p:nvGrpSpPr>
        <p:grpSpPr bwMode="auto">
          <a:xfrm>
            <a:off x="2309813" y="4156075"/>
            <a:ext cx="19050" cy="104775"/>
            <a:chOff x="2832" y="2516"/>
            <a:chExt cx="43" cy="436"/>
          </a:xfrm>
        </p:grpSpPr>
        <p:sp>
          <p:nvSpPr>
            <p:cNvPr id="16778" name="AutoShape 701"/>
            <p:cNvSpPr>
              <a:spLocks noChangeAspect="1" noChangeArrowheads="1"/>
            </p:cNvSpPr>
            <p:nvPr/>
          </p:nvSpPr>
          <p:spPr bwMode="auto">
            <a:xfrm flipV="1">
              <a:off x="2832" y="2516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79" name="AutoShape 702"/>
            <p:cNvSpPr>
              <a:spLocks noChangeAspect="1" noChangeArrowheads="1"/>
            </p:cNvSpPr>
            <p:nvPr/>
          </p:nvSpPr>
          <p:spPr bwMode="auto">
            <a:xfrm flipV="1">
              <a:off x="2832" y="2734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29" name="Group 703"/>
          <p:cNvGrpSpPr>
            <a:grpSpLocks noChangeAspect="1"/>
          </p:cNvGrpSpPr>
          <p:nvPr/>
        </p:nvGrpSpPr>
        <p:grpSpPr bwMode="auto">
          <a:xfrm flipV="1">
            <a:off x="2617788" y="4156075"/>
            <a:ext cx="15875" cy="106363"/>
            <a:chOff x="3217" y="3037"/>
            <a:chExt cx="46" cy="372"/>
          </a:xfrm>
        </p:grpSpPr>
        <p:sp>
          <p:nvSpPr>
            <p:cNvPr id="16776" name="AutoShape 704"/>
            <p:cNvSpPr>
              <a:spLocks noChangeAspect="1" noChangeArrowheads="1"/>
            </p:cNvSpPr>
            <p:nvPr/>
          </p:nvSpPr>
          <p:spPr bwMode="auto">
            <a:xfrm>
              <a:off x="3217" y="3037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77" name="AutoShape 705"/>
            <p:cNvSpPr>
              <a:spLocks noChangeAspect="1" noChangeArrowheads="1"/>
            </p:cNvSpPr>
            <p:nvPr/>
          </p:nvSpPr>
          <p:spPr bwMode="auto">
            <a:xfrm>
              <a:off x="3217" y="3220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0" name="Group 706"/>
          <p:cNvGrpSpPr>
            <a:grpSpLocks noChangeAspect="1"/>
          </p:cNvGrpSpPr>
          <p:nvPr/>
        </p:nvGrpSpPr>
        <p:grpSpPr bwMode="auto">
          <a:xfrm>
            <a:off x="2554288" y="4130675"/>
            <a:ext cx="20637" cy="104775"/>
            <a:chOff x="3353" y="3099"/>
            <a:chExt cx="40" cy="455"/>
          </a:xfrm>
        </p:grpSpPr>
        <p:sp>
          <p:nvSpPr>
            <p:cNvPr id="16774" name="AutoShape 707"/>
            <p:cNvSpPr>
              <a:spLocks noChangeAspect="1" noChangeArrowheads="1"/>
            </p:cNvSpPr>
            <p:nvPr/>
          </p:nvSpPr>
          <p:spPr bwMode="auto">
            <a:xfrm>
              <a:off x="3353" y="3325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75" name="AutoShape 708"/>
            <p:cNvSpPr>
              <a:spLocks noChangeAspect="1" noChangeArrowheads="1"/>
            </p:cNvSpPr>
            <p:nvPr/>
          </p:nvSpPr>
          <p:spPr bwMode="auto">
            <a:xfrm>
              <a:off x="3353" y="3099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1" name="Group 709"/>
          <p:cNvGrpSpPr>
            <a:grpSpLocks noChangeAspect="1"/>
          </p:cNvGrpSpPr>
          <p:nvPr/>
        </p:nvGrpSpPr>
        <p:grpSpPr bwMode="auto">
          <a:xfrm>
            <a:off x="2503488" y="4132263"/>
            <a:ext cx="19050" cy="61912"/>
            <a:chOff x="3486" y="3261"/>
            <a:chExt cx="40" cy="337"/>
          </a:xfrm>
        </p:grpSpPr>
        <p:sp>
          <p:nvSpPr>
            <p:cNvPr id="16772" name="AutoShape 710"/>
            <p:cNvSpPr>
              <a:spLocks noChangeAspect="1" noChangeArrowheads="1"/>
            </p:cNvSpPr>
            <p:nvPr/>
          </p:nvSpPr>
          <p:spPr bwMode="auto">
            <a:xfrm>
              <a:off x="3486" y="3430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73" name="AutoShape 711"/>
            <p:cNvSpPr>
              <a:spLocks noChangeAspect="1" noChangeArrowheads="1"/>
            </p:cNvSpPr>
            <p:nvPr/>
          </p:nvSpPr>
          <p:spPr bwMode="auto">
            <a:xfrm>
              <a:off x="3486" y="326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2" name="Group 712"/>
          <p:cNvGrpSpPr>
            <a:grpSpLocks noChangeAspect="1"/>
          </p:cNvGrpSpPr>
          <p:nvPr/>
        </p:nvGrpSpPr>
        <p:grpSpPr bwMode="auto">
          <a:xfrm>
            <a:off x="2862263" y="4137025"/>
            <a:ext cx="15875" cy="106363"/>
            <a:chOff x="2195" y="2463"/>
            <a:chExt cx="40" cy="442"/>
          </a:xfrm>
        </p:grpSpPr>
        <p:sp>
          <p:nvSpPr>
            <p:cNvPr id="16770" name="AutoShape 713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71" name="AutoShape 714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3" name="Group 715"/>
          <p:cNvGrpSpPr>
            <a:grpSpLocks noChangeAspect="1"/>
          </p:cNvGrpSpPr>
          <p:nvPr/>
        </p:nvGrpSpPr>
        <p:grpSpPr bwMode="auto">
          <a:xfrm>
            <a:off x="2800350" y="4170363"/>
            <a:ext cx="15875" cy="92075"/>
            <a:chOff x="2329" y="2599"/>
            <a:chExt cx="43" cy="386"/>
          </a:xfrm>
        </p:grpSpPr>
        <p:sp>
          <p:nvSpPr>
            <p:cNvPr id="16768" name="AutoShape 716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69" name="AutoShape 717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4" name="Group 718"/>
          <p:cNvGrpSpPr>
            <a:grpSpLocks noChangeAspect="1"/>
          </p:cNvGrpSpPr>
          <p:nvPr/>
        </p:nvGrpSpPr>
        <p:grpSpPr bwMode="auto">
          <a:xfrm>
            <a:off x="2670175" y="4195763"/>
            <a:ext cx="15875" cy="65087"/>
            <a:chOff x="2065" y="2441"/>
            <a:chExt cx="40" cy="272"/>
          </a:xfrm>
        </p:grpSpPr>
        <p:sp>
          <p:nvSpPr>
            <p:cNvPr id="16766" name="AutoShape 719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67" name="AutoShape 720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5" name="Group 721"/>
          <p:cNvGrpSpPr>
            <a:grpSpLocks noChangeAspect="1"/>
          </p:cNvGrpSpPr>
          <p:nvPr/>
        </p:nvGrpSpPr>
        <p:grpSpPr bwMode="auto">
          <a:xfrm flipV="1">
            <a:off x="2741613" y="4213225"/>
            <a:ext cx="20637" cy="42863"/>
            <a:chOff x="2815" y="1923"/>
            <a:chExt cx="40" cy="217"/>
          </a:xfrm>
        </p:grpSpPr>
        <p:sp>
          <p:nvSpPr>
            <p:cNvPr id="16764" name="AutoShape 722"/>
            <p:cNvSpPr>
              <a:spLocks noChangeAspect="1" noChangeArrowheads="1"/>
            </p:cNvSpPr>
            <p:nvPr/>
          </p:nvSpPr>
          <p:spPr bwMode="auto">
            <a:xfrm>
              <a:off x="2815" y="2032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65" name="AutoShape 723"/>
            <p:cNvSpPr>
              <a:spLocks noChangeAspect="1" noChangeArrowheads="1"/>
            </p:cNvSpPr>
            <p:nvPr/>
          </p:nvSpPr>
          <p:spPr bwMode="auto">
            <a:xfrm>
              <a:off x="2815" y="1923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6" name="Group 724"/>
          <p:cNvGrpSpPr>
            <a:grpSpLocks noChangeAspect="1"/>
          </p:cNvGrpSpPr>
          <p:nvPr/>
        </p:nvGrpSpPr>
        <p:grpSpPr bwMode="auto">
          <a:xfrm>
            <a:off x="2917825" y="4132263"/>
            <a:ext cx="22225" cy="65087"/>
            <a:chOff x="2329" y="2599"/>
            <a:chExt cx="43" cy="386"/>
          </a:xfrm>
        </p:grpSpPr>
        <p:sp>
          <p:nvSpPr>
            <p:cNvPr id="16762" name="AutoShape 725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63" name="AutoShape 726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7" name="Group 727"/>
          <p:cNvGrpSpPr>
            <a:grpSpLocks noChangeAspect="1"/>
          </p:cNvGrpSpPr>
          <p:nvPr/>
        </p:nvGrpSpPr>
        <p:grpSpPr bwMode="auto">
          <a:xfrm>
            <a:off x="2989263" y="4140200"/>
            <a:ext cx="19050" cy="38100"/>
            <a:chOff x="2478" y="2807"/>
            <a:chExt cx="43" cy="178"/>
          </a:xfrm>
        </p:grpSpPr>
        <p:sp>
          <p:nvSpPr>
            <p:cNvPr id="16760" name="AutoShape 728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61" name="AutoShape 729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8" name="Group 730"/>
          <p:cNvGrpSpPr>
            <a:grpSpLocks noChangeAspect="1"/>
          </p:cNvGrpSpPr>
          <p:nvPr/>
        </p:nvGrpSpPr>
        <p:grpSpPr bwMode="auto">
          <a:xfrm>
            <a:off x="3103563" y="4148138"/>
            <a:ext cx="15875" cy="106362"/>
            <a:chOff x="2195" y="2463"/>
            <a:chExt cx="40" cy="442"/>
          </a:xfrm>
        </p:grpSpPr>
        <p:sp>
          <p:nvSpPr>
            <p:cNvPr id="16758" name="AutoShape 731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59" name="AutoShape 732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39" name="Group 733"/>
          <p:cNvGrpSpPr>
            <a:grpSpLocks noChangeAspect="1"/>
          </p:cNvGrpSpPr>
          <p:nvPr/>
        </p:nvGrpSpPr>
        <p:grpSpPr bwMode="auto">
          <a:xfrm>
            <a:off x="3162300" y="4186238"/>
            <a:ext cx="19050" cy="76200"/>
            <a:chOff x="2329" y="2599"/>
            <a:chExt cx="43" cy="386"/>
          </a:xfrm>
        </p:grpSpPr>
        <p:sp>
          <p:nvSpPr>
            <p:cNvPr id="16756" name="AutoShape 734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57" name="AutoShape 735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0" name="Group 736"/>
          <p:cNvGrpSpPr>
            <a:grpSpLocks noChangeAspect="1"/>
          </p:cNvGrpSpPr>
          <p:nvPr/>
        </p:nvGrpSpPr>
        <p:grpSpPr bwMode="auto">
          <a:xfrm>
            <a:off x="3043238" y="4132263"/>
            <a:ext cx="19050" cy="79375"/>
            <a:chOff x="2065" y="2441"/>
            <a:chExt cx="40" cy="272"/>
          </a:xfrm>
        </p:grpSpPr>
        <p:sp>
          <p:nvSpPr>
            <p:cNvPr id="16754" name="AutoShape 737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55" name="AutoShape 738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1" name="Group 739"/>
          <p:cNvGrpSpPr>
            <a:grpSpLocks noChangeAspect="1"/>
          </p:cNvGrpSpPr>
          <p:nvPr/>
        </p:nvGrpSpPr>
        <p:grpSpPr bwMode="auto">
          <a:xfrm>
            <a:off x="3551238" y="4130675"/>
            <a:ext cx="17462" cy="88900"/>
            <a:chOff x="1015" y="2428"/>
            <a:chExt cx="46" cy="372"/>
          </a:xfrm>
        </p:grpSpPr>
        <p:sp>
          <p:nvSpPr>
            <p:cNvPr id="16752" name="AutoShape 740"/>
            <p:cNvSpPr>
              <a:spLocks noChangeAspect="1" noChangeArrowheads="1"/>
            </p:cNvSpPr>
            <p:nvPr/>
          </p:nvSpPr>
          <p:spPr bwMode="auto">
            <a:xfrm>
              <a:off x="1015" y="2428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53" name="AutoShape 741"/>
            <p:cNvSpPr>
              <a:spLocks noChangeAspect="1" noChangeArrowheads="1"/>
            </p:cNvSpPr>
            <p:nvPr/>
          </p:nvSpPr>
          <p:spPr bwMode="auto">
            <a:xfrm>
              <a:off x="1015" y="2611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2" name="Group 742"/>
          <p:cNvGrpSpPr>
            <a:grpSpLocks noChangeAspect="1"/>
          </p:cNvGrpSpPr>
          <p:nvPr/>
        </p:nvGrpSpPr>
        <p:grpSpPr bwMode="auto">
          <a:xfrm>
            <a:off x="3852863" y="4146550"/>
            <a:ext cx="17462" cy="107950"/>
            <a:chOff x="1790" y="2461"/>
            <a:chExt cx="40" cy="447"/>
          </a:xfrm>
        </p:grpSpPr>
        <p:sp>
          <p:nvSpPr>
            <p:cNvPr id="16750" name="AutoShape 743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51" name="AutoShape 744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3" name="Group 745"/>
          <p:cNvGrpSpPr>
            <a:grpSpLocks noChangeAspect="1"/>
          </p:cNvGrpSpPr>
          <p:nvPr/>
        </p:nvGrpSpPr>
        <p:grpSpPr bwMode="auto">
          <a:xfrm>
            <a:off x="3606800" y="4141788"/>
            <a:ext cx="17463" cy="112712"/>
            <a:chOff x="1151" y="2490"/>
            <a:chExt cx="40" cy="455"/>
          </a:xfrm>
        </p:grpSpPr>
        <p:sp>
          <p:nvSpPr>
            <p:cNvPr id="16748" name="AutoShape 746"/>
            <p:cNvSpPr>
              <a:spLocks noChangeAspect="1" noChangeArrowheads="1"/>
            </p:cNvSpPr>
            <p:nvPr/>
          </p:nvSpPr>
          <p:spPr bwMode="auto">
            <a:xfrm>
              <a:off x="1151" y="2716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49" name="AutoShape 747"/>
            <p:cNvSpPr>
              <a:spLocks noChangeAspect="1" noChangeArrowheads="1"/>
            </p:cNvSpPr>
            <p:nvPr/>
          </p:nvSpPr>
          <p:spPr bwMode="auto">
            <a:xfrm>
              <a:off x="1151" y="2490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4" name="Group 748"/>
          <p:cNvGrpSpPr>
            <a:grpSpLocks noChangeAspect="1"/>
          </p:cNvGrpSpPr>
          <p:nvPr/>
        </p:nvGrpSpPr>
        <p:grpSpPr bwMode="auto">
          <a:xfrm>
            <a:off x="3919538" y="4132263"/>
            <a:ext cx="17462" cy="77787"/>
            <a:chOff x="1914" y="2425"/>
            <a:chExt cx="40" cy="326"/>
          </a:xfrm>
        </p:grpSpPr>
        <p:sp>
          <p:nvSpPr>
            <p:cNvPr id="16746" name="AutoShape 749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47" name="AutoShape 750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5" name="Group 751"/>
          <p:cNvGrpSpPr>
            <a:grpSpLocks noChangeAspect="1"/>
          </p:cNvGrpSpPr>
          <p:nvPr/>
        </p:nvGrpSpPr>
        <p:grpSpPr bwMode="auto">
          <a:xfrm>
            <a:off x="3663950" y="4179888"/>
            <a:ext cx="14288" cy="82550"/>
            <a:chOff x="1284" y="2652"/>
            <a:chExt cx="40" cy="337"/>
          </a:xfrm>
        </p:grpSpPr>
        <p:sp>
          <p:nvSpPr>
            <p:cNvPr id="16744" name="AutoShape 752"/>
            <p:cNvSpPr>
              <a:spLocks noChangeAspect="1" noChangeArrowheads="1"/>
            </p:cNvSpPr>
            <p:nvPr/>
          </p:nvSpPr>
          <p:spPr bwMode="auto">
            <a:xfrm>
              <a:off x="1284" y="282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45" name="AutoShape 753"/>
            <p:cNvSpPr>
              <a:spLocks noChangeAspect="1" noChangeArrowheads="1"/>
            </p:cNvSpPr>
            <p:nvPr/>
          </p:nvSpPr>
          <p:spPr bwMode="auto">
            <a:xfrm>
              <a:off x="1284" y="2652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6" name="Group 754"/>
          <p:cNvGrpSpPr>
            <a:grpSpLocks noChangeAspect="1"/>
          </p:cNvGrpSpPr>
          <p:nvPr/>
        </p:nvGrpSpPr>
        <p:grpSpPr bwMode="auto">
          <a:xfrm>
            <a:off x="3798888" y="4176713"/>
            <a:ext cx="19050" cy="85725"/>
            <a:chOff x="1658" y="2628"/>
            <a:chExt cx="40" cy="355"/>
          </a:xfrm>
        </p:grpSpPr>
        <p:sp>
          <p:nvSpPr>
            <p:cNvPr id="16742" name="AutoShape 755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43" name="AutoShape 756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7" name="Group 757"/>
          <p:cNvGrpSpPr>
            <a:grpSpLocks noChangeAspect="1"/>
          </p:cNvGrpSpPr>
          <p:nvPr/>
        </p:nvGrpSpPr>
        <p:grpSpPr bwMode="auto">
          <a:xfrm>
            <a:off x="3744913" y="4224338"/>
            <a:ext cx="15875" cy="30162"/>
            <a:chOff x="1516" y="2835"/>
            <a:chExt cx="42" cy="123"/>
          </a:xfrm>
        </p:grpSpPr>
        <p:sp>
          <p:nvSpPr>
            <p:cNvPr id="16740" name="AutoShape 758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41" name="AutoShape 759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8" name="Group 760"/>
          <p:cNvGrpSpPr>
            <a:grpSpLocks noChangeAspect="1"/>
          </p:cNvGrpSpPr>
          <p:nvPr/>
        </p:nvGrpSpPr>
        <p:grpSpPr bwMode="auto">
          <a:xfrm>
            <a:off x="4092575" y="4137025"/>
            <a:ext cx="15875" cy="106363"/>
            <a:chOff x="2195" y="2463"/>
            <a:chExt cx="40" cy="442"/>
          </a:xfrm>
        </p:grpSpPr>
        <p:sp>
          <p:nvSpPr>
            <p:cNvPr id="16738" name="AutoShape 761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39" name="AutoShape 762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49" name="Group 763"/>
          <p:cNvGrpSpPr>
            <a:grpSpLocks noChangeAspect="1"/>
          </p:cNvGrpSpPr>
          <p:nvPr/>
        </p:nvGrpSpPr>
        <p:grpSpPr bwMode="auto">
          <a:xfrm>
            <a:off x="4151313" y="4170363"/>
            <a:ext cx="19050" cy="92075"/>
            <a:chOff x="2329" y="2599"/>
            <a:chExt cx="43" cy="386"/>
          </a:xfrm>
        </p:grpSpPr>
        <p:sp>
          <p:nvSpPr>
            <p:cNvPr id="16736" name="AutoShape 764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37" name="AutoShape 765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0" name="Group 766"/>
          <p:cNvGrpSpPr>
            <a:grpSpLocks noChangeAspect="1"/>
          </p:cNvGrpSpPr>
          <p:nvPr/>
        </p:nvGrpSpPr>
        <p:grpSpPr bwMode="auto">
          <a:xfrm>
            <a:off x="3960813" y="4138613"/>
            <a:ext cx="15875" cy="38100"/>
            <a:chOff x="2478" y="2807"/>
            <a:chExt cx="43" cy="178"/>
          </a:xfrm>
        </p:grpSpPr>
        <p:sp>
          <p:nvSpPr>
            <p:cNvPr id="16734" name="AutoShape 767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35" name="AutoShape 768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1" name="Group 769"/>
          <p:cNvGrpSpPr>
            <a:grpSpLocks noChangeAspect="1"/>
          </p:cNvGrpSpPr>
          <p:nvPr/>
        </p:nvGrpSpPr>
        <p:grpSpPr bwMode="auto">
          <a:xfrm>
            <a:off x="4035425" y="4132263"/>
            <a:ext cx="17463" cy="65087"/>
            <a:chOff x="2065" y="2441"/>
            <a:chExt cx="40" cy="272"/>
          </a:xfrm>
        </p:grpSpPr>
        <p:sp>
          <p:nvSpPr>
            <p:cNvPr id="16732" name="AutoShape 770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33" name="AutoShape 771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2" name="Group 772"/>
          <p:cNvGrpSpPr>
            <a:grpSpLocks noChangeAspect="1"/>
          </p:cNvGrpSpPr>
          <p:nvPr/>
        </p:nvGrpSpPr>
        <p:grpSpPr bwMode="auto">
          <a:xfrm>
            <a:off x="4211638" y="4217988"/>
            <a:ext cx="15875" cy="38100"/>
            <a:chOff x="2478" y="2807"/>
            <a:chExt cx="43" cy="178"/>
          </a:xfrm>
        </p:grpSpPr>
        <p:sp>
          <p:nvSpPr>
            <p:cNvPr id="16730" name="AutoShape 773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31" name="AutoShape 774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3" name="Group 775"/>
          <p:cNvGrpSpPr>
            <a:grpSpLocks noChangeAspect="1"/>
          </p:cNvGrpSpPr>
          <p:nvPr/>
        </p:nvGrpSpPr>
        <p:grpSpPr bwMode="auto">
          <a:xfrm>
            <a:off x="4279900" y="4206875"/>
            <a:ext cx="15875" cy="50800"/>
            <a:chOff x="2668" y="2761"/>
            <a:chExt cx="40" cy="217"/>
          </a:xfrm>
        </p:grpSpPr>
        <p:sp>
          <p:nvSpPr>
            <p:cNvPr id="16728" name="AutoShape 776"/>
            <p:cNvSpPr>
              <a:spLocks noChangeAspect="1" noChangeArrowheads="1"/>
            </p:cNvSpPr>
            <p:nvPr/>
          </p:nvSpPr>
          <p:spPr bwMode="auto">
            <a:xfrm>
              <a:off x="2668" y="2870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29" name="AutoShape 777"/>
            <p:cNvSpPr>
              <a:spLocks noChangeAspect="1" noChangeArrowheads="1"/>
            </p:cNvSpPr>
            <p:nvPr/>
          </p:nvSpPr>
          <p:spPr bwMode="auto">
            <a:xfrm>
              <a:off x="2668" y="2761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4" name="Group 778"/>
          <p:cNvGrpSpPr>
            <a:grpSpLocks noChangeAspect="1"/>
          </p:cNvGrpSpPr>
          <p:nvPr/>
        </p:nvGrpSpPr>
        <p:grpSpPr bwMode="auto">
          <a:xfrm>
            <a:off x="3354388" y="4140200"/>
            <a:ext cx="19050" cy="107950"/>
            <a:chOff x="1790" y="2461"/>
            <a:chExt cx="40" cy="447"/>
          </a:xfrm>
        </p:grpSpPr>
        <p:sp>
          <p:nvSpPr>
            <p:cNvPr id="16726" name="AutoShape 779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27" name="AutoShape 780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5" name="Group 781"/>
          <p:cNvGrpSpPr>
            <a:grpSpLocks noChangeAspect="1"/>
          </p:cNvGrpSpPr>
          <p:nvPr/>
        </p:nvGrpSpPr>
        <p:grpSpPr bwMode="auto">
          <a:xfrm>
            <a:off x="3413125" y="4132263"/>
            <a:ext cx="17463" cy="77787"/>
            <a:chOff x="1914" y="2425"/>
            <a:chExt cx="40" cy="326"/>
          </a:xfrm>
        </p:grpSpPr>
        <p:sp>
          <p:nvSpPr>
            <p:cNvPr id="16724" name="AutoShape 782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25" name="AutoShape 783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6" name="Group 784"/>
          <p:cNvGrpSpPr>
            <a:grpSpLocks noChangeAspect="1"/>
          </p:cNvGrpSpPr>
          <p:nvPr/>
        </p:nvGrpSpPr>
        <p:grpSpPr bwMode="auto">
          <a:xfrm>
            <a:off x="3292475" y="4178300"/>
            <a:ext cx="19050" cy="84138"/>
            <a:chOff x="1658" y="2628"/>
            <a:chExt cx="40" cy="355"/>
          </a:xfrm>
        </p:grpSpPr>
        <p:sp>
          <p:nvSpPr>
            <p:cNvPr id="16722" name="AutoShape 785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23" name="AutoShape 786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7" name="Group 787"/>
          <p:cNvGrpSpPr>
            <a:grpSpLocks noChangeAspect="1"/>
          </p:cNvGrpSpPr>
          <p:nvPr/>
        </p:nvGrpSpPr>
        <p:grpSpPr bwMode="auto">
          <a:xfrm>
            <a:off x="3238500" y="4222750"/>
            <a:ext cx="15875" cy="30163"/>
            <a:chOff x="1516" y="2835"/>
            <a:chExt cx="42" cy="123"/>
          </a:xfrm>
        </p:grpSpPr>
        <p:sp>
          <p:nvSpPr>
            <p:cNvPr id="16720" name="AutoShape 788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21" name="AutoShape 789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58" name="Group 790"/>
          <p:cNvGrpSpPr>
            <a:grpSpLocks noChangeAspect="1"/>
          </p:cNvGrpSpPr>
          <p:nvPr/>
        </p:nvGrpSpPr>
        <p:grpSpPr bwMode="auto">
          <a:xfrm flipV="1">
            <a:off x="3455988" y="4137025"/>
            <a:ext cx="19050" cy="38100"/>
            <a:chOff x="2478" y="2807"/>
            <a:chExt cx="43" cy="178"/>
          </a:xfrm>
        </p:grpSpPr>
        <p:sp>
          <p:nvSpPr>
            <p:cNvPr id="16718" name="AutoShape 791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19" name="AutoShape 792"/>
            <p:cNvSpPr>
              <a:spLocks noChangeAspect="1" noChangeArrowheads="1"/>
            </p:cNvSpPr>
            <p:nvPr/>
          </p:nvSpPr>
          <p:spPr bwMode="auto">
            <a:xfrm flipV="1"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sp>
        <p:nvSpPr>
          <p:cNvPr id="16559" name="Freeform 793"/>
          <p:cNvSpPr>
            <a:spLocks noChangeAspect="1"/>
          </p:cNvSpPr>
          <p:nvPr/>
        </p:nvSpPr>
        <p:spPr bwMode="auto">
          <a:xfrm flipH="1">
            <a:off x="4059238" y="412908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0" name="Freeform 794"/>
          <p:cNvSpPr>
            <a:spLocks noChangeAspect="1"/>
          </p:cNvSpPr>
          <p:nvPr/>
        </p:nvSpPr>
        <p:spPr bwMode="auto">
          <a:xfrm flipH="1">
            <a:off x="3913188" y="412908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1" name="Freeform 795"/>
          <p:cNvSpPr>
            <a:spLocks noChangeAspect="1"/>
          </p:cNvSpPr>
          <p:nvPr/>
        </p:nvSpPr>
        <p:spPr bwMode="auto">
          <a:xfrm flipH="1">
            <a:off x="3552825" y="4129088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2" name="Freeform 796"/>
          <p:cNvSpPr>
            <a:spLocks noChangeAspect="1"/>
          </p:cNvSpPr>
          <p:nvPr/>
        </p:nvSpPr>
        <p:spPr bwMode="auto">
          <a:xfrm flipH="1">
            <a:off x="3408363" y="412908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3" name="Freeform 797"/>
          <p:cNvSpPr>
            <a:spLocks noChangeAspect="1"/>
          </p:cNvSpPr>
          <p:nvPr/>
        </p:nvSpPr>
        <p:spPr bwMode="auto">
          <a:xfrm flipH="1">
            <a:off x="3043238" y="4129088"/>
            <a:ext cx="26828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4" name="Freeform 798"/>
          <p:cNvSpPr>
            <a:spLocks noChangeAspect="1"/>
          </p:cNvSpPr>
          <p:nvPr/>
        </p:nvSpPr>
        <p:spPr bwMode="auto">
          <a:xfrm flipH="1">
            <a:off x="2897188" y="4129088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5" name="Freeform 799"/>
          <p:cNvSpPr>
            <a:spLocks noChangeAspect="1"/>
          </p:cNvSpPr>
          <p:nvPr/>
        </p:nvSpPr>
        <p:spPr bwMode="auto">
          <a:xfrm flipH="1">
            <a:off x="2540000" y="4129088"/>
            <a:ext cx="261938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66" name="Freeform 800"/>
          <p:cNvSpPr>
            <a:spLocks noChangeAspect="1"/>
          </p:cNvSpPr>
          <p:nvPr/>
        </p:nvSpPr>
        <p:spPr bwMode="auto">
          <a:xfrm flipH="1">
            <a:off x="2392363" y="412908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3025" name="Rectangle 801"/>
          <p:cNvSpPr>
            <a:spLocks noChangeArrowheads="1"/>
          </p:cNvSpPr>
          <p:nvPr/>
        </p:nvSpPr>
        <p:spPr bwMode="auto">
          <a:xfrm>
            <a:off x="2273300" y="4105275"/>
            <a:ext cx="188913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026" name="Rectangle 802"/>
          <p:cNvSpPr>
            <a:spLocks noChangeArrowheads="1"/>
          </p:cNvSpPr>
          <p:nvPr/>
        </p:nvSpPr>
        <p:spPr bwMode="auto">
          <a:xfrm>
            <a:off x="2470150" y="4105275"/>
            <a:ext cx="188913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027" name="Rectangle 803"/>
          <p:cNvSpPr>
            <a:spLocks noChangeArrowheads="1"/>
          </p:cNvSpPr>
          <p:nvPr/>
        </p:nvSpPr>
        <p:spPr bwMode="auto">
          <a:xfrm>
            <a:off x="2668588" y="4105275"/>
            <a:ext cx="1103312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028" name="Rectangle 804"/>
          <p:cNvSpPr>
            <a:spLocks noChangeArrowheads="1"/>
          </p:cNvSpPr>
          <p:nvPr/>
        </p:nvSpPr>
        <p:spPr bwMode="auto">
          <a:xfrm>
            <a:off x="4094163" y="4105275"/>
            <a:ext cx="101600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029" name="Rectangle 805"/>
          <p:cNvSpPr>
            <a:spLocks noChangeArrowheads="1"/>
          </p:cNvSpPr>
          <p:nvPr/>
        </p:nvSpPr>
        <p:spPr bwMode="auto">
          <a:xfrm>
            <a:off x="4219575" y="4105275"/>
            <a:ext cx="288925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6572" name="Text Box 806"/>
          <p:cNvSpPr txBox="1">
            <a:spLocks noChangeArrowheads="1"/>
          </p:cNvSpPr>
          <p:nvPr/>
        </p:nvSpPr>
        <p:spPr bwMode="auto">
          <a:xfrm>
            <a:off x="1811338" y="4044950"/>
            <a:ext cx="512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Comic Sans MS" charset="0"/>
              </a:rPr>
              <a:t>m</a:t>
            </a:r>
            <a:r>
              <a:rPr lang="it-IT" sz="1400" baseline="30000">
                <a:latin typeface="Comic Sans MS" charset="0"/>
              </a:rPr>
              <a:t>7</a:t>
            </a:r>
            <a:r>
              <a:rPr lang="it-IT" sz="1400">
                <a:latin typeface="Comic Sans MS" charset="0"/>
              </a:rPr>
              <a:t>G</a:t>
            </a:r>
          </a:p>
        </p:txBody>
      </p:sp>
      <p:sp>
        <p:nvSpPr>
          <p:cNvPr id="16573" name="Text Box 807"/>
          <p:cNvSpPr txBox="1">
            <a:spLocks noChangeArrowheads="1"/>
          </p:cNvSpPr>
          <p:nvPr/>
        </p:nvSpPr>
        <p:spPr bwMode="auto">
          <a:xfrm>
            <a:off x="4443413" y="406558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Comic Sans MS" charset="0"/>
              </a:rPr>
              <a:t>AAAAAAAAAn</a:t>
            </a:r>
          </a:p>
        </p:txBody>
      </p:sp>
      <p:sp>
        <p:nvSpPr>
          <p:cNvPr id="16574" name="Freeform 808"/>
          <p:cNvSpPr>
            <a:spLocks noChangeAspect="1"/>
          </p:cNvSpPr>
          <p:nvPr/>
        </p:nvSpPr>
        <p:spPr bwMode="auto">
          <a:xfrm>
            <a:off x="2292350" y="494823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75" name="Freeform 809"/>
          <p:cNvSpPr>
            <a:spLocks noChangeAspect="1"/>
          </p:cNvSpPr>
          <p:nvPr/>
        </p:nvSpPr>
        <p:spPr bwMode="auto">
          <a:xfrm>
            <a:off x="2797175" y="4948238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76" name="Freeform 810"/>
          <p:cNvSpPr>
            <a:spLocks noChangeAspect="1"/>
          </p:cNvSpPr>
          <p:nvPr/>
        </p:nvSpPr>
        <p:spPr bwMode="auto">
          <a:xfrm>
            <a:off x="2652713" y="494823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77" name="Freeform 811"/>
          <p:cNvSpPr>
            <a:spLocks noChangeAspect="1"/>
          </p:cNvSpPr>
          <p:nvPr/>
        </p:nvSpPr>
        <p:spPr bwMode="auto">
          <a:xfrm>
            <a:off x="3308350" y="494823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78" name="Freeform 812"/>
          <p:cNvSpPr>
            <a:spLocks noChangeAspect="1"/>
          </p:cNvSpPr>
          <p:nvPr/>
        </p:nvSpPr>
        <p:spPr bwMode="auto">
          <a:xfrm>
            <a:off x="3157538" y="494823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79" name="Freeform 813"/>
          <p:cNvSpPr>
            <a:spLocks noChangeAspect="1"/>
          </p:cNvSpPr>
          <p:nvPr/>
        </p:nvSpPr>
        <p:spPr bwMode="auto">
          <a:xfrm>
            <a:off x="3813175" y="4948238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580" name="Freeform 814"/>
          <p:cNvSpPr>
            <a:spLocks noChangeAspect="1"/>
          </p:cNvSpPr>
          <p:nvPr/>
        </p:nvSpPr>
        <p:spPr bwMode="auto">
          <a:xfrm>
            <a:off x="3665538" y="494823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16581" name="Group 815"/>
          <p:cNvGrpSpPr>
            <a:grpSpLocks noChangeAspect="1"/>
          </p:cNvGrpSpPr>
          <p:nvPr/>
        </p:nvGrpSpPr>
        <p:grpSpPr bwMode="auto">
          <a:xfrm>
            <a:off x="2425700" y="4951413"/>
            <a:ext cx="20638" cy="53975"/>
            <a:chOff x="3094" y="2443"/>
            <a:chExt cx="40" cy="183"/>
          </a:xfrm>
        </p:grpSpPr>
        <p:sp>
          <p:nvSpPr>
            <p:cNvPr id="16716" name="AutoShape 816"/>
            <p:cNvSpPr>
              <a:spLocks noChangeAspect="1" noChangeArrowheads="1"/>
            </p:cNvSpPr>
            <p:nvPr/>
          </p:nvSpPr>
          <p:spPr bwMode="auto">
            <a:xfrm flipV="1">
              <a:off x="3094" y="2443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17" name="AutoShape 817"/>
            <p:cNvSpPr>
              <a:spLocks noChangeAspect="1" noChangeArrowheads="1"/>
            </p:cNvSpPr>
            <p:nvPr/>
          </p:nvSpPr>
          <p:spPr bwMode="auto">
            <a:xfrm flipV="1">
              <a:off x="3094" y="2534"/>
              <a:ext cx="40" cy="9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2" name="Group 818"/>
          <p:cNvGrpSpPr>
            <a:grpSpLocks noChangeAspect="1"/>
          </p:cNvGrpSpPr>
          <p:nvPr/>
        </p:nvGrpSpPr>
        <p:grpSpPr bwMode="auto">
          <a:xfrm>
            <a:off x="2373313" y="4951413"/>
            <a:ext cx="20637" cy="100012"/>
            <a:chOff x="2978" y="2432"/>
            <a:chExt cx="46" cy="375"/>
          </a:xfrm>
        </p:grpSpPr>
        <p:sp>
          <p:nvSpPr>
            <p:cNvPr id="16714" name="AutoShape 819"/>
            <p:cNvSpPr>
              <a:spLocks noChangeAspect="1" noChangeArrowheads="1"/>
            </p:cNvSpPr>
            <p:nvPr/>
          </p:nvSpPr>
          <p:spPr bwMode="auto">
            <a:xfrm>
              <a:off x="2978" y="2619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15" name="AutoShape 820"/>
            <p:cNvSpPr>
              <a:spLocks noChangeAspect="1" noChangeArrowheads="1"/>
            </p:cNvSpPr>
            <p:nvPr/>
          </p:nvSpPr>
          <p:spPr bwMode="auto">
            <a:xfrm>
              <a:off x="2978" y="2432"/>
              <a:ext cx="46" cy="18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3" name="Group 821"/>
          <p:cNvGrpSpPr>
            <a:grpSpLocks noChangeAspect="1"/>
          </p:cNvGrpSpPr>
          <p:nvPr/>
        </p:nvGrpSpPr>
        <p:grpSpPr bwMode="auto">
          <a:xfrm>
            <a:off x="2316163" y="4975225"/>
            <a:ext cx="19050" cy="104775"/>
            <a:chOff x="2832" y="2516"/>
            <a:chExt cx="43" cy="436"/>
          </a:xfrm>
        </p:grpSpPr>
        <p:sp>
          <p:nvSpPr>
            <p:cNvPr id="16712" name="AutoShape 822"/>
            <p:cNvSpPr>
              <a:spLocks noChangeAspect="1" noChangeArrowheads="1"/>
            </p:cNvSpPr>
            <p:nvPr/>
          </p:nvSpPr>
          <p:spPr bwMode="auto">
            <a:xfrm flipV="1">
              <a:off x="2832" y="2516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13" name="AutoShape 823"/>
            <p:cNvSpPr>
              <a:spLocks noChangeAspect="1" noChangeArrowheads="1"/>
            </p:cNvSpPr>
            <p:nvPr/>
          </p:nvSpPr>
          <p:spPr bwMode="auto">
            <a:xfrm flipV="1">
              <a:off x="2832" y="2734"/>
              <a:ext cx="43" cy="21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4" name="Group 824"/>
          <p:cNvGrpSpPr>
            <a:grpSpLocks noChangeAspect="1"/>
          </p:cNvGrpSpPr>
          <p:nvPr/>
        </p:nvGrpSpPr>
        <p:grpSpPr bwMode="auto">
          <a:xfrm flipV="1">
            <a:off x="2624138" y="4975225"/>
            <a:ext cx="15875" cy="106363"/>
            <a:chOff x="3217" y="3037"/>
            <a:chExt cx="46" cy="372"/>
          </a:xfrm>
        </p:grpSpPr>
        <p:sp>
          <p:nvSpPr>
            <p:cNvPr id="16710" name="AutoShape 825"/>
            <p:cNvSpPr>
              <a:spLocks noChangeAspect="1" noChangeArrowheads="1"/>
            </p:cNvSpPr>
            <p:nvPr/>
          </p:nvSpPr>
          <p:spPr bwMode="auto">
            <a:xfrm>
              <a:off x="3217" y="3037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11" name="AutoShape 826"/>
            <p:cNvSpPr>
              <a:spLocks noChangeAspect="1" noChangeArrowheads="1"/>
            </p:cNvSpPr>
            <p:nvPr/>
          </p:nvSpPr>
          <p:spPr bwMode="auto">
            <a:xfrm>
              <a:off x="3217" y="3220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5" name="Group 827"/>
          <p:cNvGrpSpPr>
            <a:grpSpLocks noChangeAspect="1"/>
          </p:cNvGrpSpPr>
          <p:nvPr/>
        </p:nvGrpSpPr>
        <p:grpSpPr bwMode="auto">
          <a:xfrm>
            <a:off x="2560638" y="4949825"/>
            <a:ext cx="20637" cy="104775"/>
            <a:chOff x="3353" y="3099"/>
            <a:chExt cx="40" cy="455"/>
          </a:xfrm>
        </p:grpSpPr>
        <p:sp>
          <p:nvSpPr>
            <p:cNvPr id="16708" name="AutoShape 828"/>
            <p:cNvSpPr>
              <a:spLocks noChangeAspect="1" noChangeArrowheads="1"/>
            </p:cNvSpPr>
            <p:nvPr/>
          </p:nvSpPr>
          <p:spPr bwMode="auto">
            <a:xfrm>
              <a:off x="3353" y="3325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09" name="AutoShape 829"/>
            <p:cNvSpPr>
              <a:spLocks noChangeAspect="1" noChangeArrowheads="1"/>
            </p:cNvSpPr>
            <p:nvPr/>
          </p:nvSpPr>
          <p:spPr bwMode="auto">
            <a:xfrm>
              <a:off x="3353" y="3099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6" name="Group 830"/>
          <p:cNvGrpSpPr>
            <a:grpSpLocks noChangeAspect="1"/>
          </p:cNvGrpSpPr>
          <p:nvPr/>
        </p:nvGrpSpPr>
        <p:grpSpPr bwMode="auto">
          <a:xfrm>
            <a:off x="2509838" y="4951413"/>
            <a:ext cx="19050" cy="61912"/>
            <a:chOff x="3486" y="3261"/>
            <a:chExt cx="40" cy="337"/>
          </a:xfrm>
        </p:grpSpPr>
        <p:sp>
          <p:nvSpPr>
            <p:cNvPr id="16706" name="AutoShape 831"/>
            <p:cNvSpPr>
              <a:spLocks noChangeAspect="1" noChangeArrowheads="1"/>
            </p:cNvSpPr>
            <p:nvPr/>
          </p:nvSpPr>
          <p:spPr bwMode="auto">
            <a:xfrm>
              <a:off x="3486" y="3430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07" name="AutoShape 832"/>
            <p:cNvSpPr>
              <a:spLocks noChangeAspect="1" noChangeArrowheads="1"/>
            </p:cNvSpPr>
            <p:nvPr/>
          </p:nvSpPr>
          <p:spPr bwMode="auto">
            <a:xfrm>
              <a:off x="3486" y="326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7" name="Group 833"/>
          <p:cNvGrpSpPr>
            <a:grpSpLocks noChangeAspect="1"/>
          </p:cNvGrpSpPr>
          <p:nvPr/>
        </p:nvGrpSpPr>
        <p:grpSpPr bwMode="auto">
          <a:xfrm>
            <a:off x="2868613" y="4956175"/>
            <a:ext cx="15875" cy="106363"/>
            <a:chOff x="2195" y="2463"/>
            <a:chExt cx="40" cy="442"/>
          </a:xfrm>
        </p:grpSpPr>
        <p:sp>
          <p:nvSpPr>
            <p:cNvPr id="16704" name="AutoShape 834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05" name="AutoShape 835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8" name="Group 836"/>
          <p:cNvGrpSpPr>
            <a:grpSpLocks noChangeAspect="1"/>
          </p:cNvGrpSpPr>
          <p:nvPr/>
        </p:nvGrpSpPr>
        <p:grpSpPr bwMode="auto">
          <a:xfrm>
            <a:off x="2806700" y="4989513"/>
            <a:ext cx="15875" cy="92075"/>
            <a:chOff x="2329" y="2599"/>
            <a:chExt cx="43" cy="386"/>
          </a:xfrm>
        </p:grpSpPr>
        <p:sp>
          <p:nvSpPr>
            <p:cNvPr id="16702" name="AutoShape 837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03" name="AutoShape 838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89" name="Group 839"/>
          <p:cNvGrpSpPr>
            <a:grpSpLocks noChangeAspect="1"/>
          </p:cNvGrpSpPr>
          <p:nvPr/>
        </p:nvGrpSpPr>
        <p:grpSpPr bwMode="auto">
          <a:xfrm>
            <a:off x="2676525" y="5014913"/>
            <a:ext cx="15875" cy="65087"/>
            <a:chOff x="2065" y="2441"/>
            <a:chExt cx="40" cy="272"/>
          </a:xfrm>
        </p:grpSpPr>
        <p:sp>
          <p:nvSpPr>
            <p:cNvPr id="16700" name="AutoShape 840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701" name="AutoShape 841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0" name="Group 842"/>
          <p:cNvGrpSpPr>
            <a:grpSpLocks noChangeAspect="1"/>
          </p:cNvGrpSpPr>
          <p:nvPr/>
        </p:nvGrpSpPr>
        <p:grpSpPr bwMode="auto">
          <a:xfrm flipV="1">
            <a:off x="2747963" y="5032375"/>
            <a:ext cx="20637" cy="42863"/>
            <a:chOff x="2815" y="1923"/>
            <a:chExt cx="40" cy="217"/>
          </a:xfrm>
        </p:grpSpPr>
        <p:sp>
          <p:nvSpPr>
            <p:cNvPr id="16698" name="AutoShape 843"/>
            <p:cNvSpPr>
              <a:spLocks noChangeAspect="1" noChangeArrowheads="1"/>
            </p:cNvSpPr>
            <p:nvPr/>
          </p:nvSpPr>
          <p:spPr bwMode="auto">
            <a:xfrm>
              <a:off x="2815" y="2032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99" name="AutoShape 844"/>
            <p:cNvSpPr>
              <a:spLocks noChangeAspect="1" noChangeArrowheads="1"/>
            </p:cNvSpPr>
            <p:nvPr/>
          </p:nvSpPr>
          <p:spPr bwMode="auto">
            <a:xfrm>
              <a:off x="2815" y="1923"/>
              <a:ext cx="40" cy="10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1" name="Group 845"/>
          <p:cNvGrpSpPr>
            <a:grpSpLocks noChangeAspect="1"/>
          </p:cNvGrpSpPr>
          <p:nvPr/>
        </p:nvGrpSpPr>
        <p:grpSpPr bwMode="auto">
          <a:xfrm>
            <a:off x="2924175" y="4951413"/>
            <a:ext cx="22225" cy="65087"/>
            <a:chOff x="2329" y="2599"/>
            <a:chExt cx="43" cy="386"/>
          </a:xfrm>
        </p:grpSpPr>
        <p:sp>
          <p:nvSpPr>
            <p:cNvPr id="16696" name="AutoShape 846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97" name="AutoShape 847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2" name="Group 848"/>
          <p:cNvGrpSpPr>
            <a:grpSpLocks noChangeAspect="1"/>
          </p:cNvGrpSpPr>
          <p:nvPr/>
        </p:nvGrpSpPr>
        <p:grpSpPr bwMode="auto">
          <a:xfrm>
            <a:off x="2995613" y="4959350"/>
            <a:ext cx="19050" cy="38100"/>
            <a:chOff x="2478" y="2807"/>
            <a:chExt cx="43" cy="178"/>
          </a:xfrm>
        </p:grpSpPr>
        <p:sp>
          <p:nvSpPr>
            <p:cNvPr id="16694" name="AutoShape 849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95" name="AutoShape 850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3" name="Group 851"/>
          <p:cNvGrpSpPr>
            <a:grpSpLocks noChangeAspect="1"/>
          </p:cNvGrpSpPr>
          <p:nvPr/>
        </p:nvGrpSpPr>
        <p:grpSpPr bwMode="auto">
          <a:xfrm>
            <a:off x="3109913" y="4967288"/>
            <a:ext cx="15875" cy="106362"/>
            <a:chOff x="2195" y="2463"/>
            <a:chExt cx="40" cy="442"/>
          </a:xfrm>
        </p:grpSpPr>
        <p:sp>
          <p:nvSpPr>
            <p:cNvPr id="16692" name="AutoShape 852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93" name="AutoShape 853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4" name="Group 854"/>
          <p:cNvGrpSpPr>
            <a:grpSpLocks noChangeAspect="1"/>
          </p:cNvGrpSpPr>
          <p:nvPr/>
        </p:nvGrpSpPr>
        <p:grpSpPr bwMode="auto">
          <a:xfrm>
            <a:off x="3168650" y="5005388"/>
            <a:ext cx="19050" cy="76200"/>
            <a:chOff x="2329" y="2599"/>
            <a:chExt cx="43" cy="386"/>
          </a:xfrm>
        </p:grpSpPr>
        <p:sp>
          <p:nvSpPr>
            <p:cNvPr id="16690" name="AutoShape 855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91" name="AutoShape 856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5" name="Group 857"/>
          <p:cNvGrpSpPr>
            <a:grpSpLocks noChangeAspect="1"/>
          </p:cNvGrpSpPr>
          <p:nvPr/>
        </p:nvGrpSpPr>
        <p:grpSpPr bwMode="auto">
          <a:xfrm>
            <a:off x="3049588" y="4951413"/>
            <a:ext cx="19050" cy="79375"/>
            <a:chOff x="2065" y="2441"/>
            <a:chExt cx="40" cy="272"/>
          </a:xfrm>
        </p:grpSpPr>
        <p:sp>
          <p:nvSpPr>
            <p:cNvPr id="16688" name="AutoShape 858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89" name="AutoShape 859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6" name="Group 860"/>
          <p:cNvGrpSpPr>
            <a:grpSpLocks noChangeAspect="1"/>
          </p:cNvGrpSpPr>
          <p:nvPr/>
        </p:nvGrpSpPr>
        <p:grpSpPr bwMode="auto">
          <a:xfrm>
            <a:off x="3557588" y="4949825"/>
            <a:ext cx="17462" cy="88900"/>
            <a:chOff x="1015" y="2428"/>
            <a:chExt cx="46" cy="372"/>
          </a:xfrm>
        </p:grpSpPr>
        <p:sp>
          <p:nvSpPr>
            <p:cNvPr id="16686" name="AutoShape 861"/>
            <p:cNvSpPr>
              <a:spLocks noChangeAspect="1" noChangeArrowheads="1"/>
            </p:cNvSpPr>
            <p:nvPr/>
          </p:nvSpPr>
          <p:spPr bwMode="auto">
            <a:xfrm>
              <a:off x="1015" y="2428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87" name="AutoShape 862"/>
            <p:cNvSpPr>
              <a:spLocks noChangeAspect="1" noChangeArrowheads="1"/>
            </p:cNvSpPr>
            <p:nvPr/>
          </p:nvSpPr>
          <p:spPr bwMode="auto">
            <a:xfrm>
              <a:off x="1015" y="2611"/>
              <a:ext cx="46" cy="1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7" name="Group 863"/>
          <p:cNvGrpSpPr>
            <a:grpSpLocks noChangeAspect="1"/>
          </p:cNvGrpSpPr>
          <p:nvPr/>
        </p:nvGrpSpPr>
        <p:grpSpPr bwMode="auto">
          <a:xfrm>
            <a:off x="3859213" y="4965700"/>
            <a:ext cx="17462" cy="107950"/>
            <a:chOff x="1790" y="2461"/>
            <a:chExt cx="40" cy="447"/>
          </a:xfrm>
        </p:grpSpPr>
        <p:sp>
          <p:nvSpPr>
            <p:cNvPr id="16684" name="AutoShape 864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85" name="AutoShape 865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8" name="Group 866"/>
          <p:cNvGrpSpPr>
            <a:grpSpLocks noChangeAspect="1"/>
          </p:cNvGrpSpPr>
          <p:nvPr/>
        </p:nvGrpSpPr>
        <p:grpSpPr bwMode="auto">
          <a:xfrm>
            <a:off x="3613150" y="4960938"/>
            <a:ext cx="17463" cy="112712"/>
            <a:chOff x="1151" y="2490"/>
            <a:chExt cx="40" cy="455"/>
          </a:xfrm>
        </p:grpSpPr>
        <p:sp>
          <p:nvSpPr>
            <p:cNvPr id="16682" name="AutoShape 867"/>
            <p:cNvSpPr>
              <a:spLocks noChangeAspect="1" noChangeArrowheads="1"/>
            </p:cNvSpPr>
            <p:nvPr/>
          </p:nvSpPr>
          <p:spPr bwMode="auto">
            <a:xfrm>
              <a:off x="1151" y="2716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83" name="AutoShape 868"/>
            <p:cNvSpPr>
              <a:spLocks noChangeAspect="1" noChangeArrowheads="1"/>
            </p:cNvSpPr>
            <p:nvPr/>
          </p:nvSpPr>
          <p:spPr bwMode="auto">
            <a:xfrm>
              <a:off x="1151" y="2490"/>
              <a:ext cx="40" cy="22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599" name="Group 869"/>
          <p:cNvGrpSpPr>
            <a:grpSpLocks noChangeAspect="1"/>
          </p:cNvGrpSpPr>
          <p:nvPr/>
        </p:nvGrpSpPr>
        <p:grpSpPr bwMode="auto">
          <a:xfrm>
            <a:off x="3925888" y="4951413"/>
            <a:ext cx="17462" cy="77787"/>
            <a:chOff x="1914" y="2425"/>
            <a:chExt cx="40" cy="326"/>
          </a:xfrm>
        </p:grpSpPr>
        <p:sp>
          <p:nvSpPr>
            <p:cNvPr id="16680" name="AutoShape 870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81" name="AutoShape 871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0" name="Group 872"/>
          <p:cNvGrpSpPr>
            <a:grpSpLocks noChangeAspect="1"/>
          </p:cNvGrpSpPr>
          <p:nvPr/>
        </p:nvGrpSpPr>
        <p:grpSpPr bwMode="auto">
          <a:xfrm>
            <a:off x="3670300" y="4999038"/>
            <a:ext cx="14288" cy="82550"/>
            <a:chOff x="1284" y="2652"/>
            <a:chExt cx="40" cy="337"/>
          </a:xfrm>
        </p:grpSpPr>
        <p:sp>
          <p:nvSpPr>
            <p:cNvPr id="16678" name="AutoShape 873"/>
            <p:cNvSpPr>
              <a:spLocks noChangeAspect="1" noChangeArrowheads="1"/>
            </p:cNvSpPr>
            <p:nvPr/>
          </p:nvSpPr>
          <p:spPr bwMode="auto">
            <a:xfrm>
              <a:off x="1284" y="2821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79" name="AutoShape 874"/>
            <p:cNvSpPr>
              <a:spLocks noChangeAspect="1" noChangeArrowheads="1"/>
            </p:cNvSpPr>
            <p:nvPr/>
          </p:nvSpPr>
          <p:spPr bwMode="auto">
            <a:xfrm>
              <a:off x="1284" y="2652"/>
              <a:ext cx="40" cy="16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1" name="Group 875"/>
          <p:cNvGrpSpPr>
            <a:grpSpLocks noChangeAspect="1"/>
          </p:cNvGrpSpPr>
          <p:nvPr/>
        </p:nvGrpSpPr>
        <p:grpSpPr bwMode="auto">
          <a:xfrm>
            <a:off x="3805238" y="4995863"/>
            <a:ext cx="19050" cy="85725"/>
            <a:chOff x="1658" y="2628"/>
            <a:chExt cx="40" cy="355"/>
          </a:xfrm>
        </p:grpSpPr>
        <p:sp>
          <p:nvSpPr>
            <p:cNvPr id="16676" name="AutoShape 876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77" name="AutoShape 877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2" name="Group 878"/>
          <p:cNvGrpSpPr>
            <a:grpSpLocks noChangeAspect="1"/>
          </p:cNvGrpSpPr>
          <p:nvPr/>
        </p:nvGrpSpPr>
        <p:grpSpPr bwMode="auto">
          <a:xfrm>
            <a:off x="3751263" y="5043488"/>
            <a:ext cx="15875" cy="30162"/>
            <a:chOff x="1516" y="2835"/>
            <a:chExt cx="42" cy="123"/>
          </a:xfrm>
        </p:grpSpPr>
        <p:sp>
          <p:nvSpPr>
            <p:cNvPr id="16674" name="AutoShape 879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75" name="AutoShape 880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3" name="Group 881"/>
          <p:cNvGrpSpPr>
            <a:grpSpLocks noChangeAspect="1"/>
          </p:cNvGrpSpPr>
          <p:nvPr/>
        </p:nvGrpSpPr>
        <p:grpSpPr bwMode="auto">
          <a:xfrm>
            <a:off x="4098925" y="4956175"/>
            <a:ext cx="15875" cy="106363"/>
            <a:chOff x="2195" y="2463"/>
            <a:chExt cx="40" cy="442"/>
          </a:xfrm>
        </p:grpSpPr>
        <p:sp>
          <p:nvSpPr>
            <p:cNvPr id="16672" name="AutoShape 882"/>
            <p:cNvSpPr>
              <a:spLocks noChangeAspect="1" noChangeArrowheads="1"/>
            </p:cNvSpPr>
            <p:nvPr/>
          </p:nvSpPr>
          <p:spPr bwMode="auto">
            <a:xfrm>
              <a:off x="2195" y="2684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73" name="AutoShape 883"/>
            <p:cNvSpPr>
              <a:spLocks noChangeAspect="1" noChangeArrowheads="1"/>
            </p:cNvSpPr>
            <p:nvPr/>
          </p:nvSpPr>
          <p:spPr bwMode="auto">
            <a:xfrm>
              <a:off x="2195" y="2463"/>
              <a:ext cx="40" cy="22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4" name="Group 884"/>
          <p:cNvGrpSpPr>
            <a:grpSpLocks noChangeAspect="1"/>
          </p:cNvGrpSpPr>
          <p:nvPr/>
        </p:nvGrpSpPr>
        <p:grpSpPr bwMode="auto">
          <a:xfrm>
            <a:off x="4157663" y="4989513"/>
            <a:ext cx="19050" cy="92075"/>
            <a:chOff x="2329" y="2599"/>
            <a:chExt cx="43" cy="386"/>
          </a:xfrm>
        </p:grpSpPr>
        <p:sp>
          <p:nvSpPr>
            <p:cNvPr id="16670" name="AutoShape 885"/>
            <p:cNvSpPr>
              <a:spLocks noChangeAspect="1" noChangeArrowheads="1"/>
            </p:cNvSpPr>
            <p:nvPr/>
          </p:nvSpPr>
          <p:spPr bwMode="auto">
            <a:xfrm>
              <a:off x="2329" y="2791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71" name="AutoShape 886"/>
            <p:cNvSpPr>
              <a:spLocks noChangeAspect="1" noChangeArrowheads="1"/>
            </p:cNvSpPr>
            <p:nvPr/>
          </p:nvSpPr>
          <p:spPr bwMode="auto">
            <a:xfrm>
              <a:off x="2329" y="2599"/>
              <a:ext cx="43" cy="19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5" name="Group 887"/>
          <p:cNvGrpSpPr>
            <a:grpSpLocks noChangeAspect="1"/>
          </p:cNvGrpSpPr>
          <p:nvPr/>
        </p:nvGrpSpPr>
        <p:grpSpPr bwMode="auto">
          <a:xfrm>
            <a:off x="3967163" y="4957763"/>
            <a:ext cx="15875" cy="38100"/>
            <a:chOff x="2478" y="2807"/>
            <a:chExt cx="43" cy="178"/>
          </a:xfrm>
        </p:grpSpPr>
        <p:sp>
          <p:nvSpPr>
            <p:cNvPr id="16668" name="AutoShape 888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69" name="AutoShape 889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6" name="Group 890"/>
          <p:cNvGrpSpPr>
            <a:grpSpLocks noChangeAspect="1"/>
          </p:cNvGrpSpPr>
          <p:nvPr/>
        </p:nvGrpSpPr>
        <p:grpSpPr bwMode="auto">
          <a:xfrm>
            <a:off x="4041775" y="4951413"/>
            <a:ext cx="17463" cy="65087"/>
            <a:chOff x="2065" y="2441"/>
            <a:chExt cx="40" cy="272"/>
          </a:xfrm>
        </p:grpSpPr>
        <p:sp>
          <p:nvSpPr>
            <p:cNvPr id="16666" name="AutoShape 891"/>
            <p:cNvSpPr>
              <a:spLocks noChangeAspect="1" noChangeArrowheads="1"/>
            </p:cNvSpPr>
            <p:nvPr/>
          </p:nvSpPr>
          <p:spPr bwMode="auto">
            <a:xfrm>
              <a:off x="2065" y="2576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67" name="AutoShape 892"/>
            <p:cNvSpPr>
              <a:spLocks noChangeAspect="1" noChangeArrowheads="1"/>
            </p:cNvSpPr>
            <p:nvPr/>
          </p:nvSpPr>
          <p:spPr bwMode="auto">
            <a:xfrm>
              <a:off x="2065" y="2441"/>
              <a:ext cx="40" cy="137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7" name="Group 893"/>
          <p:cNvGrpSpPr>
            <a:grpSpLocks noChangeAspect="1"/>
          </p:cNvGrpSpPr>
          <p:nvPr/>
        </p:nvGrpSpPr>
        <p:grpSpPr bwMode="auto">
          <a:xfrm>
            <a:off x="4217988" y="5037138"/>
            <a:ext cx="15875" cy="38100"/>
            <a:chOff x="2478" y="2807"/>
            <a:chExt cx="43" cy="178"/>
          </a:xfrm>
        </p:grpSpPr>
        <p:sp>
          <p:nvSpPr>
            <p:cNvPr id="16664" name="AutoShape 894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65" name="AutoShape 895"/>
            <p:cNvSpPr>
              <a:spLocks noChangeAspect="1" noChangeArrowheads="1"/>
            </p:cNvSpPr>
            <p:nvPr/>
          </p:nvSpPr>
          <p:spPr bwMode="auto">
            <a:xfrm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8" name="Group 896"/>
          <p:cNvGrpSpPr>
            <a:grpSpLocks noChangeAspect="1"/>
          </p:cNvGrpSpPr>
          <p:nvPr/>
        </p:nvGrpSpPr>
        <p:grpSpPr bwMode="auto">
          <a:xfrm>
            <a:off x="3360738" y="4959350"/>
            <a:ext cx="19050" cy="107950"/>
            <a:chOff x="1790" y="2461"/>
            <a:chExt cx="40" cy="447"/>
          </a:xfrm>
        </p:grpSpPr>
        <p:sp>
          <p:nvSpPr>
            <p:cNvPr id="16662" name="AutoShape 897"/>
            <p:cNvSpPr>
              <a:spLocks noChangeAspect="1" noChangeArrowheads="1"/>
            </p:cNvSpPr>
            <p:nvPr/>
          </p:nvSpPr>
          <p:spPr bwMode="auto">
            <a:xfrm>
              <a:off x="1790" y="2461"/>
              <a:ext cx="40" cy="22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63" name="AutoShape 898"/>
            <p:cNvSpPr>
              <a:spLocks noChangeAspect="1" noChangeArrowheads="1"/>
            </p:cNvSpPr>
            <p:nvPr/>
          </p:nvSpPr>
          <p:spPr bwMode="auto">
            <a:xfrm>
              <a:off x="1790" y="2684"/>
              <a:ext cx="40" cy="224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09" name="Group 899"/>
          <p:cNvGrpSpPr>
            <a:grpSpLocks noChangeAspect="1"/>
          </p:cNvGrpSpPr>
          <p:nvPr/>
        </p:nvGrpSpPr>
        <p:grpSpPr bwMode="auto">
          <a:xfrm>
            <a:off x="3419475" y="4951413"/>
            <a:ext cx="17463" cy="77787"/>
            <a:chOff x="1914" y="2425"/>
            <a:chExt cx="40" cy="326"/>
          </a:xfrm>
        </p:grpSpPr>
        <p:sp>
          <p:nvSpPr>
            <p:cNvPr id="16660" name="AutoShape 900"/>
            <p:cNvSpPr>
              <a:spLocks noChangeAspect="1" noChangeArrowheads="1"/>
            </p:cNvSpPr>
            <p:nvPr/>
          </p:nvSpPr>
          <p:spPr bwMode="auto">
            <a:xfrm>
              <a:off x="1914" y="2425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61" name="AutoShape 901"/>
            <p:cNvSpPr>
              <a:spLocks noChangeAspect="1" noChangeArrowheads="1"/>
            </p:cNvSpPr>
            <p:nvPr/>
          </p:nvSpPr>
          <p:spPr bwMode="auto">
            <a:xfrm>
              <a:off x="1914" y="2588"/>
              <a:ext cx="40" cy="163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10" name="Group 902"/>
          <p:cNvGrpSpPr>
            <a:grpSpLocks noChangeAspect="1"/>
          </p:cNvGrpSpPr>
          <p:nvPr/>
        </p:nvGrpSpPr>
        <p:grpSpPr bwMode="auto">
          <a:xfrm>
            <a:off x="3298825" y="4997450"/>
            <a:ext cx="19050" cy="84138"/>
            <a:chOff x="1658" y="2628"/>
            <a:chExt cx="40" cy="355"/>
          </a:xfrm>
        </p:grpSpPr>
        <p:sp>
          <p:nvSpPr>
            <p:cNvPr id="16658" name="AutoShape 903"/>
            <p:cNvSpPr>
              <a:spLocks noChangeAspect="1" noChangeArrowheads="1"/>
            </p:cNvSpPr>
            <p:nvPr/>
          </p:nvSpPr>
          <p:spPr bwMode="auto">
            <a:xfrm>
              <a:off x="1658" y="2628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59" name="AutoShape 904"/>
            <p:cNvSpPr>
              <a:spLocks noChangeAspect="1" noChangeArrowheads="1"/>
            </p:cNvSpPr>
            <p:nvPr/>
          </p:nvSpPr>
          <p:spPr bwMode="auto">
            <a:xfrm>
              <a:off x="1658" y="2805"/>
              <a:ext cx="40" cy="178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11" name="Group 905"/>
          <p:cNvGrpSpPr>
            <a:grpSpLocks noChangeAspect="1"/>
          </p:cNvGrpSpPr>
          <p:nvPr/>
        </p:nvGrpSpPr>
        <p:grpSpPr bwMode="auto">
          <a:xfrm>
            <a:off x="3244850" y="5041900"/>
            <a:ext cx="15875" cy="30163"/>
            <a:chOff x="1516" y="2835"/>
            <a:chExt cx="42" cy="123"/>
          </a:xfrm>
        </p:grpSpPr>
        <p:sp>
          <p:nvSpPr>
            <p:cNvPr id="16656" name="AutoShape 906"/>
            <p:cNvSpPr>
              <a:spLocks noChangeAspect="1" noChangeArrowheads="1"/>
            </p:cNvSpPr>
            <p:nvPr/>
          </p:nvSpPr>
          <p:spPr bwMode="auto">
            <a:xfrm>
              <a:off x="1516" y="2897"/>
              <a:ext cx="42" cy="61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57" name="AutoShape 907"/>
            <p:cNvSpPr>
              <a:spLocks noChangeAspect="1" noChangeArrowheads="1"/>
            </p:cNvSpPr>
            <p:nvPr/>
          </p:nvSpPr>
          <p:spPr bwMode="auto">
            <a:xfrm>
              <a:off x="1516" y="2835"/>
              <a:ext cx="42" cy="62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grpSp>
        <p:nvGrpSpPr>
          <p:cNvPr id="16612" name="Group 908"/>
          <p:cNvGrpSpPr>
            <a:grpSpLocks noChangeAspect="1"/>
          </p:cNvGrpSpPr>
          <p:nvPr/>
        </p:nvGrpSpPr>
        <p:grpSpPr bwMode="auto">
          <a:xfrm flipV="1">
            <a:off x="3462338" y="4956175"/>
            <a:ext cx="19050" cy="38100"/>
            <a:chOff x="2478" y="2807"/>
            <a:chExt cx="43" cy="178"/>
          </a:xfrm>
        </p:grpSpPr>
        <p:sp>
          <p:nvSpPr>
            <p:cNvPr id="16654" name="AutoShape 909"/>
            <p:cNvSpPr>
              <a:spLocks noChangeAspect="1" noChangeArrowheads="1"/>
            </p:cNvSpPr>
            <p:nvPr/>
          </p:nvSpPr>
          <p:spPr bwMode="auto">
            <a:xfrm>
              <a:off x="2478" y="2807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  <p:sp>
          <p:nvSpPr>
            <p:cNvPr id="16655" name="AutoShape 910"/>
            <p:cNvSpPr>
              <a:spLocks noChangeAspect="1" noChangeArrowheads="1"/>
            </p:cNvSpPr>
            <p:nvPr/>
          </p:nvSpPr>
          <p:spPr bwMode="auto">
            <a:xfrm flipV="1">
              <a:off x="2478" y="2896"/>
              <a:ext cx="43" cy="89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 cap="rnd">
              <a:solidFill>
                <a:srgbClr val="080808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sp>
        <p:nvSpPr>
          <p:cNvPr id="16613" name="Freeform 911"/>
          <p:cNvSpPr>
            <a:spLocks noChangeAspect="1"/>
          </p:cNvSpPr>
          <p:nvPr/>
        </p:nvSpPr>
        <p:spPr bwMode="auto">
          <a:xfrm flipH="1">
            <a:off x="3919538" y="4948238"/>
            <a:ext cx="265112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614" name="Freeform 912"/>
          <p:cNvSpPr>
            <a:spLocks noChangeAspect="1"/>
          </p:cNvSpPr>
          <p:nvPr/>
        </p:nvSpPr>
        <p:spPr bwMode="auto">
          <a:xfrm flipH="1">
            <a:off x="3559175" y="4948238"/>
            <a:ext cx="265113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615" name="Freeform 913"/>
          <p:cNvSpPr>
            <a:spLocks noChangeAspect="1"/>
          </p:cNvSpPr>
          <p:nvPr/>
        </p:nvSpPr>
        <p:spPr bwMode="auto">
          <a:xfrm flipH="1">
            <a:off x="3414713" y="494823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616" name="Freeform 914"/>
          <p:cNvSpPr>
            <a:spLocks noChangeAspect="1"/>
          </p:cNvSpPr>
          <p:nvPr/>
        </p:nvSpPr>
        <p:spPr bwMode="auto">
          <a:xfrm flipH="1">
            <a:off x="3049588" y="4948238"/>
            <a:ext cx="268287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617" name="Freeform 915"/>
          <p:cNvSpPr>
            <a:spLocks noChangeAspect="1"/>
          </p:cNvSpPr>
          <p:nvPr/>
        </p:nvSpPr>
        <p:spPr bwMode="auto">
          <a:xfrm flipH="1">
            <a:off x="2903538" y="4948238"/>
            <a:ext cx="266700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618" name="Freeform 916"/>
          <p:cNvSpPr>
            <a:spLocks noChangeAspect="1"/>
          </p:cNvSpPr>
          <p:nvPr/>
        </p:nvSpPr>
        <p:spPr bwMode="auto">
          <a:xfrm flipH="1">
            <a:off x="2546350" y="4948238"/>
            <a:ext cx="261938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619" name="Freeform 917"/>
          <p:cNvSpPr>
            <a:spLocks noChangeAspect="1"/>
          </p:cNvSpPr>
          <p:nvPr/>
        </p:nvSpPr>
        <p:spPr bwMode="auto">
          <a:xfrm flipH="1">
            <a:off x="2398713" y="4948238"/>
            <a:ext cx="263525" cy="136525"/>
          </a:xfrm>
          <a:custGeom>
            <a:avLst/>
            <a:gdLst>
              <a:gd name="T0" fmla="*/ 2147483647 w 2730"/>
              <a:gd name="T1" fmla="*/ 2147483647 h 2533"/>
              <a:gd name="T2" fmla="*/ 2147483647 w 2730"/>
              <a:gd name="T3" fmla="*/ 2147483647 h 2533"/>
              <a:gd name="T4" fmla="*/ 2147483647 w 2730"/>
              <a:gd name="T5" fmla="*/ 2147483647 h 2533"/>
              <a:gd name="T6" fmla="*/ 2147483647 w 2730"/>
              <a:gd name="T7" fmla="*/ 2147483647 h 2533"/>
              <a:gd name="T8" fmla="*/ 2147483647 w 2730"/>
              <a:gd name="T9" fmla="*/ 2147483647 h 2533"/>
              <a:gd name="T10" fmla="*/ 2147483647 w 2730"/>
              <a:gd name="T11" fmla="*/ 2147483647 h 2533"/>
              <a:gd name="T12" fmla="*/ 2147483647 w 2730"/>
              <a:gd name="T13" fmla="*/ 2147483647 h 2533"/>
              <a:gd name="T14" fmla="*/ 2147483647 w 2730"/>
              <a:gd name="T15" fmla="*/ 2147483647 h 2533"/>
              <a:gd name="T16" fmla="*/ 2147483647 w 2730"/>
              <a:gd name="T17" fmla="*/ 2147483647 h 2533"/>
              <a:gd name="T18" fmla="*/ 2147483647 w 2730"/>
              <a:gd name="T19" fmla="*/ 2147483647 h 2533"/>
              <a:gd name="T20" fmla="*/ 2147483647 w 2730"/>
              <a:gd name="T21" fmla="*/ 2147483647 h 2533"/>
              <a:gd name="T22" fmla="*/ 2147483647 w 2730"/>
              <a:gd name="T23" fmla="*/ 2147483647 h 2533"/>
              <a:gd name="T24" fmla="*/ 2147483647 w 2730"/>
              <a:gd name="T25" fmla="*/ 2147483647 h 2533"/>
              <a:gd name="T26" fmla="*/ 2147483647 w 2730"/>
              <a:gd name="T27" fmla="*/ 2147483647 h 2533"/>
              <a:gd name="T28" fmla="*/ 2147483647 w 2730"/>
              <a:gd name="T29" fmla="*/ 2147483647 h 25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30"/>
              <a:gd name="T46" fmla="*/ 0 h 2533"/>
              <a:gd name="T47" fmla="*/ 2730 w 2730"/>
              <a:gd name="T48" fmla="*/ 2533 h 25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30" h="2533">
                <a:moveTo>
                  <a:pt x="41" y="2512"/>
                </a:moveTo>
                <a:cubicBezTo>
                  <a:pt x="0" y="2505"/>
                  <a:pt x="225" y="2451"/>
                  <a:pt x="310" y="2397"/>
                </a:cubicBezTo>
                <a:cubicBezTo>
                  <a:pt x="395" y="2343"/>
                  <a:pt x="478" y="2265"/>
                  <a:pt x="550" y="2186"/>
                </a:cubicBezTo>
                <a:cubicBezTo>
                  <a:pt x="622" y="2107"/>
                  <a:pt x="624" y="2108"/>
                  <a:pt x="742" y="1924"/>
                </a:cubicBezTo>
                <a:cubicBezTo>
                  <a:pt x="860" y="1740"/>
                  <a:pt x="1080" y="1348"/>
                  <a:pt x="1261" y="1084"/>
                </a:cubicBezTo>
                <a:cubicBezTo>
                  <a:pt x="1442" y="820"/>
                  <a:pt x="1661" y="514"/>
                  <a:pt x="1831" y="342"/>
                </a:cubicBezTo>
                <a:cubicBezTo>
                  <a:pt x="2001" y="170"/>
                  <a:pt x="2137" y="108"/>
                  <a:pt x="2282" y="54"/>
                </a:cubicBezTo>
                <a:cubicBezTo>
                  <a:pt x="2427" y="0"/>
                  <a:pt x="2676" y="6"/>
                  <a:pt x="2703" y="18"/>
                </a:cubicBezTo>
                <a:cubicBezTo>
                  <a:pt x="2730" y="30"/>
                  <a:pt x="2522" y="77"/>
                  <a:pt x="2441" y="126"/>
                </a:cubicBezTo>
                <a:cubicBezTo>
                  <a:pt x="2360" y="175"/>
                  <a:pt x="2292" y="231"/>
                  <a:pt x="2214" y="314"/>
                </a:cubicBezTo>
                <a:cubicBezTo>
                  <a:pt x="2136" y="397"/>
                  <a:pt x="2060" y="494"/>
                  <a:pt x="1971" y="623"/>
                </a:cubicBezTo>
                <a:cubicBezTo>
                  <a:pt x="1882" y="752"/>
                  <a:pt x="1823" y="867"/>
                  <a:pt x="1678" y="1089"/>
                </a:cubicBezTo>
                <a:cubicBezTo>
                  <a:pt x="1533" y="1311"/>
                  <a:pt x="1289" y="1728"/>
                  <a:pt x="1102" y="1953"/>
                </a:cubicBezTo>
                <a:cubicBezTo>
                  <a:pt x="915" y="2178"/>
                  <a:pt x="731" y="2347"/>
                  <a:pt x="554" y="2440"/>
                </a:cubicBezTo>
                <a:cubicBezTo>
                  <a:pt x="377" y="2533"/>
                  <a:pt x="82" y="2519"/>
                  <a:pt x="41" y="2512"/>
                </a:cubicBezTo>
                <a:close/>
              </a:path>
            </a:pathLst>
          </a:custGeom>
          <a:solidFill>
            <a:srgbClr val="C0C0C0"/>
          </a:solidFill>
          <a:ln w="9525" cap="rnd">
            <a:solidFill>
              <a:srgbClr val="08080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3142" name="Rectangle 918"/>
          <p:cNvSpPr>
            <a:spLocks noChangeArrowheads="1"/>
          </p:cNvSpPr>
          <p:nvPr/>
        </p:nvSpPr>
        <p:spPr bwMode="auto">
          <a:xfrm>
            <a:off x="2279650" y="4924425"/>
            <a:ext cx="188913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143" name="Rectangle 919"/>
          <p:cNvSpPr>
            <a:spLocks noChangeArrowheads="1"/>
          </p:cNvSpPr>
          <p:nvPr/>
        </p:nvSpPr>
        <p:spPr bwMode="auto">
          <a:xfrm>
            <a:off x="2490788" y="4924425"/>
            <a:ext cx="188912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144" name="Rectangle 920"/>
          <p:cNvSpPr>
            <a:spLocks noChangeArrowheads="1"/>
          </p:cNvSpPr>
          <p:nvPr/>
        </p:nvSpPr>
        <p:spPr bwMode="auto">
          <a:xfrm>
            <a:off x="2689225" y="4924425"/>
            <a:ext cx="1103313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145" name="Rectangle 921"/>
          <p:cNvSpPr>
            <a:spLocks noChangeArrowheads="1"/>
          </p:cNvSpPr>
          <p:nvPr/>
        </p:nvSpPr>
        <p:spPr bwMode="auto">
          <a:xfrm>
            <a:off x="3800475" y="4924425"/>
            <a:ext cx="101600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3146" name="Rectangle 922"/>
          <p:cNvSpPr>
            <a:spLocks noChangeArrowheads="1"/>
          </p:cNvSpPr>
          <p:nvPr/>
        </p:nvSpPr>
        <p:spPr bwMode="auto">
          <a:xfrm>
            <a:off x="3925888" y="4924425"/>
            <a:ext cx="288925" cy="188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66FFF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6625" name="Text Box 923"/>
          <p:cNvSpPr txBox="1">
            <a:spLocks noChangeArrowheads="1"/>
          </p:cNvSpPr>
          <p:nvPr/>
        </p:nvSpPr>
        <p:spPr bwMode="auto">
          <a:xfrm>
            <a:off x="1811338" y="4864100"/>
            <a:ext cx="512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Comic Sans MS" charset="0"/>
              </a:rPr>
              <a:t>m</a:t>
            </a:r>
            <a:r>
              <a:rPr lang="it-IT" sz="1400" baseline="30000">
                <a:latin typeface="Comic Sans MS" charset="0"/>
              </a:rPr>
              <a:t>7</a:t>
            </a:r>
            <a:r>
              <a:rPr lang="it-IT" sz="1400">
                <a:latin typeface="Comic Sans MS" charset="0"/>
              </a:rPr>
              <a:t>G</a:t>
            </a:r>
          </a:p>
        </p:txBody>
      </p:sp>
      <p:sp>
        <p:nvSpPr>
          <p:cNvPr id="16626" name="Text Box 924"/>
          <p:cNvSpPr txBox="1">
            <a:spLocks noChangeArrowheads="1"/>
          </p:cNvSpPr>
          <p:nvPr/>
        </p:nvSpPr>
        <p:spPr bwMode="auto">
          <a:xfrm>
            <a:off x="4164013" y="488473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Comic Sans MS" charset="0"/>
              </a:rPr>
              <a:t>AAAAAAAAAn</a:t>
            </a:r>
          </a:p>
        </p:txBody>
      </p:sp>
      <p:sp>
        <p:nvSpPr>
          <p:cNvPr id="16627" name="Line 925"/>
          <p:cNvSpPr>
            <a:spLocks noChangeShapeType="1"/>
          </p:cNvSpPr>
          <p:nvPr/>
        </p:nvSpPr>
        <p:spPr bwMode="auto">
          <a:xfrm flipH="1">
            <a:off x="3481388" y="5367338"/>
            <a:ext cx="0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628" name="Text Box 926"/>
          <p:cNvSpPr txBox="1">
            <a:spLocks noChangeArrowheads="1"/>
          </p:cNvSpPr>
          <p:nvPr/>
        </p:nvSpPr>
        <p:spPr bwMode="auto">
          <a:xfrm>
            <a:off x="3505200" y="5276850"/>
            <a:ext cx="129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DE0A10"/>
                </a:solidFill>
                <a:latin typeface="Comic Sans MS" charset="0"/>
              </a:rPr>
              <a:t>TRANSPORT</a:t>
            </a:r>
          </a:p>
        </p:txBody>
      </p:sp>
      <p:sp>
        <p:nvSpPr>
          <p:cNvPr id="53151" name="Freeform 927"/>
          <p:cNvSpPr>
            <a:spLocks/>
          </p:cNvSpPr>
          <p:nvPr/>
        </p:nvSpPr>
        <p:spPr bwMode="auto">
          <a:xfrm>
            <a:off x="376238" y="4397375"/>
            <a:ext cx="8548687" cy="1468438"/>
          </a:xfrm>
          <a:custGeom>
            <a:avLst/>
            <a:gdLst>
              <a:gd name="T0" fmla="*/ 0 w 5385"/>
              <a:gd name="T1" fmla="*/ 0 h 925"/>
              <a:gd name="T2" fmla="*/ 1018 w 5385"/>
              <a:gd name="T3" fmla="*/ 752 h 925"/>
              <a:gd name="T4" fmla="*/ 2907 w 5385"/>
              <a:gd name="T5" fmla="*/ 914 h 925"/>
              <a:gd name="T6" fmla="*/ 4590 w 5385"/>
              <a:gd name="T7" fmla="*/ 686 h 925"/>
              <a:gd name="T8" fmla="*/ 5385 w 5385"/>
              <a:gd name="T9" fmla="*/ 238 h 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85"/>
              <a:gd name="T16" fmla="*/ 0 h 925"/>
              <a:gd name="T17" fmla="*/ 5385 w 5385"/>
              <a:gd name="T18" fmla="*/ 925 h 9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85" h="925">
                <a:moveTo>
                  <a:pt x="0" y="0"/>
                </a:moveTo>
                <a:cubicBezTo>
                  <a:pt x="170" y="124"/>
                  <a:pt x="533" y="600"/>
                  <a:pt x="1018" y="752"/>
                </a:cubicBezTo>
                <a:cubicBezTo>
                  <a:pt x="1503" y="904"/>
                  <a:pt x="2312" y="925"/>
                  <a:pt x="2907" y="914"/>
                </a:cubicBezTo>
                <a:cubicBezTo>
                  <a:pt x="3502" y="903"/>
                  <a:pt x="4177" y="799"/>
                  <a:pt x="4590" y="686"/>
                </a:cubicBezTo>
                <a:cubicBezTo>
                  <a:pt x="5003" y="573"/>
                  <a:pt x="5220" y="331"/>
                  <a:pt x="5385" y="23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6940" dir="54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6630" name="Line 928"/>
          <p:cNvSpPr>
            <a:spLocks noChangeShapeType="1"/>
          </p:cNvSpPr>
          <p:nvPr/>
        </p:nvSpPr>
        <p:spPr bwMode="auto">
          <a:xfrm flipH="1">
            <a:off x="3481388" y="34194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631" name="Text Box 929"/>
          <p:cNvSpPr txBox="1">
            <a:spLocks noChangeArrowheads="1"/>
          </p:cNvSpPr>
          <p:nvPr/>
        </p:nvSpPr>
        <p:spPr bwMode="auto">
          <a:xfrm>
            <a:off x="3505200" y="5972175"/>
            <a:ext cx="155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DE0A10"/>
                </a:solidFill>
                <a:latin typeface="Comic Sans MS" charset="0"/>
              </a:rPr>
              <a:t>TRANSLATION</a:t>
            </a:r>
          </a:p>
        </p:txBody>
      </p:sp>
      <p:sp>
        <p:nvSpPr>
          <p:cNvPr id="16632" name="Line 930"/>
          <p:cNvSpPr>
            <a:spLocks noChangeShapeType="1"/>
          </p:cNvSpPr>
          <p:nvPr/>
        </p:nvSpPr>
        <p:spPr bwMode="auto">
          <a:xfrm flipH="1">
            <a:off x="3481388" y="5976938"/>
            <a:ext cx="0" cy="39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633" name="Line 931"/>
          <p:cNvSpPr>
            <a:spLocks noChangeShapeType="1"/>
          </p:cNvSpPr>
          <p:nvPr/>
        </p:nvSpPr>
        <p:spPr bwMode="auto">
          <a:xfrm flipH="1">
            <a:off x="3481388" y="2195513"/>
            <a:ext cx="0" cy="696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634" name="Freeform 932"/>
          <p:cNvSpPr>
            <a:spLocks/>
          </p:cNvSpPr>
          <p:nvPr/>
        </p:nvSpPr>
        <p:spPr bwMode="auto">
          <a:xfrm rot="-915307">
            <a:off x="3168650" y="6318250"/>
            <a:ext cx="736600" cy="484188"/>
          </a:xfrm>
          <a:custGeom>
            <a:avLst/>
            <a:gdLst>
              <a:gd name="T0" fmla="*/ 2147483647 w 1002"/>
              <a:gd name="T1" fmla="*/ 2147483647 h 724"/>
              <a:gd name="T2" fmla="*/ 2147483647 w 1002"/>
              <a:gd name="T3" fmla="*/ 2147483647 h 724"/>
              <a:gd name="T4" fmla="*/ 2147483647 w 1002"/>
              <a:gd name="T5" fmla="*/ 2147483647 h 724"/>
              <a:gd name="T6" fmla="*/ 2147483647 w 1002"/>
              <a:gd name="T7" fmla="*/ 2147483647 h 724"/>
              <a:gd name="T8" fmla="*/ 2147483647 w 1002"/>
              <a:gd name="T9" fmla="*/ 2147483647 h 724"/>
              <a:gd name="T10" fmla="*/ 2147483647 w 1002"/>
              <a:gd name="T11" fmla="*/ 2147483647 h 724"/>
              <a:gd name="T12" fmla="*/ 2147483647 w 1002"/>
              <a:gd name="T13" fmla="*/ 2147483647 h 724"/>
              <a:gd name="T14" fmla="*/ 2147483647 w 1002"/>
              <a:gd name="T15" fmla="*/ 2147483647 h 724"/>
              <a:gd name="T16" fmla="*/ 2147483647 w 1002"/>
              <a:gd name="T17" fmla="*/ 2147483647 h 724"/>
              <a:gd name="T18" fmla="*/ 2147483647 w 1002"/>
              <a:gd name="T19" fmla="*/ 2147483647 h 724"/>
              <a:gd name="T20" fmla="*/ 2147483647 w 1002"/>
              <a:gd name="T21" fmla="*/ 2147483647 h 724"/>
              <a:gd name="T22" fmla="*/ 2147483647 w 1002"/>
              <a:gd name="T23" fmla="*/ 2147483647 h 724"/>
              <a:gd name="T24" fmla="*/ 2147483647 w 1002"/>
              <a:gd name="T25" fmla="*/ 2147483647 h 724"/>
              <a:gd name="T26" fmla="*/ 2147483647 w 1002"/>
              <a:gd name="T27" fmla="*/ 2147483647 h 724"/>
              <a:gd name="T28" fmla="*/ 2147483647 w 1002"/>
              <a:gd name="T29" fmla="*/ 2147483647 h 724"/>
              <a:gd name="T30" fmla="*/ 2147483647 w 1002"/>
              <a:gd name="T31" fmla="*/ 2147483647 h 724"/>
              <a:gd name="T32" fmla="*/ 2147483647 w 1002"/>
              <a:gd name="T33" fmla="*/ 2147483647 h 724"/>
              <a:gd name="T34" fmla="*/ 2147483647 w 1002"/>
              <a:gd name="T35" fmla="*/ 2147483647 h 724"/>
              <a:gd name="T36" fmla="*/ 2147483647 w 1002"/>
              <a:gd name="T37" fmla="*/ 2147483647 h 724"/>
              <a:gd name="T38" fmla="*/ 2147483647 w 1002"/>
              <a:gd name="T39" fmla="*/ 2147483647 h 724"/>
              <a:gd name="T40" fmla="*/ 2147483647 w 1002"/>
              <a:gd name="T41" fmla="*/ 2147483647 h 724"/>
              <a:gd name="T42" fmla="*/ 2147483647 w 1002"/>
              <a:gd name="T43" fmla="*/ 2147483647 h 724"/>
              <a:gd name="T44" fmla="*/ 2147483647 w 1002"/>
              <a:gd name="T45" fmla="*/ 2147483647 h 7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02"/>
              <a:gd name="T70" fmla="*/ 0 h 724"/>
              <a:gd name="T71" fmla="*/ 1002 w 1002"/>
              <a:gd name="T72" fmla="*/ 724 h 7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02" h="724">
                <a:moveTo>
                  <a:pt x="220" y="621"/>
                </a:moveTo>
                <a:cubicBezTo>
                  <a:pt x="132" y="588"/>
                  <a:pt x="43" y="554"/>
                  <a:pt x="22" y="461"/>
                </a:cubicBezTo>
                <a:cubicBezTo>
                  <a:pt x="0" y="368"/>
                  <a:pt x="39" y="131"/>
                  <a:pt x="91" y="66"/>
                </a:cubicBezTo>
                <a:cubicBezTo>
                  <a:pt x="144" y="0"/>
                  <a:pt x="307" y="37"/>
                  <a:pt x="340" y="66"/>
                </a:cubicBezTo>
                <a:cubicBezTo>
                  <a:pt x="373" y="95"/>
                  <a:pt x="317" y="206"/>
                  <a:pt x="289" y="241"/>
                </a:cubicBezTo>
                <a:cubicBezTo>
                  <a:pt x="261" y="276"/>
                  <a:pt x="190" y="293"/>
                  <a:pt x="170" y="278"/>
                </a:cubicBezTo>
                <a:cubicBezTo>
                  <a:pt x="150" y="263"/>
                  <a:pt x="119" y="166"/>
                  <a:pt x="170" y="150"/>
                </a:cubicBezTo>
                <a:cubicBezTo>
                  <a:pt x="221" y="134"/>
                  <a:pt x="442" y="147"/>
                  <a:pt x="477" y="183"/>
                </a:cubicBezTo>
                <a:cubicBezTo>
                  <a:pt x="512" y="219"/>
                  <a:pt x="410" y="346"/>
                  <a:pt x="380" y="369"/>
                </a:cubicBezTo>
                <a:cubicBezTo>
                  <a:pt x="350" y="392"/>
                  <a:pt x="292" y="348"/>
                  <a:pt x="298" y="324"/>
                </a:cubicBezTo>
                <a:cubicBezTo>
                  <a:pt x="304" y="300"/>
                  <a:pt x="367" y="223"/>
                  <a:pt x="417" y="226"/>
                </a:cubicBezTo>
                <a:cubicBezTo>
                  <a:pt x="467" y="229"/>
                  <a:pt x="586" y="304"/>
                  <a:pt x="598" y="344"/>
                </a:cubicBezTo>
                <a:cubicBezTo>
                  <a:pt x="610" y="384"/>
                  <a:pt x="528" y="458"/>
                  <a:pt x="490" y="470"/>
                </a:cubicBezTo>
                <a:cubicBezTo>
                  <a:pt x="452" y="482"/>
                  <a:pt x="360" y="430"/>
                  <a:pt x="371" y="415"/>
                </a:cubicBezTo>
                <a:cubicBezTo>
                  <a:pt x="382" y="400"/>
                  <a:pt x="498" y="378"/>
                  <a:pt x="554" y="379"/>
                </a:cubicBezTo>
                <a:cubicBezTo>
                  <a:pt x="610" y="380"/>
                  <a:pt x="689" y="439"/>
                  <a:pt x="709" y="424"/>
                </a:cubicBezTo>
                <a:cubicBezTo>
                  <a:pt x="729" y="409"/>
                  <a:pt x="689" y="288"/>
                  <a:pt x="673" y="287"/>
                </a:cubicBezTo>
                <a:cubicBezTo>
                  <a:pt x="657" y="286"/>
                  <a:pt x="632" y="363"/>
                  <a:pt x="615" y="416"/>
                </a:cubicBezTo>
                <a:cubicBezTo>
                  <a:pt x="598" y="469"/>
                  <a:pt x="536" y="558"/>
                  <a:pt x="572" y="607"/>
                </a:cubicBezTo>
                <a:cubicBezTo>
                  <a:pt x="608" y="656"/>
                  <a:pt x="789" y="724"/>
                  <a:pt x="830" y="709"/>
                </a:cubicBezTo>
                <a:cubicBezTo>
                  <a:pt x="871" y="694"/>
                  <a:pt x="812" y="568"/>
                  <a:pt x="819" y="516"/>
                </a:cubicBezTo>
                <a:cubicBezTo>
                  <a:pt x="826" y="464"/>
                  <a:pt x="844" y="400"/>
                  <a:pt x="874" y="397"/>
                </a:cubicBezTo>
                <a:cubicBezTo>
                  <a:pt x="904" y="394"/>
                  <a:pt x="975" y="476"/>
                  <a:pt x="1002" y="49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6635" name="Group 933"/>
          <p:cNvGrpSpPr>
            <a:grpSpLocks/>
          </p:cNvGrpSpPr>
          <p:nvPr/>
        </p:nvGrpSpPr>
        <p:grpSpPr bwMode="auto">
          <a:xfrm>
            <a:off x="2276475" y="2779713"/>
            <a:ext cx="190500" cy="225425"/>
            <a:chOff x="1389" y="3419"/>
            <a:chExt cx="284" cy="132"/>
          </a:xfrm>
        </p:grpSpPr>
        <p:sp>
          <p:nvSpPr>
            <p:cNvPr id="16652" name="Line 934"/>
            <p:cNvSpPr>
              <a:spLocks noChangeShapeType="1"/>
            </p:cNvSpPr>
            <p:nvPr/>
          </p:nvSpPr>
          <p:spPr bwMode="auto">
            <a:xfrm>
              <a:off x="1390" y="3419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653" name="Line 935"/>
            <p:cNvSpPr>
              <a:spLocks noChangeShapeType="1"/>
            </p:cNvSpPr>
            <p:nvPr/>
          </p:nvSpPr>
          <p:spPr bwMode="auto">
            <a:xfrm>
              <a:off x="1389" y="3423"/>
              <a:ext cx="0" cy="1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636" name="Group 936"/>
          <p:cNvGrpSpPr>
            <a:grpSpLocks/>
          </p:cNvGrpSpPr>
          <p:nvPr/>
        </p:nvGrpSpPr>
        <p:grpSpPr bwMode="auto">
          <a:xfrm>
            <a:off x="2284413" y="3833813"/>
            <a:ext cx="190500" cy="225425"/>
            <a:chOff x="1389" y="3419"/>
            <a:chExt cx="284" cy="132"/>
          </a:xfrm>
        </p:grpSpPr>
        <p:sp>
          <p:nvSpPr>
            <p:cNvPr id="16650" name="Line 937"/>
            <p:cNvSpPr>
              <a:spLocks noChangeShapeType="1"/>
            </p:cNvSpPr>
            <p:nvPr/>
          </p:nvSpPr>
          <p:spPr bwMode="auto">
            <a:xfrm>
              <a:off x="1390" y="3419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651" name="Line 938"/>
            <p:cNvSpPr>
              <a:spLocks noChangeShapeType="1"/>
            </p:cNvSpPr>
            <p:nvPr/>
          </p:nvSpPr>
          <p:spPr bwMode="auto">
            <a:xfrm>
              <a:off x="1389" y="3423"/>
              <a:ext cx="0" cy="1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637" name="Group 939"/>
          <p:cNvGrpSpPr>
            <a:grpSpLocks/>
          </p:cNvGrpSpPr>
          <p:nvPr/>
        </p:nvGrpSpPr>
        <p:grpSpPr bwMode="auto">
          <a:xfrm>
            <a:off x="2292350" y="4683125"/>
            <a:ext cx="190500" cy="225425"/>
            <a:chOff x="1389" y="3419"/>
            <a:chExt cx="284" cy="132"/>
          </a:xfrm>
        </p:grpSpPr>
        <p:sp>
          <p:nvSpPr>
            <p:cNvPr id="16648" name="Line 940"/>
            <p:cNvSpPr>
              <a:spLocks noChangeShapeType="1"/>
            </p:cNvSpPr>
            <p:nvPr/>
          </p:nvSpPr>
          <p:spPr bwMode="auto">
            <a:xfrm>
              <a:off x="1390" y="3419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649" name="Line 941"/>
            <p:cNvSpPr>
              <a:spLocks noChangeShapeType="1"/>
            </p:cNvSpPr>
            <p:nvPr/>
          </p:nvSpPr>
          <p:spPr bwMode="auto">
            <a:xfrm>
              <a:off x="1389" y="3423"/>
              <a:ext cx="0" cy="1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638" name="Text Box 942"/>
          <p:cNvSpPr txBox="1">
            <a:spLocks noChangeArrowheads="1"/>
          </p:cNvSpPr>
          <p:nvPr/>
        </p:nvSpPr>
        <p:spPr bwMode="auto">
          <a:xfrm>
            <a:off x="8351838" y="1316038"/>
            <a:ext cx="677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>
                <a:latin typeface="Times" charset="0"/>
              </a:rPr>
              <a:t>gene</a:t>
            </a:r>
          </a:p>
        </p:txBody>
      </p:sp>
      <p:sp>
        <p:nvSpPr>
          <p:cNvPr id="16639" name="Text Box 943"/>
          <p:cNvSpPr txBox="1">
            <a:spLocks noChangeArrowheads="1"/>
          </p:cNvSpPr>
          <p:nvPr/>
        </p:nvSpPr>
        <p:spPr bwMode="auto">
          <a:xfrm>
            <a:off x="7107238" y="2811463"/>
            <a:ext cx="1487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>
                <a:latin typeface="Times" charset="0"/>
              </a:rPr>
              <a:t>pre-mRNA</a:t>
            </a:r>
          </a:p>
        </p:txBody>
      </p:sp>
      <p:sp>
        <p:nvSpPr>
          <p:cNvPr id="16640" name="Text Box 944"/>
          <p:cNvSpPr txBox="1">
            <a:spLocks noChangeArrowheads="1"/>
          </p:cNvSpPr>
          <p:nvPr/>
        </p:nvSpPr>
        <p:spPr bwMode="auto">
          <a:xfrm>
            <a:off x="5853113" y="3956050"/>
            <a:ext cx="306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>
                <a:latin typeface="Times" charset="0"/>
              </a:rPr>
              <a:t>polyadenylated pre-mRNA</a:t>
            </a:r>
          </a:p>
        </p:txBody>
      </p:sp>
      <p:sp>
        <p:nvSpPr>
          <p:cNvPr id="16641" name="Text Box 945"/>
          <p:cNvSpPr txBox="1">
            <a:spLocks noChangeArrowheads="1"/>
          </p:cNvSpPr>
          <p:nvPr/>
        </p:nvSpPr>
        <p:spPr bwMode="auto">
          <a:xfrm>
            <a:off x="5630863" y="4805363"/>
            <a:ext cx="243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>
                <a:latin typeface="Times" charset="0"/>
              </a:rPr>
              <a:t>mature mRNA</a:t>
            </a:r>
          </a:p>
        </p:txBody>
      </p:sp>
      <p:sp>
        <p:nvSpPr>
          <p:cNvPr id="16642" name="Line 946"/>
          <p:cNvSpPr>
            <a:spLocks noChangeShapeType="1"/>
          </p:cNvSpPr>
          <p:nvPr/>
        </p:nvSpPr>
        <p:spPr bwMode="auto">
          <a:xfrm flipH="1">
            <a:off x="3476625" y="4362450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643" name="WordArt 947"/>
          <p:cNvSpPr>
            <a:spLocks noChangeArrowheads="1" noChangeShapeType="1" noTextEdit="1"/>
          </p:cNvSpPr>
          <p:nvPr/>
        </p:nvSpPr>
        <p:spPr bwMode="auto">
          <a:xfrm rot="2524722">
            <a:off x="400050" y="4316413"/>
            <a:ext cx="993775" cy="401637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it-IT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/>
                <a:ea typeface="Comic Sans MS"/>
                <a:cs typeface="Comic Sans MS"/>
              </a:rPr>
              <a:t>nucleus</a:t>
            </a:r>
          </a:p>
        </p:txBody>
      </p:sp>
      <p:sp>
        <p:nvSpPr>
          <p:cNvPr id="16644" name="WordArt 948"/>
          <p:cNvSpPr>
            <a:spLocks noChangeArrowheads="1" noChangeShapeType="1" noTextEdit="1"/>
          </p:cNvSpPr>
          <p:nvPr/>
        </p:nvSpPr>
        <p:spPr bwMode="auto">
          <a:xfrm rot="-1528045">
            <a:off x="7585075" y="5345113"/>
            <a:ext cx="1370013" cy="95885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it-IT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/>
                <a:ea typeface="Comic Sans MS"/>
                <a:cs typeface="Comic Sans MS"/>
              </a:rPr>
              <a:t>cytoplasm</a:t>
            </a:r>
          </a:p>
          <a:p>
            <a:pPr algn="ctr"/>
            <a:endParaRPr lang="it-IT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16645" name="Text Box 949"/>
          <p:cNvSpPr txBox="1">
            <a:spLocks noChangeArrowheads="1"/>
          </p:cNvSpPr>
          <p:nvPr/>
        </p:nvSpPr>
        <p:spPr bwMode="auto">
          <a:xfrm>
            <a:off x="1619250" y="9525"/>
            <a:ext cx="5638800" cy="466725"/>
          </a:xfrm>
          <a:prstGeom prst="rect">
            <a:avLst/>
          </a:prstGeom>
          <a:solidFill>
            <a:srgbClr val="66FF66">
              <a:alpha val="30196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omic Sans MS" charset="0"/>
            </a:endParaRPr>
          </a:p>
        </p:txBody>
      </p:sp>
      <p:sp>
        <p:nvSpPr>
          <p:cNvPr id="16646" name="AutoShape 952"/>
          <p:cNvSpPr>
            <a:spLocks noChangeArrowheads="1"/>
          </p:cNvSpPr>
          <p:nvPr/>
        </p:nvSpPr>
        <p:spPr bwMode="auto">
          <a:xfrm>
            <a:off x="4635500" y="3294063"/>
            <a:ext cx="727075" cy="355600"/>
          </a:xfrm>
          <a:prstGeom prst="leftArrow">
            <a:avLst>
              <a:gd name="adj1" fmla="val 50000"/>
              <a:gd name="adj2" fmla="val 51116"/>
            </a:avLst>
          </a:prstGeom>
          <a:solidFill>
            <a:srgbClr val="D222A3"/>
          </a:solidFill>
          <a:ln w="9525">
            <a:solidFill>
              <a:srgbClr val="D222A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charset="0"/>
            </a:endParaRPr>
          </a:p>
        </p:txBody>
      </p:sp>
      <p:sp>
        <p:nvSpPr>
          <p:cNvPr id="16647" name="Text Box 950"/>
          <p:cNvSpPr txBox="1">
            <a:spLocks noChangeArrowheads="1"/>
          </p:cNvSpPr>
          <p:nvPr/>
        </p:nvSpPr>
        <p:spPr bwMode="auto">
          <a:xfrm>
            <a:off x="2700338" y="34925"/>
            <a:ext cx="323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omic Sans MS" charset="0"/>
              </a:rPr>
              <a:t>Eucaryotic gene expression</a:t>
            </a:r>
          </a:p>
        </p:txBody>
      </p:sp>
    </p:spTree>
    <p:extLst>
      <p:ext uri="{BB962C8B-B14F-4D97-AF65-F5344CB8AC3E}">
        <p14:creationId xmlns:p14="http://schemas.microsoft.com/office/powerpoint/2010/main" val="405644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914400" y="0"/>
            <a:ext cx="7315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2400" b="1"/>
              <a:t>Catalysis Step 2</a:t>
            </a:r>
          </a:p>
          <a:p>
            <a:endParaRPr kumimoji="1" lang="en-US" altLang="zh-CN" sz="2400"/>
          </a:p>
          <a:p>
            <a:r>
              <a:rPr kumimoji="1" lang="en-US" altLang="zh-CN" sz="2400"/>
              <a:t>U5 snRNP helps to bring the two exons together, and aids the second transesterification reaction, in which the 3’-OH of the 5’ exon attacks the 3’ splice site.</a:t>
            </a:r>
          </a:p>
          <a:p>
            <a:pPr algn="ctr"/>
            <a:r>
              <a:rPr kumimoji="1" lang="en-US" altLang="zh-CN" sz="2400" b="1"/>
              <a:t>Final Step</a:t>
            </a:r>
          </a:p>
          <a:p>
            <a:pPr algn="ctr"/>
            <a:endParaRPr kumimoji="1" lang="en-US" altLang="zh-CN" sz="2400" b="1"/>
          </a:p>
          <a:p>
            <a:r>
              <a:rPr kumimoji="1" lang="en-US" altLang="zh-CN" sz="2400" b="1"/>
              <a:t>   </a:t>
            </a:r>
            <a:r>
              <a:rPr kumimoji="1" lang="en-US" altLang="zh-CN" sz="2400"/>
              <a:t>Release of the mRNA product and the snRNPs.</a:t>
            </a:r>
          </a:p>
        </p:txBody>
      </p:sp>
      <p:sp>
        <p:nvSpPr>
          <p:cNvPr id="6" name="Ritaglia singolo angolo rettangolo 5"/>
          <p:cNvSpPr/>
          <p:nvPr/>
        </p:nvSpPr>
        <p:spPr>
          <a:xfrm rot="1324376">
            <a:off x="1308100" y="4033838"/>
            <a:ext cx="1714500" cy="685800"/>
          </a:xfrm>
          <a:prstGeom prst="snip1Rect">
            <a:avLst/>
          </a:prstGeom>
          <a:solidFill>
            <a:srgbClr val="F69274"/>
          </a:solidFill>
          <a:ln>
            <a:solidFill>
              <a:srgbClr val="F692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Ovale 6"/>
          <p:cNvSpPr/>
          <p:nvPr/>
        </p:nvSpPr>
        <p:spPr>
          <a:xfrm rot="19997125">
            <a:off x="1373188" y="4845050"/>
            <a:ext cx="1066800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87363" y="4765675"/>
            <a:ext cx="982662" cy="838200"/>
          </a:xfrm>
          <a:prstGeom prst="ellipse">
            <a:avLst/>
          </a:prstGeom>
          <a:solidFill>
            <a:srgbClr val="FDECB8"/>
          </a:solidFill>
          <a:ln>
            <a:solidFill>
              <a:srgbClr val="FED19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797" name="CasellaDiTesto 8"/>
          <p:cNvSpPr txBox="1">
            <a:spLocks noChangeArrowheads="1"/>
          </p:cNvSpPr>
          <p:nvPr/>
        </p:nvSpPr>
        <p:spPr bwMode="auto">
          <a:xfrm>
            <a:off x="1905000" y="4129088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U5</a:t>
            </a:r>
          </a:p>
        </p:txBody>
      </p:sp>
      <p:sp>
        <p:nvSpPr>
          <p:cNvPr id="33798" name="CasellaDiTesto 9"/>
          <p:cNvSpPr txBox="1">
            <a:spLocks noChangeArrowheads="1"/>
          </p:cNvSpPr>
          <p:nvPr/>
        </p:nvSpPr>
        <p:spPr bwMode="auto">
          <a:xfrm>
            <a:off x="762000" y="5043488"/>
            <a:ext cx="47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U6</a:t>
            </a:r>
          </a:p>
        </p:txBody>
      </p:sp>
      <p:sp>
        <p:nvSpPr>
          <p:cNvPr id="11" name="Rettangolo arrotondato 10"/>
          <p:cNvSpPr/>
          <p:nvPr/>
        </p:nvSpPr>
        <p:spPr>
          <a:xfrm rot="7049475">
            <a:off x="458788" y="4302125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 rot="19140323">
            <a:off x="2540000" y="4776788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801" name="CasellaDiTesto 12"/>
          <p:cNvSpPr txBox="1">
            <a:spLocks noChangeArrowheads="1"/>
          </p:cNvSpPr>
          <p:nvPr/>
        </p:nvSpPr>
        <p:spPr bwMode="auto">
          <a:xfrm rot="-1058156">
            <a:off x="1666875" y="4979988"/>
            <a:ext cx="481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14" name="Figura a mano libera 13"/>
          <p:cNvSpPr/>
          <p:nvPr/>
        </p:nvSpPr>
        <p:spPr>
          <a:xfrm rot="19851744">
            <a:off x="1217613" y="5535613"/>
            <a:ext cx="1697037" cy="971550"/>
          </a:xfrm>
          <a:custGeom>
            <a:avLst/>
            <a:gdLst>
              <a:gd name="connsiteX0" fmla="*/ 1696155 w 1696155"/>
              <a:gd name="connsiteY0" fmla="*/ 115711 h 970845"/>
              <a:gd name="connsiteX1" fmla="*/ 1171221 w 1696155"/>
              <a:gd name="connsiteY1" fmla="*/ 132645 h 970845"/>
              <a:gd name="connsiteX2" fmla="*/ 1120421 w 1696155"/>
              <a:gd name="connsiteY2" fmla="*/ 437445 h 970845"/>
              <a:gd name="connsiteX3" fmla="*/ 917221 w 1696155"/>
              <a:gd name="connsiteY3" fmla="*/ 420511 h 970845"/>
              <a:gd name="connsiteX4" fmla="*/ 917221 w 1696155"/>
              <a:gd name="connsiteY4" fmla="*/ 149578 h 970845"/>
              <a:gd name="connsiteX5" fmla="*/ 121355 w 1696155"/>
              <a:gd name="connsiteY5" fmla="*/ 115711 h 970845"/>
              <a:gd name="connsiteX6" fmla="*/ 189088 w 1696155"/>
              <a:gd name="connsiteY6" fmla="*/ 843845 h 970845"/>
              <a:gd name="connsiteX7" fmla="*/ 1086555 w 1696155"/>
              <a:gd name="connsiteY7" fmla="*/ 877711 h 970845"/>
              <a:gd name="connsiteX8" fmla="*/ 1035755 w 1696155"/>
              <a:gd name="connsiteY8" fmla="*/ 437445 h 9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155" h="970845">
                <a:moveTo>
                  <a:pt x="1696155" y="115711"/>
                </a:moveTo>
                <a:cubicBezTo>
                  <a:pt x="1481666" y="97367"/>
                  <a:pt x="1267177" y="79023"/>
                  <a:pt x="1171221" y="132645"/>
                </a:cubicBezTo>
                <a:cubicBezTo>
                  <a:pt x="1075265" y="186267"/>
                  <a:pt x="1162754" y="389467"/>
                  <a:pt x="1120421" y="437445"/>
                </a:cubicBezTo>
                <a:cubicBezTo>
                  <a:pt x="1078088" y="485423"/>
                  <a:pt x="951088" y="468489"/>
                  <a:pt x="917221" y="420511"/>
                </a:cubicBezTo>
                <a:cubicBezTo>
                  <a:pt x="883354" y="372533"/>
                  <a:pt x="1049865" y="200378"/>
                  <a:pt x="917221" y="149578"/>
                </a:cubicBezTo>
                <a:cubicBezTo>
                  <a:pt x="784577" y="98778"/>
                  <a:pt x="242710" y="0"/>
                  <a:pt x="121355" y="115711"/>
                </a:cubicBezTo>
                <a:cubicBezTo>
                  <a:pt x="0" y="231422"/>
                  <a:pt x="28221" y="716845"/>
                  <a:pt x="189088" y="843845"/>
                </a:cubicBezTo>
                <a:cubicBezTo>
                  <a:pt x="349955" y="970845"/>
                  <a:pt x="945444" y="945444"/>
                  <a:pt x="1086555" y="877711"/>
                </a:cubicBezTo>
                <a:cubicBezTo>
                  <a:pt x="1227666" y="809978"/>
                  <a:pt x="1035755" y="437445"/>
                  <a:pt x="1035755" y="437445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803" name="CasellaDiTesto 14"/>
          <p:cNvSpPr txBox="1">
            <a:spLocks noChangeArrowheads="1"/>
          </p:cNvSpPr>
          <p:nvPr/>
        </p:nvSpPr>
        <p:spPr bwMode="auto">
          <a:xfrm>
            <a:off x="2003425" y="5565775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17" name="Figura a mano libera 16"/>
          <p:cNvSpPr/>
          <p:nvPr/>
        </p:nvSpPr>
        <p:spPr>
          <a:xfrm rot="19851744">
            <a:off x="6986588" y="4008438"/>
            <a:ext cx="1697037" cy="971550"/>
          </a:xfrm>
          <a:custGeom>
            <a:avLst/>
            <a:gdLst>
              <a:gd name="connsiteX0" fmla="*/ 1696155 w 1696155"/>
              <a:gd name="connsiteY0" fmla="*/ 115711 h 970845"/>
              <a:gd name="connsiteX1" fmla="*/ 1171221 w 1696155"/>
              <a:gd name="connsiteY1" fmla="*/ 132645 h 970845"/>
              <a:gd name="connsiteX2" fmla="*/ 1120421 w 1696155"/>
              <a:gd name="connsiteY2" fmla="*/ 437445 h 970845"/>
              <a:gd name="connsiteX3" fmla="*/ 917221 w 1696155"/>
              <a:gd name="connsiteY3" fmla="*/ 420511 h 970845"/>
              <a:gd name="connsiteX4" fmla="*/ 917221 w 1696155"/>
              <a:gd name="connsiteY4" fmla="*/ 149578 h 970845"/>
              <a:gd name="connsiteX5" fmla="*/ 121355 w 1696155"/>
              <a:gd name="connsiteY5" fmla="*/ 115711 h 970845"/>
              <a:gd name="connsiteX6" fmla="*/ 189088 w 1696155"/>
              <a:gd name="connsiteY6" fmla="*/ 843845 h 970845"/>
              <a:gd name="connsiteX7" fmla="*/ 1086555 w 1696155"/>
              <a:gd name="connsiteY7" fmla="*/ 877711 h 970845"/>
              <a:gd name="connsiteX8" fmla="*/ 1035755 w 1696155"/>
              <a:gd name="connsiteY8" fmla="*/ 437445 h 9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155" h="970845">
                <a:moveTo>
                  <a:pt x="1696155" y="115711"/>
                </a:moveTo>
                <a:cubicBezTo>
                  <a:pt x="1481666" y="97367"/>
                  <a:pt x="1267177" y="79023"/>
                  <a:pt x="1171221" y="132645"/>
                </a:cubicBezTo>
                <a:cubicBezTo>
                  <a:pt x="1075265" y="186267"/>
                  <a:pt x="1162754" y="389467"/>
                  <a:pt x="1120421" y="437445"/>
                </a:cubicBezTo>
                <a:cubicBezTo>
                  <a:pt x="1078088" y="485423"/>
                  <a:pt x="951088" y="468489"/>
                  <a:pt x="917221" y="420511"/>
                </a:cubicBezTo>
                <a:cubicBezTo>
                  <a:pt x="883354" y="372533"/>
                  <a:pt x="1049865" y="200378"/>
                  <a:pt x="917221" y="149578"/>
                </a:cubicBezTo>
                <a:cubicBezTo>
                  <a:pt x="784577" y="98778"/>
                  <a:pt x="242710" y="0"/>
                  <a:pt x="121355" y="115711"/>
                </a:cubicBezTo>
                <a:cubicBezTo>
                  <a:pt x="0" y="231422"/>
                  <a:pt x="28221" y="716845"/>
                  <a:pt x="189088" y="843845"/>
                </a:cubicBezTo>
                <a:cubicBezTo>
                  <a:pt x="349955" y="970845"/>
                  <a:pt x="945444" y="945444"/>
                  <a:pt x="1086555" y="877711"/>
                </a:cubicBezTo>
                <a:cubicBezTo>
                  <a:pt x="1227666" y="809978"/>
                  <a:pt x="1035755" y="437445"/>
                  <a:pt x="1035755" y="437445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805" name="CasellaDiTesto 17"/>
          <p:cNvSpPr txBox="1">
            <a:spLocks noChangeArrowheads="1"/>
          </p:cNvSpPr>
          <p:nvPr/>
        </p:nvSpPr>
        <p:spPr bwMode="auto">
          <a:xfrm>
            <a:off x="7772400" y="4038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6553200" y="594360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7543800" y="5943600"/>
            <a:ext cx="990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2" name="Connettore 2 21"/>
          <p:cNvCxnSpPr/>
          <p:nvPr/>
        </p:nvCxnSpPr>
        <p:spPr>
          <a:xfrm>
            <a:off x="4114800" y="5334000"/>
            <a:ext cx="1828800" cy="15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igura a mano libera 22"/>
          <p:cNvSpPr/>
          <p:nvPr/>
        </p:nvSpPr>
        <p:spPr>
          <a:xfrm>
            <a:off x="4419600" y="4826000"/>
            <a:ext cx="881063" cy="508000"/>
          </a:xfrm>
          <a:custGeom>
            <a:avLst/>
            <a:gdLst>
              <a:gd name="connsiteX0" fmla="*/ 0 w 880533"/>
              <a:gd name="connsiteY0" fmla="*/ 508000 h 508000"/>
              <a:gd name="connsiteX1" fmla="*/ 609600 w 880533"/>
              <a:gd name="connsiteY1" fmla="*/ 372533 h 508000"/>
              <a:gd name="connsiteX2" fmla="*/ 880533 w 880533"/>
              <a:gd name="connsiteY2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533" h="508000">
                <a:moveTo>
                  <a:pt x="0" y="508000"/>
                </a:moveTo>
                <a:cubicBezTo>
                  <a:pt x="231422" y="482600"/>
                  <a:pt x="462845" y="457200"/>
                  <a:pt x="609600" y="372533"/>
                </a:cubicBezTo>
                <a:cubicBezTo>
                  <a:pt x="756355" y="287866"/>
                  <a:pt x="880533" y="0"/>
                  <a:pt x="880533" y="0"/>
                </a:cubicBezTo>
              </a:path>
            </a:pathLst>
          </a:cu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Ritaglia singolo angolo rettangolo 23"/>
          <p:cNvSpPr/>
          <p:nvPr/>
        </p:nvSpPr>
        <p:spPr>
          <a:xfrm rot="1324376">
            <a:off x="4224338" y="4149725"/>
            <a:ext cx="1076325" cy="422275"/>
          </a:xfrm>
          <a:prstGeom prst="snip1Rect">
            <a:avLst/>
          </a:prstGeom>
          <a:solidFill>
            <a:srgbClr val="F69274"/>
          </a:solidFill>
          <a:ln>
            <a:solidFill>
              <a:srgbClr val="F692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811" name="CasellaDiTesto 24"/>
          <p:cNvSpPr txBox="1">
            <a:spLocks noChangeArrowheads="1"/>
          </p:cNvSpPr>
          <p:nvPr/>
        </p:nvSpPr>
        <p:spPr bwMode="auto">
          <a:xfrm>
            <a:off x="4479925" y="4114800"/>
            <a:ext cx="549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U5</a:t>
            </a:r>
          </a:p>
        </p:txBody>
      </p:sp>
      <p:sp>
        <p:nvSpPr>
          <p:cNvPr id="26" name="Ovale 25"/>
          <p:cNvSpPr/>
          <p:nvPr/>
        </p:nvSpPr>
        <p:spPr>
          <a:xfrm rot="19997125">
            <a:off x="5213350" y="3573463"/>
            <a:ext cx="885825" cy="6873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813" name="CasellaDiTesto 26"/>
          <p:cNvSpPr txBox="1">
            <a:spLocks noChangeArrowheads="1"/>
          </p:cNvSpPr>
          <p:nvPr/>
        </p:nvSpPr>
        <p:spPr bwMode="auto">
          <a:xfrm rot="-1058156">
            <a:off x="5387975" y="3670300"/>
            <a:ext cx="55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U2 </a:t>
            </a:r>
          </a:p>
        </p:txBody>
      </p:sp>
      <p:sp>
        <p:nvSpPr>
          <p:cNvPr id="28" name="Ovale 27"/>
          <p:cNvSpPr/>
          <p:nvPr/>
        </p:nvSpPr>
        <p:spPr>
          <a:xfrm>
            <a:off x="4495800" y="3429000"/>
            <a:ext cx="754063" cy="685800"/>
          </a:xfrm>
          <a:prstGeom prst="ellipse">
            <a:avLst/>
          </a:prstGeom>
          <a:solidFill>
            <a:srgbClr val="FDECB8"/>
          </a:solidFill>
          <a:ln>
            <a:solidFill>
              <a:srgbClr val="FED19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815" name="CasellaDiTesto 28"/>
          <p:cNvSpPr txBox="1">
            <a:spLocks noChangeArrowheads="1"/>
          </p:cNvSpPr>
          <p:nvPr/>
        </p:nvSpPr>
        <p:spPr bwMode="auto">
          <a:xfrm>
            <a:off x="4652963" y="3622675"/>
            <a:ext cx="60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/>
              <a:t>U6</a:t>
            </a:r>
          </a:p>
        </p:txBody>
      </p:sp>
    </p:spTree>
    <p:extLst>
      <p:ext uri="{BB962C8B-B14F-4D97-AF65-F5344CB8AC3E}">
        <p14:creationId xmlns:p14="http://schemas.microsoft.com/office/powerpoint/2010/main" val="756293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F8216D-86A3-1A43-BDDD-95E4995A8913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844675" y="457200"/>
            <a:ext cx="54213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" charset="0"/>
              </a:rPr>
              <a:t>Spliceosome &amp; ATP </a:t>
            </a:r>
            <a:r>
              <a:rPr lang="en-US" sz="2800" b="1">
                <a:latin typeface="Times New Roman" charset="0"/>
                <a:cs typeface="Times New Roman" charset="0"/>
              </a:rPr>
              <a:t>→</a:t>
            </a:r>
            <a:r>
              <a:rPr lang="en-US" sz="2800" b="1">
                <a:latin typeface="Calibri" charset="0"/>
                <a:cs typeface="Times New Roman" charset="0"/>
              </a:rPr>
              <a:t> RNA-RNA</a:t>
            </a:r>
          </a:p>
          <a:p>
            <a:pPr algn="ctr" eaLnBrk="1" hangingPunct="1"/>
            <a:r>
              <a:rPr lang="en-US" sz="2800" b="1">
                <a:latin typeface="Calibri" charset="0"/>
                <a:cs typeface="Times New Roman" charset="0"/>
              </a:rPr>
              <a:t>Rearrangements - I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01813"/>
            <a:ext cx="821848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609600" y="5486400"/>
            <a:ext cx="5715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88B32E-213D-4C49-A3F6-08C67C90713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36703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" charset="0"/>
              </a:rPr>
              <a:t>Spliceosome &amp; ATP </a:t>
            </a:r>
            <a:r>
              <a:rPr lang="en-US" sz="2800" b="1">
                <a:latin typeface="Times New Roman" charset="0"/>
                <a:cs typeface="Times New Roman" charset="0"/>
              </a:rPr>
              <a:t>→</a:t>
            </a:r>
          </a:p>
          <a:p>
            <a:pPr algn="ctr" eaLnBrk="1" hangingPunct="1"/>
            <a:r>
              <a:rPr lang="en-US" sz="2800" b="1">
                <a:latin typeface="Calibri" charset="0"/>
                <a:cs typeface="Times New Roman" charset="0"/>
              </a:rPr>
              <a:t> RNA-RNA</a:t>
            </a:r>
          </a:p>
          <a:p>
            <a:pPr algn="ctr" eaLnBrk="1" hangingPunct="1"/>
            <a:r>
              <a:rPr lang="en-US" sz="2800" b="1">
                <a:latin typeface="Calibri" charset="0"/>
                <a:cs typeface="Times New Roman" charset="0"/>
              </a:rPr>
              <a:t>Rearrangements - II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76200"/>
            <a:ext cx="47879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4267200" y="60198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4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DA10EA-39F4-9F44-88B1-80D9417AC8B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04938"/>
            <a:ext cx="8535987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685800" y="3048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Calibri" charset="0"/>
              </a:rPr>
              <a:t>Pre-mRNA Splicing is Accelerated by RNA-RNA Basepairing: snRNPs</a:t>
            </a:r>
            <a:endParaRPr lang="el-GR" sz="2800" b="1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953000" y="3352800"/>
            <a:ext cx="1066800" cy="762000"/>
          </a:xfrm>
          <a:prstGeom prst="rect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543550" y="3714750"/>
            <a:ext cx="304800" cy="38100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27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magine 1" descr="Schermata 2015-04-14 a 10.35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9978"/>
          <a:stretch/>
        </p:blipFill>
        <p:spPr bwMode="auto">
          <a:xfrm>
            <a:off x="353706" y="558800"/>
            <a:ext cx="8451774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ttangolo 2"/>
          <p:cNvSpPr>
            <a:spLocks noChangeArrowheads="1"/>
          </p:cNvSpPr>
          <p:nvPr/>
        </p:nvSpPr>
        <p:spPr bwMode="auto">
          <a:xfrm>
            <a:off x="2700338" y="17463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b="1">
                <a:latin typeface="Comic Sans MS" charset="0"/>
                <a:cs typeface="Comic Sans MS" charset="0"/>
              </a:rPr>
              <a:t>The spliceosome cycle</a:t>
            </a:r>
          </a:p>
        </p:txBody>
      </p:sp>
    </p:spTree>
    <p:extLst>
      <p:ext uri="{BB962C8B-B14F-4D97-AF65-F5344CB8AC3E}">
        <p14:creationId xmlns:p14="http://schemas.microsoft.com/office/powerpoint/2010/main" val="1600184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uppo 2"/>
          <p:cNvGrpSpPr>
            <a:grpSpLocks/>
          </p:cNvGrpSpPr>
          <p:nvPr/>
        </p:nvGrpSpPr>
        <p:grpSpPr bwMode="auto">
          <a:xfrm>
            <a:off x="6350" y="2924175"/>
            <a:ext cx="3155950" cy="2651125"/>
            <a:chOff x="749300" y="3898900"/>
            <a:chExt cx="3479800" cy="2938264"/>
          </a:xfrm>
        </p:grpSpPr>
        <p:pic>
          <p:nvPicPr>
            <p:cNvPr id="379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3"/>
            <a:stretch>
              <a:fillRect/>
            </a:stretch>
          </p:blipFill>
          <p:spPr bwMode="auto">
            <a:xfrm>
              <a:off x="749300" y="3898900"/>
              <a:ext cx="3479800" cy="2938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3" name="Line 3"/>
            <p:cNvSpPr>
              <a:spLocks noChangeShapeType="1"/>
            </p:cNvSpPr>
            <p:nvPr/>
          </p:nvSpPr>
          <p:spPr bwMode="auto">
            <a:xfrm flipH="1">
              <a:off x="3778250" y="4559102"/>
              <a:ext cx="450850" cy="28892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2770188" y="4760714"/>
              <a:ext cx="1008062" cy="3175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547813" y="-100013"/>
            <a:ext cx="6342062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How to study splicing in vitro</a:t>
            </a:r>
          </a:p>
        </p:txBody>
      </p:sp>
      <p:sp>
        <p:nvSpPr>
          <p:cNvPr id="4" name="Rectangle 2" descr="Velina blu"/>
          <p:cNvSpPr>
            <a:spLocks noChangeArrowheads="1"/>
          </p:cNvSpPr>
          <p:nvPr/>
        </p:nvSpPr>
        <p:spPr bwMode="auto">
          <a:xfrm>
            <a:off x="715963" y="762000"/>
            <a:ext cx="7751762" cy="19637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sv-SE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procedure</a:t>
            </a:r>
            <a:endParaRPr lang="sv-SE" b="1" dirty="0"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cs typeface="Arial" charset="0"/>
            </a:endParaRPr>
          </a:p>
          <a:p>
            <a:pPr marL="819150" lvl="1" indent="-285750">
              <a:spcBef>
                <a:spcPct val="20000"/>
              </a:spcBef>
              <a:defRPr/>
            </a:pPr>
            <a:r>
              <a:rPr lang="it-IT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-in vitro </a:t>
            </a:r>
            <a:r>
              <a:rPr lang="it-IT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transcribed</a:t>
            </a:r>
            <a:r>
              <a:rPr lang="it-IT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RNA</a:t>
            </a:r>
            <a:r>
              <a:rPr lang="sv-SE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	</a:t>
            </a:r>
          </a:p>
          <a:p>
            <a:pPr marL="819150" lvl="1" indent="-285750">
              <a:spcBef>
                <a:spcPct val="2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-RNA plus nuclear extract</a:t>
            </a:r>
          </a:p>
          <a:p>
            <a:pPr marL="819150" lvl="1" indent="-285750">
              <a:spcBef>
                <a:spcPct val="2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-RNA isolation 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ot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different time points</a:t>
            </a:r>
          </a:p>
          <a:p>
            <a:pPr marL="819150" lvl="1" indent="-285750">
              <a:spcBef>
                <a:spcPct val="2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-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elettrophoresis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 for the analysis of the reaction products</a:t>
            </a:r>
          </a:p>
          <a:p>
            <a:pPr marL="819150" lvl="1" indent="-285750">
              <a:spcBef>
                <a:spcPct val="20000"/>
              </a:spcBef>
              <a:buFontTx/>
              <a:buChar char="–"/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cs typeface="Arial" charset="0"/>
            </a:endParaRPr>
          </a:p>
          <a:p>
            <a:pPr marL="819150" lvl="1" indent="-285750">
              <a:spcBef>
                <a:spcPct val="20000"/>
              </a:spcBef>
              <a:buFontTx/>
              <a:buChar char="–"/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cs typeface="Arial" charset="0"/>
            </a:endParaRPr>
          </a:p>
          <a:p>
            <a:pPr marL="819150" lvl="1" indent="-285750">
              <a:spcBef>
                <a:spcPct val="20000"/>
              </a:spcBef>
              <a:buFontTx/>
              <a:buChar char="–"/>
              <a:defRPr/>
            </a:pPr>
            <a:endParaRPr lang="sv-SE" b="1" dirty="0"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cs typeface="Arial" charset="0"/>
            </a:endParaRPr>
          </a:p>
        </p:txBody>
      </p:sp>
      <p:grpSp>
        <p:nvGrpSpPr>
          <p:cNvPr id="37892" name="Gruppo 1"/>
          <p:cNvGrpSpPr>
            <a:grpSpLocks/>
          </p:cNvGrpSpPr>
          <p:nvPr/>
        </p:nvGrpSpPr>
        <p:grpSpPr bwMode="auto">
          <a:xfrm>
            <a:off x="6804025" y="3114675"/>
            <a:ext cx="2173288" cy="3738563"/>
            <a:chOff x="5076056" y="3115618"/>
            <a:chExt cx="2173287" cy="3738562"/>
          </a:xfrm>
        </p:grpSpPr>
        <p:pic>
          <p:nvPicPr>
            <p:cNvPr id="37900" name="Picture 6" descr="in vitro splicing ass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115618"/>
              <a:ext cx="2173287" cy="373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Rectangle 7"/>
            <p:cNvSpPr>
              <a:spLocks noChangeArrowheads="1"/>
            </p:cNvSpPr>
            <p:nvPr/>
          </p:nvSpPr>
          <p:spPr bwMode="auto">
            <a:xfrm>
              <a:off x="5220072" y="5623073"/>
              <a:ext cx="576262" cy="830263"/>
            </a:xfrm>
            <a:prstGeom prst="rect">
              <a:avLst/>
            </a:prstGeom>
            <a:solidFill>
              <a:srgbClr val="F6F5F4"/>
            </a:solidFill>
            <a:ln w="9525">
              <a:solidFill>
                <a:srgbClr val="F6F5F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charset="0"/>
              </a:endParaRPr>
            </a:p>
          </p:txBody>
        </p:sp>
      </p:grpSp>
      <p:pic>
        <p:nvPicPr>
          <p:cNvPr id="37893" name="Immagine 4" descr="1195432651236937346eppendorf_opened__carlos_01.svg.m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300663"/>
            <a:ext cx="9286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500563" y="6464300"/>
            <a:ext cx="18923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Arial" charset="0"/>
              </a:rPr>
              <a:t>nuclear extract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067175" y="6669088"/>
            <a:ext cx="433388" cy="0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igura a mano libera 11"/>
          <p:cNvSpPr/>
          <p:nvPr/>
        </p:nvSpPr>
        <p:spPr>
          <a:xfrm>
            <a:off x="2755900" y="4881563"/>
            <a:ext cx="1041400" cy="617537"/>
          </a:xfrm>
          <a:custGeom>
            <a:avLst/>
            <a:gdLst>
              <a:gd name="connsiteX0" fmla="*/ 0 w 1041400"/>
              <a:gd name="connsiteY0" fmla="*/ 122371 h 617671"/>
              <a:gd name="connsiteX1" fmla="*/ 723900 w 1041400"/>
              <a:gd name="connsiteY1" fmla="*/ 33471 h 617671"/>
              <a:gd name="connsiteX2" fmla="*/ 1041400 w 1041400"/>
              <a:gd name="connsiteY2" fmla="*/ 617671 h 61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1400" h="617671">
                <a:moveTo>
                  <a:pt x="0" y="122371"/>
                </a:moveTo>
                <a:cubicBezTo>
                  <a:pt x="275166" y="36646"/>
                  <a:pt x="550333" y="-49079"/>
                  <a:pt x="723900" y="33471"/>
                </a:cubicBezTo>
                <a:cubicBezTo>
                  <a:pt x="897467" y="116021"/>
                  <a:pt x="1041400" y="617671"/>
                  <a:pt x="1041400" y="617671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4067175" y="4076700"/>
            <a:ext cx="720725" cy="1728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8" name="CasellaDiTesto 14"/>
          <p:cNvSpPr txBox="1">
            <a:spLocks noChangeArrowheads="1"/>
          </p:cNvSpPr>
          <p:nvPr/>
        </p:nvSpPr>
        <p:spPr bwMode="auto">
          <a:xfrm>
            <a:off x="4787900" y="3573463"/>
            <a:ext cx="163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Century Gothic" charset="0"/>
                <a:cs typeface="Century Gothic" charset="0"/>
              </a:rPr>
              <a:t>RNA isolation</a:t>
            </a:r>
          </a:p>
        </p:txBody>
      </p:sp>
      <p:sp>
        <p:nvSpPr>
          <p:cNvPr id="37899" name="CasellaDiTesto 18"/>
          <p:cNvSpPr txBox="1">
            <a:spLocks noChangeArrowheads="1"/>
          </p:cNvSpPr>
          <p:nvPr/>
        </p:nvSpPr>
        <p:spPr bwMode="auto">
          <a:xfrm>
            <a:off x="7092950" y="2781300"/>
            <a:ext cx="1614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latin typeface="Century Gothic" charset="0"/>
                <a:cs typeface="Century Gothic" charset="0"/>
              </a:rPr>
              <a:t>RNA analysis</a:t>
            </a:r>
          </a:p>
        </p:txBody>
      </p:sp>
    </p:spTree>
    <p:extLst>
      <p:ext uri="{BB962C8B-B14F-4D97-AF65-F5344CB8AC3E}">
        <p14:creationId xmlns:p14="http://schemas.microsoft.com/office/powerpoint/2010/main" val="1293674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645285" y="202367"/>
            <a:ext cx="6469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DE0A10"/>
                </a:solidFill>
                <a:latin typeface="Calibri" charset="0"/>
              </a:rPr>
              <a:t>in vitro </a:t>
            </a:r>
            <a:r>
              <a:rPr lang="it-IT" b="1" dirty="0" err="1">
                <a:solidFill>
                  <a:srgbClr val="DE0A10"/>
                </a:solidFill>
                <a:latin typeface="Calibri" charset="0"/>
              </a:rPr>
              <a:t>analysis</a:t>
            </a:r>
            <a:r>
              <a:rPr lang="it-IT" b="1" dirty="0">
                <a:solidFill>
                  <a:srgbClr val="DE0A10"/>
                </a:solidFill>
                <a:latin typeface="Calibri" charset="0"/>
              </a:rPr>
              <a:t> of  </a:t>
            </a:r>
            <a:r>
              <a:rPr lang="it-IT" b="1" dirty="0" err="1">
                <a:solidFill>
                  <a:srgbClr val="DE0A10"/>
                </a:solidFill>
                <a:latin typeface="Calibri" charset="0"/>
              </a:rPr>
              <a:t>splicing</a:t>
            </a:r>
            <a:r>
              <a:rPr lang="it-IT" b="1" dirty="0">
                <a:solidFill>
                  <a:srgbClr val="DE0A10"/>
                </a:solidFill>
                <a:latin typeface="Calibri" charset="0"/>
              </a:rPr>
              <a:t> </a:t>
            </a:r>
            <a:r>
              <a:rPr lang="it-IT" b="1" dirty="0" err="1">
                <a:solidFill>
                  <a:srgbClr val="DE0A10"/>
                </a:solidFill>
                <a:latin typeface="Calibri" charset="0"/>
              </a:rPr>
              <a:t>complexes</a:t>
            </a:r>
            <a:r>
              <a:rPr lang="it-IT" b="1" dirty="0">
                <a:solidFill>
                  <a:srgbClr val="DE0A10"/>
                </a:solidFill>
                <a:latin typeface="Calibri" charset="0"/>
              </a:rPr>
              <a:t> </a:t>
            </a:r>
            <a:r>
              <a:rPr lang="it-IT" b="1" dirty="0" err="1">
                <a:solidFill>
                  <a:srgbClr val="DE0A10"/>
                </a:solidFill>
                <a:latin typeface="Calibri" charset="0"/>
              </a:rPr>
              <a:t>formation</a:t>
            </a:r>
            <a:endParaRPr lang="it-IT" dirty="0">
              <a:latin typeface="Calibri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r="54745"/>
          <a:stretch>
            <a:fillRect/>
          </a:stretch>
        </p:blipFill>
        <p:spPr bwMode="auto">
          <a:xfrm>
            <a:off x="5314950" y="1611313"/>
            <a:ext cx="3065463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26740" r="-4500"/>
          <a:stretch>
            <a:fillRect/>
          </a:stretch>
        </p:blipFill>
        <p:spPr bwMode="auto">
          <a:xfrm>
            <a:off x="488950" y="1720850"/>
            <a:ext cx="214947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92150" y="1171575"/>
            <a:ext cx="660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>
                <a:latin typeface="Calibri" charset="0"/>
              </a:rPr>
              <a:t>gel nativo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463800" y="4981575"/>
            <a:ext cx="19494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dirty="0">
                <a:latin typeface="Calibri" charset="0"/>
              </a:rPr>
              <a:t>1 - time 0</a:t>
            </a:r>
            <a:r>
              <a:rPr lang="ja-JP" altLang="it-IT" sz="1600" dirty="0">
                <a:latin typeface="Calibri" charset="0"/>
              </a:rPr>
              <a:t>’</a:t>
            </a:r>
            <a:endParaRPr lang="it-IT" sz="1600" dirty="0">
              <a:latin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sz="1600" dirty="0">
                <a:latin typeface="Calibri" charset="0"/>
              </a:rPr>
              <a:t>3 - time 30</a:t>
            </a:r>
            <a:r>
              <a:rPr lang="ja-JP" altLang="it-IT" sz="1600" dirty="0">
                <a:latin typeface="Calibri" charset="0"/>
              </a:rPr>
              <a:t>’</a:t>
            </a:r>
            <a:r>
              <a:rPr lang="it-IT" sz="1600" dirty="0">
                <a:latin typeface="Calibri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t-IT" sz="1600" dirty="0">
                <a:latin typeface="Calibri" charset="0"/>
              </a:rPr>
              <a:t>2 - time 90</a:t>
            </a:r>
            <a:r>
              <a:rPr lang="ja-JP" altLang="it-IT" sz="1600" dirty="0">
                <a:latin typeface="Calibri" charset="0"/>
              </a:rPr>
              <a:t>’</a:t>
            </a:r>
            <a:endParaRPr lang="it-IT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0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hermata 10-2457672 alle 16.45.1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7" r="930" b="11528"/>
          <a:stretch/>
        </p:blipFill>
        <p:spPr>
          <a:xfrm>
            <a:off x="822399" y="1746384"/>
            <a:ext cx="7559601" cy="485395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46100" y="0"/>
            <a:ext cx="7835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How Are Short Exons Flanked by Long Introns Defined and Committed to Splicing?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973696" y="1356521"/>
            <a:ext cx="1741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Intron &gt; 250 </a:t>
            </a:r>
            <a:r>
              <a:rPr lang="en-GB" sz="2000" dirty="0" err="1"/>
              <a:t>nt</a:t>
            </a:r>
            <a:endParaRPr lang="en-GB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884154" y="1356521"/>
            <a:ext cx="1741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Intron &lt; 250 </a:t>
            </a:r>
            <a:r>
              <a:rPr lang="en-GB" sz="2000" dirty="0" err="1"/>
              <a:t>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81391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10-2457672 alle 16.5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9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307306"/>
            <a:ext cx="40481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cross-</a:t>
            </a:r>
            <a:r>
              <a:rPr lang="it-IT" dirty="0" err="1"/>
              <a:t>exon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r>
              <a:rPr lang="it-IT" dirty="0"/>
              <a:t> are </a:t>
            </a:r>
            <a:r>
              <a:rPr lang="it-IT" dirty="0" err="1"/>
              <a:t>disrupted</a:t>
            </a:r>
            <a:r>
              <a:rPr lang="it-IT" dirty="0"/>
              <a:t> and the </a:t>
            </a:r>
            <a:r>
              <a:rPr lang="it-IT" b="1" dirty="0"/>
              <a:t>cross-</a:t>
            </a:r>
            <a:r>
              <a:rPr lang="it-IT" b="1" dirty="0" err="1"/>
              <a:t>exon</a:t>
            </a:r>
            <a:r>
              <a:rPr lang="it-IT" b="1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converted</a:t>
            </a:r>
            <a:r>
              <a:rPr lang="it-IT" dirty="0"/>
              <a:t> </a:t>
            </a:r>
            <a:r>
              <a:rPr lang="it-IT" dirty="0" err="1"/>
              <a:t>into</a:t>
            </a:r>
            <a:endParaRPr lang="it-IT" dirty="0"/>
          </a:p>
          <a:p>
            <a:pPr algn="just"/>
            <a:r>
              <a:rPr lang="it-IT" dirty="0"/>
              <a:t>a </a:t>
            </a:r>
            <a:r>
              <a:rPr lang="it-IT" b="1" dirty="0"/>
              <a:t>cross-</a:t>
            </a:r>
            <a:r>
              <a:rPr lang="it-IT" b="1" dirty="0" err="1"/>
              <a:t>intron</a:t>
            </a:r>
            <a:r>
              <a:rPr lang="it-IT" b="1" dirty="0"/>
              <a:t> </a:t>
            </a:r>
            <a:r>
              <a:rPr lang="it-IT" dirty="0"/>
              <a:t>A </a:t>
            </a:r>
            <a:r>
              <a:rPr lang="it-IT" dirty="0" err="1"/>
              <a:t>complex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a </a:t>
            </a:r>
            <a:r>
              <a:rPr lang="it-IT" dirty="0" err="1"/>
              <a:t>molecular</a:t>
            </a:r>
            <a:r>
              <a:rPr lang="it-IT" dirty="0"/>
              <a:t> bridge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forms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U2 and U1 </a:t>
            </a:r>
            <a:r>
              <a:rPr lang="it-IT" dirty="0" err="1"/>
              <a:t>bound</a:t>
            </a:r>
            <a:r>
              <a:rPr lang="it-IT" dirty="0"/>
              <a:t> to an </a:t>
            </a:r>
            <a:r>
              <a:rPr lang="it-IT" dirty="0" err="1"/>
              <a:t>upstream</a:t>
            </a:r>
            <a:r>
              <a:rPr lang="it-IT" dirty="0"/>
              <a:t> 5’SS 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2864009"/>
            <a:ext cx="4048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step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decisive in </a:t>
            </a:r>
            <a:r>
              <a:rPr lang="it-IT" dirty="0" err="1"/>
              <a:t>determining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5’ and 3’ </a:t>
            </a:r>
            <a:r>
              <a:rPr lang="it-IT" dirty="0" err="1"/>
              <a:t>exon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ultimately</a:t>
            </a:r>
            <a:r>
              <a:rPr lang="it-IT" dirty="0"/>
              <a:t> be </a:t>
            </a:r>
            <a:r>
              <a:rPr lang="it-IT" dirty="0" err="1"/>
              <a:t>spliced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; 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4436586"/>
            <a:ext cx="4048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the tri-</a:t>
            </a:r>
            <a:r>
              <a:rPr lang="it-IT" dirty="0" err="1"/>
              <a:t>snRNP</a:t>
            </a:r>
            <a:r>
              <a:rPr lang="it-IT" dirty="0"/>
              <a:t> </a:t>
            </a:r>
            <a:r>
              <a:rPr lang="it-IT" dirty="0" err="1"/>
              <a:t>binds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exon</a:t>
            </a:r>
            <a:r>
              <a:rPr lang="it-IT" dirty="0"/>
              <a:t> </a:t>
            </a:r>
            <a:r>
              <a:rPr lang="it-IT" dirty="0" err="1"/>
              <a:t>definition</a:t>
            </a:r>
            <a:r>
              <a:rPr lang="it-IT" dirty="0"/>
              <a:t>, </a:t>
            </a:r>
            <a:r>
              <a:rPr lang="it-IT" dirty="0" err="1"/>
              <a:t>interacting</a:t>
            </a:r>
            <a:r>
              <a:rPr lang="it-IT" dirty="0"/>
              <a:t> with the cross-</a:t>
            </a:r>
            <a:r>
              <a:rPr lang="it-IT" dirty="0" err="1"/>
              <a:t>intron</a:t>
            </a:r>
            <a:r>
              <a:rPr lang="it-IT" dirty="0"/>
              <a:t> A </a:t>
            </a:r>
            <a:r>
              <a:rPr lang="it-IT" dirty="0" err="1"/>
              <a:t>complex</a:t>
            </a:r>
            <a:r>
              <a:rPr lang="it-IT" dirty="0"/>
              <a:t>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generating</a:t>
            </a:r>
            <a:r>
              <a:rPr lang="it-IT" dirty="0"/>
              <a:t> a B </a:t>
            </a:r>
            <a:r>
              <a:rPr lang="it-IT" dirty="0" err="1"/>
              <a:t>complex</a:t>
            </a:r>
            <a:r>
              <a:rPr lang="it-IT" dirty="0"/>
              <a:t>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660" r="9661"/>
          <a:stretch/>
        </p:blipFill>
        <p:spPr>
          <a:xfrm>
            <a:off x="4349749" y="650874"/>
            <a:ext cx="4730750" cy="582612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286000" y="75167"/>
            <a:ext cx="538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From cross-</a:t>
            </a:r>
            <a:r>
              <a:rPr lang="it-IT" sz="2400" b="1" dirty="0" err="1"/>
              <a:t>exon</a:t>
            </a:r>
            <a:r>
              <a:rPr lang="it-IT" sz="2400" b="1" dirty="0"/>
              <a:t> to cross-</a:t>
            </a:r>
            <a:r>
              <a:rPr lang="it-IT" sz="2400" b="1" dirty="0" err="1"/>
              <a:t>intron</a:t>
            </a:r>
            <a:r>
              <a:rPr lang="it-IT" sz="2400" b="1" dirty="0"/>
              <a:t> </a:t>
            </a:r>
            <a:r>
              <a:rPr lang="it-IT" sz="2400" b="1" dirty="0" err="1"/>
              <a:t>complex</a:t>
            </a:r>
            <a:r>
              <a:rPr lang="it-IT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13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wea46119_14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08660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752600" y="135470"/>
            <a:ext cx="580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Helvetica" charset="0"/>
              </a:rPr>
              <a:t>Eukaryotic genes contain introns</a:t>
            </a:r>
          </a:p>
        </p:txBody>
      </p:sp>
    </p:spTree>
    <p:extLst>
      <p:ext uri="{BB962C8B-B14F-4D97-AF65-F5344CB8AC3E}">
        <p14:creationId xmlns:p14="http://schemas.microsoft.com/office/powerpoint/2010/main" val="1748878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3" descr="D:\kuloth\2014\Feb\02-02-2014\nrg_aop\slides_img\nrg3662-f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/>
        </p:blipFill>
        <p:spPr bwMode="auto">
          <a:xfrm>
            <a:off x="4955225" y="229037"/>
            <a:ext cx="3196085" cy="65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3" descr="D:\kuloth\2014\Feb\02-02-2014\nrg_aop\slides_img\nrg3662-f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7"/>
          <a:stretch/>
        </p:blipFill>
        <p:spPr bwMode="auto">
          <a:xfrm>
            <a:off x="214047" y="2584872"/>
            <a:ext cx="4467225" cy="24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14047" y="4257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Coupling mRNA processing with transcription in time and space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97331" y="52160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/>
              <a:t>'Miller spread' electron </a:t>
            </a:r>
            <a:r>
              <a:rPr lang="it-IT" sz="1600" dirty="0" err="1"/>
              <a:t>micrograph</a:t>
            </a:r>
            <a:r>
              <a:rPr lang="it-IT" sz="1600" dirty="0"/>
              <a:t> (</a:t>
            </a:r>
            <a:r>
              <a:rPr lang="it-IT" sz="1600" dirty="0" err="1"/>
              <a:t>left</a:t>
            </a:r>
            <a:r>
              <a:rPr lang="it-IT" sz="1600" dirty="0"/>
              <a:t>) and </a:t>
            </a:r>
            <a:r>
              <a:rPr lang="it-IT" sz="1600" dirty="0" err="1"/>
              <a:t>its</a:t>
            </a:r>
            <a:r>
              <a:rPr lang="it-IT" sz="1600" dirty="0"/>
              <a:t> </a:t>
            </a:r>
            <a:r>
              <a:rPr lang="it-IT" sz="1600" dirty="0" err="1"/>
              <a:t>interpretation</a:t>
            </a:r>
            <a:r>
              <a:rPr lang="it-IT" sz="1600" dirty="0"/>
              <a:t> (right) are </a:t>
            </a:r>
            <a:r>
              <a:rPr lang="it-IT" sz="1600" dirty="0" err="1"/>
              <a:t>shown</a:t>
            </a:r>
            <a:r>
              <a:rPr lang="it-IT" sz="1600" dirty="0"/>
              <a:t> for a </a:t>
            </a:r>
            <a:r>
              <a:rPr lang="it-IT" sz="1600" i="1" dirty="0" err="1"/>
              <a:t>Drosophila</a:t>
            </a:r>
            <a:r>
              <a:rPr lang="it-IT" sz="1600" i="1" dirty="0"/>
              <a:t> </a:t>
            </a:r>
            <a:r>
              <a:rPr lang="it-IT" sz="1600" i="1" dirty="0" err="1"/>
              <a:t>melanogaster</a:t>
            </a:r>
            <a:r>
              <a:rPr lang="it-IT" sz="1600" dirty="0"/>
              <a:t> </a:t>
            </a:r>
            <a:r>
              <a:rPr lang="it-IT" sz="1600" dirty="0" err="1"/>
              <a:t>embryonic</a:t>
            </a:r>
            <a:r>
              <a:rPr lang="it-IT" sz="1600" dirty="0"/>
              <a:t> gene</a:t>
            </a:r>
            <a:endParaRPr lang="en-GB" sz="1600" dirty="0"/>
          </a:p>
        </p:txBody>
      </p:sp>
      <p:sp>
        <p:nvSpPr>
          <p:cNvPr id="10" name="Rettangolo 9"/>
          <p:cNvSpPr/>
          <p:nvPr/>
        </p:nvSpPr>
        <p:spPr>
          <a:xfrm rot="17179769">
            <a:off x="2218705" y="3369263"/>
            <a:ext cx="780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/>
              <a:t>Introns</a:t>
            </a:r>
            <a:r>
              <a:rPr lang="it-IT" sz="1600" dirty="0"/>
              <a:t> </a:t>
            </a:r>
            <a:endParaRPr lang="en-GB" sz="1600" dirty="0"/>
          </a:p>
        </p:txBody>
      </p:sp>
      <p:sp>
        <p:nvSpPr>
          <p:cNvPr id="11" name="Rettangolo 10"/>
          <p:cNvSpPr/>
          <p:nvPr/>
        </p:nvSpPr>
        <p:spPr>
          <a:xfrm>
            <a:off x="3310063" y="4274986"/>
            <a:ext cx="14719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/>
              <a:t>direction</a:t>
            </a:r>
            <a:r>
              <a:rPr lang="it-IT" sz="1600" dirty="0"/>
              <a:t> </a:t>
            </a:r>
          </a:p>
          <a:p>
            <a:r>
              <a:rPr lang="it-IT" sz="1600" dirty="0"/>
              <a:t>of </a:t>
            </a:r>
            <a:r>
              <a:rPr lang="it-IT" sz="1600" dirty="0" err="1"/>
              <a:t>transcription</a:t>
            </a:r>
            <a:r>
              <a:rPr lang="it-IT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22599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10-2457672 alle 10.28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446"/>
            <a:ext cx="9144000" cy="517349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185188" y="121146"/>
            <a:ext cx="4891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When chromatin meets splicing</a:t>
            </a:r>
          </a:p>
        </p:txBody>
      </p:sp>
    </p:spTree>
    <p:extLst>
      <p:ext uri="{BB962C8B-B14F-4D97-AF65-F5344CB8AC3E}">
        <p14:creationId xmlns:p14="http://schemas.microsoft.com/office/powerpoint/2010/main" val="88196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7368" y="5101572"/>
            <a:ext cx="8742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/>
              <a:t>Evidence </a:t>
            </a:r>
            <a:r>
              <a:rPr lang="fr-FR" sz="2000" dirty="0" err="1"/>
              <a:t>suggests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such</a:t>
            </a:r>
            <a:r>
              <a:rPr lang="fr-FR" sz="2000" dirty="0"/>
              <a:t> guidance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provided</a:t>
            </a:r>
            <a:r>
              <a:rPr lang="fr-FR" sz="2000" dirty="0"/>
              <a:t> </a:t>
            </a:r>
            <a:r>
              <a:rPr lang="fr-FR" sz="2000" dirty="0" err="1"/>
              <a:t>both</a:t>
            </a:r>
            <a:r>
              <a:rPr lang="fr-FR" sz="2000" dirty="0"/>
              <a:t> by </a:t>
            </a:r>
            <a:r>
              <a:rPr lang="fr-FR" sz="2000" dirty="0" err="1"/>
              <a:t>intrinsic</a:t>
            </a:r>
            <a:r>
              <a:rPr lang="fr-FR" sz="2000" dirty="0"/>
              <a:t> </a:t>
            </a:r>
            <a:r>
              <a:rPr lang="fr-FR" sz="2000" dirty="0" err="1"/>
              <a:t>differences</a:t>
            </a:r>
            <a:r>
              <a:rPr lang="fr-FR" sz="2000" dirty="0"/>
              <a:t> in </a:t>
            </a:r>
            <a:r>
              <a:rPr lang="fr-FR" sz="2000" dirty="0" err="1"/>
              <a:t>nucleotide</a:t>
            </a:r>
            <a:r>
              <a:rPr lang="fr-FR" sz="2000" dirty="0"/>
              <a:t> composition </a:t>
            </a:r>
            <a:r>
              <a:rPr lang="fr-FR" sz="2000" dirty="0" err="1"/>
              <a:t>between</a:t>
            </a:r>
            <a:r>
              <a:rPr lang="fr-FR" sz="2000" dirty="0"/>
              <a:t> introns and exons and by direct interactions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 err="1"/>
              <a:t>writers</a:t>
            </a:r>
            <a:r>
              <a:rPr lang="fr-FR" sz="2000" dirty="0"/>
              <a:t> of </a:t>
            </a:r>
            <a:r>
              <a:rPr lang="fr-FR" sz="2000" dirty="0" err="1"/>
              <a:t>epigenetic</a:t>
            </a:r>
            <a:r>
              <a:rPr lang="fr-FR" sz="2000" dirty="0"/>
              <a:t> marks and the </a:t>
            </a:r>
            <a:r>
              <a:rPr lang="fr-FR" sz="2000" dirty="0" err="1"/>
              <a:t>splicing</a:t>
            </a:r>
            <a:r>
              <a:rPr lang="fr-FR" sz="2000" dirty="0"/>
              <a:t> </a:t>
            </a:r>
            <a:r>
              <a:rPr lang="fr-FR" sz="2000" dirty="0" err="1"/>
              <a:t>Machinery</a:t>
            </a:r>
            <a:r>
              <a:rPr lang="fr-FR" sz="2000" dirty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42737" y="0"/>
            <a:ext cx="7446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Exons of expressed genes are associated with specific chromatin states</a:t>
            </a:r>
          </a:p>
        </p:txBody>
      </p:sp>
      <p:sp>
        <p:nvSpPr>
          <p:cNvPr id="6" name="Freccia su 5"/>
          <p:cNvSpPr/>
          <p:nvPr/>
        </p:nvSpPr>
        <p:spPr>
          <a:xfrm>
            <a:off x="267368" y="1202071"/>
            <a:ext cx="179999" cy="360000"/>
          </a:xfrm>
          <a:prstGeom prst="up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447367" y="1228807"/>
            <a:ext cx="3585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levels of nucleosome positioning</a:t>
            </a:r>
          </a:p>
        </p:txBody>
      </p:sp>
      <p:sp>
        <p:nvSpPr>
          <p:cNvPr id="8" name="Freccia su 7"/>
          <p:cNvSpPr/>
          <p:nvPr/>
        </p:nvSpPr>
        <p:spPr>
          <a:xfrm>
            <a:off x="267368" y="1767943"/>
            <a:ext cx="179999" cy="360000"/>
          </a:xfrm>
          <a:prstGeom prst="up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447367" y="1774344"/>
            <a:ext cx="1978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DNA methylation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47367" y="2375387"/>
            <a:ext cx="3266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specific histone modifications</a:t>
            </a:r>
          </a:p>
        </p:txBody>
      </p:sp>
      <p:sp>
        <p:nvSpPr>
          <p:cNvPr id="11" name="Freccia su 10"/>
          <p:cNvSpPr/>
          <p:nvPr/>
        </p:nvSpPr>
        <p:spPr>
          <a:xfrm>
            <a:off x="267368" y="2351016"/>
            <a:ext cx="179999" cy="360000"/>
          </a:xfrm>
          <a:prstGeom prst="up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>
            <a:off x="-160422" y="3286635"/>
            <a:ext cx="917073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How the machineries responsible for </a:t>
            </a:r>
            <a:r>
              <a:rPr lang="fr-FR" sz="2400" dirty="0" err="1"/>
              <a:t>chromatin</a:t>
            </a:r>
            <a:r>
              <a:rPr lang="fr-FR" sz="2400" dirty="0"/>
              <a:t> </a:t>
            </a:r>
            <a:r>
              <a:rPr lang="fr-FR" sz="2400" dirty="0" err="1"/>
              <a:t>remodeling</a:t>
            </a:r>
            <a:r>
              <a:rPr lang="fr-FR" sz="2400" dirty="0"/>
              <a:t>/histone modification and DNA </a:t>
            </a:r>
            <a:r>
              <a:rPr lang="fr-FR" sz="2400" dirty="0" err="1"/>
              <a:t>methylation</a:t>
            </a:r>
            <a:r>
              <a:rPr lang="fr-FR" sz="2400" dirty="0"/>
              <a:t> are </a:t>
            </a:r>
            <a:r>
              <a:rPr lang="fr-FR" sz="2400" dirty="0" err="1"/>
              <a:t>guided</a:t>
            </a:r>
            <a:r>
              <a:rPr lang="fr-FR" sz="2400" dirty="0"/>
              <a:t> </a:t>
            </a:r>
            <a:r>
              <a:rPr lang="fr-FR" sz="2400" dirty="0" err="1"/>
              <a:t>specifically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to </a:t>
            </a:r>
            <a:r>
              <a:rPr lang="fr-FR" sz="2400" dirty="0" err="1"/>
              <a:t>exonic</a:t>
            </a:r>
            <a:r>
              <a:rPr lang="fr-FR" sz="2400" dirty="0"/>
              <a:t> </a:t>
            </a:r>
            <a:r>
              <a:rPr lang="fr-FR" sz="2400" dirty="0" err="1"/>
              <a:t>sequences</a:t>
            </a:r>
            <a:r>
              <a:rPr lang="fr-FR" sz="2400" dirty="0"/>
              <a:t>?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478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6948" y="362246"/>
            <a:ext cx="8890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The close association between chromatin and splicing leads to a significant cross-talk in which pre-mRNA splicing influences the chromatin state, while the chromatin state facilitates pre-mRNA splicing and controls the rate of alternative exon inclusion.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Two models explain how pre-mRNA splicing is controlled by the chromatin state  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1- </a:t>
            </a:r>
            <a:r>
              <a:rPr lang="en-GB" sz="2000" b="1" dirty="0"/>
              <a:t>‘kinetic’ model</a:t>
            </a:r>
            <a:r>
              <a:rPr lang="en-GB" sz="2000" dirty="0"/>
              <a:t>: the chromatin state controls exon inclusion by modulating the rate of transcription elongation 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2- </a:t>
            </a:r>
            <a:r>
              <a:rPr lang="en-GB" sz="2000" b="1" dirty="0"/>
              <a:t>‘recruitment’ model</a:t>
            </a:r>
            <a:r>
              <a:rPr lang="en-GB" sz="2000" dirty="0"/>
              <a:t>: histone modifications associated with the exons in cooperation with the C-terminal domain of RNAPII function as a ‘landing pad’ to load the spliceosome components necessary for splice site recognition onto the emerging nascent transcript</a:t>
            </a:r>
          </a:p>
        </p:txBody>
      </p:sp>
    </p:spTree>
    <p:extLst>
      <p:ext uri="{BB962C8B-B14F-4D97-AF65-F5344CB8AC3E}">
        <p14:creationId xmlns:p14="http://schemas.microsoft.com/office/powerpoint/2010/main" val="485485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7472" y="917320"/>
            <a:ext cx="8702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the chromatin state controls exon inclusion by modulating the rate of transcription elongation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114843" y="186704"/>
            <a:ext cx="3756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/>
              <a:t>kinetic model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421984" y="1784332"/>
            <a:ext cx="8998585" cy="4295473"/>
            <a:chOff x="421984" y="1784332"/>
            <a:chExt cx="8998585" cy="429547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1931" y="2943815"/>
              <a:ext cx="6103201" cy="3135990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421984" y="1784332"/>
              <a:ext cx="899858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/>
                <a:t>H2B </a:t>
              </a:r>
              <a:r>
                <a:rPr lang="en-GB" sz="1600" dirty="0" err="1"/>
                <a:t>monoubiquitylation</a:t>
              </a:r>
              <a:r>
                <a:rPr lang="en-GB" sz="1600" dirty="0"/>
                <a:t> correlates with </a:t>
              </a:r>
              <a:r>
                <a:rPr lang="en-GB" sz="1600" dirty="0" err="1"/>
                <a:t>cotranscriptional</a:t>
              </a:r>
              <a:r>
                <a:rPr lang="en-GB" sz="1600" dirty="0"/>
                <a:t> splicing and the RNAPII elongation rate.</a:t>
              </a:r>
            </a:p>
            <a:p>
              <a:r>
                <a:rPr lang="en-GB" sz="1600" dirty="0" err="1"/>
                <a:t>Exonic</a:t>
              </a:r>
              <a:r>
                <a:rPr lang="en-GB" sz="1600" dirty="0"/>
                <a:t> depletion of H2Bub1 is highly correlated with RNAPII pausing at exons.</a:t>
              </a:r>
            </a:p>
            <a:p>
              <a:endParaRPr lang="en-GB" sz="1600" dirty="0"/>
            </a:p>
            <a:p>
              <a:r>
                <a:rPr lang="en-GB" sz="1600" dirty="0"/>
                <a:t>Conversely, histone </a:t>
              </a:r>
              <a:r>
                <a:rPr lang="en-GB" sz="1600" dirty="0" err="1"/>
                <a:t>hyperacetylation</a:t>
              </a:r>
              <a:r>
                <a:rPr lang="en-GB" sz="1600" dirty="0"/>
                <a:t> leads to increased local RNAPII elongation rates and decreased inclusion of exons . 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719442" y="1954431"/>
            <a:ext cx="8101191" cy="4354830"/>
            <a:chOff x="726601" y="2409474"/>
            <a:chExt cx="8101191" cy="435483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601" y="2409474"/>
              <a:ext cx="4776484" cy="435483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5361219" y="3653826"/>
              <a:ext cx="3466573" cy="206210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GB" sz="1600" dirty="0"/>
                <a:t>Depolarization of neuronal cells triggers </a:t>
              </a:r>
              <a:r>
                <a:rPr lang="en-GB" sz="1600" dirty="0" err="1"/>
                <a:t>hyperacetylation</a:t>
              </a:r>
              <a:r>
                <a:rPr lang="en-GB" sz="1600" dirty="0"/>
                <a:t> surrounding exon 18 of the gene encoding the neural cell adhesion molecule (NCAM), increasing transcriptional elongation and resulting in the skipping of this exon, together with a decrease of U2AF65 recruitment to 3’ ss. 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700730" y="1954431"/>
            <a:ext cx="8309586" cy="3987191"/>
            <a:chOff x="421984" y="1998948"/>
            <a:chExt cx="8309586" cy="3987191"/>
          </a:xfrm>
        </p:grpSpPr>
        <p:pic>
          <p:nvPicPr>
            <p:cNvPr id="8" name="Picture 85" descr="D:\kuloth\2014\Feb\02-02-2014\nrg_aop\slides_img\nrg3662-f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984" y="3304817"/>
              <a:ext cx="8309586" cy="268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421984" y="1998948"/>
              <a:ext cx="811990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1600" dirty="0"/>
                <a:t> The average pol II elongation rate in mammals is 0.5–4.0 kb/min; however, it varies extensively between genes and even between different regions within a gene. </a:t>
              </a:r>
            </a:p>
            <a:p>
              <a:pPr algn="just"/>
              <a:r>
                <a:rPr lang="en-GB" sz="1600" dirty="0"/>
                <a:t>The “ window of opportunity” model predicts that elongation rate controls splicing by modulating the competition between upstream and downstream 3′  splice sites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96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5278"/>
          <a:stretch/>
        </p:blipFill>
        <p:spPr>
          <a:xfrm>
            <a:off x="106680" y="2123439"/>
            <a:ext cx="4536439" cy="47345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b="7718"/>
          <a:stretch/>
        </p:blipFill>
        <p:spPr>
          <a:xfrm>
            <a:off x="4717322" y="3972560"/>
            <a:ext cx="4304758" cy="2794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-72073"/>
            <a:ext cx="7772400" cy="1143001"/>
          </a:xfrm>
          <a:prstGeom prst="rect">
            <a:avLst/>
          </a:prstGeom>
        </p:spPr>
        <p:txBody>
          <a:bodyPr lIns="90488" tIns="44450" rIns="90488" bIns="4445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2000"/>
            <a:r>
              <a:rPr lang="en-US" sz="2800" b="1" dirty="0">
                <a:latin typeface="Calibri"/>
                <a:ea typeface="ＭＳ Ｐゴシック" charset="0"/>
                <a:cs typeface="Calibri"/>
              </a:rPr>
              <a:t>Alternative splicing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7038" y="455930"/>
            <a:ext cx="859504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sz="1600" dirty="0">
                <a:latin typeface="Calibri"/>
                <a:cs typeface="Calibri"/>
              </a:rPr>
              <a:t>The presence of multiple introns in many eukaryotic genes permits expression of multiple, related proteins from a single gene by means of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alternative slicing</a:t>
            </a:r>
            <a:r>
              <a:rPr lang="en-US" sz="1600" dirty="0">
                <a:latin typeface="Calibri"/>
                <a:cs typeface="Calibri"/>
              </a:rPr>
              <a:t>, an important mechanism for the production of different forms of proteins, called isoforms, by different types of cells.</a:t>
            </a:r>
          </a:p>
          <a:p>
            <a:pPr algn="just" eaLnBrk="1" hangingPunct="1">
              <a:buFontTx/>
              <a:buChar char="•"/>
            </a:pPr>
            <a:endParaRPr lang="en-US" sz="1600" dirty="0">
              <a:latin typeface="Calibri"/>
              <a:cs typeface="Calibri"/>
            </a:endParaRPr>
          </a:p>
          <a:p>
            <a:pPr algn="just" eaLnBrk="1" hangingPunct="1">
              <a:buFontTx/>
              <a:buChar char="•"/>
            </a:pPr>
            <a:r>
              <a:rPr lang="en-US" sz="1600" dirty="0">
                <a:latin typeface="Calibri"/>
                <a:cs typeface="Calibri"/>
              </a:rPr>
              <a:t>Nearly 75% of all human genes are expressed as alternatively spliced mRNAs, leading to an expansion of the coding capacity of our genome.</a:t>
            </a:r>
          </a:p>
        </p:txBody>
      </p:sp>
    </p:spTree>
    <p:extLst>
      <p:ext uri="{BB962C8B-B14F-4D97-AF65-F5344CB8AC3E}">
        <p14:creationId xmlns:p14="http://schemas.microsoft.com/office/powerpoint/2010/main" val="2434014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40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8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465A48-B516-ED44-BFB3-60E0417AB6AD}"/>
              </a:ext>
            </a:extLst>
          </p:cNvPr>
          <p:cNvSpPr txBox="1"/>
          <p:nvPr/>
        </p:nvSpPr>
        <p:spPr>
          <a:xfrm>
            <a:off x="429208" y="895738"/>
            <a:ext cx="84721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it-IT" sz="2400" dirty="0"/>
              <a:t>No </a:t>
            </a:r>
            <a:r>
              <a:rPr lang="it-IT" sz="2400" dirty="0" err="1"/>
              <a:t>correspondence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cDNA</a:t>
            </a:r>
            <a:r>
              <a:rPr lang="it-IT" sz="2400" dirty="0"/>
              <a:t> and </a:t>
            </a:r>
            <a:r>
              <a:rPr lang="it-IT" sz="2400" dirty="0" err="1"/>
              <a:t>genomic</a:t>
            </a:r>
            <a:r>
              <a:rPr lang="it-IT" sz="2400" dirty="0"/>
              <a:t> </a:t>
            </a:r>
            <a:r>
              <a:rPr lang="it-IT" sz="2400" dirty="0" err="1"/>
              <a:t>sequences</a:t>
            </a: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r>
              <a:rPr lang="it-IT" sz="2400" dirty="0" err="1"/>
              <a:t>mRNA</a:t>
            </a: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endParaRPr lang="it-IT" sz="2400" dirty="0"/>
          </a:p>
          <a:p>
            <a:pPr marL="457200" indent="-457200">
              <a:buAutoNum type="arabicParenR"/>
            </a:pPr>
            <a:r>
              <a:rPr lang="it-IT" sz="2400" dirty="0" err="1"/>
              <a:t>R-loops</a:t>
            </a:r>
            <a:r>
              <a:rPr lang="it-IT" sz="2400" dirty="0"/>
              <a:t> – </a:t>
            </a:r>
            <a:r>
              <a:rPr lang="it-IT" sz="2400" dirty="0" err="1"/>
              <a:t>direct</a:t>
            </a:r>
            <a:r>
              <a:rPr lang="it-IT" sz="2400" dirty="0"/>
              <a:t> </a:t>
            </a:r>
            <a:r>
              <a:rPr lang="it-IT" sz="2400" dirty="0" err="1"/>
              <a:t>visualization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electron </a:t>
            </a:r>
            <a:r>
              <a:rPr lang="it-IT" sz="2400" dirty="0" err="1"/>
              <a:t>microscope</a:t>
            </a:r>
            <a:r>
              <a:rPr lang="it-IT" sz="2400" dirty="0"/>
              <a:t> of the </a:t>
            </a:r>
            <a:r>
              <a:rPr lang="it-IT" sz="2400" dirty="0" err="1"/>
              <a:t>pairing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the </a:t>
            </a:r>
            <a:r>
              <a:rPr lang="it-IT" sz="2400" dirty="0" err="1"/>
              <a:t>mRNA</a:t>
            </a:r>
            <a:r>
              <a:rPr lang="it-IT" sz="2400" dirty="0"/>
              <a:t> and the </a:t>
            </a:r>
            <a:r>
              <a:rPr lang="it-IT" sz="2400" dirty="0" err="1"/>
              <a:t>genomic</a:t>
            </a:r>
            <a:r>
              <a:rPr lang="it-IT" sz="2400" dirty="0"/>
              <a:t> DNA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CFBB8A-E5CE-3848-A3EA-960D83EFA49F}"/>
              </a:ext>
            </a:extLst>
          </p:cNvPr>
          <p:cNvSpPr txBox="1"/>
          <p:nvPr/>
        </p:nvSpPr>
        <p:spPr>
          <a:xfrm>
            <a:off x="1399592" y="0"/>
            <a:ext cx="5722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The </a:t>
            </a:r>
            <a:r>
              <a:rPr lang="it-IT" sz="2800" b="1" dirty="0" err="1"/>
              <a:t>discovery</a:t>
            </a:r>
            <a:r>
              <a:rPr lang="it-IT" sz="2800" b="1" dirty="0"/>
              <a:t> of </a:t>
            </a:r>
            <a:r>
              <a:rPr lang="it-IT" sz="2800" b="1" dirty="0" err="1"/>
              <a:t>discontinuous</a:t>
            </a:r>
            <a:r>
              <a:rPr lang="it-IT" sz="2800" b="1" dirty="0"/>
              <a:t> </a:t>
            </a:r>
            <a:r>
              <a:rPr lang="it-IT" sz="2800" b="1" dirty="0" err="1"/>
              <a:t>genes</a:t>
            </a:r>
            <a:endParaRPr lang="it-IT" sz="2800" b="1" dirty="0"/>
          </a:p>
        </p:txBody>
      </p:sp>
      <p:grpSp>
        <p:nvGrpSpPr>
          <p:cNvPr id="7" name="Group 74">
            <a:extLst>
              <a:ext uri="{FF2B5EF4-FFF2-40B4-BE49-F238E27FC236}">
                <a16:creationId xmlns:a16="http://schemas.microsoft.com/office/drawing/2014/main" id="{C453D526-8E89-DE41-8E0E-5A4E2EDC6E70}"/>
              </a:ext>
            </a:extLst>
          </p:cNvPr>
          <p:cNvGrpSpPr>
            <a:grpSpLocks/>
          </p:cNvGrpSpPr>
          <p:nvPr/>
        </p:nvGrpSpPr>
        <p:grpSpPr bwMode="auto">
          <a:xfrm>
            <a:off x="61556" y="1638235"/>
            <a:ext cx="8839201" cy="884238"/>
            <a:chOff x="56" y="550"/>
            <a:chExt cx="5568" cy="557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17E543F-8769-2440-8C26-F87E06A16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928"/>
              <a:ext cx="1352" cy="152"/>
            </a:xfrm>
            <a:prstGeom prst="rect">
              <a:avLst/>
            </a:prstGeom>
            <a:solidFill>
              <a:srgbClr val="FE061F"/>
            </a:solidFill>
            <a:ln w="9525">
              <a:solidFill>
                <a:srgbClr val="FE061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32877C94-9C21-7D40-A05F-5133A452A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8" y="649"/>
              <a:ext cx="528" cy="233"/>
            </a:xfrm>
            <a:prstGeom prst="rect">
              <a:avLst/>
            </a:prstGeom>
            <a:solidFill>
              <a:srgbClr val="FE06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intron</a:t>
              </a: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223C8331-6B53-CE40-9F88-8D21008F15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" y="633"/>
              <a:ext cx="456" cy="233"/>
            </a:xfrm>
            <a:prstGeom prst="rect">
              <a:avLst/>
            </a:prstGeom>
            <a:solidFill>
              <a:srgbClr val="FFF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exon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0BD066C-885F-5242-BB6B-EC334B57B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912"/>
              <a:ext cx="1547" cy="184"/>
            </a:xfrm>
            <a:prstGeom prst="rect">
              <a:avLst/>
            </a:prstGeom>
            <a:solidFill>
              <a:srgbClr val="FFF819"/>
            </a:solidFill>
            <a:ln w="9525">
              <a:solidFill>
                <a:srgbClr val="FCFF4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9A131B66-40FB-4D4D-8022-DE2370A98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" y="912"/>
              <a:ext cx="1600" cy="176"/>
            </a:xfrm>
            <a:prstGeom prst="rect">
              <a:avLst/>
            </a:prstGeom>
            <a:solidFill>
              <a:srgbClr val="FFF819"/>
            </a:solidFill>
            <a:ln w="9525">
              <a:solidFill>
                <a:srgbClr val="FCFF4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598B9B16-E682-FF44-AC51-95AA37BA7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" y="896"/>
              <a:ext cx="952" cy="200"/>
            </a:xfrm>
            <a:prstGeom prst="rect">
              <a:avLst/>
            </a:prstGeom>
            <a:solidFill>
              <a:srgbClr val="FFB5D8"/>
            </a:solidFill>
            <a:ln w="9525">
              <a:solidFill>
                <a:srgbClr val="FFB5D8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85BDF083-3EC0-1D46-BB6A-3D275103B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" y="550"/>
              <a:ext cx="968" cy="291"/>
            </a:xfrm>
            <a:prstGeom prst="rect">
              <a:avLst/>
            </a:prstGeom>
            <a:solidFill>
              <a:srgbClr val="FFB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promoter</a:t>
              </a:r>
            </a:p>
          </p:txBody>
        </p:sp>
        <p:sp>
          <p:nvSpPr>
            <p:cNvPr id="16" name="AutoShape 17">
              <a:extLst>
                <a:ext uri="{FF2B5EF4-FFF2-40B4-BE49-F238E27FC236}">
                  <a16:creationId xmlns:a16="http://schemas.microsoft.com/office/drawing/2014/main" id="{0C9ABD91-7035-0549-ACB3-F0B4EC4A3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664"/>
              <a:ext cx="280" cy="2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0 w 21600"/>
                <a:gd name="T13" fmla="*/ 2916 h 21600"/>
                <a:gd name="T14" fmla="*/ 18206 w 21600"/>
                <a:gd name="T15" fmla="*/ 928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819"/>
            </a:solidFill>
            <a:ln w="9525">
              <a:solidFill>
                <a:srgbClr val="FCFF4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2C9AE1E1-7572-FD4B-9DF5-011FF03FC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2" y="641"/>
              <a:ext cx="456" cy="233"/>
            </a:xfrm>
            <a:prstGeom prst="rect">
              <a:avLst/>
            </a:prstGeom>
            <a:solidFill>
              <a:srgbClr val="FFF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exon</a:t>
              </a:r>
            </a:p>
          </p:txBody>
        </p:sp>
        <p:sp>
          <p:nvSpPr>
            <p:cNvPr id="18" name="Text Box 15">
              <a:extLst>
                <a:ext uri="{FF2B5EF4-FFF2-40B4-BE49-F238E27FC236}">
                  <a16:creationId xmlns:a16="http://schemas.microsoft.com/office/drawing/2014/main" id="{ED65613B-F8CE-8F4C-9CE2-21E464AB0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" y="913"/>
              <a:ext cx="5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it-IT" altLang="it-IT" sz="1400" dirty="0"/>
                <a:t>AAGCTGGCTAGCGCCCA</a:t>
              </a:r>
              <a:r>
                <a:rPr lang="it-IT" altLang="it-IT" sz="1400" b="1" dirty="0"/>
                <a:t>ATGGCTAGCTTACAG</a:t>
              </a:r>
              <a:r>
                <a:rPr lang="it-IT" altLang="it-IT" sz="1400" dirty="0"/>
                <a:t>gtaacacgtggtcttttaaatttcttccag</a:t>
              </a:r>
              <a:r>
                <a:rPr lang="it-IT" altLang="it-IT" sz="1400" b="1" dirty="0"/>
                <a:t>GTAAATACTTTCTGA</a:t>
              </a:r>
              <a:r>
                <a:rPr lang="it-IT" altLang="it-IT" sz="1400" dirty="0"/>
                <a:t>ATTC</a:t>
              </a:r>
            </a:p>
          </p:txBody>
        </p:sp>
      </p:grpSp>
      <p:sp>
        <p:nvSpPr>
          <p:cNvPr id="19" name="Text Box 66">
            <a:extLst>
              <a:ext uri="{FF2B5EF4-FFF2-40B4-BE49-F238E27FC236}">
                <a16:creationId xmlns:a16="http://schemas.microsoft.com/office/drawing/2014/main" id="{DFA295BE-D9F1-2846-9F40-DB4CC9ED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301" y="3328569"/>
            <a:ext cx="5446680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400" dirty="0"/>
              <a:t>GCCCA</a:t>
            </a:r>
            <a:r>
              <a:rPr lang="it-IT" altLang="it-IT" sz="1400" b="1" dirty="0"/>
              <a:t>AUGGCUAGCUUACAGGUAAAUACUUUC</a:t>
            </a:r>
            <a:r>
              <a:rPr lang="it-IT" altLang="it-IT" sz="1400" b="1" u="sng" dirty="0"/>
              <a:t>UGA</a:t>
            </a:r>
            <a:r>
              <a:rPr lang="it-IT" altLang="it-IT" sz="1400" dirty="0"/>
              <a:t>AUUC</a:t>
            </a:r>
          </a:p>
        </p:txBody>
      </p:sp>
    </p:spTree>
    <p:extLst>
      <p:ext uri="{BB962C8B-B14F-4D97-AF65-F5344CB8AC3E}">
        <p14:creationId xmlns:p14="http://schemas.microsoft.com/office/powerpoint/2010/main" val="27248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3" descr="Pict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7148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428625" y="3286125"/>
            <a:ext cx="450056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 err="1">
                <a:latin typeface="Calibri" charset="0"/>
              </a:rPr>
              <a:t>Ovalbumin</a:t>
            </a:r>
            <a:r>
              <a:rPr lang="it-IT" sz="2000" dirty="0">
                <a:latin typeface="Calibri" charset="0"/>
              </a:rPr>
              <a:t> gene </a:t>
            </a:r>
            <a:r>
              <a:rPr lang="it-IT" sz="2000" dirty="0" err="1">
                <a:latin typeface="Calibri" charset="0"/>
              </a:rPr>
              <a:t>hybridized</a:t>
            </a:r>
            <a:r>
              <a:rPr lang="it-IT" sz="2000" dirty="0">
                <a:latin typeface="Calibri" charset="0"/>
              </a:rPr>
              <a:t> to </a:t>
            </a:r>
            <a:r>
              <a:rPr lang="it-IT" sz="2000" dirty="0" err="1">
                <a:latin typeface="Calibri" charset="0"/>
              </a:rPr>
              <a:t>its</a:t>
            </a:r>
            <a:r>
              <a:rPr lang="it-IT" altLang="ja-JP" sz="2000" dirty="0">
                <a:latin typeface="Calibri" charset="0"/>
              </a:rPr>
              <a:t> </a:t>
            </a:r>
            <a:r>
              <a:rPr lang="it-IT" altLang="ja-JP" sz="2000" dirty="0" err="1">
                <a:latin typeface="Calibri" charset="0"/>
              </a:rPr>
              <a:t>mRNA</a:t>
            </a:r>
            <a:r>
              <a:rPr lang="it-IT" altLang="ja-JP" sz="2000" dirty="0">
                <a:latin typeface="Calibri" charset="0"/>
              </a:rPr>
              <a:t> and </a:t>
            </a:r>
            <a:r>
              <a:rPr lang="it-IT" altLang="ja-JP" sz="2000" dirty="0" err="1">
                <a:latin typeface="Calibri" charset="0"/>
              </a:rPr>
              <a:t>visualized</a:t>
            </a:r>
            <a:r>
              <a:rPr lang="it-IT" altLang="ja-JP" sz="2000" dirty="0">
                <a:latin typeface="Calibri" charset="0"/>
              </a:rPr>
              <a:t> </a:t>
            </a:r>
            <a:r>
              <a:rPr lang="it-IT" altLang="ja-JP" sz="2000" dirty="0" err="1">
                <a:latin typeface="Calibri" charset="0"/>
              </a:rPr>
              <a:t>at</a:t>
            </a:r>
            <a:r>
              <a:rPr lang="it-IT" altLang="ja-JP" sz="2000" dirty="0">
                <a:latin typeface="Calibri" charset="0"/>
              </a:rPr>
              <a:t> the electron </a:t>
            </a:r>
            <a:r>
              <a:rPr lang="it-IT" altLang="ja-JP" sz="2000" dirty="0" err="1">
                <a:latin typeface="Calibri" charset="0"/>
              </a:rPr>
              <a:t>microscope</a:t>
            </a:r>
            <a:endParaRPr lang="it-IT" sz="2000" dirty="0">
              <a:latin typeface="Calibri" charset="0"/>
            </a:endParaRPr>
          </a:p>
        </p:txBody>
      </p:sp>
      <p:pic>
        <p:nvPicPr>
          <p:cNvPr id="19459" name="Picture 2" descr="Fig 26-12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5500688"/>
            <a:ext cx="65262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 txBox="1">
            <a:spLocks noChangeArrowheads="1"/>
          </p:cNvSpPr>
          <p:nvPr/>
        </p:nvSpPr>
        <p:spPr bwMode="auto">
          <a:xfrm>
            <a:off x="857250" y="4714875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accent2"/>
                </a:solidFill>
              </a:rPr>
              <a:t>Exon:intron organization of the ovalbumin gene</a:t>
            </a:r>
          </a:p>
        </p:txBody>
      </p:sp>
      <p:sp>
        <p:nvSpPr>
          <p:cNvPr id="19461" name="Rectangle 3"/>
          <p:cNvSpPr txBox="1">
            <a:spLocks noChangeArrowheads="1"/>
          </p:cNvSpPr>
          <p:nvPr/>
        </p:nvSpPr>
        <p:spPr bwMode="auto">
          <a:xfrm>
            <a:off x="642938" y="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accent2"/>
                </a:solidFill>
              </a:rPr>
              <a:t>Identification of introns by R-looping</a:t>
            </a:r>
          </a:p>
        </p:txBody>
      </p:sp>
      <p:pic>
        <p:nvPicPr>
          <p:cNvPr id="19462" name="Immagine 3" descr="Picture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2938"/>
            <a:ext cx="45720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 descr="Fig 26-12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789613"/>
            <a:ext cx="5000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 descr="Fig 26-12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218238"/>
            <a:ext cx="50006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4"/>
          <p:cNvSpPr txBox="1">
            <a:spLocks noChangeArrowheads="1"/>
          </p:cNvSpPr>
          <p:nvPr/>
        </p:nvSpPr>
        <p:spPr bwMode="auto">
          <a:xfrm>
            <a:off x="571500" y="5715000"/>
            <a:ext cx="7762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latin typeface="Calibri" charset="0"/>
              </a:rPr>
              <a:t>Exon</a:t>
            </a:r>
          </a:p>
        </p:txBody>
      </p:sp>
      <p:sp>
        <p:nvSpPr>
          <p:cNvPr id="19466" name="Text Box 4"/>
          <p:cNvSpPr txBox="1">
            <a:spLocks noChangeArrowheads="1"/>
          </p:cNvSpPr>
          <p:nvPr/>
        </p:nvSpPr>
        <p:spPr bwMode="auto">
          <a:xfrm>
            <a:off x="571500" y="6215063"/>
            <a:ext cx="9286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latin typeface="Calibri" charset="0"/>
              </a:rPr>
              <a:t>Intron</a:t>
            </a:r>
          </a:p>
        </p:txBody>
      </p:sp>
    </p:spTree>
    <p:extLst>
      <p:ext uri="{BB962C8B-B14F-4D97-AF65-F5344CB8AC3E}">
        <p14:creationId xmlns:p14="http://schemas.microsoft.com/office/powerpoint/2010/main" val="147574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0" y="102418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sz="3200" b="1" dirty="0">
                <a:solidFill>
                  <a:srgbClr val="376092"/>
                </a:solidFill>
              </a:rPr>
              <a:t>Specific sequences inside the pre-mRNA indicate where the splicing event takes place. </a:t>
            </a:r>
            <a:endParaRPr kumimoji="1" lang="en-US" altLang="zh-CN" sz="3200" b="1" dirty="0">
              <a:solidFill>
                <a:srgbClr val="376092"/>
              </a:solidFill>
            </a:endParaRP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491985" y="3220024"/>
            <a:ext cx="822194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</a:pPr>
            <a:r>
              <a:rPr kumimoji="1" lang="en-US" altLang="zh-CN" sz="2800" b="1" dirty="0"/>
              <a:t>These sequences indicate the boundary between introns and exons. </a:t>
            </a:r>
          </a:p>
        </p:txBody>
      </p:sp>
    </p:spTree>
    <p:extLst>
      <p:ext uri="{BB962C8B-B14F-4D97-AF65-F5344CB8AC3E}">
        <p14:creationId xmlns:p14="http://schemas.microsoft.com/office/powerpoint/2010/main" val="348086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21D996-7B91-BC42-B55D-03A2770DC5EA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85875"/>
            <a:ext cx="853598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28575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Calibri" charset="0"/>
              </a:rPr>
              <a:t>Consensus Sequences Surrounding the 5’ and 3’ Splice Sites</a:t>
            </a:r>
            <a:endParaRPr lang="el-GR" sz="2800" b="1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143250"/>
            <a:ext cx="749141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31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wea46119_140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162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7775575" y="6400800"/>
            <a:ext cx="1292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Fig. 14.4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85800" y="4445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Helvetica" charset="0"/>
              </a:rPr>
              <a:t>Nuclear pre-mRNA splicing proceeds through two trans-esterification reactions</a:t>
            </a:r>
          </a:p>
        </p:txBody>
      </p:sp>
    </p:spTree>
    <p:extLst>
      <p:ext uri="{BB962C8B-B14F-4D97-AF65-F5344CB8AC3E}">
        <p14:creationId xmlns:p14="http://schemas.microsoft.com/office/powerpoint/2010/main" val="396343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uppo 1"/>
          <p:cNvGrpSpPr>
            <a:grpSpLocks/>
          </p:cNvGrpSpPr>
          <p:nvPr/>
        </p:nvGrpSpPr>
        <p:grpSpPr bwMode="auto">
          <a:xfrm>
            <a:off x="4643438" y="549275"/>
            <a:ext cx="4408487" cy="6097588"/>
            <a:chOff x="3714750" y="474663"/>
            <a:chExt cx="4408488" cy="6097587"/>
          </a:xfrm>
        </p:grpSpPr>
        <p:pic>
          <p:nvPicPr>
            <p:cNvPr id="2458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0" y="474663"/>
              <a:ext cx="4408488" cy="609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e 5"/>
            <p:cNvSpPr/>
            <p:nvPr/>
          </p:nvSpPr>
          <p:spPr>
            <a:xfrm>
              <a:off x="6273801" y="968376"/>
              <a:ext cx="285750" cy="266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5857875" y="2259013"/>
              <a:ext cx="1785937" cy="2143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5902325" y="4805362"/>
              <a:ext cx="1884362" cy="1952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52400" y="1295400"/>
            <a:ext cx="44196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kumimoji="1" lang="en-US" altLang="zh-CN" sz="1600"/>
              <a:t>Two </a:t>
            </a:r>
            <a:r>
              <a:rPr kumimoji="1" lang="en-US" altLang="zh-CN" sz="1600" b="1"/>
              <a:t>trans-esterifications:</a:t>
            </a:r>
          </a:p>
          <a:p>
            <a:pPr algn="just"/>
            <a:endParaRPr kumimoji="1" lang="en-US" altLang="zh-CN" sz="1600"/>
          </a:p>
          <a:p>
            <a:pPr algn="just"/>
            <a:r>
              <a:rPr kumimoji="1" lang="en-US" altLang="zh-CN" sz="1600" b="1">
                <a:hlinkClick r:id="" action="ppaction://noaction"/>
              </a:rPr>
              <a:t>Step 1</a:t>
            </a:r>
            <a:r>
              <a:rPr kumimoji="1" lang="en-US" altLang="zh-CN" sz="1600"/>
              <a:t>: The OH of the conserved </a:t>
            </a:r>
            <a:r>
              <a:rPr kumimoji="1" lang="en-US" altLang="zh-CN" sz="1600" b="1"/>
              <a:t>A at the branch site</a:t>
            </a:r>
            <a:r>
              <a:rPr kumimoji="1" lang="en-US" altLang="zh-CN" sz="1600"/>
              <a:t> attacks the phosphoryl group of the conserved G in the 5’ splice site. As  result, the 5’ exon is released and the 5’-end of the intron forms a three-way junction structure.</a:t>
            </a:r>
          </a:p>
          <a:p>
            <a:pPr algn="just"/>
            <a:endParaRPr kumimoji="1" lang="en-US" altLang="zh-CN" sz="1600"/>
          </a:p>
          <a:p>
            <a:pPr algn="just"/>
            <a:endParaRPr kumimoji="1" lang="en-US" altLang="zh-CN" sz="1600"/>
          </a:p>
          <a:p>
            <a:pPr algn="just"/>
            <a:endParaRPr kumimoji="1" lang="en-US" altLang="zh-CN" sz="1600"/>
          </a:p>
          <a:p>
            <a:pPr algn="just"/>
            <a:endParaRPr kumimoji="1" lang="en-US" altLang="zh-CN" sz="1600"/>
          </a:p>
          <a:p>
            <a:pPr algn="just"/>
            <a:endParaRPr kumimoji="1" lang="en-US" altLang="zh-CN" sz="1600"/>
          </a:p>
          <a:p>
            <a:pPr algn="just"/>
            <a:endParaRPr kumimoji="1" lang="en-US" altLang="zh-CN" sz="1600"/>
          </a:p>
          <a:p>
            <a:pPr algn="just"/>
            <a:endParaRPr kumimoji="1" lang="en-US" altLang="zh-CN" sz="160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0"/>
              <a:buNone/>
            </a:pPr>
            <a:r>
              <a:rPr kumimoji="1" lang="en-US" altLang="zh-CN" sz="1600" b="1">
                <a:hlinkClick r:id="rId3" action="ppaction://hlinksldjump"/>
              </a:rPr>
              <a:t>Step 2</a:t>
            </a:r>
            <a:r>
              <a:rPr kumimoji="1" lang="en-US" altLang="zh-CN" sz="1600"/>
              <a:t>: The OH of the 5’ exon attacks the phosphoryl group at the 3’ splice site. As a consequence, the 5’ and 3’ exons are joined and the intron is released in a lariat shape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-1" y="0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chemeClr val="tx2"/>
                </a:solidFill>
                <a:latin typeface="Calibri"/>
                <a:cs typeface="Calibri"/>
              </a:rPr>
              <a:t>The intron is removed in a Form Called  Lariat and the Flanking Exons are joined</a:t>
            </a:r>
          </a:p>
        </p:txBody>
      </p:sp>
    </p:spTree>
    <p:extLst>
      <p:ext uri="{BB962C8B-B14F-4D97-AF65-F5344CB8AC3E}">
        <p14:creationId xmlns:p14="http://schemas.microsoft.com/office/powerpoint/2010/main" val="2194490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2098</Words>
  <Application>Microsoft Macintosh PowerPoint</Application>
  <PresentationFormat>Presentazione su schermo (4:3)</PresentationFormat>
  <Paragraphs>320</Paragraphs>
  <Slides>37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6" baseType="lpstr">
      <vt:lpstr>Arial</vt:lpstr>
      <vt:lpstr>Calibri</vt:lpstr>
      <vt:lpstr>Century Gothic</vt:lpstr>
      <vt:lpstr>Comic Sans MS</vt:lpstr>
      <vt:lpstr>Helvetica</vt:lpstr>
      <vt:lpstr>Times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Splicing takes place on a complex called spliceosome. snRNAs identified with antibodies derived from the sera of patients affected by Lupus erythematosus – they recognize the protein component of snRNPs </vt:lpstr>
      <vt:lpstr> Splicing takes place on a complex called spliceosome. snRNAs identified with antibodies derived from the sera of patients affected by Lupus erythematosus – they recognize the protein component of snRNPs </vt:lpstr>
      <vt:lpstr> Splicing takes place on a complex called spliceosome. snRNAs identified with antibodies derived from the sera of patients affected by Lupus erythematosus – they recognize the protein component of snRNPs </vt:lpstr>
      <vt:lpstr>Presentazione standard di PowerPoint</vt:lpstr>
      <vt:lpstr>U1 and U2 snRNPs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Irene Bozzoni</dc:creator>
  <cp:lastModifiedBy>Irene Bozzoni</cp:lastModifiedBy>
  <cp:revision>59</cp:revision>
  <dcterms:created xsi:type="dcterms:W3CDTF">2016-10-10T08:50:03Z</dcterms:created>
  <dcterms:modified xsi:type="dcterms:W3CDTF">2021-10-18T22:05:18Z</dcterms:modified>
</cp:coreProperties>
</file>