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67" r:id="rId4"/>
    <p:sldId id="261" r:id="rId5"/>
    <p:sldId id="258" r:id="rId6"/>
    <p:sldId id="259" r:id="rId7"/>
    <p:sldId id="260" r:id="rId8"/>
    <p:sldId id="262" r:id="rId9"/>
    <p:sldId id="263" r:id="rId10"/>
    <p:sldId id="264" r:id="rId11"/>
    <p:sldId id="265" r:id="rId12"/>
    <p:sldId id="276" r:id="rId13"/>
    <p:sldId id="266" r:id="rId14"/>
    <p:sldId id="270" r:id="rId15"/>
    <p:sldId id="268" r:id="rId16"/>
    <p:sldId id="269"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A4DE"/>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1" autoAdjust="0"/>
    <p:restoredTop sz="78247" autoAdjust="0"/>
  </p:normalViewPr>
  <p:slideViewPr>
    <p:cSldViewPr>
      <p:cViewPr varScale="1">
        <p:scale>
          <a:sx n="69" d="100"/>
          <a:sy n="69" d="100"/>
        </p:scale>
        <p:origin x="1164" y="60"/>
      </p:cViewPr>
      <p:guideLst>
        <p:guide orient="horz" pos="2160"/>
        <p:guide pos="2880"/>
      </p:guideLst>
    </p:cSldViewPr>
  </p:slideViewPr>
  <p:outlineViewPr>
    <p:cViewPr>
      <p:scale>
        <a:sx n="33" d="100"/>
        <a:sy n="33" d="100"/>
      </p:scale>
      <p:origin x="0" y="-667"/>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E1ED87-3EE0-4975-B84F-4F6C9CDA2AA0}" type="datetimeFigureOut">
              <a:rPr lang="en-GB" smtClean="0"/>
              <a:t>11/11/2018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1D1F87-C81C-4BEF-A22C-F1055F5568A9}" type="slidenum">
              <a:rPr lang="en-GB" smtClean="0"/>
              <a:t>‹#›</a:t>
            </a:fld>
            <a:endParaRPr lang="en-GB"/>
          </a:p>
        </p:txBody>
      </p:sp>
    </p:spTree>
    <p:extLst>
      <p:ext uri="{BB962C8B-B14F-4D97-AF65-F5344CB8AC3E}">
        <p14:creationId xmlns:p14="http://schemas.microsoft.com/office/powerpoint/2010/main" val="149901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post lexical access because the right representation has been accessed in the lexicon, but its phonemes are not.</a:t>
            </a:r>
          </a:p>
        </p:txBody>
      </p:sp>
      <p:sp>
        <p:nvSpPr>
          <p:cNvPr id="4" name="Slide Number Placeholder 3"/>
          <p:cNvSpPr>
            <a:spLocks noGrp="1"/>
          </p:cNvSpPr>
          <p:nvPr>
            <p:ph type="sldNum" sz="quarter" idx="5"/>
          </p:nvPr>
        </p:nvSpPr>
        <p:spPr/>
        <p:txBody>
          <a:bodyPr/>
          <a:lstStyle/>
          <a:p>
            <a:fld id="{921D1F87-C81C-4BEF-A22C-F1055F5568A9}" type="slidenum">
              <a:rPr lang="en-GB" smtClean="0"/>
              <a:t>7</a:t>
            </a:fld>
            <a:endParaRPr lang="en-GB"/>
          </a:p>
        </p:txBody>
      </p:sp>
    </p:spTree>
    <p:extLst>
      <p:ext uri="{BB962C8B-B14F-4D97-AF65-F5344CB8AC3E}">
        <p14:creationId xmlns:p14="http://schemas.microsoft.com/office/powerpoint/2010/main" val="2575790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Thus, current evidence </a:t>
            </a:r>
            <a:r>
              <a:rPr lang="en-GB" dirty="0" err="1"/>
              <a:t>favors</a:t>
            </a:r>
            <a:r>
              <a:rPr lang="en-GB" dirty="0"/>
              <a:t> a common locus although we cannot exclude that in same patients </a:t>
            </a:r>
            <a:r>
              <a:rPr lang="en-GB" dirty="0" err="1"/>
              <a:t>neologistic</a:t>
            </a:r>
            <a:r>
              <a:rPr lang="en-GB" dirty="0"/>
              <a:t> errors results from a complete failure  in lexical access.</a:t>
            </a:r>
          </a:p>
        </p:txBody>
      </p:sp>
      <p:sp>
        <p:nvSpPr>
          <p:cNvPr id="4" name="Slide Number Placeholder 3"/>
          <p:cNvSpPr>
            <a:spLocks noGrp="1"/>
          </p:cNvSpPr>
          <p:nvPr>
            <p:ph type="sldNum" sz="quarter" idx="5"/>
          </p:nvPr>
        </p:nvSpPr>
        <p:spPr/>
        <p:txBody>
          <a:bodyPr/>
          <a:lstStyle/>
          <a:p>
            <a:fld id="{921D1F87-C81C-4BEF-A22C-F1055F5568A9}" type="slidenum">
              <a:rPr lang="en-GB" smtClean="0"/>
              <a:t>10</a:t>
            </a:fld>
            <a:endParaRPr lang="en-GB"/>
          </a:p>
        </p:txBody>
      </p:sp>
    </p:spTree>
    <p:extLst>
      <p:ext uri="{BB962C8B-B14F-4D97-AF65-F5344CB8AC3E}">
        <p14:creationId xmlns:p14="http://schemas.microsoft.com/office/powerpoint/2010/main" val="3259019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21D1F87-C81C-4BEF-A22C-F1055F5568A9}" type="slidenum">
              <a:rPr lang="en-GB" smtClean="0"/>
              <a:t>11</a:t>
            </a:fld>
            <a:endParaRPr lang="en-GB"/>
          </a:p>
        </p:txBody>
      </p:sp>
    </p:spTree>
    <p:extLst>
      <p:ext uri="{BB962C8B-B14F-4D97-AF65-F5344CB8AC3E}">
        <p14:creationId xmlns:p14="http://schemas.microsoft.com/office/powerpoint/2010/main" val="180418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21D1F87-C81C-4BEF-A22C-F1055F5568A9}" type="slidenum">
              <a:rPr lang="en-GB" smtClean="0"/>
              <a:t>17</a:t>
            </a:fld>
            <a:endParaRPr lang="en-GB"/>
          </a:p>
        </p:txBody>
      </p:sp>
    </p:spTree>
    <p:extLst>
      <p:ext uri="{BB962C8B-B14F-4D97-AF65-F5344CB8AC3E}">
        <p14:creationId xmlns:p14="http://schemas.microsoft.com/office/powerpoint/2010/main" val="1388578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555B0D-6274-4519-B059-C1ABAB92DEE5}" type="datetimeFigureOut">
              <a:rPr lang="en-GB" smtClean="0"/>
              <a:pPr/>
              <a:t>11/11/2018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908608A-D863-4E2E-9D8D-9524625F7837}"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555B0D-6274-4519-B059-C1ABAB92DEE5}" type="datetimeFigureOut">
              <a:rPr lang="en-GB" smtClean="0"/>
              <a:pPr/>
              <a:t>11/11/2018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08608A-D863-4E2E-9D8D-9524625F7837}"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1412776"/>
            <a:ext cx="6768752" cy="1944216"/>
          </a:xfrm>
          <a:ln w="38100">
            <a:noFill/>
          </a:ln>
        </p:spPr>
        <p:txBody>
          <a:bodyPr>
            <a:normAutofit fontScale="90000"/>
          </a:bodyPr>
          <a:lstStyle/>
          <a:p>
            <a:r>
              <a:rPr lang="en-GB" dirty="0">
                <a:solidFill>
                  <a:srgbClr val="00B050"/>
                </a:solidFill>
              </a:rPr>
              <a:t>PHONOLOGICAL IMPAIRMENTS IN WORD PRODUCTION: </a:t>
            </a:r>
            <a:r>
              <a:rPr lang="en-GB" b="1" dirty="0">
                <a:solidFill>
                  <a:srgbClr val="00B050"/>
                </a:solidFill>
              </a:rPr>
              <a:t>JARGON APHASIA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836712"/>
            <a:ext cx="8280920" cy="5262979"/>
          </a:xfrm>
          <a:prstGeom prst="rect">
            <a:avLst/>
          </a:prstGeom>
          <a:noFill/>
        </p:spPr>
        <p:txBody>
          <a:bodyPr wrap="square" rtlCol="0">
            <a:spAutoFit/>
          </a:bodyPr>
          <a:lstStyle/>
          <a:p>
            <a:endParaRPr lang="en-GB" sz="2000" b="1" dirty="0">
              <a:solidFill>
                <a:srgbClr val="FF0000"/>
              </a:solidFill>
            </a:endParaRPr>
          </a:p>
          <a:p>
            <a:pPr>
              <a:buFont typeface="Arial" pitchFamily="34" charset="0"/>
              <a:buChar char="•"/>
            </a:pPr>
            <a:r>
              <a:rPr lang="en-GB" sz="2000" b="1" dirty="0">
                <a:solidFill>
                  <a:srgbClr val="0070C0"/>
                </a:solidFill>
              </a:rPr>
              <a:t>   </a:t>
            </a:r>
            <a:r>
              <a:rPr lang="en-GB" sz="2000" b="1" dirty="0">
                <a:solidFill>
                  <a:srgbClr val="00B050"/>
                </a:solidFill>
              </a:rPr>
              <a:t>Target relatedness is present even in apparently abstruse errors</a:t>
            </a:r>
          </a:p>
          <a:p>
            <a:pPr marL="898525" lvl="1" indent="-366713">
              <a:buFont typeface="Courier New" pitchFamily="49" charset="0"/>
              <a:buChar char="o"/>
            </a:pPr>
            <a:r>
              <a:rPr lang="en-GB" sz="2000" dirty="0"/>
              <a:t>Even when listeners could not derive targets of neologistic errors made in picture naming, formal analyses revealed that neologisms contained more phonemes in common with the target than expected by chance </a:t>
            </a:r>
            <a:r>
              <a:rPr lang="en-GB" sz="1600" dirty="0"/>
              <a:t>(Robson et al., 2003).</a:t>
            </a:r>
          </a:p>
          <a:p>
            <a:pPr marL="898525" lvl="1" indent="-366713">
              <a:buFont typeface="Arial" pitchFamily="34" charset="0"/>
              <a:buChar char="•"/>
            </a:pPr>
            <a:endParaRPr lang="en-GB" sz="2000" dirty="0"/>
          </a:p>
          <a:p>
            <a:pPr marL="0" lvl="1">
              <a:buFont typeface="Arial" pitchFamily="34" charset="0"/>
              <a:buChar char="•"/>
            </a:pPr>
            <a:r>
              <a:rPr lang="en-GB" sz="2000" dirty="0">
                <a:solidFill>
                  <a:srgbClr val="00B050"/>
                </a:solidFill>
              </a:rPr>
              <a:t>  </a:t>
            </a:r>
            <a:r>
              <a:rPr lang="en-GB" sz="2000" b="1" dirty="0">
                <a:solidFill>
                  <a:srgbClr val="00B050"/>
                </a:solidFill>
              </a:rPr>
              <a:t>Errors vary in degree of relatedness to the target along a continuum</a:t>
            </a:r>
          </a:p>
          <a:p>
            <a:pPr marL="814388" lvl="2" indent="-282575">
              <a:buFont typeface="Courier New" pitchFamily="49" charset="0"/>
              <a:buChar char="o"/>
            </a:pPr>
            <a:r>
              <a:rPr lang="en-GB" sz="2000" dirty="0"/>
              <a:t> There is no bi-polar distribution with one group of errors which are very target related and another group which are unrelated.  </a:t>
            </a:r>
          </a:p>
          <a:p>
            <a:pPr marL="814388" lvl="2" indent="-282575">
              <a:buFont typeface="Courier New" pitchFamily="49" charset="0"/>
              <a:buChar char="o"/>
            </a:pPr>
            <a:endParaRPr lang="en-GB" sz="2000" dirty="0"/>
          </a:p>
          <a:p>
            <a:pPr marL="814388" lvl="2" indent="-282575">
              <a:buFont typeface="Courier New" pitchFamily="49" charset="0"/>
              <a:buChar char="o"/>
            </a:pPr>
            <a:r>
              <a:rPr lang="en-GB" sz="2000" dirty="0"/>
              <a:t> Instead, relatedness varies, following a normal distribution with no discontinuities </a:t>
            </a:r>
            <a:r>
              <a:rPr lang="en-GB" sz="1600" dirty="0"/>
              <a:t>(Robson et al., 2003; Olson et al., 2007)</a:t>
            </a:r>
          </a:p>
          <a:p>
            <a:pPr marL="457200" lvl="2"/>
            <a:endParaRPr lang="en-GB" sz="2000" dirty="0"/>
          </a:p>
          <a:p>
            <a:pPr marL="180975" lvl="2" indent="-180975">
              <a:buFont typeface="Arial" pitchFamily="34" charset="0"/>
              <a:buChar char="•"/>
            </a:pPr>
            <a:r>
              <a:rPr lang="en-GB" sz="2000" dirty="0">
                <a:solidFill>
                  <a:srgbClr val="00B050"/>
                </a:solidFill>
              </a:rPr>
              <a:t> </a:t>
            </a:r>
            <a:r>
              <a:rPr lang="en-GB" sz="2000" b="1" dirty="0">
                <a:solidFill>
                  <a:srgbClr val="00B050"/>
                </a:solidFill>
              </a:rPr>
              <a:t>Neologisms and target-related errors are affected in the same way by variables such as frequency, immaginability and length </a:t>
            </a:r>
            <a:r>
              <a:rPr lang="en-GB" sz="1600" dirty="0"/>
              <a:t>(Olson et al., 2007; 2015).</a:t>
            </a:r>
          </a:p>
        </p:txBody>
      </p:sp>
      <p:sp>
        <p:nvSpPr>
          <p:cNvPr id="3" name="TextBox 2"/>
          <p:cNvSpPr txBox="1"/>
          <p:nvPr/>
        </p:nvSpPr>
        <p:spPr>
          <a:xfrm>
            <a:off x="539553" y="188640"/>
            <a:ext cx="7848872" cy="830997"/>
          </a:xfrm>
          <a:prstGeom prst="rect">
            <a:avLst/>
          </a:prstGeom>
          <a:noFill/>
        </p:spPr>
        <p:txBody>
          <a:bodyPr wrap="square" rtlCol="0">
            <a:spAutoFit/>
          </a:bodyPr>
          <a:lstStyle/>
          <a:p>
            <a:r>
              <a:rPr lang="en-GB" sz="2400" dirty="0">
                <a:solidFill>
                  <a:srgbClr val="0070C0"/>
                </a:solidFill>
              </a:rPr>
              <a:t>Evidence for a common post-lexical access locus for both neologisms and other target related errors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8160" y="1223231"/>
            <a:ext cx="8280920" cy="2585323"/>
          </a:xfrm>
          <a:prstGeom prst="rect">
            <a:avLst/>
          </a:prstGeom>
          <a:noFill/>
        </p:spPr>
        <p:txBody>
          <a:bodyPr wrap="square" rtlCol="0">
            <a:spAutoFit/>
          </a:bodyPr>
          <a:lstStyle/>
          <a:p>
            <a:r>
              <a:rPr lang="en-GB" dirty="0">
                <a:solidFill>
                  <a:srgbClr val="C00000"/>
                </a:solidFill>
              </a:rPr>
              <a:t>1. </a:t>
            </a:r>
            <a:r>
              <a:rPr lang="en-GB" b="1" dirty="0">
                <a:solidFill>
                  <a:srgbClr val="C00000"/>
                </a:solidFill>
              </a:rPr>
              <a:t>Two types of </a:t>
            </a:r>
            <a:r>
              <a:rPr lang="en-GB" b="1" i="1" dirty="0">
                <a:solidFill>
                  <a:srgbClr val="C00000"/>
                </a:solidFill>
              </a:rPr>
              <a:t>general</a:t>
            </a:r>
            <a:r>
              <a:rPr lang="en-GB" b="1" dirty="0">
                <a:solidFill>
                  <a:srgbClr val="C00000"/>
                </a:solidFill>
              </a:rPr>
              <a:t> damage </a:t>
            </a:r>
            <a:r>
              <a:rPr lang="en-GB" dirty="0"/>
              <a:t>in the network (Schwartz et al. (1994). : </a:t>
            </a:r>
          </a:p>
          <a:p>
            <a:endParaRPr lang="en-GB" dirty="0"/>
          </a:p>
          <a:p>
            <a:pPr marL="342900" indent="-342900">
              <a:buAutoNum type="arabicPeriod"/>
            </a:pPr>
            <a:r>
              <a:rPr lang="en-GB" b="1" dirty="0"/>
              <a:t>Weakening of connections </a:t>
            </a:r>
            <a:r>
              <a:rPr lang="en-GB" dirty="0"/>
              <a:t>from word nodes to phoneme nodes -  lexical bias is weakened &gt;&gt; </a:t>
            </a:r>
            <a:r>
              <a:rPr lang="en-GB" dirty="0" err="1">
                <a:solidFill>
                  <a:srgbClr val="00B050"/>
                </a:solidFill>
              </a:rPr>
              <a:t>nonword</a:t>
            </a:r>
            <a:r>
              <a:rPr lang="en-GB" dirty="0">
                <a:solidFill>
                  <a:srgbClr val="00B050"/>
                </a:solidFill>
              </a:rPr>
              <a:t> errors</a:t>
            </a:r>
            <a:r>
              <a:rPr lang="en-GB" dirty="0"/>
              <a:t>; </a:t>
            </a:r>
          </a:p>
          <a:p>
            <a:pPr marL="342900" indent="-342900"/>
            <a:endParaRPr lang="en-GB" dirty="0"/>
          </a:p>
          <a:p>
            <a:pPr marL="271463" indent="-271463"/>
            <a:r>
              <a:rPr lang="en-GB" dirty="0"/>
              <a:t>2. </a:t>
            </a:r>
            <a:r>
              <a:rPr lang="en-GB" b="1" dirty="0"/>
              <a:t>Faster decay of activation </a:t>
            </a:r>
            <a:r>
              <a:rPr lang="en-GB" dirty="0"/>
              <a:t> - Instead, fast decay of lexical activation means reduced feed-back from target words to corresponding phonemes so that phonemes from other words can be selected instead;  however, since connections from words to phonemes are preserved the lexical bias is maintained.  </a:t>
            </a:r>
            <a:r>
              <a:rPr lang="en-GB" dirty="0">
                <a:solidFill>
                  <a:srgbClr val="00B050"/>
                </a:solidFill>
              </a:rPr>
              <a:t>&gt;&gt; word errors</a:t>
            </a:r>
            <a:endParaRPr lang="en-GB" dirty="0"/>
          </a:p>
        </p:txBody>
      </p:sp>
      <p:sp>
        <p:nvSpPr>
          <p:cNvPr id="4" name="TextBox 3"/>
          <p:cNvSpPr txBox="1"/>
          <p:nvPr/>
        </p:nvSpPr>
        <p:spPr>
          <a:xfrm>
            <a:off x="2123728" y="476672"/>
            <a:ext cx="5002908" cy="461665"/>
          </a:xfrm>
          <a:prstGeom prst="rect">
            <a:avLst/>
          </a:prstGeom>
          <a:noFill/>
          <a:ln w="19050">
            <a:solidFill>
              <a:srgbClr val="C00000"/>
            </a:solidFill>
          </a:ln>
        </p:spPr>
        <p:txBody>
          <a:bodyPr wrap="none" rtlCol="0">
            <a:spAutoFit/>
          </a:bodyPr>
          <a:lstStyle/>
          <a:p>
            <a:r>
              <a:rPr lang="en-GB" sz="2400" dirty="0">
                <a:solidFill>
                  <a:srgbClr val="0070C0"/>
                </a:solidFill>
              </a:rPr>
              <a:t>What can disrupt phoneme selection ?</a:t>
            </a:r>
            <a:endParaRPr lang="en-GB" dirty="0"/>
          </a:p>
        </p:txBody>
      </p:sp>
      <p:sp>
        <p:nvSpPr>
          <p:cNvPr id="5" name="TextBox 4"/>
          <p:cNvSpPr txBox="1"/>
          <p:nvPr/>
        </p:nvSpPr>
        <p:spPr>
          <a:xfrm>
            <a:off x="337592" y="4149080"/>
            <a:ext cx="8415979" cy="2031325"/>
          </a:xfrm>
          <a:prstGeom prst="rect">
            <a:avLst/>
          </a:prstGeom>
          <a:noFill/>
        </p:spPr>
        <p:txBody>
          <a:bodyPr wrap="square" rtlCol="0">
            <a:spAutoFit/>
          </a:bodyPr>
          <a:lstStyle/>
          <a:p>
            <a:r>
              <a:rPr lang="en-GB" dirty="0">
                <a:solidFill>
                  <a:srgbClr val="C00000"/>
                </a:solidFill>
              </a:rPr>
              <a:t>2. Two types of </a:t>
            </a:r>
            <a:r>
              <a:rPr lang="en-GB" b="1" dirty="0">
                <a:solidFill>
                  <a:srgbClr val="C00000"/>
                </a:solidFill>
              </a:rPr>
              <a:t>connection</a:t>
            </a:r>
            <a:r>
              <a:rPr lang="en-GB" dirty="0">
                <a:solidFill>
                  <a:srgbClr val="C00000"/>
                </a:solidFill>
              </a:rPr>
              <a:t> damage </a:t>
            </a:r>
            <a:r>
              <a:rPr lang="en-GB" dirty="0"/>
              <a:t>(</a:t>
            </a:r>
            <a:r>
              <a:rPr lang="en-GB" dirty="0" err="1"/>
              <a:t>Fygel</a:t>
            </a:r>
            <a:r>
              <a:rPr lang="en-GB" dirty="0"/>
              <a:t> &amp; Dell, 2000):</a:t>
            </a:r>
          </a:p>
          <a:p>
            <a:endParaRPr lang="en-GB" dirty="0"/>
          </a:p>
          <a:p>
            <a:pPr marL="342900" indent="-342900">
              <a:buAutoNum type="arabicPeriod"/>
            </a:pPr>
            <a:r>
              <a:rPr lang="en-GB" b="1" dirty="0"/>
              <a:t>From lexical representations to phonemes </a:t>
            </a:r>
            <a:r>
              <a:rPr lang="en-GB" dirty="0"/>
              <a:t>&gt;&gt;</a:t>
            </a:r>
            <a:r>
              <a:rPr lang="en-GB" dirty="0" err="1">
                <a:solidFill>
                  <a:srgbClr val="00B050"/>
                </a:solidFill>
              </a:rPr>
              <a:t>nonword</a:t>
            </a:r>
            <a:r>
              <a:rPr lang="en-GB" dirty="0">
                <a:solidFill>
                  <a:srgbClr val="00B050"/>
                </a:solidFill>
              </a:rPr>
              <a:t> errors</a:t>
            </a:r>
            <a:r>
              <a:rPr lang="en-GB" dirty="0"/>
              <a:t>  (also </a:t>
            </a:r>
            <a:r>
              <a:rPr lang="en-GB" dirty="0" err="1"/>
              <a:t>Hillis</a:t>
            </a:r>
            <a:r>
              <a:rPr lang="en-GB" dirty="0"/>
              <a:t> et al., 1999) or </a:t>
            </a:r>
          </a:p>
          <a:p>
            <a:pPr marL="342900" indent="-342900">
              <a:buAutoNum type="arabicPeriod"/>
            </a:pPr>
            <a:endParaRPr lang="en-GB" dirty="0"/>
          </a:p>
          <a:p>
            <a:pPr marL="180975" indent="-180975"/>
            <a:r>
              <a:rPr lang="en-GB" dirty="0"/>
              <a:t>2  </a:t>
            </a:r>
            <a:r>
              <a:rPr lang="en-GB" b="1" dirty="0"/>
              <a:t>From semantic to lexical representations </a:t>
            </a:r>
            <a:r>
              <a:rPr lang="en-GB" dirty="0">
                <a:solidFill>
                  <a:srgbClr val="00B050"/>
                </a:solidFill>
              </a:rPr>
              <a:t>&gt;&gt; word errors</a:t>
            </a:r>
            <a:endParaRPr lang="en-GB" dirty="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2060848"/>
            <a:ext cx="6736716" cy="830997"/>
          </a:xfrm>
          <a:prstGeom prst="rect">
            <a:avLst/>
          </a:prstGeom>
          <a:noFill/>
        </p:spPr>
        <p:txBody>
          <a:bodyPr wrap="none" rtlCol="0">
            <a:spAutoFit/>
          </a:bodyPr>
          <a:lstStyle/>
          <a:p>
            <a:r>
              <a:rPr lang="en-GB" sz="2400" dirty="0">
                <a:solidFill>
                  <a:srgbClr val="C00000"/>
                </a:solidFill>
              </a:rPr>
              <a:t>BUT what accounts for the SPECIAL characteristics of</a:t>
            </a:r>
          </a:p>
          <a:p>
            <a:r>
              <a:rPr lang="en-GB" sz="2400" dirty="0">
                <a:solidFill>
                  <a:srgbClr val="C00000"/>
                </a:solidFill>
              </a:rPr>
              <a:t> neologistic errors?</a:t>
            </a:r>
          </a:p>
        </p:txBody>
      </p:sp>
    </p:spTree>
    <p:extLst>
      <p:ext uri="{BB962C8B-B14F-4D97-AF65-F5344CB8AC3E}">
        <p14:creationId xmlns:p14="http://schemas.microsoft.com/office/powerpoint/2010/main" val="41040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988840"/>
            <a:ext cx="7992888" cy="2862322"/>
          </a:xfrm>
          <a:prstGeom prst="rect">
            <a:avLst/>
          </a:prstGeom>
          <a:noFill/>
        </p:spPr>
        <p:txBody>
          <a:bodyPr wrap="square" rtlCol="0">
            <a:spAutoFit/>
          </a:bodyPr>
          <a:lstStyle/>
          <a:p>
            <a:endParaRPr lang="en-GB" sz="2000" dirty="0"/>
          </a:p>
          <a:p>
            <a:pPr>
              <a:buFont typeface="Arial" pitchFamily="34" charset="0"/>
              <a:buChar char="•"/>
            </a:pPr>
            <a:r>
              <a:rPr lang="en-GB" sz="2000" dirty="0"/>
              <a:t>   Perseverations occur when part or all of the phonemic content of a</a:t>
            </a:r>
          </a:p>
          <a:p>
            <a:r>
              <a:rPr lang="en-GB" sz="2000" dirty="0"/>
              <a:t>    previous response are reproduced in later responses;</a:t>
            </a:r>
          </a:p>
          <a:p>
            <a:pPr>
              <a:buFont typeface="Arial" pitchFamily="34" charset="0"/>
              <a:buChar char="•"/>
            </a:pPr>
            <a:endParaRPr lang="en-GB" sz="2000" dirty="0"/>
          </a:p>
          <a:p>
            <a:pPr>
              <a:buFont typeface="Arial" pitchFamily="34" charset="0"/>
              <a:buChar char="•"/>
            </a:pPr>
            <a:r>
              <a:rPr lang="en-GB" sz="2000" dirty="0"/>
              <a:t>   They are very common in jargon aphasia;</a:t>
            </a:r>
          </a:p>
          <a:p>
            <a:pPr>
              <a:buFont typeface="Arial" pitchFamily="34" charset="0"/>
              <a:buChar char="•"/>
            </a:pPr>
            <a:endParaRPr lang="en-GB" sz="2000" dirty="0"/>
          </a:p>
          <a:p>
            <a:pPr>
              <a:buFont typeface="Arial" pitchFamily="34" charset="0"/>
              <a:buChar char="•"/>
            </a:pPr>
            <a:r>
              <a:rPr lang="en-GB" sz="2000" dirty="0"/>
              <a:t>   Linked to lack of recovery (e.g., Kohn et al., 1996;  Goldman et al., 2001)</a:t>
            </a:r>
          </a:p>
          <a:p>
            <a:pPr>
              <a:buFont typeface="Arial" pitchFamily="34" charset="0"/>
              <a:buChar char="•"/>
            </a:pPr>
            <a:endParaRPr lang="en-GB" sz="2000" dirty="0"/>
          </a:p>
          <a:p>
            <a:pPr>
              <a:buFont typeface="Arial" pitchFamily="34" charset="0"/>
              <a:buChar char="•"/>
            </a:pPr>
            <a:endParaRPr lang="en-GB" sz="2000" dirty="0"/>
          </a:p>
        </p:txBody>
      </p:sp>
      <p:sp>
        <p:nvSpPr>
          <p:cNvPr id="3" name="TextBox 2"/>
          <p:cNvSpPr txBox="1"/>
          <p:nvPr/>
        </p:nvSpPr>
        <p:spPr>
          <a:xfrm>
            <a:off x="2371482" y="908720"/>
            <a:ext cx="3914598" cy="954107"/>
          </a:xfrm>
          <a:prstGeom prst="rect">
            <a:avLst/>
          </a:prstGeom>
          <a:noFill/>
          <a:ln w="19050">
            <a:solidFill>
              <a:srgbClr val="C00000"/>
            </a:solidFill>
          </a:ln>
        </p:spPr>
        <p:txBody>
          <a:bodyPr wrap="none" rtlCol="0">
            <a:spAutoFit/>
          </a:bodyPr>
          <a:lstStyle/>
          <a:p>
            <a:pPr algn="ctr"/>
            <a:r>
              <a:rPr lang="en-GB" sz="2800" dirty="0">
                <a:solidFill>
                  <a:srgbClr val="0070C0"/>
                </a:solidFill>
              </a:rPr>
              <a:t>Tendency to perseverate </a:t>
            </a:r>
          </a:p>
          <a:p>
            <a:pPr algn="ctr"/>
            <a:r>
              <a:rPr lang="en-GB" sz="2800" dirty="0">
                <a:solidFill>
                  <a:srgbClr val="0070C0"/>
                </a:solidFill>
              </a:rPr>
              <a:t>in jargon aphasia</a:t>
            </a:r>
            <a:endParaRPr lang="en-GB" sz="2000" dirty="0">
              <a:solidFill>
                <a:srgbClr val="0070C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548680"/>
            <a:ext cx="7632848" cy="5632311"/>
          </a:xfrm>
          <a:prstGeom prst="rect">
            <a:avLst/>
          </a:prstGeom>
          <a:noFill/>
        </p:spPr>
        <p:txBody>
          <a:bodyPr wrap="square" rtlCol="0">
            <a:spAutoFit/>
          </a:bodyPr>
          <a:lstStyle/>
          <a:p>
            <a:endParaRPr lang="en-GB" sz="2000" b="1" dirty="0">
              <a:solidFill>
                <a:srgbClr val="00A4DE"/>
              </a:solidFill>
            </a:endParaRPr>
          </a:p>
          <a:p>
            <a:r>
              <a:rPr lang="en-GB" sz="2000" dirty="0">
                <a:solidFill>
                  <a:srgbClr val="C00000"/>
                </a:solidFill>
              </a:rPr>
              <a:t>Examples of perseverations </a:t>
            </a:r>
            <a:r>
              <a:rPr lang="en-GB" sz="2000" dirty="0"/>
              <a:t>from KC (Butterworth, 1979):  </a:t>
            </a:r>
            <a:r>
              <a:rPr lang="en-GB" sz="2000" i="1" dirty="0" err="1"/>
              <a:t>beklend</a:t>
            </a:r>
            <a:r>
              <a:rPr lang="en-GB" sz="2000" i="1" dirty="0"/>
              <a:t>, beniks, audiks, zandiks, lendiks, </a:t>
            </a:r>
            <a:r>
              <a:rPr lang="en-GB" sz="2000" i="1" dirty="0" err="1"/>
              <a:t>zaepriks</a:t>
            </a:r>
            <a:endParaRPr lang="en-GB" sz="2000" i="1" dirty="0"/>
          </a:p>
          <a:p>
            <a:endParaRPr lang="en-GB" sz="2000" i="1" dirty="0"/>
          </a:p>
          <a:p>
            <a:pPr marL="449263" lvl="2" indent="-449263"/>
            <a:r>
              <a:rPr lang="en-GB" sz="2000" dirty="0">
                <a:solidFill>
                  <a:srgbClr val="C00000"/>
                </a:solidFill>
              </a:rPr>
              <a:t>Causes:</a:t>
            </a:r>
          </a:p>
          <a:p>
            <a:pPr marL="452438" lvl="2" indent="-271463">
              <a:buFont typeface="Arial" pitchFamily="34" charset="0"/>
              <a:buChar char="•"/>
            </a:pPr>
            <a:r>
              <a:rPr lang="en-GB" sz="2000" dirty="0"/>
              <a:t> Activation of previous representations is too high or fails to decay;</a:t>
            </a:r>
          </a:p>
          <a:p>
            <a:pPr marL="452438" lvl="2" indent="-271463">
              <a:buFont typeface="Arial" pitchFamily="34" charset="0"/>
              <a:buChar char="•"/>
            </a:pPr>
            <a:r>
              <a:rPr lang="en-GB" sz="2000" dirty="0"/>
              <a:t> Activation of target representation is too weak to displace old representations in an output buffer.</a:t>
            </a:r>
            <a:endParaRPr lang="en-GB" dirty="0"/>
          </a:p>
          <a:p>
            <a:endParaRPr lang="en-GB" sz="2000" dirty="0">
              <a:solidFill>
                <a:srgbClr val="C00000"/>
              </a:solidFill>
            </a:endParaRPr>
          </a:p>
          <a:p>
            <a:r>
              <a:rPr lang="en-GB" sz="2000" dirty="0">
                <a:solidFill>
                  <a:srgbClr val="C00000"/>
                </a:solidFill>
              </a:rPr>
              <a:t>Two types:</a:t>
            </a:r>
          </a:p>
          <a:p>
            <a:pPr marL="449263" lvl="2">
              <a:buFont typeface="Arial" pitchFamily="34" charset="0"/>
              <a:buChar char="•"/>
            </a:pPr>
            <a:r>
              <a:rPr lang="en-GB" sz="2000" dirty="0">
                <a:solidFill>
                  <a:srgbClr val="00B050"/>
                </a:solidFill>
              </a:rPr>
              <a:t>  Partial perseverations </a:t>
            </a:r>
            <a:r>
              <a:rPr lang="en-GB" sz="2000" dirty="0"/>
              <a:t>– blended perseverations -  </a:t>
            </a:r>
            <a:r>
              <a:rPr lang="en-GB" sz="2000" dirty="0">
                <a:solidFill>
                  <a:srgbClr val="0070C0"/>
                </a:solidFill>
              </a:rPr>
              <a:t>Occur at the phoneme level?</a:t>
            </a:r>
          </a:p>
          <a:p>
            <a:pPr marL="906463" lvl="3">
              <a:buFont typeface="Arial" pitchFamily="34" charset="0"/>
              <a:buChar char="•"/>
            </a:pPr>
            <a:r>
              <a:rPr lang="en-GB" sz="2000" dirty="0"/>
              <a:t>  criterion 50% of phonemes in common with a previous response (e.g., Moses, 2004)</a:t>
            </a:r>
          </a:p>
          <a:p>
            <a:pPr marL="449263" lvl="2">
              <a:buFont typeface="Arial" pitchFamily="34" charset="0"/>
              <a:buChar char="•"/>
            </a:pPr>
            <a:endParaRPr lang="en-GB" sz="2000" dirty="0"/>
          </a:p>
          <a:p>
            <a:pPr marL="449263" lvl="2">
              <a:buFont typeface="Arial" pitchFamily="34" charset="0"/>
              <a:buChar char="•"/>
            </a:pPr>
            <a:r>
              <a:rPr lang="en-GB" sz="2000" dirty="0">
                <a:solidFill>
                  <a:srgbClr val="00B050"/>
                </a:solidFill>
              </a:rPr>
              <a:t>  Whole word perseveration  </a:t>
            </a:r>
            <a:r>
              <a:rPr lang="en-GB" sz="2000" dirty="0"/>
              <a:t>- total word perseverations  - </a:t>
            </a:r>
            <a:r>
              <a:rPr lang="en-GB" sz="2000" dirty="0">
                <a:solidFill>
                  <a:srgbClr val="0070C0"/>
                </a:solidFill>
              </a:rPr>
              <a:t>Occur at the lexical level? </a:t>
            </a:r>
            <a:r>
              <a:rPr lang="en-GB" sz="2000" dirty="0">
                <a:solidFill>
                  <a:srgbClr val="FF0000"/>
                </a:solidFill>
              </a:rPr>
              <a:t>  </a:t>
            </a:r>
            <a:r>
              <a:rPr lang="en-GB" sz="2000" dirty="0"/>
              <a:t>Reactivation of preactivated lexical nodes?</a:t>
            </a:r>
          </a:p>
          <a:p>
            <a:pPr marL="449263" lvl="2">
              <a:buFont typeface="Arial" pitchFamily="34" charset="0"/>
              <a:buChar char="•"/>
            </a:pPr>
            <a:endParaRPr lang="en-GB"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76672"/>
            <a:ext cx="8136904" cy="5632311"/>
          </a:xfrm>
          <a:prstGeom prst="rect">
            <a:avLst/>
          </a:prstGeom>
          <a:noFill/>
        </p:spPr>
        <p:txBody>
          <a:bodyPr wrap="square" rtlCol="0">
            <a:spAutoFit/>
          </a:bodyPr>
          <a:lstStyle/>
          <a:p>
            <a:r>
              <a:rPr lang="en-GB" sz="2000" dirty="0">
                <a:solidFill>
                  <a:srgbClr val="00B050"/>
                </a:solidFill>
              </a:rPr>
              <a:t>Alternative:</a:t>
            </a:r>
            <a:r>
              <a:rPr lang="en-GB" sz="2000" dirty="0">
                <a:solidFill>
                  <a:srgbClr val="0070C0"/>
                </a:solidFill>
              </a:rPr>
              <a:t>  All perseverations arise at the post lexical access, at the phoneme level; </a:t>
            </a:r>
            <a:r>
              <a:rPr lang="en-GB" sz="2000" dirty="0"/>
              <a:t>They</a:t>
            </a:r>
            <a:r>
              <a:rPr lang="en-GB" sz="2000" dirty="0">
                <a:solidFill>
                  <a:srgbClr val="00B050"/>
                </a:solidFill>
              </a:rPr>
              <a:t> </a:t>
            </a:r>
            <a:r>
              <a:rPr lang="en-GB" sz="2000" dirty="0"/>
              <a:t>derive from the use of a limited pool of stereotypical phonemes.</a:t>
            </a:r>
          </a:p>
          <a:p>
            <a:endParaRPr lang="en-GB" sz="2000" b="1" dirty="0">
              <a:solidFill>
                <a:srgbClr val="0070C0"/>
              </a:solidFill>
            </a:endParaRPr>
          </a:p>
          <a:p>
            <a:r>
              <a:rPr lang="en-GB" sz="2000" b="1" dirty="0">
                <a:solidFill>
                  <a:srgbClr val="0070C0"/>
                </a:solidFill>
              </a:rPr>
              <a:t>Evidence:</a:t>
            </a:r>
          </a:p>
          <a:p>
            <a:pPr marL="182563" indent="-182563">
              <a:buFont typeface="Arial" pitchFamily="34" charset="0"/>
              <a:buChar char="•"/>
            </a:pPr>
            <a:r>
              <a:rPr lang="en-GB" sz="2000" dirty="0"/>
              <a:t>Whole word  and whole-</a:t>
            </a:r>
            <a:r>
              <a:rPr lang="en-GB" sz="2000" dirty="0" err="1"/>
              <a:t>nonword</a:t>
            </a:r>
            <a:r>
              <a:rPr lang="en-GB" sz="2000" dirty="0"/>
              <a:t> perseverations co-occur.   They can be due to the use of the same fill in materials;</a:t>
            </a:r>
          </a:p>
          <a:p>
            <a:pPr marL="182563" indent="-182563">
              <a:buFont typeface="Arial" pitchFamily="34" charset="0"/>
              <a:buChar char="•"/>
            </a:pPr>
            <a:endParaRPr lang="en-GB" sz="2000" dirty="0"/>
          </a:p>
          <a:p>
            <a:pPr marL="182563" indent="-182563">
              <a:buFont typeface="Arial" pitchFamily="34" charset="0"/>
              <a:buChar char="•"/>
            </a:pPr>
            <a:r>
              <a:rPr lang="en-GB" sz="2000" dirty="0"/>
              <a:t>Whole word/</a:t>
            </a:r>
            <a:r>
              <a:rPr lang="en-GB" sz="2000" dirty="0" err="1"/>
              <a:t>nonword</a:t>
            </a:r>
            <a:r>
              <a:rPr lang="en-GB" sz="2000" dirty="0"/>
              <a:t> perseverations which occur across long intervals (with gaps of 4 or more intervening words) can be especially built around default phonology;</a:t>
            </a:r>
          </a:p>
          <a:p>
            <a:pPr marL="182563" indent="-182563">
              <a:buFont typeface="Arial" pitchFamily="34" charset="0"/>
              <a:buChar char="•"/>
            </a:pPr>
            <a:endParaRPr lang="en-GB" sz="2000" dirty="0"/>
          </a:p>
          <a:p>
            <a:pPr marL="182563" indent="-182563">
              <a:buFont typeface="Arial" pitchFamily="34" charset="0"/>
              <a:buChar char="•"/>
            </a:pPr>
            <a:r>
              <a:rPr lang="en-GB" sz="2000" dirty="0"/>
              <a:t>Perseveration which occur at closer intervals can be built on pre-existing activation;</a:t>
            </a:r>
          </a:p>
          <a:p>
            <a:pPr marL="182563" indent="-182563">
              <a:buFont typeface="Arial" pitchFamily="34" charset="0"/>
              <a:buChar char="•"/>
            </a:pPr>
            <a:endParaRPr lang="en-GB" sz="2000" dirty="0"/>
          </a:p>
          <a:p>
            <a:pPr marL="182563" indent="-182563">
              <a:buFont typeface="Arial" pitchFamily="34" charset="0"/>
              <a:buChar char="•"/>
            </a:pPr>
            <a:r>
              <a:rPr lang="en-GB" sz="2000" dirty="0"/>
              <a:t>Perseverations cannot be explained in terms of semantic relatedness (they do not occur more frequently across words sharing semantic features; e.g., Eaton et al., 2010)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908720"/>
            <a:ext cx="7992888" cy="1908215"/>
          </a:xfrm>
          <a:prstGeom prst="rect">
            <a:avLst/>
          </a:prstGeom>
          <a:noFill/>
        </p:spPr>
        <p:txBody>
          <a:bodyPr wrap="square" rtlCol="0">
            <a:spAutoFit/>
          </a:bodyPr>
          <a:lstStyle/>
          <a:p>
            <a:pPr marL="268288" indent="-182563">
              <a:buFont typeface="Arial" pitchFamily="34" charset="0"/>
              <a:buChar char="•"/>
            </a:pPr>
            <a:r>
              <a:rPr lang="en-GB" sz="2000" dirty="0"/>
              <a:t>Stereotypical phonemes are over-represented in perseverative compared to non perseverative responses</a:t>
            </a:r>
          </a:p>
          <a:p>
            <a:pPr marL="268288" indent="-182563">
              <a:buFont typeface="Arial" pitchFamily="34" charset="0"/>
              <a:buChar char="•"/>
            </a:pPr>
            <a:endParaRPr lang="en-GB" sz="2000" dirty="0"/>
          </a:p>
          <a:p>
            <a:pPr marL="268288" indent="-182563">
              <a:buFont typeface="Arial" pitchFamily="34" charset="0"/>
              <a:buChar char="•"/>
            </a:pPr>
            <a:r>
              <a:rPr lang="en-GB" sz="2000" dirty="0"/>
              <a:t>Stereotypical phonemes are equally used in total word and nonword perseverations</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59632" y="620688"/>
            <a:ext cx="5993628" cy="523220"/>
          </a:xfrm>
          <a:prstGeom prst="rect">
            <a:avLst/>
          </a:prstGeom>
          <a:noFill/>
          <a:ln w="19050">
            <a:solidFill>
              <a:srgbClr val="C00000"/>
            </a:solidFill>
          </a:ln>
        </p:spPr>
        <p:txBody>
          <a:bodyPr wrap="none" rtlCol="0">
            <a:spAutoFit/>
          </a:bodyPr>
          <a:lstStyle/>
          <a:p>
            <a:r>
              <a:rPr lang="en-GB" sz="2800" dirty="0">
                <a:solidFill>
                  <a:srgbClr val="0070C0"/>
                </a:solidFill>
              </a:rPr>
              <a:t>Other special features of jargon aphasia</a:t>
            </a:r>
          </a:p>
        </p:txBody>
      </p:sp>
      <p:sp>
        <p:nvSpPr>
          <p:cNvPr id="4" name="TextBox 3"/>
          <p:cNvSpPr txBox="1"/>
          <p:nvPr/>
        </p:nvSpPr>
        <p:spPr>
          <a:xfrm>
            <a:off x="755576" y="1628800"/>
            <a:ext cx="7344816" cy="3539430"/>
          </a:xfrm>
          <a:prstGeom prst="rect">
            <a:avLst/>
          </a:prstGeom>
          <a:noFill/>
        </p:spPr>
        <p:txBody>
          <a:bodyPr wrap="square" rtlCol="0">
            <a:spAutoFit/>
          </a:bodyPr>
          <a:lstStyle/>
          <a:p>
            <a:pPr>
              <a:buFont typeface="Arial" pitchFamily="34" charset="0"/>
              <a:buChar char="•"/>
            </a:pPr>
            <a:r>
              <a:rPr lang="en-GB" sz="2000" dirty="0">
                <a:solidFill>
                  <a:srgbClr val="00B050"/>
                </a:solidFill>
              </a:rPr>
              <a:t>  Over-arousal of the language system</a:t>
            </a:r>
          </a:p>
          <a:p>
            <a:r>
              <a:rPr lang="en-GB" sz="2000" dirty="0"/>
              <a:t>(e.g., Kingsbourne &amp; Warrrington, 1963; Rochford, 1974; Romani et al, 2002 )</a:t>
            </a:r>
          </a:p>
          <a:p>
            <a:endParaRPr lang="en-GB" sz="2000" dirty="0"/>
          </a:p>
          <a:p>
            <a:r>
              <a:rPr lang="en-GB" sz="2000" dirty="0"/>
              <a:t>Evidence:</a:t>
            </a:r>
          </a:p>
          <a:p>
            <a:pPr lvl="1">
              <a:buFont typeface="Arial" pitchFamily="34" charset="0"/>
              <a:buChar char="•"/>
            </a:pPr>
            <a:r>
              <a:rPr lang="en-GB" sz="2000" dirty="0"/>
              <a:t>	Patients over produce speech</a:t>
            </a:r>
          </a:p>
          <a:p>
            <a:pPr lvl="1">
              <a:buFont typeface="Arial" pitchFamily="34" charset="0"/>
              <a:buChar char="•"/>
            </a:pPr>
            <a:r>
              <a:rPr lang="en-GB" sz="2000" dirty="0"/>
              <a:t>	Increased N of syllables in errors (O’Connell, 1981)</a:t>
            </a:r>
          </a:p>
          <a:p>
            <a:pPr lvl="1">
              <a:buFont typeface="Arial" pitchFamily="34" charset="0"/>
              <a:buChar char="•"/>
            </a:pPr>
            <a:r>
              <a:rPr lang="en-GB" sz="2000" dirty="0"/>
              <a:t>	Failure of activation to decline (Pratter et al. 1997)</a:t>
            </a:r>
          </a:p>
          <a:p>
            <a:pPr lvl="1">
              <a:buFont typeface="Arial" pitchFamily="34" charset="0"/>
              <a:buChar char="•"/>
            </a:pPr>
            <a:r>
              <a:rPr lang="en-GB" sz="2000" dirty="0"/>
              <a:t>	Blends between lexical representations (Romani </a:t>
            </a:r>
          </a:p>
          <a:p>
            <a:r>
              <a:rPr lang="en-GB" sz="2000" dirty="0"/>
              <a:t>	et al., 2002)</a:t>
            </a:r>
          </a:p>
          <a:p>
            <a:endParaRPr lang="en-GB"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1556792"/>
            <a:ext cx="7920880" cy="2352952"/>
          </a:xfrm>
          <a:prstGeom prst="rect">
            <a:avLst/>
          </a:prstGeom>
          <a:noFill/>
        </p:spPr>
        <p:txBody>
          <a:bodyPr wrap="square" rtlCol="0">
            <a:spAutoFit/>
          </a:bodyPr>
          <a:lstStyle/>
          <a:p>
            <a:pPr>
              <a:lnSpc>
                <a:spcPct val="150000"/>
              </a:lnSpc>
              <a:buFont typeface="Arial" pitchFamily="34" charset="0"/>
              <a:buChar char="•"/>
            </a:pPr>
            <a:r>
              <a:rPr lang="en-GB" sz="2000" dirty="0"/>
              <a:t>   Patients seem unaware of their deficits</a:t>
            </a:r>
          </a:p>
          <a:p>
            <a:pPr>
              <a:lnSpc>
                <a:spcPct val="150000"/>
              </a:lnSpc>
              <a:buFont typeface="Arial" pitchFamily="34" charset="0"/>
              <a:buChar char="•"/>
            </a:pPr>
            <a:r>
              <a:rPr lang="en-GB" sz="2000" dirty="0"/>
              <a:t>   They persist in talking even when they make no sense</a:t>
            </a:r>
          </a:p>
          <a:p>
            <a:pPr>
              <a:lnSpc>
                <a:spcPct val="150000"/>
              </a:lnSpc>
              <a:buFont typeface="Arial" pitchFamily="34" charset="0"/>
              <a:buChar char="•"/>
            </a:pPr>
            <a:r>
              <a:rPr lang="en-GB" sz="2000" dirty="0"/>
              <a:t>   They are irritated by other people ‘s failures to understand</a:t>
            </a:r>
          </a:p>
          <a:p>
            <a:pPr>
              <a:lnSpc>
                <a:spcPct val="150000"/>
              </a:lnSpc>
              <a:buFont typeface="Arial" pitchFamily="34" charset="0"/>
              <a:buChar char="•"/>
            </a:pPr>
            <a:r>
              <a:rPr lang="en-GB" sz="2000" dirty="0"/>
              <a:t>  Make few attempts at self correct</a:t>
            </a:r>
          </a:p>
          <a:p>
            <a:pPr lvl="1">
              <a:lnSpc>
                <a:spcPct val="150000"/>
              </a:lnSpc>
              <a:buFont typeface="Arial" pitchFamily="34" charset="0"/>
              <a:buChar char="•"/>
            </a:pPr>
            <a:r>
              <a:rPr lang="en-GB" sz="2000" dirty="0"/>
              <a:t> But  unawareness is not complete (e.g., Graham et al., 2001)</a:t>
            </a:r>
          </a:p>
        </p:txBody>
      </p:sp>
      <p:sp>
        <p:nvSpPr>
          <p:cNvPr id="5" name="Rectangle 4"/>
          <p:cNvSpPr/>
          <p:nvPr/>
        </p:nvSpPr>
        <p:spPr>
          <a:xfrm>
            <a:off x="395536" y="1052736"/>
            <a:ext cx="3759171" cy="461665"/>
          </a:xfrm>
          <a:prstGeom prst="rect">
            <a:avLst/>
          </a:prstGeom>
        </p:spPr>
        <p:txBody>
          <a:bodyPr wrap="none">
            <a:spAutoFit/>
          </a:bodyPr>
          <a:lstStyle/>
          <a:p>
            <a:pPr>
              <a:buFont typeface="Arial" pitchFamily="34" charset="0"/>
              <a:buChar char="•"/>
            </a:pPr>
            <a:r>
              <a:rPr lang="en-GB" sz="2400" dirty="0">
                <a:solidFill>
                  <a:srgbClr val="00B050"/>
                </a:solidFill>
              </a:rPr>
              <a:t>    </a:t>
            </a:r>
            <a:r>
              <a:rPr lang="en-GB" sz="2000" dirty="0">
                <a:solidFill>
                  <a:srgbClr val="00B050"/>
                </a:solidFill>
              </a:rPr>
              <a:t>Difficulties of self monitoring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332656"/>
            <a:ext cx="5907899" cy="461665"/>
          </a:xfrm>
          <a:prstGeom prst="rect">
            <a:avLst/>
          </a:prstGeom>
          <a:noFill/>
          <a:ln>
            <a:solidFill>
              <a:srgbClr val="C00000"/>
            </a:solidFill>
          </a:ln>
        </p:spPr>
        <p:txBody>
          <a:bodyPr wrap="none" rtlCol="0">
            <a:spAutoFit/>
          </a:bodyPr>
          <a:lstStyle/>
          <a:p>
            <a:r>
              <a:rPr lang="en-GB" sz="2400" b="1" dirty="0">
                <a:solidFill>
                  <a:srgbClr val="00B050"/>
                </a:solidFill>
              </a:rPr>
              <a:t>Explanations of difficulties in self-monitoring</a:t>
            </a:r>
          </a:p>
        </p:txBody>
      </p:sp>
      <p:sp>
        <p:nvSpPr>
          <p:cNvPr id="4" name="TextBox 3"/>
          <p:cNvSpPr txBox="1"/>
          <p:nvPr/>
        </p:nvSpPr>
        <p:spPr>
          <a:xfrm>
            <a:off x="467544" y="1268760"/>
            <a:ext cx="7272808" cy="5324535"/>
          </a:xfrm>
          <a:prstGeom prst="rect">
            <a:avLst/>
          </a:prstGeom>
          <a:noFill/>
        </p:spPr>
        <p:txBody>
          <a:bodyPr wrap="square" rtlCol="0">
            <a:spAutoFit/>
          </a:bodyPr>
          <a:lstStyle/>
          <a:p>
            <a:pPr>
              <a:buFont typeface="Arial" pitchFamily="34" charset="0"/>
              <a:buChar char="•"/>
            </a:pPr>
            <a:r>
              <a:rPr lang="en-GB" sz="2000" dirty="0">
                <a:solidFill>
                  <a:srgbClr val="00B050"/>
                </a:solidFill>
              </a:rPr>
              <a:t>  </a:t>
            </a:r>
            <a:r>
              <a:rPr lang="en-GB" sz="2000" dirty="0" err="1">
                <a:solidFill>
                  <a:srgbClr val="00B050"/>
                </a:solidFill>
              </a:rPr>
              <a:t>Anosognosia</a:t>
            </a:r>
            <a:r>
              <a:rPr lang="en-GB" sz="2000" dirty="0">
                <a:solidFill>
                  <a:srgbClr val="00B050"/>
                </a:solidFill>
              </a:rPr>
              <a:t> or denial of illness</a:t>
            </a:r>
          </a:p>
          <a:p>
            <a:pPr lvl="3">
              <a:buFont typeface="Arial" pitchFamily="34" charset="0"/>
              <a:buChar char="•"/>
            </a:pPr>
            <a:r>
              <a:rPr lang="en-GB" sz="2000" dirty="0"/>
              <a:t>(e.g.,  </a:t>
            </a:r>
            <a:r>
              <a:rPr lang="en-GB" sz="2000" dirty="0" err="1"/>
              <a:t>Prigatano</a:t>
            </a:r>
            <a:r>
              <a:rPr lang="en-GB" sz="2000" dirty="0"/>
              <a:t> &amp; Weinstein, 1996)</a:t>
            </a:r>
          </a:p>
          <a:p>
            <a:pPr lvl="3">
              <a:buFont typeface="Arial" pitchFamily="34" charset="0"/>
              <a:buChar char="•"/>
            </a:pPr>
            <a:r>
              <a:rPr lang="en-GB" sz="2000" dirty="0"/>
              <a:t>Linked to personality characteristics?</a:t>
            </a:r>
          </a:p>
          <a:p>
            <a:pPr marL="82550" lvl="3"/>
            <a:r>
              <a:rPr lang="en-GB" sz="2000" dirty="0"/>
              <a:t>BUT </a:t>
            </a:r>
          </a:p>
          <a:p>
            <a:pPr marL="82550" lvl="3"/>
            <a:r>
              <a:rPr lang="en-GB" sz="2000" dirty="0"/>
              <a:t>Unawareness may be modality specific (e.g., restricted to spoken or written modality; e.g.,  </a:t>
            </a:r>
            <a:r>
              <a:rPr lang="en-GB" sz="2000" dirty="0" err="1"/>
              <a:t>Ihori</a:t>
            </a:r>
            <a:r>
              <a:rPr lang="en-GB" sz="2000" dirty="0"/>
              <a:t> et al., 1994; Robson et al., 1998)</a:t>
            </a:r>
          </a:p>
          <a:p>
            <a:pPr marL="82550" lvl="3"/>
            <a:endParaRPr lang="en-GB" sz="2000" dirty="0"/>
          </a:p>
          <a:p>
            <a:pPr marL="82550" lvl="3">
              <a:buFont typeface="Arial" pitchFamily="34" charset="0"/>
              <a:buChar char="•"/>
            </a:pPr>
            <a:r>
              <a:rPr lang="en-GB" sz="2000" dirty="0">
                <a:solidFill>
                  <a:srgbClr val="00B050"/>
                </a:solidFill>
              </a:rPr>
              <a:t>  Difficulties in monitoring speech output </a:t>
            </a:r>
          </a:p>
          <a:p>
            <a:pPr marL="82550" lvl="3"/>
            <a:endParaRPr lang="en-GB" sz="2000" dirty="0"/>
          </a:p>
          <a:p>
            <a:pPr marL="82550" lvl="3"/>
            <a:r>
              <a:rPr lang="en-GB" sz="2000" dirty="0"/>
              <a:t>BUT</a:t>
            </a:r>
          </a:p>
          <a:p>
            <a:pPr marL="82550" lvl="3"/>
            <a:r>
              <a:rPr lang="en-GB" sz="2000" dirty="0"/>
              <a:t>Not all studies report comprehension impairments in jargon aphasia (e.g. Confront Marshall et al., 1994 with Nickels &amp; Howard, 1995)</a:t>
            </a:r>
          </a:p>
          <a:p>
            <a:pPr marL="82550" lvl="3"/>
            <a:endParaRPr lang="en-GB" sz="2000" dirty="0"/>
          </a:p>
          <a:p>
            <a:pPr marL="82550" lvl="3"/>
            <a:r>
              <a:rPr lang="en-GB" sz="2000" dirty="0"/>
              <a:t>Single case studies show lack of monitoring, but intact auditory input skills  (e.g., </a:t>
            </a:r>
            <a:r>
              <a:rPr lang="en-GB" sz="2000" dirty="0" err="1"/>
              <a:t>Dunward</a:t>
            </a:r>
            <a:r>
              <a:rPr lang="en-GB" sz="2000" dirty="0"/>
              <a:t> et al., 2000; Marshall et al., 1998; Robson et al., 1998)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576" y="1412776"/>
            <a:ext cx="7704856" cy="3108543"/>
          </a:xfrm>
          <a:prstGeom prst="rect">
            <a:avLst/>
          </a:prstGeom>
          <a:noFill/>
        </p:spPr>
        <p:txBody>
          <a:bodyPr wrap="square" rtlCol="0">
            <a:spAutoFit/>
          </a:bodyPr>
          <a:lstStyle/>
          <a:p>
            <a:r>
              <a:rPr lang="en-GB" sz="2000" b="1" dirty="0">
                <a:solidFill>
                  <a:srgbClr val="FF0000"/>
                </a:solidFill>
              </a:rPr>
              <a:t>Jargon aphasia </a:t>
            </a:r>
            <a:r>
              <a:rPr lang="en-GB" sz="2000" dirty="0"/>
              <a:t>– Fluent  speech with a high proportion of phonological errors which bear very little resemblance with the target – generally called </a:t>
            </a:r>
            <a:r>
              <a:rPr lang="en-GB" sz="2000" b="1" dirty="0"/>
              <a:t>neologisms</a:t>
            </a:r>
            <a:r>
              <a:rPr lang="en-GB" sz="2000" dirty="0"/>
              <a:t>.</a:t>
            </a:r>
          </a:p>
          <a:p>
            <a:endParaRPr lang="en-GB" sz="2000" dirty="0"/>
          </a:p>
          <a:p>
            <a:r>
              <a:rPr lang="en-GB" sz="2000" dirty="0"/>
              <a:t>Phonemic or undifferentiated jargon (with nonsensical words) should be distinguished from semantic jargon composed  by real words.</a:t>
            </a:r>
          </a:p>
          <a:p>
            <a:endParaRPr lang="en-GB" sz="2000" dirty="0"/>
          </a:p>
          <a:p>
            <a:r>
              <a:rPr lang="en-GB" sz="2000" dirty="0"/>
              <a:t>In the lecture, we will talk of  </a:t>
            </a:r>
            <a:r>
              <a:rPr lang="en-GB" sz="2000" u="sng" dirty="0">
                <a:solidFill>
                  <a:srgbClr val="00B050"/>
                </a:solidFill>
              </a:rPr>
              <a:t>phonemic jargon.</a:t>
            </a:r>
          </a:p>
          <a:p>
            <a:pPr marL="266700" indent="-266700"/>
            <a:endParaRPr lang="en-GB" dirty="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836712"/>
            <a:ext cx="3218382" cy="461665"/>
          </a:xfrm>
          <a:prstGeom prst="rect">
            <a:avLst/>
          </a:prstGeom>
          <a:noFill/>
          <a:ln>
            <a:noFill/>
          </a:ln>
        </p:spPr>
        <p:txBody>
          <a:bodyPr wrap="none" rtlCol="0">
            <a:spAutoFit/>
          </a:bodyPr>
          <a:lstStyle/>
          <a:p>
            <a:r>
              <a:rPr lang="en-GB" sz="2400" dirty="0">
                <a:solidFill>
                  <a:srgbClr val="00B050"/>
                </a:solidFill>
              </a:rPr>
              <a:t>Alternative explanations</a:t>
            </a:r>
          </a:p>
        </p:txBody>
      </p:sp>
      <p:sp>
        <p:nvSpPr>
          <p:cNvPr id="3" name="TextBox 2"/>
          <p:cNvSpPr txBox="1"/>
          <p:nvPr/>
        </p:nvSpPr>
        <p:spPr>
          <a:xfrm>
            <a:off x="611560" y="1700808"/>
            <a:ext cx="6552728" cy="1938992"/>
          </a:xfrm>
          <a:prstGeom prst="rect">
            <a:avLst/>
          </a:prstGeom>
          <a:noFill/>
        </p:spPr>
        <p:txBody>
          <a:bodyPr wrap="square" rtlCol="0">
            <a:spAutoFit/>
          </a:bodyPr>
          <a:lstStyle/>
          <a:p>
            <a:pPr>
              <a:lnSpc>
                <a:spcPct val="150000"/>
              </a:lnSpc>
              <a:buFont typeface="Arial" pitchFamily="34" charset="0"/>
              <a:buChar char="•"/>
            </a:pPr>
            <a:r>
              <a:rPr lang="en-GB" sz="2000" dirty="0"/>
              <a:t>  Deficits in a feedback route?</a:t>
            </a:r>
          </a:p>
          <a:p>
            <a:pPr>
              <a:lnSpc>
                <a:spcPct val="150000"/>
              </a:lnSpc>
              <a:buFont typeface="Arial" pitchFamily="34" charset="0"/>
              <a:buChar char="•"/>
            </a:pPr>
            <a:r>
              <a:rPr lang="en-GB" sz="2000" dirty="0"/>
              <a:t>  Resource limitations?</a:t>
            </a:r>
          </a:p>
          <a:p>
            <a:pPr>
              <a:lnSpc>
                <a:spcPct val="150000"/>
              </a:lnSpc>
              <a:buFont typeface="Arial" pitchFamily="34" charset="0"/>
              <a:buChar char="•"/>
            </a:pPr>
            <a:r>
              <a:rPr lang="en-GB" sz="2000" dirty="0"/>
              <a:t>  Failure in a specific production-based monitoring?</a:t>
            </a:r>
          </a:p>
          <a:p>
            <a:pPr lvl="1">
              <a:lnSpc>
                <a:spcPct val="150000"/>
              </a:lnSpc>
              <a:buFont typeface="Arial" pitchFamily="34" charset="0"/>
              <a:buChar char="•"/>
            </a:pPr>
            <a:r>
              <a:rPr lang="en-GB" sz="2000" dirty="0"/>
              <a:t>  A mechanism possibly associated with covert repairs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9" y="1052736"/>
            <a:ext cx="7128792" cy="3477875"/>
          </a:xfrm>
          <a:prstGeom prst="rect">
            <a:avLst/>
          </a:prstGeom>
          <a:noFill/>
        </p:spPr>
        <p:txBody>
          <a:bodyPr wrap="square" rtlCol="0">
            <a:spAutoFit/>
          </a:bodyPr>
          <a:lstStyle/>
          <a:p>
            <a:pPr marL="452438" indent="-452438"/>
            <a:r>
              <a:rPr lang="en-GB" sz="2000" dirty="0">
                <a:solidFill>
                  <a:schemeClr val="tx2">
                    <a:lumMod val="60000"/>
                    <a:lumOff val="40000"/>
                  </a:schemeClr>
                </a:solidFill>
              </a:rPr>
              <a:t>After the lecture and the relevant readings you should be able to:</a:t>
            </a:r>
          </a:p>
          <a:p>
            <a:pPr marL="452438" indent="-452438">
              <a:buFont typeface="Arial" pitchFamily="34" charset="0"/>
              <a:buChar char="•"/>
            </a:pPr>
            <a:endParaRPr lang="en-GB" sz="2000" dirty="0">
              <a:solidFill>
                <a:srgbClr val="00B050"/>
              </a:solidFill>
            </a:endParaRPr>
          </a:p>
          <a:p>
            <a:pPr marL="452438" indent="-452438">
              <a:buFont typeface="Arial" pitchFamily="34" charset="0"/>
              <a:buChar char="•"/>
            </a:pPr>
            <a:r>
              <a:rPr lang="en-GB" sz="2000" dirty="0"/>
              <a:t> Discuss the possible locus and word errors and </a:t>
            </a:r>
            <a:r>
              <a:rPr lang="en-GB" sz="2000" dirty="0" err="1"/>
              <a:t>nonword</a:t>
            </a:r>
            <a:r>
              <a:rPr lang="en-GB" sz="2000" dirty="0"/>
              <a:t> errors and evidence for a single common source versus two possible sources</a:t>
            </a:r>
          </a:p>
          <a:p>
            <a:pPr marL="452438" indent="-452438">
              <a:buFont typeface="Arial" pitchFamily="34" charset="0"/>
              <a:buChar char="•"/>
            </a:pPr>
            <a:endParaRPr lang="en-GB" sz="2000" dirty="0"/>
          </a:p>
          <a:p>
            <a:pPr marL="452438" indent="-452438">
              <a:buFont typeface="Arial" pitchFamily="34" charset="0"/>
              <a:buChar char="•"/>
            </a:pPr>
            <a:r>
              <a:rPr lang="en-GB" sz="2000" dirty="0"/>
              <a:t> Discuss possible mechanisms for the production of </a:t>
            </a:r>
            <a:r>
              <a:rPr lang="en-GB" sz="2000" dirty="0" err="1"/>
              <a:t>neologistic</a:t>
            </a:r>
            <a:r>
              <a:rPr lang="en-GB" sz="2000" dirty="0"/>
              <a:t> errors compared to other </a:t>
            </a:r>
            <a:r>
              <a:rPr lang="en-GB" sz="2000" dirty="0" err="1"/>
              <a:t>nonword</a:t>
            </a:r>
            <a:r>
              <a:rPr lang="en-GB" sz="2000" dirty="0"/>
              <a:t> errors</a:t>
            </a:r>
          </a:p>
          <a:p>
            <a:pPr marL="452438" indent="-452438">
              <a:buFont typeface="Arial" pitchFamily="34" charset="0"/>
              <a:buChar char="•"/>
            </a:pPr>
            <a:endParaRPr lang="en-GB" sz="2000" dirty="0"/>
          </a:p>
          <a:p>
            <a:pPr marL="452438" indent="-452438">
              <a:buFont typeface="Arial" pitchFamily="34" charset="0"/>
              <a:buChar char="•"/>
            </a:pPr>
            <a:r>
              <a:rPr lang="en-GB" sz="2000" dirty="0"/>
              <a:t> Discuss difficulties of self-monitoring as a possible cause of </a:t>
            </a:r>
            <a:r>
              <a:rPr lang="en-GB" sz="2000" dirty="0" err="1"/>
              <a:t>neologistic</a:t>
            </a:r>
            <a:r>
              <a:rPr lang="en-GB" sz="2000" dirty="0"/>
              <a:t> errors.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980728"/>
            <a:ext cx="7596336" cy="5632311"/>
          </a:xfrm>
          <a:prstGeom prst="rect">
            <a:avLst/>
          </a:prstGeom>
        </p:spPr>
        <p:txBody>
          <a:bodyPr wrap="square">
            <a:spAutoFit/>
          </a:bodyPr>
          <a:lstStyle/>
          <a:p>
            <a:pPr marL="266700" indent="-266700">
              <a:buFont typeface="Arial" pitchFamily="34" charset="0"/>
              <a:buChar char="•"/>
            </a:pPr>
            <a:r>
              <a:rPr lang="en-GB" sz="2000" dirty="0">
                <a:solidFill>
                  <a:srgbClr val="00B050"/>
                </a:solidFill>
              </a:rPr>
              <a:t>Speech is fluent by unintelligible because of high proportion of neologisms</a:t>
            </a:r>
          </a:p>
          <a:p>
            <a:pPr marL="266700" indent="-266700">
              <a:buFont typeface="Arial" pitchFamily="34" charset="0"/>
              <a:buChar char="•"/>
            </a:pPr>
            <a:endParaRPr lang="en-GB" sz="2000" dirty="0">
              <a:solidFill>
                <a:srgbClr val="00B050"/>
              </a:solidFill>
            </a:endParaRPr>
          </a:p>
          <a:p>
            <a:pPr marL="266700" indent="-266700">
              <a:buFont typeface="Arial" pitchFamily="34" charset="0"/>
              <a:buChar char="•"/>
            </a:pPr>
            <a:r>
              <a:rPr lang="en-GB" sz="2000" dirty="0">
                <a:solidFill>
                  <a:srgbClr val="00B050"/>
                </a:solidFill>
              </a:rPr>
              <a:t>Speech has a clearly discernible syntactic and prosodic structure </a:t>
            </a:r>
          </a:p>
          <a:p>
            <a:pPr marL="266700" indent="-266700">
              <a:buFont typeface="Arial" pitchFamily="34" charset="0"/>
              <a:buChar char="•"/>
            </a:pPr>
            <a:endParaRPr lang="en-GB" sz="2000" dirty="0">
              <a:solidFill>
                <a:srgbClr val="FFFF00"/>
              </a:solidFill>
            </a:endParaRPr>
          </a:p>
          <a:p>
            <a:pPr marL="715963" lvl="2" indent="-273050">
              <a:buFont typeface="Courier New" pitchFamily="49" charset="0"/>
              <a:buChar char="o"/>
            </a:pPr>
            <a:r>
              <a:rPr lang="en-GB" sz="2000" b="1" dirty="0"/>
              <a:t>Often, grammatical markers (inflections and derivations) and function words are preserved</a:t>
            </a:r>
            <a:r>
              <a:rPr lang="en-GB" sz="2000" dirty="0"/>
              <a:t>.</a:t>
            </a:r>
          </a:p>
          <a:p>
            <a:pPr marL="715963" lvl="2" indent="-273050">
              <a:buFont typeface="Courier New" pitchFamily="49" charset="0"/>
              <a:buChar char="o"/>
            </a:pPr>
            <a:endParaRPr lang="en-GB" sz="2000" dirty="0"/>
          </a:p>
          <a:p>
            <a:pPr marL="715963" lvl="2" indent="-273050">
              <a:buFont typeface="Courier New" pitchFamily="49" charset="0"/>
              <a:buChar char="o"/>
            </a:pPr>
            <a:r>
              <a:rPr lang="en-GB" sz="2000" b="1" dirty="0"/>
              <a:t>Prosodic and phonetic characteristics are also preserved</a:t>
            </a:r>
            <a:r>
              <a:rPr lang="en-GB" sz="2000" dirty="0"/>
              <a:t> (Hanlon &amp; Edmonson, 1996). Sentences have: 	</a:t>
            </a:r>
          </a:p>
          <a:p>
            <a:endParaRPr lang="en-GB" sz="2000" dirty="0"/>
          </a:p>
          <a:p>
            <a:r>
              <a:rPr lang="en-GB" sz="2000" dirty="0"/>
              <a:t>		Normal length</a:t>
            </a:r>
          </a:p>
          <a:p>
            <a:r>
              <a:rPr lang="en-GB" sz="2000" dirty="0"/>
              <a:t>		Normal melodic contour</a:t>
            </a:r>
          </a:p>
          <a:p>
            <a:r>
              <a:rPr lang="en-GB" sz="2000" dirty="0"/>
              <a:t>		 (e.g., normal pitch declination, normal lengthening of 			final vowels)</a:t>
            </a:r>
          </a:p>
          <a:p>
            <a:pPr marL="266700" indent="-266700"/>
            <a:endParaRPr lang="en-GB" sz="2000" dirty="0">
              <a:solidFill>
                <a:srgbClr val="FFFF00"/>
              </a:solidFill>
            </a:endParaRPr>
          </a:p>
          <a:p>
            <a:pPr marL="266700" indent="-266700">
              <a:buFont typeface="Arial" pitchFamily="34" charset="0"/>
              <a:buChar char="•"/>
            </a:pPr>
            <a:r>
              <a:rPr lang="en-GB" sz="2000" dirty="0">
                <a:solidFill>
                  <a:srgbClr val="00B050"/>
                </a:solidFill>
              </a:rPr>
              <a:t>There is little evidence of any awareness of the problems or attempt   at self correct</a:t>
            </a:r>
          </a:p>
        </p:txBody>
      </p:sp>
      <p:sp>
        <p:nvSpPr>
          <p:cNvPr id="3" name="TextBox 2"/>
          <p:cNvSpPr txBox="1"/>
          <p:nvPr/>
        </p:nvSpPr>
        <p:spPr>
          <a:xfrm>
            <a:off x="2555776" y="332656"/>
            <a:ext cx="3260636" cy="461665"/>
          </a:xfrm>
          <a:prstGeom prst="rect">
            <a:avLst/>
          </a:prstGeom>
          <a:noFill/>
          <a:ln w="28575">
            <a:solidFill>
              <a:srgbClr val="C00000"/>
            </a:solidFill>
          </a:ln>
        </p:spPr>
        <p:txBody>
          <a:bodyPr wrap="none" rtlCol="0">
            <a:spAutoFit/>
          </a:bodyPr>
          <a:lstStyle/>
          <a:p>
            <a:r>
              <a:rPr lang="en-GB" sz="2400" dirty="0">
                <a:solidFill>
                  <a:srgbClr val="0070C0"/>
                </a:solidFill>
              </a:rPr>
              <a:t>Characteristics of  jargon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764704"/>
            <a:ext cx="7920880" cy="5016758"/>
          </a:xfrm>
          <a:prstGeom prst="rect">
            <a:avLst/>
          </a:prstGeom>
          <a:noFill/>
        </p:spPr>
        <p:txBody>
          <a:bodyPr wrap="square" rtlCol="0">
            <a:spAutoFit/>
          </a:bodyPr>
          <a:lstStyle/>
          <a:p>
            <a:pPr>
              <a:lnSpc>
                <a:spcPct val="150000"/>
              </a:lnSpc>
            </a:pPr>
            <a:r>
              <a:rPr lang="en-GB" sz="2000" b="1" dirty="0">
                <a:solidFill>
                  <a:schemeClr val="accent1">
                    <a:lumMod val="75000"/>
                  </a:schemeClr>
                </a:solidFill>
              </a:rPr>
              <a:t>Different types of errors in </a:t>
            </a:r>
            <a:r>
              <a:rPr lang="en-GB" sz="2000" b="1" dirty="0" err="1">
                <a:solidFill>
                  <a:schemeClr val="accent1">
                    <a:lumMod val="75000"/>
                  </a:schemeClr>
                </a:solidFill>
              </a:rPr>
              <a:t>jargonaphasia</a:t>
            </a:r>
            <a:endParaRPr lang="en-GB" sz="2000" b="1" dirty="0">
              <a:solidFill>
                <a:schemeClr val="accent1">
                  <a:lumMod val="75000"/>
                </a:schemeClr>
              </a:solidFill>
            </a:endParaRPr>
          </a:p>
          <a:p>
            <a:pPr>
              <a:lnSpc>
                <a:spcPct val="150000"/>
              </a:lnSpc>
            </a:pPr>
            <a:r>
              <a:rPr lang="en-GB" sz="2000" i="1" dirty="0"/>
              <a:t>Terminology</a:t>
            </a:r>
          </a:p>
          <a:p>
            <a:pPr>
              <a:lnSpc>
                <a:spcPct val="150000"/>
              </a:lnSpc>
            </a:pPr>
            <a:r>
              <a:rPr lang="en-GB" sz="2000" dirty="0">
                <a:solidFill>
                  <a:srgbClr val="00B050"/>
                </a:solidFill>
              </a:rPr>
              <a:t>Target related neologisms  = </a:t>
            </a:r>
            <a:r>
              <a:rPr lang="en-GB" sz="2000" dirty="0" err="1">
                <a:solidFill>
                  <a:srgbClr val="00B050"/>
                </a:solidFill>
              </a:rPr>
              <a:t>nonword</a:t>
            </a:r>
            <a:r>
              <a:rPr lang="en-GB" sz="2000" dirty="0">
                <a:solidFill>
                  <a:srgbClr val="00B050"/>
                </a:solidFill>
              </a:rPr>
              <a:t> errors = phonological errors </a:t>
            </a:r>
          </a:p>
          <a:p>
            <a:r>
              <a:rPr lang="en-GB" sz="2000" dirty="0">
                <a:solidFill>
                  <a:srgbClr val="00B050"/>
                </a:solidFill>
              </a:rPr>
              <a:t>Unrelated phonological errors = abstruse neologisms  = neologisms</a:t>
            </a:r>
          </a:p>
          <a:p>
            <a:endParaRPr lang="en-GB" sz="2000" dirty="0"/>
          </a:p>
          <a:p>
            <a:r>
              <a:rPr lang="en-GB" sz="2000" dirty="0"/>
              <a:t>More formal definition for neologisms= less than 50% of phonemes in common with the target, but this does not ensure that there is no relationship</a:t>
            </a:r>
          </a:p>
          <a:p>
            <a:pPr>
              <a:lnSpc>
                <a:spcPct val="150000"/>
              </a:lnSpc>
            </a:pPr>
            <a:endParaRPr lang="en-GB" sz="2000" dirty="0"/>
          </a:p>
          <a:p>
            <a:pPr>
              <a:lnSpc>
                <a:spcPct val="150000"/>
              </a:lnSpc>
            </a:pPr>
            <a:r>
              <a:rPr lang="en-GB" sz="2000" b="1" dirty="0">
                <a:solidFill>
                  <a:schemeClr val="accent1">
                    <a:lumMod val="75000"/>
                  </a:schemeClr>
                </a:solidFill>
              </a:rPr>
              <a:t>Question: </a:t>
            </a:r>
            <a:r>
              <a:rPr lang="en-GB" sz="2000" dirty="0"/>
              <a:t>Are neologisms intrinsically different from other types of nonword errors?</a:t>
            </a:r>
          </a:p>
          <a:p>
            <a:r>
              <a:rPr lang="en-GB" sz="2000" dirty="0"/>
              <a:t>Or are all nonword errors  the same, only differing along a continuum of severity?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692696"/>
            <a:ext cx="7344816" cy="4401205"/>
          </a:xfrm>
          <a:prstGeom prst="rect">
            <a:avLst/>
          </a:prstGeom>
        </p:spPr>
        <p:txBody>
          <a:bodyPr wrap="square">
            <a:spAutoFit/>
          </a:bodyPr>
          <a:lstStyle/>
          <a:p>
            <a:r>
              <a:rPr lang="en-GB" sz="2000" dirty="0"/>
              <a:t>Example from patient FF (Bose &amp; Buchanan, 2007)</a:t>
            </a:r>
          </a:p>
          <a:p>
            <a:endParaRPr lang="en-GB" sz="2000" dirty="0"/>
          </a:p>
          <a:p>
            <a:r>
              <a:rPr lang="en-GB" sz="2000" dirty="0"/>
              <a:t>Examiner:  Tell me about your work</a:t>
            </a:r>
          </a:p>
          <a:p>
            <a:r>
              <a:rPr lang="en-GB" sz="2000" dirty="0"/>
              <a:t>FF:  I used to drive.... I... freda </a:t>
            </a:r>
            <a:r>
              <a:rPr lang="en-GB" sz="2000" u="sng" dirty="0"/>
              <a:t>pridyburger.</a:t>
            </a:r>
            <a:r>
              <a:rPr lang="en-GB" sz="2000" dirty="0"/>
              <a:t>...then I was...I did not work anywhere....i work but prior to that ....was...uh...uh....</a:t>
            </a:r>
            <a:r>
              <a:rPr lang="en-GB" sz="2000" u="sng" dirty="0"/>
              <a:t>taeba tigyban</a:t>
            </a:r>
            <a:r>
              <a:rPr lang="en-GB" sz="2000" dirty="0"/>
              <a:t>...</a:t>
            </a:r>
            <a:r>
              <a:rPr lang="en-GB" sz="2000" u="sng" dirty="0"/>
              <a:t>pigyburger.</a:t>
            </a:r>
            <a:r>
              <a:rPr lang="en-GB" sz="2000" dirty="0"/>
              <a:t>.i do not know</a:t>
            </a:r>
          </a:p>
          <a:p>
            <a:endParaRPr lang="en-GB" sz="2000" dirty="0"/>
          </a:p>
          <a:p>
            <a:r>
              <a:rPr lang="en-GB" sz="2000" dirty="0"/>
              <a:t>Picture description:  Cookie theft (BDAE)</a:t>
            </a:r>
          </a:p>
          <a:p>
            <a:r>
              <a:rPr lang="en-GB" sz="2000" dirty="0"/>
              <a:t>...like the cold air the water is breaking out of the sink and it’s going under this floor...an um....going up the floor when uh </a:t>
            </a:r>
            <a:r>
              <a:rPr lang="en-GB" sz="2000" u="sng" dirty="0"/>
              <a:t>birch</a:t>
            </a:r>
            <a:r>
              <a:rPr lang="en-GB" sz="2000" dirty="0"/>
              <a:t> go and ... This kib </a:t>
            </a:r>
            <a:r>
              <a:rPr lang="en-GB" sz="2000" u="sng" dirty="0"/>
              <a:t>is goboingbig </a:t>
            </a:r>
            <a:r>
              <a:rPr lang="en-GB" sz="2000" dirty="0"/>
              <a:t>is going pri on an </a:t>
            </a:r>
            <a:r>
              <a:rPr lang="en-GB" sz="2000" u="sng" dirty="0"/>
              <a:t>ank</a:t>
            </a:r>
            <a:r>
              <a:rPr lang="en-GB" sz="2000" dirty="0"/>
              <a:t>...can’t see what this dates got a lot of </a:t>
            </a:r>
            <a:r>
              <a:rPr lang="en-GB" sz="2000" u="sng" dirty="0"/>
              <a:t>gigyham</a:t>
            </a:r>
            <a:r>
              <a:rPr lang="en-GB" sz="2000" dirty="0"/>
              <a:t> and </a:t>
            </a:r>
            <a:r>
              <a:rPr lang="en-GB" sz="2000" u="sng" dirty="0"/>
              <a:t>poirb</a:t>
            </a:r>
            <a:r>
              <a:rPr lang="en-GB" sz="2000" dirty="0"/>
              <a:t> it </a:t>
            </a:r>
            <a:r>
              <a:rPr lang="en-GB" sz="2000" u="sng" dirty="0"/>
              <a:t>ig</a:t>
            </a:r>
            <a:r>
              <a:rPr lang="en-GB" sz="2000" dirty="0"/>
              <a:t> </a:t>
            </a:r>
            <a:r>
              <a:rPr lang="en-GB" sz="2000" u="sng" dirty="0"/>
              <a:t>ts</a:t>
            </a:r>
            <a:r>
              <a:rPr lang="en-GB" sz="2000" dirty="0"/>
              <a:t> but over is </a:t>
            </a:r>
            <a:r>
              <a:rPr lang="en-GB" sz="2000" u="sng" dirty="0"/>
              <a:t>yub ya</a:t>
            </a:r>
            <a:r>
              <a:rPr lang="en-GB" sz="2000" dirty="0"/>
              <a:t>.. She is got her job.. and...</a:t>
            </a:r>
            <a:r>
              <a:rPr lang="en-GB" sz="2000" u="sng" dirty="0"/>
              <a:t>pigyburger</a:t>
            </a:r>
            <a:r>
              <a:rPr lang="en-GB" sz="2000" dirty="0"/>
              <a:t>... She got </a:t>
            </a:r>
            <a:r>
              <a:rPr lang="en-GB" sz="2000" u="sng" dirty="0"/>
              <a:t>dentalated</a:t>
            </a:r>
            <a:r>
              <a:rPr lang="en-GB" sz="2000" dirty="0"/>
              <a:t> and one </a:t>
            </a:r>
            <a:r>
              <a:rPr lang="en-GB" sz="2000" u="sng" dirty="0"/>
              <a:t>pigbigger</a:t>
            </a:r>
            <a:r>
              <a:rPr lang="en-GB" sz="2000" dirty="0"/>
              <a:t>.... and he </a:t>
            </a:r>
            <a:r>
              <a:rPr lang="en-GB" sz="2000" u="sng" dirty="0" err="1"/>
              <a:t>pipen</a:t>
            </a:r>
            <a:r>
              <a:rPr lang="en-GB" sz="20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764704"/>
            <a:ext cx="8136904" cy="5816977"/>
          </a:xfrm>
          <a:prstGeom prst="rect">
            <a:avLst/>
          </a:prstGeom>
          <a:noFill/>
          <a:ln>
            <a:noFill/>
          </a:ln>
        </p:spPr>
        <p:txBody>
          <a:bodyPr wrap="square" rtlCol="0">
            <a:spAutoFit/>
          </a:bodyPr>
          <a:lstStyle/>
          <a:p>
            <a:endParaRPr lang="en-GB" dirty="0"/>
          </a:p>
          <a:p>
            <a:pPr>
              <a:buFont typeface="Arial" pitchFamily="34" charset="0"/>
              <a:buChar char="•"/>
            </a:pPr>
            <a:r>
              <a:rPr lang="en-GB" dirty="0"/>
              <a:t>  </a:t>
            </a:r>
            <a:r>
              <a:rPr lang="en-GB" sz="2000" b="1" dirty="0"/>
              <a:t>Obey phonotactic constraints </a:t>
            </a:r>
          </a:p>
          <a:p>
            <a:pPr lvl="3">
              <a:buFontTx/>
              <a:buChar char="-"/>
            </a:pPr>
            <a:r>
              <a:rPr lang="en-GB" dirty="0"/>
              <a:t>  Native phonemes</a:t>
            </a:r>
          </a:p>
          <a:p>
            <a:pPr lvl="3">
              <a:buFontTx/>
              <a:buChar char="-"/>
            </a:pPr>
            <a:r>
              <a:rPr lang="en-GB" dirty="0"/>
              <a:t>  Legal combinations of phonemes </a:t>
            </a:r>
          </a:p>
          <a:p>
            <a:pPr lvl="3"/>
            <a:r>
              <a:rPr lang="en-GB" dirty="0"/>
              <a:t>   Even in cases of complete jargon (e.g., Hanlon &amp; Edmonson, 1996)</a:t>
            </a:r>
          </a:p>
          <a:p>
            <a:pPr lvl="3"/>
            <a:endParaRPr lang="en-GB" dirty="0"/>
          </a:p>
          <a:p>
            <a:pPr marL="0" lvl="3">
              <a:buFont typeface="Arial" pitchFamily="34" charset="0"/>
              <a:buChar char="•"/>
            </a:pPr>
            <a:r>
              <a:rPr lang="en-GB" dirty="0"/>
              <a:t>  </a:t>
            </a:r>
            <a:r>
              <a:rPr lang="en-GB" sz="2000" b="1" dirty="0"/>
              <a:t>Generally, phonemes respect the frequency distribution of phonemes in</a:t>
            </a:r>
          </a:p>
          <a:p>
            <a:pPr marL="0" lvl="3"/>
            <a:r>
              <a:rPr lang="en-GB" sz="2000" b="1" dirty="0"/>
              <a:t>   the patient’s language</a:t>
            </a:r>
          </a:p>
          <a:p>
            <a:pPr marL="0" lvl="3"/>
            <a:r>
              <a:rPr lang="en-GB" sz="2000" dirty="0"/>
              <a:t>	 </a:t>
            </a:r>
            <a:r>
              <a:rPr lang="en-GB" dirty="0"/>
              <a:t>(e.g., Cohen et al., 1997; Hanlon &amp; Edmundson, 1996; Robson et al., 	2003, </a:t>
            </a:r>
          </a:p>
          <a:p>
            <a:pPr marL="0" lvl="3"/>
            <a:endParaRPr lang="en-GB" dirty="0"/>
          </a:p>
          <a:p>
            <a:pPr marL="0" lvl="3">
              <a:buFont typeface="Arial" pitchFamily="34" charset="0"/>
              <a:buChar char="•"/>
            </a:pPr>
            <a:r>
              <a:rPr lang="en-GB" sz="2000" b="1" dirty="0"/>
              <a:t>  but in other cases, the distribution is idiosyncratic </a:t>
            </a:r>
            <a:r>
              <a:rPr lang="en-GB" dirty="0"/>
              <a:t>(e.g., Perecman &amp; 	Brown, 1981; Penser &amp; Temp, 1981; Butterworth, 1979  selective for non-	target related errors)</a:t>
            </a:r>
          </a:p>
          <a:p>
            <a:pPr marL="0" lvl="3">
              <a:buFont typeface="Arial" pitchFamily="34" charset="0"/>
              <a:buChar char="•"/>
            </a:pPr>
            <a:endParaRPr lang="en-GB" dirty="0"/>
          </a:p>
          <a:p>
            <a:pPr marL="0" lvl="3">
              <a:buFont typeface="Arial" pitchFamily="34" charset="0"/>
              <a:buChar char="•"/>
            </a:pPr>
            <a:r>
              <a:rPr lang="en-GB" dirty="0"/>
              <a:t>  </a:t>
            </a:r>
            <a:r>
              <a:rPr lang="en-GB" sz="2000" b="1" dirty="0"/>
              <a:t>Linked to a tendency to perseverate?</a:t>
            </a:r>
          </a:p>
          <a:p>
            <a:pPr marL="914400" lvl="5"/>
            <a:r>
              <a:rPr lang="en-GB" dirty="0"/>
              <a:t>Neighbouring nonword errors show similar phonological structures</a:t>
            </a:r>
          </a:p>
          <a:p>
            <a:pPr marL="0" lvl="3"/>
            <a:r>
              <a:rPr lang="en-GB" b="1" dirty="0"/>
              <a:t>	</a:t>
            </a:r>
            <a:r>
              <a:rPr lang="en-GB" dirty="0"/>
              <a:t>Tendency to use favourite phonemes, or phoneme combinations</a:t>
            </a:r>
          </a:p>
          <a:p>
            <a:pPr lvl="3">
              <a:buFontTx/>
              <a:buChar char="-"/>
            </a:pPr>
            <a:endParaRPr lang="en-GB" dirty="0"/>
          </a:p>
          <a:p>
            <a:pPr marL="0" lvl="3"/>
            <a:endParaRPr lang="en-GB" dirty="0"/>
          </a:p>
        </p:txBody>
      </p:sp>
      <p:sp>
        <p:nvSpPr>
          <p:cNvPr id="3" name="TextBox 2"/>
          <p:cNvSpPr txBox="1"/>
          <p:nvPr/>
        </p:nvSpPr>
        <p:spPr>
          <a:xfrm>
            <a:off x="2123728" y="332656"/>
            <a:ext cx="4434355" cy="461665"/>
          </a:xfrm>
          <a:prstGeom prst="rect">
            <a:avLst/>
          </a:prstGeom>
          <a:noFill/>
          <a:ln w="19050">
            <a:solidFill>
              <a:srgbClr val="C00000"/>
            </a:solidFill>
          </a:ln>
        </p:spPr>
        <p:txBody>
          <a:bodyPr wrap="none" rtlCol="0">
            <a:spAutoFit/>
          </a:bodyPr>
          <a:lstStyle/>
          <a:p>
            <a:r>
              <a:rPr lang="en-GB" sz="2400" dirty="0">
                <a:solidFill>
                  <a:srgbClr val="0070C0"/>
                </a:solidFill>
              </a:rPr>
              <a:t>Characteristics of nonword errors</a:t>
            </a:r>
            <a:endParaRPr lang="en-GB"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27784" y="548680"/>
            <a:ext cx="3284554" cy="461665"/>
          </a:xfrm>
          <a:prstGeom prst="rect">
            <a:avLst/>
          </a:prstGeom>
          <a:noFill/>
          <a:ln w="19050">
            <a:solidFill>
              <a:srgbClr val="C00000"/>
            </a:solidFill>
          </a:ln>
        </p:spPr>
        <p:txBody>
          <a:bodyPr wrap="none" rtlCol="0">
            <a:spAutoFit/>
          </a:bodyPr>
          <a:lstStyle/>
          <a:p>
            <a:r>
              <a:rPr lang="en-GB" sz="2400" dirty="0">
                <a:solidFill>
                  <a:srgbClr val="0070C0"/>
                </a:solidFill>
              </a:rPr>
              <a:t>Locus of nonword errors</a:t>
            </a:r>
            <a:endParaRPr lang="en-GB" dirty="0">
              <a:solidFill>
                <a:srgbClr val="0070C0"/>
              </a:solidFill>
            </a:endParaRPr>
          </a:p>
        </p:txBody>
      </p:sp>
      <p:sp>
        <p:nvSpPr>
          <p:cNvPr id="4" name="TextBox 3"/>
          <p:cNvSpPr txBox="1"/>
          <p:nvPr/>
        </p:nvSpPr>
        <p:spPr>
          <a:xfrm>
            <a:off x="1043608" y="1268760"/>
            <a:ext cx="6408712" cy="2554545"/>
          </a:xfrm>
          <a:prstGeom prst="rect">
            <a:avLst/>
          </a:prstGeom>
          <a:noFill/>
        </p:spPr>
        <p:txBody>
          <a:bodyPr wrap="square" rtlCol="0">
            <a:spAutoFit/>
          </a:bodyPr>
          <a:lstStyle/>
          <a:p>
            <a:r>
              <a:rPr lang="en-GB" sz="2000" b="1" i="1" dirty="0"/>
              <a:t>POST LEXICAL ACCESS</a:t>
            </a:r>
          </a:p>
          <a:p>
            <a:r>
              <a:rPr lang="en-GB" sz="2000" dirty="0">
                <a:solidFill>
                  <a:schemeClr val="accent5">
                    <a:lumMod val="75000"/>
                  </a:schemeClr>
                </a:solidFill>
              </a:rPr>
              <a:t>Failures in phoneme selection</a:t>
            </a:r>
          </a:p>
          <a:p>
            <a:endParaRPr lang="en-GB" sz="2000" dirty="0"/>
          </a:p>
          <a:p>
            <a:r>
              <a:rPr lang="en-GB" sz="2000" dirty="0"/>
              <a:t>Failure to access the right phonemes corresponding to a lexical representation</a:t>
            </a:r>
          </a:p>
          <a:p>
            <a:endParaRPr lang="en-GB" sz="2000" dirty="0"/>
          </a:p>
          <a:p>
            <a:r>
              <a:rPr lang="en-GB" sz="2000" dirty="0"/>
              <a:t>Failure at a stage called </a:t>
            </a:r>
            <a:r>
              <a:rPr lang="en-GB" sz="2000" b="1" dirty="0">
                <a:solidFill>
                  <a:schemeClr val="accent5">
                    <a:lumMod val="75000"/>
                  </a:schemeClr>
                </a:solidFill>
              </a:rPr>
              <a:t>phonological-lexical </a:t>
            </a:r>
            <a:r>
              <a:rPr lang="en-GB" sz="2000" dirty="0"/>
              <a:t>because it involves the phonemes of a lexical representation </a:t>
            </a:r>
          </a:p>
        </p:txBody>
      </p:sp>
      <p:sp>
        <p:nvSpPr>
          <p:cNvPr id="7" name="TextBox 6"/>
          <p:cNvSpPr txBox="1"/>
          <p:nvPr/>
        </p:nvSpPr>
        <p:spPr>
          <a:xfrm>
            <a:off x="1619672" y="4365104"/>
            <a:ext cx="6624736" cy="1077218"/>
          </a:xfrm>
          <a:prstGeom prst="rect">
            <a:avLst/>
          </a:prstGeom>
          <a:noFill/>
        </p:spPr>
        <p:txBody>
          <a:bodyPr wrap="square" rtlCol="0">
            <a:spAutoFit/>
          </a:bodyPr>
          <a:lstStyle/>
          <a:p>
            <a:r>
              <a:rPr lang="en-GB" sz="2400" b="1" dirty="0">
                <a:solidFill>
                  <a:srgbClr val="C00000"/>
                </a:solidFill>
              </a:rPr>
              <a:t>BUT is the locus of all nonword errors the same? </a:t>
            </a:r>
          </a:p>
          <a:p>
            <a:r>
              <a:rPr lang="en-GB" sz="2000" dirty="0">
                <a:solidFill>
                  <a:schemeClr val="accent5">
                    <a:lumMod val="75000"/>
                  </a:schemeClr>
                </a:solidFill>
              </a:rPr>
              <a:t>Or is it different  for different types of nonword errors? </a:t>
            </a:r>
          </a:p>
          <a:p>
            <a:r>
              <a:rPr lang="en-GB" sz="2000" dirty="0">
                <a:solidFill>
                  <a:schemeClr val="accent5">
                    <a:lumMod val="75000"/>
                  </a:schemeClr>
                </a:solidFill>
              </a:rPr>
              <a:t>Is is the same for neologisms and target-related errors?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1124744"/>
            <a:ext cx="7848872" cy="4770537"/>
          </a:xfrm>
          <a:prstGeom prst="rect">
            <a:avLst/>
          </a:prstGeom>
          <a:noFill/>
        </p:spPr>
        <p:txBody>
          <a:bodyPr wrap="square" rtlCol="0">
            <a:spAutoFit/>
          </a:bodyPr>
          <a:lstStyle/>
          <a:p>
            <a:r>
              <a:rPr lang="en-GB" sz="2400" b="1" i="1" dirty="0"/>
              <a:t>Two hypotheses</a:t>
            </a:r>
          </a:p>
          <a:p>
            <a:endParaRPr lang="en-GB" sz="2000" b="1" dirty="0">
              <a:solidFill>
                <a:srgbClr val="00B0F0"/>
              </a:solidFill>
            </a:endParaRPr>
          </a:p>
          <a:p>
            <a:r>
              <a:rPr lang="en-GB" sz="2000" b="1" dirty="0">
                <a:solidFill>
                  <a:srgbClr val="00B0F0"/>
                </a:solidFill>
              </a:rPr>
              <a:t>1. The locus of neologisms is THE SAME  as that of other nonword errors = </a:t>
            </a:r>
            <a:r>
              <a:rPr lang="en-GB" sz="2000" b="1" u="sng" dirty="0">
                <a:solidFill>
                  <a:schemeClr val="accent5">
                    <a:lumMod val="75000"/>
                  </a:schemeClr>
                </a:solidFill>
              </a:rPr>
              <a:t>failure in selecting phonemes for a word</a:t>
            </a:r>
          </a:p>
          <a:p>
            <a:endParaRPr lang="en-GB" sz="2000" b="1" dirty="0">
              <a:solidFill>
                <a:srgbClr val="FFFF00"/>
              </a:solidFill>
            </a:endParaRPr>
          </a:p>
          <a:p>
            <a:r>
              <a:rPr lang="en-GB" sz="2000" b="1" dirty="0" err="1">
                <a:solidFill>
                  <a:srgbClr val="C00000"/>
                </a:solidFill>
              </a:rPr>
              <a:t>Jargonaphasia</a:t>
            </a:r>
            <a:r>
              <a:rPr lang="en-GB" sz="2000" b="1" dirty="0">
                <a:solidFill>
                  <a:srgbClr val="C00000"/>
                </a:solidFill>
              </a:rPr>
              <a:t> like conduction aphasia</a:t>
            </a:r>
          </a:p>
          <a:p>
            <a:endParaRPr lang="en-GB" sz="2000" b="1" dirty="0">
              <a:solidFill>
                <a:srgbClr val="FFC000"/>
              </a:solidFill>
            </a:endParaRPr>
          </a:p>
          <a:p>
            <a:r>
              <a:rPr lang="en-GB" sz="2000" b="1" dirty="0">
                <a:solidFill>
                  <a:srgbClr val="0070C0"/>
                </a:solidFill>
              </a:rPr>
              <a:t>Evidence:</a:t>
            </a:r>
          </a:p>
          <a:p>
            <a:pPr marL="179388" indent="-179388">
              <a:buFont typeface="Arial" pitchFamily="34" charset="0"/>
              <a:buChar char="•"/>
            </a:pPr>
            <a:r>
              <a:rPr lang="en-GB" sz="2000" b="1" dirty="0"/>
              <a:t>With recovery </a:t>
            </a:r>
            <a:r>
              <a:rPr lang="en-GB" sz="2000" dirty="0"/>
              <a:t>&gt;&gt; more related errors &gt;&gt; evidence of a milder impairment  (Panzeri et al., 1987; Simons &amp; Buckingham, 1992)</a:t>
            </a:r>
          </a:p>
          <a:p>
            <a:pPr>
              <a:buFont typeface="Arial" pitchFamily="34" charset="0"/>
              <a:buChar char="•"/>
            </a:pPr>
            <a:endParaRPr lang="en-GB" sz="2000" dirty="0"/>
          </a:p>
          <a:p>
            <a:pPr>
              <a:buFont typeface="Arial" pitchFamily="34" charset="0"/>
              <a:buChar char="•"/>
            </a:pPr>
            <a:r>
              <a:rPr lang="en-GB" sz="2000" dirty="0"/>
              <a:t> </a:t>
            </a:r>
            <a:r>
              <a:rPr lang="en-GB" sz="2000" b="1" dirty="0"/>
              <a:t>Errors have similar frequency in naming, repetition and reading </a:t>
            </a:r>
            <a:r>
              <a:rPr lang="en-GB" sz="2000" dirty="0"/>
              <a:t>(Olson et al., 2007; Moses et al., 2004).  This is evidence of a post-lexical locus because, if the problem were in lexical access, difficulties should be much more severe in naming.</a:t>
            </a:r>
          </a:p>
        </p:txBody>
      </p:sp>
      <p:sp>
        <p:nvSpPr>
          <p:cNvPr id="4" name="TextBox 3"/>
          <p:cNvSpPr txBox="1"/>
          <p:nvPr/>
        </p:nvSpPr>
        <p:spPr>
          <a:xfrm>
            <a:off x="3059832" y="476672"/>
            <a:ext cx="2741456" cy="461665"/>
          </a:xfrm>
          <a:prstGeom prst="rect">
            <a:avLst/>
          </a:prstGeom>
          <a:noFill/>
          <a:ln w="19050">
            <a:solidFill>
              <a:srgbClr val="C00000"/>
            </a:solidFill>
          </a:ln>
        </p:spPr>
        <p:txBody>
          <a:bodyPr wrap="none" rtlCol="0">
            <a:spAutoFit/>
          </a:bodyPr>
          <a:lstStyle/>
          <a:p>
            <a:r>
              <a:rPr lang="en-GB" sz="2400" dirty="0">
                <a:solidFill>
                  <a:srgbClr val="0070C0"/>
                </a:solidFill>
              </a:rPr>
              <a:t>Locus of neologisms</a:t>
            </a:r>
            <a:endParaRPr lang="en-GB" dirty="0">
              <a:solidFill>
                <a:srgbClr val="0070C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332656"/>
            <a:ext cx="8280920" cy="6432530"/>
          </a:xfrm>
          <a:prstGeom prst="rect">
            <a:avLst/>
          </a:prstGeom>
          <a:noFill/>
        </p:spPr>
        <p:txBody>
          <a:bodyPr wrap="square" rtlCol="0">
            <a:spAutoFit/>
          </a:bodyPr>
          <a:lstStyle/>
          <a:p>
            <a:r>
              <a:rPr lang="en-GB" sz="2000" b="1" dirty="0">
                <a:solidFill>
                  <a:srgbClr val="00A4DE"/>
                </a:solidFill>
              </a:rPr>
              <a:t>2. The locus of neologisms is </a:t>
            </a:r>
            <a:r>
              <a:rPr lang="en-GB" sz="2000" b="1" u="sng" dirty="0">
                <a:solidFill>
                  <a:srgbClr val="00A4DE"/>
                </a:solidFill>
              </a:rPr>
              <a:t>DIFFERENT</a:t>
            </a:r>
            <a:r>
              <a:rPr lang="en-GB" sz="2000" b="1" dirty="0">
                <a:solidFill>
                  <a:srgbClr val="00A4DE"/>
                </a:solidFill>
              </a:rPr>
              <a:t> from that of other nonword errors = </a:t>
            </a:r>
            <a:r>
              <a:rPr lang="en-GB" sz="2000" b="1" u="sng" dirty="0">
                <a:solidFill>
                  <a:schemeClr val="accent5">
                    <a:lumMod val="75000"/>
                  </a:schemeClr>
                </a:solidFill>
              </a:rPr>
              <a:t>failure in selecting the right word </a:t>
            </a:r>
            <a:r>
              <a:rPr lang="en-GB" sz="2000" b="1" dirty="0">
                <a:solidFill>
                  <a:schemeClr val="accent5">
                    <a:lumMod val="75000"/>
                  </a:schemeClr>
                </a:solidFill>
              </a:rPr>
              <a:t>(or failure in lexical access)&gt;&gt;</a:t>
            </a:r>
            <a:r>
              <a:rPr lang="en-GB" sz="2000" b="1" dirty="0">
                <a:solidFill>
                  <a:srgbClr val="00A4DE"/>
                </a:solidFill>
              </a:rPr>
              <a:t> </a:t>
            </a:r>
            <a:r>
              <a:rPr lang="en-GB" sz="2000" dirty="0">
                <a:solidFill>
                  <a:schemeClr val="accent5">
                    <a:lumMod val="75000"/>
                  </a:schemeClr>
                </a:solidFill>
              </a:rPr>
              <a:t>errors generated by a RANDOM PHONEME GENERATOR</a:t>
            </a:r>
            <a:endParaRPr lang="en-GB" sz="2000" b="1" dirty="0">
              <a:solidFill>
                <a:schemeClr val="accent5">
                  <a:lumMod val="75000"/>
                </a:schemeClr>
              </a:solidFill>
            </a:endParaRPr>
          </a:p>
          <a:p>
            <a:endParaRPr lang="en-GB" sz="2000" b="1" dirty="0">
              <a:solidFill>
                <a:schemeClr val="accent6">
                  <a:lumMod val="40000"/>
                  <a:lumOff val="60000"/>
                </a:schemeClr>
              </a:solidFill>
            </a:endParaRPr>
          </a:p>
          <a:p>
            <a:r>
              <a:rPr lang="en-GB" sz="2000" b="1" dirty="0" err="1">
                <a:solidFill>
                  <a:srgbClr val="C00000"/>
                </a:solidFill>
              </a:rPr>
              <a:t>Jargonaphasia</a:t>
            </a:r>
            <a:r>
              <a:rPr lang="en-GB" sz="2000" b="1" dirty="0">
                <a:solidFill>
                  <a:srgbClr val="C00000"/>
                </a:solidFill>
              </a:rPr>
              <a:t> like </a:t>
            </a:r>
            <a:r>
              <a:rPr lang="en-GB" sz="2000" b="1" dirty="0" err="1">
                <a:solidFill>
                  <a:srgbClr val="C00000"/>
                </a:solidFill>
              </a:rPr>
              <a:t>anomia</a:t>
            </a:r>
            <a:endParaRPr lang="en-GB" sz="2000" b="1" dirty="0">
              <a:solidFill>
                <a:srgbClr val="0070C0"/>
              </a:solidFill>
            </a:endParaRPr>
          </a:p>
          <a:p>
            <a:endParaRPr lang="en-GB" sz="2000" b="1" dirty="0">
              <a:solidFill>
                <a:srgbClr val="0070C0"/>
              </a:solidFill>
            </a:endParaRPr>
          </a:p>
          <a:p>
            <a:r>
              <a:rPr lang="en-GB" sz="2000" b="1" dirty="0">
                <a:solidFill>
                  <a:srgbClr val="0070C0"/>
                </a:solidFill>
              </a:rPr>
              <a:t>Evidence:</a:t>
            </a:r>
          </a:p>
          <a:p>
            <a:pPr marL="179388" indent="179388">
              <a:buFont typeface="Arial" pitchFamily="34" charset="0"/>
              <a:buChar char="•"/>
            </a:pPr>
            <a:r>
              <a:rPr lang="en-GB" sz="2000" dirty="0"/>
              <a:t> </a:t>
            </a:r>
            <a:r>
              <a:rPr lang="en-GB" sz="2000" b="1" dirty="0"/>
              <a:t>Errors tend to replace content words; </a:t>
            </a:r>
            <a:r>
              <a:rPr lang="en-GB" sz="2000" dirty="0"/>
              <a:t>but only because they are lower   </a:t>
            </a:r>
          </a:p>
          <a:p>
            <a:pPr marL="179388" indent="179388"/>
            <a:r>
              <a:rPr lang="en-GB" sz="2000" dirty="0"/>
              <a:t>frequency?</a:t>
            </a:r>
          </a:p>
          <a:p>
            <a:pPr marL="179388" indent="179388">
              <a:buFont typeface="Arial" pitchFamily="34" charset="0"/>
              <a:buChar char="•"/>
            </a:pPr>
            <a:endParaRPr lang="en-GB" sz="2000" b="1" dirty="0"/>
          </a:p>
          <a:p>
            <a:pPr marL="271463" indent="-90488">
              <a:buFont typeface="Arial" pitchFamily="34" charset="0"/>
              <a:buChar char="•"/>
            </a:pPr>
            <a:r>
              <a:rPr lang="en-GB" sz="2000" dirty="0"/>
              <a:t> </a:t>
            </a:r>
            <a:r>
              <a:rPr lang="en-GB" sz="2000" b="1" dirty="0"/>
              <a:t>Occur more often on lower frequency words;  </a:t>
            </a:r>
            <a:r>
              <a:rPr lang="en-GB" sz="2000" dirty="0"/>
              <a:t>but because these words are both harder to access and harder to phonologically encode?</a:t>
            </a:r>
          </a:p>
          <a:p>
            <a:pPr marL="271463" indent="-90488"/>
            <a:r>
              <a:rPr lang="en-GB" sz="2000" dirty="0"/>
              <a:t> </a:t>
            </a:r>
            <a:r>
              <a:rPr lang="en-GB" sz="1600" dirty="0"/>
              <a:t>(e.g., Buckingham &amp; </a:t>
            </a:r>
            <a:r>
              <a:rPr lang="en-GB" sz="1600" dirty="0" err="1"/>
              <a:t>Kertesz</a:t>
            </a:r>
            <a:r>
              <a:rPr lang="en-GB" sz="1600" dirty="0"/>
              <a:t>, 1976; Butterworth, 1979; Butterworth et al., 1981;   </a:t>
            </a:r>
          </a:p>
          <a:p>
            <a:pPr marL="271463" indent="-90488"/>
            <a:r>
              <a:rPr lang="en-GB" sz="1600" dirty="0"/>
              <a:t>  </a:t>
            </a:r>
            <a:r>
              <a:rPr lang="en-GB" sz="1600" dirty="0" err="1"/>
              <a:t>Lecours</a:t>
            </a:r>
            <a:r>
              <a:rPr lang="en-GB" sz="1600" dirty="0"/>
              <a:t>, 1982; </a:t>
            </a:r>
            <a:r>
              <a:rPr lang="en-GB" sz="1600" dirty="0" err="1"/>
              <a:t>O’Connel</a:t>
            </a:r>
            <a:r>
              <a:rPr lang="en-GB" sz="1600" dirty="0"/>
              <a:t>, 1981)</a:t>
            </a:r>
          </a:p>
          <a:p>
            <a:pPr marL="179388" indent="179388"/>
            <a:endParaRPr lang="en-GB" sz="2000" dirty="0">
              <a:solidFill>
                <a:srgbClr val="0070C0"/>
              </a:solidFill>
            </a:endParaRPr>
          </a:p>
          <a:p>
            <a:pPr marL="358775" indent="-179388">
              <a:buFont typeface="Arial" pitchFamily="34" charset="0"/>
              <a:buChar char="•"/>
            </a:pPr>
            <a:r>
              <a:rPr lang="en-GB" sz="2000" dirty="0"/>
              <a:t> </a:t>
            </a:r>
            <a:r>
              <a:rPr lang="en-GB" sz="2000" b="1" dirty="0"/>
              <a:t>Follow longer pauses than target-related errors; </a:t>
            </a:r>
            <a:r>
              <a:rPr lang="en-GB" sz="2000" dirty="0"/>
              <a:t>but only because the representation is more degraded?</a:t>
            </a:r>
          </a:p>
          <a:p>
            <a:pPr marL="358775" indent="-179388">
              <a:buFont typeface="Arial" pitchFamily="34" charset="0"/>
              <a:buChar char="•"/>
            </a:pPr>
            <a:endParaRPr lang="en-GB" sz="2000" dirty="0"/>
          </a:p>
          <a:p>
            <a:pPr marL="358775" indent="-179388">
              <a:buFont typeface="Arial" pitchFamily="34" charset="0"/>
              <a:buChar char="•"/>
            </a:pPr>
            <a:r>
              <a:rPr lang="en-GB" sz="2000" dirty="0"/>
              <a:t> </a:t>
            </a:r>
            <a:r>
              <a:rPr lang="en-GB" sz="2000" b="1" dirty="0"/>
              <a:t>Show different frequency distributions of phonemes; </a:t>
            </a:r>
            <a:r>
              <a:rPr lang="en-GB" sz="2000" dirty="0"/>
              <a:t>but only because they use more stereotyped filler phonemes?</a:t>
            </a:r>
            <a:endParaRPr lang="en-GB" sz="1600" dirty="0"/>
          </a:p>
          <a:p>
            <a:pPr marL="358775" indent="-179388"/>
            <a:r>
              <a:rPr lang="en-GB" sz="1600" dirty="0"/>
              <a:t>     (e.g., KC: Butterworth, 1979; 1985; Kohn et al., 1996)</a:t>
            </a:r>
            <a:endParaRPr lang="en-GB"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500</TotalTime>
  <Words>1740</Words>
  <Application>Microsoft Office PowerPoint</Application>
  <PresentationFormat>On-screen Show (4:3)</PresentationFormat>
  <Paragraphs>194</Paragraphs>
  <Slides>21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Courier New</vt:lpstr>
      <vt:lpstr>Office Theme</vt:lpstr>
      <vt:lpstr>PHONOLOGICAL IMPAIRMENTS IN WORD PRODUCTION: JARGON APHASIA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Jargonaphasia</dc:title>
  <dc:creator>OlsonAC</dc:creator>
  <cp:lastModifiedBy>Cristina Romani</cp:lastModifiedBy>
  <cp:revision>37</cp:revision>
  <dcterms:created xsi:type="dcterms:W3CDTF">2011-02-02T22:46:22Z</dcterms:created>
  <dcterms:modified xsi:type="dcterms:W3CDTF">2018-11-12T00:03:31Z</dcterms:modified>
</cp:coreProperties>
</file>