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5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264" r:id="rId3"/>
    <p:sldId id="317" r:id="rId4"/>
    <p:sldId id="259" r:id="rId5"/>
    <p:sldId id="257" r:id="rId6"/>
    <p:sldId id="258" r:id="rId7"/>
    <p:sldId id="260" r:id="rId8"/>
    <p:sldId id="262" r:id="rId9"/>
    <p:sldId id="290" r:id="rId10"/>
    <p:sldId id="263" r:id="rId11"/>
    <p:sldId id="276" r:id="rId12"/>
    <p:sldId id="265" r:id="rId13"/>
    <p:sldId id="266" r:id="rId14"/>
    <p:sldId id="267" r:id="rId15"/>
    <p:sldId id="268" r:id="rId16"/>
    <p:sldId id="269" r:id="rId17"/>
    <p:sldId id="270" r:id="rId18"/>
    <p:sldId id="271" r:id="rId19"/>
    <p:sldId id="272" r:id="rId20"/>
    <p:sldId id="273" r:id="rId21"/>
    <p:sldId id="275" r:id="rId22"/>
    <p:sldId id="277" r:id="rId23"/>
    <p:sldId id="278" r:id="rId24"/>
    <p:sldId id="288" r:id="rId25"/>
    <p:sldId id="279" r:id="rId26"/>
    <p:sldId id="289" r:id="rId27"/>
    <p:sldId id="282" r:id="rId28"/>
    <p:sldId id="283" r:id="rId29"/>
    <p:sldId id="301" r:id="rId30"/>
    <p:sldId id="302" r:id="rId31"/>
    <p:sldId id="311" r:id="rId32"/>
    <p:sldId id="312" r:id="rId33"/>
    <p:sldId id="313" r:id="rId34"/>
    <p:sldId id="314" r:id="rId35"/>
    <p:sldId id="293" r:id="rId36"/>
    <p:sldId id="291" r:id="rId37"/>
    <p:sldId id="305" r:id="rId38"/>
    <p:sldId id="315" r:id="rId39"/>
    <p:sldId id="316" r:id="rId40"/>
    <p:sldId id="306" r:id="rId41"/>
    <p:sldId id="297" r:id="rId42"/>
    <p:sldId id="295" r:id="rId43"/>
    <p:sldId id="296" r:id="rId44"/>
    <p:sldId id="299" r:id="rId45"/>
    <p:sldId id="298" r:id="rId46"/>
    <p:sldId id="300" r:id="rId47"/>
    <p:sldId id="308"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D4EC"/>
    <a:srgbClr val="DFF1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916" autoAdjust="0"/>
  </p:normalViewPr>
  <p:slideViewPr>
    <p:cSldViewPr snapToGrid="0">
      <p:cViewPr varScale="1">
        <p:scale>
          <a:sx n="54" d="100"/>
          <a:sy n="54" d="100"/>
        </p:scale>
        <p:origin x="166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7146EB-F675-42F8-9663-539D6CD8FAAF}" type="datetimeFigureOut">
              <a:rPr lang="en-GB" smtClean="0"/>
              <a:t>03/11/2022</a:t>
            </a:fld>
            <a:endParaRPr lang="en-GB"/>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6BF0CB-1C39-417B-9630-EF3028541FF3}" type="slidenum">
              <a:rPr lang="en-GB" smtClean="0"/>
              <a:t>‹N›</a:t>
            </a:fld>
            <a:endParaRPr lang="en-GB"/>
          </a:p>
        </p:txBody>
      </p:sp>
    </p:spTree>
    <p:extLst>
      <p:ext uri="{BB962C8B-B14F-4D97-AF65-F5344CB8AC3E}">
        <p14:creationId xmlns:p14="http://schemas.microsoft.com/office/powerpoint/2010/main" val="1525844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0" i="0" dirty="0">
                <a:solidFill>
                  <a:srgbClr val="222222"/>
                </a:solidFill>
                <a:effectLst/>
                <a:latin typeface="Lato" panose="020B0604020202020204" pitchFamily="34" charset="0"/>
              </a:rPr>
              <a:t>His3: </a:t>
            </a:r>
            <a:r>
              <a:rPr lang="en-GB" b="0" i="0" dirty="0" err="1">
                <a:solidFill>
                  <a:srgbClr val="222222"/>
                </a:solidFill>
                <a:effectLst/>
                <a:latin typeface="Lato" panose="020B0604020202020204" pitchFamily="34" charset="0"/>
              </a:rPr>
              <a:t>Imidazoleglycerol</a:t>
            </a:r>
            <a:r>
              <a:rPr lang="en-GB" b="0" i="0" dirty="0">
                <a:solidFill>
                  <a:srgbClr val="222222"/>
                </a:solidFill>
                <a:effectLst/>
                <a:latin typeface="Lato" panose="020B0604020202020204" pitchFamily="34" charset="0"/>
              </a:rPr>
              <a:t>-phosphate dehydratase; </a:t>
            </a:r>
            <a:r>
              <a:rPr lang="en-GB" b="0" i="0" dirty="0" err="1">
                <a:solidFill>
                  <a:srgbClr val="222222"/>
                </a:solidFill>
                <a:effectLst/>
                <a:latin typeface="Lato" panose="020B0604020202020204" pitchFamily="34" charset="0"/>
              </a:rPr>
              <a:t>catalyzes</a:t>
            </a:r>
            <a:r>
              <a:rPr lang="en-GB" b="0" i="0" dirty="0">
                <a:solidFill>
                  <a:srgbClr val="222222"/>
                </a:solidFill>
                <a:effectLst/>
                <a:latin typeface="Lato" panose="020B0604020202020204" pitchFamily="34" charset="0"/>
              </a:rPr>
              <a:t> the sixth step in histidine biosynthesis; mutations cause histidine </a:t>
            </a:r>
            <a:r>
              <a:rPr lang="en-GB" b="0" i="0" dirty="0" err="1">
                <a:solidFill>
                  <a:srgbClr val="222222"/>
                </a:solidFill>
                <a:effectLst/>
                <a:latin typeface="Lato" panose="020B0604020202020204" pitchFamily="34" charset="0"/>
              </a:rPr>
              <a:t>auxotrophy</a:t>
            </a:r>
            <a:r>
              <a:rPr lang="en-GB" b="0" i="0" dirty="0">
                <a:solidFill>
                  <a:srgbClr val="222222"/>
                </a:solidFill>
                <a:effectLst/>
                <a:latin typeface="Lato" panose="020B0604020202020204" pitchFamily="34" charset="0"/>
              </a:rPr>
              <a:t> </a:t>
            </a:r>
          </a:p>
          <a:p>
            <a:r>
              <a:rPr lang="en-GB" b="0" i="0" dirty="0">
                <a:solidFill>
                  <a:srgbClr val="222222"/>
                </a:solidFill>
                <a:effectLst/>
                <a:latin typeface="Lato" panose="020B0604020202020204" pitchFamily="34" charset="0"/>
              </a:rPr>
              <a:t>Ura3: </a:t>
            </a:r>
            <a:r>
              <a:rPr lang="en-GB" b="0" i="0" dirty="0">
                <a:solidFill>
                  <a:srgbClr val="222222"/>
                </a:solidFill>
                <a:effectLst/>
                <a:latin typeface="Lato" panose="020F0502020204030203" pitchFamily="34" charset="0"/>
              </a:rPr>
              <a:t>Orotidine-5'-phosphate (OMP) decarboxylase; </a:t>
            </a:r>
            <a:r>
              <a:rPr lang="en-GB" b="0" i="0" dirty="0" err="1">
                <a:solidFill>
                  <a:srgbClr val="222222"/>
                </a:solidFill>
                <a:effectLst/>
                <a:latin typeface="Lato" panose="020F0502020204030203" pitchFamily="34" charset="0"/>
              </a:rPr>
              <a:t>catalyzes</a:t>
            </a:r>
            <a:r>
              <a:rPr lang="en-GB" b="0" i="0" dirty="0">
                <a:solidFill>
                  <a:srgbClr val="222222"/>
                </a:solidFill>
                <a:effectLst/>
                <a:latin typeface="Lato" panose="020F0502020204030203" pitchFamily="34" charset="0"/>
              </a:rPr>
              <a:t> the sixth enzymatic step in the de novo biosynthesis of pyrimidines, converting OMP into uridine monophosphate (UMP); converts 5-FOA into 5-fluorouracil, a toxic compound</a:t>
            </a:r>
            <a:endParaRPr lang="en-GB" dirty="0"/>
          </a:p>
        </p:txBody>
      </p:sp>
      <p:sp>
        <p:nvSpPr>
          <p:cNvPr id="4" name="Segnaposto numero diapositiva 3"/>
          <p:cNvSpPr>
            <a:spLocks noGrp="1"/>
          </p:cNvSpPr>
          <p:nvPr>
            <p:ph type="sldNum" sz="quarter" idx="5"/>
          </p:nvPr>
        </p:nvSpPr>
        <p:spPr/>
        <p:txBody>
          <a:bodyPr/>
          <a:lstStyle/>
          <a:p>
            <a:fld id="{336BF0CB-1C39-417B-9630-EF3028541FF3}" type="slidenum">
              <a:rPr lang="en-GB" smtClean="0"/>
              <a:t>4</a:t>
            </a:fld>
            <a:endParaRPr lang="en-GB"/>
          </a:p>
        </p:txBody>
      </p:sp>
    </p:spTree>
    <p:extLst>
      <p:ext uri="{BB962C8B-B14F-4D97-AF65-F5344CB8AC3E}">
        <p14:creationId xmlns:p14="http://schemas.microsoft.com/office/powerpoint/2010/main" val="2736440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336BF0CB-1C39-417B-9630-EF3028541FF3}" type="slidenum">
              <a:rPr lang="en-GB" smtClean="0"/>
              <a:t>36</a:t>
            </a:fld>
            <a:endParaRPr lang="en-GB"/>
          </a:p>
        </p:txBody>
      </p:sp>
    </p:spTree>
    <p:extLst>
      <p:ext uri="{BB962C8B-B14F-4D97-AF65-F5344CB8AC3E}">
        <p14:creationId xmlns:p14="http://schemas.microsoft.com/office/powerpoint/2010/main" val="2071714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0" i="0" dirty="0">
                <a:solidFill>
                  <a:srgbClr val="222222"/>
                </a:solidFill>
                <a:effectLst/>
                <a:latin typeface="Lato" panose="020B0604020202020204" pitchFamily="34" charset="0"/>
              </a:rPr>
              <a:t>His3: </a:t>
            </a:r>
            <a:r>
              <a:rPr lang="en-GB" b="0" i="0" dirty="0" err="1">
                <a:solidFill>
                  <a:srgbClr val="222222"/>
                </a:solidFill>
                <a:effectLst/>
                <a:latin typeface="Lato" panose="020B0604020202020204" pitchFamily="34" charset="0"/>
              </a:rPr>
              <a:t>Imidazoleglycerol</a:t>
            </a:r>
            <a:r>
              <a:rPr lang="en-GB" b="0" i="0" dirty="0">
                <a:solidFill>
                  <a:srgbClr val="222222"/>
                </a:solidFill>
                <a:effectLst/>
                <a:latin typeface="Lato" panose="020B0604020202020204" pitchFamily="34" charset="0"/>
              </a:rPr>
              <a:t>-phosphate dehydratase; </a:t>
            </a:r>
            <a:r>
              <a:rPr lang="en-GB" b="0" i="0" dirty="0" err="1">
                <a:solidFill>
                  <a:srgbClr val="222222"/>
                </a:solidFill>
                <a:effectLst/>
                <a:latin typeface="Lato" panose="020B0604020202020204" pitchFamily="34" charset="0"/>
              </a:rPr>
              <a:t>catalyzes</a:t>
            </a:r>
            <a:r>
              <a:rPr lang="en-GB" b="0" i="0" dirty="0">
                <a:solidFill>
                  <a:srgbClr val="222222"/>
                </a:solidFill>
                <a:effectLst/>
                <a:latin typeface="Lato" panose="020B0604020202020204" pitchFamily="34" charset="0"/>
              </a:rPr>
              <a:t> the sixth step in histidine biosynthesis; mutations cause histidine </a:t>
            </a:r>
            <a:r>
              <a:rPr lang="en-GB" b="0" i="0" dirty="0" err="1">
                <a:solidFill>
                  <a:srgbClr val="222222"/>
                </a:solidFill>
                <a:effectLst/>
                <a:latin typeface="Lato" panose="020B0604020202020204" pitchFamily="34" charset="0"/>
              </a:rPr>
              <a:t>auxotrophy</a:t>
            </a:r>
            <a:r>
              <a:rPr lang="en-GB" b="0" i="0" dirty="0">
                <a:solidFill>
                  <a:srgbClr val="222222"/>
                </a:solidFill>
                <a:effectLst/>
                <a:latin typeface="Lato" panose="020B0604020202020204" pitchFamily="34" charset="0"/>
              </a:rPr>
              <a:t> </a:t>
            </a:r>
          </a:p>
          <a:p>
            <a:r>
              <a:rPr lang="en-GB" b="0" i="0" dirty="0">
                <a:solidFill>
                  <a:srgbClr val="222222"/>
                </a:solidFill>
                <a:effectLst/>
                <a:latin typeface="Lato" panose="020B0604020202020204" pitchFamily="34" charset="0"/>
              </a:rPr>
              <a:t>Ura3: </a:t>
            </a:r>
            <a:r>
              <a:rPr lang="en-GB" b="0" i="0" dirty="0">
                <a:solidFill>
                  <a:srgbClr val="222222"/>
                </a:solidFill>
                <a:effectLst/>
                <a:latin typeface="Lato" panose="020F0502020204030203" pitchFamily="34" charset="0"/>
              </a:rPr>
              <a:t>Orotidine-5'-phosphate (OMP) decarboxylase; </a:t>
            </a:r>
            <a:r>
              <a:rPr lang="en-GB" b="0" i="0" dirty="0" err="1">
                <a:solidFill>
                  <a:srgbClr val="222222"/>
                </a:solidFill>
                <a:effectLst/>
                <a:latin typeface="Lato" panose="020F0502020204030203" pitchFamily="34" charset="0"/>
              </a:rPr>
              <a:t>catalyzes</a:t>
            </a:r>
            <a:r>
              <a:rPr lang="en-GB" b="0" i="0" dirty="0">
                <a:solidFill>
                  <a:srgbClr val="222222"/>
                </a:solidFill>
                <a:effectLst/>
                <a:latin typeface="Lato" panose="020F0502020204030203" pitchFamily="34" charset="0"/>
              </a:rPr>
              <a:t> the sixth enzymatic step in the de novo biosynthesis of pyrimidines, converting OMP into uridine monophosphate (UMP); converts 5-FOA into 5-fluorouracil, a toxic compound</a:t>
            </a:r>
            <a:endParaRPr lang="en-GB" dirty="0"/>
          </a:p>
        </p:txBody>
      </p:sp>
      <p:sp>
        <p:nvSpPr>
          <p:cNvPr id="4" name="Segnaposto numero diapositiva 3"/>
          <p:cNvSpPr>
            <a:spLocks noGrp="1"/>
          </p:cNvSpPr>
          <p:nvPr>
            <p:ph type="sldNum" sz="quarter" idx="5"/>
          </p:nvPr>
        </p:nvSpPr>
        <p:spPr/>
        <p:txBody>
          <a:bodyPr/>
          <a:lstStyle/>
          <a:p>
            <a:fld id="{336BF0CB-1C39-417B-9630-EF3028541FF3}" type="slidenum">
              <a:rPr lang="en-GB" smtClean="0"/>
              <a:t>5</a:t>
            </a:fld>
            <a:endParaRPr lang="en-GB"/>
          </a:p>
        </p:txBody>
      </p:sp>
    </p:spTree>
    <p:extLst>
      <p:ext uri="{BB962C8B-B14F-4D97-AF65-F5344CB8AC3E}">
        <p14:creationId xmlns:p14="http://schemas.microsoft.com/office/powerpoint/2010/main" val="2711267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0" i="0" dirty="0">
                <a:solidFill>
                  <a:srgbClr val="222222"/>
                </a:solidFill>
                <a:effectLst/>
                <a:latin typeface="Lato" panose="020B0604020202020204" pitchFamily="34" charset="0"/>
              </a:rPr>
              <a:t>His3: </a:t>
            </a:r>
            <a:r>
              <a:rPr lang="en-GB" b="0" i="0" dirty="0" err="1">
                <a:solidFill>
                  <a:srgbClr val="222222"/>
                </a:solidFill>
                <a:effectLst/>
                <a:latin typeface="Lato" panose="020B0604020202020204" pitchFamily="34" charset="0"/>
              </a:rPr>
              <a:t>Imidazoleglycerol</a:t>
            </a:r>
            <a:r>
              <a:rPr lang="en-GB" b="0" i="0" dirty="0">
                <a:solidFill>
                  <a:srgbClr val="222222"/>
                </a:solidFill>
                <a:effectLst/>
                <a:latin typeface="Lato" panose="020B0604020202020204" pitchFamily="34" charset="0"/>
              </a:rPr>
              <a:t>-phosphate dehydratase; </a:t>
            </a:r>
            <a:r>
              <a:rPr lang="en-GB" b="0" i="0" dirty="0" err="1">
                <a:solidFill>
                  <a:srgbClr val="222222"/>
                </a:solidFill>
                <a:effectLst/>
                <a:latin typeface="Lato" panose="020B0604020202020204" pitchFamily="34" charset="0"/>
              </a:rPr>
              <a:t>catalyzes</a:t>
            </a:r>
            <a:r>
              <a:rPr lang="en-GB" b="0" i="0" dirty="0">
                <a:solidFill>
                  <a:srgbClr val="222222"/>
                </a:solidFill>
                <a:effectLst/>
                <a:latin typeface="Lato" panose="020B0604020202020204" pitchFamily="34" charset="0"/>
              </a:rPr>
              <a:t> the sixth step in histidine biosynthesis; mutations cause histidine </a:t>
            </a:r>
            <a:r>
              <a:rPr lang="en-GB" b="0" i="0" dirty="0" err="1">
                <a:solidFill>
                  <a:srgbClr val="222222"/>
                </a:solidFill>
                <a:effectLst/>
                <a:latin typeface="Lato" panose="020B0604020202020204" pitchFamily="34" charset="0"/>
              </a:rPr>
              <a:t>auxotrophy</a:t>
            </a:r>
            <a:r>
              <a:rPr lang="en-GB" b="0" i="0" dirty="0">
                <a:solidFill>
                  <a:srgbClr val="222222"/>
                </a:solidFill>
                <a:effectLst/>
                <a:latin typeface="Lato" panose="020B0604020202020204" pitchFamily="34" charset="0"/>
              </a:rPr>
              <a:t> </a:t>
            </a:r>
          </a:p>
          <a:p>
            <a:r>
              <a:rPr lang="en-GB" b="0" i="0" dirty="0">
                <a:solidFill>
                  <a:srgbClr val="222222"/>
                </a:solidFill>
                <a:effectLst/>
                <a:latin typeface="Lato" panose="020B0604020202020204" pitchFamily="34" charset="0"/>
              </a:rPr>
              <a:t>Ura3: </a:t>
            </a:r>
            <a:r>
              <a:rPr lang="en-GB" b="0" i="0" dirty="0">
                <a:solidFill>
                  <a:srgbClr val="222222"/>
                </a:solidFill>
                <a:effectLst/>
                <a:latin typeface="Lato" panose="020F0502020204030203" pitchFamily="34" charset="0"/>
              </a:rPr>
              <a:t>Orotidine-5'-phosphate (OMP) decarboxylase; </a:t>
            </a:r>
            <a:r>
              <a:rPr lang="en-GB" b="0" i="0" dirty="0" err="1">
                <a:solidFill>
                  <a:srgbClr val="222222"/>
                </a:solidFill>
                <a:effectLst/>
                <a:latin typeface="Lato" panose="020F0502020204030203" pitchFamily="34" charset="0"/>
              </a:rPr>
              <a:t>catalyzes</a:t>
            </a:r>
            <a:r>
              <a:rPr lang="en-GB" b="0" i="0" dirty="0">
                <a:solidFill>
                  <a:srgbClr val="222222"/>
                </a:solidFill>
                <a:effectLst/>
                <a:latin typeface="Lato" panose="020F0502020204030203" pitchFamily="34" charset="0"/>
              </a:rPr>
              <a:t> the sixth enzymatic step in the de novo biosynthesis of pyrimidines, converting OMP into uridine monophosphate (UMP); converts 5-FOA into 5-fluorouracil, a toxic compound</a:t>
            </a:r>
            <a:endParaRPr lang="en-GB" dirty="0"/>
          </a:p>
        </p:txBody>
      </p:sp>
      <p:sp>
        <p:nvSpPr>
          <p:cNvPr id="4" name="Segnaposto numero diapositiva 3"/>
          <p:cNvSpPr>
            <a:spLocks noGrp="1"/>
          </p:cNvSpPr>
          <p:nvPr>
            <p:ph type="sldNum" sz="quarter" idx="5"/>
          </p:nvPr>
        </p:nvSpPr>
        <p:spPr/>
        <p:txBody>
          <a:bodyPr/>
          <a:lstStyle/>
          <a:p>
            <a:fld id="{336BF0CB-1C39-417B-9630-EF3028541FF3}" type="slidenum">
              <a:rPr lang="en-GB" smtClean="0"/>
              <a:t>6</a:t>
            </a:fld>
            <a:endParaRPr lang="en-GB"/>
          </a:p>
        </p:txBody>
      </p:sp>
    </p:spTree>
    <p:extLst>
      <p:ext uri="{BB962C8B-B14F-4D97-AF65-F5344CB8AC3E}">
        <p14:creationId xmlns:p14="http://schemas.microsoft.com/office/powerpoint/2010/main" val="3212464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0" i="0" dirty="0">
                <a:solidFill>
                  <a:srgbClr val="222222"/>
                </a:solidFill>
                <a:effectLst/>
                <a:latin typeface="Lato" panose="020B0604020202020204" pitchFamily="34" charset="0"/>
              </a:rPr>
              <a:t>His3: </a:t>
            </a:r>
            <a:r>
              <a:rPr lang="en-GB" b="0" i="0" dirty="0" err="1">
                <a:solidFill>
                  <a:srgbClr val="222222"/>
                </a:solidFill>
                <a:effectLst/>
                <a:latin typeface="Lato" panose="020B0604020202020204" pitchFamily="34" charset="0"/>
              </a:rPr>
              <a:t>Imidazoleglycerol</a:t>
            </a:r>
            <a:r>
              <a:rPr lang="en-GB" b="0" i="0" dirty="0">
                <a:solidFill>
                  <a:srgbClr val="222222"/>
                </a:solidFill>
                <a:effectLst/>
                <a:latin typeface="Lato" panose="020B0604020202020204" pitchFamily="34" charset="0"/>
              </a:rPr>
              <a:t>-phosphate dehydratase; </a:t>
            </a:r>
            <a:r>
              <a:rPr lang="en-GB" b="0" i="0" dirty="0" err="1">
                <a:solidFill>
                  <a:srgbClr val="222222"/>
                </a:solidFill>
                <a:effectLst/>
                <a:latin typeface="Lato" panose="020B0604020202020204" pitchFamily="34" charset="0"/>
              </a:rPr>
              <a:t>catalyzes</a:t>
            </a:r>
            <a:r>
              <a:rPr lang="en-GB" b="0" i="0" dirty="0">
                <a:solidFill>
                  <a:srgbClr val="222222"/>
                </a:solidFill>
                <a:effectLst/>
                <a:latin typeface="Lato" panose="020B0604020202020204" pitchFamily="34" charset="0"/>
              </a:rPr>
              <a:t> the sixth step in histidine biosynthesis; mutations cause histidine </a:t>
            </a:r>
            <a:r>
              <a:rPr lang="en-GB" b="0" i="0" dirty="0" err="1">
                <a:solidFill>
                  <a:srgbClr val="222222"/>
                </a:solidFill>
                <a:effectLst/>
                <a:latin typeface="Lato" panose="020B0604020202020204" pitchFamily="34" charset="0"/>
              </a:rPr>
              <a:t>auxotrophy</a:t>
            </a:r>
            <a:r>
              <a:rPr lang="en-GB" b="0" i="0" dirty="0">
                <a:solidFill>
                  <a:srgbClr val="222222"/>
                </a:solidFill>
                <a:effectLst/>
                <a:latin typeface="Lato" panose="020B0604020202020204" pitchFamily="34" charset="0"/>
              </a:rPr>
              <a:t> </a:t>
            </a:r>
          </a:p>
          <a:p>
            <a:r>
              <a:rPr lang="en-GB" b="0" i="0" dirty="0">
                <a:solidFill>
                  <a:srgbClr val="222222"/>
                </a:solidFill>
                <a:effectLst/>
                <a:latin typeface="Lato" panose="020B0604020202020204" pitchFamily="34" charset="0"/>
              </a:rPr>
              <a:t>Ura3: </a:t>
            </a:r>
            <a:r>
              <a:rPr lang="en-GB" b="0" i="0" dirty="0">
                <a:solidFill>
                  <a:srgbClr val="222222"/>
                </a:solidFill>
                <a:effectLst/>
                <a:latin typeface="Lato" panose="020F0502020204030203" pitchFamily="34" charset="0"/>
              </a:rPr>
              <a:t>Orotidine-5'-phosphate (OMP) decarboxylase; </a:t>
            </a:r>
            <a:r>
              <a:rPr lang="en-GB" b="0" i="0" dirty="0" err="1">
                <a:solidFill>
                  <a:srgbClr val="222222"/>
                </a:solidFill>
                <a:effectLst/>
                <a:latin typeface="Lato" panose="020F0502020204030203" pitchFamily="34" charset="0"/>
              </a:rPr>
              <a:t>catalyzes</a:t>
            </a:r>
            <a:r>
              <a:rPr lang="en-GB" b="0" i="0" dirty="0">
                <a:solidFill>
                  <a:srgbClr val="222222"/>
                </a:solidFill>
                <a:effectLst/>
                <a:latin typeface="Lato" panose="020F0502020204030203" pitchFamily="34" charset="0"/>
              </a:rPr>
              <a:t> the sixth enzymatic step in the de novo biosynthesis of pyrimidines, converting OMP into uridine monophosphate (UMP); converts 5-FOA into 5-fluorouracil, a toxic compound</a:t>
            </a:r>
            <a:endParaRPr lang="en-GB" dirty="0"/>
          </a:p>
        </p:txBody>
      </p:sp>
      <p:sp>
        <p:nvSpPr>
          <p:cNvPr id="4" name="Segnaposto numero diapositiva 3"/>
          <p:cNvSpPr>
            <a:spLocks noGrp="1"/>
          </p:cNvSpPr>
          <p:nvPr>
            <p:ph type="sldNum" sz="quarter" idx="5"/>
          </p:nvPr>
        </p:nvSpPr>
        <p:spPr/>
        <p:txBody>
          <a:bodyPr/>
          <a:lstStyle/>
          <a:p>
            <a:fld id="{336BF0CB-1C39-417B-9630-EF3028541FF3}" type="slidenum">
              <a:rPr lang="en-GB" smtClean="0"/>
              <a:t>7</a:t>
            </a:fld>
            <a:endParaRPr lang="en-GB"/>
          </a:p>
        </p:txBody>
      </p:sp>
    </p:spTree>
    <p:extLst>
      <p:ext uri="{BB962C8B-B14F-4D97-AF65-F5344CB8AC3E}">
        <p14:creationId xmlns:p14="http://schemas.microsoft.com/office/powerpoint/2010/main" val="2966702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You understand that if you give to the cell a plasmid DNA with homologous sequences it will be used in place of sister chromatid to repair the DNA lesion. </a:t>
            </a:r>
          </a:p>
          <a:p>
            <a:r>
              <a:rPr lang="en-GB" dirty="0"/>
              <a:t>In this way you can take advantage of this repair mechanism to </a:t>
            </a:r>
          </a:p>
          <a:p>
            <a:endParaRPr lang="en-GB" dirty="0"/>
          </a:p>
          <a:p>
            <a:r>
              <a:rPr lang="en-GB" dirty="0"/>
              <a:t>What do we need together with a substrate to gene editing a precise locus via HR repair? </a:t>
            </a:r>
          </a:p>
          <a:p>
            <a:r>
              <a:rPr lang="en-GB" dirty="0"/>
              <a:t>programmable endonuclease: scissors able to cut the DNA precisely where we want.</a:t>
            </a:r>
          </a:p>
        </p:txBody>
      </p:sp>
      <p:sp>
        <p:nvSpPr>
          <p:cNvPr id="4" name="Segnaposto numero diapositiva 3"/>
          <p:cNvSpPr>
            <a:spLocks noGrp="1"/>
          </p:cNvSpPr>
          <p:nvPr>
            <p:ph type="sldNum" sz="quarter" idx="5"/>
          </p:nvPr>
        </p:nvSpPr>
        <p:spPr/>
        <p:txBody>
          <a:bodyPr/>
          <a:lstStyle/>
          <a:p>
            <a:fld id="{336BF0CB-1C39-417B-9630-EF3028541FF3}" type="slidenum">
              <a:rPr lang="en-GB" smtClean="0"/>
              <a:t>11</a:t>
            </a:fld>
            <a:endParaRPr lang="en-GB"/>
          </a:p>
        </p:txBody>
      </p:sp>
    </p:spTree>
    <p:extLst>
      <p:ext uri="{BB962C8B-B14F-4D97-AF65-F5344CB8AC3E}">
        <p14:creationId xmlns:p14="http://schemas.microsoft.com/office/powerpoint/2010/main" val="1049469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You understand that if you give to the cell a plasmid DNA with homologous sequences it will be used in place of sister chromatid to repair the DNA lesion. </a:t>
            </a:r>
          </a:p>
          <a:p>
            <a:r>
              <a:rPr lang="en-GB" dirty="0"/>
              <a:t>In this way you can take advantage of this repair mechanism to </a:t>
            </a:r>
          </a:p>
          <a:p>
            <a:endParaRPr lang="en-GB" dirty="0"/>
          </a:p>
          <a:p>
            <a:r>
              <a:rPr lang="en-GB" dirty="0"/>
              <a:t>What do we need together with a substrate to gene editing a precise locus via HR repair? </a:t>
            </a:r>
          </a:p>
          <a:p>
            <a:r>
              <a:rPr lang="en-GB" dirty="0"/>
              <a:t>programmable endonuclease: scissors able to cut the DNA precisely where we want.</a:t>
            </a:r>
          </a:p>
        </p:txBody>
      </p:sp>
      <p:sp>
        <p:nvSpPr>
          <p:cNvPr id="4" name="Segnaposto numero diapositiva 3"/>
          <p:cNvSpPr>
            <a:spLocks noGrp="1"/>
          </p:cNvSpPr>
          <p:nvPr>
            <p:ph type="sldNum" sz="quarter" idx="5"/>
          </p:nvPr>
        </p:nvSpPr>
        <p:spPr/>
        <p:txBody>
          <a:bodyPr/>
          <a:lstStyle/>
          <a:p>
            <a:fld id="{336BF0CB-1C39-417B-9630-EF3028541FF3}" type="slidenum">
              <a:rPr lang="en-GB" smtClean="0"/>
              <a:t>12</a:t>
            </a:fld>
            <a:endParaRPr lang="en-GB"/>
          </a:p>
        </p:txBody>
      </p:sp>
    </p:spTree>
    <p:extLst>
      <p:ext uri="{BB962C8B-B14F-4D97-AF65-F5344CB8AC3E}">
        <p14:creationId xmlns:p14="http://schemas.microsoft.com/office/powerpoint/2010/main" val="777193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336BF0CB-1C39-417B-9630-EF3028541FF3}" type="slidenum">
              <a:rPr lang="en-GB" smtClean="0"/>
              <a:t>22</a:t>
            </a:fld>
            <a:endParaRPr lang="en-GB"/>
          </a:p>
        </p:txBody>
      </p:sp>
    </p:spTree>
    <p:extLst>
      <p:ext uri="{BB962C8B-B14F-4D97-AF65-F5344CB8AC3E}">
        <p14:creationId xmlns:p14="http://schemas.microsoft.com/office/powerpoint/2010/main" val="995900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336BF0CB-1C39-417B-9630-EF3028541FF3}" type="slidenum">
              <a:rPr lang="en-GB" smtClean="0"/>
              <a:t>26</a:t>
            </a:fld>
            <a:endParaRPr lang="en-GB"/>
          </a:p>
        </p:txBody>
      </p:sp>
    </p:spTree>
    <p:extLst>
      <p:ext uri="{BB962C8B-B14F-4D97-AF65-F5344CB8AC3E}">
        <p14:creationId xmlns:p14="http://schemas.microsoft.com/office/powerpoint/2010/main" val="1933264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336BF0CB-1C39-417B-9630-EF3028541FF3}" type="slidenum">
              <a:rPr lang="en-GB" smtClean="0"/>
              <a:t>35</a:t>
            </a:fld>
            <a:endParaRPr lang="en-GB"/>
          </a:p>
        </p:txBody>
      </p:sp>
    </p:spTree>
    <p:extLst>
      <p:ext uri="{BB962C8B-B14F-4D97-AF65-F5344CB8AC3E}">
        <p14:creationId xmlns:p14="http://schemas.microsoft.com/office/powerpoint/2010/main" val="582321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AEB17F8-2D6A-483F-AF5A-0481DE6195FD}" type="datetimeFigureOut">
              <a:rPr lang="en-GB" smtClean="0"/>
              <a:t>03/11/2022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77AFEB-1AA9-455E-A3B0-7ADF85384FB0}" type="slidenum">
              <a:rPr lang="en-GB" smtClean="0"/>
              <a:t>‹N›</a:t>
            </a:fld>
            <a:endParaRPr lang="en-GB"/>
          </a:p>
        </p:txBody>
      </p:sp>
    </p:spTree>
    <p:extLst>
      <p:ext uri="{BB962C8B-B14F-4D97-AF65-F5344CB8AC3E}">
        <p14:creationId xmlns:p14="http://schemas.microsoft.com/office/powerpoint/2010/main" val="97136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AEB17F8-2D6A-483F-AF5A-0481DE6195FD}" type="datetimeFigureOut">
              <a:rPr lang="en-GB" smtClean="0"/>
              <a:t>03/11/2022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77AFEB-1AA9-455E-A3B0-7ADF85384FB0}" type="slidenum">
              <a:rPr lang="en-GB" smtClean="0"/>
              <a:t>‹N›</a:t>
            </a:fld>
            <a:endParaRPr lang="en-GB"/>
          </a:p>
        </p:txBody>
      </p:sp>
    </p:spTree>
    <p:extLst>
      <p:ext uri="{BB962C8B-B14F-4D97-AF65-F5344CB8AC3E}">
        <p14:creationId xmlns:p14="http://schemas.microsoft.com/office/powerpoint/2010/main" val="23656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AEB17F8-2D6A-483F-AF5A-0481DE6195FD}" type="datetimeFigureOut">
              <a:rPr lang="en-GB" smtClean="0"/>
              <a:t>03/11/2022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77AFEB-1AA9-455E-A3B0-7ADF85384FB0}" type="slidenum">
              <a:rPr lang="en-GB" smtClean="0"/>
              <a:t>‹N›</a:t>
            </a:fld>
            <a:endParaRPr lang="en-GB"/>
          </a:p>
        </p:txBody>
      </p:sp>
    </p:spTree>
    <p:extLst>
      <p:ext uri="{BB962C8B-B14F-4D97-AF65-F5344CB8AC3E}">
        <p14:creationId xmlns:p14="http://schemas.microsoft.com/office/powerpoint/2010/main" val="1128125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AEB17F8-2D6A-483F-AF5A-0481DE6195FD}" type="datetimeFigureOut">
              <a:rPr lang="en-GB" smtClean="0"/>
              <a:t>03/11/2022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77AFEB-1AA9-455E-A3B0-7ADF85384FB0}" type="slidenum">
              <a:rPr lang="en-GB" smtClean="0"/>
              <a:t>‹N›</a:t>
            </a:fld>
            <a:endParaRPr lang="en-GB"/>
          </a:p>
        </p:txBody>
      </p:sp>
    </p:spTree>
    <p:extLst>
      <p:ext uri="{BB962C8B-B14F-4D97-AF65-F5344CB8AC3E}">
        <p14:creationId xmlns:p14="http://schemas.microsoft.com/office/powerpoint/2010/main" val="4130951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AEB17F8-2D6A-483F-AF5A-0481DE6195FD}" type="datetimeFigureOut">
              <a:rPr lang="en-GB" smtClean="0"/>
              <a:t>03/11/2022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77AFEB-1AA9-455E-A3B0-7ADF85384FB0}" type="slidenum">
              <a:rPr lang="en-GB" smtClean="0"/>
              <a:t>‹N›</a:t>
            </a:fld>
            <a:endParaRPr lang="en-GB"/>
          </a:p>
        </p:txBody>
      </p:sp>
    </p:spTree>
    <p:extLst>
      <p:ext uri="{BB962C8B-B14F-4D97-AF65-F5344CB8AC3E}">
        <p14:creationId xmlns:p14="http://schemas.microsoft.com/office/powerpoint/2010/main" val="2056387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AEB17F8-2D6A-483F-AF5A-0481DE6195FD}" type="datetimeFigureOut">
              <a:rPr lang="en-GB" smtClean="0"/>
              <a:t>03/11/2022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77AFEB-1AA9-455E-A3B0-7ADF85384FB0}" type="slidenum">
              <a:rPr lang="en-GB" smtClean="0"/>
              <a:t>‹N›</a:t>
            </a:fld>
            <a:endParaRPr lang="en-GB"/>
          </a:p>
        </p:txBody>
      </p:sp>
    </p:spTree>
    <p:extLst>
      <p:ext uri="{BB962C8B-B14F-4D97-AF65-F5344CB8AC3E}">
        <p14:creationId xmlns:p14="http://schemas.microsoft.com/office/powerpoint/2010/main" val="2329026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AEB17F8-2D6A-483F-AF5A-0481DE6195FD}" type="datetimeFigureOut">
              <a:rPr lang="en-GB" smtClean="0"/>
              <a:t>03/11/2022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777AFEB-1AA9-455E-A3B0-7ADF85384FB0}" type="slidenum">
              <a:rPr lang="en-GB" smtClean="0"/>
              <a:t>‹N›</a:t>
            </a:fld>
            <a:endParaRPr lang="en-GB"/>
          </a:p>
        </p:txBody>
      </p:sp>
    </p:spTree>
    <p:extLst>
      <p:ext uri="{BB962C8B-B14F-4D97-AF65-F5344CB8AC3E}">
        <p14:creationId xmlns:p14="http://schemas.microsoft.com/office/powerpoint/2010/main" val="2395684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DAEB17F8-2D6A-483F-AF5A-0481DE6195FD}" type="datetimeFigureOut">
              <a:rPr lang="en-GB" smtClean="0"/>
              <a:t>03/11/2022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777AFEB-1AA9-455E-A3B0-7ADF85384FB0}" type="slidenum">
              <a:rPr lang="en-GB" smtClean="0"/>
              <a:t>‹N›</a:t>
            </a:fld>
            <a:endParaRPr lang="en-GB"/>
          </a:p>
        </p:txBody>
      </p:sp>
    </p:spTree>
    <p:extLst>
      <p:ext uri="{BB962C8B-B14F-4D97-AF65-F5344CB8AC3E}">
        <p14:creationId xmlns:p14="http://schemas.microsoft.com/office/powerpoint/2010/main" val="414907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B17F8-2D6A-483F-AF5A-0481DE6195FD}" type="datetimeFigureOut">
              <a:rPr lang="en-GB" smtClean="0"/>
              <a:t>03/11/2022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777AFEB-1AA9-455E-A3B0-7ADF85384FB0}" type="slidenum">
              <a:rPr lang="en-GB" smtClean="0"/>
              <a:t>‹N›</a:t>
            </a:fld>
            <a:endParaRPr lang="en-GB"/>
          </a:p>
        </p:txBody>
      </p:sp>
    </p:spTree>
    <p:extLst>
      <p:ext uri="{BB962C8B-B14F-4D97-AF65-F5344CB8AC3E}">
        <p14:creationId xmlns:p14="http://schemas.microsoft.com/office/powerpoint/2010/main" val="2377206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AEB17F8-2D6A-483F-AF5A-0481DE6195FD}" type="datetimeFigureOut">
              <a:rPr lang="en-GB" smtClean="0"/>
              <a:t>03/11/2022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77AFEB-1AA9-455E-A3B0-7ADF85384FB0}" type="slidenum">
              <a:rPr lang="en-GB" smtClean="0"/>
              <a:t>‹N›</a:t>
            </a:fld>
            <a:endParaRPr lang="en-GB"/>
          </a:p>
        </p:txBody>
      </p:sp>
    </p:spTree>
    <p:extLst>
      <p:ext uri="{BB962C8B-B14F-4D97-AF65-F5344CB8AC3E}">
        <p14:creationId xmlns:p14="http://schemas.microsoft.com/office/powerpoint/2010/main" val="100607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AEB17F8-2D6A-483F-AF5A-0481DE6195FD}" type="datetimeFigureOut">
              <a:rPr lang="en-GB" smtClean="0"/>
              <a:t>03/11/2022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77AFEB-1AA9-455E-A3B0-7ADF85384FB0}" type="slidenum">
              <a:rPr lang="en-GB" smtClean="0"/>
              <a:t>‹N›</a:t>
            </a:fld>
            <a:endParaRPr lang="en-GB"/>
          </a:p>
        </p:txBody>
      </p:sp>
    </p:spTree>
    <p:extLst>
      <p:ext uri="{BB962C8B-B14F-4D97-AF65-F5344CB8AC3E}">
        <p14:creationId xmlns:p14="http://schemas.microsoft.com/office/powerpoint/2010/main" val="424145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B17F8-2D6A-483F-AF5A-0481DE6195FD}" type="datetimeFigureOut">
              <a:rPr lang="en-GB" smtClean="0"/>
              <a:t>03/11/2022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7AFEB-1AA9-455E-A3B0-7ADF85384FB0}" type="slidenum">
              <a:rPr lang="en-GB" smtClean="0"/>
              <a:t>‹N›</a:t>
            </a:fld>
            <a:endParaRPr lang="en-GB"/>
          </a:p>
        </p:txBody>
      </p:sp>
    </p:spTree>
    <p:extLst>
      <p:ext uri="{BB962C8B-B14F-4D97-AF65-F5344CB8AC3E}">
        <p14:creationId xmlns:p14="http://schemas.microsoft.com/office/powerpoint/2010/main" val="2718852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E23A2A-F846-4301-9399-EF560EF4D694}"/>
              </a:ext>
            </a:extLst>
          </p:cNvPr>
          <p:cNvPicPr>
            <a:picLocks noChangeAspect="1"/>
          </p:cNvPicPr>
          <p:nvPr/>
        </p:nvPicPr>
        <p:blipFill rotWithShape="1">
          <a:blip r:embed="rId2"/>
          <a:srcRect l="12499" t="13199" r="12501" b="3158"/>
          <a:stretch/>
        </p:blipFill>
        <p:spPr>
          <a:xfrm>
            <a:off x="0" y="0"/>
            <a:ext cx="9144000" cy="6857990"/>
          </a:xfrm>
          <a:prstGeom prst="rect">
            <a:avLst/>
          </a:prstGeom>
        </p:spPr>
      </p:pic>
      <p:sp>
        <p:nvSpPr>
          <p:cNvPr id="2" name="Titolo 1">
            <a:extLst>
              <a:ext uri="{FF2B5EF4-FFF2-40B4-BE49-F238E27FC236}">
                <a16:creationId xmlns:a16="http://schemas.microsoft.com/office/drawing/2014/main" id="{807D6C29-CB8B-48E1-A9AC-6D0409F42F01}"/>
              </a:ext>
            </a:extLst>
          </p:cNvPr>
          <p:cNvSpPr>
            <a:spLocks noGrp="1"/>
          </p:cNvSpPr>
          <p:nvPr>
            <p:ph type="ctrTitle"/>
          </p:nvPr>
        </p:nvSpPr>
        <p:spPr>
          <a:xfrm>
            <a:off x="1703133" y="5023944"/>
            <a:ext cx="5737733" cy="1834056"/>
          </a:xfrm>
        </p:spPr>
        <p:txBody>
          <a:bodyPr>
            <a:normAutofit/>
          </a:bodyPr>
          <a:lstStyle/>
          <a:p>
            <a:r>
              <a:rPr lang="en-GB" sz="4400" dirty="0"/>
              <a:t>Genome editing</a:t>
            </a:r>
          </a:p>
        </p:txBody>
      </p:sp>
      <p:sp>
        <p:nvSpPr>
          <p:cNvPr id="4" name="Titolo 1">
            <a:extLst>
              <a:ext uri="{FF2B5EF4-FFF2-40B4-BE49-F238E27FC236}">
                <a16:creationId xmlns:a16="http://schemas.microsoft.com/office/drawing/2014/main" id="{57A46EEA-BA11-4BC6-84DB-F967AB4283D4}"/>
              </a:ext>
            </a:extLst>
          </p:cNvPr>
          <p:cNvSpPr txBox="1">
            <a:spLocks/>
          </p:cNvSpPr>
          <p:nvPr/>
        </p:nvSpPr>
        <p:spPr>
          <a:xfrm>
            <a:off x="5708343" y="5023934"/>
            <a:ext cx="5737733" cy="1834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800" dirty="0">
                <a:latin typeface="+mn-lt"/>
              </a:rPr>
              <a:t>3-11-2022</a:t>
            </a:r>
          </a:p>
        </p:txBody>
      </p:sp>
    </p:spTree>
    <p:extLst>
      <p:ext uri="{BB962C8B-B14F-4D97-AF65-F5344CB8AC3E}">
        <p14:creationId xmlns:p14="http://schemas.microsoft.com/office/powerpoint/2010/main" val="536988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D56DE950-62FA-418C-B0C3-8D560F3DBB7C}"/>
              </a:ext>
            </a:extLst>
          </p:cNvPr>
          <p:cNvSpPr>
            <a:spLocks noGrp="1"/>
          </p:cNvSpPr>
          <p:nvPr>
            <p:ph type="title"/>
          </p:nvPr>
        </p:nvSpPr>
        <p:spPr>
          <a:xfrm>
            <a:off x="92467" y="274446"/>
            <a:ext cx="9051533" cy="1325563"/>
          </a:xfrm>
        </p:spPr>
        <p:txBody>
          <a:bodyPr>
            <a:normAutofit fontScale="90000"/>
          </a:bodyPr>
          <a:lstStyle/>
          <a:p>
            <a:pPr algn="ctr"/>
            <a:r>
              <a:rPr lang="en-GB" dirty="0"/>
              <a:t>A crucial moment in genetic </a:t>
            </a:r>
            <a:r>
              <a:rPr lang="en-GB" dirty="0" err="1"/>
              <a:t>engeneering</a:t>
            </a:r>
            <a:r>
              <a:rPr lang="en-GB" dirty="0"/>
              <a:t>: the DNA double strand break is </a:t>
            </a:r>
            <a:r>
              <a:rPr lang="en-GB" dirty="0" err="1"/>
              <a:t>editogenic</a:t>
            </a:r>
            <a:r>
              <a:rPr lang="en-GB" dirty="0"/>
              <a:t>!!</a:t>
            </a:r>
          </a:p>
        </p:txBody>
      </p:sp>
      <p:pic>
        <p:nvPicPr>
          <p:cNvPr id="6" name="Immagine 5" descr="Immagine che contiene testo, serviziodatavola, stoviglie, piatto&#10;&#10;Descrizione generata automaticamente">
            <a:extLst>
              <a:ext uri="{FF2B5EF4-FFF2-40B4-BE49-F238E27FC236}">
                <a16:creationId xmlns:a16="http://schemas.microsoft.com/office/drawing/2014/main" id="{1FC14440-1BB4-4EE3-A14D-1EB6F28E4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542" y="1770117"/>
            <a:ext cx="5578867" cy="2412860"/>
          </a:xfrm>
          <a:prstGeom prst="rect">
            <a:avLst/>
          </a:prstGeom>
        </p:spPr>
      </p:pic>
      <p:sp>
        <p:nvSpPr>
          <p:cNvPr id="7" name="CasellaDiTesto 6">
            <a:extLst>
              <a:ext uri="{FF2B5EF4-FFF2-40B4-BE49-F238E27FC236}">
                <a16:creationId xmlns:a16="http://schemas.microsoft.com/office/drawing/2014/main" id="{AFA19A13-98A3-4706-A84D-0E2900CA9CB0}"/>
              </a:ext>
            </a:extLst>
          </p:cNvPr>
          <p:cNvSpPr txBox="1"/>
          <p:nvPr/>
        </p:nvSpPr>
        <p:spPr>
          <a:xfrm>
            <a:off x="92467" y="4182977"/>
            <a:ext cx="8722759" cy="1477328"/>
          </a:xfrm>
          <a:prstGeom prst="rect">
            <a:avLst/>
          </a:prstGeom>
          <a:noFill/>
        </p:spPr>
        <p:txBody>
          <a:bodyPr wrap="square">
            <a:spAutoFit/>
          </a:bodyPr>
          <a:lstStyle/>
          <a:p>
            <a:pPr algn="just"/>
            <a:r>
              <a:rPr lang="en-GB" dirty="0"/>
              <a:t>The greatest impediment to efficient targeting is the fact that an intact target is essentially inert. </a:t>
            </a:r>
            <a:r>
              <a:rPr lang="en-GB" dirty="0">
                <a:sym typeface="Wingdings" panose="05000000000000000000" pitchFamily="2" charset="2"/>
              </a:rPr>
              <a:t> </a:t>
            </a:r>
            <a:r>
              <a:rPr lang="en-GB" dirty="0"/>
              <a:t>Studies show that a single double-strand break (DSB) dramatically increases the frequency of local recombination. These experiments were inspired by the discovery that</a:t>
            </a:r>
          </a:p>
          <a:p>
            <a:pPr algn="just"/>
            <a:r>
              <a:rPr lang="en-GB" dirty="0"/>
              <a:t>natural recombination events, including meiotic crossing over and mating-type switching in yeast, are initiated by DSBs.</a:t>
            </a:r>
          </a:p>
        </p:txBody>
      </p:sp>
      <p:pic>
        <p:nvPicPr>
          <p:cNvPr id="3" name="Immagine 2" descr="Immagine che contiene testo, persona, interni&#10;&#10;Descrizione generata automaticamente">
            <a:extLst>
              <a:ext uri="{FF2B5EF4-FFF2-40B4-BE49-F238E27FC236}">
                <a16:creationId xmlns:a16="http://schemas.microsoft.com/office/drawing/2014/main" id="{F23373F3-F9D2-4CF0-93BE-C1FC853FE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7442" y="5532436"/>
            <a:ext cx="2356558" cy="1325564"/>
          </a:xfrm>
          <a:prstGeom prst="rect">
            <a:avLst/>
          </a:prstGeom>
        </p:spPr>
      </p:pic>
    </p:spTree>
    <p:extLst>
      <p:ext uri="{BB962C8B-B14F-4D97-AF65-F5344CB8AC3E}">
        <p14:creationId xmlns:p14="http://schemas.microsoft.com/office/powerpoint/2010/main" val="3589617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a:extLst>
              <a:ext uri="{FF2B5EF4-FFF2-40B4-BE49-F238E27FC236}">
                <a16:creationId xmlns:a16="http://schemas.microsoft.com/office/drawing/2014/main" id="{2DAD2029-BBF2-4E79-8218-3D572F77EFCA}"/>
              </a:ext>
            </a:extLst>
          </p:cNvPr>
          <p:cNvGrpSpPr/>
          <p:nvPr/>
        </p:nvGrpSpPr>
        <p:grpSpPr>
          <a:xfrm>
            <a:off x="739317" y="1665265"/>
            <a:ext cx="5969002" cy="5030697"/>
            <a:chOff x="739317" y="1678328"/>
            <a:chExt cx="5969002" cy="5030697"/>
          </a:xfrm>
        </p:grpSpPr>
        <p:pic>
          <p:nvPicPr>
            <p:cNvPr id="5" name="Immagine 4">
              <a:extLst>
                <a:ext uri="{FF2B5EF4-FFF2-40B4-BE49-F238E27FC236}">
                  <a16:creationId xmlns:a16="http://schemas.microsoft.com/office/drawing/2014/main" id="{1E10E7D1-4DA4-43DF-A29C-F17DD60FF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098" y="1678328"/>
              <a:ext cx="4833221" cy="4599615"/>
            </a:xfrm>
            <a:prstGeom prst="rect">
              <a:avLst/>
            </a:prstGeom>
          </p:spPr>
        </p:pic>
        <p:sp>
          <p:nvSpPr>
            <p:cNvPr id="6" name="Rettangolo 5">
              <a:extLst>
                <a:ext uri="{FF2B5EF4-FFF2-40B4-BE49-F238E27FC236}">
                  <a16:creationId xmlns:a16="http://schemas.microsoft.com/office/drawing/2014/main" id="{06A9F8F0-9BAA-432B-9481-974C793BE185}"/>
                </a:ext>
              </a:extLst>
            </p:cNvPr>
            <p:cNvSpPr/>
            <p:nvPr/>
          </p:nvSpPr>
          <p:spPr>
            <a:xfrm>
              <a:off x="739317" y="4820715"/>
              <a:ext cx="2271562" cy="188831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ttangolo 6">
              <a:extLst>
                <a:ext uri="{FF2B5EF4-FFF2-40B4-BE49-F238E27FC236}">
                  <a16:creationId xmlns:a16="http://schemas.microsoft.com/office/drawing/2014/main" id="{4E7FB7F6-D36F-431E-922F-E94520CFB71F}"/>
                </a:ext>
              </a:extLst>
            </p:cNvPr>
            <p:cNvSpPr/>
            <p:nvPr/>
          </p:nvSpPr>
          <p:spPr>
            <a:xfrm>
              <a:off x="4366437" y="5313145"/>
              <a:ext cx="1129588" cy="964798"/>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ttangolo 7">
              <a:extLst>
                <a:ext uri="{FF2B5EF4-FFF2-40B4-BE49-F238E27FC236}">
                  <a16:creationId xmlns:a16="http://schemas.microsoft.com/office/drawing/2014/main" id="{B5B0D108-BAC7-4227-99DE-A5D026443C7F}"/>
                </a:ext>
              </a:extLst>
            </p:cNvPr>
            <p:cNvSpPr/>
            <p:nvPr/>
          </p:nvSpPr>
          <p:spPr>
            <a:xfrm>
              <a:off x="3841985" y="5059145"/>
              <a:ext cx="1129588" cy="393389"/>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ttangolo 8">
              <a:extLst>
                <a:ext uri="{FF2B5EF4-FFF2-40B4-BE49-F238E27FC236}">
                  <a16:creationId xmlns:a16="http://schemas.microsoft.com/office/drawing/2014/main" id="{98E59294-8E4A-4D8D-A6A9-3FCADCE9DC9F}"/>
                </a:ext>
              </a:extLst>
            </p:cNvPr>
            <p:cNvSpPr/>
            <p:nvPr/>
          </p:nvSpPr>
          <p:spPr>
            <a:xfrm>
              <a:off x="2296844" y="5116450"/>
              <a:ext cx="1129588" cy="393389"/>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itolo 1">
            <a:extLst>
              <a:ext uri="{FF2B5EF4-FFF2-40B4-BE49-F238E27FC236}">
                <a16:creationId xmlns:a16="http://schemas.microsoft.com/office/drawing/2014/main" id="{538AED45-435F-42EE-8C60-CD023C7672DA}"/>
              </a:ext>
            </a:extLst>
          </p:cNvPr>
          <p:cNvSpPr>
            <a:spLocks noGrp="1"/>
          </p:cNvSpPr>
          <p:nvPr>
            <p:ph type="title"/>
          </p:nvPr>
        </p:nvSpPr>
        <p:spPr>
          <a:xfrm>
            <a:off x="628650" y="-33527"/>
            <a:ext cx="7886700" cy="1325563"/>
          </a:xfrm>
        </p:spPr>
        <p:txBody>
          <a:bodyPr>
            <a:normAutofit/>
          </a:bodyPr>
          <a:lstStyle/>
          <a:p>
            <a:pPr algn="ctr"/>
            <a:r>
              <a:rPr lang="en-GB" dirty="0"/>
              <a:t>DSB repair mechanisms</a:t>
            </a:r>
          </a:p>
        </p:txBody>
      </p:sp>
    </p:spTree>
    <p:extLst>
      <p:ext uri="{BB962C8B-B14F-4D97-AF65-F5344CB8AC3E}">
        <p14:creationId xmlns:p14="http://schemas.microsoft.com/office/powerpoint/2010/main" val="4161535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a:extLst>
              <a:ext uri="{FF2B5EF4-FFF2-40B4-BE49-F238E27FC236}">
                <a16:creationId xmlns:a16="http://schemas.microsoft.com/office/drawing/2014/main" id="{2DAD2029-BBF2-4E79-8218-3D572F77EFCA}"/>
              </a:ext>
            </a:extLst>
          </p:cNvPr>
          <p:cNvGrpSpPr/>
          <p:nvPr/>
        </p:nvGrpSpPr>
        <p:grpSpPr>
          <a:xfrm>
            <a:off x="739317" y="1665265"/>
            <a:ext cx="5969002" cy="5030697"/>
            <a:chOff x="739317" y="1678328"/>
            <a:chExt cx="5969002" cy="5030697"/>
          </a:xfrm>
        </p:grpSpPr>
        <p:pic>
          <p:nvPicPr>
            <p:cNvPr id="5" name="Immagine 4">
              <a:extLst>
                <a:ext uri="{FF2B5EF4-FFF2-40B4-BE49-F238E27FC236}">
                  <a16:creationId xmlns:a16="http://schemas.microsoft.com/office/drawing/2014/main" id="{1E10E7D1-4DA4-43DF-A29C-F17DD60FF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098" y="1678328"/>
              <a:ext cx="4833221" cy="4599615"/>
            </a:xfrm>
            <a:prstGeom prst="rect">
              <a:avLst/>
            </a:prstGeom>
          </p:spPr>
        </p:pic>
        <p:sp>
          <p:nvSpPr>
            <p:cNvPr id="6" name="Rettangolo 5">
              <a:extLst>
                <a:ext uri="{FF2B5EF4-FFF2-40B4-BE49-F238E27FC236}">
                  <a16:creationId xmlns:a16="http://schemas.microsoft.com/office/drawing/2014/main" id="{06A9F8F0-9BAA-432B-9481-974C793BE185}"/>
                </a:ext>
              </a:extLst>
            </p:cNvPr>
            <p:cNvSpPr/>
            <p:nvPr/>
          </p:nvSpPr>
          <p:spPr>
            <a:xfrm>
              <a:off x="739317" y="4820715"/>
              <a:ext cx="2271562" cy="188831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ttangolo 6">
              <a:extLst>
                <a:ext uri="{FF2B5EF4-FFF2-40B4-BE49-F238E27FC236}">
                  <a16:creationId xmlns:a16="http://schemas.microsoft.com/office/drawing/2014/main" id="{4E7FB7F6-D36F-431E-922F-E94520CFB71F}"/>
                </a:ext>
              </a:extLst>
            </p:cNvPr>
            <p:cNvSpPr/>
            <p:nvPr/>
          </p:nvSpPr>
          <p:spPr>
            <a:xfrm>
              <a:off x="4366437" y="5313145"/>
              <a:ext cx="1129588" cy="964798"/>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ttangolo 7">
              <a:extLst>
                <a:ext uri="{FF2B5EF4-FFF2-40B4-BE49-F238E27FC236}">
                  <a16:creationId xmlns:a16="http://schemas.microsoft.com/office/drawing/2014/main" id="{B5B0D108-BAC7-4227-99DE-A5D026443C7F}"/>
                </a:ext>
              </a:extLst>
            </p:cNvPr>
            <p:cNvSpPr/>
            <p:nvPr/>
          </p:nvSpPr>
          <p:spPr>
            <a:xfrm>
              <a:off x="3841985" y="5059145"/>
              <a:ext cx="1129588" cy="393389"/>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ttangolo 8">
              <a:extLst>
                <a:ext uri="{FF2B5EF4-FFF2-40B4-BE49-F238E27FC236}">
                  <a16:creationId xmlns:a16="http://schemas.microsoft.com/office/drawing/2014/main" id="{98E59294-8E4A-4D8D-A6A9-3FCADCE9DC9F}"/>
                </a:ext>
              </a:extLst>
            </p:cNvPr>
            <p:cNvSpPr/>
            <p:nvPr/>
          </p:nvSpPr>
          <p:spPr>
            <a:xfrm>
              <a:off x="2296844" y="5116450"/>
              <a:ext cx="1129588" cy="393389"/>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uppo 24">
            <a:extLst>
              <a:ext uri="{FF2B5EF4-FFF2-40B4-BE49-F238E27FC236}">
                <a16:creationId xmlns:a16="http://schemas.microsoft.com/office/drawing/2014/main" id="{98E57F68-00BE-47EF-8477-85D501CD6BE8}"/>
              </a:ext>
            </a:extLst>
          </p:cNvPr>
          <p:cNvGrpSpPr/>
          <p:nvPr/>
        </p:nvGrpSpPr>
        <p:grpSpPr>
          <a:xfrm>
            <a:off x="0" y="2625350"/>
            <a:ext cx="2903657" cy="2203616"/>
            <a:chOff x="0" y="2652873"/>
            <a:chExt cx="2903657" cy="2203616"/>
          </a:xfrm>
        </p:grpSpPr>
        <p:sp>
          <p:nvSpPr>
            <p:cNvPr id="11" name="Rettangolo 13">
              <a:extLst>
                <a:ext uri="{FF2B5EF4-FFF2-40B4-BE49-F238E27FC236}">
                  <a16:creationId xmlns:a16="http://schemas.microsoft.com/office/drawing/2014/main" id="{CB3BCBC2-4AA9-435B-96C6-76365D42148D}"/>
                </a:ext>
              </a:extLst>
            </p:cNvPr>
            <p:cNvSpPr/>
            <p:nvPr/>
          </p:nvSpPr>
          <p:spPr>
            <a:xfrm>
              <a:off x="135497" y="2652873"/>
              <a:ext cx="2553990" cy="203200"/>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                     </a:t>
              </a:r>
              <a:endParaRPr lang="it-IT" dirty="0">
                <a:solidFill>
                  <a:schemeClr val="tx1"/>
                </a:solidFill>
              </a:endParaRPr>
            </a:p>
          </p:txBody>
        </p:sp>
        <p:sp>
          <p:nvSpPr>
            <p:cNvPr id="12" name="Rettangolo 14">
              <a:extLst>
                <a:ext uri="{FF2B5EF4-FFF2-40B4-BE49-F238E27FC236}">
                  <a16:creationId xmlns:a16="http://schemas.microsoft.com/office/drawing/2014/main" id="{422EE937-8113-4774-88D1-612A7E1D9422}"/>
                </a:ext>
              </a:extLst>
            </p:cNvPr>
            <p:cNvSpPr/>
            <p:nvPr/>
          </p:nvSpPr>
          <p:spPr>
            <a:xfrm>
              <a:off x="776471" y="2652873"/>
              <a:ext cx="840869" cy="203200"/>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b="1" dirty="0">
                  <a:solidFill>
                    <a:schemeClr val="tx1"/>
                  </a:solidFill>
                  <a:latin typeface="Arial"/>
                  <a:cs typeface="Arial"/>
                </a:rPr>
                <a:t>Gene</a:t>
              </a:r>
            </a:p>
          </p:txBody>
        </p:sp>
        <p:pic>
          <p:nvPicPr>
            <p:cNvPr id="13" name="Immagine 12">
              <a:extLst>
                <a:ext uri="{FF2B5EF4-FFF2-40B4-BE49-F238E27FC236}">
                  <a16:creationId xmlns:a16="http://schemas.microsoft.com/office/drawing/2014/main" id="{3159FAF6-3BD2-4E6D-AD74-0CAC456B2F64}"/>
                </a:ext>
              </a:extLst>
            </p:cNvPr>
            <p:cNvPicPr>
              <a:picLocks noChangeAspect="1"/>
            </p:cNvPicPr>
            <p:nvPr/>
          </p:nvPicPr>
          <p:blipFill rotWithShape="1">
            <a:blip r:embed="rId4">
              <a:extLst>
                <a:ext uri="{28A0092B-C50C-407E-A947-70E740481C1C}">
                  <a14:useLocalDpi xmlns:a14="http://schemas.microsoft.com/office/drawing/2010/main" val="0"/>
                </a:ext>
              </a:extLst>
            </a:blip>
            <a:srcRect l="39346" t="23342" r="43186" b="57851"/>
            <a:stretch/>
          </p:blipFill>
          <p:spPr>
            <a:xfrm rot="2623165">
              <a:off x="1430969" y="2979496"/>
              <a:ext cx="517273" cy="389829"/>
            </a:xfrm>
            <a:prstGeom prst="rect">
              <a:avLst/>
            </a:prstGeom>
          </p:spPr>
        </p:pic>
        <p:pic>
          <p:nvPicPr>
            <p:cNvPr id="14" name="Immagine 13">
              <a:extLst>
                <a:ext uri="{FF2B5EF4-FFF2-40B4-BE49-F238E27FC236}">
                  <a16:creationId xmlns:a16="http://schemas.microsoft.com/office/drawing/2014/main" id="{E7230C19-BF0A-423C-935C-C9F377CA68D9}"/>
                </a:ext>
              </a:extLst>
            </p:cNvPr>
            <p:cNvPicPr>
              <a:picLocks noChangeAspect="1"/>
            </p:cNvPicPr>
            <p:nvPr/>
          </p:nvPicPr>
          <p:blipFill rotWithShape="1">
            <a:blip r:embed="rId4">
              <a:extLst>
                <a:ext uri="{28A0092B-C50C-407E-A947-70E740481C1C}">
                  <a14:useLocalDpi xmlns:a14="http://schemas.microsoft.com/office/drawing/2010/main" val="0"/>
                </a:ext>
              </a:extLst>
            </a:blip>
            <a:srcRect l="7595" t="62975" r="69114" b="14241"/>
            <a:stretch/>
          </p:blipFill>
          <p:spPr>
            <a:xfrm>
              <a:off x="0" y="3398079"/>
              <a:ext cx="2129744" cy="1458410"/>
            </a:xfrm>
            <a:prstGeom prst="rect">
              <a:avLst/>
            </a:prstGeom>
          </p:spPr>
        </p:pic>
        <p:sp>
          <p:nvSpPr>
            <p:cNvPr id="15" name="CasellaDiTesto 14">
              <a:extLst>
                <a:ext uri="{FF2B5EF4-FFF2-40B4-BE49-F238E27FC236}">
                  <a16:creationId xmlns:a16="http://schemas.microsoft.com/office/drawing/2014/main" id="{CD093B7D-364D-4935-8B9B-F6E532E36A68}"/>
                </a:ext>
              </a:extLst>
            </p:cNvPr>
            <p:cNvSpPr txBox="1"/>
            <p:nvPr/>
          </p:nvSpPr>
          <p:spPr>
            <a:xfrm>
              <a:off x="1329500" y="3828411"/>
              <a:ext cx="1574157"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Vector</a:t>
              </a:r>
            </a:p>
          </p:txBody>
        </p:sp>
      </p:grpSp>
      <p:grpSp>
        <p:nvGrpSpPr>
          <p:cNvPr id="26" name="Gruppo 25">
            <a:extLst>
              <a:ext uri="{FF2B5EF4-FFF2-40B4-BE49-F238E27FC236}">
                <a16:creationId xmlns:a16="http://schemas.microsoft.com/office/drawing/2014/main" id="{29CA7862-88F4-44D3-8205-FE7E45B5FFA5}"/>
              </a:ext>
            </a:extLst>
          </p:cNvPr>
          <p:cNvGrpSpPr/>
          <p:nvPr/>
        </p:nvGrpSpPr>
        <p:grpSpPr>
          <a:xfrm>
            <a:off x="6569423" y="2625350"/>
            <a:ext cx="2553990" cy="2150116"/>
            <a:chOff x="6569423" y="2625350"/>
            <a:chExt cx="2553990" cy="2150116"/>
          </a:xfrm>
        </p:grpSpPr>
        <p:sp>
          <p:nvSpPr>
            <p:cNvPr id="18" name="Rettangolo 13">
              <a:extLst>
                <a:ext uri="{FF2B5EF4-FFF2-40B4-BE49-F238E27FC236}">
                  <a16:creationId xmlns:a16="http://schemas.microsoft.com/office/drawing/2014/main" id="{D07D15C5-D3BA-400B-A4AD-C1F8AC46A367}"/>
                </a:ext>
              </a:extLst>
            </p:cNvPr>
            <p:cNvSpPr/>
            <p:nvPr/>
          </p:nvSpPr>
          <p:spPr>
            <a:xfrm>
              <a:off x="6569423" y="2625350"/>
              <a:ext cx="2553990" cy="203200"/>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                      </a:t>
              </a:r>
              <a:endParaRPr lang="it-IT" dirty="0">
                <a:solidFill>
                  <a:schemeClr val="tx1"/>
                </a:solidFill>
              </a:endParaRPr>
            </a:p>
          </p:txBody>
        </p:sp>
        <p:sp>
          <p:nvSpPr>
            <p:cNvPr id="19" name="Rettangolo 14">
              <a:extLst>
                <a:ext uri="{FF2B5EF4-FFF2-40B4-BE49-F238E27FC236}">
                  <a16:creationId xmlns:a16="http://schemas.microsoft.com/office/drawing/2014/main" id="{58B3DB22-2038-4808-B214-0F71913B9400}"/>
                </a:ext>
              </a:extLst>
            </p:cNvPr>
            <p:cNvSpPr/>
            <p:nvPr/>
          </p:nvSpPr>
          <p:spPr>
            <a:xfrm>
              <a:off x="7280590" y="2625350"/>
              <a:ext cx="840869" cy="203200"/>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b="1" dirty="0">
                  <a:solidFill>
                    <a:schemeClr val="tx1"/>
                  </a:solidFill>
                  <a:latin typeface="Arial"/>
                  <a:cs typeface="Arial"/>
                </a:rPr>
                <a:t>Gene</a:t>
              </a:r>
            </a:p>
          </p:txBody>
        </p:sp>
        <p:pic>
          <p:nvPicPr>
            <p:cNvPr id="20" name="Immagine 19">
              <a:extLst>
                <a:ext uri="{FF2B5EF4-FFF2-40B4-BE49-F238E27FC236}">
                  <a16:creationId xmlns:a16="http://schemas.microsoft.com/office/drawing/2014/main" id="{39EAD9C7-A2A5-42AA-92E8-4C584353C8B2}"/>
                </a:ext>
              </a:extLst>
            </p:cNvPr>
            <p:cNvPicPr>
              <a:picLocks noChangeAspect="1"/>
            </p:cNvPicPr>
            <p:nvPr/>
          </p:nvPicPr>
          <p:blipFill rotWithShape="1">
            <a:blip r:embed="rId4">
              <a:extLst>
                <a:ext uri="{28A0092B-C50C-407E-A947-70E740481C1C}">
                  <a14:useLocalDpi xmlns:a14="http://schemas.microsoft.com/office/drawing/2010/main" val="0"/>
                </a:ext>
              </a:extLst>
            </a:blip>
            <a:srcRect l="62911" t="43806" r="15063" b="34676"/>
            <a:stretch/>
          </p:blipFill>
          <p:spPr>
            <a:xfrm>
              <a:off x="6569423" y="3398079"/>
              <a:ext cx="2013994" cy="1377387"/>
            </a:xfrm>
            <a:prstGeom prst="rect">
              <a:avLst/>
            </a:prstGeom>
          </p:spPr>
        </p:pic>
        <p:pic>
          <p:nvPicPr>
            <p:cNvPr id="21" name="Immagine 20">
              <a:extLst>
                <a:ext uri="{FF2B5EF4-FFF2-40B4-BE49-F238E27FC236}">
                  <a16:creationId xmlns:a16="http://schemas.microsoft.com/office/drawing/2014/main" id="{815C8490-4F51-4B1C-9638-1A219EB0265C}"/>
                </a:ext>
              </a:extLst>
            </p:cNvPr>
            <p:cNvPicPr>
              <a:picLocks noChangeAspect="1"/>
            </p:cNvPicPr>
            <p:nvPr/>
          </p:nvPicPr>
          <p:blipFill rotWithShape="1">
            <a:blip r:embed="rId4">
              <a:extLst>
                <a:ext uri="{28A0092B-C50C-407E-A947-70E740481C1C}">
                  <a14:useLocalDpi xmlns:a14="http://schemas.microsoft.com/office/drawing/2010/main" val="0"/>
                </a:ext>
              </a:extLst>
            </a:blip>
            <a:srcRect l="39346" t="23342" r="43186" b="57851"/>
            <a:stretch/>
          </p:blipFill>
          <p:spPr>
            <a:xfrm rot="2623165">
              <a:off x="7442389" y="2964680"/>
              <a:ext cx="517273" cy="389829"/>
            </a:xfrm>
            <a:prstGeom prst="rect">
              <a:avLst/>
            </a:prstGeom>
          </p:spPr>
        </p:pic>
      </p:grpSp>
      <p:sp>
        <p:nvSpPr>
          <p:cNvPr id="22" name="Titolo 1">
            <a:extLst>
              <a:ext uri="{FF2B5EF4-FFF2-40B4-BE49-F238E27FC236}">
                <a16:creationId xmlns:a16="http://schemas.microsoft.com/office/drawing/2014/main" id="{538AED45-435F-42EE-8C60-CD023C7672DA}"/>
              </a:ext>
            </a:extLst>
          </p:cNvPr>
          <p:cNvSpPr>
            <a:spLocks noGrp="1"/>
          </p:cNvSpPr>
          <p:nvPr>
            <p:ph type="title"/>
          </p:nvPr>
        </p:nvSpPr>
        <p:spPr>
          <a:xfrm>
            <a:off x="628650" y="-33527"/>
            <a:ext cx="7886700" cy="1325563"/>
          </a:xfrm>
        </p:spPr>
        <p:txBody>
          <a:bodyPr>
            <a:normAutofit/>
          </a:bodyPr>
          <a:lstStyle/>
          <a:p>
            <a:pPr algn="ctr"/>
            <a:r>
              <a:rPr lang="en-GB" dirty="0"/>
              <a:t>DSB repair mechanisms</a:t>
            </a:r>
          </a:p>
        </p:txBody>
      </p:sp>
      <p:sp>
        <p:nvSpPr>
          <p:cNvPr id="23" name="CasellaDiTesto 22">
            <a:extLst>
              <a:ext uri="{FF2B5EF4-FFF2-40B4-BE49-F238E27FC236}">
                <a16:creationId xmlns:a16="http://schemas.microsoft.com/office/drawing/2014/main" id="{CC65596C-C256-42C1-8A9C-D114026C7E97}"/>
              </a:ext>
            </a:extLst>
          </p:cNvPr>
          <p:cNvSpPr txBox="1"/>
          <p:nvPr/>
        </p:nvSpPr>
        <p:spPr>
          <a:xfrm>
            <a:off x="6704463" y="1908665"/>
            <a:ext cx="2553991" cy="646331"/>
          </a:xfrm>
          <a:prstGeom prst="rect">
            <a:avLst/>
          </a:prstGeom>
          <a:noFill/>
        </p:spPr>
        <p:txBody>
          <a:bodyPr wrap="square">
            <a:spAutoFit/>
          </a:bodyPr>
          <a:lstStyle/>
          <a:p>
            <a:pPr algn="ctr"/>
            <a:r>
              <a:rPr lang="en-GB" dirty="0"/>
              <a:t>Non homologous end joining</a:t>
            </a:r>
          </a:p>
        </p:txBody>
      </p:sp>
      <p:sp>
        <p:nvSpPr>
          <p:cNvPr id="24" name="CasellaDiTesto 23">
            <a:extLst>
              <a:ext uri="{FF2B5EF4-FFF2-40B4-BE49-F238E27FC236}">
                <a16:creationId xmlns:a16="http://schemas.microsoft.com/office/drawing/2014/main" id="{5B2698D6-5DE8-432E-9086-A6AAB21415D7}"/>
              </a:ext>
            </a:extLst>
          </p:cNvPr>
          <p:cNvSpPr txBox="1"/>
          <p:nvPr/>
        </p:nvSpPr>
        <p:spPr>
          <a:xfrm>
            <a:off x="204904" y="1908665"/>
            <a:ext cx="2553991" cy="646331"/>
          </a:xfrm>
          <a:prstGeom prst="rect">
            <a:avLst/>
          </a:prstGeom>
          <a:noFill/>
        </p:spPr>
        <p:txBody>
          <a:bodyPr wrap="square">
            <a:spAutoFit/>
          </a:bodyPr>
          <a:lstStyle/>
          <a:p>
            <a:pPr algn="ctr"/>
            <a:r>
              <a:rPr lang="en-GB" dirty="0"/>
              <a:t>Homologous recombination</a:t>
            </a:r>
          </a:p>
        </p:txBody>
      </p:sp>
    </p:spTree>
    <p:extLst>
      <p:ext uri="{BB962C8B-B14F-4D97-AF65-F5344CB8AC3E}">
        <p14:creationId xmlns:p14="http://schemas.microsoft.com/office/powerpoint/2010/main" val="1821656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E6C5A6CA-28C8-416A-A061-0B1E1C0BBE31}"/>
              </a:ext>
            </a:extLst>
          </p:cNvPr>
          <p:cNvSpPr>
            <a:spLocks noGrp="1"/>
          </p:cNvSpPr>
          <p:nvPr>
            <p:ph type="title"/>
          </p:nvPr>
        </p:nvSpPr>
        <p:spPr>
          <a:xfrm>
            <a:off x="628650" y="-33527"/>
            <a:ext cx="7886700" cy="1325563"/>
          </a:xfrm>
        </p:spPr>
        <p:txBody>
          <a:bodyPr>
            <a:normAutofit/>
          </a:bodyPr>
          <a:lstStyle/>
          <a:p>
            <a:pPr algn="ctr"/>
            <a:r>
              <a:rPr lang="en-GB" dirty="0"/>
              <a:t>Programmable endonucleases</a:t>
            </a:r>
          </a:p>
        </p:txBody>
      </p:sp>
      <p:sp>
        <p:nvSpPr>
          <p:cNvPr id="2" name="CasellaDiTesto 1">
            <a:extLst>
              <a:ext uri="{FF2B5EF4-FFF2-40B4-BE49-F238E27FC236}">
                <a16:creationId xmlns:a16="http://schemas.microsoft.com/office/drawing/2014/main" id="{07DAABC0-A4E1-4359-B7BE-8CF225B06396}"/>
              </a:ext>
            </a:extLst>
          </p:cNvPr>
          <p:cNvSpPr txBox="1"/>
          <p:nvPr/>
        </p:nvSpPr>
        <p:spPr>
          <a:xfrm>
            <a:off x="154113" y="5393932"/>
            <a:ext cx="8527551" cy="1384995"/>
          </a:xfrm>
          <a:prstGeom prst="rect">
            <a:avLst/>
          </a:prstGeom>
          <a:noFill/>
        </p:spPr>
        <p:txBody>
          <a:bodyPr wrap="square" rtlCol="0">
            <a:spAutoFit/>
          </a:bodyPr>
          <a:lstStyle/>
          <a:p>
            <a:pPr algn="just"/>
            <a:r>
              <a:rPr lang="en-GB" sz="2800" dirty="0"/>
              <a:t>In order to modify a specific locus, you need programmable endonucleases able to cut the genome in a precise region.   </a:t>
            </a:r>
          </a:p>
        </p:txBody>
      </p:sp>
      <p:pic>
        <p:nvPicPr>
          <p:cNvPr id="5" name="Immagine 4">
            <a:extLst>
              <a:ext uri="{FF2B5EF4-FFF2-40B4-BE49-F238E27FC236}">
                <a16:creationId xmlns:a16="http://schemas.microsoft.com/office/drawing/2014/main" id="{54A8C70E-40B6-4862-B691-80592C2AA3DA}"/>
              </a:ext>
            </a:extLst>
          </p:cNvPr>
          <p:cNvPicPr>
            <a:picLocks noChangeAspect="1"/>
          </p:cNvPicPr>
          <p:nvPr/>
        </p:nvPicPr>
        <p:blipFill rotWithShape="1">
          <a:blip r:embed="rId2"/>
          <a:srcRect t="50000" r="75730" b="42360"/>
          <a:stretch/>
        </p:blipFill>
        <p:spPr>
          <a:xfrm>
            <a:off x="4551452" y="1572979"/>
            <a:ext cx="4592548" cy="813265"/>
          </a:xfrm>
          <a:prstGeom prst="rect">
            <a:avLst/>
          </a:prstGeom>
        </p:spPr>
      </p:pic>
      <p:sp>
        <p:nvSpPr>
          <p:cNvPr id="8" name="CasellaDiTesto 7">
            <a:extLst>
              <a:ext uri="{FF2B5EF4-FFF2-40B4-BE49-F238E27FC236}">
                <a16:creationId xmlns:a16="http://schemas.microsoft.com/office/drawing/2014/main" id="{D54065ED-823C-4C4E-AE80-0382E6A6CBB7}"/>
              </a:ext>
            </a:extLst>
          </p:cNvPr>
          <p:cNvSpPr txBox="1"/>
          <p:nvPr/>
        </p:nvSpPr>
        <p:spPr>
          <a:xfrm>
            <a:off x="154113" y="1562313"/>
            <a:ext cx="4572000" cy="3139321"/>
          </a:xfrm>
          <a:prstGeom prst="rect">
            <a:avLst/>
          </a:prstGeom>
          <a:noFill/>
        </p:spPr>
        <p:txBody>
          <a:bodyPr wrap="square">
            <a:spAutoFit/>
          </a:bodyPr>
          <a:lstStyle/>
          <a:p>
            <a:pPr algn="just"/>
            <a:r>
              <a:rPr lang="en-GB" dirty="0"/>
              <a:t>The prototype enzymes for demonstrating DSB stimulation of gene targeting were I-</a:t>
            </a:r>
            <a:r>
              <a:rPr lang="en-GB" dirty="0" err="1"/>
              <a:t>SceI</a:t>
            </a:r>
            <a:r>
              <a:rPr lang="en-GB" dirty="0"/>
              <a:t> and HO, both of which have long recognition sites (18 bp for I-</a:t>
            </a:r>
            <a:r>
              <a:rPr lang="en-GB" dirty="0" err="1"/>
              <a:t>SceI</a:t>
            </a:r>
            <a:r>
              <a:rPr lang="en-GB" dirty="0"/>
              <a:t>, 24 bp for HO). While they provided very useful information on the efficiency and mechanisms of DSB repair, they were limited in their utility because their recognition sites had to be inserted in the genome by a low-efficiency process before they could be used to effect high-efficiency recombination</a:t>
            </a:r>
          </a:p>
        </p:txBody>
      </p:sp>
      <p:sp>
        <p:nvSpPr>
          <p:cNvPr id="3" name="Rettangolo 13">
            <a:extLst>
              <a:ext uri="{FF2B5EF4-FFF2-40B4-BE49-F238E27FC236}">
                <a16:creationId xmlns:a16="http://schemas.microsoft.com/office/drawing/2014/main" id="{07EC73C6-9C96-5C9C-1549-8EAFB1A68938}"/>
              </a:ext>
            </a:extLst>
          </p:cNvPr>
          <p:cNvSpPr/>
          <p:nvPr/>
        </p:nvSpPr>
        <p:spPr>
          <a:xfrm>
            <a:off x="5570731" y="2694280"/>
            <a:ext cx="2553990" cy="203200"/>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                     </a:t>
            </a:r>
            <a:endParaRPr lang="it-IT" dirty="0">
              <a:solidFill>
                <a:schemeClr val="tx1"/>
              </a:solidFill>
            </a:endParaRPr>
          </a:p>
        </p:txBody>
      </p:sp>
      <p:sp>
        <p:nvSpPr>
          <p:cNvPr id="6" name="Rettangolo 13">
            <a:extLst>
              <a:ext uri="{FF2B5EF4-FFF2-40B4-BE49-F238E27FC236}">
                <a16:creationId xmlns:a16="http://schemas.microsoft.com/office/drawing/2014/main" id="{B5752DBA-1C48-C511-B66D-E26DDC8B8D1D}"/>
              </a:ext>
            </a:extLst>
          </p:cNvPr>
          <p:cNvSpPr/>
          <p:nvPr/>
        </p:nvSpPr>
        <p:spPr>
          <a:xfrm>
            <a:off x="5570731" y="3241500"/>
            <a:ext cx="2553990" cy="203200"/>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                     </a:t>
            </a:r>
            <a:endParaRPr lang="it-IT" dirty="0">
              <a:solidFill>
                <a:schemeClr val="tx1"/>
              </a:solidFill>
            </a:endParaRPr>
          </a:p>
        </p:txBody>
      </p:sp>
      <p:sp>
        <p:nvSpPr>
          <p:cNvPr id="7" name="Rettangolo 14">
            <a:extLst>
              <a:ext uri="{FF2B5EF4-FFF2-40B4-BE49-F238E27FC236}">
                <a16:creationId xmlns:a16="http://schemas.microsoft.com/office/drawing/2014/main" id="{2526425C-8DC7-4404-DD04-B3F2F7791615}"/>
              </a:ext>
            </a:extLst>
          </p:cNvPr>
          <p:cNvSpPr/>
          <p:nvPr/>
        </p:nvSpPr>
        <p:spPr>
          <a:xfrm>
            <a:off x="6427291" y="3241500"/>
            <a:ext cx="840869" cy="203200"/>
          </a:xfrm>
          <a:prstGeom prst="rect">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b="1" dirty="0">
                <a:solidFill>
                  <a:schemeClr val="tx1"/>
                </a:solidFill>
                <a:latin typeface="Arial"/>
                <a:cs typeface="Arial"/>
              </a:rPr>
              <a:t>Site</a:t>
            </a:r>
          </a:p>
        </p:txBody>
      </p:sp>
      <p:sp>
        <p:nvSpPr>
          <p:cNvPr id="9" name="Rettangolo 13">
            <a:extLst>
              <a:ext uri="{FF2B5EF4-FFF2-40B4-BE49-F238E27FC236}">
                <a16:creationId xmlns:a16="http://schemas.microsoft.com/office/drawing/2014/main" id="{83770181-C81A-7141-090B-F0FC6D7FA6EC}"/>
              </a:ext>
            </a:extLst>
          </p:cNvPr>
          <p:cNvSpPr/>
          <p:nvPr/>
        </p:nvSpPr>
        <p:spPr>
          <a:xfrm>
            <a:off x="5570731" y="3829886"/>
            <a:ext cx="2553990" cy="203200"/>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                     </a:t>
            </a:r>
            <a:endParaRPr lang="it-IT" dirty="0">
              <a:solidFill>
                <a:schemeClr val="tx1"/>
              </a:solidFill>
            </a:endParaRPr>
          </a:p>
        </p:txBody>
      </p:sp>
      <p:sp>
        <p:nvSpPr>
          <p:cNvPr id="10" name="Rettangolo 14">
            <a:extLst>
              <a:ext uri="{FF2B5EF4-FFF2-40B4-BE49-F238E27FC236}">
                <a16:creationId xmlns:a16="http://schemas.microsoft.com/office/drawing/2014/main" id="{3A6A0DF6-A948-F090-5AB8-62779B72309B}"/>
              </a:ext>
            </a:extLst>
          </p:cNvPr>
          <p:cNvSpPr/>
          <p:nvPr/>
        </p:nvSpPr>
        <p:spPr>
          <a:xfrm>
            <a:off x="6427291" y="3829886"/>
            <a:ext cx="840869" cy="203200"/>
          </a:xfrm>
          <a:prstGeom prst="rect">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200" b="1" dirty="0">
                <a:solidFill>
                  <a:schemeClr val="tx1"/>
                </a:solidFill>
                <a:latin typeface="Arial"/>
                <a:cs typeface="Arial"/>
              </a:rPr>
              <a:t>Site</a:t>
            </a:r>
          </a:p>
        </p:txBody>
      </p:sp>
      <p:sp>
        <p:nvSpPr>
          <p:cNvPr id="11" name="CasellaDiTesto 10">
            <a:extLst>
              <a:ext uri="{FF2B5EF4-FFF2-40B4-BE49-F238E27FC236}">
                <a16:creationId xmlns:a16="http://schemas.microsoft.com/office/drawing/2014/main" id="{279C9C31-5E7D-A896-136A-8E3788311593}"/>
              </a:ext>
            </a:extLst>
          </p:cNvPr>
          <p:cNvSpPr txBox="1"/>
          <p:nvPr/>
        </p:nvSpPr>
        <p:spPr>
          <a:xfrm>
            <a:off x="4945068" y="2611214"/>
            <a:ext cx="631634" cy="369332"/>
          </a:xfrm>
          <a:prstGeom prst="rect">
            <a:avLst/>
          </a:prstGeom>
          <a:noFill/>
        </p:spPr>
        <p:txBody>
          <a:bodyPr wrap="square">
            <a:spAutoFit/>
          </a:bodyPr>
          <a:lstStyle/>
          <a:p>
            <a:pPr algn="just"/>
            <a:r>
              <a:rPr lang="en-GB" dirty="0"/>
              <a:t>1)</a:t>
            </a:r>
          </a:p>
        </p:txBody>
      </p:sp>
      <p:sp>
        <p:nvSpPr>
          <p:cNvPr id="12" name="CasellaDiTesto 11">
            <a:extLst>
              <a:ext uri="{FF2B5EF4-FFF2-40B4-BE49-F238E27FC236}">
                <a16:creationId xmlns:a16="http://schemas.microsoft.com/office/drawing/2014/main" id="{60393A48-B32A-D4A0-DAE8-6B13CCB56DC6}"/>
              </a:ext>
            </a:extLst>
          </p:cNvPr>
          <p:cNvSpPr txBox="1"/>
          <p:nvPr/>
        </p:nvSpPr>
        <p:spPr>
          <a:xfrm>
            <a:off x="4945068" y="3183405"/>
            <a:ext cx="631634" cy="369332"/>
          </a:xfrm>
          <a:prstGeom prst="rect">
            <a:avLst/>
          </a:prstGeom>
          <a:noFill/>
        </p:spPr>
        <p:txBody>
          <a:bodyPr wrap="square">
            <a:spAutoFit/>
          </a:bodyPr>
          <a:lstStyle/>
          <a:p>
            <a:pPr algn="just"/>
            <a:r>
              <a:rPr lang="en-GB" dirty="0"/>
              <a:t>2)</a:t>
            </a:r>
          </a:p>
        </p:txBody>
      </p:sp>
      <p:sp>
        <p:nvSpPr>
          <p:cNvPr id="13" name="CasellaDiTesto 12">
            <a:extLst>
              <a:ext uri="{FF2B5EF4-FFF2-40B4-BE49-F238E27FC236}">
                <a16:creationId xmlns:a16="http://schemas.microsoft.com/office/drawing/2014/main" id="{533F208C-73EB-5BE2-C4B1-DEC171F149E3}"/>
              </a:ext>
            </a:extLst>
          </p:cNvPr>
          <p:cNvSpPr txBox="1"/>
          <p:nvPr/>
        </p:nvSpPr>
        <p:spPr>
          <a:xfrm>
            <a:off x="4945068" y="3755596"/>
            <a:ext cx="473262" cy="369332"/>
          </a:xfrm>
          <a:prstGeom prst="rect">
            <a:avLst/>
          </a:prstGeom>
          <a:noFill/>
        </p:spPr>
        <p:txBody>
          <a:bodyPr wrap="square">
            <a:spAutoFit/>
          </a:bodyPr>
          <a:lstStyle/>
          <a:p>
            <a:pPr algn="just"/>
            <a:r>
              <a:rPr lang="en-GB" dirty="0"/>
              <a:t>3)</a:t>
            </a:r>
          </a:p>
        </p:txBody>
      </p:sp>
      <p:pic>
        <p:nvPicPr>
          <p:cNvPr id="14" name="Immagine 13">
            <a:extLst>
              <a:ext uri="{FF2B5EF4-FFF2-40B4-BE49-F238E27FC236}">
                <a16:creationId xmlns:a16="http://schemas.microsoft.com/office/drawing/2014/main" id="{70B7C2E0-9949-E2F3-49FE-809BC873127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223" b="40268" l="41093" r="55067"/>
                    </a14:imgEffect>
                  </a14:imgLayer>
                </a14:imgProps>
              </a:ext>
              <a:ext uri="{28A0092B-C50C-407E-A947-70E740481C1C}">
                <a14:useLocalDpi xmlns:a14="http://schemas.microsoft.com/office/drawing/2010/main" val="0"/>
              </a:ext>
            </a:extLst>
          </a:blip>
          <a:srcRect l="39346" t="23342" r="43186" b="57851"/>
          <a:stretch/>
        </p:blipFill>
        <p:spPr>
          <a:xfrm rot="2623165">
            <a:off x="6910724" y="3942321"/>
            <a:ext cx="517273" cy="389829"/>
          </a:xfrm>
          <a:prstGeom prst="rect">
            <a:avLst/>
          </a:prstGeom>
        </p:spPr>
      </p:pic>
      <p:sp>
        <p:nvSpPr>
          <p:cNvPr id="15" name="CasellaDiTesto 14">
            <a:extLst>
              <a:ext uri="{FF2B5EF4-FFF2-40B4-BE49-F238E27FC236}">
                <a16:creationId xmlns:a16="http://schemas.microsoft.com/office/drawing/2014/main" id="{CD176FE5-FEAE-F837-2176-C592357320BD}"/>
              </a:ext>
            </a:extLst>
          </p:cNvPr>
          <p:cNvSpPr txBox="1"/>
          <p:nvPr/>
        </p:nvSpPr>
        <p:spPr>
          <a:xfrm>
            <a:off x="4945068" y="4327787"/>
            <a:ext cx="473262" cy="369332"/>
          </a:xfrm>
          <a:prstGeom prst="rect">
            <a:avLst/>
          </a:prstGeom>
          <a:noFill/>
        </p:spPr>
        <p:txBody>
          <a:bodyPr wrap="square">
            <a:spAutoFit/>
          </a:bodyPr>
          <a:lstStyle/>
          <a:p>
            <a:pPr algn="just"/>
            <a:r>
              <a:rPr lang="en-GB" dirty="0"/>
              <a:t>4)</a:t>
            </a:r>
          </a:p>
        </p:txBody>
      </p:sp>
      <p:sp>
        <p:nvSpPr>
          <p:cNvPr id="16" name="CasellaDiTesto 15">
            <a:extLst>
              <a:ext uri="{FF2B5EF4-FFF2-40B4-BE49-F238E27FC236}">
                <a16:creationId xmlns:a16="http://schemas.microsoft.com/office/drawing/2014/main" id="{F4A51142-9BED-E6A9-E291-A640982BA160}"/>
              </a:ext>
            </a:extLst>
          </p:cNvPr>
          <p:cNvSpPr txBox="1"/>
          <p:nvPr/>
        </p:nvSpPr>
        <p:spPr>
          <a:xfrm>
            <a:off x="5831398" y="4335476"/>
            <a:ext cx="2683952" cy="369332"/>
          </a:xfrm>
          <a:prstGeom prst="rect">
            <a:avLst/>
          </a:prstGeom>
          <a:noFill/>
        </p:spPr>
        <p:txBody>
          <a:bodyPr wrap="square">
            <a:spAutoFit/>
          </a:bodyPr>
          <a:lstStyle/>
          <a:p>
            <a:pPr algn="just"/>
            <a:r>
              <a:rPr lang="en-GB" dirty="0"/>
              <a:t>NHEJ or HR</a:t>
            </a:r>
          </a:p>
        </p:txBody>
      </p:sp>
    </p:spTree>
    <p:extLst>
      <p:ext uri="{BB962C8B-B14F-4D97-AF65-F5344CB8AC3E}">
        <p14:creationId xmlns:p14="http://schemas.microsoft.com/office/powerpoint/2010/main" val="4094224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E6C5A6CA-28C8-416A-A061-0B1E1C0BBE31}"/>
              </a:ext>
            </a:extLst>
          </p:cNvPr>
          <p:cNvSpPr>
            <a:spLocks noGrp="1"/>
          </p:cNvSpPr>
          <p:nvPr>
            <p:ph type="title"/>
          </p:nvPr>
        </p:nvSpPr>
        <p:spPr>
          <a:xfrm>
            <a:off x="628650" y="-33527"/>
            <a:ext cx="7886700" cy="1325563"/>
          </a:xfrm>
        </p:spPr>
        <p:txBody>
          <a:bodyPr>
            <a:normAutofit/>
          </a:bodyPr>
          <a:lstStyle/>
          <a:p>
            <a:pPr algn="ctr"/>
            <a:r>
              <a:rPr lang="en-GB" dirty="0"/>
              <a:t>Zinc-finger nucleases (ZFNs)</a:t>
            </a:r>
          </a:p>
        </p:txBody>
      </p:sp>
      <p:sp>
        <p:nvSpPr>
          <p:cNvPr id="5" name="CasellaDiTesto 4">
            <a:extLst>
              <a:ext uri="{FF2B5EF4-FFF2-40B4-BE49-F238E27FC236}">
                <a16:creationId xmlns:a16="http://schemas.microsoft.com/office/drawing/2014/main" id="{1C16453B-6E32-4468-9993-58A156AD64F3}"/>
              </a:ext>
            </a:extLst>
          </p:cNvPr>
          <p:cNvSpPr txBox="1"/>
          <p:nvPr/>
        </p:nvSpPr>
        <p:spPr>
          <a:xfrm>
            <a:off x="249827" y="1292036"/>
            <a:ext cx="8708977" cy="923330"/>
          </a:xfrm>
          <a:prstGeom prst="rect">
            <a:avLst/>
          </a:prstGeom>
          <a:noFill/>
        </p:spPr>
        <p:txBody>
          <a:bodyPr wrap="square">
            <a:spAutoFit/>
          </a:bodyPr>
          <a:lstStyle/>
          <a:p>
            <a:pPr algn="just"/>
            <a:r>
              <a:rPr lang="en-GB" dirty="0"/>
              <a:t>A ZFN has a modular structure that is composed of two domains: a </a:t>
            </a:r>
            <a:r>
              <a:rPr lang="en-GB" dirty="0" err="1"/>
              <a:t>DNAbinding</a:t>
            </a:r>
            <a:r>
              <a:rPr lang="en-GB" dirty="0"/>
              <a:t> zinc-finger protein (ZFP) domain and the nuclease domain derived from the </a:t>
            </a:r>
            <a:r>
              <a:rPr lang="en-GB" dirty="0" err="1"/>
              <a:t>FokI</a:t>
            </a:r>
            <a:r>
              <a:rPr lang="en-GB" dirty="0"/>
              <a:t> restriction enzyme. Two ZFN monomers are required to form an active nuclease.</a:t>
            </a:r>
          </a:p>
        </p:txBody>
      </p:sp>
      <p:pic>
        <p:nvPicPr>
          <p:cNvPr id="6" name="Immagine 5">
            <a:extLst>
              <a:ext uri="{FF2B5EF4-FFF2-40B4-BE49-F238E27FC236}">
                <a16:creationId xmlns:a16="http://schemas.microsoft.com/office/drawing/2014/main" id="{BD7DBA19-8B1F-4C65-9D91-87445600F226}"/>
              </a:ext>
            </a:extLst>
          </p:cNvPr>
          <p:cNvPicPr>
            <a:picLocks noChangeAspect="1"/>
          </p:cNvPicPr>
          <p:nvPr/>
        </p:nvPicPr>
        <p:blipFill>
          <a:blip r:embed="rId2"/>
          <a:stretch>
            <a:fillRect/>
          </a:stretch>
        </p:blipFill>
        <p:spPr>
          <a:xfrm>
            <a:off x="1771786" y="2492365"/>
            <a:ext cx="5667375" cy="2552700"/>
          </a:xfrm>
          <a:prstGeom prst="rect">
            <a:avLst/>
          </a:prstGeom>
        </p:spPr>
      </p:pic>
      <p:sp>
        <p:nvSpPr>
          <p:cNvPr id="8" name="CasellaDiTesto 7">
            <a:extLst>
              <a:ext uri="{FF2B5EF4-FFF2-40B4-BE49-F238E27FC236}">
                <a16:creationId xmlns:a16="http://schemas.microsoft.com/office/drawing/2014/main" id="{F0C3A915-6291-4415-9E9A-FEDF593CB0FE}"/>
              </a:ext>
            </a:extLst>
          </p:cNvPr>
          <p:cNvSpPr txBox="1"/>
          <p:nvPr/>
        </p:nvSpPr>
        <p:spPr>
          <a:xfrm>
            <a:off x="117565" y="5322064"/>
            <a:ext cx="9026435" cy="1477328"/>
          </a:xfrm>
          <a:prstGeom prst="rect">
            <a:avLst/>
          </a:prstGeom>
          <a:noFill/>
        </p:spPr>
        <p:txBody>
          <a:bodyPr wrap="square">
            <a:spAutoFit/>
          </a:bodyPr>
          <a:lstStyle/>
          <a:p>
            <a:pPr algn="just"/>
            <a:r>
              <a:rPr lang="en-GB" dirty="0"/>
              <a:t>The sequence specificity of ZFNs is determined by ZFPs, which consist of tandem arrays of C2H2 zinc-fingers, the most common DNA-binding motif in higher eukaryotes. Each zinc-finger recognizes a 3-bp DNA sequence, and 3–6 zinc-fingers are used to generate a single ZFN subunit that binds to DNA sequences of 9–18 bp. Various computer programs are available that</a:t>
            </a:r>
          </a:p>
          <a:p>
            <a:pPr algn="just"/>
            <a:r>
              <a:rPr lang="en-GB" dirty="0"/>
              <a:t>search for possible ZFN target sites in a given DNA sequence.</a:t>
            </a:r>
          </a:p>
        </p:txBody>
      </p:sp>
    </p:spTree>
    <p:extLst>
      <p:ext uri="{BB962C8B-B14F-4D97-AF65-F5344CB8AC3E}">
        <p14:creationId xmlns:p14="http://schemas.microsoft.com/office/powerpoint/2010/main" val="1523571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FAC18320-2C6C-4DD6-83F5-3793ACFE8EB5}"/>
              </a:ext>
            </a:extLst>
          </p:cNvPr>
          <p:cNvSpPr>
            <a:spLocks noGrp="1"/>
          </p:cNvSpPr>
          <p:nvPr>
            <p:ph type="title"/>
          </p:nvPr>
        </p:nvSpPr>
        <p:spPr>
          <a:xfrm>
            <a:off x="628650" y="-151094"/>
            <a:ext cx="7886700" cy="1325563"/>
          </a:xfrm>
        </p:spPr>
        <p:txBody>
          <a:bodyPr>
            <a:normAutofit/>
          </a:bodyPr>
          <a:lstStyle/>
          <a:p>
            <a:pPr algn="ctr"/>
            <a:r>
              <a:rPr lang="en-GB" dirty="0"/>
              <a:t>Zinc-finger nucleases (ZFNs)</a:t>
            </a:r>
          </a:p>
        </p:txBody>
      </p:sp>
      <p:sp>
        <p:nvSpPr>
          <p:cNvPr id="7" name="CasellaDiTesto 6">
            <a:extLst>
              <a:ext uri="{FF2B5EF4-FFF2-40B4-BE49-F238E27FC236}">
                <a16:creationId xmlns:a16="http://schemas.microsoft.com/office/drawing/2014/main" id="{EB08D890-8B09-4590-B5AF-AC766FADBA23}"/>
              </a:ext>
            </a:extLst>
          </p:cNvPr>
          <p:cNvSpPr txBox="1"/>
          <p:nvPr/>
        </p:nvSpPr>
        <p:spPr>
          <a:xfrm>
            <a:off x="0" y="1174469"/>
            <a:ext cx="4572000" cy="5355312"/>
          </a:xfrm>
          <a:prstGeom prst="rect">
            <a:avLst/>
          </a:prstGeom>
          <a:noFill/>
        </p:spPr>
        <p:txBody>
          <a:bodyPr wrap="square">
            <a:spAutoFit/>
          </a:bodyPr>
          <a:lstStyle/>
          <a:p>
            <a:pPr algn="just"/>
            <a:r>
              <a:rPr lang="en-GB" dirty="0"/>
              <a:t>Targeted Integration</a:t>
            </a:r>
          </a:p>
          <a:p>
            <a:pPr algn="just"/>
            <a:r>
              <a:rPr lang="en-GB" dirty="0"/>
              <a:t>ZFNs are used to rapidly integrate a </a:t>
            </a:r>
            <a:r>
              <a:rPr lang="en-GB" dirty="0" err="1"/>
              <a:t>userspecified</a:t>
            </a:r>
            <a:r>
              <a:rPr lang="en-GB" dirty="0"/>
              <a:t> gene of interest (GOI) into preferred sites of integration in either the human, mouse or rat genome. In the human genome the adeno-associated virus (AAVS1) locus on human chromosome 19 is the preferred site, while the Rosa26 locus is located on chromosome 6 in the mouse and chromosome 4 in the rat. The ZFNs target each site with high specificity, creating a double strand break. ZFN treated cells then use a Donor plasmid with homology arms to either the AAVS1 or Rosa26 genomic regions to replace the natural locus by the repair process of homology directed repair. The Donor plasmid can be engineered to contain your GOI and will direct targeted integration of your GOI into the AAVS1 or Rosa26 loci.</a:t>
            </a:r>
          </a:p>
        </p:txBody>
      </p:sp>
      <p:pic>
        <p:nvPicPr>
          <p:cNvPr id="9" name="Immagine 8">
            <a:extLst>
              <a:ext uri="{FF2B5EF4-FFF2-40B4-BE49-F238E27FC236}">
                <a16:creationId xmlns:a16="http://schemas.microsoft.com/office/drawing/2014/main" id="{BC567007-6CF2-493E-86F7-2F2CFA7B1FBB}"/>
              </a:ext>
            </a:extLst>
          </p:cNvPr>
          <p:cNvPicPr>
            <a:picLocks noChangeAspect="1"/>
          </p:cNvPicPr>
          <p:nvPr/>
        </p:nvPicPr>
        <p:blipFill>
          <a:blip r:embed="rId2"/>
          <a:stretch>
            <a:fillRect/>
          </a:stretch>
        </p:blipFill>
        <p:spPr>
          <a:xfrm>
            <a:off x="4741001" y="857250"/>
            <a:ext cx="4286250" cy="6000750"/>
          </a:xfrm>
          <a:prstGeom prst="rect">
            <a:avLst/>
          </a:prstGeom>
        </p:spPr>
      </p:pic>
    </p:spTree>
    <p:extLst>
      <p:ext uri="{BB962C8B-B14F-4D97-AF65-F5344CB8AC3E}">
        <p14:creationId xmlns:p14="http://schemas.microsoft.com/office/powerpoint/2010/main" val="904489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D72FFBEB-1FCE-4E82-8A84-701F0B49F338}"/>
              </a:ext>
            </a:extLst>
          </p:cNvPr>
          <p:cNvSpPr>
            <a:spLocks noGrp="1"/>
          </p:cNvSpPr>
          <p:nvPr>
            <p:ph type="title"/>
          </p:nvPr>
        </p:nvSpPr>
        <p:spPr>
          <a:xfrm>
            <a:off x="628650" y="0"/>
            <a:ext cx="7886700" cy="1325563"/>
          </a:xfrm>
        </p:spPr>
        <p:txBody>
          <a:bodyPr>
            <a:normAutofit fontScale="90000"/>
          </a:bodyPr>
          <a:lstStyle/>
          <a:p>
            <a:pPr algn="ctr"/>
            <a:r>
              <a:rPr lang="en-GB" dirty="0"/>
              <a:t>Transcription Activator-Like Effector</a:t>
            </a:r>
            <a:br>
              <a:rPr lang="en-GB" dirty="0"/>
            </a:br>
            <a:r>
              <a:rPr lang="en-GB" dirty="0"/>
              <a:t>Nucleases (TALEN)</a:t>
            </a:r>
          </a:p>
        </p:txBody>
      </p:sp>
      <p:sp>
        <p:nvSpPr>
          <p:cNvPr id="9" name="CasellaDiTesto 8">
            <a:extLst>
              <a:ext uri="{FF2B5EF4-FFF2-40B4-BE49-F238E27FC236}">
                <a16:creationId xmlns:a16="http://schemas.microsoft.com/office/drawing/2014/main" id="{1FE1A8CF-FC93-4A60-8D18-3F3001EDCE9F}"/>
              </a:ext>
            </a:extLst>
          </p:cNvPr>
          <p:cNvSpPr txBox="1"/>
          <p:nvPr/>
        </p:nvSpPr>
        <p:spPr>
          <a:xfrm>
            <a:off x="156754" y="1556050"/>
            <a:ext cx="4572000" cy="4524315"/>
          </a:xfrm>
          <a:prstGeom prst="rect">
            <a:avLst/>
          </a:prstGeom>
          <a:noFill/>
        </p:spPr>
        <p:txBody>
          <a:bodyPr wrap="square">
            <a:spAutoFit/>
          </a:bodyPr>
          <a:lstStyle/>
          <a:p>
            <a:pPr algn="just"/>
            <a:r>
              <a:rPr lang="en-GB" dirty="0"/>
              <a:t>The first component is the TALE domain.</a:t>
            </a:r>
          </a:p>
          <a:p>
            <a:pPr algn="just"/>
            <a:r>
              <a:rPr lang="en-GB" dirty="0"/>
              <a:t>TALEs are naturally-occurring transcription factors first discovered in the plant pathogen Xanthomonas. In the nucleus they bind specific</a:t>
            </a:r>
          </a:p>
          <a:p>
            <a:pPr algn="just"/>
            <a:r>
              <a:rPr lang="en-GB" dirty="0"/>
              <a:t>sequences within gene promoters to modulate</a:t>
            </a:r>
          </a:p>
          <a:p>
            <a:pPr algn="just"/>
            <a:r>
              <a:rPr lang="en-GB" dirty="0"/>
              <a:t>host resistance mechanisms. Each TALE contains a highly conserved central region consisting of varying numbers of repeat units of typically 33 to 35 amino acids that confer specific DNA sequence recognition to the TALE protein. Remarkably, these repeat units contain high levels of identity with the exception of two variable amino acids at positions 12 and 13. These residues, termed the Repeat-Variable </a:t>
            </a:r>
            <a:r>
              <a:rPr lang="en-GB" dirty="0" err="1"/>
              <a:t>Diresidues</a:t>
            </a:r>
            <a:r>
              <a:rPr lang="en-GB" dirty="0"/>
              <a:t> (RVDs), confer DNA-binding specificity to the repeat region.</a:t>
            </a:r>
          </a:p>
        </p:txBody>
      </p:sp>
      <p:pic>
        <p:nvPicPr>
          <p:cNvPr id="11" name="Immagine 10">
            <a:extLst>
              <a:ext uri="{FF2B5EF4-FFF2-40B4-BE49-F238E27FC236}">
                <a16:creationId xmlns:a16="http://schemas.microsoft.com/office/drawing/2014/main" id="{614968E8-BE93-4F66-87DB-30CAC197AC9F}"/>
              </a:ext>
            </a:extLst>
          </p:cNvPr>
          <p:cNvPicPr>
            <a:picLocks noChangeAspect="1"/>
          </p:cNvPicPr>
          <p:nvPr/>
        </p:nvPicPr>
        <p:blipFill>
          <a:blip r:embed="rId2"/>
          <a:stretch>
            <a:fillRect/>
          </a:stretch>
        </p:blipFill>
        <p:spPr>
          <a:xfrm>
            <a:off x="4990904" y="1325563"/>
            <a:ext cx="4153096" cy="4256923"/>
          </a:xfrm>
          <a:prstGeom prst="rect">
            <a:avLst/>
          </a:prstGeom>
        </p:spPr>
      </p:pic>
      <p:sp>
        <p:nvSpPr>
          <p:cNvPr id="13" name="CasellaDiTesto 12">
            <a:extLst>
              <a:ext uri="{FF2B5EF4-FFF2-40B4-BE49-F238E27FC236}">
                <a16:creationId xmlns:a16="http://schemas.microsoft.com/office/drawing/2014/main" id="{DDAF88A5-FE11-4959-B1C8-E4C606947D59}"/>
              </a:ext>
            </a:extLst>
          </p:cNvPr>
          <p:cNvSpPr txBox="1"/>
          <p:nvPr/>
        </p:nvSpPr>
        <p:spPr>
          <a:xfrm>
            <a:off x="6479177" y="5582486"/>
            <a:ext cx="4572000" cy="1169551"/>
          </a:xfrm>
          <a:prstGeom prst="rect">
            <a:avLst/>
          </a:prstGeom>
          <a:noFill/>
        </p:spPr>
        <p:txBody>
          <a:bodyPr wrap="square">
            <a:spAutoFit/>
          </a:bodyPr>
          <a:lstStyle/>
          <a:p>
            <a:r>
              <a:rPr lang="en-GB" sz="1400" dirty="0"/>
              <a:t>N= </a:t>
            </a:r>
            <a:r>
              <a:rPr lang="en-GB" sz="1400" dirty="0" err="1"/>
              <a:t>Apsparagine</a:t>
            </a:r>
            <a:endParaRPr lang="en-GB" sz="1400" dirty="0"/>
          </a:p>
          <a:p>
            <a:r>
              <a:rPr lang="en-GB" sz="1400" dirty="0"/>
              <a:t>I=Isoleucine</a:t>
            </a:r>
          </a:p>
          <a:p>
            <a:r>
              <a:rPr lang="en-GB" sz="1400" dirty="0"/>
              <a:t>H= Histidine</a:t>
            </a:r>
          </a:p>
          <a:p>
            <a:r>
              <a:rPr lang="en-GB" sz="1400" dirty="0"/>
              <a:t>D=Aspartic acid</a:t>
            </a:r>
          </a:p>
          <a:p>
            <a:r>
              <a:rPr lang="en-GB" sz="1400" dirty="0"/>
              <a:t>G=Glycine</a:t>
            </a:r>
          </a:p>
        </p:txBody>
      </p:sp>
    </p:spTree>
    <p:extLst>
      <p:ext uri="{BB962C8B-B14F-4D97-AF65-F5344CB8AC3E}">
        <p14:creationId xmlns:p14="http://schemas.microsoft.com/office/powerpoint/2010/main" val="205082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05D3B1-FC1F-493D-BA77-2C14ACA521A1}"/>
              </a:ext>
            </a:extLst>
          </p:cNvPr>
          <p:cNvSpPr>
            <a:spLocks noGrp="1"/>
          </p:cNvSpPr>
          <p:nvPr>
            <p:ph type="title"/>
          </p:nvPr>
        </p:nvSpPr>
        <p:spPr>
          <a:xfrm>
            <a:off x="628650" y="0"/>
            <a:ext cx="7886700" cy="1325563"/>
          </a:xfrm>
        </p:spPr>
        <p:txBody>
          <a:bodyPr>
            <a:normAutofit fontScale="90000"/>
          </a:bodyPr>
          <a:lstStyle/>
          <a:p>
            <a:pPr algn="ctr"/>
            <a:r>
              <a:rPr lang="en-GB" dirty="0"/>
              <a:t>Transcription Activator-Like Effector</a:t>
            </a:r>
            <a:br>
              <a:rPr lang="en-GB" dirty="0"/>
            </a:br>
            <a:r>
              <a:rPr lang="en-GB" dirty="0"/>
              <a:t>Nucleases (TALEN)</a:t>
            </a:r>
          </a:p>
        </p:txBody>
      </p:sp>
      <p:grpSp>
        <p:nvGrpSpPr>
          <p:cNvPr id="6" name="Gruppo 5">
            <a:extLst>
              <a:ext uri="{FF2B5EF4-FFF2-40B4-BE49-F238E27FC236}">
                <a16:creationId xmlns:a16="http://schemas.microsoft.com/office/drawing/2014/main" id="{8AD8F1D6-2951-4A96-B532-EBB44FB0D1E2}"/>
              </a:ext>
            </a:extLst>
          </p:cNvPr>
          <p:cNvGrpSpPr/>
          <p:nvPr/>
        </p:nvGrpSpPr>
        <p:grpSpPr>
          <a:xfrm>
            <a:off x="2284781" y="4800026"/>
            <a:ext cx="6230569" cy="1838673"/>
            <a:chOff x="2678300" y="4619596"/>
            <a:chExt cx="6230569" cy="1838673"/>
          </a:xfrm>
        </p:grpSpPr>
        <p:pic>
          <p:nvPicPr>
            <p:cNvPr id="4" name="Immagine 3">
              <a:extLst>
                <a:ext uri="{FF2B5EF4-FFF2-40B4-BE49-F238E27FC236}">
                  <a16:creationId xmlns:a16="http://schemas.microsoft.com/office/drawing/2014/main" id="{74E7BB68-1541-4EE1-A020-244E9FEAD183}"/>
                </a:ext>
              </a:extLst>
            </p:cNvPr>
            <p:cNvPicPr>
              <a:picLocks noChangeAspect="1"/>
            </p:cNvPicPr>
            <p:nvPr/>
          </p:nvPicPr>
          <p:blipFill rotWithShape="1">
            <a:blip r:embed="rId2"/>
            <a:srcRect l="31587" t="65081" r="31453" b="9746"/>
            <a:stretch/>
          </p:blipFill>
          <p:spPr>
            <a:xfrm>
              <a:off x="2678300" y="4619596"/>
              <a:ext cx="4444680" cy="1702825"/>
            </a:xfrm>
            <a:prstGeom prst="rect">
              <a:avLst/>
            </a:prstGeom>
          </p:spPr>
        </p:pic>
        <p:sp>
          <p:nvSpPr>
            <p:cNvPr id="5" name="Rettangolo 4">
              <a:extLst>
                <a:ext uri="{FF2B5EF4-FFF2-40B4-BE49-F238E27FC236}">
                  <a16:creationId xmlns:a16="http://schemas.microsoft.com/office/drawing/2014/main" id="{409351A5-A952-43C2-A7A0-AAFA9FF2F3B6}"/>
                </a:ext>
              </a:extLst>
            </p:cNvPr>
            <p:cNvSpPr/>
            <p:nvPr/>
          </p:nvSpPr>
          <p:spPr>
            <a:xfrm>
              <a:off x="7219675" y="5663637"/>
              <a:ext cx="1689194" cy="794632"/>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CasellaDiTesto 6">
            <a:extLst>
              <a:ext uri="{FF2B5EF4-FFF2-40B4-BE49-F238E27FC236}">
                <a16:creationId xmlns:a16="http://schemas.microsoft.com/office/drawing/2014/main" id="{3D6E3F75-ECA6-49FF-A1EA-6F0967BAEB5F}"/>
              </a:ext>
            </a:extLst>
          </p:cNvPr>
          <p:cNvSpPr txBox="1"/>
          <p:nvPr/>
        </p:nvSpPr>
        <p:spPr>
          <a:xfrm>
            <a:off x="314325" y="1493134"/>
            <a:ext cx="8515350" cy="3139321"/>
          </a:xfrm>
          <a:prstGeom prst="rect">
            <a:avLst/>
          </a:prstGeom>
          <a:noFill/>
        </p:spPr>
        <p:txBody>
          <a:bodyPr wrap="square" rtlCol="0">
            <a:spAutoFit/>
          </a:bodyPr>
          <a:lstStyle/>
          <a:p>
            <a:pPr marL="285750" indent="-285750" algn="just">
              <a:buFont typeface="Arial" panose="020B0604020202020204" pitchFamily="34" charset="0"/>
              <a:buChar char="•"/>
            </a:pPr>
            <a:r>
              <a:rPr lang="en-GB" dirty="0"/>
              <a:t>TALENs are similar to ZNFs in that they use DNA binding motifs to direct the same non-specific nuclease to cleave the genome at a specific site, but instead of recognizing DNA triplets, each domain recognizes a single nucleotide.</a:t>
            </a:r>
          </a:p>
          <a:p>
            <a:pPr marL="285750" indent="-285750" algn="just">
              <a:buFont typeface="Arial" panose="020B0604020202020204" pitchFamily="34" charset="0"/>
              <a:buChar char="•"/>
            </a:pPr>
            <a:r>
              <a:rPr lang="en-GB" dirty="0"/>
              <a:t>Functional endonuclease </a:t>
            </a:r>
            <a:r>
              <a:rPr lang="en-GB" dirty="0" err="1"/>
              <a:t>FokI</a:t>
            </a:r>
            <a:r>
              <a:rPr lang="en-GB" dirty="0"/>
              <a:t> is artificially fused to DNA-binding domains to cut the targeting sequences and generate a DSB.</a:t>
            </a:r>
          </a:p>
          <a:p>
            <a:pPr marL="285750" indent="-285750" algn="just">
              <a:buFont typeface="Arial" panose="020B0604020202020204" pitchFamily="34" charset="0"/>
              <a:buChar char="•"/>
            </a:pPr>
            <a:r>
              <a:rPr lang="en-GB" dirty="0"/>
              <a:t>Since </a:t>
            </a:r>
            <a:r>
              <a:rPr lang="en-GB" dirty="0" err="1"/>
              <a:t>FokI</a:t>
            </a:r>
            <a:r>
              <a:rPr lang="en-GB" dirty="0"/>
              <a:t> works as a dimer, two TALE binding sites which are separated by a spacer sequence are needed to locate opposing DNA target sites.</a:t>
            </a:r>
          </a:p>
          <a:p>
            <a:pPr marL="285750" indent="-285750" algn="just">
              <a:buFont typeface="Arial" panose="020B0604020202020204" pitchFamily="34" charset="0"/>
              <a:buChar char="•"/>
            </a:pPr>
            <a:r>
              <a:rPr lang="en-GB" dirty="0"/>
              <a:t>The interactions between the TALEN-derived DNA binding domains and their target nucleotides are less complex that those between ZNFs and their target trinucleotides, and designing TALEN is generally more straightforward than ZNFs.</a:t>
            </a:r>
          </a:p>
          <a:p>
            <a:pPr algn="just"/>
            <a:endParaRPr lang="en-GB" dirty="0"/>
          </a:p>
        </p:txBody>
      </p:sp>
    </p:spTree>
    <p:extLst>
      <p:ext uri="{BB962C8B-B14F-4D97-AF65-F5344CB8AC3E}">
        <p14:creationId xmlns:p14="http://schemas.microsoft.com/office/powerpoint/2010/main" val="3400119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49858C-9648-41D6-B9B4-38A34D9E4CD1}"/>
              </a:ext>
            </a:extLst>
          </p:cNvPr>
          <p:cNvSpPr>
            <a:spLocks noGrp="1"/>
          </p:cNvSpPr>
          <p:nvPr>
            <p:ph type="title"/>
          </p:nvPr>
        </p:nvSpPr>
        <p:spPr>
          <a:xfrm>
            <a:off x="628650" y="0"/>
            <a:ext cx="7886700" cy="1325563"/>
          </a:xfrm>
        </p:spPr>
        <p:txBody>
          <a:bodyPr>
            <a:normAutofit fontScale="90000"/>
          </a:bodyPr>
          <a:lstStyle/>
          <a:p>
            <a:pPr algn="ctr"/>
            <a:r>
              <a:rPr lang="en-GB" dirty="0"/>
              <a:t>Transcription Activator-Like Effector</a:t>
            </a:r>
            <a:br>
              <a:rPr lang="en-GB" dirty="0"/>
            </a:br>
            <a:r>
              <a:rPr lang="en-GB" dirty="0"/>
              <a:t>Nucleases (TALEN)</a:t>
            </a:r>
          </a:p>
        </p:txBody>
      </p:sp>
      <p:pic>
        <p:nvPicPr>
          <p:cNvPr id="5" name="Immagine 4">
            <a:extLst>
              <a:ext uri="{FF2B5EF4-FFF2-40B4-BE49-F238E27FC236}">
                <a16:creationId xmlns:a16="http://schemas.microsoft.com/office/drawing/2014/main" id="{9FAE4CF8-9432-4C98-A887-64E5DC9CF728}"/>
              </a:ext>
            </a:extLst>
          </p:cNvPr>
          <p:cNvPicPr>
            <a:picLocks noChangeAspect="1"/>
          </p:cNvPicPr>
          <p:nvPr/>
        </p:nvPicPr>
        <p:blipFill rotWithShape="1">
          <a:blip r:embed="rId2"/>
          <a:srcRect l="18429" t="21174" r="22143" b="24476"/>
          <a:stretch/>
        </p:blipFill>
        <p:spPr>
          <a:xfrm>
            <a:off x="326571" y="1711234"/>
            <a:ext cx="7821111" cy="4023360"/>
          </a:xfrm>
          <a:prstGeom prst="rect">
            <a:avLst/>
          </a:prstGeom>
        </p:spPr>
      </p:pic>
    </p:spTree>
    <p:extLst>
      <p:ext uri="{BB962C8B-B14F-4D97-AF65-F5344CB8AC3E}">
        <p14:creationId xmlns:p14="http://schemas.microsoft.com/office/powerpoint/2010/main" val="524460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053857D-DA35-4905-BB30-AC3A08A8D0D8}"/>
              </a:ext>
            </a:extLst>
          </p:cNvPr>
          <p:cNvPicPr>
            <a:picLocks noChangeAspect="1"/>
          </p:cNvPicPr>
          <p:nvPr/>
        </p:nvPicPr>
        <p:blipFill rotWithShape="1">
          <a:blip r:embed="rId2"/>
          <a:srcRect l="20857" t="12033" r="18714" b="13809"/>
          <a:stretch/>
        </p:blipFill>
        <p:spPr>
          <a:xfrm>
            <a:off x="901336" y="1483638"/>
            <a:ext cx="7785463" cy="5374362"/>
          </a:xfrm>
          <a:prstGeom prst="rect">
            <a:avLst/>
          </a:prstGeom>
        </p:spPr>
      </p:pic>
      <p:sp>
        <p:nvSpPr>
          <p:cNvPr id="4" name="Titolo 1">
            <a:extLst>
              <a:ext uri="{FF2B5EF4-FFF2-40B4-BE49-F238E27FC236}">
                <a16:creationId xmlns:a16="http://schemas.microsoft.com/office/drawing/2014/main" id="{75A1B50A-E693-43E4-9404-4C1918E10FA5}"/>
              </a:ext>
            </a:extLst>
          </p:cNvPr>
          <p:cNvSpPr>
            <a:spLocks noGrp="1"/>
          </p:cNvSpPr>
          <p:nvPr>
            <p:ph type="title"/>
          </p:nvPr>
        </p:nvSpPr>
        <p:spPr>
          <a:xfrm>
            <a:off x="628650" y="0"/>
            <a:ext cx="7886700" cy="1325563"/>
          </a:xfrm>
        </p:spPr>
        <p:txBody>
          <a:bodyPr>
            <a:normAutofit fontScale="90000"/>
          </a:bodyPr>
          <a:lstStyle/>
          <a:p>
            <a:pPr algn="ctr"/>
            <a:r>
              <a:rPr lang="en-GB" dirty="0"/>
              <a:t>Transcription Activator-Like Effector</a:t>
            </a:r>
            <a:br>
              <a:rPr lang="en-GB" dirty="0"/>
            </a:br>
            <a:r>
              <a:rPr lang="en-GB" dirty="0"/>
              <a:t>Nucleases (TALEN)</a:t>
            </a:r>
          </a:p>
        </p:txBody>
      </p:sp>
    </p:spTree>
    <p:extLst>
      <p:ext uri="{BB962C8B-B14F-4D97-AF65-F5344CB8AC3E}">
        <p14:creationId xmlns:p14="http://schemas.microsoft.com/office/powerpoint/2010/main" val="2274154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03B5AB-777E-4524-A5D1-823F597B2A57}"/>
              </a:ext>
            </a:extLst>
          </p:cNvPr>
          <p:cNvSpPr>
            <a:spLocks noGrp="1"/>
          </p:cNvSpPr>
          <p:nvPr>
            <p:ph type="title"/>
          </p:nvPr>
        </p:nvSpPr>
        <p:spPr>
          <a:xfrm>
            <a:off x="628650" y="-179399"/>
            <a:ext cx="7886700" cy="1325563"/>
          </a:xfrm>
        </p:spPr>
        <p:txBody>
          <a:bodyPr/>
          <a:lstStyle/>
          <a:p>
            <a:pPr algn="ctr"/>
            <a:r>
              <a:rPr lang="en-GB" dirty="0"/>
              <a:t>How to study a gene</a:t>
            </a:r>
          </a:p>
        </p:txBody>
      </p:sp>
      <p:sp>
        <p:nvSpPr>
          <p:cNvPr id="7" name="CasellaDiTesto 6">
            <a:extLst>
              <a:ext uri="{FF2B5EF4-FFF2-40B4-BE49-F238E27FC236}">
                <a16:creationId xmlns:a16="http://schemas.microsoft.com/office/drawing/2014/main" id="{26E8D053-8025-4E18-A69E-58B15C1D0277}"/>
              </a:ext>
            </a:extLst>
          </p:cNvPr>
          <p:cNvSpPr txBox="1"/>
          <p:nvPr/>
        </p:nvSpPr>
        <p:spPr>
          <a:xfrm>
            <a:off x="1014422" y="5280985"/>
            <a:ext cx="3359650" cy="923330"/>
          </a:xfrm>
          <a:prstGeom prst="rect">
            <a:avLst/>
          </a:prstGeom>
          <a:noFill/>
        </p:spPr>
        <p:txBody>
          <a:bodyPr wrap="square">
            <a:spAutoFit/>
          </a:bodyPr>
          <a:lstStyle/>
          <a:p>
            <a:r>
              <a:rPr lang="en-GB" b="1" dirty="0"/>
              <a:t>Forward genetics</a:t>
            </a:r>
            <a:r>
              <a:rPr lang="en-GB" dirty="0"/>
              <a:t>: </a:t>
            </a:r>
          </a:p>
          <a:p>
            <a:r>
              <a:rPr lang="en-GB" i="0" dirty="0">
                <a:solidFill>
                  <a:srgbClr val="202124"/>
                </a:solidFill>
                <a:effectLst/>
              </a:rPr>
              <a:t>to find the genetic basis of a phenotype</a:t>
            </a:r>
            <a:endParaRPr lang="en-GB" dirty="0"/>
          </a:p>
        </p:txBody>
      </p:sp>
      <p:pic>
        <p:nvPicPr>
          <p:cNvPr id="9" name="Immagine 8">
            <a:extLst>
              <a:ext uri="{FF2B5EF4-FFF2-40B4-BE49-F238E27FC236}">
                <a16:creationId xmlns:a16="http://schemas.microsoft.com/office/drawing/2014/main" id="{766007D7-33A2-4B9E-BF51-3719A95326F8}"/>
              </a:ext>
            </a:extLst>
          </p:cNvPr>
          <p:cNvPicPr>
            <a:picLocks noChangeAspect="1"/>
          </p:cNvPicPr>
          <p:nvPr/>
        </p:nvPicPr>
        <p:blipFill rotWithShape="1">
          <a:blip r:embed="rId2">
            <a:extLst>
              <a:ext uri="{28A0092B-C50C-407E-A947-70E740481C1C}">
                <a14:useLocalDpi xmlns:a14="http://schemas.microsoft.com/office/drawing/2010/main" val="0"/>
              </a:ext>
            </a:extLst>
          </a:blip>
          <a:srcRect t="20812" r="54576" b="22140"/>
          <a:stretch/>
        </p:blipFill>
        <p:spPr>
          <a:xfrm>
            <a:off x="1518819" y="2365396"/>
            <a:ext cx="2350856" cy="2432007"/>
          </a:xfrm>
          <a:prstGeom prst="rect">
            <a:avLst/>
          </a:prstGeom>
        </p:spPr>
      </p:pic>
      <p:sp>
        <p:nvSpPr>
          <p:cNvPr id="10" name="CasellaDiTesto 9">
            <a:extLst>
              <a:ext uri="{FF2B5EF4-FFF2-40B4-BE49-F238E27FC236}">
                <a16:creationId xmlns:a16="http://schemas.microsoft.com/office/drawing/2014/main" id="{9454812D-0285-4B0E-A819-A3D3995AA28F}"/>
              </a:ext>
            </a:extLst>
          </p:cNvPr>
          <p:cNvSpPr txBox="1"/>
          <p:nvPr/>
        </p:nvSpPr>
        <p:spPr>
          <a:xfrm>
            <a:off x="4958108" y="5280985"/>
            <a:ext cx="3727591" cy="1200329"/>
          </a:xfrm>
          <a:prstGeom prst="rect">
            <a:avLst/>
          </a:prstGeom>
          <a:noFill/>
        </p:spPr>
        <p:txBody>
          <a:bodyPr wrap="square">
            <a:spAutoFit/>
          </a:bodyPr>
          <a:lstStyle/>
          <a:p>
            <a:r>
              <a:rPr lang="en-GB" b="1" dirty="0"/>
              <a:t>Reverse genetics</a:t>
            </a:r>
            <a:r>
              <a:rPr lang="en-GB" dirty="0"/>
              <a:t>: </a:t>
            </a:r>
            <a:r>
              <a:rPr lang="en-GB" b="0" i="0" dirty="0">
                <a:solidFill>
                  <a:srgbClr val="202124"/>
                </a:solidFill>
                <a:effectLst/>
              </a:rPr>
              <a:t>to find what phenotypes arise as a result of particular genetic sequences perturbation</a:t>
            </a:r>
            <a:endParaRPr lang="en-GB" dirty="0"/>
          </a:p>
        </p:txBody>
      </p:sp>
      <p:sp>
        <p:nvSpPr>
          <p:cNvPr id="12" name="CasellaDiTesto 11">
            <a:extLst>
              <a:ext uri="{FF2B5EF4-FFF2-40B4-BE49-F238E27FC236}">
                <a16:creationId xmlns:a16="http://schemas.microsoft.com/office/drawing/2014/main" id="{B09AEB5F-E6E7-4FFE-B013-91C4A63E90C2}"/>
              </a:ext>
            </a:extLst>
          </p:cNvPr>
          <p:cNvSpPr txBox="1"/>
          <p:nvPr/>
        </p:nvSpPr>
        <p:spPr>
          <a:xfrm>
            <a:off x="195209" y="915877"/>
            <a:ext cx="8948791" cy="646331"/>
          </a:xfrm>
          <a:prstGeom prst="rect">
            <a:avLst/>
          </a:prstGeom>
          <a:noFill/>
        </p:spPr>
        <p:txBody>
          <a:bodyPr wrap="square">
            <a:spAutoFit/>
          </a:bodyPr>
          <a:lstStyle/>
          <a:p>
            <a:pPr algn="ctr"/>
            <a:r>
              <a:rPr lang="en-GB" b="0" i="0" dirty="0">
                <a:solidFill>
                  <a:srgbClr val="202124"/>
                </a:solidFill>
                <a:effectLst/>
                <a:latin typeface="arial" panose="020B0604020202020204" pitchFamily="34" charset="0"/>
              </a:rPr>
              <a:t>Forward and reverse genetics approaches are aimed to </a:t>
            </a:r>
            <a:r>
              <a:rPr lang="en-GB" b="0" i="0" u="sng" dirty="0">
                <a:solidFill>
                  <a:srgbClr val="202124"/>
                </a:solidFill>
                <a:effectLst/>
                <a:latin typeface="arial" panose="020B0604020202020204" pitchFamily="34" charset="0"/>
              </a:rPr>
              <a:t>connect</a:t>
            </a:r>
            <a:r>
              <a:rPr lang="en-GB" b="0" i="0" dirty="0">
                <a:solidFill>
                  <a:srgbClr val="202124"/>
                </a:solidFill>
                <a:effectLst/>
                <a:latin typeface="arial" panose="020B0604020202020204" pitchFamily="34" charset="0"/>
              </a:rPr>
              <a:t> genotype with</a:t>
            </a:r>
          </a:p>
          <a:p>
            <a:pPr algn="ctr"/>
            <a:r>
              <a:rPr lang="en-GB" dirty="0">
                <a:solidFill>
                  <a:srgbClr val="202124"/>
                </a:solidFill>
                <a:latin typeface="arial" panose="020B0604020202020204" pitchFamily="34" charset="0"/>
              </a:rPr>
              <a:t>p</a:t>
            </a:r>
            <a:r>
              <a:rPr lang="en-GB" b="0" i="0" dirty="0">
                <a:solidFill>
                  <a:srgbClr val="202124"/>
                </a:solidFill>
                <a:effectLst/>
                <a:latin typeface="arial" panose="020B0604020202020204" pitchFamily="34" charset="0"/>
              </a:rPr>
              <a:t>henotype. They begin with the development of a suitable mutagenized population.</a:t>
            </a:r>
            <a:endParaRPr lang="en-GB" dirty="0"/>
          </a:p>
        </p:txBody>
      </p:sp>
      <p:pic>
        <p:nvPicPr>
          <p:cNvPr id="13" name="Immagine 12">
            <a:extLst>
              <a:ext uri="{FF2B5EF4-FFF2-40B4-BE49-F238E27FC236}">
                <a16:creationId xmlns:a16="http://schemas.microsoft.com/office/drawing/2014/main" id="{E82DF6F2-3406-465D-8704-9D931BE88493}"/>
              </a:ext>
            </a:extLst>
          </p:cNvPr>
          <p:cNvPicPr>
            <a:picLocks noChangeAspect="1"/>
          </p:cNvPicPr>
          <p:nvPr/>
        </p:nvPicPr>
        <p:blipFill rotWithShape="1">
          <a:blip r:embed="rId2">
            <a:extLst>
              <a:ext uri="{28A0092B-C50C-407E-A947-70E740481C1C}">
                <a14:useLocalDpi xmlns:a14="http://schemas.microsoft.com/office/drawing/2010/main" val="0"/>
              </a:ext>
            </a:extLst>
          </a:blip>
          <a:srcRect l="47452" t="20812" b="22140"/>
          <a:stretch/>
        </p:blipFill>
        <p:spPr>
          <a:xfrm>
            <a:off x="5274327" y="2365396"/>
            <a:ext cx="2719517" cy="2432007"/>
          </a:xfrm>
          <a:prstGeom prst="rect">
            <a:avLst/>
          </a:prstGeom>
        </p:spPr>
      </p:pic>
    </p:spTree>
    <p:extLst>
      <p:ext uri="{BB962C8B-B14F-4D97-AF65-F5344CB8AC3E}">
        <p14:creationId xmlns:p14="http://schemas.microsoft.com/office/powerpoint/2010/main" val="3581998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C4EAA1-A413-4C8B-AE5A-A7A217604A4D}"/>
              </a:ext>
            </a:extLst>
          </p:cNvPr>
          <p:cNvSpPr>
            <a:spLocks noGrp="1"/>
          </p:cNvSpPr>
          <p:nvPr>
            <p:ph type="title"/>
          </p:nvPr>
        </p:nvSpPr>
        <p:spPr>
          <a:xfrm>
            <a:off x="0" y="300445"/>
            <a:ext cx="9144000" cy="1325563"/>
          </a:xfrm>
        </p:spPr>
        <p:txBody>
          <a:bodyPr>
            <a:normAutofit fontScale="90000"/>
          </a:bodyPr>
          <a:lstStyle/>
          <a:p>
            <a:pPr algn="ctr"/>
            <a:r>
              <a:rPr lang="en-GB" dirty="0"/>
              <a:t>Clustered </a:t>
            </a:r>
            <a:r>
              <a:rPr lang="en-GB" dirty="0" err="1"/>
              <a:t>Regurarly</a:t>
            </a:r>
            <a:r>
              <a:rPr lang="en-GB" dirty="0"/>
              <a:t> interspaced Short </a:t>
            </a:r>
            <a:r>
              <a:rPr lang="en-GB" dirty="0" err="1"/>
              <a:t>Palyndronic</a:t>
            </a:r>
            <a:r>
              <a:rPr lang="en-GB" dirty="0"/>
              <a:t> Repeats (CRISPR) and CRISPR-associated (Cas) genes</a:t>
            </a:r>
          </a:p>
        </p:txBody>
      </p:sp>
      <p:sp>
        <p:nvSpPr>
          <p:cNvPr id="3" name="CasellaDiTesto 2">
            <a:extLst>
              <a:ext uri="{FF2B5EF4-FFF2-40B4-BE49-F238E27FC236}">
                <a16:creationId xmlns:a16="http://schemas.microsoft.com/office/drawing/2014/main" id="{E27CE1F7-7D62-4455-AD97-4040307D9C06}"/>
              </a:ext>
            </a:extLst>
          </p:cNvPr>
          <p:cNvSpPr txBox="1"/>
          <p:nvPr/>
        </p:nvSpPr>
        <p:spPr>
          <a:xfrm>
            <a:off x="156754" y="2274838"/>
            <a:ext cx="2934789" cy="3416320"/>
          </a:xfrm>
          <a:prstGeom prst="rect">
            <a:avLst/>
          </a:prstGeom>
          <a:noFill/>
        </p:spPr>
        <p:txBody>
          <a:bodyPr wrap="square">
            <a:spAutoFit/>
          </a:bodyPr>
          <a:lstStyle/>
          <a:p>
            <a:pPr algn="just"/>
            <a:r>
              <a:rPr lang="en-GB" dirty="0"/>
              <a:t>The CRISPR/Cas9 system is a </a:t>
            </a:r>
            <a:r>
              <a:rPr lang="en-GB" dirty="0" err="1"/>
              <a:t>prokariotic</a:t>
            </a:r>
            <a:r>
              <a:rPr lang="en-GB" dirty="0"/>
              <a:t> immune system that confers resistance to foreign genetic elements such as plasmid and </a:t>
            </a:r>
            <a:r>
              <a:rPr lang="en-GB" dirty="0" err="1"/>
              <a:t>phages</a:t>
            </a:r>
            <a:r>
              <a:rPr lang="en-GB" dirty="0"/>
              <a:t>, and provides a form of acquired immunity. CRISPRs are used in concert with specific endonuclease enzymes, Cas, for genome editing and gene regulation. </a:t>
            </a:r>
          </a:p>
          <a:p>
            <a:pPr algn="just"/>
            <a:endParaRPr lang="en-GB" dirty="0"/>
          </a:p>
        </p:txBody>
      </p:sp>
      <p:sp>
        <p:nvSpPr>
          <p:cNvPr id="5" name="CasellaDiTesto 4">
            <a:extLst>
              <a:ext uri="{FF2B5EF4-FFF2-40B4-BE49-F238E27FC236}">
                <a16:creationId xmlns:a16="http://schemas.microsoft.com/office/drawing/2014/main" id="{153EFD9D-92DB-45CC-A3A7-027B16849376}"/>
              </a:ext>
            </a:extLst>
          </p:cNvPr>
          <p:cNvSpPr txBox="1"/>
          <p:nvPr/>
        </p:nvSpPr>
        <p:spPr>
          <a:xfrm>
            <a:off x="3926114" y="5516994"/>
            <a:ext cx="4572000" cy="1200329"/>
          </a:xfrm>
          <a:prstGeom prst="rect">
            <a:avLst/>
          </a:prstGeom>
          <a:noFill/>
        </p:spPr>
        <p:txBody>
          <a:bodyPr wrap="square">
            <a:spAutoFit/>
          </a:bodyPr>
          <a:lstStyle/>
          <a:p>
            <a:pPr algn="just"/>
            <a:r>
              <a:rPr lang="en-GB" dirty="0"/>
              <a:t>Emmanuelle Charpentier and Jennifer </a:t>
            </a:r>
            <a:r>
              <a:rPr lang="en-GB" dirty="0" err="1"/>
              <a:t>Doudna</a:t>
            </a:r>
            <a:r>
              <a:rPr lang="en-GB" dirty="0"/>
              <a:t> have been awarded the 2020 Nobel Prize in Chemistry for their development of CRISPR/Cas9 genetic editing.</a:t>
            </a:r>
          </a:p>
        </p:txBody>
      </p:sp>
      <p:pic>
        <p:nvPicPr>
          <p:cNvPr id="7" name="Immagine 6">
            <a:extLst>
              <a:ext uri="{FF2B5EF4-FFF2-40B4-BE49-F238E27FC236}">
                <a16:creationId xmlns:a16="http://schemas.microsoft.com/office/drawing/2014/main" id="{20D68726-A941-4218-88EB-402BD94573EA}"/>
              </a:ext>
            </a:extLst>
          </p:cNvPr>
          <p:cNvPicPr>
            <a:picLocks noChangeAspect="1"/>
          </p:cNvPicPr>
          <p:nvPr/>
        </p:nvPicPr>
        <p:blipFill>
          <a:blip r:embed="rId2"/>
          <a:stretch>
            <a:fillRect/>
          </a:stretch>
        </p:blipFill>
        <p:spPr>
          <a:xfrm>
            <a:off x="3481815" y="2274838"/>
            <a:ext cx="5662185" cy="3184979"/>
          </a:xfrm>
          <a:prstGeom prst="rect">
            <a:avLst/>
          </a:prstGeom>
        </p:spPr>
      </p:pic>
    </p:spTree>
    <p:extLst>
      <p:ext uri="{BB962C8B-B14F-4D97-AF65-F5344CB8AC3E}">
        <p14:creationId xmlns:p14="http://schemas.microsoft.com/office/powerpoint/2010/main" val="2960064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58AAB5-D11F-4DD2-A30C-3E0F0A79E957}"/>
              </a:ext>
            </a:extLst>
          </p:cNvPr>
          <p:cNvSpPr>
            <a:spLocks noGrp="1"/>
          </p:cNvSpPr>
          <p:nvPr>
            <p:ph type="title"/>
          </p:nvPr>
        </p:nvSpPr>
        <p:spPr>
          <a:xfrm>
            <a:off x="628650" y="-261393"/>
            <a:ext cx="7886700" cy="1325563"/>
          </a:xfrm>
        </p:spPr>
        <p:txBody>
          <a:bodyPr>
            <a:normAutofit/>
          </a:bodyPr>
          <a:lstStyle/>
          <a:p>
            <a:pPr algn="ctr"/>
            <a:r>
              <a:rPr lang="en-GB" dirty="0"/>
              <a:t>The process in bacteria</a:t>
            </a:r>
          </a:p>
        </p:txBody>
      </p:sp>
      <p:pic>
        <p:nvPicPr>
          <p:cNvPr id="4" name="Immagine 3">
            <a:extLst>
              <a:ext uri="{FF2B5EF4-FFF2-40B4-BE49-F238E27FC236}">
                <a16:creationId xmlns:a16="http://schemas.microsoft.com/office/drawing/2014/main" id="{A7710406-D96A-4B77-8E4A-D4FF115C2AEB}"/>
              </a:ext>
            </a:extLst>
          </p:cNvPr>
          <p:cNvPicPr>
            <a:picLocks noChangeAspect="1"/>
          </p:cNvPicPr>
          <p:nvPr/>
        </p:nvPicPr>
        <p:blipFill rotWithShape="1">
          <a:blip r:embed="rId2"/>
          <a:srcRect l="24157" t="10215" r="25281" b="14594"/>
          <a:stretch/>
        </p:blipFill>
        <p:spPr>
          <a:xfrm>
            <a:off x="883403" y="687016"/>
            <a:ext cx="7377193" cy="6170984"/>
          </a:xfrm>
          <a:prstGeom prst="rect">
            <a:avLst/>
          </a:prstGeom>
        </p:spPr>
      </p:pic>
    </p:spTree>
    <p:extLst>
      <p:ext uri="{BB962C8B-B14F-4D97-AF65-F5344CB8AC3E}">
        <p14:creationId xmlns:p14="http://schemas.microsoft.com/office/powerpoint/2010/main" val="384486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58AAB5-D11F-4DD2-A30C-3E0F0A79E957}"/>
              </a:ext>
            </a:extLst>
          </p:cNvPr>
          <p:cNvSpPr>
            <a:spLocks noGrp="1"/>
          </p:cNvSpPr>
          <p:nvPr>
            <p:ph type="title"/>
          </p:nvPr>
        </p:nvSpPr>
        <p:spPr>
          <a:xfrm>
            <a:off x="628650" y="57105"/>
            <a:ext cx="7886700" cy="1325563"/>
          </a:xfrm>
        </p:spPr>
        <p:txBody>
          <a:bodyPr>
            <a:normAutofit/>
          </a:bodyPr>
          <a:lstStyle/>
          <a:p>
            <a:pPr algn="ctr"/>
            <a:r>
              <a:rPr lang="en-GB" dirty="0"/>
              <a:t>The CRISPR/Cas9 system</a:t>
            </a:r>
          </a:p>
        </p:txBody>
      </p:sp>
      <p:sp>
        <p:nvSpPr>
          <p:cNvPr id="4" name="CasellaDiTesto 3">
            <a:extLst>
              <a:ext uri="{FF2B5EF4-FFF2-40B4-BE49-F238E27FC236}">
                <a16:creationId xmlns:a16="http://schemas.microsoft.com/office/drawing/2014/main" id="{89F95D4F-69BF-41B6-9E34-504DEF84CCF7}"/>
              </a:ext>
            </a:extLst>
          </p:cNvPr>
          <p:cNvSpPr txBox="1"/>
          <p:nvPr/>
        </p:nvSpPr>
        <p:spPr>
          <a:xfrm>
            <a:off x="105228" y="1382668"/>
            <a:ext cx="3305629" cy="5355312"/>
          </a:xfrm>
          <a:prstGeom prst="rect">
            <a:avLst/>
          </a:prstGeom>
          <a:noFill/>
        </p:spPr>
        <p:txBody>
          <a:bodyPr wrap="square">
            <a:spAutoFit/>
          </a:bodyPr>
          <a:lstStyle/>
          <a:p>
            <a:pPr algn="just"/>
            <a:r>
              <a:rPr lang="en-GB" dirty="0"/>
              <a:t>The CRISPR/Cas system can thereby be retargeted to cleave virtually any DNA sequence by  redesigning the crRNA. Significantly, the CRISPR/Cas system has been shown to be directly portable to human cells by co-delivery of plasmids expressing the Cas9 endonuclease and</a:t>
            </a:r>
          </a:p>
          <a:p>
            <a:pPr algn="just"/>
            <a:r>
              <a:rPr lang="en-GB" dirty="0"/>
              <a:t>the necessary crRNA components. New plasmids for genome editing are easily prepared by cloning 20-bp guide DNA sequences in a vector that encodes crRNA. Complicated protein engineering is not necessary for making new RGENs because Cas9 remains the same.</a:t>
            </a:r>
          </a:p>
        </p:txBody>
      </p:sp>
      <p:pic>
        <p:nvPicPr>
          <p:cNvPr id="5" name="Immagine 4">
            <a:extLst>
              <a:ext uri="{FF2B5EF4-FFF2-40B4-BE49-F238E27FC236}">
                <a16:creationId xmlns:a16="http://schemas.microsoft.com/office/drawing/2014/main" id="{9ACA0795-D081-4EC0-A704-9F3538FF581D}"/>
              </a:ext>
            </a:extLst>
          </p:cNvPr>
          <p:cNvPicPr>
            <a:picLocks noChangeAspect="1"/>
          </p:cNvPicPr>
          <p:nvPr/>
        </p:nvPicPr>
        <p:blipFill rotWithShape="1">
          <a:blip r:embed="rId3"/>
          <a:srcRect l="72539" t="25378" r="11894" b="27779"/>
          <a:stretch/>
        </p:blipFill>
        <p:spPr>
          <a:xfrm>
            <a:off x="5322208" y="1266554"/>
            <a:ext cx="3069952" cy="5196678"/>
          </a:xfrm>
          <a:prstGeom prst="rect">
            <a:avLst/>
          </a:prstGeom>
        </p:spPr>
      </p:pic>
    </p:spTree>
    <p:extLst>
      <p:ext uri="{BB962C8B-B14F-4D97-AF65-F5344CB8AC3E}">
        <p14:creationId xmlns:p14="http://schemas.microsoft.com/office/powerpoint/2010/main" val="3858903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58AAB5-D11F-4DD2-A30C-3E0F0A79E957}"/>
              </a:ext>
            </a:extLst>
          </p:cNvPr>
          <p:cNvSpPr>
            <a:spLocks noGrp="1"/>
          </p:cNvSpPr>
          <p:nvPr>
            <p:ph type="title"/>
          </p:nvPr>
        </p:nvSpPr>
        <p:spPr>
          <a:xfrm>
            <a:off x="0" y="57105"/>
            <a:ext cx="9144000" cy="1325563"/>
          </a:xfrm>
        </p:spPr>
        <p:txBody>
          <a:bodyPr>
            <a:normAutofit/>
          </a:bodyPr>
          <a:lstStyle/>
          <a:p>
            <a:pPr algn="ctr"/>
            <a:r>
              <a:rPr lang="en-GB" dirty="0"/>
              <a:t>Gene editing with the CRISPR/Cas9 system</a:t>
            </a:r>
          </a:p>
        </p:txBody>
      </p:sp>
      <p:sp>
        <p:nvSpPr>
          <p:cNvPr id="4" name="CasellaDiTesto 3">
            <a:extLst>
              <a:ext uri="{FF2B5EF4-FFF2-40B4-BE49-F238E27FC236}">
                <a16:creationId xmlns:a16="http://schemas.microsoft.com/office/drawing/2014/main" id="{89F95D4F-69BF-41B6-9E34-504DEF84CCF7}"/>
              </a:ext>
            </a:extLst>
          </p:cNvPr>
          <p:cNvSpPr txBox="1"/>
          <p:nvPr/>
        </p:nvSpPr>
        <p:spPr>
          <a:xfrm>
            <a:off x="1448555" y="1240498"/>
            <a:ext cx="8432800" cy="646331"/>
          </a:xfrm>
          <a:prstGeom prst="rect">
            <a:avLst/>
          </a:prstGeom>
          <a:noFill/>
        </p:spPr>
        <p:txBody>
          <a:bodyPr wrap="square">
            <a:spAutoFit/>
          </a:bodyPr>
          <a:lstStyle/>
          <a:p>
            <a:pPr algn="just"/>
            <a:r>
              <a:rPr lang="en-GB" dirty="0"/>
              <a:t>The Cas9, </a:t>
            </a:r>
            <a:r>
              <a:rPr lang="en-GB" dirty="0" err="1"/>
              <a:t>tracrRNA</a:t>
            </a:r>
            <a:r>
              <a:rPr lang="en-GB" dirty="0"/>
              <a:t> and crRNA can be combined in a single plasmid (1)</a:t>
            </a:r>
          </a:p>
          <a:p>
            <a:pPr algn="just"/>
            <a:r>
              <a:rPr lang="en-GB" dirty="0"/>
              <a:t>It is co-transfected with a donor DNA with homologous arms (2)</a:t>
            </a:r>
          </a:p>
        </p:txBody>
      </p:sp>
      <p:pic>
        <p:nvPicPr>
          <p:cNvPr id="5" name="Immagine 4">
            <a:extLst>
              <a:ext uri="{FF2B5EF4-FFF2-40B4-BE49-F238E27FC236}">
                <a16:creationId xmlns:a16="http://schemas.microsoft.com/office/drawing/2014/main" id="{F3F22F46-30C3-4286-A8D1-1AF6B7848702}"/>
              </a:ext>
            </a:extLst>
          </p:cNvPr>
          <p:cNvPicPr>
            <a:picLocks noChangeAspect="1"/>
          </p:cNvPicPr>
          <p:nvPr/>
        </p:nvPicPr>
        <p:blipFill>
          <a:blip r:embed="rId2"/>
          <a:stretch>
            <a:fillRect/>
          </a:stretch>
        </p:blipFill>
        <p:spPr>
          <a:xfrm>
            <a:off x="1448555" y="1886829"/>
            <a:ext cx="6246890" cy="4914066"/>
          </a:xfrm>
          <a:prstGeom prst="rect">
            <a:avLst/>
          </a:prstGeom>
        </p:spPr>
      </p:pic>
    </p:spTree>
    <p:extLst>
      <p:ext uri="{BB962C8B-B14F-4D97-AF65-F5344CB8AC3E}">
        <p14:creationId xmlns:p14="http://schemas.microsoft.com/office/powerpoint/2010/main" val="2952773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58AAB5-D11F-4DD2-A30C-3E0F0A79E957}"/>
              </a:ext>
            </a:extLst>
          </p:cNvPr>
          <p:cNvSpPr>
            <a:spLocks noGrp="1"/>
          </p:cNvSpPr>
          <p:nvPr>
            <p:ph type="title"/>
          </p:nvPr>
        </p:nvSpPr>
        <p:spPr>
          <a:xfrm>
            <a:off x="628650" y="57105"/>
            <a:ext cx="7886700" cy="1325563"/>
          </a:xfrm>
        </p:spPr>
        <p:txBody>
          <a:bodyPr>
            <a:normAutofit/>
          </a:bodyPr>
          <a:lstStyle/>
          <a:p>
            <a:pPr algn="ctr"/>
            <a:r>
              <a:rPr lang="en-GB" dirty="0"/>
              <a:t>Off targeting</a:t>
            </a:r>
          </a:p>
        </p:txBody>
      </p:sp>
      <p:pic>
        <p:nvPicPr>
          <p:cNvPr id="10" name="Immagine 9">
            <a:extLst>
              <a:ext uri="{FF2B5EF4-FFF2-40B4-BE49-F238E27FC236}">
                <a16:creationId xmlns:a16="http://schemas.microsoft.com/office/drawing/2014/main" id="{F0A1CC0F-A232-49E9-94CA-F89C4181A6F8}"/>
              </a:ext>
            </a:extLst>
          </p:cNvPr>
          <p:cNvPicPr>
            <a:picLocks noChangeAspect="1"/>
          </p:cNvPicPr>
          <p:nvPr/>
        </p:nvPicPr>
        <p:blipFill>
          <a:blip r:embed="rId2"/>
          <a:stretch>
            <a:fillRect/>
          </a:stretch>
        </p:blipFill>
        <p:spPr>
          <a:xfrm>
            <a:off x="0" y="1382668"/>
            <a:ext cx="9144000" cy="1736066"/>
          </a:xfrm>
          <a:prstGeom prst="rect">
            <a:avLst/>
          </a:prstGeom>
        </p:spPr>
      </p:pic>
      <p:pic>
        <p:nvPicPr>
          <p:cNvPr id="12" name="Immagine 11">
            <a:extLst>
              <a:ext uri="{FF2B5EF4-FFF2-40B4-BE49-F238E27FC236}">
                <a16:creationId xmlns:a16="http://schemas.microsoft.com/office/drawing/2014/main" id="{58F51D8B-8A06-4CC3-8353-D2D56259B1D4}"/>
              </a:ext>
            </a:extLst>
          </p:cNvPr>
          <p:cNvPicPr>
            <a:picLocks noChangeAspect="1"/>
          </p:cNvPicPr>
          <p:nvPr/>
        </p:nvPicPr>
        <p:blipFill>
          <a:blip r:embed="rId3"/>
          <a:stretch>
            <a:fillRect/>
          </a:stretch>
        </p:blipFill>
        <p:spPr>
          <a:xfrm>
            <a:off x="6261404" y="1382669"/>
            <a:ext cx="2882596" cy="2240208"/>
          </a:xfrm>
          <a:prstGeom prst="rect">
            <a:avLst/>
          </a:prstGeom>
        </p:spPr>
      </p:pic>
      <p:pic>
        <p:nvPicPr>
          <p:cNvPr id="14" name="Immagine 13">
            <a:extLst>
              <a:ext uri="{FF2B5EF4-FFF2-40B4-BE49-F238E27FC236}">
                <a16:creationId xmlns:a16="http://schemas.microsoft.com/office/drawing/2014/main" id="{7AD6C5E2-B9DA-4DB8-89BE-38C4C3B8AD92}"/>
              </a:ext>
            </a:extLst>
          </p:cNvPr>
          <p:cNvPicPr>
            <a:picLocks noChangeAspect="1"/>
          </p:cNvPicPr>
          <p:nvPr/>
        </p:nvPicPr>
        <p:blipFill>
          <a:blip r:embed="rId4"/>
          <a:stretch>
            <a:fillRect/>
          </a:stretch>
        </p:blipFill>
        <p:spPr>
          <a:xfrm>
            <a:off x="0" y="3682230"/>
            <a:ext cx="6270109" cy="3175770"/>
          </a:xfrm>
          <a:prstGeom prst="rect">
            <a:avLst/>
          </a:prstGeom>
        </p:spPr>
      </p:pic>
    </p:spTree>
    <p:extLst>
      <p:ext uri="{BB962C8B-B14F-4D97-AF65-F5344CB8AC3E}">
        <p14:creationId xmlns:p14="http://schemas.microsoft.com/office/powerpoint/2010/main" val="699621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58AAB5-D11F-4DD2-A30C-3E0F0A79E957}"/>
              </a:ext>
            </a:extLst>
          </p:cNvPr>
          <p:cNvSpPr>
            <a:spLocks noGrp="1"/>
          </p:cNvSpPr>
          <p:nvPr>
            <p:ph type="title"/>
          </p:nvPr>
        </p:nvSpPr>
        <p:spPr>
          <a:xfrm>
            <a:off x="628650" y="0"/>
            <a:ext cx="7886700" cy="1325563"/>
          </a:xfrm>
        </p:spPr>
        <p:txBody>
          <a:bodyPr>
            <a:normAutofit/>
          </a:bodyPr>
          <a:lstStyle/>
          <a:p>
            <a:pPr algn="ctr"/>
            <a:r>
              <a:rPr lang="en-GB" dirty="0"/>
              <a:t>Test of sgRNA efficiency in vitro</a:t>
            </a:r>
          </a:p>
        </p:txBody>
      </p:sp>
      <p:pic>
        <p:nvPicPr>
          <p:cNvPr id="5" name="Immagine 4">
            <a:extLst>
              <a:ext uri="{FF2B5EF4-FFF2-40B4-BE49-F238E27FC236}">
                <a16:creationId xmlns:a16="http://schemas.microsoft.com/office/drawing/2014/main" id="{73D2411B-6688-41E7-8F12-A172AAB2660F}"/>
              </a:ext>
            </a:extLst>
          </p:cNvPr>
          <p:cNvPicPr>
            <a:picLocks noChangeAspect="1"/>
          </p:cNvPicPr>
          <p:nvPr/>
        </p:nvPicPr>
        <p:blipFill>
          <a:blip r:embed="rId2"/>
          <a:stretch>
            <a:fillRect/>
          </a:stretch>
        </p:blipFill>
        <p:spPr>
          <a:xfrm>
            <a:off x="2084502" y="1262194"/>
            <a:ext cx="4974996" cy="5422186"/>
          </a:xfrm>
          <a:prstGeom prst="rect">
            <a:avLst/>
          </a:prstGeom>
        </p:spPr>
      </p:pic>
    </p:spTree>
    <p:extLst>
      <p:ext uri="{BB962C8B-B14F-4D97-AF65-F5344CB8AC3E}">
        <p14:creationId xmlns:p14="http://schemas.microsoft.com/office/powerpoint/2010/main" val="1066048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58AAB5-D11F-4DD2-A30C-3E0F0A79E957}"/>
              </a:ext>
            </a:extLst>
          </p:cNvPr>
          <p:cNvSpPr>
            <a:spLocks noGrp="1"/>
          </p:cNvSpPr>
          <p:nvPr>
            <p:ph type="title"/>
          </p:nvPr>
        </p:nvSpPr>
        <p:spPr>
          <a:xfrm>
            <a:off x="0" y="57105"/>
            <a:ext cx="9144000" cy="1325563"/>
          </a:xfrm>
        </p:spPr>
        <p:txBody>
          <a:bodyPr>
            <a:normAutofit/>
          </a:bodyPr>
          <a:lstStyle/>
          <a:p>
            <a:pPr algn="ctr"/>
            <a:r>
              <a:rPr lang="en-GB" dirty="0"/>
              <a:t>CRISPR/Cas9 experimental workflow</a:t>
            </a:r>
          </a:p>
        </p:txBody>
      </p:sp>
      <p:pic>
        <p:nvPicPr>
          <p:cNvPr id="6" name="Immagine 5">
            <a:extLst>
              <a:ext uri="{FF2B5EF4-FFF2-40B4-BE49-F238E27FC236}">
                <a16:creationId xmlns:a16="http://schemas.microsoft.com/office/drawing/2014/main" id="{1AA60A38-00CB-4AF7-A804-2EA5447B7EA4}"/>
              </a:ext>
            </a:extLst>
          </p:cNvPr>
          <p:cNvPicPr>
            <a:picLocks noChangeAspect="1"/>
          </p:cNvPicPr>
          <p:nvPr/>
        </p:nvPicPr>
        <p:blipFill>
          <a:blip r:embed="rId3"/>
          <a:stretch>
            <a:fillRect/>
          </a:stretch>
        </p:blipFill>
        <p:spPr>
          <a:xfrm>
            <a:off x="3262875" y="1325690"/>
            <a:ext cx="2618249" cy="5532310"/>
          </a:xfrm>
          <a:prstGeom prst="rect">
            <a:avLst/>
          </a:prstGeom>
        </p:spPr>
      </p:pic>
    </p:spTree>
    <p:extLst>
      <p:ext uri="{BB962C8B-B14F-4D97-AF65-F5344CB8AC3E}">
        <p14:creationId xmlns:p14="http://schemas.microsoft.com/office/powerpoint/2010/main" val="4256648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58AAB5-D11F-4DD2-A30C-3E0F0A79E957}"/>
              </a:ext>
            </a:extLst>
          </p:cNvPr>
          <p:cNvSpPr>
            <a:spLocks noGrp="1"/>
          </p:cNvSpPr>
          <p:nvPr>
            <p:ph type="title"/>
          </p:nvPr>
        </p:nvSpPr>
        <p:spPr>
          <a:xfrm>
            <a:off x="628650" y="57105"/>
            <a:ext cx="7886700" cy="1325563"/>
          </a:xfrm>
        </p:spPr>
        <p:txBody>
          <a:bodyPr>
            <a:normAutofit/>
          </a:bodyPr>
          <a:lstStyle/>
          <a:p>
            <a:pPr algn="ctr"/>
            <a:r>
              <a:rPr lang="en-GB" dirty="0"/>
              <a:t>Nuclease-deficient Cas9</a:t>
            </a:r>
          </a:p>
        </p:txBody>
      </p:sp>
      <p:pic>
        <p:nvPicPr>
          <p:cNvPr id="5" name="Immagine 4">
            <a:extLst>
              <a:ext uri="{FF2B5EF4-FFF2-40B4-BE49-F238E27FC236}">
                <a16:creationId xmlns:a16="http://schemas.microsoft.com/office/drawing/2014/main" id="{98D69B46-997A-4E35-884E-B5BFB5D4471C}"/>
              </a:ext>
            </a:extLst>
          </p:cNvPr>
          <p:cNvPicPr>
            <a:picLocks noChangeAspect="1"/>
          </p:cNvPicPr>
          <p:nvPr/>
        </p:nvPicPr>
        <p:blipFill>
          <a:blip r:embed="rId2"/>
          <a:stretch>
            <a:fillRect/>
          </a:stretch>
        </p:blipFill>
        <p:spPr>
          <a:xfrm>
            <a:off x="0" y="1382668"/>
            <a:ext cx="9144000" cy="4940524"/>
          </a:xfrm>
          <a:prstGeom prst="rect">
            <a:avLst/>
          </a:prstGeom>
        </p:spPr>
      </p:pic>
    </p:spTree>
    <p:extLst>
      <p:ext uri="{BB962C8B-B14F-4D97-AF65-F5344CB8AC3E}">
        <p14:creationId xmlns:p14="http://schemas.microsoft.com/office/powerpoint/2010/main" val="3765846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58AAB5-D11F-4DD2-A30C-3E0F0A79E957}"/>
              </a:ext>
            </a:extLst>
          </p:cNvPr>
          <p:cNvSpPr>
            <a:spLocks noGrp="1"/>
          </p:cNvSpPr>
          <p:nvPr>
            <p:ph type="title"/>
          </p:nvPr>
        </p:nvSpPr>
        <p:spPr>
          <a:xfrm>
            <a:off x="623513" y="-119446"/>
            <a:ext cx="7886700" cy="1325563"/>
          </a:xfrm>
        </p:spPr>
        <p:txBody>
          <a:bodyPr>
            <a:normAutofit/>
          </a:bodyPr>
          <a:lstStyle/>
          <a:p>
            <a:pPr algn="ctr"/>
            <a:r>
              <a:rPr lang="en-GB" dirty="0"/>
              <a:t>Nuclease-deficient Cas9</a:t>
            </a:r>
          </a:p>
        </p:txBody>
      </p:sp>
      <p:pic>
        <p:nvPicPr>
          <p:cNvPr id="5" name="Immagine 4">
            <a:extLst>
              <a:ext uri="{FF2B5EF4-FFF2-40B4-BE49-F238E27FC236}">
                <a16:creationId xmlns:a16="http://schemas.microsoft.com/office/drawing/2014/main" id="{9AD04964-62A6-4FFE-848D-58B6A8C86B16}"/>
              </a:ext>
            </a:extLst>
          </p:cNvPr>
          <p:cNvPicPr>
            <a:picLocks noChangeAspect="1"/>
          </p:cNvPicPr>
          <p:nvPr/>
        </p:nvPicPr>
        <p:blipFill rotWithShape="1">
          <a:blip r:embed="rId2"/>
          <a:srcRect l="32246" t="21962" r="35058" b="47265"/>
          <a:stretch/>
        </p:blipFill>
        <p:spPr>
          <a:xfrm>
            <a:off x="6154220" y="856796"/>
            <a:ext cx="2989780" cy="1715785"/>
          </a:xfrm>
          <a:prstGeom prst="rect">
            <a:avLst/>
          </a:prstGeom>
        </p:spPr>
      </p:pic>
      <p:sp>
        <p:nvSpPr>
          <p:cNvPr id="3" name="CasellaDiTesto 2">
            <a:extLst>
              <a:ext uri="{FF2B5EF4-FFF2-40B4-BE49-F238E27FC236}">
                <a16:creationId xmlns:a16="http://schemas.microsoft.com/office/drawing/2014/main" id="{0918DBB0-E6F2-4594-BF20-BA955EC4B157}"/>
              </a:ext>
            </a:extLst>
          </p:cNvPr>
          <p:cNvSpPr txBox="1"/>
          <p:nvPr/>
        </p:nvSpPr>
        <p:spPr>
          <a:xfrm>
            <a:off x="113016" y="1012186"/>
            <a:ext cx="5917914" cy="1754326"/>
          </a:xfrm>
          <a:prstGeom prst="rect">
            <a:avLst/>
          </a:prstGeom>
          <a:noFill/>
        </p:spPr>
        <p:txBody>
          <a:bodyPr wrap="square" rtlCol="0">
            <a:spAutoFit/>
          </a:bodyPr>
          <a:lstStyle/>
          <a:p>
            <a:pPr algn="just"/>
            <a:r>
              <a:rPr lang="en-GB" dirty="0"/>
              <a:t>Catalytically inactive dCas9 provides a platform for probing genomic function. dCas9 can be fused to any number of different effectors to allow for the visualization of where specific DNA sequences localize, the repression or activation of transcription, or the immunoprecipitation of the bound chromatin.</a:t>
            </a:r>
          </a:p>
        </p:txBody>
      </p:sp>
      <p:pic>
        <p:nvPicPr>
          <p:cNvPr id="6" name="Immagine 5">
            <a:extLst>
              <a:ext uri="{FF2B5EF4-FFF2-40B4-BE49-F238E27FC236}">
                <a16:creationId xmlns:a16="http://schemas.microsoft.com/office/drawing/2014/main" id="{5FB07041-1A47-469D-9CC2-144CF4C1FA8C}"/>
              </a:ext>
            </a:extLst>
          </p:cNvPr>
          <p:cNvPicPr>
            <a:picLocks noChangeAspect="1"/>
          </p:cNvPicPr>
          <p:nvPr/>
        </p:nvPicPr>
        <p:blipFill rotWithShape="1">
          <a:blip r:embed="rId3"/>
          <a:srcRect l="7978" t="8302" r="50402" b="8402"/>
          <a:stretch/>
        </p:blipFill>
        <p:spPr>
          <a:xfrm>
            <a:off x="859658" y="2908810"/>
            <a:ext cx="3414392" cy="3843726"/>
          </a:xfrm>
          <a:prstGeom prst="rect">
            <a:avLst/>
          </a:prstGeom>
        </p:spPr>
      </p:pic>
      <p:pic>
        <p:nvPicPr>
          <p:cNvPr id="7" name="Immagine 6">
            <a:extLst>
              <a:ext uri="{FF2B5EF4-FFF2-40B4-BE49-F238E27FC236}">
                <a16:creationId xmlns:a16="http://schemas.microsoft.com/office/drawing/2014/main" id="{5C1C75EA-4953-4F96-BA75-A54D99BB477C}"/>
              </a:ext>
            </a:extLst>
          </p:cNvPr>
          <p:cNvPicPr>
            <a:picLocks noChangeAspect="1"/>
          </p:cNvPicPr>
          <p:nvPr/>
        </p:nvPicPr>
        <p:blipFill rotWithShape="1">
          <a:blip r:embed="rId3"/>
          <a:srcRect l="49202" t="8302" r="6819" b="37176"/>
          <a:stretch/>
        </p:blipFill>
        <p:spPr>
          <a:xfrm>
            <a:off x="5034337" y="2908810"/>
            <a:ext cx="3607915" cy="2515945"/>
          </a:xfrm>
          <a:prstGeom prst="rect">
            <a:avLst/>
          </a:prstGeom>
        </p:spPr>
      </p:pic>
    </p:spTree>
    <p:extLst>
      <p:ext uri="{BB962C8B-B14F-4D97-AF65-F5344CB8AC3E}">
        <p14:creationId xmlns:p14="http://schemas.microsoft.com/office/powerpoint/2010/main" val="413099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0FBC939-D088-410F-8CFC-91DE05D40DE0}"/>
              </a:ext>
            </a:extLst>
          </p:cNvPr>
          <p:cNvPicPr>
            <a:picLocks noChangeAspect="1"/>
          </p:cNvPicPr>
          <p:nvPr/>
        </p:nvPicPr>
        <p:blipFill rotWithShape="1">
          <a:blip r:embed="rId2">
            <a:extLst>
              <a:ext uri="{28A0092B-C50C-407E-A947-70E740481C1C}">
                <a14:useLocalDpi xmlns:a14="http://schemas.microsoft.com/office/drawing/2010/main" val="0"/>
              </a:ext>
            </a:extLst>
          </a:blip>
          <a:srcRect r="42664" b="45938"/>
          <a:stretch/>
        </p:blipFill>
        <p:spPr>
          <a:xfrm>
            <a:off x="356743" y="1819797"/>
            <a:ext cx="4455889" cy="4109500"/>
          </a:xfrm>
          <a:prstGeom prst="rect">
            <a:avLst/>
          </a:prstGeom>
        </p:spPr>
      </p:pic>
      <p:pic>
        <p:nvPicPr>
          <p:cNvPr id="6" name="Immagine 5">
            <a:extLst>
              <a:ext uri="{FF2B5EF4-FFF2-40B4-BE49-F238E27FC236}">
                <a16:creationId xmlns:a16="http://schemas.microsoft.com/office/drawing/2014/main" id="{609168A2-7A98-41E9-A231-F87AE2E4D65E}"/>
              </a:ext>
            </a:extLst>
          </p:cNvPr>
          <p:cNvPicPr>
            <a:picLocks noChangeAspect="1"/>
          </p:cNvPicPr>
          <p:nvPr/>
        </p:nvPicPr>
        <p:blipFill rotWithShape="1">
          <a:blip r:embed="rId2">
            <a:extLst>
              <a:ext uri="{28A0092B-C50C-407E-A947-70E740481C1C}">
                <a14:useLocalDpi xmlns:a14="http://schemas.microsoft.com/office/drawing/2010/main" val="0"/>
              </a:ext>
            </a:extLst>
          </a:blip>
          <a:srcRect l="58686" t="1" r="-94" b="76458"/>
          <a:stretch/>
        </p:blipFill>
        <p:spPr>
          <a:xfrm>
            <a:off x="5017168" y="1819797"/>
            <a:ext cx="3402974" cy="1892342"/>
          </a:xfrm>
          <a:prstGeom prst="rect">
            <a:avLst/>
          </a:prstGeom>
        </p:spPr>
      </p:pic>
      <p:sp>
        <p:nvSpPr>
          <p:cNvPr id="7" name="Titolo 1">
            <a:extLst>
              <a:ext uri="{FF2B5EF4-FFF2-40B4-BE49-F238E27FC236}">
                <a16:creationId xmlns:a16="http://schemas.microsoft.com/office/drawing/2014/main" id="{B7AE27EB-C9C8-476B-984B-A4D1AAAC0B02}"/>
              </a:ext>
            </a:extLst>
          </p:cNvPr>
          <p:cNvSpPr>
            <a:spLocks noGrp="1"/>
          </p:cNvSpPr>
          <p:nvPr>
            <p:ph type="title"/>
          </p:nvPr>
        </p:nvSpPr>
        <p:spPr>
          <a:xfrm>
            <a:off x="314325" y="265921"/>
            <a:ext cx="8515350" cy="1325563"/>
          </a:xfrm>
        </p:spPr>
        <p:txBody>
          <a:bodyPr>
            <a:normAutofit/>
          </a:bodyPr>
          <a:lstStyle/>
          <a:p>
            <a:pPr algn="ctr"/>
            <a:r>
              <a:rPr lang="en-GB" dirty="0"/>
              <a:t>Programmable RNA recognition and cleavage by CRISPR/Cas9 </a:t>
            </a:r>
          </a:p>
        </p:txBody>
      </p:sp>
      <p:sp>
        <p:nvSpPr>
          <p:cNvPr id="8" name="CasellaDiTesto 7">
            <a:extLst>
              <a:ext uri="{FF2B5EF4-FFF2-40B4-BE49-F238E27FC236}">
                <a16:creationId xmlns:a16="http://schemas.microsoft.com/office/drawing/2014/main" id="{A759829A-9266-4F72-90AF-FA4C8A714848}"/>
              </a:ext>
            </a:extLst>
          </p:cNvPr>
          <p:cNvSpPr txBox="1"/>
          <p:nvPr/>
        </p:nvSpPr>
        <p:spPr>
          <a:xfrm>
            <a:off x="5017168" y="3716850"/>
            <a:ext cx="3770089" cy="2862322"/>
          </a:xfrm>
          <a:prstGeom prst="rect">
            <a:avLst/>
          </a:prstGeom>
          <a:noFill/>
        </p:spPr>
        <p:txBody>
          <a:bodyPr wrap="square" rtlCol="0">
            <a:spAutoFit/>
          </a:bodyPr>
          <a:lstStyle/>
          <a:p>
            <a:pPr algn="just"/>
            <a:r>
              <a:rPr lang="en-GB" dirty="0"/>
              <a:t>Cas9 binds with high affinity to single-stranded RNA (</a:t>
            </a:r>
            <a:r>
              <a:rPr lang="en-GB" dirty="0" err="1"/>
              <a:t>ssRNA</a:t>
            </a:r>
            <a:r>
              <a:rPr lang="en-GB" dirty="0"/>
              <a:t>) targets matching the Cas9-associated guide RNA sequence when the PAM is presented in trans as a separate DNA oligonucleotide. Using specially designed </a:t>
            </a:r>
            <a:r>
              <a:rPr lang="en-GB" dirty="0" err="1"/>
              <a:t>PAMmers</a:t>
            </a:r>
            <a:r>
              <a:rPr lang="en-GB" dirty="0"/>
              <a:t>, Cas9 can be specifically directed to bind or cut RNA targets while avoiding corresponding DNA sequences</a:t>
            </a:r>
          </a:p>
        </p:txBody>
      </p:sp>
    </p:spTree>
    <p:extLst>
      <p:ext uri="{BB962C8B-B14F-4D97-AF65-F5344CB8AC3E}">
        <p14:creationId xmlns:p14="http://schemas.microsoft.com/office/powerpoint/2010/main" val="433998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03B5AB-777E-4524-A5D1-823F597B2A57}"/>
              </a:ext>
            </a:extLst>
          </p:cNvPr>
          <p:cNvSpPr>
            <a:spLocks noGrp="1"/>
          </p:cNvSpPr>
          <p:nvPr>
            <p:ph type="title"/>
          </p:nvPr>
        </p:nvSpPr>
        <p:spPr>
          <a:xfrm>
            <a:off x="628650" y="135261"/>
            <a:ext cx="7886700" cy="1325563"/>
          </a:xfrm>
        </p:spPr>
        <p:txBody>
          <a:bodyPr/>
          <a:lstStyle/>
          <a:p>
            <a:pPr algn="ctr"/>
            <a:r>
              <a:rPr lang="en-GB" dirty="0"/>
              <a:t>Homologous recombination</a:t>
            </a:r>
          </a:p>
        </p:txBody>
      </p:sp>
      <p:sp>
        <p:nvSpPr>
          <p:cNvPr id="3" name="CasellaDiTesto 2">
            <a:extLst>
              <a:ext uri="{FF2B5EF4-FFF2-40B4-BE49-F238E27FC236}">
                <a16:creationId xmlns:a16="http://schemas.microsoft.com/office/drawing/2014/main" id="{915C9A90-ABDA-2023-407E-22D5A079AA1A}"/>
              </a:ext>
            </a:extLst>
          </p:cNvPr>
          <p:cNvSpPr txBox="1"/>
          <p:nvPr/>
        </p:nvSpPr>
        <p:spPr>
          <a:xfrm>
            <a:off x="97604" y="1223385"/>
            <a:ext cx="8948791" cy="923330"/>
          </a:xfrm>
          <a:prstGeom prst="rect">
            <a:avLst/>
          </a:prstGeom>
          <a:noFill/>
        </p:spPr>
        <p:txBody>
          <a:bodyPr wrap="square">
            <a:spAutoFit/>
          </a:bodyPr>
          <a:lstStyle/>
          <a:p>
            <a:pPr algn="ctr"/>
            <a:r>
              <a:rPr lang="en-GB" b="0" i="0" dirty="0">
                <a:solidFill>
                  <a:srgbClr val="202124"/>
                </a:solidFill>
                <a:effectLst/>
                <a:latin typeface="arial" panose="020B0604020202020204" pitchFamily="34" charset="0"/>
              </a:rPr>
              <a:t>You can modify precisely a DNA sequence trough homologous recombination:</a:t>
            </a:r>
          </a:p>
          <a:p>
            <a:pPr algn="ctr"/>
            <a:r>
              <a:rPr lang="en-GB" dirty="0">
                <a:solidFill>
                  <a:srgbClr val="202124"/>
                </a:solidFill>
                <a:latin typeface="arial" panose="020B0604020202020204" pitchFamily="34" charset="0"/>
              </a:rPr>
              <a:t>It is a phenomenon </a:t>
            </a:r>
            <a:r>
              <a:rPr lang="en-US" dirty="0">
                <a:solidFill>
                  <a:srgbClr val="202124"/>
                </a:solidFill>
                <a:latin typeface="arial" panose="020B0604020202020204" pitchFamily="34" charset="0"/>
              </a:rPr>
              <a:t>in which nucleotide sequences are exchanged between two similar or identical molecules of DNA</a:t>
            </a:r>
            <a:r>
              <a:rPr lang="en-GB" dirty="0">
                <a:solidFill>
                  <a:srgbClr val="202124"/>
                </a:solidFill>
                <a:latin typeface="arial" panose="020B0604020202020204" pitchFamily="34" charset="0"/>
              </a:rPr>
              <a:t> </a:t>
            </a:r>
            <a:endParaRPr lang="en-GB" dirty="0"/>
          </a:p>
        </p:txBody>
      </p:sp>
      <p:sp>
        <p:nvSpPr>
          <p:cNvPr id="4" name="CasellaDiTesto 3">
            <a:extLst>
              <a:ext uri="{FF2B5EF4-FFF2-40B4-BE49-F238E27FC236}">
                <a16:creationId xmlns:a16="http://schemas.microsoft.com/office/drawing/2014/main" id="{3A64B32F-E614-6C2F-B4BC-30D5A57D0587}"/>
              </a:ext>
            </a:extLst>
          </p:cNvPr>
          <p:cNvSpPr txBox="1"/>
          <p:nvPr/>
        </p:nvSpPr>
        <p:spPr>
          <a:xfrm>
            <a:off x="6210298" y="2828835"/>
            <a:ext cx="2933702" cy="1200329"/>
          </a:xfrm>
          <a:prstGeom prst="rect">
            <a:avLst/>
          </a:prstGeom>
          <a:noFill/>
        </p:spPr>
        <p:txBody>
          <a:bodyPr wrap="square">
            <a:spAutoFit/>
          </a:bodyPr>
          <a:lstStyle/>
          <a:p>
            <a:r>
              <a:rPr lang="en-GB" dirty="0">
                <a:solidFill>
                  <a:srgbClr val="202124"/>
                </a:solidFill>
                <a:latin typeface="arial" panose="020B0604020202020204" pitchFamily="34" charset="0"/>
              </a:rPr>
              <a:t>Physiologically happens in:</a:t>
            </a:r>
          </a:p>
          <a:p>
            <a:r>
              <a:rPr lang="en-GB" dirty="0">
                <a:solidFill>
                  <a:srgbClr val="202124"/>
                </a:solidFill>
                <a:latin typeface="arial" panose="020B0604020202020204" pitchFamily="34" charset="0"/>
              </a:rPr>
              <a:t>-meiosis</a:t>
            </a:r>
          </a:p>
          <a:p>
            <a:r>
              <a:rPr lang="en-GB" dirty="0">
                <a:solidFill>
                  <a:srgbClr val="202124"/>
                </a:solidFill>
                <a:latin typeface="arial" panose="020B0604020202020204" pitchFamily="34" charset="0"/>
              </a:rPr>
              <a:t>-double strand repair</a:t>
            </a:r>
          </a:p>
          <a:p>
            <a:r>
              <a:rPr lang="en-GB" dirty="0">
                <a:solidFill>
                  <a:srgbClr val="202124"/>
                </a:solidFill>
                <a:latin typeface="arial" panose="020B0604020202020204" pitchFamily="34" charset="0"/>
              </a:rPr>
              <a:t>-collapsed fork</a:t>
            </a:r>
            <a:endParaRPr lang="en-GB" dirty="0"/>
          </a:p>
        </p:txBody>
      </p:sp>
      <p:pic>
        <p:nvPicPr>
          <p:cNvPr id="6" name="Immagine 5">
            <a:extLst>
              <a:ext uri="{FF2B5EF4-FFF2-40B4-BE49-F238E27FC236}">
                <a16:creationId xmlns:a16="http://schemas.microsoft.com/office/drawing/2014/main" id="{ECF0668A-551F-6803-5C20-C256E5BAA1DE}"/>
              </a:ext>
            </a:extLst>
          </p:cNvPr>
          <p:cNvPicPr>
            <a:picLocks noChangeAspect="1"/>
          </p:cNvPicPr>
          <p:nvPr/>
        </p:nvPicPr>
        <p:blipFill rotWithShape="1">
          <a:blip r:embed="rId2"/>
          <a:srcRect l="40625" t="35277" r="6875" b="7119"/>
          <a:stretch/>
        </p:blipFill>
        <p:spPr>
          <a:xfrm>
            <a:off x="771525" y="2548948"/>
            <a:ext cx="4800600" cy="2962853"/>
          </a:xfrm>
          <a:prstGeom prst="rect">
            <a:avLst/>
          </a:prstGeom>
        </p:spPr>
      </p:pic>
    </p:spTree>
    <p:extLst>
      <p:ext uri="{BB962C8B-B14F-4D97-AF65-F5344CB8AC3E}">
        <p14:creationId xmlns:p14="http://schemas.microsoft.com/office/powerpoint/2010/main" val="414208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E1F9B4D-6A47-45DA-B573-DB0D9524E182}"/>
              </a:ext>
            </a:extLst>
          </p:cNvPr>
          <p:cNvPicPr>
            <a:picLocks noChangeAspect="1"/>
          </p:cNvPicPr>
          <p:nvPr/>
        </p:nvPicPr>
        <p:blipFill rotWithShape="1">
          <a:blip r:embed="rId2"/>
          <a:srcRect l="7501" t="12339" r="7895" b="20760"/>
          <a:stretch/>
        </p:blipFill>
        <p:spPr>
          <a:xfrm>
            <a:off x="374840" y="1962364"/>
            <a:ext cx="8394319" cy="3733709"/>
          </a:xfrm>
          <a:prstGeom prst="rect">
            <a:avLst/>
          </a:prstGeom>
        </p:spPr>
      </p:pic>
      <p:sp>
        <p:nvSpPr>
          <p:cNvPr id="8" name="Titolo 1">
            <a:extLst>
              <a:ext uri="{FF2B5EF4-FFF2-40B4-BE49-F238E27FC236}">
                <a16:creationId xmlns:a16="http://schemas.microsoft.com/office/drawing/2014/main" id="{57AD7002-C0F9-4B7B-96D1-0DD87CE1C12E}"/>
              </a:ext>
            </a:extLst>
          </p:cNvPr>
          <p:cNvSpPr>
            <a:spLocks noGrp="1"/>
          </p:cNvSpPr>
          <p:nvPr>
            <p:ph type="title"/>
          </p:nvPr>
        </p:nvSpPr>
        <p:spPr>
          <a:xfrm>
            <a:off x="314324" y="149390"/>
            <a:ext cx="8515350" cy="1325563"/>
          </a:xfrm>
        </p:spPr>
        <p:txBody>
          <a:bodyPr>
            <a:normAutofit/>
          </a:bodyPr>
          <a:lstStyle/>
          <a:p>
            <a:pPr algn="ctr"/>
            <a:r>
              <a:rPr lang="en-GB" dirty="0"/>
              <a:t>RNA-targeting tools and their applications</a:t>
            </a:r>
          </a:p>
        </p:txBody>
      </p:sp>
    </p:spTree>
    <p:extLst>
      <p:ext uri="{BB962C8B-B14F-4D97-AF65-F5344CB8AC3E}">
        <p14:creationId xmlns:p14="http://schemas.microsoft.com/office/powerpoint/2010/main" val="1485450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E143E3F-B7E8-46E3-935F-88D186B73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125033"/>
            <a:ext cx="4380926" cy="5584004"/>
          </a:xfrm>
          <a:prstGeom prst="rect">
            <a:avLst/>
          </a:prstGeom>
        </p:spPr>
      </p:pic>
      <p:sp>
        <p:nvSpPr>
          <p:cNvPr id="6" name="Titolo 1">
            <a:extLst>
              <a:ext uri="{FF2B5EF4-FFF2-40B4-BE49-F238E27FC236}">
                <a16:creationId xmlns:a16="http://schemas.microsoft.com/office/drawing/2014/main" id="{A960419E-68CE-4E50-A95B-9506C01778CE}"/>
              </a:ext>
            </a:extLst>
          </p:cNvPr>
          <p:cNvSpPr>
            <a:spLocks noGrp="1"/>
          </p:cNvSpPr>
          <p:nvPr>
            <p:ph type="title"/>
          </p:nvPr>
        </p:nvSpPr>
        <p:spPr>
          <a:xfrm>
            <a:off x="314325" y="-262174"/>
            <a:ext cx="8515350" cy="1325563"/>
          </a:xfrm>
        </p:spPr>
        <p:txBody>
          <a:bodyPr>
            <a:normAutofit/>
          </a:bodyPr>
          <a:lstStyle/>
          <a:p>
            <a:pPr algn="ctr"/>
            <a:r>
              <a:rPr lang="en-GB" dirty="0"/>
              <a:t>Gene therapy with CRISPR/Cas9</a:t>
            </a:r>
          </a:p>
        </p:txBody>
      </p:sp>
      <p:sp>
        <p:nvSpPr>
          <p:cNvPr id="7" name="CasellaDiTesto 6">
            <a:extLst>
              <a:ext uri="{FF2B5EF4-FFF2-40B4-BE49-F238E27FC236}">
                <a16:creationId xmlns:a16="http://schemas.microsoft.com/office/drawing/2014/main" id="{A81E1520-5EE1-4779-8732-CBDE0965481F}"/>
              </a:ext>
            </a:extLst>
          </p:cNvPr>
          <p:cNvSpPr txBox="1"/>
          <p:nvPr/>
        </p:nvSpPr>
        <p:spPr>
          <a:xfrm>
            <a:off x="0" y="662655"/>
            <a:ext cx="4572000" cy="6186309"/>
          </a:xfrm>
          <a:prstGeom prst="rect">
            <a:avLst/>
          </a:prstGeom>
          <a:noFill/>
        </p:spPr>
        <p:txBody>
          <a:bodyPr wrap="square">
            <a:spAutoFit/>
          </a:bodyPr>
          <a:lstStyle/>
          <a:p>
            <a:r>
              <a:rPr lang="en-GB" dirty="0"/>
              <a:t>The goal of gene therapy for genetic diseases is to achieve durable expression of the therapeutic gene or “transgene” at a level sufficient to ameliorate or cure disease symptoms with minimal adverse events. There are two basic strategies: an integrating vector is introduced into a precursor or stem cell so that the gene is passed to every daughter cell (the vector is designed to integrate at one or more loci in the patient’s chromosomes) or the gene is delivered in a nonintegrating vector to a long-lived postmitotic or slowly dividing cell, ensuring the expression of that gene for the life of the cell. In the latter case, integration of the therapeutic DNA into chromosomes of the patient’s cells is not required; instead, the</a:t>
            </a:r>
          </a:p>
          <a:p>
            <a:r>
              <a:rPr lang="en-GB" dirty="0"/>
              <a:t>transferred DNA is stabilized </a:t>
            </a:r>
            <a:r>
              <a:rPr lang="en-GB" dirty="0" err="1"/>
              <a:t>extrachromosomally</a:t>
            </a:r>
            <a:r>
              <a:rPr lang="en-GB" dirty="0"/>
              <a:t>. Transduction of stem cells is generally an ex vivo process and requires an integrating vector, whereas delivery to long-lived postmitotic cells is usually achieved through in vivo gene delivery.</a:t>
            </a:r>
          </a:p>
        </p:txBody>
      </p:sp>
    </p:spTree>
    <p:extLst>
      <p:ext uri="{BB962C8B-B14F-4D97-AF65-F5344CB8AC3E}">
        <p14:creationId xmlns:p14="http://schemas.microsoft.com/office/powerpoint/2010/main" val="639780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79F8B498-7170-4C29-B91F-8A7B3920FD3A}"/>
              </a:ext>
            </a:extLst>
          </p:cNvPr>
          <p:cNvSpPr>
            <a:spLocks noGrp="1"/>
          </p:cNvSpPr>
          <p:nvPr>
            <p:ph type="title"/>
          </p:nvPr>
        </p:nvSpPr>
        <p:spPr>
          <a:xfrm>
            <a:off x="314325" y="-200530"/>
            <a:ext cx="8515350" cy="1325563"/>
          </a:xfrm>
        </p:spPr>
        <p:txBody>
          <a:bodyPr>
            <a:normAutofit/>
          </a:bodyPr>
          <a:lstStyle/>
          <a:p>
            <a:pPr algn="ctr"/>
            <a:r>
              <a:rPr lang="en-GB" dirty="0"/>
              <a:t>Ex vivo CRISPR Gene Therapy</a:t>
            </a:r>
          </a:p>
        </p:txBody>
      </p:sp>
      <p:pic>
        <p:nvPicPr>
          <p:cNvPr id="3" name="Immagine 2">
            <a:extLst>
              <a:ext uri="{FF2B5EF4-FFF2-40B4-BE49-F238E27FC236}">
                <a16:creationId xmlns:a16="http://schemas.microsoft.com/office/drawing/2014/main" id="{C186B6BF-F700-42C9-8B51-67DA9771478E}"/>
              </a:ext>
            </a:extLst>
          </p:cNvPr>
          <p:cNvPicPr>
            <a:picLocks noChangeAspect="1"/>
          </p:cNvPicPr>
          <p:nvPr/>
        </p:nvPicPr>
        <p:blipFill rotWithShape="1">
          <a:blip r:embed="rId2"/>
          <a:srcRect r="34158"/>
          <a:stretch/>
        </p:blipFill>
        <p:spPr>
          <a:xfrm>
            <a:off x="3025740" y="2912261"/>
            <a:ext cx="6020656" cy="2682996"/>
          </a:xfrm>
          <a:prstGeom prst="rect">
            <a:avLst/>
          </a:prstGeom>
        </p:spPr>
      </p:pic>
      <p:sp>
        <p:nvSpPr>
          <p:cNvPr id="6" name="CasellaDiTesto 5">
            <a:extLst>
              <a:ext uri="{FF2B5EF4-FFF2-40B4-BE49-F238E27FC236}">
                <a16:creationId xmlns:a16="http://schemas.microsoft.com/office/drawing/2014/main" id="{FC3F03A9-61A6-43D4-9714-0EFFC1C66080}"/>
              </a:ext>
            </a:extLst>
          </p:cNvPr>
          <p:cNvSpPr txBox="1"/>
          <p:nvPr/>
        </p:nvSpPr>
        <p:spPr>
          <a:xfrm>
            <a:off x="1561672" y="1125033"/>
            <a:ext cx="6020656" cy="461665"/>
          </a:xfrm>
          <a:prstGeom prst="rect">
            <a:avLst/>
          </a:prstGeom>
          <a:noFill/>
        </p:spPr>
        <p:txBody>
          <a:bodyPr wrap="square">
            <a:spAutoFit/>
          </a:bodyPr>
          <a:lstStyle/>
          <a:p>
            <a:r>
              <a:rPr lang="en-GB" sz="2400" dirty="0"/>
              <a:t>CRISPR/Cas9 in cancer immunotherapy</a:t>
            </a:r>
          </a:p>
        </p:txBody>
      </p:sp>
      <p:grpSp>
        <p:nvGrpSpPr>
          <p:cNvPr id="10" name="Gruppo 9">
            <a:extLst>
              <a:ext uri="{FF2B5EF4-FFF2-40B4-BE49-F238E27FC236}">
                <a16:creationId xmlns:a16="http://schemas.microsoft.com/office/drawing/2014/main" id="{B2CC2835-3D06-4E50-BF31-0C69E1BD506A}"/>
              </a:ext>
            </a:extLst>
          </p:cNvPr>
          <p:cNvGrpSpPr/>
          <p:nvPr/>
        </p:nvGrpSpPr>
        <p:grpSpPr>
          <a:xfrm>
            <a:off x="314325" y="2429035"/>
            <a:ext cx="2511069" cy="3451269"/>
            <a:chOff x="314325" y="2429035"/>
            <a:chExt cx="2511069" cy="3451269"/>
          </a:xfrm>
        </p:grpSpPr>
        <p:pic>
          <p:nvPicPr>
            <p:cNvPr id="8" name="Immagine 7">
              <a:extLst>
                <a:ext uri="{FF2B5EF4-FFF2-40B4-BE49-F238E27FC236}">
                  <a16:creationId xmlns:a16="http://schemas.microsoft.com/office/drawing/2014/main" id="{48EF2D15-0BE1-465D-BDE0-B72DAB084188}"/>
                </a:ext>
              </a:extLst>
            </p:cNvPr>
            <p:cNvPicPr>
              <a:picLocks noChangeAspect="1"/>
            </p:cNvPicPr>
            <p:nvPr/>
          </p:nvPicPr>
          <p:blipFill rotWithShape="1">
            <a:blip r:embed="rId3"/>
            <a:srcRect l="41461" t="28249" r="37191" b="19588"/>
            <a:stretch/>
          </p:blipFill>
          <p:spPr>
            <a:xfrm>
              <a:off x="314325" y="2429035"/>
              <a:ext cx="2511069" cy="3451269"/>
            </a:xfrm>
            <a:prstGeom prst="rect">
              <a:avLst/>
            </a:prstGeom>
          </p:spPr>
        </p:pic>
        <p:sp>
          <p:nvSpPr>
            <p:cNvPr id="9" name="Rettangolo 8">
              <a:extLst>
                <a:ext uri="{FF2B5EF4-FFF2-40B4-BE49-F238E27FC236}">
                  <a16:creationId xmlns:a16="http://schemas.microsoft.com/office/drawing/2014/main" id="{46C42D5E-E4E2-447F-B4E5-1B29AEA1C78B}"/>
                </a:ext>
              </a:extLst>
            </p:cNvPr>
            <p:cNvSpPr/>
            <p:nvPr/>
          </p:nvSpPr>
          <p:spPr>
            <a:xfrm>
              <a:off x="770504" y="3503489"/>
              <a:ext cx="441789" cy="133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28298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79F8B498-7170-4C29-B91F-8A7B3920FD3A}"/>
              </a:ext>
            </a:extLst>
          </p:cNvPr>
          <p:cNvSpPr>
            <a:spLocks noGrp="1"/>
          </p:cNvSpPr>
          <p:nvPr>
            <p:ph type="title"/>
          </p:nvPr>
        </p:nvSpPr>
        <p:spPr>
          <a:xfrm>
            <a:off x="314325" y="-200530"/>
            <a:ext cx="8515350" cy="1325563"/>
          </a:xfrm>
        </p:spPr>
        <p:txBody>
          <a:bodyPr>
            <a:normAutofit/>
          </a:bodyPr>
          <a:lstStyle/>
          <a:p>
            <a:pPr algn="ctr"/>
            <a:r>
              <a:rPr lang="en-GB" dirty="0"/>
              <a:t>Ex vivo CRISPR Gene Therapy</a:t>
            </a:r>
          </a:p>
        </p:txBody>
      </p:sp>
      <p:sp>
        <p:nvSpPr>
          <p:cNvPr id="6" name="CasellaDiTesto 5">
            <a:extLst>
              <a:ext uri="{FF2B5EF4-FFF2-40B4-BE49-F238E27FC236}">
                <a16:creationId xmlns:a16="http://schemas.microsoft.com/office/drawing/2014/main" id="{FC3F03A9-61A6-43D4-9714-0EFFC1C66080}"/>
              </a:ext>
            </a:extLst>
          </p:cNvPr>
          <p:cNvSpPr txBox="1"/>
          <p:nvPr/>
        </p:nvSpPr>
        <p:spPr>
          <a:xfrm>
            <a:off x="179109" y="1125033"/>
            <a:ext cx="7403219" cy="461665"/>
          </a:xfrm>
          <a:prstGeom prst="rect">
            <a:avLst/>
          </a:prstGeom>
          <a:noFill/>
        </p:spPr>
        <p:txBody>
          <a:bodyPr wrap="square">
            <a:spAutoFit/>
          </a:bodyPr>
          <a:lstStyle/>
          <a:p>
            <a:r>
              <a:rPr lang="en-GB" sz="2400" dirty="0"/>
              <a:t>CRISPR/Cas9 to treat Duchenne muscular dystrophy</a:t>
            </a:r>
          </a:p>
        </p:txBody>
      </p:sp>
      <p:pic>
        <p:nvPicPr>
          <p:cNvPr id="5" name="Immagine 4">
            <a:extLst>
              <a:ext uri="{FF2B5EF4-FFF2-40B4-BE49-F238E27FC236}">
                <a16:creationId xmlns:a16="http://schemas.microsoft.com/office/drawing/2014/main" id="{2A690A2C-E99A-4BA2-8D3F-A6BD3247F9C5}"/>
              </a:ext>
            </a:extLst>
          </p:cNvPr>
          <p:cNvPicPr>
            <a:picLocks noChangeAspect="1"/>
          </p:cNvPicPr>
          <p:nvPr/>
        </p:nvPicPr>
        <p:blipFill rotWithShape="1">
          <a:blip r:embed="rId2"/>
          <a:srcRect l="25154" t="30978" r="18351" b="41523"/>
          <a:stretch/>
        </p:blipFill>
        <p:spPr>
          <a:xfrm>
            <a:off x="38082" y="2064508"/>
            <a:ext cx="9065418" cy="2482065"/>
          </a:xfrm>
          <a:prstGeom prst="rect">
            <a:avLst/>
          </a:prstGeom>
        </p:spPr>
      </p:pic>
      <p:pic>
        <p:nvPicPr>
          <p:cNvPr id="11" name="Immagine 10">
            <a:extLst>
              <a:ext uri="{FF2B5EF4-FFF2-40B4-BE49-F238E27FC236}">
                <a16:creationId xmlns:a16="http://schemas.microsoft.com/office/drawing/2014/main" id="{FADB61EF-E0B6-42B7-8437-8251569E7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5199154"/>
            <a:ext cx="946477" cy="1067626"/>
          </a:xfrm>
          <a:prstGeom prst="rect">
            <a:avLst/>
          </a:prstGeom>
        </p:spPr>
      </p:pic>
      <p:pic>
        <p:nvPicPr>
          <p:cNvPr id="15" name="Immagine 14">
            <a:extLst>
              <a:ext uri="{FF2B5EF4-FFF2-40B4-BE49-F238E27FC236}">
                <a16:creationId xmlns:a16="http://schemas.microsoft.com/office/drawing/2014/main" id="{77D8B673-BF00-4169-A137-A5633B187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802" y="5732967"/>
            <a:ext cx="946477" cy="346551"/>
          </a:xfrm>
          <a:prstGeom prst="rect">
            <a:avLst/>
          </a:prstGeom>
        </p:spPr>
      </p:pic>
      <p:pic>
        <p:nvPicPr>
          <p:cNvPr id="17" name="Immagine 16">
            <a:extLst>
              <a:ext uri="{FF2B5EF4-FFF2-40B4-BE49-F238E27FC236}">
                <a16:creationId xmlns:a16="http://schemas.microsoft.com/office/drawing/2014/main" id="{B4939ACC-2D8C-4D52-949A-595A979C7695}"/>
              </a:ext>
            </a:extLst>
          </p:cNvPr>
          <p:cNvPicPr>
            <a:picLocks noChangeAspect="1"/>
          </p:cNvPicPr>
          <p:nvPr/>
        </p:nvPicPr>
        <p:blipFill rotWithShape="1">
          <a:blip r:embed="rId5"/>
          <a:srcRect l="41134" t="41100" r="15022" b="38225"/>
          <a:stretch/>
        </p:blipFill>
        <p:spPr>
          <a:xfrm>
            <a:off x="2349868" y="5008238"/>
            <a:ext cx="6479807" cy="1718885"/>
          </a:xfrm>
          <a:prstGeom prst="rect">
            <a:avLst/>
          </a:prstGeom>
        </p:spPr>
      </p:pic>
      <p:pic>
        <p:nvPicPr>
          <p:cNvPr id="18" name="Immagine 17">
            <a:extLst>
              <a:ext uri="{FF2B5EF4-FFF2-40B4-BE49-F238E27FC236}">
                <a16:creationId xmlns:a16="http://schemas.microsoft.com/office/drawing/2014/main" id="{BF604E0A-FE7A-4DA4-86E9-712425540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093" y="5774438"/>
            <a:ext cx="946477" cy="346551"/>
          </a:xfrm>
          <a:prstGeom prst="rect">
            <a:avLst/>
          </a:prstGeom>
        </p:spPr>
      </p:pic>
      <p:pic>
        <p:nvPicPr>
          <p:cNvPr id="19" name="Immagine 18">
            <a:extLst>
              <a:ext uri="{FF2B5EF4-FFF2-40B4-BE49-F238E27FC236}">
                <a16:creationId xmlns:a16="http://schemas.microsoft.com/office/drawing/2014/main" id="{6C248C5A-A6FC-4614-875F-408D06563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061" y="5867680"/>
            <a:ext cx="946477" cy="346551"/>
          </a:xfrm>
          <a:prstGeom prst="rect">
            <a:avLst/>
          </a:prstGeom>
        </p:spPr>
      </p:pic>
      <p:pic>
        <p:nvPicPr>
          <p:cNvPr id="20" name="Immagine 19">
            <a:extLst>
              <a:ext uri="{FF2B5EF4-FFF2-40B4-BE49-F238E27FC236}">
                <a16:creationId xmlns:a16="http://schemas.microsoft.com/office/drawing/2014/main" id="{0DA80CF1-664E-48FE-8569-9CD0A3006C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6406" y="5947713"/>
            <a:ext cx="946477" cy="346551"/>
          </a:xfrm>
          <a:prstGeom prst="rect">
            <a:avLst/>
          </a:prstGeom>
        </p:spPr>
      </p:pic>
    </p:spTree>
    <p:extLst>
      <p:ext uri="{BB962C8B-B14F-4D97-AF65-F5344CB8AC3E}">
        <p14:creationId xmlns:p14="http://schemas.microsoft.com/office/powerpoint/2010/main" val="4131120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79F8B498-7170-4C29-B91F-8A7B3920FD3A}"/>
              </a:ext>
            </a:extLst>
          </p:cNvPr>
          <p:cNvSpPr>
            <a:spLocks noGrp="1"/>
          </p:cNvSpPr>
          <p:nvPr>
            <p:ph type="title"/>
          </p:nvPr>
        </p:nvSpPr>
        <p:spPr>
          <a:xfrm>
            <a:off x="314325" y="-200530"/>
            <a:ext cx="8515350" cy="1325563"/>
          </a:xfrm>
        </p:spPr>
        <p:txBody>
          <a:bodyPr>
            <a:normAutofit/>
          </a:bodyPr>
          <a:lstStyle/>
          <a:p>
            <a:pPr algn="ctr"/>
            <a:r>
              <a:rPr lang="en-GB" dirty="0"/>
              <a:t>Ex vivo CRISPR Gene Therapy</a:t>
            </a:r>
          </a:p>
        </p:txBody>
      </p:sp>
      <p:sp>
        <p:nvSpPr>
          <p:cNvPr id="6" name="CasellaDiTesto 5">
            <a:extLst>
              <a:ext uri="{FF2B5EF4-FFF2-40B4-BE49-F238E27FC236}">
                <a16:creationId xmlns:a16="http://schemas.microsoft.com/office/drawing/2014/main" id="{FC3F03A9-61A6-43D4-9714-0EFFC1C66080}"/>
              </a:ext>
            </a:extLst>
          </p:cNvPr>
          <p:cNvSpPr txBox="1"/>
          <p:nvPr/>
        </p:nvSpPr>
        <p:spPr>
          <a:xfrm>
            <a:off x="179109" y="1125033"/>
            <a:ext cx="7403219" cy="461665"/>
          </a:xfrm>
          <a:prstGeom prst="rect">
            <a:avLst/>
          </a:prstGeom>
          <a:noFill/>
        </p:spPr>
        <p:txBody>
          <a:bodyPr wrap="square">
            <a:spAutoFit/>
          </a:bodyPr>
          <a:lstStyle/>
          <a:p>
            <a:r>
              <a:rPr lang="en-GB" sz="2400" dirty="0"/>
              <a:t>CRISPR/Cas9 to treat Duchenne muscular dystrophy</a:t>
            </a:r>
          </a:p>
        </p:txBody>
      </p:sp>
      <p:pic>
        <p:nvPicPr>
          <p:cNvPr id="11" name="Immagine 10">
            <a:extLst>
              <a:ext uri="{FF2B5EF4-FFF2-40B4-BE49-F238E27FC236}">
                <a16:creationId xmlns:a16="http://schemas.microsoft.com/office/drawing/2014/main" id="{FADB61EF-E0B6-42B7-8437-8251569E7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 y="5199154"/>
            <a:ext cx="946477" cy="1067626"/>
          </a:xfrm>
          <a:prstGeom prst="rect">
            <a:avLst/>
          </a:prstGeom>
        </p:spPr>
      </p:pic>
      <p:pic>
        <p:nvPicPr>
          <p:cNvPr id="15" name="Immagine 14">
            <a:extLst>
              <a:ext uri="{FF2B5EF4-FFF2-40B4-BE49-F238E27FC236}">
                <a16:creationId xmlns:a16="http://schemas.microsoft.com/office/drawing/2014/main" id="{77D8B673-BF00-4169-A137-A5633B187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802" y="5732967"/>
            <a:ext cx="946477" cy="346551"/>
          </a:xfrm>
          <a:prstGeom prst="rect">
            <a:avLst/>
          </a:prstGeom>
        </p:spPr>
      </p:pic>
      <p:pic>
        <p:nvPicPr>
          <p:cNvPr id="17" name="Immagine 16">
            <a:extLst>
              <a:ext uri="{FF2B5EF4-FFF2-40B4-BE49-F238E27FC236}">
                <a16:creationId xmlns:a16="http://schemas.microsoft.com/office/drawing/2014/main" id="{B4939ACC-2D8C-4D52-949A-595A979C7695}"/>
              </a:ext>
            </a:extLst>
          </p:cNvPr>
          <p:cNvPicPr>
            <a:picLocks noChangeAspect="1"/>
          </p:cNvPicPr>
          <p:nvPr/>
        </p:nvPicPr>
        <p:blipFill rotWithShape="1">
          <a:blip r:embed="rId4"/>
          <a:srcRect l="41134" t="41100" r="25332" b="38225"/>
          <a:stretch/>
        </p:blipFill>
        <p:spPr>
          <a:xfrm>
            <a:off x="2349869" y="5008238"/>
            <a:ext cx="4956096" cy="1718885"/>
          </a:xfrm>
          <a:prstGeom prst="rect">
            <a:avLst/>
          </a:prstGeom>
        </p:spPr>
      </p:pic>
      <p:pic>
        <p:nvPicPr>
          <p:cNvPr id="18" name="Immagine 17">
            <a:extLst>
              <a:ext uri="{FF2B5EF4-FFF2-40B4-BE49-F238E27FC236}">
                <a16:creationId xmlns:a16="http://schemas.microsoft.com/office/drawing/2014/main" id="{BF604E0A-FE7A-4DA4-86E9-712425540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093" y="5774438"/>
            <a:ext cx="946477" cy="346551"/>
          </a:xfrm>
          <a:prstGeom prst="rect">
            <a:avLst/>
          </a:prstGeom>
        </p:spPr>
      </p:pic>
      <p:pic>
        <p:nvPicPr>
          <p:cNvPr id="19" name="Immagine 18">
            <a:extLst>
              <a:ext uri="{FF2B5EF4-FFF2-40B4-BE49-F238E27FC236}">
                <a16:creationId xmlns:a16="http://schemas.microsoft.com/office/drawing/2014/main" id="{6C248C5A-A6FC-4614-875F-408D06563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061" y="5867680"/>
            <a:ext cx="946477" cy="346551"/>
          </a:xfrm>
          <a:prstGeom prst="rect">
            <a:avLst/>
          </a:prstGeom>
        </p:spPr>
      </p:pic>
      <p:pic>
        <p:nvPicPr>
          <p:cNvPr id="20" name="Immagine 19">
            <a:extLst>
              <a:ext uri="{FF2B5EF4-FFF2-40B4-BE49-F238E27FC236}">
                <a16:creationId xmlns:a16="http://schemas.microsoft.com/office/drawing/2014/main" id="{0DA80CF1-664E-48FE-8569-9CD0A300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406" y="5947713"/>
            <a:ext cx="946477" cy="346551"/>
          </a:xfrm>
          <a:prstGeom prst="rect">
            <a:avLst/>
          </a:prstGeom>
        </p:spPr>
      </p:pic>
      <p:pic>
        <p:nvPicPr>
          <p:cNvPr id="12" name="Immagine 11">
            <a:extLst>
              <a:ext uri="{FF2B5EF4-FFF2-40B4-BE49-F238E27FC236}">
                <a16:creationId xmlns:a16="http://schemas.microsoft.com/office/drawing/2014/main" id="{B485270B-A4C4-4112-819D-6A0F6E8C8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868" y="5372429"/>
            <a:ext cx="946477" cy="1067626"/>
          </a:xfrm>
          <a:prstGeom prst="rect">
            <a:avLst/>
          </a:prstGeom>
        </p:spPr>
      </p:pic>
      <p:pic>
        <p:nvPicPr>
          <p:cNvPr id="13" name="Immagine 12">
            <a:extLst>
              <a:ext uri="{FF2B5EF4-FFF2-40B4-BE49-F238E27FC236}">
                <a16:creationId xmlns:a16="http://schemas.microsoft.com/office/drawing/2014/main" id="{1F26C121-D091-4540-AA36-F0B43D45B48B}"/>
              </a:ext>
            </a:extLst>
          </p:cNvPr>
          <p:cNvPicPr>
            <a:picLocks noChangeAspect="1"/>
          </p:cNvPicPr>
          <p:nvPr/>
        </p:nvPicPr>
        <p:blipFill rotWithShape="1">
          <a:blip r:embed="rId5"/>
          <a:srcRect l="25154" t="30978" r="18351" b="41523"/>
          <a:stretch/>
        </p:blipFill>
        <p:spPr>
          <a:xfrm>
            <a:off x="38082" y="2064508"/>
            <a:ext cx="9065418" cy="2482065"/>
          </a:xfrm>
          <a:prstGeom prst="rect">
            <a:avLst/>
          </a:prstGeom>
        </p:spPr>
      </p:pic>
    </p:spTree>
    <p:extLst>
      <p:ext uri="{BB962C8B-B14F-4D97-AF65-F5344CB8AC3E}">
        <p14:creationId xmlns:p14="http://schemas.microsoft.com/office/powerpoint/2010/main" val="2890691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D3387A60-19BD-4A5C-9FC6-CFB481069BB6}"/>
              </a:ext>
            </a:extLst>
          </p:cNvPr>
          <p:cNvSpPr>
            <a:spLocks noGrp="1"/>
          </p:cNvSpPr>
          <p:nvPr>
            <p:ph type="title"/>
          </p:nvPr>
        </p:nvSpPr>
        <p:spPr>
          <a:xfrm>
            <a:off x="314325" y="-200530"/>
            <a:ext cx="8515350" cy="1325563"/>
          </a:xfrm>
        </p:spPr>
        <p:txBody>
          <a:bodyPr>
            <a:normAutofit/>
          </a:bodyPr>
          <a:lstStyle/>
          <a:p>
            <a:pPr algn="ctr"/>
            <a:r>
              <a:rPr lang="en-GB" dirty="0"/>
              <a:t>In vivo CRISPR/Cas9 gene therapy </a:t>
            </a:r>
          </a:p>
        </p:txBody>
      </p:sp>
      <p:sp>
        <p:nvSpPr>
          <p:cNvPr id="2" name="CasellaDiTesto 1">
            <a:extLst>
              <a:ext uri="{FF2B5EF4-FFF2-40B4-BE49-F238E27FC236}">
                <a16:creationId xmlns:a16="http://schemas.microsoft.com/office/drawing/2014/main" id="{EA1E8412-8245-43F5-8B24-4F960FECC75B}"/>
              </a:ext>
            </a:extLst>
          </p:cNvPr>
          <p:cNvSpPr txBox="1"/>
          <p:nvPr/>
        </p:nvSpPr>
        <p:spPr>
          <a:xfrm>
            <a:off x="98446" y="1125033"/>
            <a:ext cx="7972746" cy="3416320"/>
          </a:xfrm>
          <a:prstGeom prst="rect">
            <a:avLst/>
          </a:prstGeom>
          <a:noFill/>
        </p:spPr>
        <p:txBody>
          <a:bodyPr wrap="square" rtlCol="0">
            <a:spAutoFit/>
          </a:bodyPr>
          <a:lstStyle/>
          <a:p>
            <a:r>
              <a:rPr lang="en-GB" dirty="0"/>
              <a:t>Points that has to be addressed:</a:t>
            </a:r>
          </a:p>
          <a:p>
            <a:endParaRPr lang="en-GB" dirty="0"/>
          </a:p>
          <a:p>
            <a:pPr marL="285750" indent="-285750">
              <a:buFont typeface="Arial" panose="020B0604020202020204" pitchFamily="34" charset="0"/>
              <a:buChar char="•"/>
            </a:pPr>
            <a:r>
              <a:rPr lang="en-GB" dirty="0"/>
              <a:t>Elimination of off targets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latin typeface="Calibri" panose="020F0502020204030204" pitchFamily="34" charset="0"/>
                <a:ea typeface="Calibri" panose="020F0502020204030204" pitchFamily="34" charset="0"/>
                <a:cs typeface="Arial" panose="020B0604020202020204" pitchFamily="34" charset="0"/>
              </a:rPr>
              <a:t>R</a:t>
            </a:r>
            <a:r>
              <a:rPr lang="en-GB" sz="1800" dirty="0">
                <a:effectLst/>
                <a:latin typeface="Calibri" panose="020F0502020204030204" pitchFamily="34" charset="0"/>
                <a:ea typeface="Calibri" panose="020F0502020204030204" pitchFamily="34" charset="0"/>
                <a:cs typeface="Arial" panose="020B0604020202020204" pitchFamily="34" charset="0"/>
              </a:rPr>
              <a:t>equirement for a PAM near the target site</a:t>
            </a:r>
          </a:p>
          <a:p>
            <a:pPr marL="285750" indent="-285750">
              <a:buFont typeface="Arial" panose="020B0604020202020204" pitchFamily="34" charset="0"/>
              <a:buChar char="•"/>
            </a:pPr>
            <a:endParaRPr lang="en-GB" dirty="0">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Arial" panose="020B0604020202020204" pitchFamily="34" charset="0"/>
              </a:rPr>
              <a:t>Immunotoxicity</a:t>
            </a:r>
          </a:p>
          <a:p>
            <a:pPr marL="285750" indent="-285750">
              <a:buFont typeface="Arial" panose="020B0604020202020204" pitchFamily="34" charset="0"/>
              <a:buChar char="•"/>
            </a:pPr>
            <a:endParaRPr lang="en-GB" dirty="0">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dirty="0">
                <a:latin typeface="Calibri" panose="020F0502020204030204" pitchFamily="34" charset="0"/>
                <a:cs typeface="Arial" panose="020B0604020202020204" pitchFamily="34" charset="0"/>
              </a:rPr>
              <a:t>Delivery</a:t>
            </a:r>
            <a:endParaRPr lang="en-GB" dirty="0"/>
          </a:p>
          <a:p>
            <a:endParaRPr lang="en-GB" dirty="0"/>
          </a:p>
          <a:p>
            <a:endParaRPr lang="en-GB" dirty="0"/>
          </a:p>
          <a:p>
            <a:endParaRPr lang="en-GB" dirty="0"/>
          </a:p>
        </p:txBody>
      </p:sp>
      <p:pic>
        <p:nvPicPr>
          <p:cNvPr id="4" name="Immagine 3">
            <a:extLst>
              <a:ext uri="{FF2B5EF4-FFF2-40B4-BE49-F238E27FC236}">
                <a16:creationId xmlns:a16="http://schemas.microsoft.com/office/drawing/2014/main" id="{459C0161-367C-4A5F-AF33-EA14A9654E76}"/>
              </a:ext>
            </a:extLst>
          </p:cNvPr>
          <p:cNvPicPr>
            <a:picLocks noChangeAspect="1"/>
          </p:cNvPicPr>
          <p:nvPr/>
        </p:nvPicPr>
        <p:blipFill rotWithShape="1">
          <a:blip r:embed="rId3">
            <a:extLst>
              <a:ext uri="{28A0092B-C50C-407E-A947-70E740481C1C}">
                <a14:useLocalDpi xmlns:a14="http://schemas.microsoft.com/office/drawing/2010/main" val="0"/>
              </a:ext>
            </a:extLst>
          </a:blip>
          <a:srcRect l="2255" t="3698" r="2652" b="55671"/>
          <a:stretch/>
        </p:blipFill>
        <p:spPr>
          <a:xfrm>
            <a:off x="5161695" y="1766728"/>
            <a:ext cx="3664084" cy="1565563"/>
          </a:xfrm>
          <a:prstGeom prst="rect">
            <a:avLst/>
          </a:prstGeom>
          <a:ln>
            <a:solidFill>
              <a:schemeClr val="tx1"/>
            </a:solidFill>
          </a:ln>
        </p:spPr>
      </p:pic>
      <p:grpSp>
        <p:nvGrpSpPr>
          <p:cNvPr id="21" name="Gruppo 20">
            <a:extLst>
              <a:ext uri="{FF2B5EF4-FFF2-40B4-BE49-F238E27FC236}">
                <a16:creationId xmlns:a16="http://schemas.microsoft.com/office/drawing/2014/main" id="{62BB261D-464D-491F-853C-DA1A31BE523A}"/>
              </a:ext>
            </a:extLst>
          </p:cNvPr>
          <p:cNvGrpSpPr/>
          <p:nvPr/>
        </p:nvGrpSpPr>
        <p:grpSpPr>
          <a:xfrm>
            <a:off x="98446" y="4541353"/>
            <a:ext cx="4751880" cy="2052268"/>
            <a:chOff x="772837" y="4130959"/>
            <a:chExt cx="4751880" cy="2052268"/>
          </a:xfrm>
        </p:grpSpPr>
        <p:pic>
          <p:nvPicPr>
            <p:cNvPr id="7" name="Immagine 6" descr="Immagine che contiene testo, clipart, segnale&#10;&#10;Descrizione generata automaticamente">
              <a:extLst>
                <a:ext uri="{FF2B5EF4-FFF2-40B4-BE49-F238E27FC236}">
                  <a16:creationId xmlns:a16="http://schemas.microsoft.com/office/drawing/2014/main" id="{AA7FBAD7-478F-454A-9B44-372B8A1F6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837" y="4130959"/>
              <a:ext cx="3071422" cy="2052268"/>
            </a:xfrm>
            <a:prstGeom prst="rect">
              <a:avLst/>
            </a:prstGeom>
          </p:spPr>
        </p:pic>
        <p:cxnSp>
          <p:nvCxnSpPr>
            <p:cNvPr id="16" name="Connettore 2 15">
              <a:extLst>
                <a:ext uri="{FF2B5EF4-FFF2-40B4-BE49-F238E27FC236}">
                  <a16:creationId xmlns:a16="http://schemas.microsoft.com/office/drawing/2014/main" id="{0E04174D-5690-4B0D-87A8-91166AC6FF2D}"/>
                </a:ext>
              </a:extLst>
            </p:cNvPr>
            <p:cNvCxnSpPr/>
            <p:nvPr/>
          </p:nvCxnSpPr>
          <p:spPr>
            <a:xfrm flipV="1">
              <a:off x="2421754" y="4876571"/>
              <a:ext cx="1671403" cy="9591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DD26FFC9-9342-4862-AD96-2DDA47D84BA8}"/>
                </a:ext>
              </a:extLst>
            </p:cNvPr>
            <p:cNvCxnSpPr>
              <a:cxnSpLocks/>
            </p:cNvCxnSpPr>
            <p:nvPr/>
          </p:nvCxnSpPr>
          <p:spPr>
            <a:xfrm flipV="1">
              <a:off x="2421754" y="5877420"/>
              <a:ext cx="1588958" cy="408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E6D03777-65E1-4109-B06A-A7397194BB76}"/>
                </a:ext>
              </a:extLst>
            </p:cNvPr>
            <p:cNvSpPr txBox="1"/>
            <p:nvPr/>
          </p:nvSpPr>
          <p:spPr>
            <a:xfrm>
              <a:off x="4055682" y="5692754"/>
              <a:ext cx="1431560" cy="369332"/>
            </a:xfrm>
            <a:prstGeom prst="rect">
              <a:avLst/>
            </a:prstGeom>
            <a:noFill/>
          </p:spPr>
          <p:txBody>
            <a:bodyPr wrap="square" rtlCol="0">
              <a:spAutoFit/>
            </a:bodyPr>
            <a:lstStyle/>
            <a:p>
              <a:r>
                <a:rPr lang="en-GB" dirty="0"/>
                <a:t>5′NNGRRT3’</a:t>
              </a:r>
            </a:p>
          </p:txBody>
        </p:sp>
        <p:sp>
          <p:nvSpPr>
            <p:cNvPr id="20" name="CasellaDiTesto 19">
              <a:extLst>
                <a:ext uri="{FF2B5EF4-FFF2-40B4-BE49-F238E27FC236}">
                  <a16:creationId xmlns:a16="http://schemas.microsoft.com/office/drawing/2014/main" id="{17D77C86-2946-499B-A2BF-81D989D1004A}"/>
                </a:ext>
              </a:extLst>
            </p:cNvPr>
            <p:cNvSpPr txBox="1"/>
            <p:nvPr/>
          </p:nvSpPr>
          <p:spPr>
            <a:xfrm>
              <a:off x="4093157" y="4691905"/>
              <a:ext cx="1431560" cy="369332"/>
            </a:xfrm>
            <a:prstGeom prst="rect">
              <a:avLst/>
            </a:prstGeom>
            <a:noFill/>
          </p:spPr>
          <p:txBody>
            <a:bodyPr wrap="square" rtlCol="0">
              <a:spAutoFit/>
            </a:bodyPr>
            <a:lstStyle/>
            <a:p>
              <a:r>
                <a:rPr lang="en-GB" dirty="0"/>
                <a:t>5′NGG3′</a:t>
              </a:r>
            </a:p>
          </p:txBody>
        </p:sp>
      </p:grpSp>
      <p:grpSp>
        <p:nvGrpSpPr>
          <p:cNvPr id="12" name="Gruppo 11">
            <a:extLst>
              <a:ext uri="{FF2B5EF4-FFF2-40B4-BE49-F238E27FC236}">
                <a16:creationId xmlns:a16="http://schemas.microsoft.com/office/drawing/2014/main" id="{D89CA3CD-2788-491C-8733-BB276E0C2B36}"/>
              </a:ext>
            </a:extLst>
          </p:cNvPr>
          <p:cNvGrpSpPr/>
          <p:nvPr/>
        </p:nvGrpSpPr>
        <p:grpSpPr>
          <a:xfrm>
            <a:off x="5090171" y="3947492"/>
            <a:ext cx="3955383" cy="2859565"/>
            <a:chOff x="955497" y="1161177"/>
            <a:chExt cx="6509641" cy="4078839"/>
          </a:xfrm>
        </p:grpSpPr>
        <p:pic>
          <p:nvPicPr>
            <p:cNvPr id="14" name="Immagine 13">
              <a:extLst>
                <a:ext uri="{FF2B5EF4-FFF2-40B4-BE49-F238E27FC236}">
                  <a16:creationId xmlns:a16="http://schemas.microsoft.com/office/drawing/2014/main" id="{DFAE56E3-E09F-4F87-8217-E32982E1B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257" y="1198967"/>
              <a:ext cx="6328881" cy="4041049"/>
            </a:xfrm>
            <a:prstGeom prst="rect">
              <a:avLst/>
            </a:prstGeom>
          </p:spPr>
        </p:pic>
        <p:sp>
          <p:nvSpPr>
            <p:cNvPr id="15" name="Rettangolo 14">
              <a:extLst>
                <a:ext uri="{FF2B5EF4-FFF2-40B4-BE49-F238E27FC236}">
                  <a16:creationId xmlns:a16="http://schemas.microsoft.com/office/drawing/2014/main" id="{7456214A-5A2B-4DA3-9145-A12B02A80163}"/>
                </a:ext>
              </a:extLst>
            </p:cNvPr>
            <p:cNvSpPr/>
            <p:nvPr/>
          </p:nvSpPr>
          <p:spPr>
            <a:xfrm>
              <a:off x="955497" y="1161177"/>
              <a:ext cx="2619910" cy="790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78613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9866118-FEB7-40C3-9AB1-4B2EB3BE670D}"/>
              </a:ext>
            </a:extLst>
          </p:cNvPr>
          <p:cNvPicPr>
            <a:picLocks noChangeAspect="1"/>
          </p:cNvPicPr>
          <p:nvPr/>
        </p:nvPicPr>
        <p:blipFill rotWithShape="1">
          <a:blip r:embed="rId3"/>
          <a:srcRect l="31349" t="12138" r="30899" b="40762"/>
          <a:stretch/>
        </p:blipFill>
        <p:spPr>
          <a:xfrm>
            <a:off x="3252847" y="1647276"/>
            <a:ext cx="5788412" cy="4062140"/>
          </a:xfrm>
          <a:prstGeom prst="rect">
            <a:avLst/>
          </a:prstGeom>
        </p:spPr>
      </p:pic>
      <p:sp>
        <p:nvSpPr>
          <p:cNvPr id="6" name="Titolo 1">
            <a:extLst>
              <a:ext uri="{FF2B5EF4-FFF2-40B4-BE49-F238E27FC236}">
                <a16:creationId xmlns:a16="http://schemas.microsoft.com/office/drawing/2014/main" id="{D3387A60-19BD-4A5C-9FC6-CFB481069BB6}"/>
              </a:ext>
            </a:extLst>
          </p:cNvPr>
          <p:cNvSpPr>
            <a:spLocks noGrp="1"/>
          </p:cNvSpPr>
          <p:nvPr>
            <p:ph type="title"/>
          </p:nvPr>
        </p:nvSpPr>
        <p:spPr>
          <a:xfrm>
            <a:off x="314325" y="-246579"/>
            <a:ext cx="8515350" cy="1325563"/>
          </a:xfrm>
        </p:spPr>
        <p:txBody>
          <a:bodyPr>
            <a:normAutofit/>
          </a:bodyPr>
          <a:lstStyle/>
          <a:p>
            <a:pPr algn="ctr"/>
            <a:r>
              <a:rPr lang="en-GB" dirty="0"/>
              <a:t>Precision Gene Editing With CRISPR</a:t>
            </a:r>
          </a:p>
        </p:txBody>
      </p:sp>
      <p:sp>
        <p:nvSpPr>
          <p:cNvPr id="8" name="CasellaDiTesto 7">
            <a:extLst>
              <a:ext uri="{FF2B5EF4-FFF2-40B4-BE49-F238E27FC236}">
                <a16:creationId xmlns:a16="http://schemas.microsoft.com/office/drawing/2014/main" id="{9D3B3FEA-5B83-433E-8932-DB5DB3ABC7C4}"/>
              </a:ext>
            </a:extLst>
          </p:cNvPr>
          <p:cNvSpPr txBox="1"/>
          <p:nvPr/>
        </p:nvSpPr>
        <p:spPr>
          <a:xfrm>
            <a:off x="0" y="1272052"/>
            <a:ext cx="3154166" cy="5586145"/>
          </a:xfrm>
          <a:prstGeom prst="rect">
            <a:avLst/>
          </a:prstGeom>
          <a:noFill/>
        </p:spPr>
        <p:txBody>
          <a:bodyPr wrap="square">
            <a:spAutoFit/>
          </a:bodyPr>
          <a:lstStyle/>
          <a:p>
            <a:pPr algn="just"/>
            <a:r>
              <a:rPr lang="en-GB" sz="1700" dirty="0"/>
              <a:t>CRISPR/Cas9-HDR. Cas9 induces a DSB. The exogenous </a:t>
            </a:r>
            <a:r>
              <a:rPr lang="en-GB" sz="1700" dirty="0" err="1"/>
              <a:t>ssODN</a:t>
            </a:r>
            <a:r>
              <a:rPr lang="en-GB" sz="1700" dirty="0"/>
              <a:t> carrying the sequence for the desired edit and homology arms is used as a template for HDR-mediated gene modification. </a:t>
            </a:r>
          </a:p>
          <a:p>
            <a:pPr algn="just"/>
            <a:r>
              <a:rPr lang="en-GB" sz="1700" dirty="0"/>
              <a:t>Base Editor. dCas9 or Cas9n is tethered to the catalytic portion of a deaminase. Cytosine deaminase </a:t>
            </a:r>
            <a:r>
              <a:rPr lang="en-GB" sz="1700" dirty="0" err="1"/>
              <a:t>catalyzes</a:t>
            </a:r>
            <a:r>
              <a:rPr lang="en-GB" sz="1700" dirty="0"/>
              <a:t> the formation of uridine from cytosine. DNA mismatch repair mechanisms or DNA replication yield an C:G to T:A single nucleotide base edit. Adenosine deaminase </a:t>
            </a:r>
            <a:r>
              <a:rPr lang="en-GB" sz="1700" dirty="0" err="1"/>
              <a:t>catalyzes</a:t>
            </a:r>
            <a:r>
              <a:rPr lang="en-GB" sz="1700" dirty="0"/>
              <a:t> the formation of inosine from adenosine. DNA mismatch repair mechanisms or DNA replication yield an A:T to G:C single nucleotide base edit.</a:t>
            </a:r>
          </a:p>
        </p:txBody>
      </p:sp>
    </p:spTree>
    <p:extLst>
      <p:ext uri="{BB962C8B-B14F-4D97-AF65-F5344CB8AC3E}">
        <p14:creationId xmlns:p14="http://schemas.microsoft.com/office/powerpoint/2010/main" val="3058398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79F8B498-7170-4C29-B91F-8A7B3920FD3A}"/>
              </a:ext>
            </a:extLst>
          </p:cNvPr>
          <p:cNvSpPr>
            <a:spLocks noGrp="1"/>
          </p:cNvSpPr>
          <p:nvPr>
            <p:ph type="title"/>
          </p:nvPr>
        </p:nvSpPr>
        <p:spPr>
          <a:xfrm>
            <a:off x="314325" y="-200530"/>
            <a:ext cx="8515350" cy="1325563"/>
          </a:xfrm>
        </p:spPr>
        <p:txBody>
          <a:bodyPr>
            <a:normAutofit/>
          </a:bodyPr>
          <a:lstStyle/>
          <a:p>
            <a:pPr algn="ctr"/>
            <a:r>
              <a:rPr lang="en-GB" dirty="0"/>
              <a:t>In vivo CRISPR Gene Therapy</a:t>
            </a:r>
          </a:p>
        </p:txBody>
      </p:sp>
      <p:pic>
        <p:nvPicPr>
          <p:cNvPr id="3" name="Immagine 2">
            <a:extLst>
              <a:ext uri="{FF2B5EF4-FFF2-40B4-BE49-F238E27FC236}">
                <a16:creationId xmlns:a16="http://schemas.microsoft.com/office/drawing/2014/main" id="{17925764-286E-499F-8419-B68C73C00701}"/>
              </a:ext>
            </a:extLst>
          </p:cNvPr>
          <p:cNvPicPr>
            <a:picLocks noChangeAspect="1"/>
          </p:cNvPicPr>
          <p:nvPr/>
        </p:nvPicPr>
        <p:blipFill>
          <a:blip r:embed="rId2"/>
          <a:stretch>
            <a:fillRect/>
          </a:stretch>
        </p:blipFill>
        <p:spPr>
          <a:xfrm>
            <a:off x="1520439" y="1253446"/>
            <a:ext cx="6103121" cy="4813443"/>
          </a:xfrm>
          <a:prstGeom prst="rect">
            <a:avLst/>
          </a:prstGeom>
        </p:spPr>
      </p:pic>
    </p:spTree>
    <p:extLst>
      <p:ext uri="{BB962C8B-B14F-4D97-AF65-F5344CB8AC3E}">
        <p14:creationId xmlns:p14="http://schemas.microsoft.com/office/powerpoint/2010/main" val="3835365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79F8B498-7170-4C29-B91F-8A7B3920FD3A}"/>
              </a:ext>
            </a:extLst>
          </p:cNvPr>
          <p:cNvSpPr>
            <a:spLocks noGrp="1"/>
          </p:cNvSpPr>
          <p:nvPr>
            <p:ph type="title"/>
          </p:nvPr>
        </p:nvSpPr>
        <p:spPr>
          <a:xfrm>
            <a:off x="314325" y="-200530"/>
            <a:ext cx="8515350" cy="1325563"/>
          </a:xfrm>
        </p:spPr>
        <p:txBody>
          <a:bodyPr>
            <a:normAutofit/>
          </a:bodyPr>
          <a:lstStyle/>
          <a:p>
            <a:pPr algn="ctr"/>
            <a:r>
              <a:rPr lang="en-GB" dirty="0"/>
              <a:t>In vivo CRISPR Gene Therapy</a:t>
            </a:r>
          </a:p>
        </p:txBody>
      </p:sp>
      <p:pic>
        <p:nvPicPr>
          <p:cNvPr id="5" name="Immagine 4">
            <a:extLst>
              <a:ext uri="{FF2B5EF4-FFF2-40B4-BE49-F238E27FC236}">
                <a16:creationId xmlns:a16="http://schemas.microsoft.com/office/drawing/2014/main" id="{88A56A55-11A0-4BF0-B54E-545C296F1BB4}"/>
              </a:ext>
            </a:extLst>
          </p:cNvPr>
          <p:cNvPicPr>
            <a:picLocks noChangeAspect="1"/>
          </p:cNvPicPr>
          <p:nvPr/>
        </p:nvPicPr>
        <p:blipFill rotWithShape="1">
          <a:blip r:embed="rId2"/>
          <a:srcRect r="37303" b="48305"/>
          <a:stretch/>
        </p:blipFill>
        <p:spPr>
          <a:xfrm>
            <a:off x="2068607" y="984695"/>
            <a:ext cx="4628567" cy="2846470"/>
          </a:xfrm>
          <a:prstGeom prst="rect">
            <a:avLst/>
          </a:prstGeom>
        </p:spPr>
      </p:pic>
      <p:pic>
        <p:nvPicPr>
          <p:cNvPr id="7" name="Immagine 6">
            <a:extLst>
              <a:ext uri="{FF2B5EF4-FFF2-40B4-BE49-F238E27FC236}">
                <a16:creationId xmlns:a16="http://schemas.microsoft.com/office/drawing/2014/main" id="{3E0FC770-4011-40CC-A13C-4049B10D3219}"/>
              </a:ext>
            </a:extLst>
          </p:cNvPr>
          <p:cNvPicPr>
            <a:picLocks noChangeAspect="1"/>
          </p:cNvPicPr>
          <p:nvPr/>
        </p:nvPicPr>
        <p:blipFill rotWithShape="1">
          <a:blip r:embed="rId3"/>
          <a:srcRect l="5505" t="24083" r="5505" b="25980"/>
          <a:stretch/>
        </p:blipFill>
        <p:spPr>
          <a:xfrm>
            <a:off x="314325" y="4058292"/>
            <a:ext cx="8137132" cy="2568539"/>
          </a:xfrm>
          <a:prstGeom prst="rect">
            <a:avLst/>
          </a:prstGeom>
        </p:spPr>
      </p:pic>
    </p:spTree>
    <p:extLst>
      <p:ext uri="{BB962C8B-B14F-4D97-AF65-F5344CB8AC3E}">
        <p14:creationId xmlns:p14="http://schemas.microsoft.com/office/powerpoint/2010/main" val="2966946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1BC5D42-F9DA-4A4F-8F1F-36C49C4EF766}"/>
              </a:ext>
            </a:extLst>
          </p:cNvPr>
          <p:cNvPicPr>
            <a:picLocks noChangeAspect="1"/>
          </p:cNvPicPr>
          <p:nvPr/>
        </p:nvPicPr>
        <p:blipFill rotWithShape="1">
          <a:blip r:embed="rId2"/>
          <a:srcRect l="28202" t="28877" r="20562" b="23783"/>
          <a:stretch/>
        </p:blipFill>
        <p:spPr>
          <a:xfrm>
            <a:off x="950359" y="1931541"/>
            <a:ext cx="7243281" cy="3764599"/>
          </a:xfrm>
          <a:prstGeom prst="rect">
            <a:avLst/>
          </a:prstGeom>
        </p:spPr>
      </p:pic>
      <p:sp>
        <p:nvSpPr>
          <p:cNvPr id="6" name="Titolo 1">
            <a:extLst>
              <a:ext uri="{FF2B5EF4-FFF2-40B4-BE49-F238E27FC236}">
                <a16:creationId xmlns:a16="http://schemas.microsoft.com/office/drawing/2014/main" id="{B7BC56C7-4A39-46A6-8E3A-315E376061B9}"/>
              </a:ext>
            </a:extLst>
          </p:cNvPr>
          <p:cNvSpPr>
            <a:spLocks noGrp="1"/>
          </p:cNvSpPr>
          <p:nvPr>
            <p:ph type="title"/>
          </p:nvPr>
        </p:nvSpPr>
        <p:spPr>
          <a:xfrm>
            <a:off x="0" y="123093"/>
            <a:ext cx="9144000" cy="1325563"/>
          </a:xfrm>
        </p:spPr>
        <p:txBody>
          <a:bodyPr>
            <a:normAutofit/>
          </a:bodyPr>
          <a:lstStyle/>
          <a:p>
            <a:pPr algn="ctr"/>
            <a:r>
              <a:rPr lang="en-GB" dirty="0"/>
              <a:t>CRISPR/Cas9 based de novo discovery</a:t>
            </a:r>
          </a:p>
        </p:txBody>
      </p:sp>
    </p:spTree>
    <p:extLst>
      <p:ext uri="{BB962C8B-B14F-4D97-AF65-F5344CB8AC3E}">
        <p14:creationId xmlns:p14="http://schemas.microsoft.com/office/powerpoint/2010/main" val="101064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A0F82-1556-4B8E-9448-74B6B4318C4E}"/>
              </a:ext>
            </a:extLst>
          </p:cNvPr>
          <p:cNvSpPr>
            <a:spLocks noGrp="1"/>
          </p:cNvSpPr>
          <p:nvPr>
            <p:ph type="title"/>
          </p:nvPr>
        </p:nvSpPr>
        <p:spPr>
          <a:xfrm>
            <a:off x="628650" y="7318"/>
            <a:ext cx="7886700" cy="1325563"/>
          </a:xfrm>
        </p:spPr>
        <p:txBody>
          <a:bodyPr>
            <a:normAutofit fontScale="90000"/>
          </a:bodyPr>
          <a:lstStyle/>
          <a:p>
            <a:pPr algn="ctr"/>
            <a:r>
              <a:rPr lang="en-GB" dirty="0"/>
              <a:t>First attempts of genome engineering in </a:t>
            </a:r>
            <a:r>
              <a:rPr lang="en-GB" i="1" dirty="0"/>
              <a:t>Saccharomyces cerevisiae</a:t>
            </a:r>
          </a:p>
        </p:txBody>
      </p:sp>
      <p:sp>
        <p:nvSpPr>
          <p:cNvPr id="7" name="CasellaDiTesto 6">
            <a:extLst>
              <a:ext uri="{FF2B5EF4-FFF2-40B4-BE49-F238E27FC236}">
                <a16:creationId xmlns:a16="http://schemas.microsoft.com/office/drawing/2014/main" id="{8551CB1E-E4A1-4E42-9464-8A0EEEBE097D}"/>
              </a:ext>
            </a:extLst>
          </p:cNvPr>
          <p:cNvSpPr txBox="1"/>
          <p:nvPr/>
        </p:nvSpPr>
        <p:spPr>
          <a:xfrm>
            <a:off x="71898" y="5895446"/>
            <a:ext cx="9000203" cy="923330"/>
          </a:xfrm>
          <a:prstGeom prst="rect">
            <a:avLst/>
          </a:prstGeom>
          <a:noFill/>
        </p:spPr>
        <p:txBody>
          <a:bodyPr wrap="square">
            <a:spAutoFit/>
          </a:bodyPr>
          <a:lstStyle/>
          <a:p>
            <a:pPr algn="just"/>
            <a:r>
              <a:rPr lang="en-GB" dirty="0"/>
              <a:t>This system relies on the ability to introduce DNA into a cell (by transformation or other processes), to achieve integration mediated by homologous recombination, and to have available suitable selective markers as cloned DNA fragments. </a:t>
            </a:r>
          </a:p>
        </p:txBody>
      </p:sp>
      <p:pic>
        <p:nvPicPr>
          <p:cNvPr id="8" name="Immagine 7">
            <a:extLst>
              <a:ext uri="{FF2B5EF4-FFF2-40B4-BE49-F238E27FC236}">
                <a16:creationId xmlns:a16="http://schemas.microsoft.com/office/drawing/2014/main" id="{A1E79475-9990-450F-A12C-E06644417B3E}"/>
              </a:ext>
            </a:extLst>
          </p:cNvPr>
          <p:cNvPicPr>
            <a:picLocks noChangeAspect="1"/>
          </p:cNvPicPr>
          <p:nvPr/>
        </p:nvPicPr>
        <p:blipFill rotWithShape="1">
          <a:blip r:embed="rId3"/>
          <a:srcRect l="27812" t="25926" r="23541" b="27225"/>
          <a:stretch/>
        </p:blipFill>
        <p:spPr>
          <a:xfrm>
            <a:off x="352425" y="1850052"/>
            <a:ext cx="5829301" cy="3157895"/>
          </a:xfrm>
          <a:prstGeom prst="rect">
            <a:avLst/>
          </a:prstGeom>
        </p:spPr>
      </p:pic>
      <p:sp>
        <p:nvSpPr>
          <p:cNvPr id="9" name="Rettangolo 8">
            <a:extLst>
              <a:ext uri="{FF2B5EF4-FFF2-40B4-BE49-F238E27FC236}">
                <a16:creationId xmlns:a16="http://schemas.microsoft.com/office/drawing/2014/main" id="{AD4A0B1E-BC2F-4853-97D1-6642BDA8054E}"/>
              </a:ext>
            </a:extLst>
          </p:cNvPr>
          <p:cNvSpPr/>
          <p:nvPr/>
        </p:nvSpPr>
        <p:spPr>
          <a:xfrm>
            <a:off x="1115123" y="2163337"/>
            <a:ext cx="111512" cy="73882"/>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nettore 2 14">
            <a:extLst>
              <a:ext uri="{FF2B5EF4-FFF2-40B4-BE49-F238E27FC236}">
                <a16:creationId xmlns:a16="http://schemas.microsoft.com/office/drawing/2014/main" id="{746E2552-99AE-4216-8C99-7B740F62BF89}"/>
              </a:ext>
            </a:extLst>
          </p:cNvPr>
          <p:cNvCxnSpPr>
            <a:cxnSpLocks/>
          </p:cNvCxnSpPr>
          <p:nvPr/>
        </p:nvCxnSpPr>
        <p:spPr>
          <a:xfrm>
            <a:off x="1267455" y="2200278"/>
            <a:ext cx="316415" cy="1428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6C33EB70-2156-4FB3-B066-D5715C835163}"/>
              </a:ext>
            </a:extLst>
          </p:cNvPr>
          <p:cNvSpPr txBox="1"/>
          <p:nvPr/>
        </p:nvSpPr>
        <p:spPr>
          <a:xfrm>
            <a:off x="261257" y="2003380"/>
            <a:ext cx="734786" cy="923330"/>
          </a:xfrm>
          <a:prstGeom prst="rect">
            <a:avLst/>
          </a:prstGeom>
          <a:noFill/>
        </p:spPr>
        <p:txBody>
          <a:bodyPr wrap="square" rtlCol="0">
            <a:spAutoFit/>
          </a:bodyPr>
          <a:lstStyle/>
          <a:p>
            <a:endParaRPr lang="en-GB" dirty="0"/>
          </a:p>
          <a:p>
            <a:r>
              <a:rPr lang="en-GB" dirty="0"/>
              <a:t>His3</a:t>
            </a:r>
            <a:r>
              <a:rPr lang="en-GB" baseline="30000" dirty="0"/>
              <a:t>+</a:t>
            </a:r>
            <a:r>
              <a:rPr lang="en-GB" dirty="0"/>
              <a:t>Ura3</a:t>
            </a:r>
            <a:r>
              <a:rPr lang="en-GB" baseline="30000" dirty="0"/>
              <a:t>-</a:t>
            </a:r>
          </a:p>
        </p:txBody>
      </p:sp>
      <p:sp>
        <p:nvSpPr>
          <p:cNvPr id="22" name="CasellaDiTesto 21">
            <a:extLst>
              <a:ext uri="{FF2B5EF4-FFF2-40B4-BE49-F238E27FC236}">
                <a16:creationId xmlns:a16="http://schemas.microsoft.com/office/drawing/2014/main" id="{A9B00E4F-2969-4261-A630-3C61F02DB6ED}"/>
              </a:ext>
            </a:extLst>
          </p:cNvPr>
          <p:cNvSpPr txBox="1"/>
          <p:nvPr/>
        </p:nvSpPr>
        <p:spPr>
          <a:xfrm>
            <a:off x="5898016" y="2163337"/>
            <a:ext cx="1919968" cy="369332"/>
          </a:xfrm>
          <a:prstGeom prst="rect">
            <a:avLst/>
          </a:prstGeom>
          <a:noFill/>
        </p:spPr>
        <p:txBody>
          <a:bodyPr wrap="square" rtlCol="0">
            <a:spAutoFit/>
          </a:bodyPr>
          <a:lstStyle/>
          <a:p>
            <a:r>
              <a:rPr lang="en-GB" dirty="0"/>
              <a:t>His3 gene </a:t>
            </a:r>
          </a:p>
        </p:txBody>
      </p:sp>
      <p:sp>
        <p:nvSpPr>
          <p:cNvPr id="23" name="CasellaDiTesto 22">
            <a:extLst>
              <a:ext uri="{FF2B5EF4-FFF2-40B4-BE49-F238E27FC236}">
                <a16:creationId xmlns:a16="http://schemas.microsoft.com/office/drawing/2014/main" id="{951E2173-ECA3-4B7D-BF8E-C6919FA2DC50}"/>
              </a:ext>
            </a:extLst>
          </p:cNvPr>
          <p:cNvSpPr txBox="1"/>
          <p:nvPr/>
        </p:nvSpPr>
        <p:spPr>
          <a:xfrm>
            <a:off x="3267075" y="3267476"/>
            <a:ext cx="1919968" cy="369332"/>
          </a:xfrm>
          <a:prstGeom prst="rect">
            <a:avLst/>
          </a:prstGeom>
          <a:noFill/>
        </p:spPr>
        <p:txBody>
          <a:bodyPr wrap="square" rtlCol="0">
            <a:spAutoFit/>
          </a:bodyPr>
          <a:lstStyle/>
          <a:p>
            <a:r>
              <a:rPr lang="en-GB" dirty="0"/>
              <a:t>Ura3 gene </a:t>
            </a:r>
          </a:p>
        </p:txBody>
      </p:sp>
      <p:sp>
        <p:nvSpPr>
          <p:cNvPr id="24" name="Rettangolo 23">
            <a:extLst>
              <a:ext uri="{FF2B5EF4-FFF2-40B4-BE49-F238E27FC236}">
                <a16:creationId xmlns:a16="http://schemas.microsoft.com/office/drawing/2014/main" id="{2B285843-4A6C-48B1-BC44-E50D7823529E}"/>
              </a:ext>
            </a:extLst>
          </p:cNvPr>
          <p:cNvSpPr/>
          <p:nvPr/>
        </p:nvSpPr>
        <p:spPr>
          <a:xfrm>
            <a:off x="1115123" y="3947485"/>
            <a:ext cx="111512" cy="73882"/>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asellaDiTesto 24">
            <a:extLst>
              <a:ext uri="{FF2B5EF4-FFF2-40B4-BE49-F238E27FC236}">
                <a16:creationId xmlns:a16="http://schemas.microsoft.com/office/drawing/2014/main" id="{E73E387D-8552-4270-AF49-52A96D950502}"/>
              </a:ext>
            </a:extLst>
          </p:cNvPr>
          <p:cNvSpPr txBox="1"/>
          <p:nvPr/>
        </p:nvSpPr>
        <p:spPr>
          <a:xfrm>
            <a:off x="141123" y="3559702"/>
            <a:ext cx="734786" cy="923330"/>
          </a:xfrm>
          <a:prstGeom prst="rect">
            <a:avLst/>
          </a:prstGeom>
          <a:noFill/>
        </p:spPr>
        <p:txBody>
          <a:bodyPr wrap="square" rtlCol="0">
            <a:spAutoFit/>
          </a:bodyPr>
          <a:lstStyle/>
          <a:p>
            <a:endParaRPr lang="en-GB" dirty="0"/>
          </a:p>
          <a:p>
            <a:r>
              <a:rPr lang="en-GB" dirty="0"/>
              <a:t>His3</a:t>
            </a:r>
            <a:r>
              <a:rPr lang="en-GB" baseline="30000" dirty="0"/>
              <a:t>-</a:t>
            </a:r>
            <a:r>
              <a:rPr lang="en-GB" dirty="0"/>
              <a:t>Ura3</a:t>
            </a:r>
            <a:r>
              <a:rPr lang="en-GB" baseline="30000" dirty="0"/>
              <a:t>+</a:t>
            </a:r>
          </a:p>
        </p:txBody>
      </p:sp>
      <p:sp>
        <p:nvSpPr>
          <p:cNvPr id="29" name="Rettangolo 28">
            <a:extLst>
              <a:ext uri="{FF2B5EF4-FFF2-40B4-BE49-F238E27FC236}">
                <a16:creationId xmlns:a16="http://schemas.microsoft.com/office/drawing/2014/main" id="{14A42E46-3881-4279-9E20-69A3EAA5957A}"/>
              </a:ext>
            </a:extLst>
          </p:cNvPr>
          <p:cNvSpPr/>
          <p:nvPr/>
        </p:nvSpPr>
        <p:spPr>
          <a:xfrm>
            <a:off x="0" y="3636808"/>
            <a:ext cx="5596602" cy="188831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4015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23A23D0-5ADA-40F7-9B57-DFEB6B9AECE1}"/>
              </a:ext>
            </a:extLst>
          </p:cNvPr>
          <p:cNvPicPr>
            <a:picLocks noChangeAspect="1"/>
          </p:cNvPicPr>
          <p:nvPr/>
        </p:nvPicPr>
        <p:blipFill>
          <a:blip r:embed="rId2"/>
          <a:stretch>
            <a:fillRect/>
          </a:stretch>
        </p:blipFill>
        <p:spPr>
          <a:xfrm>
            <a:off x="2302665" y="1125033"/>
            <a:ext cx="4354989" cy="4030864"/>
          </a:xfrm>
          <a:prstGeom prst="rect">
            <a:avLst/>
          </a:prstGeom>
        </p:spPr>
      </p:pic>
      <p:sp>
        <p:nvSpPr>
          <p:cNvPr id="6" name="Titolo 1">
            <a:extLst>
              <a:ext uri="{FF2B5EF4-FFF2-40B4-BE49-F238E27FC236}">
                <a16:creationId xmlns:a16="http://schemas.microsoft.com/office/drawing/2014/main" id="{3A8CB1E7-5B6D-46AF-97B6-64E2BCAE945F}"/>
              </a:ext>
            </a:extLst>
          </p:cNvPr>
          <p:cNvSpPr>
            <a:spLocks noGrp="1"/>
          </p:cNvSpPr>
          <p:nvPr>
            <p:ph type="title"/>
          </p:nvPr>
        </p:nvSpPr>
        <p:spPr>
          <a:xfrm>
            <a:off x="314325" y="-200530"/>
            <a:ext cx="8515350" cy="1325563"/>
          </a:xfrm>
        </p:spPr>
        <p:txBody>
          <a:bodyPr>
            <a:normAutofit/>
          </a:bodyPr>
          <a:lstStyle/>
          <a:p>
            <a:pPr algn="ctr"/>
            <a:r>
              <a:rPr lang="en-GB" dirty="0"/>
              <a:t>Cancer CRISPR screens</a:t>
            </a:r>
          </a:p>
        </p:txBody>
      </p:sp>
      <p:pic>
        <p:nvPicPr>
          <p:cNvPr id="8" name="Immagine 7">
            <a:extLst>
              <a:ext uri="{FF2B5EF4-FFF2-40B4-BE49-F238E27FC236}">
                <a16:creationId xmlns:a16="http://schemas.microsoft.com/office/drawing/2014/main" id="{ECFAD9A7-FEDF-4D62-9ADE-6885ACF6B951}"/>
              </a:ext>
            </a:extLst>
          </p:cNvPr>
          <p:cNvPicPr>
            <a:picLocks noChangeAspect="1"/>
          </p:cNvPicPr>
          <p:nvPr/>
        </p:nvPicPr>
        <p:blipFill rotWithShape="1">
          <a:blip r:embed="rId3"/>
          <a:srcRect b="74831"/>
          <a:stretch/>
        </p:blipFill>
        <p:spPr>
          <a:xfrm>
            <a:off x="2323215" y="5155897"/>
            <a:ext cx="4313891" cy="1311978"/>
          </a:xfrm>
          <a:prstGeom prst="rect">
            <a:avLst/>
          </a:prstGeom>
        </p:spPr>
      </p:pic>
    </p:spTree>
    <p:extLst>
      <p:ext uri="{BB962C8B-B14F-4D97-AF65-F5344CB8AC3E}">
        <p14:creationId xmlns:p14="http://schemas.microsoft.com/office/powerpoint/2010/main" val="1313328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12B4DA3F-62AE-444E-895D-E3DD17357758}"/>
              </a:ext>
            </a:extLst>
          </p:cNvPr>
          <p:cNvSpPr>
            <a:spLocks noGrp="1"/>
          </p:cNvSpPr>
          <p:nvPr>
            <p:ph type="title"/>
          </p:nvPr>
        </p:nvSpPr>
        <p:spPr>
          <a:xfrm>
            <a:off x="314325" y="-164386"/>
            <a:ext cx="8515350" cy="1325563"/>
          </a:xfrm>
        </p:spPr>
        <p:txBody>
          <a:bodyPr>
            <a:normAutofit/>
          </a:bodyPr>
          <a:lstStyle/>
          <a:p>
            <a:pPr algn="ctr"/>
            <a:r>
              <a:rPr lang="en-GB" dirty="0"/>
              <a:t>Gene editing in human embryos</a:t>
            </a:r>
          </a:p>
        </p:txBody>
      </p:sp>
      <p:sp>
        <p:nvSpPr>
          <p:cNvPr id="2" name="CasellaDiTesto 1">
            <a:extLst>
              <a:ext uri="{FF2B5EF4-FFF2-40B4-BE49-F238E27FC236}">
                <a16:creationId xmlns:a16="http://schemas.microsoft.com/office/drawing/2014/main" id="{80A75B47-77BE-415F-BA5E-9CF403140B12}"/>
              </a:ext>
            </a:extLst>
          </p:cNvPr>
          <p:cNvSpPr txBox="1"/>
          <p:nvPr/>
        </p:nvSpPr>
        <p:spPr>
          <a:xfrm>
            <a:off x="585216" y="1466139"/>
            <a:ext cx="7973568" cy="461665"/>
          </a:xfrm>
          <a:prstGeom prst="rect">
            <a:avLst/>
          </a:prstGeom>
          <a:noFill/>
        </p:spPr>
        <p:txBody>
          <a:bodyPr wrap="square" rtlCol="0">
            <a:spAutoFit/>
          </a:bodyPr>
          <a:lstStyle/>
          <a:p>
            <a:pPr algn="ctr"/>
            <a:r>
              <a:rPr lang="en-GB" sz="2400" dirty="0"/>
              <a:t>UK approves CRISPR for editing human embryonic genome</a:t>
            </a:r>
          </a:p>
        </p:txBody>
      </p:sp>
      <p:sp>
        <p:nvSpPr>
          <p:cNvPr id="5" name="CasellaDiTesto 4">
            <a:extLst>
              <a:ext uri="{FF2B5EF4-FFF2-40B4-BE49-F238E27FC236}">
                <a16:creationId xmlns:a16="http://schemas.microsoft.com/office/drawing/2014/main" id="{F539E996-2289-43D6-9FC0-86C020578811}"/>
              </a:ext>
            </a:extLst>
          </p:cNvPr>
          <p:cNvSpPr txBox="1"/>
          <p:nvPr/>
        </p:nvSpPr>
        <p:spPr>
          <a:xfrm>
            <a:off x="585216" y="2714980"/>
            <a:ext cx="7973568" cy="2862322"/>
          </a:xfrm>
          <a:prstGeom prst="rect">
            <a:avLst/>
          </a:prstGeom>
          <a:noFill/>
        </p:spPr>
        <p:txBody>
          <a:bodyPr wrap="square" rtlCol="0">
            <a:spAutoFit/>
          </a:bodyPr>
          <a:lstStyle/>
          <a:p>
            <a:pPr algn="just"/>
            <a:r>
              <a:rPr lang="en-GB" dirty="0"/>
              <a:t>Kathy </a:t>
            </a:r>
            <a:r>
              <a:rPr lang="en-GB" dirty="0" err="1"/>
              <a:t>Niakan</a:t>
            </a:r>
            <a:r>
              <a:rPr lang="en-GB" dirty="0"/>
              <a:t>, a biologist at the Francis Crick Institute, will use the CRISPR/Cas9 gene-editing system to study donated embryos in the first seven days after fertilization, then discard them. Tweaking the genes in those cells will help her team understand how an embryo develops into a healthy baby, research that could lead to improved success rates for in vitro fertilization.</a:t>
            </a:r>
          </a:p>
          <a:p>
            <a:pPr algn="just"/>
            <a:endParaRPr lang="en-GB" dirty="0"/>
          </a:p>
          <a:p>
            <a:pPr algn="just"/>
            <a:endParaRPr lang="en-GB" dirty="0"/>
          </a:p>
          <a:p>
            <a:pPr algn="just"/>
            <a:r>
              <a:rPr lang="en-GB" dirty="0">
                <a:solidFill>
                  <a:srgbClr val="FF0000"/>
                </a:solidFill>
              </a:rPr>
              <a:t>It remains illegal for the scientists to implant the altered embryos into women, but the decision represents a huge landmark in the use of the revolutionary gene-editing technology.</a:t>
            </a:r>
          </a:p>
        </p:txBody>
      </p:sp>
    </p:spTree>
    <p:extLst>
      <p:ext uri="{BB962C8B-B14F-4D97-AF65-F5344CB8AC3E}">
        <p14:creationId xmlns:p14="http://schemas.microsoft.com/office/powerpoint/2010/main" val="1195555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12B4DA3F-62AE-444E-895D-E3DD17357758}"/>
              </a:ext>
            </a:extLst>
          </p:cNvPr>
          <p:cNvSpPr>
            <a:spLocks noGrp="1"/>
          </p:cNvSpPr>
          <p:nvPr>
            <p:ph type="title"/>
          </p:nvPr>
        </p:nvSpPr>
        <p:spPr>
          <a:xfrm>
            <a:off x="314325" y="-225007"/>
            <a:ext cx="8515350" cy="1325563"/>
          </a:xfrm>
        </p:spPr>
        <p:txBody>
          <a:bodyPr>
            <a:normAutofit/>
          </a:bodyPr>
          <a:lstStyle/>
          <a:p>
            <a:pPr algn="ctr"/>
            <a:r>
              <a:rPr lang="en-GB" dirty="0"/>
              <a:t>Gene editing in human embryos</a:t>
            </a:r>
          </a:p>
        </p:txBody>
      </p:sp>
      <p:pic>
        <p:nvPicPr>
          <p:cNvPr id="3" name="Immagine 2">
            <a:extLst>
              <a:ext uri="{FF2B5EF4-FFF2-40B4-BE49-F238E27FC236}">
                <a16:creationId xmlns:a16="http://schemas.microsoft.com/office/drawing/2014/main" id="{C0D206B0-418F-45B8-A9B2-56C38CB5EC1A}"/>
              </a:ext>
            </a:extLst>
          </p:cNvPr>
          <p:cNvPicPr>
            <a:picLocks noChangeAspect="1"/>
          </p:cNvPicPr>
          <p:nvPr/>
        </p:nvPicPr>
        <p:blipFill rotWithShape="1">
          <a:blip r:embed="rId2"/>
          <a:srcRect l="11911" t="9101" r="12134" b="10599"/>
          <a:stretch/>
        </p:blipFill>
        <p:spPr>
          <a:xfrm>
            <a:off x="1597631" y="1100556"/>
            <a:ext cx="5948736" cy="3537563"/>
          </a:xfrm>
          <a:prstGeom prst="rect">
            <a:avLst/>
          </a:prstGeom>
        </p:spPr>
      </p:pic>
      <p:pic>
        <p:nvPicPr>
          <p:cNvPr id="5" name="Immagine 4">
            <a:extLst>
              <a:ext uri="{FF2B5EF4-FFF2-40B4-BE49-F238E27FC236}">
                <a16:creationId xmlns:a16="http://schemas.microsoft.com/office/drawing/2014/main" id="{E2ED1520-36FD-407B-940A-E8415F1D2338}"/>
              </a:ext>
            </a:extLst>
          </p:cNvPr>
          <p:cNvPicPr>
            <a:picLocks noChangeAspect="1"/>
          </p:cNvPicPr>
          <p:nvPr/>
        </p:nvPicPr>
        <p:blipFill rotWithShape="1">
          <a:blip r:embed="rId3"/>
          <a:srcRect l="46517" t="74020" r="26292" b="11877"/>
          <a:stretch/>
        </p:blipFill>
        <p:spPr>
          <a:xfrm>
            <a:off x="1253445" y="4789284"/>
            <a:ext cx="6637107" cy="1936319"/>
          </a:xfrm>
          <a:prstGeom prst="rect">
            <a:avLst/>
          </a:prstGeom>
        </p:spPr>
      </p:pic>
    </p:spTree>
    <p:extLst>
      <p:ext uri="{BB962C8B-B14F-4D97-AF65-F5344CB8AC3E}">
        <p14:creationId xmlns:p14="http://schemas.microsoft.com/office/powerpoint/2010/main" val="765032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A7EB57D2-2AE3-484E-82C9-8E53D82E228B}"/>
              </a:ext>
            </a:extLst>
          </p:cNvPr>
          <p:cNvSpPr>
            <a:spLocks noGrp="1"/>
          </p:cNvSpPr>
          <p:nvPr>
            <p:ph type="title"/>
          </p:nvPr>
        </p:nvSpPr>
        <p:spPr>
          <a:xfrm>
            <a:off x="314325" y="-164386"/>
            <a:ext cx="8515350" cy="1325563"/>
          </a:xfrm>
        </p:spPr>
        <p:txBody>
          <a:bodyPr>
            <a:normAutofit/>
          </a:bodyPr>
          <a:lstStyle/>
          <a:p>
            <a:pPr algn="ctr"/>
            <a:r>
              <a:rPr lang="en-GB" dirty="0"/>
              <a:t>Gene editing in human embryos</a:t>
            </a:r>
          </a:p>
        </p:txBody>
      </p:sp>
      <p:pic>
        <p:nvPicPr>
          <p:cNvPr id="7" name="Immagine 6">
            <a:extLst>
              <a:ext uri="{FF2B5EF4-FFF2-40B4-BE49-F238E27FC236}">
                <a16:creationId xmlns:a16="http://schemas.microsoft.com/office/drawing/2014/main" id="{963CA85D-DB05-444E-A742-CB5D167869DD}"/>
              </a:ext>
            </a:extLst>
          </p:cNvPr>
          <p:cNvPicPr>
            <a:picLocks noChangeAspect="1"/>
          </p:cNvPicPr>
          <p:nvPr/>
        </p:nvPicPr>
        <p:blipFill rotWithShape="1">
          <a:blip r:embed="rId2"/>
          <a:srcRect l="48338" t="13139" r="25665" b="50667"/>
          <a:stretch/>
        </p:blipFill>
        <p:spPr>
          <a:xfrm>
            <a:off x="1726059" y="1200252"/>
            <a:ext cx="5691882" cy="4457495"/>
          </a:xfrm>
          <a:prstGeom prst="rect">
            <a:avLst/>
          </a:prstGeom>
        </p:spPr>
      </p:pic>
      <p:sp>
        <p:nvSpPr>
          <p:cNvPr id="9" name="CasellaDiTesto 8">
            <a:extLst>
              <a:ext uri="{FF2B5EF4-FFF2-40B4-BE49-F238E27FC236}">
                <a16:creationId xmlns:a16="http://schemas.microsoft.com/office/drawing/2014/main" id="{675F9A65-BF22-4691-BD45-686C578E738F}"/>
              </a:ext>
            </a:extLst>
          </p:cNvPr>
          <p:cNvSpPr txBox="1"/>
          <p:nvPr/>
        </p:nvSpPr>
        <p:spPr>
          <a:xfrm>
            <a:off x="0" y="5657671"/>
            <a:ext cx="9144000" cy="1200329"/>
          </a:xfrm>
          <a:prstGeom prst="rect">
            <a:avLst/>
          </a:prstGeom>
          <a:noFill/>
        </p:spPr>
        <p:txBody>
          <a:bodyPr wrap="square">
            <a:spAutoFit/>
          </a:bodyPr>
          <a:lstStyle/>
          <a:p>
            <a:pPr algn="just"/>
            <a:r>
              <a:rPr lang="en-GB" dirty="0"/>
              <a:t>The insights gained from these investigations advance our understanding of human development and suggest that OCT4 has an earlier role in the progression of the human blastocyst compared to the mouse, and therefore that there are distinct mechanisms of lineage specification between these species.</a:t>
            </a:r>
          </a:p>
        </p:txBody>
      </p:sp>
    </p:spTree>
    <p:extLst>
      <p:ext uri="{BB962C8B-B14F-4D97-AF65-F5344CB8AC3E}">
        <p14:creationId xmlns:p14="http://schemas.microsoft.com/office/powerpoint/2010/main" val="1864449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A6D9A51B-E765-4CA8-BF50-311BC28887A3}"/>
              </a:ext>
            </a:extLst>
          </p:cNvPr>
          <p:cNvSpPr>
            <a:spLocks noGrp="1"/>
          </p:cNvSpPr>
          <p:nvPr>
            <p:ph type="title"/>
          </p:nvPr>
        </p:nvSpPr>
        <p:spPr>
          <a:xfrm>
            <a:off x="314325" y="249555"/>
            <a:ext cx="8515350" cy="1325563"/>
          </a:xfrm>
        </p:spPr>
        <p:txBody>
          <a:bodyPr>
            <a:normAutofit/>
          </a:bodyPr>
          <a:lstStyle/>
          <a:p>
            <a:pPr algn="ctr"/>
            <a:r>
              <a:rPr lang="en-GB" dirty="0"/>
              <a:t>Genome-edited baby claim provokes international outcry</a:t>
            </a:r>
          </a:p>
        </p:txBody>
      </p:sp>
      <p:pic>
        <p:nvPicPr>
          <p:cNvPr id="4" name="Immagine 3">
            <a:extLst>
              <a:ext uri="{FF2B5EF4-FFF2-40B4-BE49-F238E27FC236}">
                <a16:creationId xmlns:a16="http://schemas.microsoft.com/office/drawing/2014/main" id="{16791FA4-A3AD-433A-9D8B-45906AB2A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90" y="3174771"/>
            <a:ext cx="3538844" cy="2278131"/>
          </a:xfrm>
          <a:prstGeom prst="rect">
            <a:avLst/>
          </a:prstGeom>
        </p:spPr>
      </p:pic>
      <p:pic>
        <p:nvPicPr>
          <p:cNvPr id="3" name="Immagine 2">
            <a:extLst>
              <a:ext uri="{FF2B5EF4-FFF2-40B4-BE49-F238E27FC236}">
                <a16:creationId xmlns:a16="http://schemas.microsoft.com/office/drawing/2014/main" id="{17BABBE1-8CE3-4E38-9B84-019CF9101C8F}"/>
              </a:ext>
            </a:extLst>
          </p:cNvPr>
          <p:cNvPicPr>
            <a:picLocks noChangeAspect="1"/>
          </p:cNvPicPr>
          <p:nvPr/>
        </p:nvPicPr>
        <p:blipFill rotWithShape="1">
          <a:blip r:embed="rId3"/>
          <a:srcRect r="44270"/>
          <a:stretch/>
        </p:blipFill>
        <p:spPr>
          <a:xfrm>
            <a:off x="4048018" y="2810923"/>
            <a:ext cx="5095982" cy="3005828"/>
          </a:xfrm>
          <a:prstGeom prst="rect">
            <a:avLst/>
          </a:prstGeom>
        </p:spPr>
      </p:pic>
      <p:sp>
        <p:nvSpPr>
          <p:cNvPr id="8" name="CasellaDiTesto 7">
            <a:extLst>
              <a:ext uri="{FF2B5EF4-FFF2-40B4-BE49-F238E27FC236}">
                <a16:creationId xmlns:a16="http://schemas.microsoft.com/office/drawing/2014/main" id="{5FD414D7-4022-420A-8EA7-D03580DC15BC}"/>
              </a:ext>
            </a:extLst>
          </p:cNvPr>
          <p:cNvSpPr txBox="1"/>
          <p:nvPr/>
        </p:nvSpPr>
        <p:spPr>
          <a:xfrm>
            <a:off x="314324" y="1787913"/>
            <a:ext cx="7356475" cy="461665"/>
          </a:xfrm>
          <a:prstGeom prst="rect">
            <a:avLst/>
          </a:prstGeom>
          <a:noFill/>
        </p:spPr>
        <p:txBody>
          <a:bodyPr wrap="square">
            <a:spAutoFit/>
          </a:bodyPr>
          <a:lstStyle/>
          <a:p>
            <a:r>
              <a:rPr lang="en-GB" sz="2400" dirty="0"/>
              <a:t>CRISPR/Cas9 enabled CCR5Δ32 deletion mutation</a:t>
            </a:r>
          </a:p>
        </p:txBody>
      </p:sp>
    </p:spTree>
    <p:extLst>
      <p:ext uri="{BB962C8B-B14F-4D97-AF65-F5344CB8AC3E}">
        <p14:creationId xmlns:p14="http://schemas.microsoft.com/office/powerpoint/2010/main" val="3351142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A6D9A51B-E765-4CA8-BF50-311BC28887A3}"/>
              </a:ext>
            </a:extLst>
          </p:cNvPr>
          <p:cNvSpPr>
            <a:spLocks noGrp="1"/>
          </p:cNvSpPr>
          <p:nvPr>
            <p:ph type="title"/>
          </p:nvPr>
        </p:nvSpPr>
        <p:spPr>
          <a:xfrm>
            <a:off x="314325" y="249555"/>
            <a:ext cx="8515350" cy="1325563"/>
          </a:xfrm>
        </p:spPr>
        <p:txBody>
          <a:bodyPr>
            <a:normAutofit/>
          </a:bodyPr>
          <a:lstStyle/>
          <a:p>
            <a:pPr algn="ctr"/>
            <a:r>
              <a:rPr lang="en-GB" dirty="0"/>
              <a:t>Genome-edited baby claim provokes international outcry</a:t>
            </a:r>
          </a:p>
        </p:txBody>
      </p:sp>
      <p:sp>
        <p:nvSpPr>
          <p:cNvPr id="8" name="CasellaDiTesto 7">
            <a:extLst>
              <a:ext uri="{FF2B5EF4-FFF2-40B4-BE49-F238E27FC236}">
                <a16:creationId xmlns:a16="http://schemas.microsoft.com/office/drawing/2014/main" id="{85CFBDE5-B442-4016-B7F6-4A2F957A47FC}"/>
              </a:ext>
            </a:extLst>
          </p:cNvPr>
          <p:cNvSpPr txBox="1"/>
          <p:nvPr/>
        </p:nvSpPr>
        <p:spPr>
          <a:xfrm>
            <a:off x="138896" y="1699394"/>
            <a:ext cx="9005104" cy="1200329"/>
          </a:xfrm>
          <a:prstGeom prst="rect">
            <a:avLst/>
          </a:prstGeom>
          <a:noFill/>
        </p:spPr>
        <p:txBody>
          <a:bodyPr wrap="square">
            <a:spAutoFit/>
          </a:bodyPr>
          <a:lstStyle/>
          <a:p>
            <a:r>
              <a:rPr lang="en-GB" dirty="0"/>
              <a:t>In November 2018, He Jiankui, a Chinese biology professor at Southern University of Science and Technology (SUST) in Shenzhen (Guangdong Province) announced that he and his team had created the World’s first “genetically edited babies” to make them resistant to HIV: twin babies Lula and Nana.</a:t>
            </a:r>
          </a:p>
        </p:txBody>
      </p:sp>
      <p:pic>
        <p:nvPicPr>
          <p:cNvPr id="10" name="Immagine 9">
            <a:extLst>
              <a:ext uri="{FF2B5EF4-FFF2-40B4-BE49-F238E27FC236}">
                <a16:creationId xmlns:a16="http://schemas.microsoft.com/office/drawing/2014/main" id="{C921E42F-05C5-4299-8FB2-2975F0EE61C9}"/>
              </a:ext>
            </a:extLst>
          </p:cNvPr>
          <p:cNvPicPr>
            <a:picLocks noChangeAspect="1"/>
          </p:cNvPicPr>
          <p:nvPr/>
        </p:nvPicPr>
        <p:blipFill>
          <a:blip r:embed="rId2"/>
          <a:stretch>
            <a:fillRect/>
          </a:stretch>
        </p:blipFill>
        <p:spPr>
          <a:xfrm>
            <a:off x="1326748" y="3023999"/>
            <a:ext cx="6629400" cy="3705225"/>
          </a:xfrm>
          <a:prstGeom prst="rect">
            <a:avLst/>
          </a:prstGeom>
        </p:spPr>
      </p:pic>
    </p:spTree>
    <p:extLst>
      <p:ext uri="{BB962C8B-B14F-4D97-AF65-F5344CB8AC3E}">
        <p14:creationId xmlns:p14="http://schemas.microsoft.com/office/powerpoint/2010/main" val="1153158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C2FA1C00-2E0D-4B29-B7F4-88F3C6F098F2}"/>
              </a:ext>
            </a:extLst>
          </p:cNvPr>
          <p:cNvGrpSpPr/>
          <p:nvPr/>
        </p:nvGrpSpPr>
        <p:grpSpPr>
          <a:xfrm>
            <a:off x="211484" y="4920025"/>
            <a:ext cx="5158927" cy="1048391"/>
            <a:chOff x="1992535" y="5729468"/>
            <a:chExt cx="5158927" cy="1048391"/>
          </a:xfrm>
        </p:grpSpPr>
        <p:pic>
          <p:nvPicPr>
            <p:cNvPr id="5" name="Immagine 4">
              <a:extLst>
                <a:ext uri="{FF2B5EF4-FFF2-40B4-BE49-F238E27FC236}">
                  <a16:creationId xmlns:a16="http://schemas.microsoft.com/office/drawing/2014/main" id="{E95F7EBB-8976-486C-B720-FD2532C857E4}"/>
                </a:ext>
              </a:extLst>
            </p:cNvPr>
            <p:cNvPicPr>
              <a:picLocks noChangeAspect="1"/>
            </p:cNvPicPr>
            <p:nvPr/>
          </p:nvPicPr>
          <p:blipFill rotWithShape="1">
            <a:blip r:embed="rId2"/>
            <a:srcRect l="46517" t="78733" r="26292" b="11877"/>
            <a:stretch/>
          </p:blipFill>
          <p:spPr>
            <a:xfrm>
              <a:off x="1992535" y="5729468"/>
              <a:ext cx="5158927" cy="1002091"/>
            </a:xfrm>
            <a:prstGeom prst="rect">
              <a:avLst/>
            </a:prstGeom>
          </p:spPr>
        </p:pic>
        <p:sp>
          <p:nvSpPr>
            <p:cNvPr id="6" name="CasellaDiTesto 5">
              <a:extLst>
                <a:ext uri="{FF2B5EF4-FFF2-40B4-BE49-F238E27FC236}">
                  <a16:creationId xmlns:a16="http://schemas.microsoft.com/office/drawing/2014/main" id="{57A6CD2A-DCD4-4375-ABFC-168CBC27B4A8}"/>
                </a:ext>
              </a:extLst>
            </p:cNvPr>
            <p:cNvSpPr txBox="1"/>
            <p:nvPr/>
          </p:nvSpPr>
          <p:spPr>
            <a:xfrm>
              <a:off x="3784918" y="6470082"/>
              <a:ext cx="1574157" cy="307777"/>
            </a:xfrm>
            <a:prstGeom prst="rect">
              <a:avLst/>
            </a:prstGeom>
            <a:solidFill>
              <a:schemeClr val="bg1"/>
            </a:solidFill>
            <a:ln>
              <a:noFill/>
            </a:ln>
          </p:spPr>
          <p:txBody>
            <a:bodyPr wrap="square" rtlCol="0">
              <a:spAutoFit/>
            </a:bodyPr>
            <a:lstStyle/>
            <a:p>
              <a:pPr algn="ctr"/>
              <a:r>
                <a:rPr lang="en-GB" sz="1400" dirty="0"/>
                <a:t>CCR5-modification</a:t>
              </a:r>
            </a:p>
          </p:txBody>
        </p:sp>
      </p:grpSp>
      <p:sp>
        <p:nvSpPr>
          <p:cNvPr id="8" name="CasellaDiTesto 7">
            <a:extLst>
              <a:ext uri="{FF2B5EF4-FFF2-40B4-BE49-F238E27FC236}">
                <a16:creationId xmlns:a16="http://schemas.microsoft.com/office/drawing/2014/main" id="{8B73482B-CF5E-4215-A127-68672945EA65}"/>
              </a:ext>
            </a:extLst>
          </p:cNvPr>
          <p:cNvSpPr txBox="1"/>
          <p:nvPr/>
        </p:nvSpPr>
        <p:spPr>
          <a:xfrm>
            <a:off x="5619750" y="1459639"/>
            <a:ext cx="3312766" cy="5324535"/>
          </a:xfrm>
          <a:prstGeom prst="rect">
            <a:avLst/>
          </a:prstGeom>
          <a:noFill/>
        </p:spPr>
        <p:txBody>
          <a:bodyPr wrap="square">
            <a:spAutoFit/>
          </a:bodyPr>
          <a:lstStyle/>
          <a:p>
            <a:pPr algn="just"/>
            <a:r>
              <a:rPr lang="en-GB" sz="1700" dirty="0"/>
              <a:t>They tried to reproduce the human CCR5 mutation, close to the Δ32 mutation.</a:t>
            </a:r>
          </a:p>
          <a:p>
            <a:pPr algn="just"/>
            <a:r>
              <a:rPr lang="en-GB" sz="1700" dirty="0"/>
              <a:t>As a result, they generated different mutations, of which the effects are unknown. It may or may not confer HIV resistance, and may or may not have other consequences.</a:t>
            </a:r>
          </a:p>
          <a:p>
            <a:pPr algn="just"/>
            <a:r>
              <a:rPr lang="en-GB" sz="1700" dirty="0"/>
              <a:t>A second source of errors could have been that the editing was not perfectly efficient. This means that not all cells in the embryos were necessarily edited.</a:t>
            </a:r>
          </a:p>
          <a:p>
            <a:pPr algn="just"/>
            <a:r>
              <a:rPr lang="en-GB" sz="1700" dirty="0"/>
              <a:t>When an organism has a mixture of edited and unedited cells, it is called a "mosaic". While the available data are still limited, it seems that both Lulu and Nana are</a:t>
            </a:r>
          </a:p>
          <a:p>
            <a:pPr algn="just"/>
            <a:r>
              <a:rPr lang="en-GB" sz="1700" dirty="0"/>
              <a:t>mosaic.</a:t>
            </a:r>
          </a:p>
        </p:txBody>
      </p:sp>
      <p:sp>
        <p:nvSpPr>
          <p:cNvPr id="9" name="Titolo 1">
            <a:extLst>
              <a:ext uri="{FF2B5EF4-FFF2-40B4-BE49-F238E27FC236}">
                <a16:creationId xmlns:a16="http://schemas.microsoft.com/office/drawing/2014/main" id="{4BE5972E-C181-4246-8191-42BCAE4551E2}"/>
              </a:ext>
            </a:extLst>
          </p:cNvPr>
          <p:cNvSpPr>
            <a:spLocks noGrp="1"/>
          </p:cNvSpPr>
          <p:nvPr>
            <p:ph type="title"/>
          </p:nvPr>
        </p:nvSpPr>
        <p:spPr>
          <a:xfrm>
            <a:off x="314325" y="108534"/>
            <a:ext cx="8515350" cy="1325563"/>
          </a:xfrm>
        </p:spPr>
        <p:txBody>
          <a:bodyPr>
            <a:normAutofit/>
          </a:bodyPr>
          <a:lstStyle/>
          <a:p>
            <a:pPr algn="ctr"/>
            <a:r>
              <a:rPr lang="en-GB" dirty="0"/>
              <a:t>Genome-edited baby claim provokes international outcry</a:t>
            </a:r>
          </a:p>
        </p:txBody>
      </p:sp>
      <p:pic>
        <p:nvPicPr>
          <p:cNvPr id="11" name="Immagine 10">
            <a:extLst>
              <a:ext uri="{FF2B5EF4-FFF2-40B4-BE49-F238E27FC236}">
                <a16:creationId xmlns:a16="http://schemas.microsoft.com/office/drawing/2014/main" id="{B2895832-DEA1-469B-B39D-5A1E9C56A607}"/>
              </a:ext>
            </a:extLst>
          </p:cNvPr>
          <p:cNvPicPr>
            <a:picLocks noChangeAspect="1"/>
          </p:cNvPicPr>
          <p:nvPr/>
        </p:nvPicPr>
        <p:blipFill rotWithShape="1">
          <a:blip r:embed="rId3">
            <a:extLst>
              <a:ext uri="{28A0092B-C50C-407E-A947-70E740481C1C}">
                <a14:useLocalDpi xmlns:a14="http://schemas.microsoft.com/office/drawing/2010/main" val="0"/>
              </a:ext>
            </a:extLst>
          </a:blip>
          <a:srcRect b="56998"/>
          <a:stretch/>
        </p:blipFill>
        <p:spPr>
          <a:xfrm>
            <a:off x="314325" y="1914701"/>
            <a:ext cx="5305425" cy="1183723"/>
          </a:xfrm>
          <a:prstGeom prst="rect">
            <a:avLst/>
          </a:prstGeom>
        </p:spPr>
      </p:pic>
      <p:pic>
        <p:nvPicPr>
          <p:cNvPr id="15" name="Immagine 14">
            <a:extLst>
              <a:ext uri="{FF2B5EF4-FFF2-40B4-BE49-F238E27FC236}">
                <a16:creationId xmlns:a16="http://schemas.microsoft.com/office/drawing/2014/main" id="{DB89F2D6-BBAA-439F-939B-D18459A189E6}"/>
              </a:ext>
            </a:extLst>
          </p:cNvPr>
          <p:cNvPicPr>
            <a:picLocks noChangeAspect="1"/>
          </p:cNvPicPr>
          <p:nvPr/>
        </p:nvPicPr>
        <p:blipFill rotWithShape="1">
          <a:blip r:embed="rId3">
            <a:extLst>
              <a:ext uri="{28A0092B-C50C-407E-A947-70E740481C1C}">
                <a14:useLocalDpi xmlns:a14="http://schemas.microsoft.com/office/drawing/2010/main" val="0"/>
              </a:ext>
            </a:extLst>
          </a:blip>
          <a:srcRect l="17467" t="59425" r="55228" b="27780"/>
          <a:stretch/>
        </p:blipFill>
        <p:spPr>
          <a:xfrm>
            <a:off x="1268208" y="3157500"/>
            <a:ext cx="1448656" cy="352230"/>
          </a:xfrm>
          <a:prstGeom prst="rect">
            <a:avLst/>
          </a:prstGeom>
        </p:spPr>
      </p:pic>
      <p:pic>
        <p:nvPicPr>
          <p:cNvPr id="16" name="Immagine 15">
            <a:extLst>
              <a:ext uri="{FF2B5EF4-FFF2-40B4-BE49-F238E27FC236}">
                <a16:creationId xmlns:a16="http://schemas.microsoft.com/office/drawing/2014/main" id="{76261838-935C-42DE-9035-F83633AB45D7}"/>
              </a:ext>
            </a:extLst>
          </p:cNvPr>
          <p:cNvPicPr>
            <a:picLocks noChangeAspect="1"/>
          </p:cNvPicPr>
          <p:nvPr/>
        </p:nvPicPr>
        <p:blipFill rotWithShape="1">
          <a:blip r:embed="rId3">
            <a:extLst>
              <a:ext uri="{28A0092B-C50C-407E-A947-70E740481C1C}">
                <a14:useLocalDpi xmlns:a14="http://schemas.microsoft.com/office/drawing/2010/main" val="0"/>
              </a:ext>
            </a:extLst>
          </a:blip>
          <a:srcRect l="17467" t="59425" r="55228" b="27780"/>
          <a:stretch/>
        </p:blipFill>
        <p:spPr>
          <a:xfrm>
            <a:off x="3482939" y="3157500"/>
            <a:ext cx="1448656" cy="352230"/>
          </a:xfrm>
          <a:prstGeom prst="rect">
            <a:avLst/>
          </a:prstGeom>
        </p:spPr>
      </p:pic>
      <p:sp>
        <p:nvSpPr>
          <p:cNvPr id="17" name="CasellaDiTesto 16">
            <a:extLst>
              <a:ext uri="{FF2B5EF4-FFF2-40B4-BE49-F238E27FC236}">
                <a16:creationId xmlns:a16="http://schemas.microsoft.com/office/drawing/2014/main" id="{CB787376-EEC3-4759-ADB0-45D158CAFA98}"/>
              </a:ext>
            </a:extLst>
          </p:cNvPr>
          <p:cNvSpPr txBox="1"/>
          <p:nvPr/>
        </p:nvSpPr>
        <p:spPr>
          <a:xfrm>
            <a:off x="4109662" y="3007328"/>
            <a:ext cx="698643" cy="830997"/>
          </a:xfrm>
          <a:prstGeom prst="rect">
            <a:avLst/>
          </a:prstGeom>
          <a:noFill/>
        </p:spPr>
        <p:txBody>
          <a:bodyPr wrap="square" rtlCol="0">
            <a:spAutoFit/>
          </a:bodyPr>
          <a:lstStyle/>
          <a:p>
            <a:r>
              <a:rPr lang="en-GB" sz="4800" dirty="0">
                <a:solidFill>
                  <a:srgbClr val="FF0000"/>
                </a:solidFill>
              </a:rPr>
              <a:t>*</a:t>
            </a:r>
          </a:p>
        </p:txBody>
      </p:sp>
      <p:sp>
        <p:nvSpPr>
          <p:cNvPr id="18" name="CasellaDiTesto 17">
            <a:extLst>
              <a:ext uri="{FF2B5EF4-FFF2-40B4-BE49-F238E27FC236}">
                <a16:creationId xmlns:a16="http://schemas.microsoft.com/office/drawing/2014/main" id="{0F3FD92A-F4F7-4FFF-BCD0-3ED7658FFE01}"/>
              </a:ext>
            </a:extLst>
          </p:cNvPr>
          <p:cNvSpPr txBox="1"/>
          <p:nvPr/>
        </p:nvSpPr>
        <p:spPr>
          <a:xfrm>
            <a:off x="2327532" y="2387039"/>
            <a:ext cx="1787704" cy="369332"/>
          </a:xfrm>
          <a:prstGeom prst="rect">
            <a:avLst/>
          </a:prstGeom>
          <a:noFill/>
        </p:spPr>
        <p:txBody>
          <a:bodyPr wrap="square" rtlCol="0">
            <a:spAutoFit/>
          </a:bodyPr>
          <a:lstStyle/>
          <a:p>
            <a:r>
              <a:rPr lang="en-GB" dirty="0"/>
              <a:t>CCR5 32 region</a:t>
            </a:r>
          </a:p>
        </p:txBody>
      </p:sp>
    </p:spTree>
    <p:extLst>
      <p:ext uri="{BB962C8B-B14F-4D97-AF65-F5344CB8AC3E}">
        <p14:creationId xmlns:p14="http://schemas.microsoft.com/office/powerpoint/2010/main" val="2608454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79F8B498-7170-4C29-B91F-8A7B3920FD3A}"/>
              </a:ext>
            </a:extLst>
          </p:cNvPr>
          <p:cNvSpPr>
            <a:spLocks noGrp="1"/>
          </p:cNvSpPr>
          <p:nvPr>
            <p:ph type="title"/>
          </p:nvPr>
        </p:nvSpPr>
        <p:spPr>
          <a:xfrm>
            <a:off x="314325" y="-128612"/>
            <a:ext cx="8515350" cy="1325563"/>
          </a:xfrm>
        </p:spPr>
        <p:txBody>
          <a:bodyPr>
            <a:normAutofit fontScale="90000"/>
          </a:bodyPr>
          <a:lstStyle/>
          <a:p>
            <a:pPr algn="ctr"/>
            <a:r>
              <a:rPr lang="en-GB" dirty="0"/>
              <a:t>CRISPR systems: Novel approaches for detection and combating COVID-19</a:t>
            </a:r>
          </a:p>
        </p:txBody>
      </p:sp>
      <p:pic>
        <p:nvPicPr>
          <p:cNvPr id="3" name="Immagine 2">
            <a:extLst>
              <a:ext uri="{FF2B5EF4-FFF2-40B4-BE49-F238E27FC236}">
                <a16:creationId xmlns:a16="http://schemas.microsoft.com/office/drawing/2014/main" id="{2CC67EE4-4C35-4358-82D2-10D667AFF545}"/>
              </a:ext>
            </a:extLst>
          </p:cNvPr>
          <p:cNvPicPr>
            <a:picLocks noChangeAspect="1"/>
          </p:cNvPicPr>
          <p:nvPr/>
        </p:nvPicPr>
        <p:blipFill rotWithShape="1">
          <a:blip r:embed="rId2"/>
          <a:srcRect l="48989" t="19488" r="2359" b="51548"/>
          <a:stretch/>
        </p:blipFill>
        <p:spPr>
          <a:xfrm>
            <a:off x="1859622" y="1758830"/>
            <a:ext cx="5696069" cy="1907459"/>
          </a:xfrm>
          <a:prstGeom prst="rect">
            <a:avLst/>
          </a:prstGeom>
        </p:spPr>
      </p:pic>
      <p:sp>
        <p:nvSpPr>
          <p:cNvPr id="5" name="CasellaDiTesto 4">
            <a:extLst>
              <a:ext uri="{FF2B5EF4-FFF2-40B4-BE49-F238E27FC236}">
                <a16:creationId xmlns:a16="http://schemas.microsoft.com/office/drawing/2014/main" id="{A3AE579F-AA7F-4B62-90AA-A4EA97AD8911}"/>
              </a:ext>
            </a:extLst>
          </p:cNvPr>
          <p:cNvSpPr txBox="1"/>
          <p:nvPr/>
        </p:nvSpPr>
        <p:spPr>
          <a:xfrm>
            <a:off x="138896" y="1078977"/>
            <a:ext cx="9005104" cy="646331"/>
          </a:xfrm>
          <a:prstGeom prst="rect">
            <a:avLst/>
          </a:prstGeom>
          <a:noFill/>
        </p:spPr>
        <p:txBody>
          <a:bodyPr wrap="square">
            <a:spAutoFit/>
          </a:bodyPr>
          <a:lstStyle/>
          <a:p>
            <a:r>
              <a:rPr lang="en-GB" dirty="0"/>
              <a:t>SHERLOCK </a:t>
            </a:r>
            <a:r>
              <a:rPr lang="en-GB" b="0" i="0" dirty="0">
                <a:solidFill>
                  <a:srgbClr val="000000"/>
                </a:solidFill>
                <a:effectLst/>
                <a:latin typeface="freight-sans-pro"/>
              </a:rPr>
              <a:t>(Specific High-Sensitivity Enzymatic Reporter </a:t>
            </a:r>
            <a:r>
              <a:rPr lang="en-GB" b="0" i="0" dirty="0" err="1">
                <a:solidFill>
                  <a:srgbClr val="000000"/>
                </a:solidFill>
                <a:effectLst/>
                <a:latin typeface="freight-sans-pro"/>
              </a:rPr>
              <a:t>unLOCKing</a:t>
            </a:r>
            <a:r>
              <a:rPr lang="en-GB" b="0" i="0" dirty="0">
                <a:solidFill>
                  <a:srgbClr val="000000"/>
                </a:solidFill>
                <a:effectLst/>
                <a:latin typeface="freight-sans-pro"/>
              </a:rPr>
              <a:t>)</a:t>
            </a:r>
            <a:r>
              <a:rPr lang="en-GB" dirty="0"/>
              <a:t>: combines RPA pre-amplification, Cas13 detection and colorimetric reporter for visualized readout.</a:t>
            </a:r>
          </a:p>
        </p:txBody>
      </p:sp>
      <p:pic>
        <p:nvPicPr>
          <p:cNvPr id="7" name="Immagine 6">
            <a:extLst>
              <a:ext uri="{FF2B5EF4-FFF2-40B4-BE49-F238E27FC236}">
                <a16:creationId xmlns:a16="http://schemas.microsoft.com/office/drawing/2014/main" id="{06123672-87FE-4A58-9BAD-BA851398836F}"/>
              </a:ext>
            </a:extLst>
          </p:cNvPr>
          <p:cNvPicPr>
            <a:picLocks noChangeAspect="1"/>
          </p:cNvPicPr>
          <p:nvPr/>
        </p:nvPicPr>
        <p:blipFill rotWithShape="1">
          <a:blip r:embed="rId3"/>
          <a:srcRect l="19181" t="32672" r="66449" b="39962"/>
          <a:stretch/>
        </p:blipFill>
        <p:spPr>
          <a:xfrm>
            <a:off x="0" y="1758829"/>
            <a:ext cx="1967696" cy="2107745"/>
          </a:xfrm>
          <a:prstGeom prst="rect">
            <a:avLst/>
          </a:prstGeom>
        </p:spPr>
      </p:pic>
      <p:pic>
        <p:nvPicPr>
          <p:cNvPr id="8" name="Immagine 7">
            <a:extLst>
              <a:ext uri="{FF2B5EF4-FFF2-40B4-BE49-F238E27FC236}">
                <a16:creationId xmlns:a16="http://schemas.microsoft.com/office/drawing/2014/main" id="{FB576304-8B7A-44E5-8A01-EB212BE6591C}"/>
              </a:ext>
            </a:extLst>
          </p:cNvPr>
          <p:cNvPicPr>
            <a:picLocks noChangeAspect="1"/>
          </p:cNvPicPr>
          <p:nvPr/>
        </p:nvPicPr>
        <p:blipFill rotWithShape="1">
          <a:blip r:embed="rId3"/>
          <a:srcRect l="33140" t="53855" r="26764" b="40963"/>
          <a:stretch/>
        </p:blipFill>
        <p:spPr>
          <a:xfrm>
            <a:off x="2167717" y="3481623"/>
            <a:ext cx="5079878" cy="369332"/>
          </a:xfrm>
          <a:prstGeom prst="rect">
            <a:avLst/>
          </a:prstGeom>
        </p:spPr>
      </p:pic>
      <p:pic>
        <p:nvPicPr>
          <p:cNvPr id="9" name="Immagine 8">
            <a:extLst>
              <a:ext uri="{FF2B5EF4-FFF2-40B4-BE49-F238E27FC236}">
                <a16:creationId xmlns:a16="http://schemas.microsoft.com/office/drawing/2014/main" id="{6F51C219-EBC7-4AE6-8710-2963A9CCC681}"/>
              </a:ext>
            </a:extLst>
          </p:cNvPr>
          <p:cNvPicPr>
            <a:picLocks noChangeAspect="1"/>
          </p:cNvPicPr>
          <p:nvPr/>
        </p:nvPicPr>
        <p:blipFill rotWithShape="1">
          <a:blip r:embed="rId3"/>
          <a:srcRect l="73160" t="37298" r="18390" b="41832"/>
          <a:stretch/>
        </p:blipFill>
        <p:spPr>
          <a:xfrm>
            <a:off x="7555691" y="1951416"/>
            <a:ext cx="1367374" cy="1899539"/>
          </a:xfrm>
          <a:prstGeom prst="rect">
            <a:avLst/>
          </a:prstGeom>
        </p:spPr>
      </p:pic>
      <p:pic>
        <p:nvPicPr>
          <p:cNvPr id="11" name="Immagine 10">
            <a:extLst>
              <a:ext uri="{FF2B5EF4-FFF2-40B4-BE49-F238E27FC236}">
                <a16:creationId xmlns:a16="http://schemas.microsoft.com/office/drawing/2014/main" id="{6561EC35-0BEE-4BFC-905B-2B7B30E71BE3}"/>
              </a:ext>
            </a:extLst>
          </p:cNvPr>
          <p:cNvPicPr>
            <a:picLocks noChangeAspect="1"/>
          </p:cNvPicPr>
          <p:nvPr/>
        </p:nvPicPr>
        <p:blipFill rotWithShape="1">
          <a:blip r:embed="rId4"/>
          <a:srcRect l="24112" t="19327" r="23706" b="35567"/>
          <a:stretch/>
        </p:blipFill>
        <p:spPr>
          <a:xfrm>
            <a:off x="118348" y="4304872"/>
            <a:ext cx="5250973" cy="2553128"/>
          </a:xfrm>
          <a:prstGeom prst="rect">
            <a:avLst/>
          </a:prstGeom>
        </p:spPr>
      </p:pic>
      <p:sp>
        <p:nvSpPr>
          <p:cNvPr id="13" name="CasellaDiTesto 12">
            <a:extLst>
              <a:ext uri="{FF2B5EF4-FFF2-40B4-BE49-F238E27FC236}">
                <a16:creationId xmlns:a16="http://schemas.microsoft.com/office/drawing/2014/main" id="{14FC9E86-C60F-42C4-9F36-D67C23771152}"/>
              </a:ext>
            </a:extLst>
          </p:cNvPr>
          <p:cNvSpPr txBox="1"/>
          <p:nvPr/>
        </p:nvSpPr>
        <p:spPr>
          <a:xfrm>
            <a:off x="5021981" y="4272677"/>
            <a:ext cx="4122019" cy="2585323"/>
          </a:xfrm>
          <a:prstGeom prst="rect">
            <a:avLst/>
          </a:prstGeom>
          <a:noFill/>
        </p:spPr>
        <p:txBody>
          <a:bodyPr wrap="square">
            <a:spAutoFit/>
          </a:bodyPr>
          <a:lstStyle/>
          <a:p>
            <a:pPr algn="just"/>
            <a:r>
              <a:rPr lang="en-GB" dirty="0"/>
              <a:t>Viral infection of a host cell via endocytosis results in the entrance of ABACAS into the infected cell along with the virus. Release of ABACAS activates the Cas13 portion which recognize the viral RNA and mediates its degradation. In addition, masking of virus s protein by ABACAS inhibits the entry of virus to the target cells.</a:t>
            </a:r>
          </a:p>
        </p:txBody>
      </p:sp>
    </p:spTree>
    <p:extLst>
      <p:ext uri="{BB962C8B-B14F-4D97-AF65-F5344CB8AC3E}">
        <p14:creationId xmlns:p14="http://schemas.microsoft.com/office/powerpoint/2010/main" val="3576982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A0F82-1556-4B8E-9448-74B6B4318C4E}"/>
              </a:ext>
            </a:extLst>
          </p:cNvPr>
          <p:cNvSpPr>
            <a:spLocks noGrp="1"/>
          </p:cNvSpPr>
          <p:nvPr>
            <p:ph type="title"/>
          </p:nvPr>
        </p:nvSpPr>
        <p:spPr>
          <a:xfrm>
            <a:off x="628650" y="7318"/>
            <a:ext cx="7886700" cy="1325563"/>
          </a:xfrm>
        </p:spPr>
        <p:txBody>
          <a:bodyPr>
            <a:normAutofit fontScale="90000"/>
          </a:bodyPr>
          <a:lstStyle/>
          <a:p>
            <a:pPr algn="ctr"/>
            <a:r>
              <a:rPr lang="en-GB" dirty="0"/>
              <a:t>First attempts of genome engineering  in </a:t>
            </a:r>
            <a:r>
              <a:rPr lang="en-GB" i="1" dirty="0"/>
              <a:t>Saccharomyces cerevisiae</a:t>
            </a:r>
          </a:p>
        </p:txBody>
      </p:sp>
      <p:pic>
        <p:nvPicPr>
          <p:cNvPr id="8" name="Immagine 7">
            <a:extLst>
              <a:ext uri="{FF2B5EF4-FFF2-40B4-BE49-F238E27FC236}">
                <a16:creationId xmlns:a16="http://schemas.microsoft.com/office/drawing/2014/main" id="{A1E79475-9990-450F-A12C-E06644417B3E}"/>
              </a:ext>
            </a:extLst>
          </p:cNvPr>
          <p:cNvPicPr>
            <a:picLocks noChangeAspect="1"/>
          </p:cNvPicPr>
          <p:nvPr/>
        </p:nvPicPr>
        <p:blipFill rotWithShape="1">
          <a:blip r:embed="rId3"/>
          <a:srcRect l="27812" t="25926" r="23541" b="27225"/>
          <a:stretch/>
        </p:blipFill>
        <p:spPr>
          <a:xfrm>
            <a:off x="352425" y="1850052"/>
            <a:ext cx="5829301" cy="3157895"/>
          </a:xfrm>
          <a:prstGeom prst="rect">
            <a:avLst/>
          </a:prstGeom>
        </p:spPr>
      </p:pic>
      <p:sp>
        <p:nvSpPr>
          <p:cNvPr id="9" name="Rettangolo 8">
            <a:extLst>
              <a:ext uri="{FF2B5EF4-FFF2-40B4-BE49-F238E27FC236}">
                <a16:creationId xmlns:a16="http://schemas.microsoft.com/office/drawing/2014/main" id="{AD4A0B1E-BC2F-4853-97D1-6642BDA8054E}"/>
              </a:ext>
            </a:extLst>
          </p:cNvPr>
          <p:cNvSpPr/>
          <p:nvPr/>
        </p:nvSpPr>
        <p:spPr>
          <a:xfrm>
            <a:off x="1115123" y="2163337"/>
            <a:ext cx="111512" cy="73882"/>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nettore 2 14">
            <a:extLst>
              <a:ext uri="{FF2B5EF4-FFF2-40B4-BE49-F238E27FC236}">
                <a16:creationId xmlns:a16="http://schemas.microsoft.com/office/drawing/2014/main" id="{746E2552-99AE-4216-8C99-7B740F62BF89}"/>
              </a:ext>
            </a:extLst>
          </p:cNvPr>
          <p:cNvCxnSpPr>
            <a:cxnSpLocks/>
          </p:cNvCxnSpPr>
          <p:nvPr/>
        </p:nvCxnSpPr>
        <p:spPr>
          <a:xfrm>
            <a:off x="1267455" y="2200278"/>
            <a:ext cx="316415" cy="1428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6C33EB70-2156-4FB3-B066-D5715C835163}"/>
              </a:ext>
            </a:extLst>
          </p:cNvPr>
          <p:cNvSpPr txBox="1"/>
          <p:nvPr/>
        </p:nvSpPr>
        <p:spPr>
          <a:xfrm>
            <a:off x="261257" y="2003380"/>
            <a:ext cx="734786" cy="923330"/>
          </a:xfrm>
          <a:prstGeom prst="rect">
            <a:avLst/>
          </a:prstGeom>
          <a:noFill/>
        </p:spPr>
        <p:txBody>
          <a:bodyPr wrap="square" rtlCol="0">
            <a:spAutoFit/>
          </a:bodyPr>
          <a:lstStyle/>
          <a:p>
            <a:endParaRPr lang="en-GB" dirty="0"/>
          </a:p>
          <a:p>
            <a:r>
              <a:rPr lang="en-GB" dirty="0"/>
              <a:t>His3</a:t>
            </a:r>
            <a:r>
              <a:rPr lang="en-GB" baseline="30000" dirty="0"/>
              <a:t>+</a:t>
            </a:r>
            <a:r>
              <a:rPr lang="en-GB" dirty="0"/>
              <a:t>Ura3</a:t>
            </a:r>
            <a:r>
              <a:rPr lang="en-GB" baseline="30000" dirty="0"/>
              <a:t>-</a:t>
            </a:r>
          </a:p>
        </p:txBody>
      </p:sp>
      <p:cxnSp>
        <p:nvCxnSpPr>
          <p:cNvPr id="18" name="Connettore diritto 17">
            <a:extLst>
              <a:ext uri="{FF2B5EF4-FFF2-40B4-BE49-F238E27FC236}">
                <a16:creationId xmlns:a16="http://schemas.microsoft.com/office/drawing/2014/main" id="{309F5F51-C7C3-4924-83AC-0464F86AC826}"/>
              </a:ext>
            </a:extLst>
          </p:cNvPr>
          <p:cNvCxnSpPr/>
          <p:nvPr/>
        </p:nvCxnSpPr>
        <p:spPr>
          <a:xfrm>
            <a:off x="2841171" y="2465045"/>
            <a:ext cx="425904" cy="5475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E4C10BC6-2DF4-41FB-86D8-7EE3DE4E55A1}"/>
              </a:ext>
            </a:extLst>
          </p:cNvPr>
          <p:cNvCxnSpPr>
            <a:cxnSpLocks/>
          </p:cNvCxnSpPr>
          <p:nvPr/>
        </p:nvCxnSpPr>
        <p:spPr>
          <a:xfrm flipH="1">
            <a:off x="2841171" y="2465045"/>
            <a:ext cx="425904" cy="5475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ED1DD230-958A-46E1-9169-49AC03AA77E7}"/>
              </a:ext>
            </a:extLst>
          </p:cNvPr>
          <p:cNvCxnSpPr/>
          <p:nvPr/>
        </p:nvCxnSpPr>
        <p:spPr>
          <a:xfrm>
            <a:off x="4298496" y="2465045"/>
            <a:ext cx="425904" cy="5475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C72D0840-B3E0-49F9-B8F9-6F45317179A3}"/>
              </a:ext>
            </a:extLst>
          </p:cNvPr>
          <p:cNvCxnSpPr>
            <a:cxnSpLocks/>
          </p:cNvCxnSpPr>
          <p:nvPr/>
        </p:nvCxnSpPr>
        <p:spPr>
          <a:xfrm flipH="1">
            <a:off x="4298496" y="2465045"/>
            <a:ext cx="425904" cy="5475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A9B00E4F-2969-4261-A630-3C61F02DB6ED}"/>
              </a:ext>
            </a:extLst>
          </p:cNvPr>
          <p:cNvSpPr txBox="1"/>
          <p:nvPr/>
        </p:nvSpPr>
        <p:spPr>
          <a:xfrm>
            <a:off x="5898016" y="2163337"/>
            <a:ext cx="1919968" cy="369332"/>
          </a:xfrm>
          <a:prstGeom prst="rect">
            <a:avLst/>
          </a:prstGeom>
          <a:noFill/>
        </p:spPr>
        <p:txBody>
          <a:bodyPr wrap="square" rtlCol="0">
            <a:spAutoFit/>
          </a:bodyPr>
          <a:lstStyle/>
          <a:p>
            <a:r>
              <a:rPr lang="en-GB" dirty="0"/>
              <a:t>His3 gene </a:t>
            </a:r>
          </a:p>
        </p:txBody>
      </p:sp>
      <p:sp>
        <p:nvSpPr>
          <p:cNvPr id="23" name="CasellaDiTesto 22">
            <a:extLst>
              <a:ext uri="{FF2B5EF4-FFF2-40B4-BE49-F238E27FC236}">
                <a16:creationId xmlns:a16="http://schemas.microsoft.com/office/drawing/2014/main" id="{951E2173-ECA3-4B7D-BF8E-C6919FA2DC50}"/>
              </a:ext>
            </a:extLst>
          </p:cNvPr>
          <p:cNvSpPr txBox="1"/>
          <p:nvPr/>
        </p:nvSpPr>
        <p:spPr>
          <a:xfrm>
            <a:off x="3267075" y="3267476"/>
            <a:ext cx="1919968" cy="369332"/>
          </a:xfrm>
          <a:prstGeom prst="rect">
            <a:avLst/>
          </a:prstGeom>
          <a:noFill/>
        </p:spPr>
        <p:txBody>
          <a:bodyPr wrap="square" rtlCol="0">
            <a:spAutoFit/>
          </a:bodyPr>
          <a:lstStyle/>
          <a:p>
            <a:r>
              <a:rPr lang="en-GB" dirty="0"/>
              <a:t>Ura3 gene </a:t>
            </a:r>
          </a:p>
        </p:txBody>
      </p:sp>
      <p:sp>
        <p:nvSpPr>
          <p:cNvPr id="24" name="Rettangolo 23">
            <a:extLst>
              <a:ext uri="{FF2B5EF4-FFF2-40B4-BE49-F238E27FC236}">
                <a16:creationId xmlns:a16="http://schemas.microsoft.com/office/drawing/2014/main" id="{2B285843-4A6C-48B1-BC44-E50D7823529E}"/>
              </a:ext>
            </a:extLst>
          </p:cNvPr>
          <p:cNvSpPr/>
          <p:nvPr/>
        </p:nvSpPr>
        <p:spPr>
          <a:xfrm>
            <a:off x="1115123" y="3947485"/>
            <a:ext cx="111512" cy="73882"/>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asellaDiTesto 24">
            <a:extLst>
              <a:ext uri="{FF2B5EF4-FFF2-40B4-BE49-F238E27FC236}">
                <a16:creationId xmlns:a16="http://schemas.microsoft.com/office/drawing/2014/main" id="{E73E387D-8552-4270-AF49-52A96D950502}"/>
              </a:ext>
            </a:extLst>
          </p:cNvPr>
          <p:cNvSpPr txBox="1"/>
          <p:nvPr/>
        </p:nvSpPr>
        <p:spPr>
          <a:xfrm>
            <a:off x="141123" y="3559702"/>
            <a:ext cx="734786" cy="923330"/>
          </a:xfrm>
          <a:prstGeom prst="rect">
            <a:avLst/>
          </a:prstGeom>
          <a:noFill/>
        </p:spPr>
        <p:txBody>
          <a:bodyPr wrap="square" rtlCol="0">
            <a:spAutoFit/>
          </a:bodyPr>
          <a:lstStyle/>
          <a:p>
            <a:endParaRPr lang="en-GB" dirty="0"/>
          </a:p>
          <a:p>
            <a:r>
              <a:rPr lang="en-GB" dirty="0"/>
              <a:t>His3</a:t>
            </a:r>
            <a:r>
              <a:rPr lang="en-GB" baseline="30000" dirty="0"/>
              <a:t>-</a:t>
            </a:r>
            <a:r>
              <a:rPr lang="en-GB" dirty="0"/>
              <a:t>Ura3</a:t>
            </a:r>
            <a:r>
              <a:rPr lang="en-GB" baseline="30000" dirty="0"/>
              <a:t>+</a:t>
            </a:r>
          </a:p>
        </p:txBody>
      </p:sp>
      <p:sp>
        <p:nvSpPr>
          <p:cNvPr id="29" name="Rettangolo 28">
            <a:extLst>
              <a:ext uri="{FF2B5EF4-FFF2-40B4-BE49-F238E27FC236}">
                <a16:creationId xmlns:a16="http://schemas.microsoft.com/office/drawing/2014/main" id="{14A42E46-3881-4279-9E20-69A3EAA5957A}"/>
              </a:ext>
            </a:extLst>
          </p:cNvPr>
          <p:cNvSpPr/>
          <p:nvPr/>
        </p:nvSpPr>
        <p:spPr>
          <a:xfrm>
            <a:off x="0" y="3636808"/>
            <a:ext cx="5596602" cy="188831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sellaDiTesto 16">
            <a:extLst>
              <a:ext uri="{FF2B5EF4-FFF2-40B4-BE49-F238E27FC236}">
                <a16:creationId xmlns:a16="http://schemas.microsoft.com/office/drawing/2014/main" id="{AC48F0FA-15E6-4A25-8171-CEA565AC7BF4}"/>
              </a:ext>
            </a:extLst>
          </p:cNvPr>
          <p:cNvSpPr txBox="1"/>
          <p:nvPr/>
        </p:nvSpPr>
        <p:spPr>
          <a:xfrm>
            <a:off x="71898" y="5895446"/>
            <a:ext cx="9000203" cy="923330"/>
          </a:xfrm>
          <a:prstGeom prst="rect">
            <a:avLst/>
          </a:prstGeom>
          <a:noFill/>
        </p:spPr>
        <p:txBody>
          <a:bodyPr wrap="square">
            <a:spAutoFit/>
          </a:bodyPr>
          <a:lstStyle/>
          <a:p>
            <a:pPr algn="just"/>
            <a:r>
              <a:rPr lang="en-GB" dirty="0"/>
              <a:t>This system relies on the ability to introduce DNA into a cell (by transformation or other processes), to achieve integration mediated by homologous recombination, and to have available suitable selective markers as cloned DNA fragments. </a:t>
            </a:r>
          </a:p>
        </p:txBody>
      </p:sp>
    </p:spTree>
    <p:extLst>
      <p:ext uri="{BB962C8B-B14F-4D97-AF65-F5344CB8AC3E}">
        <p14:creationId xmlns:p14="http://schemas.microsoft.com/office/powerpoint/2010/main" val="395331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A0F82-1556-4B8E-9448-74B6B4318C4E}"/>
              </a:ext>
            </a:extLst>
          </p:cNvPr>
          <p:cNvSpPr>
            <a:spLocks noGrp="1"/>
          </p:cNvSpPr>
          <p:nvPr>
            <p:ph type="title"/>
          </p:nvPr>
        </p:nvSpPr>
        <p:spPr>
          <a:xfrm>
            <a:off x="628650" y="7318"/>
            <a:ext cx="7886700" cy="1325563"/>
          </a:xfrm>
        </p:spPr>
        <p:txBody>
          <a:bodyPr>
            <a:normAutofit fontScale="90000"/>
          </a:bodyPr>
          <a:lstStyle/>
          <a:p>
            <a:pPr algn="ctr"/>
            <a:r>
              <a:rPr lang="en-GB" dirty="0"/>
              <a:t>First attempts of genome engineering in </a:t>
            </a:r>
            <a:r>
              <a:rPr lang="en-GB" i="1" dirty="0"/>
              <a:t>Saccharomyces cerevisiae</a:t>
            </a:r>
          </a:p>
        </p:txBody>
      </p:sp>
      <p:pic>
        <p:nvPicPr>
          <p:cNvPr id="8" name="Immagine 7">
            <a:extLst>
              <a:ext uri="{FF2B5EF4-FFF2-40B4-BE49-F238E27FC236}">
                <a16:creationId xmlns:a16="http://schemas.microsoft.com/office/drawing/2014/main" id="{A1E79475-9990-450F-A12C-E06644417B3E}"/>
              </a:ext>
            </a:extLst>
          </p:cNvPr>
          <p:cNvPicPr>
            <a:picLocks noChangeAspect="1"/>
          </p:cNvPicPr>
          <p:nvPr/>
        </p:nvPicPr>
        <p:blipFill rotWithShape="1">
          <a:blip r:embed="rId3"/>
          <a:srcRect l="27812" t="25926" r="23541" b="27225"/>
          <a:stretch/>
        </p:blipFill>
        <p:spPr>
          <a:xfrm>
            <a:off x="352425" y="1850052"/>
            <a:ext cx="5829301" cy="3157895"/>
          </a:xfrm>
          <a:prstGeom prst="rect">
            <a:avLst/>
          </a:prstGeom>
        </p:spPr>
      </p:pic>
      <p:sp>
        <p:nvSpPr>
          <p:cNvPr id="9" name="Rettangolo 8">
            <a:extLst>
              <a:ext uri="{FF2B5EF4-FFF2-40B4-BE49-F238E27FC236}">
                <a16:creationId xmlns:a16="http://schemas.microsoft.com/office/drawing/2014/main" id="{AD4A0B1E-BC2F-4853-97D1-6642BDA8054E}"/>
              </a:ext>
            </a:extLst>
          </p:cNvPr>
          <p:cNvSpPr/>
          <p:nvPr/>
        </p:nvSpPr>
        <p:spPr>
          <a:xfrm>
            <a:off x="1115123" y="2163337"/>
            <a:ext cx="111512" cy="73882"/>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nettore 2 14">
            <a:extLst>
              <a:ext uri="{FF2B5EF4-FFF2-40B4-BE49-F238E27FC236}">
                <a16:creationId xmlns:a16="http://schemas.microsoft.com/office/drawing/2014/main" id="{746E2552-99AE-4216-8C99-7B740F62BF89}"/>
              </a:ext>
            </a:extLst>
          </p:cNvPr>
          <p:cNvCxnSpPr>
            <a:cxnSpLocks/>
          </p:cNvCxnSpPr>
          <p:nvPr/>
        </p:nvCxnSpPr>
        <p:spPr>
          <a:xfrm>
            <a:off x="1267455" y="2200278"/>
            <a:ext cx="316415" cy="1428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6C33EB70-2156-4FB3-B066-D5715C835163}"/>
              </a:ext>
            </a:extLst>
          </p:cNvPr>
          <p:cNvSpPr txBox="1"/>
          <p:nvPr/>
        </p:nvSpPr>
        <p:spPr>
          <a:xfrm>
            <a:off x="261257" y="2003380"/>
            <a:ext cx="734786" cy="923330"/>
          </a:xfrm>
          <a:prstGeom prst="rect">
            <a:avLst/>
          </a:prstGeom>
          <a:noFill/>
        </p:spPr>
        <p:txBody>
          <a:bodyPr wrap="square" rtlCol="0">
            <a:spAutoFit/>
          </a:bodyPr>
          <a:lstStyle/>
          <a:p>
            <a:endParaRPr lang="en-GB" dirty="0"/>
          </a:p>
          <a:p>
            <a:r>
              <a:rPr lang="en-GB" dirty="0"/>
              <a:t>His3</a:t>
            </a:r>
            <a:r>
              <a:rPr lang="en-GB" baseline="30000" dirty="0"/>
              <a:t>+</a:t>
            </a:r>
            <a:r>
              <a:rPr lang="en-GB" dirty="0"/>
              <a:t>Ura3</a:t>
            </a:r>
            <a:r>
              <a:rPr lang="en-GB" baseline="30000" dirty="0"/>
              <a:t>-</a:t>
            </a:r>
          </a:p>
        </p:txBody>
      </p:sp>
      <p:cxnSp>
        <p:nvCxnSpPr>
          <p:cNvPr id="18" name="Connettore diritto 17">
            <a:extLst>
              <a:ext uri="{FF2B5EF4-FFF2-40B4-BE49-F238E27FC236}">
                <a16:creationId xmlns:a16="http://schemas.microsoft.com/office/drawing/2014/main" id="{309F5F51-C7C3-4924-83AC-0464F86AC826}"/>
              </a:ext>
            </a:extLst>
          </p:cNvPr>
          <p:cNvCxnSpPr/>
          <p:nvPr/>
        </p:nvCxnSpPr>
        <p:spPr>
          <a:xfrm>
            <a:off x="2841171" y="2465045"/>
            <a:ext cx="425904" cy="5475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E4C10BC6-2DF4-41FB-86D8-7EE3DE4E55A1}"/>
              </a:ext>
            </a:extLst>
          </p:cNvPr>
          <p:cNvCxnSpPr>
            <a:cxnSpLocks/>
          </p:cNvCxnSpPr>
          <p:nvPr/>
        </p:nvCxnSpPr>
        <p:spPr>
          <a:xfrm flipH="1">
            <a:off x="2841171" y="2465045"/>
            <a:ext cx="425904" cy="5475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ED1DD230-958A-46E1-9169-49AC03AA77E7}"/>
              </a:ext>
            </a:extLst>
          </p:cNvPr>
          <p:cNvCxnSpPr/>
          <p:nvPr/>
        </p:nvCxnSpPr>
        <p:spPr>
          <a:xfrm>
            <a:off x="4298496" y="2465045"/>
            <a:ext cx="425904" cy="5475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C72D0840-B3E0-49F9-B8F9-6F45317179A3}"/>
              </a:ext>
            </a:extLst>
          </p:cNvPr>
          <p:cNvCxnSpPr>
            <a:cxnSpLocks/>
          </p:cNvCxnSpPr>
          <p:nvPr/>
        </p:nvCxnSpPr>
        <p:spPr>
          <a:xfrm flipH="1">
            <a:off x="4298496" y="2465045"/>
            <a:ext cx="425904" cy="5475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A9B00E4F-2969-4261-A630-3C61F02DB6ED}"/>
              </a:ext>
            </a:extLst>
          </p:cNvPr>
          <p:cNvSpPr txBox="1"/>
          <p:nvPr/>
        </p:nvSpPr>
        <p:spPr>
          <a:xfrm>
            <a:off x="5898016" y="2163337"/>
            <a:ext cx="1919968" cy="369332"/>
          </a:xfrm>
          <a:prstGeom prst="rect">
            <a:avLst/>
          </a:prstGeom>
          <a:noFill/>
        </p:spPr>
        <p:txBody>
          <a:bodyPr wrap="square" rtlCol="0">
            <a:spAutoFit/>
          </a:bodyPr>
          <a:lstStyle/>
          <a:p>
            <a:r>
              <a:rPr lang="en-GB" dirty="0"/>
              <a:t>His3 gene </a:t>
            </a:r>
          </a:p>
        </p:txBody>
      </p:sp>
      <p:sp>
        <p:nvSpPr>
          <p:cNvPr id="23" name="CasellaDiTesto 22">
            <a:extLst>
              <a:ext uri="{FF2B5EF4-FFF2-40B4-BE49-F238E27FC236}">
                <a16:creationId xmlns:a16="http://schemas.microsoft.com/office/drawing/2014/main" id="{951E2173-ECA3-4B7D-BF8E-C6919FA2DC50}"/>
              </a:ext>
            </a:extLst>
          </p:cNvPr>
          <p:cNvSpPr txBox="1"/>
          <p:nvPr/>
        </p:nvSpPr>
        <p:spPr>
          <a:xfrm>
            <a:off x="3267075" y="3267476"/>
            <a:ext cx="1919968" cy="369332"/>
          </a:xfrm>
          <a:prstGeom prst="rect">
            <a:avLst/>
          </a:prstGeom>
          <a:noFill/>
        </p:spPr>
        <p:txBody>
          <a:bodyPr wrap="square" rtlCol="0">
            <a:spAutoFit/>
          </a:bodyPr>
          <a:lstStyle/>
          <a:p>
            <a:r>
              <a:rPr lang="en-GB" dirty="0"/>
              <a:t>Ura3 gene </a:t>
            </a:r>
          </a:p>
        </p:txBody>
      </p:sp>
      <p:sp>
        <p:nvSpPr>
          <p:cNvPr id="24" name="Rettangolo 23">
            <a:extLst>
              <a:ext uri="{FF2B5EF4-FFF2-40B4-BE49-F238E27FC236}">
                <a16:creationId xmlns:a16="http://schemas.microsoft.com/office/drawing/2014/main" id="{2B285843-4A6C-48B1-BC44-E50D7823529E}"/>
              </a:ext>
            </a:extLst>
          </p:cNvPr>
          <p:cNvSpPr/>
          <p:nvPr/>
        </p:nvSpPr>
        <p:spPr>
          <a:xfrm>
            <a:off x="1115123" y="3947485"/>
            <a:ext cx="111512" cy="73882"/>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asellaDiTesto 24">
            <a:extLst>
              <a:ext uri="{FF2B5EF4-FFF2-40B4-BE49-F238E27FC236}">
                <a16:creationId xmlns:a16="http://schemas.microsoft.com/office/drawing/2014/main" id="{E73E387D-8552-4270-AF49-52A96D950502}"/>
              </a:ext>
            </a:extLst>
          </p:cNvPr>
          <p:cNvSpPr txBox="1"/>
          <p:nvPr/>
        </p:nvSpPr>
        <p:spPr>
          <a:xfrm>
            <a:off x="141123" y="3559702"/>
            <a:ext cx="734786" cy="923330"/>
          </a:xfrm>
          <a:prstGeom prst="rect">
            <a:avLst/>
          </a:prstGeom>
          <a:noFill/>
        </p:spPr>
        <p:txBody>
          <a:bodyPr wrap="square" rtlCol="0">
            <a:spAutoFit/>
          </a:bodyPr>
          <a:lstStyle/>
          <a:p>
            <a:endParaRPr lang="en-GB" dirty="0"/>
          </a:p>
          <a:p>
            <a:r>
              <a:rPr lang="en-GB" dirty="0"/>
              <a:t>His3</a:t>
            </a:r>
            <a:r>
              <a:rPr lang="en-GB" baseline="30000" dirty="0"/>
              <a:t>-</a:t>
            </a:r>
            <a:r>
              <a:rPr lang="en-GB" dirty="0"/>
              <a:t>Ura3</a:t>
            </a:r>
            <a:r>
              <a:rPr lang="en-GB" baseline="30000" dirty="0"/>
              <a:t>+</a:t>
            </a:r>
          </a:p>
        </p:txBody>
      </p:sp>
      <p:sp>
        <p:nvSpPr>
          <p:cNvPr id="26" name="CasellaDiTesto 25">
            <a:extLst>
              <a:ext uri="{FF2B5EF4-FFF2-40B4-BE49-F238E27FC236}">
                <a16:creationId xmlns:a16="http://schemas.microsoft.com/office/drawing/2014/main" id="{2829D594-B206-4C47-A098-5F3567D93CC9}"/>
              </a:ext>
            </a:extLst>
          </p:cNvPr>
          <p:cNvSpPr txBox="1"/>
          <p:nvPr/>
        </p:nvSpPr>
        <p:spPr>
          <a:xfrm>
            <a:off x="5596602" y="4346245"/>
            <a:ext cx="3750597" cy="923330"/>
          </a:xfrm>
          <a:prstGeom prst="rect">
            <a:avLst/>
          </a:prstGeom>
          <a:noFill/>
        </p:spPr>
        <p:txBody>
          <a:bodyPr wrap="square" rtlCol="0">
            <a:spAutoFit/>
          </a:bodyPr>
          <a:lstStyle/>
          <a:p>
            <a:r>
              <a:rPr lang="en-GB" dirty="0"/>
              <a:t>His3 gene is now disrupted and Ura3 gene sequences has been inserted in the genome. </a:t>
            </a:r>
          </a:p>
        </p:txBody>
      </p:sp>
      <p:sp>
        <p:nvSpPr>
          <p:cNvPr id="17" name="CasellaDiTesto 16">
            <a:extLst>
              <a:ext uri="{FF2B5EF4-FFF2-40B4-BE49-F238E27FC236}">
                <a16:creationId xmlns:a16="http://schemas.microsoft.com/office/drawing/2014/main" id="{C3A57352-52B4-4357-92DD-3953EF4E305D}"/>
              </a:ext>
            </a:extLst>
          </p:cNvPr>
          <p:cNvSpPr txBox="1"/>
          <p:nvPr/>
        </p:nvSpPr>
        <p:spPr>
          <a:xfrm>
            <a:off x="71898" y="5895446"/>
            <a:ext cx="9000203" cy="923330"/>
          </a:xfrm>
          <a:prstGeom prst="rect">
            <a:avLst/>
          </a:prstGeom>
          <a:noFill/>
        </p:spPr>
        <p:txBody>
          <a:bodyPr wrap="square">
            <a:spAutoFit/>
          </a:bodyPr>
          <a:lstStyle/>
          <a:p>
            <a:pPr algn="just"/>
            <a:r>
              <a:rPr lang="en-GB" dirty="0"/>
              <a:t>This system relies on the ability to introduce DNA into a cell (by transformation or other processes), to achieve integration mediated by homologous recombination, and to have available suitable selective markers as cloned DNA fragments. </a:t>
            </a:r>
          </a:p>
        </p:txBody>
      </p:sp>
    </p:spTree>
    <p:extLst>
      <p:ext uri="{BB962C8B-B14F-4D97-AF65-F5344CB8AC3E}">
        <p14:creationId xmlns:p14="http://schemas.microsoft.com/office/powerpoint/2010/main" val="4208963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CasellaDiTesto 40">
            <a:extLst>
              <a:ext uri="{FF2B5EF4-FFF2-40B4-BE49-F238E27FC236}">
                <a16:creationId xmlns:a16="http://schemas.microsoft.com/office/drawing/2014/main" id="{46B61115-A4DD-45EA-8861-E80120604E61}"/>
              </a:ext>
            </a:extLst>
          </p:cNvPr>
          <p:cNvSpPr txBox="1"/>
          <p:nvPr/>
        </p:nvSpPr>
        <p:spPr>
          <a:xfrm>
            <a:off x="6079352" y="3778824"/>
            <a:ext cx="3064648" cy="1477328"/>
          </a:xfrm>
          <a:prstGeom prst="rect">
            <a:avLst/>
          </a:prstGeom>
          <a:noFill/>
        </p:spPr>
        <p:txBody>
          <a:bodyPr wrap="square" rtlCol="0">
            <a:spAutoFit/>
          </a:bodyPr>
          <a:lstStyle/>
          <a:p>
            <a:pPr algn="just"/>
            <a:r>
              <a:rPr lang="en-GB" dirty="0"/>
              <a:t>Neo Amber is now replaced with a functional copy of Neo gene, conferring resistance to G418. </a:t>
            </a:r>
          </a:p>
          <a:p>
            <a:pPr algn="just"/>
            <a:endParaRPr lang="en-GB" dirty="0"/>
          </a:p>
        </p:txBody>
      </p:sp>
      <p:sp>
        <p:nvSpPr>
          <p:cNvPr id="42" name="CasellaDiTesto 41">
            <a:extLst>
              <a:ext uri="{FF2B5EF4-FFF2-40B4-BE49-F238E27FC236}">
                <a16:creationId xmlns:a16="http://schemas.microsoft.com/office/drawing/2014/main" id="{B8F49CC8-EA81-4A08-9E74-ED2D28B7DD81}"/>
              </a:ext>
            </a:extLst>
          </p:cNvPr>
          <p:cNvSpPr txBox="1"/>
          <p:nvPr/>
        </p:nvSpPr>
        <p:spPr>
          <a:xfrm>
            <a:off x="145143" y="5934670"/>
            <a:ext cx="8853714" cy="923330"/>
          </a:xfrm>
          <a:prstGeom prst="rect">
            <a:avLst/>
          </a:prstGeom>
          <a:noFill/>
        </p:spPr>
        <p:txBody>
          <a:bodyPr wrap="square" rtlCol="0">
            <a:spAutoFit/>
          </a:bodyPr>
          <a:lstStyle/>
          <a:p>
            <a:pPr algn="just"/>
            <a:r>
              <a:rPr lang="en-GB" dirty="0"/>
              <a:t>They obtained an efficiency of recombination of 1 on 1000 transfected cells. </a:t>
            </a:r>
          </a:p>
          <a:p>
            <a:pPr algn="just"/>
            <a:r>
              <a:rPr lang="en-GB" dirty="0"/>
              <a:t>They  microinjected nuclei and used linearized vector. </a:t>
            </a:r>
          </a:p>
          <a:p>
            <a:pPr algn="just"/>
            <a:endParaRPr lang="en-GB" dirty="0"/>
          </a:p>
        </p:txBody>
      </p:sp>
      <p:sp>
        <p:nvSpPr>
          <p:cNvPr id="15" name="Titolo 1">
            <a:extLst>
              <a:ext uri="{FF2B5EF4-FFF2-40B4-BE49-F238E27FC236}">
                <a16:creationId xmlns:a16="http://schemas.microsoft.com/office/drawing/2014/main" id="{C0932DC2-BCDE-42B3-A167-793A16945B49}"/>
              </a:ext>
            </a:extLst>
          </p:cNvPr>
          <p:cNvSpPr>
            <a:spLocks noGrp="1"/>
          </p:cNvSpPr>
          <p:nvPr>
            <p:ph type="title"/>
          </p:nvPr>
        </p:nvSpPr>
        <p:spPr>
          <a:xfrm>
            <a:off x="628650" y="0"/>
            <a:ext cx="7886700" cy="1325563"/>
          </a:xfrm>
        </p:spPr>
        <p:txBody>
          <a:bodyPr>
            <a:normAutofit/>
          </a:bodyPr>
          <a:lstStyle/>
          <a:p>
            <a:pPr algn="ctr"/>
            <a:r>
              <a:rPr lang="en-GB" dirty="0"/>
              <a:t>Genome engineering in cultured mammalian cells </a:t>
            </a:r>
          </a:p>
        </p:txBody>
      </p:sp>
      <p:pic>
        <p:nvPicPr>
          <p:cNvPr id="3" name="Immagine 2" descr="Immagine che contiene testo, strumento scrittorio, stazionario, penna&#10;&#10;Descrizione generata automaticamente">
            <a:extLst>
              <a:ext uri="{FF2B5EF4-FFF2-40B4-BE49-F238E27FC236}">
                <a16:creationId xmlns:a16="http://schemas.microsoft.com/office/drawing/2014/main" id="{67544D96-215A-4A2C-905F-DCB0AB5D5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3" y="1629993"/>
            <a:ext cx="5318220" cy="4077302"/>
          </a:xfrm>
          <a:prstGeom prst="rect">
            <a:avLst/>
          </a:prstGeom>
        </p:spPr>
      </p:pic>
    </p:spTree>
    <p:extLst>
      <p:ext uri="{BB962C8B-B14F-4D97-AF65-F5344CB8AC3E}">
        <p14:creationId xmlns:p14="http://schemas.microsoft.com/office/powerpoint/2010/main" val="3098014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5E8DCB4-94DE-4BC1-A8C5-C08AE8724C61}"/>
              </a:ext>
            </a:extLst>
          </p:cNvPr>
          <p:cNvPicPr>
            <a:picLocks noChangeAspect="1"/>
          </p:cNvPicPr>
          <p:nvPr/>
        </p:nvPicPr>
        <p:blipFill rotWithShape="1">
          <a:blip r:embed="rId2"/>
          <a:srcRect l="29594" t="15093" r="18653" b="9600"/>
          <a:stretch/>
        </p:blipFill>
        <p:spPr>
          <a:xfrm>
            <a:off x="1345914" y="892375"/>
            <a:ext cx="6965877" cy="5701453"/>
          </a:xfrm>
          <a:prstGeom prst="rect">
            <a:avLst/>
          </a:prstGeom>
        </p:spPr>
      </p:pic>
      <p:sp>
        <p:nvSpPr>
          <p:cNvPr id="6" name="Titolo 1">
            <a:extLst>
              <a:ext uri="{FF2B5EF4-FFF2-40B4-BE49-F238E27FC236}">
                <a16:creationId xmlns:a16="http://schemas.microsoft.com/office/drawing/2014/main" id="{E940ECDD-173E-4EA7-830A-FF85FF5BDE2C}"/>
              </a:ext>
            </a:extLst>
          </p:cNvPr>
          <p:cNvSpPr>
            <a:spLocks noGrp="1"/>
          </p:cNvSpPr>
          <p:nvPr>
            <p:ph type="title"/>
          </p:nvPr>
        </p:nvSpPr>
        <p:spPr>
          <a:xfrm>
            <a:off x="206446" y="-22025"/>
            <a:ext cx="8731107" cy="1325563"/>
          </a:xfrm>
        </p:spPr>
        <p:txBody>
          <a:bodyPr>
            <a:normAutofit/>
          </a:bodyPr>
          <a:lstStyle/>
          <a:p>
            <a:pPr algn="ctr"/>
            <a:r>
              <a:rPr lang="en-GB" dirty="0"/>
              <a:t>Genome engineering in mouse model</a:t>
            </a:r>
          </a:p>
        </p:txBody>
      </p:sp>
    </p:spTree>
    <p:extLst>
      <p:ext uri="{BB962C8B-B14F-4D97-AF65-F5344CB8AC3E}">
        <p14:creationId xmlns:p14="http://schemas.microsoft.com/office/powerpoint/2010/main" val="1497277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DDD467-B388-4FB1-89E3-306910611683}"/>
              </a:ext>
            </a:extLst>
          </p:cNvPr>
          <p:cNvSpPr>
            <a:spLocks noGrp="1"/>
          </p:cNvSpPr>
          <p:nvPr>
            <p:ph type="title"/>
          </p:nvPr>
        </p:nvSpPr>
        <p:spPr>
          <a:xfrm>
            <a:off x="266218" y="365126"/>
            <a:ext cx="8565266" cy="1325563"/>
          </a:xfrm>
        </p:spPr>
        <p:txBody>
          <a:bodyPr>
            <a:normAutofit/>
          </a:bodyPr>
          <a:lstStyle/>
          <a:p>
            <a:pPr algn="ctr"/>
            <a:r>
              <a:rPr lang="en-GB" dirty="0"/>
              <a:t>Positive–negative-selection-mediated gene targeting</a:t>
            </a:r>
          </a:p>
        </p:txBody>
      </p:sp>
      <p:pic>
        <p:nvPicPr>
          <p:cNvPr id="5" name="Immagine 4">
            <a:extLst>
              <a:ext uri="{FF2B5EF4-FFF2-40B4-BE49-F238E27FC236}">
                <a16:creationId xmlns:a16="http://schemas.microsoft.com/office/drawing/2014/main" id="{1F08C5FA-DCC2-4127-A931-6A4B99D7A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904" y="2172591"/>
            <a:ext cx="4492495" cy="4320283"/>
          </a:xfrm>
          <a:prstGeom prst="rect">
            <a:avLst/>
          </a:prstGeom>
        </p:spPr>
      </p:pic>
    </p:spTree>
    <p:extLst>
      <p:ext uri="{BB962C8B-B14F-4D97-AF65-F5344CB8AC3E}">
        <p14:creationId xmlns:p14="http://schemas.microsoft.com/office/powerpoint/2010/main" val="1558633075"/>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2553</TotalTime>
  <Words>2686</Words>
  <Application>Microsoft Office PowerPoint</Application>
  <PresentationFormat>Presentazione su schermo (4:3)</PresentationFormat>
  <Paragraphs>196</Paragraphs>
  <Slides>47</Slides>
  <Notes>10</Notes>
  <HiddenSlides>8</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47</vt:i4>
      </vt:variant>
    </vt:vector>
  </HeadingPairs>
  <TitlesOfParts>
    <vt:vector size="54" baseType="lpstr">
      <vt:lpstr>Arial</vt:lpstr>
      <vt:lpstr>Arial</vt:lpstr>
      <vt:lpstr>Calibri</vt:lpstr>
      <vt:lpstr>Calibri Light</vt:lpstr>
      <vt:lpstr>freight-sans-pro</vt:lpstr>
      <vt:lpstr>Lato</vt:lpstr>
      <vt:lpstr>Tema di Office</vt:lpstr>
      <vt:lpstr>Genome editing</vt:lpstr>
      <vt:lpstr>How to study a gene</vt:lpstr>
      <vt:lpstr>Homologous recombination</vt:lpstr>
      <vt:lpstr>First attempts of genome engineering in Saccharomyces cerevisiae</vt:lpstr>
      <vt:lpstr>First attempts of genome engineering  in Saccharomyces cerevisiae</vt:lpstr>
      <vt:lpstr>First attempts of genome engineering in Saccharomyces cerevisiae</vt:lpstr>
      <vt:lpstr>Genome engineering in cultured mammalian cells </vt:lpstr>
      <vt:lpstr>Genome engineering in mouse model</vt:lpstr>
      <vt:lpstr>Positive–negative-selection-mediated gene targeting</vt:lpstr>
      <vt:lpstr>A crucial moment in genetic engeneering: the DNA double strand break is editogenic!!</vt:lpstr>
      <vt:lpstr>DSB repair mechanisms</vt:lpstr>
      <vt:lpstr>DSB repair mechanisms</vt:lpstr>
      <vt:lpstr>Programmable endonucleases</vt:lpstr>
      <vt:lpstr>Zinc-finger nucleases (ZFNs)</vt:lpstr>
      <vt:lpstr>Zinc-finger nucleases (ZFNs)</vt:lpstr>
      <vt:lpstr>Transcription Activator-Like Effector Nucleases (TALEN)</vt:lpstr>
      <vt:lpstr>Transcription Activator-Like Effector Nucleases (TALEN)</vt:lpstr>
      <vt:lpstr>Transcription Activator-Like Effector Nucleases (TALEN)</vt:lpstr>
      <vt:lpstr>Transcription Activator-Like Effector Nucleases (TALEN)</vt:lpstr>
      <vt:lpstr>Clustered Regurarly interspaced Short Palyndronic Repeats (CRISPR) and CRISPR-associated (Cas) genes</vt:lpstr>
      <vt:lpstr>The process in bacteria</vt:lpstr>
      <vt:lpstr>The CRISPR/Cas9 system</vt:lpstr>
      <vt:lpstr>Gene editing with the CRISPR/Cas9 system</vt:lpstr>
      <vt:lpstr>Off targeting</vt:lpstr>
      <vt:lpstr>Test of sgRNA efficiency in vitro</vt:lpstr>
      <vt:lpstr>CRISPR/Cas9 experimental workflow</vt:lpstr>
      <vt:lpstr>Nuclease-deficient Cas9</vt:lpstr>
      <vt:lpstr>Nuclease-deficient Cas9</vt:lpstr>
      <vt:lpstr>Programmable RNA recognition and cleavage by CRISPR/Cas9 </vt:lpstr>
      <vt:lpstr>RNA-targeting tools and their applications</vt:lpstr>
      <vt:lpstr>Gene therapy with CRISPR/Cas9</vt:lpstr>
      <vt:lpstr>Ex vivo CRISPR Gene Therapy</vt:lpstr>
      <vt:lpstr>Ex vivo CRISPR Gene Therapy</vt:lpstr>
      <vt:lpstr>Ex vivo CRISPR Gene Therapy</vt:lpstr>
      <vt:lpstr>In vivo CRISPR/Cas9 gene therapy </vt:lpstr>
      <vt:lpstr>Precision Gene Editing With CRISPR</vt:lpstr>
      <vt:lpstr>In vivo CRISPR Gene Therapy</vt:lpstr>
      <vt:lpstr>In vivo CRISPR Gene Therapy</vt:lpstr>
      <vt:lpstr>CRISPR/Cas9 based de novo discovery</vt:lpstr>
      <vt:lpstr>Cancer CRISPR screens</vt:lpstr>
      <vt:lpstr>Gene editing in human embryos</vt:lpstr>
      <vt:lpstr>Gene editing in human embryos</vt:lpstr>
      <vt:lpstr>Gene editing in human embryos</vt:lpstr>
      <vt:lpstr>Genome-edited baby claim provokes international outcry</vt:lpstr>
      <vt:lpstr>Genome-edited baby claim provokes international outcry</vt:lpstr>
      <vt:lpstr>Genome-edited baby claim provokes international outcry</vt:lpstr>
      <vt:lpstr>CRISPR systems: Novel approaches for detection and combating COVID-19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Genome editing</dc:title>
  <dc:creator>michela lisi</dc:creator>
  <cp:lastModifiedBy>michela lisi</cp:lastModifiedBy>
  <cp:revision>36</cp:revision>
  <dcterms:created xsi:type="dcterms:W3CDTF">2021-10-31T11:34:29Z</dcterms:created>
  <dcterms:modified xsi:type="dcterms:W3CDTF">2022-11-03T09:18:53Z</dcterms:modified>
</cp:coreProperties>
</file>