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9" r:id="rId4"/>
  </p:sldMasterIdLst>
  <p:notesMasterIdLst>
    <p:notesMasterId r:id="rId80"/>
  </p:notesMasterIdLst>
  <p:sldIdLst>
    <p:sldId id="257" r:id="rId5"/>
    <p:sldId id="278" r:id="rId6"/>
    <p:sldId id="327" r:id="rId7"/>
    <p:sldId id="340" r:id="rId8"/>
    <p:sldId id="345" r:id="rId9"/>
    <p:sldId id="341" r:id="rId10"/>
    <p:sldId id="342" r:id="rId11"/>
    <p:sldId id="302" r:id="rId12"/>
    <p:sldId id="303" r:id="rId13"/>
    <p:sldId id="304" r:id="rId14"/>
    <p:sldId id="305" r:id="rId15"/>
    <p:sldId id="306" r:id="rId16"/>
    <p:sldId id="307" r:id="rId17"/>
    <p:sldId id="332" r:id="rId18"/>
    <p:sldId id="335" r:id="rId19"/>
    <p:sldId id="344" r:id="rId20"/>
    <p:sldId id="290" r:id="rId21"/>
    <p:sldId id="336" r:id="rId22"/>
    <p:sldId id="291" r:id="rId23"/>
    <p:sldId id="289" r:id="rId24"/>
    <p:sldId id="318" r:id="rId25"/>
    <p:sldId id="319" r:id="rId26"/>
    <p:sldId id="371" r:id="rId27"/>
    <p:sldId id="320" r:id="rId28"/>
    <p:sldId id="321" r:id="rId29"/>
    <p:sldId id="258" r:id="rId30"/>
    <p:sldId id="317" r:id="rId31"/>
    <p:sldId id="277" r:id="rId32"/>
    <p:sldId id="256" r:id="rId33"/>
    <p:sldId id="286" r:id="rId34"/>
    <p:sldId id="312" r:id="rId35"/>
    <p:sldId id="358" r:id="rId36"/>
    <p:sldId id="359" r:id="rId37"/>
    <p:sldId id="314" r:id="rId38"/>
    <p:sldId id="370" r:id="rId39"/>
    <p:sldId id="384" r:id="rId40"/>
    <p:sldId id="368" r:id="rId41"/>
    <p:sldId id="369" r:id="rId42"/>
    <p:sldId id="315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5" r:id="rId55"/>
    <p:sldId id="261" r:id="rId56"/>
    <p:sldId id="361" r:id="rId57"/>
    <p:sldId id="363" r:id="rId58"/>
    <p:sldId id="367" r:id="rId59"/>
    <p:sldId id="364" r:id="rId60"/>
    <p:sldId id="383" r:id="rId61"/>
    <p:sldId id="365" r:id="rId62"/>
    <p:sldId id="366" r:id="rId63"/>
    <p:sldId id="283" r:id="rId64"/>
    <p:sldId id="264" r:id="rId65"/>
    <p:sldId id="292" r:id="rId66"/>
    <p:sldId id="293" r:id="rId67"/>
    <p:sldId id="294" r:id="rId68"/>
    <p:sldId id="311" r:id="rId69"/>
    <p:sldId id="337" r:id="rId70"/>
    <p:sldId id="353" r:id="rId71"/>
    <p:sldId id="357" r:id="rId72"/>
    <p:sldId id="338" r:id="rId73"/>
    <p:sldId id="354" r:id="rId74"/>
    <p:sldId id="355" r:id="rId75"/>
    <p:sldId id="356" r:id="rId76"/>
    <p:sldId id="350" r:id="rId77"/>
    <p:sldId id="351" r:id="rId78"/>
    <p:sldId id="360" r:id="rId7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7C19D-7B15-494E-8D8C-2DFC79CB097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24ADC2-26AD-4C5F-901D-408CDD7EB8E6}">
      <dgm:prSet phldrT="[Testo]"/>
      <dgm:spPr>
        <a:solidFill>
          <a:srgbClr val="00B0F0"/>
        </a:solidFill>
      </dgm:spPr>
      <dgm:t>
        <a:bodyPr/>
        <a:lstStyle/>
        <a:p>
          <a:r>
            <a:rPr lang="it-IT" b="1" dirty="0" smtClean="0"/>
            <a:t>Programma di intervento per contrastare i QUATTRO principali fattori di rischio di malattie croniche </a:t>
          </a:r>
        </a:p>
        <a:p>
          <a:r>
            <a:rPr lang="it-IT" b="1" dirty="0" smtClean="0"/>
            <a:t>FUMO</a:t>
          </a:r>
        </a:p>
        <a:p>
          <a:r>
            <a:rPr lang="it-IT" b="1" dirty="0" smtClean="0"/>
            <a:t>ALCOOL</a:t>
          </a:r>
        </a:p>
        <a:p>
          <a:r>
            <a:rPr lang="it-IT" b="1" dirty="0" smtClean="0"/>
            <a:t>SEDENTARIETA’</a:t>
          </a:r>
        </a:p>
        <a:p>
          <a:r>
            <a:rPr lang="it-IT" b="1" dirty="0" smtClean="0"/>
            <a:t>ALIMENTAZIONE SCORRETTA</a:t>
          </a:r>
          <a:endParaRPr lang="it-IT" b="1" dirty="0"/>
        </a:p>
      </dgm:t>
    </dgm:pt>
    <dgm:pt modelId="{32264CDC-0AD8-49B0-BBB0-335344A2950D}" type="parTrans" cxnId="{245F74F9-D245-4ECA-8E66-EE7AB01899F3}">
      <dgm:prSet/>
      <dgm:spPr/>
      <dgm:t>
        <a:bodyPr/>
        <a:lstStyle/>
        <a:p>
          <a:endParaRPr lang="it-IT"/>
        </a:p>
      </dgm:t>
    </dgm:pt>
    <dgm:pt modelId="{42FD67D0-7F12-487F-B352-934F3A9A56DE}" type="sibTrans" cxnId="{245F74F9-D245-4ECA-8E66-EE7AB01899F3}">
      <dgm:prSet/>
      <dgm:spPr/>
      <dgm:t>
        <a:bodyPr/>
        <a:lstStyle/>
        <a:p>
          <a:endParaRPr lang="it-IT"/>
        </a:p>
      </dgm:t>
    </dgm:pt>
    <dgm:pt modelId="{1743B840-B3C6-4243-9410-7AEFAC45BC68}" type="pres">
      <dgm:prSet presAssocID="{7287C19D-7B15-494E-8D8C-2DFC79CB09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20B2DCA-A238-4B83-9369-48E81E88752F}" type="pres">
      <dgm:prSet presAssocID="{1424ADC2-26AD-4C5F-901D-408CDD7EB8E6}" presName="node" presStyleLbl="node1" presStyleIdx="0" presStyleCnt="1" custScaleX="56265" custScaleY="60044" custRadScaleRad="139417" custRadScaleInc="-1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5F74F9-D245-4ECA-8E66-EE7AB01899F3}" srcId="{7287C19D-7B15-494E-8D8C-2DFC79CB0977}" destId="{1424ADC2-26AD-4C5F-901D-408CDD7EB8E6}" srcOrd="0" destOrd="0" parTransId="{32264CDC-0AD8-49B0-BBB0-335344A2950D}" sibTransId="{42FD67D0-7F12-487F-B352-934F3A9A56DE}"/>
    <dgm:cxn modelId="{539AECF1-9C7B-4850-8CD9-AD2367635D5B}" type="presOf" srcId="{1424ADC2-26AD-4C5F-901D-408CDD7EB8E6}" destId="{320B2DCA-A238-4B83-9369-48E81E88752F}" srcOrd="0" destOrd="0" presId="urn:microsoft.com/office/officeart/2005/8/layout/cycle7"/>
    <dgm:cxn modelId="{50ED460C-D06D-4D82-A0F4-53CAE2830033}" type="presOf" srcId="{7287C19D-7B15-494E-8D8C-2DFC79CB0977}" destId="{1743B840-B3C6-4243-9410-7AEFAC45BC68}" srcOrd="0" destOrd="0" presId="urn:microsoft.com/office/officeart/2005/8/layout/cycle7"/>
    <dgm:cxn modelId="{D70DC2AD-B78D-4E23-B5D2-F48D0B6EAC5A}" type="presParOf" srcId="{1743B840-B3C6-4243-9410-7AEFAC45BC68}" destId="{320B2DCA-A238-4B83-9369-48E81E8875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B2DCA-A238-4B83-9369-48E81E88752F}">
      <dsp:nvSpPr>
        <dsp:cNvPr id="0" name=""/>
        <dsp:cNvSpPr/>
      </dsp:nvSpPr>
      <dsp:spPr>
        <a:xfrm>
          <a:off x="1800256" y="0"/>
          <a:ext cx="4821320" cy="257257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Programma di intervento per contrastare i QUATTRO principali fattori di rischio di malattie croniche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FUMO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ALCOOL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SEDENTARIETA’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ALIMENTAZIONE SCORRETTA</a:t>
          </a:r>
          <a:endParaRPr lang="it-IT" sz="1900" b="1" kern="1200" dirty="0"/>
        </a:p>
      </dsp:txBody>
      <dsp:txXfrm>
        <a:off x="1800256" y="0"/>
        <a:ext cx="4821320" cy="2572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58461-F0BF-4853-9878-77D4CFBF94A6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3453-B509-49EC-8F7F-1E14F241AD1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5557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costituzione compie 70 anni ma non li dimostra tutela un diritto fondamentale che le istituzioni si devono impegnare a garantire. Diritto dei cittadini /dovere</a:t>
            </a:r>
            <a:r>
              <a:rPr lang="it-IT" baseline="0" dirty="0" smtClean="0"/>
              <a:t> della politica di erogare e garantire.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3453-B509-49EC-8F7F-1E14F241AD12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1pPr>
            <a:lvl2pPr marL="719993" indent="-276920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2pPr>
            <a:lvl3pPr marL="1107681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3pPr>
            <a:lvl4pPr marL="1550754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4pPr>
            <a:lvl5pPr marL="1993826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5pPr>
            <a:lvl6pPr marL="2436899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6pPr>
            <a:lvl7pPr marL="2879971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7pPr>
            <a:lvl8pPr marL="3323044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8pPr>
            <a:lvl9pPr marL="3766116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9pPr>
          </a:lstStyle>
          <a:p>
            <a:fld id="{777B15F0-2DB8-456E-9E04-226FDEBDC2DA}" type="slidenum">
              <a:rPr lang="it-IT" altLang="it-IT" sz="1200" b="0">
                <a:solidFill>
                  <a:schemeClr val="tx1"/>
                </a:solidFill>
                <a:latin typeface="Times New Roman" pitchFamily="18" charset="0"/>
              </a:rPr>
              <a:pPr/>
              <a:t>34</a:t>
            </a:fld>
            <a:endParaRPr lang="it-IT" altLang="it-IT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08" tIns="44303" rIns="88608" bIns="44303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569" y="8686951"/>
            <a:ext cx="2971431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942975">
              <a:defRPr sz="2400" b="1">
                <a:solidFill>
                  <a:srgbClr val="FF00FF"/>
                </a:solidFill>
                <a:latin typeface="Comic Sans MS" pitchFamily="66" charset="0"/>
              </a:defRPr>
            </a:lvl1pPr>
            <a:lvl2pPr marL="742950" indent="-285750" defTabSz="942975">
              <a:defRPr sz="2400" b="1">
                <a:solidFill>
                  <a:srgbClr val="FF00FF"/>
                </a:solidFill>
                <a:latin typeface="Comic Sans MS" pitchFamily="66" charset="0"/>
              </a:defRPr>
            </a:lvl2pPr>
            <a:lvl3pPr marL="1143000" indent="-228600" defTabSz="942975">
              <a:defRPr sz="2400" b="1">
                <a:solidFill>
                  <a:srgbClr val="FF00FF"/>
                </a:solidFill>
                <a:latin typeface="Comic Sans MS" pitchFamily="66" charset="0"/>
              </a:defRPr>
            </a:lvl3pPr>
            <a:lvl4pPr marL="1600200" indent="-228600" defTabSz="942975">
              <a:defRPr sz="2400" b="1">
                <a:solidFill>
                  <a:srgbClr val="FF00FF"/>
                </a:solidFill>
                <a:latin typeface="Comic Sans MS" pitchFamily="66" charset="0"/>
              </a:defRPr>
            </a:lvl4pPr>
            <a:lvl5pPr marL="2057400" indent="-228600" defTabSz="942975">
              <a:defRPr sz="2400" b="1">
                <a:solidFill>
                  <a:srgbClr val="FF00FF"/>
                </a:solidFill>
                <a:latin typeface="Comic Sans MS" pitchFamily="66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FF"/>
                </a:solidFill>
                <a:latin typeface="Comic Sans MS" pitchFamily="66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FF"/>
                </a:solidFill>
                <a:latin typeface="Comic Sans MS" pitchFamily="66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FF"/>
                </a:solidFill>
                <a:latin typeface="Comic Sans MS" pitchFamily="66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FF"/>
                </a:solidFill>
                <a:latin typeface="Comic Sans MS" pitchFamily="66" charset="0"/>
              </a:defRPr>
            </a:lvl9pPr>
          </a:lstStyle>
          <a:p>
            <a:pPr algn="r"/>
            <a:fld id="{8963A7ED-CFF5-43F2-879F-4B9FEE4EC88C}" type="slidenum">
              <a:rPr lang="it-IT" altLang="it-IT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39</a:t>
            </a:fld>
            <a:endParaRPr lang="it-IT" altLang="it-IT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09" tIns="44304" rIns="88609" bIns="44304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*DOVERE</a:t>
            </a:r>
            <a:r>
              <a:rPr lang="it-IT" dirty="0" smtClean="0"/>
              <a:t> </a:t>
            </a:r>
            <a:r>
              <a:rPr lang="it-IT" dirty="0" err="1" smtClean="0"/>
              <a:t>DI</a:t>
            </a:r>
            <a:r>
              <a:rPr lang="it-IT" dirty="0" smtClean="0"/>
              <a:t> TUTELA DELLA SALUTE COME DIRITTO DELL’INDIVIDUO E INTERESSE DELLA COLLETTIVITA’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3453-B509-49EC-8F7F-1E14F241AD12}" type="slidenum">
              <a:rPr lang="it-IT" smtClean="0"/>
              <a:pPr/>
              <a:t>68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Negli USA 50</a:t>
            </a:r>
            <a:r>
              <a:rPr lang="it-IT" baseline="0" dirty="0" smtClean="0"/>
              <a:t> MILIONI </a:t>
            </a:r>
            <a:r>
              <a:rPr lang="it-IT" baseline="0" dirty="0" err="1" smtClean="0"/>
              <a:t>DI</a:t>
            </a:r>
            <a:r>
              <a:rPr lang="it-IT" baseline="0" dirty="0" smtClean="0"/>
              <a:t> CITTADINI NON GODONO </a:t>
            </a:r>
            <a:r>
              <a:rPr lang="it-IT" baseline="0" dirty="0" err="1" smtClean="0"/>
              <a:t>DI</a:t>
            </a:r>
            <a:r>
              <a:rPr lang="it-IT" baseline="0" dirty="0" smtClean="0"/>
              <a:t> ASSISTENZA SANITARIA E IL SISTEMA E’ FIANZIATO DALLE ASSICURAZIONI FEDERALI (MEDICARE, </a:t>
            </a:r>
            <a:r>
              <a:rPr lang="it-IT" baseline="0" dirty="0" err="1" smtClean="0"/>
              <a:t>MEDICAID…O</a:t>
            </a:r>
            <a:r>
              <a:rPr lang="it-IT" baseline="0" dirty="0" smtClean="0"/>
              <a:t>  PRIVATE PAGATE DAI PRIVATE O DATORI </a:t>
            </a:r>
            <a:r>
              <a:rPr lang="it-IT" baseline="0" dirty="0" err="1" smtClean="0"/>
              <a:t>DI</a:t>
            </a:r>
            <a:r>
              <a:rPr lang="it-IT" baseline="0" dirty="0" smtClean="0"/>
              <a:t> LAVORO CHE PREMIA SOLO CHI HA LAVORO STABILE E CONTINUO O DENARI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3453-B509-49EC-8F7F-1E14F241AD12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Alto tasso di migrazione sanitaria dal Sud al Nord per cure –</a:t>
            </a:r>
            <a:r>
              <a:rPr lang="it-IT" baseline="0" dirty="0" smtClean="0"/>
              <a:t> con il federalismo sanitario /regionale( titolo V ) le Regioni devono pagare l’assistenza non erogata alle Regioni che se ne fanno </a:t>
            </a:r>
            <a:r>
              <a:rPr lang="it-IT" baseline="0" dirty="0" err="1" smtClean="0"/>
              <a:t>carico…</a:t>
            </a:r>
            <a:r>
              <a:rPr lang="it-IT" baseline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3453-B509-49EC-8F7F-1E14F241AD12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993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2FD0EF-A713-4AD4-BAAF-2047F6D317BA}" type="slidenum">
              <a:rPr lang="it-IT" smtClean="0">
                <a:solidFill>
                  <a:srgbClr val="000000"/>
                </a:solidFill>
              </a:rPr>
              <a:pPr eaLnBrk="1" hangingPunct="1"/>
              <a:t>10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3ADAFA5-F952-4AA2-8D8D-59C505781286}" type="slidenum">
              <a:rPr lang="it-IT" smtClean="0">
                <a:solidFill>
                  <a:srgbClr val="000000"/>
                </a:solidFill>
              </a:rPr>
              <a:pPr eaLnBrk="1" hangingPunct="1"/>
              <a:t>12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1pPr>
            <a:lvl2pPr marL="719993" indent="-276920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2pPr>
            <a:lvl3pPr marL="1107681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3pPr>
            <a:lvl4pPr marL="1550754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4pPr>
            <a:lvl5pPr marL="1993826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5pPr>
            <a:lvl6pPr marL="2436899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6pPr>
            <a:lvl7pPr marL="2879971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7pPr>
            <a:lvl8pPr marL="3323044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8pPr>
            <a:lvl9pPr marL="3766116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9pPr>
          </a:lstStyle>
          <a:p>
            <a:fld id="{CF6D420A-C876-4A6D-AFD7-576746D678EE}" type="slidenum">
              <a:rPr lang="it-IT" altLang="it-IT" sz="1200" b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it-IT" altLang="it-IT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18" y="4342722"/>
            <a:ext cx="5024564" cy="41149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6" rIns="92051" bIns="46026"/>
          <a:lstStyle/>
          <a:p>
            <a:r>
              <a:rPr lang="it-IT" altLang="it-IT" smtClean="0">
                <a:latin typeface="Times New Roman" pitchFamily="18" charset="0"/>
              </a:rPr>
              <a:t>Caratteristiche del lavoro del MMG</a:t>
            </a:r>
          </a:p>
          <a:p>
            <a:endParaRPr lang="it-IT" altLang="it-IT" smtClean="0">
              <a:latin typeface="Times New Roman" pitchFamily="18" charset="0"/>
            </a:endParaRPr>
          </a:p>
          <a:p>
            <a:r>
              <a:rPr lang="it-IT" altLang="it-IT" smtClean="0">
                <a:latin typeface="Times New Roman" pitchFamily="18" charset="0"/>
              </a:rPr>
              <a:t>Dati del 1990:  </a:t>
            </a:r>
          </a:p>
          <a:p>
            <a:r>
              <a:rPr lang="it-IT" altLang="it-IT" smtClean="0">
                <a:latin typeface="Times New Roman" pitchFamily="18" charset="0"/>
              </a:rPr>
              <a:t>60.000 MMG </a:t>
            </a:r>
          </a:p>
          <a:p>
            <a:r>
              <a:rPr lang="it-IT" altLang="it-IT" smtClean="0">
                <a:latin typeface="Times New Roman" pitchFamily="18" charset="0"/>
              </a:rPr>
              <a:t>890 assistiti/medico (Nord 1069, Centro 947, Sud 874)</a:t>
            </a:r>
          </a:p>
          <a:p>
            <a:r>
              <a:rPr lang="it-IT" altLang="it-IT" smtClean="0">
                <a:latin typeface="Times New Roman" pitchFamily="18" charset="0"/>
              </a:rPr>
              <a:t>&lt;500 assistiti: 35%</a:t>
            </a:r>
          </a:p>
          <a:p>
            <a:r>
              <a:rPr lang="it-IT" altLang="it-IT" smtClean="0">
                <a:latin typeface="Times New Roman" pitchFamily="18" charset="0"/>
              </a:rPr>
              <a:t>500-1000 assistiti: 20%</a:t>
            </a:r>
          </a:p>
          <a:p>
            <a:r>
              <a:rPr lang="it-IT" altLang="it-IT" smtClean="0">
                <a:latin typeface="Times New Roman" pitchFamily="18" charset="0"/>
              </a:rPr>
              <a:t>&gt;1000 assistiti: 45%</a:t>
            </a:r>
          </a:p>
          <a:p>
            <a:r>
              <a:rPr lang="it-IT" altLang="it-IT" smtClean="0">
                <a:latin typeface="Times New Roman" pitchFamily="18" charset="0"/>
              </a:rPr>
              <a:t>Anzianità di laurea: 0-6 anni 5%</a:t>
            </a:r>
          </a:p>
          <a:p>
            <a:r>
              <a:rPr lang="it-IT" altLang="it-IT" smtClean="0">
                <a:latin typeface="Times New Roman" pitchFamily="18" charset="0"/>
              </a:rPr>
              <a:t>	6-13 anni 48%</a:t>
            </a:r>
          </a:p>
          <a:p>
            <a:r>
              <a:rPr lang="it-IT" altLang="it-IT" smtClean="0">
                <a:latin typeface="Times New Roman" pitchFamily="18" charset="0"/>
              </a:rPr>
              <a:t>	13-20 anni 16%</a:t>
            </a:r>
          </a:p>
          <a:p>
            <a:r>
              <a:rPr lang="it-IT" altLang="it-IT" smtClean="0">
                <a:latin typeface="Times New Roman" pitchFamily="18" charset="0"/>
              </a:rPr>
              <a:t>	&gt;20 anni 31%</a:t>
            </a:r>
          </a:p>
          <a:p>
            <a:r>
              <a:rPr lang="it-IT" altLang="it-IT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1pPr>
            <a:lvl2pPr marL="719993" indent="-276920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2pPr>
            <a:lvl3pPr marL="1107681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3pPr>
            <a:lvl4pPr marL="1550754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4pPr>
            <a:lvl5pPr marL="1993826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5pPr>
            <a:lvl6pPr marL="2436899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6pPr>
            <a:lvl7pPr marL="2879971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7pPr>
            <a:lvl8pPr marL="3323044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8pPr>
            <a:lvl9pPr marL="3766116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9pPr>
          </a:lstStyle>
          <a:p>
            <a:fld id="{11A51B7D-AE65-4086-B8E4-64523946B3AA}" type="slidenum">
              <a:rPr lang="it-IT" altLang="it-IT" sz="1200" b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it-IT" altLang="it-IT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18" y="4342722"/>
            <a:ext cx="5024564" cy="4114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395" tIns="42198" rIns="84395" bIns="42198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1pPr>
            <a:lvl2pPr marL="719993" indent="-276920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2pPr>
            <a:lvl3pPr marL="1107681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3pPr>
            <a:lvl4pPr marL="1550754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4pPr>
            <a:lvl5pPr marL="1993826" indent="-221536" defTabSz="913837">
              <a:defRPr sz="2300" b="1">
                <a:solidFill>
                  <a:srgbClr val="FF00FF"/>
                </a:solidFill>
                <a:latin typeface="Comic Sans MS" pitchFamily="66" charset="0"/>
              </a:defRPr>
            </a:lvl5pPr>
            <a:lvl6pPr marL="2436899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6pPr>
            <a:lvl7pPr marL="2879971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7pPr>
            <a:lvl8pPr marL="3323044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8pPr>
            <a:lvl9pPr marL="3766116" indent="-221536" defTabSz="91383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FF"/>
                </a:solidFill>
                <a:latin typeface="Comic Sans MS" pitchFamily="66" charset="0"/>
              </a:defRPr>
            </a:lvl9pPr>
          </a:lstStyle>
          <a:p>
            <a:fld id="{AD79122D-2EF5-4695-A85C-EEDAA226190C}" type="slidenum">
              <a:rPr lang="it-IT" altLang="it-IT" sz="1200" b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it-IT" altLang="it-IT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WONCA ACRONIMO : </a:t>
            </a:r>
            <a:r>
              <a:rPr lang="it-IT" baseline="0" dirty="0" smtClean="0"/>
              <a:t> WORLD ORGANIZATION NATIONAL COLLEGES , ACADEMIES ASSOCIATION OG GENERAL PRATICTIONERS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3453-B509-49EC-8F7F-1E14F241AD12}" type="slidenum">
              <a:rPr lang="it-IT" smtClean="0"/>
              <a:pPr/>
              <a:t>30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4702B4E-25C0-483B-A1F5-4BDE561EE9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284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C7D9-50A3-4E21-BEBD-034AB6BABC0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5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168-B860-4ACB-AC5B-A0F470976AA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5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6912-2B47-4514-8926-FEC06A23464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C854-A3D6-4695-BFC7-546301B8D3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8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9185-2A81-4912-9DF6-E051A9E2D9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3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820D-ABBA-4B7A-A34D-A8907241C9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310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E1CB-2ACE-40FE-8A5D-28EDEFD250A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A34F-22E1-47DF-9524-2455E0D7CE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838D-FAAF-4514-A7B5-85B838384B7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78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FB43-E425-4B08-A161-769E9F56A8A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476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3503-3A6C-473B-97A0-7E0FF766DC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406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03363A-41C3-4977-8A73-937BAA0F7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5095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36C1B84-CC02-4462-9339-E52F612917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85231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FCE365C-2043-48BA-BD83-984C17E9DE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215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5BB4D6C-A422-4BEF-9219-F65F631C6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86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CCF5FF9-4AE7-4834-9641-79D9D0AE7B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994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D2DDF66-57EC-46B6-9577-C903F661D2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407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966212F-B4F0-4E3B-B866-86E8CFE816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3617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419A95B-7FA7-4940-9396-42EBC1134C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7078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082B529-1286-48C9-BEDD-B14105181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6754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450B61D-373C-4E68-A58F-1E94F835F8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802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8DF013A-DD48-4F23-AF6F-8A29729AAD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9677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6BA13EC-8D81-4CAD-9200-B0BEC6A135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912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A7D3ADC-2974-447E-AEB2-80642212CF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4304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A512A59-EB35-4B9F-9852-83FE02892C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0208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6332555-342C-44BB-A0D4-82D618F060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3845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D92ECA8-897E-4249-A05C-C2143BB6CD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88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AD3C99D-8F9D-40EE-8036-72B28B7F2C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6671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B12DEDC-5FB9-49EB-8B66-C58A2785B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6419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87C5A6E-F664-4A56-9223-96967DC373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6243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6F6118E-EDF0-4222-9511-1BC8D6D07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8324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926A81D-D31E-4574-AF13-3CC71FE7E8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1847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D56BD82-7BA1-4002-A391-3808107A7E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8608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8DD14BB-64EC-4855-8221-5EC8412C9F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7543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37070BF-655A-44C0-86A2-F2666AD9D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488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10/03/19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3F741-2637-40A3-9B85-15766C7C1F06}" type="slidenum">
              <a:rPr lang="it-IT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51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4D45C-B487-47C1-8A15-D224C8F6FA3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1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EDBA0-7DCD-45A0-A7D4-E643186A44AC}" type="slidenum">
              <a:rPr lang="it-IT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23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SSN ,  MEDICO </a:t>
            </a:r>
            <a:r>
              <a:rPr lang="it-IT" dirty="0" err="1" smtClean="0"/>
              <a:t>DI</a:t>
            </a:r>
            <a:r>
              <a:rPr lang="it-IT" dirty="0" smtClean="0"/>
              <a:t> FAMIGLIA,</a:t>
            </a:r>
            <a:br>
              <a:rPr lang="it-IT" dirty="0" smtClean="0"/>
            </a:br>
            <a:r>
              <a:rPr lang="it-IT" dirty="0" smtClean="0"/>
              <a:t>ATTO MEDICO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Definizione del ruolo e della funzione 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6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96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smtClean="0">
                <a:solidFill>
                  <a:srgbClr val="002060"/>
                </a:solidFill>
              </a:rPr>
              <a:t>Percentuale di rischio per la salute attribuibile a 7 fattori espressa in DALY </a:t>
            </a:r>
            <a:r>
              <a:rPr lang="it-IT" sz="2400" b="1" smtClean="0">
                <a:solidFill>
                  <a:srgbClr val="002060"/>
                </a:solidFill>
              </a:rPr>
              <a:t>(Italia 2000, OMS 2005)</a:t>
            </a:r>
          </a:p>
        </p:txBody>
      </p:sp>
      <p:graphicFrame>
        <p:nvGraphicFramePr>
          <p:cNvPr id="4098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16075"/>
          <a:ext cx="8229600" cy="4494213"/>
        </p:xfrm>
        <a:graphic>
          <a:graphicData uri="http://schemas.openxmlformats.org/presentationml/2006/ole">
            <p:oleObj spid="_x0000_s5129" r:id="rId4" imgW="8571719" imgH="4682134" progId="Excel.Sheet.8">
              <p:embed/>
            </p:oleObj>
          </a:graphicData>
        </a:graphic>
      </p:graphicFrame>
      <p:sp>
        <p:nvSpPr>
          <p:cNvPr id="4100" name="Rettangolo 4"/>
          <p:cNvSpPr>
            <a:spLocks noChangeArrowheads="1"/>
          </p:cNvSpPr>
          <p:nvPr/>
        </p:nvSpPr>
        <p:spPr bwMode="auto">
          <a:xfrm>
            <a:off x="179388" y="1268413"/>
            <a:ext cx="87137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The disability-adjusted life year (DALY) is a measure of overall disease burden, expressed as the number of potential productive years lost due to premature ill-health, disability or early death.</a:t>
            </a:r>
            <a:endParaRPr lang="it-IT" b="1">
              <a:solidFill>
                <a:srgbClr val="000000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101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36E0EB-8AC9-428D-9756-D93C990A9820}" type="slidenum">
              <a:rPr lang="it-IT" smtClean="0">
                <a:solidFill>
                  <a:srgbClr val="045C75"/>
                </a:solidFill>
              </a:rPr>
              <a:pPr eaLnBrk="1" hangingPunct="1"/>
              <a:t>10</a:t>
            </a:fld>
            <a:endParaRPr lang="it-IT" smtClean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11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000000"/>
                </a:solidFill>
              </a:rPr>
              <a:t>Obiettivi per migliorare lo stato di salute della popolazione</a:t>
            </a:r>
            <a:endParaRPr lang="it-IT" sz="2800" smtClean="0"/>
          </a:p>
        </p:txBody>
      </p:sp>
      <p:grpSp>
        <p:nvGrpSpPr>
          <p:cNvPr id="2" name="Gruppo 3"/>
          <p:cNvGrpSpPr>
            <a:grpSpLocks/>
          </p:cNvGrpSpPr>
          <p:nvPr/>
        </p:nvGrpSpPr>
        <p:grpSpPr bwMode="auto">
          <a:xfrm>
            <a:off x="611188" y="2133600"/>
            <a:ext cx="2535237" cy="1266825"/>
            <a:chOff x="1020225" y="-7119"/>
            <a:chExt cx="2535539" cy="1267769"/>
          </a:xfrm>
        </p:grpSpPr>
        <p:sp>
          <p:nvSpPr>
            <p:cNvPr id="5" name="Rettangolo arrotondato 4"/>
            <p:cNvSpPr/>
            <p:nvPr/>
          </p:nvSpPr>
          <p:spPr>
            <a:xfrm>
              <a:off x="1020225" y="-7119"/>
              <a:ext cx="2535539" cy="126776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1056741" y="29421"/>
              <a:ext cx="2462506" cy="1194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800" b="1" dirty="0">
                  <a:solidFill>
                    <a:prstClr val="white"/>
                  </a:solidFill>
                </a:rPr>
                <a:t>Guadagnare 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800" b="1" dirty="0">
                  <a:solidFill>
                    <a:prstClr val="white"/>
                  </a:solidFill>
                </a:rPr>
                <a:t>salute</a:t>
              </a:r>
            </a:p>
          </p:txBody>
        </p:sp>
      </p:grpSp>
      <p:grpSp>
        <p:nvGrpSpPr>
          <p:cNvPr id="3" name="Gruppo 9"/>
          <p:cNvGrpSpPr>
            <a:grpSpLocks/>
          </p:cNvGrpSpPr>
          <p:nvPr/>
        </p:nvGrpSpPr>
        <p:grpSpPr bwMode="auto">
          <a:xfrm rot="-1273676">
            <a:off x="1727200" y="3689350"/>
            <a:ext cx="444500" cy="1077913"/>
            <a:chOff x="1556021" y="1358668"/>
            <a:chExt cx="443719" cy="1078678"/>
          </a:xfrm>
        </p:grpSpPr>
        <p:sp>
          <p:nvSpPr>
            <p:cNvPr id="11" name="Freccia bidirezionale orizzontale 10"/>
            <p:cNvSpPr/>
            <p:nvPr/>
          </p:nvSpPr>
          <p:spPr>
            <a:xfrm rot="17511850">
              <a:off x="1238541" y="1676148"/>
              <a:ext cx="1078678" cy="443719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ccia bidirezionale orizzontale 4"/>
            <p:cNvSpPr/>
            <p:nvPr/>
          </p:nvSpPr>
          <p:spPr>
            <a:xfrm rot="17511850">
              <a:off x="1371985" y="1764892"/>
              <a:ext cx="811789" cy="266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it-IT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uppo 12"/>
          <p:cNvGrpSpPr>
            <a:grpSpLocks/>
          </p:cNvGrpSpPr>
          <p:nvPr/>
        </p:nvGrpSpPr>
        <p:grpSpPr bwMode="auto">
          <a:xfrm rot="-5046343">
            <a:off x="3684588" y="2589213"/>
            <a:ext cx="444500" cy="1079500"/>
            <a:chOff x="1556021" y="1358668"/>
            <a:chExt cx="443719" cy="1078678"/>
          </a:xfrm>
        </p:grpSpPr>
        <p:sp>
          <p:nvSpPr>
            <p:cNvPr id="14" name="Freccia bidirezionale orizzontale 13"/>
            <p:cNvSpPr/>
            <p:nvPr/>
          </p:nvSpPr>
          <p:spPr>
            <a:xfrm rot="17511850">
              <a:off x="1238541" y="1676148"/>
              <a:ext cx="1078678" cy="443719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bidirezionale orizzontale 4"/>
            <p:cNvSpPr/>
            <p:nvPr/>
          </p:nvSpPr>
          <p:spPr>
            <a:xfrm rot="17511850">
              <a:off x="1371790" y="1764891"/>
              <a:ext cx="812181" cy="266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it-IT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po 15"/>
          <p:cNvGrpSpPr>
            <a:grpSpLocks/>
          </p:cNvGrpSpPr>
          <p:nvPr/>
        </p:nvGrpSpPr>
        <p:grpSpPr bwMode="auto">
          <a:xfrm rot="2733801">
            <a:off x="3708400" y="4724400"/>
            <a:ext cx="442913" cy="1204913"/>
            <a:chOff x="1556021" y="1358668"/>
            <a:chExt cx="443719" cy="1078678"/>
          </a:xfrm>
        </p:grpSpPr>
        <p:sp>
          <p:nvSpPr>
            <p:cNvPr id="17" name="Freccia bidirezionale orizzontale 16"/>
            <p:cNvSpPr/>
            <p:nvPr/>
          </p:nvSpPr>
          <p:spPr>
            <a:xfrm rot="17511850">
              <a:off x="1238542" y="1676148"/>
              <a:ext cx="1078678" cy="443719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ccia bidirezionale orizzontale 4"/>
            <p:cNvSpPr/>
            <p:nvPr/>
          </p:nvSpPr>
          <p:spPr>
            <a:xfrm rot="17511850">
              <a:off x="1372133" y="1765209"/>
              <a:ext cx="811496" cy="265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it-IT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uppo 18"/>
          <p:cNvGrpSpPr>
            <a:grpSpLocks/>
          </p:cNvGrpSpPr>
          <p:nvPr/>
        </p:nvGrpSpPr>
        <p:grpSpPr bwMode="auto">
          <a:xfrm>
            <a:off x="539750" y="5013325"/>
            <a:ext cx="2535238" cy="1268413"/>
            <a:chOff x="0" y="2535364"/>
            <a:chExt cx="2535539" cy="1267769"/>
          </a:xfrm>
        </p:grpSpPr>
        <p:sp>
          <p:nvSpPr>
            <p:cNvPr id="20" name="Rettangolo arrotondato 19"/>
            <p:cNvSpPr/>
            <p:nvPr/>
          </p:nvSpPr>
          <p:spPr>
            <a:xfrm>
              <a:off x="0" y="2535364"/>
              <a:ext cx="2535539" cy="126776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tangolo 20"/>
            <p:cNvSpPr/>
            <p:nvPr/>
          </p:nvSpPr>
          <p:spPr>
            <a:xfrm>
              <a:off x="36517" y="2571858"/>
              <a:ext cx="2462504" cy="1194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800" b="1" dirty="0">
                  <a:solidFill>
                    <a:prstClr val="white"/>
                  </a:solidFill>
                </a:rPr>
                <a:t>Strategie 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800" b="1" dirty="0">
                  <a:solidFill>
                    <a:prstClr val="white"/>
                  </a:solidFill>
                </a:rPr>
                <a:t>sanitarie </a:t>
              </a:r>
            </a:p>
          </p:txBody>
        </p:sp>
      </p:grpSp>
      <p:grpSp>
        <p:nvGrpSpPr>
          <p:cNvPr id="9" name="Gruppo 21"/>
          <p:cNvGrpSpPr>
            <a:grpSpLocks/>
          </p:cNvGrpSpPr>
          <p:nvPr/>
        </p:nvGrpSpPr>
        <p:grpSpPr bwMode="auto">
          <a:xfrm>
            <a:off x="4787900" y="2636838"/>
            <a:ext cx="4179888" cy="3189287"/>
            <a:chOff x="4388861" y="1766404"/>
            <a:chExt cx="4180089" cy="3189137"/>
          </a:xfrm>
        </p:grpSpPr>
        <p:sp>
          <p:nvSpPr>
            <p:cNvPr id="23" name="Rettangolo arrotondato 22"/>
            <p:cNvSpPr/>
            <p:nvPr/>
          </p:nvSpPr>
          <p:spPr>
            <a:xfrm>
              <a:off x="4388861" y="1766404"/>
              <a:ext cx="4180089" cy="318913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4482529" y="1860062"/>
              <a:ext cx="3992754" cy="3001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000" b="1" dirty="0">
                  <a:solidFill>
                    <a:prstClr val="white"/>
                  </a:solidFill>
                </a:rPr>
                <a:t>Programma di intervento per </a:t>
              </a:r>
              <a:r>
                <a:rPr lang="it-IT" sz="2800" b="1" u="sng" dirty="0">
                  <a:solidFill>
                    <a:srgbClr val="FFFF00"/>
                  </a:solidFill>
                </a:rPr>
                <a:t>contrastare</a:t>
              </a:r>
              <a:r>
                <a:rPr lang="it-IT" sz="2000" b="1" u="sng" dirty="0">
                  <a:solidFill>
                    <a:srgbClr val="FF0000"/>
                  </a:solidFill>
                </a:rPr>
                <a:t> </a:t>
              </a:r>
              <a:r>
                <a:rPr lang="it-IT" sz="2000" b="1" dirty="0">
                  <a:solidFill>
                    <a:prstClr val="white"/>
                  </a:solidFill>
                </a:rPr>
                <a:t>i QUATTRO principali fattori di rischio di malattie croniche 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000" b="1" dirty="0">
                  <a:solidFill>
                    <a:prstClr val="white"/>
                  </a:solidFill>
                </a:rPr>
                <a:t>FUMO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000" b="1" dirty="0">
                  <a:solidFill>
                    <a:prstClr val="white"/>
                  </a:solidFill>
                </a:rPr>
                <a:t>ALCOOL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000" b="1" dirty="0">
                  <a:solidFill>
                    <a:prstClr val="white"/>
                  </a:solidFill>
                </a:rPr>
                <a:t>SEDENTARIETA’</a:t>
              </a:r>
            </a:p>
            <a:p>
              <a:pPr algn="ctr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2000" b="1" dirty="0">
                  <a:solidFill>
                    <a:prstClr val="white"/>
                  </a:solidFill>
                </a:rPr>
                <a:t>ALIMENTAZIONE SCORRETTA</a:t>
              </a:r>
            </a:p>
          </p:txBody>
        </p:sp>
      </p:grpSp>
      <p:sp>
        <p:nvSpPr>
          <p:cNvPr id="46089" name="Segnaposto numero diapositiva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7EE87D3-BF51-45C8-B6E0-7566C9A556B4}" type="slidenum">
              <a:rPr lang="it-IT" smtClean="0">
                <a:solidFill>
                  <a:srgbClr val="045C75"/>
                </a:solidFill>
              </a:rPr>
              <a:pPr eaLnBrk="1" hangingPunct="1"/>
              <a:t>11</a:t>
            </a:fld>
            <a:endParaRPr lang="it-IT" smtClean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5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smtClean="0"/>
              <a:t>Obiettivi per migliorare lo stato di salute della popolazione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56895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/>
          <p:cNvSpPr/>
          <p:nvPr/>
        </p:nvSpPr>
        <p:spPr>
          <a:xfrm>
            <a:off x="2268538" y="4508500"/>
            <a:ext cx="4175125" cy="2349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16238" y="5373688"/>
            <a:ext cx="2879725" cy="1079500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t-IT" sz="2400" b="1" dirty="0">
                <a:solidFill>
                  <a:prstClr val="white"/>
                </a:solidFill>
              </a:rPr>
              <a:t>MOTIVARE al CAMBIAMENTO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4067175" y="3716338"/>
            <a:ext cx="485775" cy="7921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87675" y="4797425"/>
            <a:ext cx="2736850" cy="5762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C00000"/>
                </a:solidFill>
              </a:rPr>
              <a:t>INFORMAZIONE</a:t>
            </a:r>
          </a:p>
        </p:txBody>
      </p:sp>
      <p:sp>
        <p:nvSpPr>
          <p:cNvPr id="47112" name="Segnaposto numero diapositiva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90373FA-A638-42AA-9DCB-CCA3EC7C1F12}" type="slidenum">
              <a:rPr lang="it-IT" smtClean="0">
                <a:solidFill>
                  <a:srgbClr val="045C75"/>
                </a:solidFill>
              </a:rPr>
              <a:pPr eaLnBrk="1" hangingPunct="1"/>
              <a:t>12</a:t>
            </a:fld>
            <a:endParaRPr lang="it-IT" smtClean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155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600" b="1" dirty="0" smtClean="0"/>
              <a:t>La </a:t>
            </a:r>
            <a:r>
              <a:rPr lang="it-IT" sz="3600" b="1" dirty="0" smtClean="0">
                <a:solidFill>
                  <a:srgbClr val="FF0000"/>
                </a:solidFill>
              </a:rPr>
              <a:t>salute </a:t>
            </a:r>
            <a:r>
              <a:rPr lang="it-IT" sz="3600" b="1" dirty="0" smtClean="0"/>
              <a:t>di una persona dipende molto di più da quanto </a:t>
            </a:r>
            <a:r>
              <a:rPr lang="it-IT" sz="3600" b="1" dirty="0" smtClean="0">
                <a:solidFill>
                  <a:srgbClr val="FF0000"/>
                </a:solidFill>
              </a:rPr>
              <a:t>è informata</a:t>
            </a:r>
            <a:r>
              <a:rPr lang="it-IT" sz="3600" b="1" dirty="0" smtClean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600" b="1" dirty="0" smtClean="0"/>
              <a:t> piuttosto che  dai progressi della scienza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3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36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800" b="1" dirty="0" smtClean="0"/>
              <a:t>Thomas </a:t>
            </a:r>
            <a:r>
              <a:rPr lang="it-IT" sz="1800" b="1" dirty="0" err="1" smtClean="0"/>
              <a:t>Goetz</a:t>
            </a:r>
            <a:r>
              <a:rPr lang="it-IT" sz="1800" b="1" dirty="0" smtClean="0"/>
              <a:t> </a:t>
            </a:r>
            <a:r>
              <a:rPr lang="it-IT" sz="1800" dirty="0" smtClean="0"/>
              <a:t>– direttore di WIRED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B6C216B-5DEF-4C58-9F57-F59DFE5F6226}" type="slidenum">
              <a:rPr lang="it-IT" smtClean="0">
                <a:solidFill>
                  <a:srgbClr val="045C75"/>
                </a:solidFill>
              </a:rPr>
              <a:pPr eaLnBrk="1" hangingPunct="1"/>
              <a:t>13</a:t>
            </a:fld>
            <a:endParaRPr lang="it-IT" smtClean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La sfida è tenere insieme la salute collettiva con la sostenibilità del Sistema Sanitario /Socio Sanitario dato che  oggi l’invecchiamento della popolazione  e i mutamenti sociali hanno introdotto dei bisogni nuovi che devono essere pensati come “welfare” ossia  necessità </a:t>
            </a:r>
            <a:r>
              <a:rPr lang="it-IT" dirty="0" err="1" smtClean="0"/>
              <a:t>assistenzali+sanitarie</a:t>
            </a:r>
            <a:r>
              <a:rPr lang="it-IT" dirty="0" smtClean="0"/>
              <a:t> in senso stretto.</a:t>
            </a:r>
          </a:p>
          <a:p>
            <a:pPr>
              <a:buNone/>
            </a:pPr>
            <a:r>
              <a:rPr lang="it-IT" dirty="0" smtClean="0"/>
              <a:t>Il modello organizzativo deve essere al di fuori dell’Ospedale.</a:t>
            </a:r>
          </a:p>
          <a:p>
            <a:pPr>
              <a:buNone/>
            </a:pPr>
            <a:r>
              <a:rPr lang="it-IT" dirty="0" smtClean="0"/>
              <a:t> La sfida è la riorganizzazione dell’assistenza sul territorio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F168-B860-4ACB-AC5B-A0F470976AA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L’OMS nell’1988 ha dichiarato la medicina di famiglia come un elemento fondamentale dei nuovi Sistemi Sanitari Mondiali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dirty="0"/>
              <a:t>importante che la disciplina </a:t>
            </a:r>
            <a:r>
              <a:rPr lang="it-IT" dirty="0" smtClean="0"/>
              <a:t>della medicina </a:t>
            </a:r>
            <a:r>
              <a:rPr lang="it-IT" dirty="0"/>
              <a:t>generale/di famiglia continui ad evolvere mentre i </a:t>
            </a:r>
            <a:r>
              <a:rPr lang="it-IT" dirty="0" smtClean="0"/>
              <a:t>Sistemi </a:t>
            </a:r>
            <a:r>
              <a:rPr lang="it-IT" dirty="0"/>
              <a:t>S</a:t>
            </a:r>
            <a:r>
              <a:rPr lang="it-IT" dirty="0" smtClean="0"/>
              <a:t>anitari </a:t>
            </a:r>
            <a:r>
              <a:rPr lang="it-IT" dirty="0"/>
              <a:t>nei quali opera si modificano </a:t>
            </a:r>
            <a:r>
              <a:rPr lang="it-IT" dirty="0" smtClean="0"/>
              <a:t>e che </a:t>
            </a:r>
            <a:r>
              <a:rPr lang="it-IT" dirty="0"/>
              <a:t>risponda ai bisogni di salute dei pazienti.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500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126257-5C2B-4215-9615-BE2CD3A039E5}" type="datetime1">
              <a:rPr lang="it-IT" altLang="it-IT" sz="1200" smtClean="0">
                <a:solidFill>
                  <a:srgbClr val="575F6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10/03/19</a:t>
            </a:fld>
            <a:endParaRPr lang="it-IT" altLang="it-IT" sz="1200" dirty="0" smtClean="0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2048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66E446-B670-4617-8F51-077D9A5985A9}" type="slidenum">
              <a:rPr lang="it-IT" altLang="it-IT" sz="1400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it-IT" sz="1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 flipV="1">
            <a:off x="3851275" y="3356992"/>
            <a:ext cx="576263" cy="792163"/>
          </a:xfrm>
          <a:prstGeom prst="downArrow">
            <a:avLst>
              <a:gd name="adj1" fmla="val 50000"/>
              <a:gd name="adj2" fmla="val 28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9750" y="4221435"/>
            <a:ext cx="78486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Arial" charset="0"/>
              </a:rPr>
              <a:t>Il Medico di Medicina Generale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Arial" charset="0"/>
              </a:rPr>
              <a:t>è da sempre nella società italiana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Arial" charset="0"/>
              </a:rPr>
              <a:t>garanzia di “</a:t>
            </a:r>
            <a:r>
              <a:rPr lang="it-IT" altLang="it-IT" sz="3200" b="1" dirty="0" smtClean="0">
                <a:solidFill>
                  <a:srgbClr val="FF0000"/>
                </a:solidFill>
                <a:latin typeface="Arial" charset="0"/>
              </a:rPr>
              <a:t>equità dell’accesso</a:t>
            </a:r>
            <a:r>
              <a:rPr lang="it-IT" altLang="it-IT" sz="3200" b="1" dirty="0" smtClean="0">
                <a:latin typeface="Arial" charset="0"/>
              </a:rPr>
              <a:t>”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Arial" charset="0"/>
              </a:rPr>
              <a:t>all’uso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 smtClean="0">
                <a:latin typeface="Arial" charset="0"/>
              </a:rPr>
              <a:t>delle risorse sanitarie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11188" y="5084763"/>
            <a:ext cx="8064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 sz="3200" b="1">
              <a:solidFill>
                <a:srgbClr val="3B435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750" y="260350"/>
            <a:ext cx="7777163" cy="1081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charset="0"/>
              </a:rPr>
              <a:t>garantire la UNIVERSALITA’</a:t>
            </a:r>
            <a:endParaRPr lang="it-IT" sz="32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9750" y="2276475"/>
            <a:ext cx="7848600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3200" b="1" dirty="0" smtClean="0">
                <a:solidFill>
                  <a:srgbClr val="C00000"/>
                </a:solidFill>
                <a:latin typeface="Arial" charset="0"/>
              </a:rPr>
              <a:t>garantire una corretta allocazione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it-IT" altLang="it-IT" sz="3200" b="1" dirty="0" smtClean="0">
                <a:solidFill>
                  <a:srgbClr val="C00000"/>
                </a:solidFill>
                <a:latin typeface="Arial" charset="0"/>
              </a:rPr>
              <a:t>ed uso delle risorse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flipV="1">
            <a:off x="3851275" y="1412875"/>
            <a:ext cx="576263" cy="792163"/>
          </a:xfrm>
          <a:prstGeom prst="downArrow">
            <a:avLst>
              <a:gd name="adj1" fmla="val 50000"/>
              <a:gd name="adj2" fmla="val 28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30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Medicina di Famiglia secondo OMS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"/>
              </a:rPr>
              <a:t>A. Generale </a:t>
            </a:r>
            <a:r>
              <a:rPr lang="it-IT" dirty="0" smtClean="0">
                <a:latin typeface="Arial"/>
              </a:rPr>
              <a:t>        </a:t>
            </a:r>
            <a:endParaRPr lang="it-IT" dirty="0">
              <a:latin typeface="Arial"/>
            </a:endParaRPr>
          </a:p>
          <a:p>
            <a:r>
              <a:rPr lang="it-IT" dirty="0">
                <a:latin typeface="Arial"/>
              </a:rPr>
              <a:t>B. Continua </a:t>
            </a:r>
            <a:r>
              <a:rPr lang="it-IT" dirty="0" smtClean="0">
                <a:latin typeface="Arial"/>
              </a:rPr>
              <a:t>        </a:t>
            </a:r>
            <a:endParaRPr lang="it-IT" dirty="0">
              <a:latin typeface="Arial"/>
            </a:endParaRPr>
          </a:p>
          <a:p>
            <a:r>
              <a:rPr lang="it-IT" dirty="0">
                <a:latin typeface="Arial"/>
              </a:rPr>
              <a:t>C. Integrata </a:t>
            </a:r>
            <a:r>
              <a:rPr lang="it-IT" dirty="0" smtClean="0">
                <a:latin typeface="Arial"/>
              </a:rPr>
              <a:t>        </a:t>
            </a:r>
            <a:endParaRPr lang="it-IT" dirty="0">
              <a:latin typeface="Arial"/>
            </a:endParaRPr>
          </a:p>
          <a:p>
            <a:r>
              <a:rPr lang="it-IT" dirty="0">
                <a:latin typeface="Arial"/>
              </a:rPr>
              <a:t>D. </a:t>
            </a:r>
            <a:r>
              <a:rPr lang="it-IT" dirty="0" smtClean="0">
                <a:latin typeface="Arial"/>
              </a:rPr>
              <a:t>Coordinata</a:t>
            </a:r>
          </a:p>
          <a:p>
            <a:r>
              <a:rPr lang="it-IT" dirty="0" smtClean="0">
                <a:latin typeface="Arial"/>
              </a:rPr>
              <a:t>E. Collaborativa</a:t>
            </a:r>
          </a:p>
          <a:p>
            <a:r>
              <a:rPr lang="it-IT" dirty="0" smtClean="0">
                <a:latin typeface="Arial"/>
              </a:rPr>
              <a:t>F. Orientata alla famiglia</a:t>
            </a:r>
          </a:p>
          <a:p>
            <a:r>
              <a:rPr lang="it-IT" dirty="0" smtClean="0">
                <a:latin typeface="Arial"/>
              </a:rPr>
              <a:t>G.</a:t>
            </a:r>
            <a:r>
              <a:rPr lang="it-IT" dirty="0">
                <a:latin typeface="Arial"/>
              </a:rPr>
              <a:t> Orientata alla comunità</a:t>
            </a:r>
          </a:p>
          <a:p>
            <a:endParaRPr lang="it-IT" dirty="0" smtClean="0">
              <a:latin typeface="Arial"/>
            </a:endParaRPr>
          </a:p>
          <a:p>
            <a:endParaRPr lang="it-IT" dirty="0" smtClean="0">
              <a:latin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371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03" y="764704"/>
            <a:ext cx="8169669" cy="547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97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288158" cy="37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8473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596AF-3BB7-4952-94DE-BC9B8108841E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33795" name="Segnaposto contenuto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516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800" dirty="0" smtClean="0"/>
              <a:t>La </a:t>
            </a:r>
            <a:r>
              <a:rPr lang="it-IT" sz="2800" b="1" dirty="0" smtClean="0"/>
              <a:t>Costituzione</a:t>
            </a:r>
            <a:r>
              <a:rPr lang="it-IT" sz="2800" dirty="0" smtClean="0"/>
              <a:t> della Repubblica Italiana sancisce esplicitamente "il diritto alla salute" per tutti i cittadini. 						 	      In applicazione del dettato costituzionale nasce  il </a:t>
            </a:r>
            <a:r>
              <a:rPr lang="it-IT" sz="2800" b="1" dirty="0" smtClean="0">
                <a:solidFill>
                  <a:srgbClr val="FF0000"/>
                </a:solidFill>
              </a:rPr>
              <a:t>Servizio Sanitario Nazionale </a:t>
            </a:r>
            <a:r>
              <a:rPr lang="it-IT" sz="2800" dirty="0" smtClean="0"/>
              <a:t>(SSN) nel </a:t>
            </a:r>
            <a:r>
              <a:rPr lang="it-IT" sz="2800" dirty="0" smtClean="0">
                <a:solidFill>
                  <a:srgbClr val="FF0000"/>
                </a:solidFill>
              </a:rPr>
              <a:t>1978</a:t>
            </a:r>
            <a:r>
              <a:rPr lang="it-IT" sz="2800" dirty="0" smtClean="0"/>
              <a:t> con la </a:t>
            </a:r>
            <a:r>
              <a:rPr lang="it-IT" sz="2800" dirty="0" smtClean="0">
                <a:solidFill>
                  <a:srgbClr val="FF0000"/>
                </a:solidFill>
              </a:rPr>
              <a:t>legge 833</a:t>
            </a:r>
            <a:r>
              <a:rPr lang="it-IT" sz="2800" dirty="0" smtClean="0"/>
              <a:t>.</a:t>
            </a:r>
          </a:p>
          <a:p>
            <a:pPr eaLnBrk="1" hangingPunct="1">
              <a:buFontTx/>
              <a:buNone/>
            </a:pPr>
            <a:endParaRPr lang="it-IT" sz="1100" dirty="0" smtClean="0"/>
          </a:p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dirty="0" smtClean="0"/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611188" y="3140968"/>
            <a:ext cx="8135937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800" b="1" dirty="0"/>
              <a:t>Art. 32 della Costituzione italiana del 1948.</a:t>
            </a:r>
          </a:p>
          <a:p>
            <a:pPr>
              <a:defRPr/>
            </a:pPr>
            <a:endParaRPr lang="it-IT" sz="1400" dirty="0"/>
          </a:p>
          <a:p>
            <a:pPr>
              <a:defRPr/>
            </a:pPr>
            <a:r>
              <a:rPr lang="it-IT" sz="2800" dirty="0"/>
              <a:t>“La Repubblica tutela la </a:t>
            </a:r>
            <a:r>
              <a:rPr lang="it-IT" sz="2800" b="1" dirty="0"/>
              <a:t>salute</a:t>
            </a:r>
            <a:r>
              <a:rPr lang="it-IT" sz="2800" dirty="0"/>
              <a:t> come fondamentale diritto dell’individuo e interesse della collettività e garantisce cure gratuite agli indigenti</a:t>
            </a:r>
            <a:r>
              <a:rPr lang="it-IT" sz="2800" dirty="0" smtClean="0"/>
              <a:t>” Nessuno può essere sottoposto a trattamento sanitario se non per disposizioni di legge. La legge non può in nessun caso violare i limiti imposti dal rispetto della persona umana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7155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Sistemi </a:t>
            </a:r>
            <a:r>
              <a:rPr lang="it-IT" dirty="0"/>
              <a:t>S</a:t>
            </a:r>
            <a:r>
              <a:rPr lang="it-IT" dirty="0" smtClean="0"/>
              <a:t>anitari Europei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5544615"/>
          </a:xfrm>
        </p:spPr>
        <p:txBody>
          <a:bodyPr>
            <a:normAutofit fontScale="55000" lnSpcReduction="20000"/>
          </a:bodyPr>
          <a:lstStyle/>
          <a:p>
            <a:r>
              <a:rPr lang="it-IT" sz="3800" dirty="0" smtClean="0"/>
              <a:t>In </a:t>
            </a:r>
            <a:r>
              <a:rPr lang="it-IT" sz="3800" dirty="0"/>
              <a:t>E</a:t>
            </a:r>
            <a:r>
              <a:rPr lang="it-IT" sz="3800" dirty="0" smtClean="0"/>
              <a:t>uropa ci sono differenze </a:t>
            </a:r>
            <a:r>
              <a:rPr lang="it-IT" sz="3800" dirty="0"/>
              <a:t>significative </a:t>
            </a:r>
            <a:r>
              <a:rPr lang="it-IT" sz="3800" dirty="0" smtClean="0"/>
              <a:t> nell’organizzazione </a:t>
            </a:r>
            <a:r>
              <a:rPr lang="it-IT" sz="3800" dirty="0"/>
              <a:t>dell’assistenza </a:t>
            </a:r>
            <a:r>
              <a:rPr lang="it-IT" sz="3800" dirty="0" smtClean="0"/>
              <a:t> e nel modo in cui la medicina di famiglia è praticata.</a:t>
            </a:r>
          </a:p>
          <a:p>
            <a:pPr marL="0" indent="0">
              <a:buNone/>
            </a:pPr>
            <a:endParaRPr lang="it-IT" sz="3800" dirty="0" smtClean="0"/>
          </a:p>
          <a:p>
            <a:r>
              <a:rPr lang="it-IT" sz="3800" dirty="0" smtClean="0"/>
              <a:t> La direttiva UE 93/16 ha come obiettivo la promozione della libera circolazione dei medici. Molto importante a questo scopo , la formazione post-universitaria per lo sviluppo delle competenze e delle abilità che possono consentire ai medici di lavorare in uno qualsiasi degli stati membri. Esiste un coordinamento Europeo accademico e scientifico che promuove lo sviluppo e la formazione in tale direzione.</a:t>
            </a:r>
          </a:p>
          <a:p>
            <a:pPr marL="0" indent="0">
              <a:buNone/>
            </a:pPr>
            <a:endParaRPr lang="it-IT" sz="3800" dirty="0" smtClean="0"/>
          </a:p>
          <a:p>
            <a:r>
              <a:rPr lang="it-IT" sz="3800" dirty="0">
                <a:solidFill>
                  <a:prstClr val="black"/>
                </a:solidFill>
              </a:rPr>
              <a:t>I dati internazionali* indicano che i sistemi sanitari basati </a:t>
            </a:r>
            <a:r>
              <a:rPr lang="it-IT" sz="3800" dirty="0" smtClean="0">
                <a:solidFill>
                  <a:prstClr val="black"/>
                </a:solidFill>
              </a:rPr>
              <a:t>cure </a:t>
            </a:r>
            <a:r>
              <a:rPr lang="it-IT" sz="3800" dirty="0">
                <a:solidFill>
                  <a:prstClr val="black"/>
                </a:solidFill>
              </a:rPr>
              <a:t>primarie efficienti con medici di medicina generale (Medici di Famiglia) che lavorano all’interno di comunità territoriali definite, garantiscono </a:t>
            </a:r>
            <a:r>
              <a:rPr lang="it-IT" sz="3800" dirty="0" smtClean="0">
                <a:solidFill>
                  <a:prstClr val="black"/>
                </a:solidFill>
              </a:rPr>
              <a:t> </a:t>
            </a:r>
            <a:r>
              <a:rPr lang="it-IT" sz="3800" dirty="0" err="1" smtClean="0">
                <a:solidFill>
                  <a:prstClr val="black"/>
                </a:solidFill>
              </a:rPr>
              <a:t>standards</a:t>
            </a:r>
            <a:r>
              <a:rPr lang="it-IT" sz="3800" dirty="0" smtClean="0">
                <a:solidFill>
                  <a:prstClr val="black"/>
                </a:solidFill>
              </a:rPr>
              <a:t> più </a:t>
            </a:r>
            <a:r>
              <a:rPr lang="it-IT" sz="3800" dirty="0">
                <a:solidFill>
                  <a:prstClr val="black"/>
                </a:solidFill>
              </a:rPr>
              <a:t>efficaci ed economicamente più </a:t>
            </a:r>
            <a:r>
              <a:rPr lang="it-IT" sz="3800" dirty="0" smtClean="0">
                <a:solidFill>
                  <a:prstClr val="black"/>
                </a:solidFill>
              </a:rPr>
              <a:t>convenienti </a:t>
            </a:r>
            <a:r>
              <a:rPr lang="it-IT" sz="3800" dirty="0">
                <a:solidFill>
                  <a:prstClr val="black"/>
                </a:solidFill>
              </a:rPr>
              <a:t>rispetto ad altri sistemi meno orientati verso le cure primarie.</a:t>
            </a:r>
            <a:endParaRPr lang="it-IT" sz="3800" dirty="0" smtClean="0"/>
          </a:p>
          <a:p>
            <a:endParaRPr lang="it-IT" sz="3800" dirty="0" smtClean="0"/>
          </a:p>
          <a:p>
            <a:pPr marL="0" indent="0">
              <a:buNone/>
            </a:pPr>
            <a:r>
              <a:rPr lang="en-US" sz="2400" dirty="0" smtClean="0"/>
              <a:t>* </a:t>
            </a:r>
            <a:r>
              <a:rPr lang="en-US" sz="2400" dirty="0" err="1"/>
              <a:t>Starfield</a:t>
            </a:r>
            <a:r>
              <a:rPr lang="en-US" sz="2400" dirty="0"/>
              <a:t> B. Primary care: balancing health needs, services and technology. Oxford: Oxford University Press, 1998.</a:t>
            </a:r>
            <a:endParaRPr lang="it-IT" sz="3800" dirty="0" smtClean="0"/>
          </a:p>
          <a:p>
            <a:endParaRPr lang="it-IT" sz="2900" dirty="0" smtClean="0"/>
          </a:p>
          <a:p>
            <a:pPr marL="0" indent="0">
              <a:buNone/>
            </a:pPr>
            <a:r>
              <a:rPr lang="it-IT" sz="2600" dirty="0" smtClean="0"/>
              <a:t> </a:t>
            </a:r>
          </a:p>
          <a:p>
            <a:pPr marL="0" indent="0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xmlns="" val="22487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B46F98B-2B8B-40EB-9B17-1510E73E272F}" type="slidenum">
              <a:rPr lang="it-IT" smtClean="0">
                <a:solidFill>
                  <a:srgbClr val="045C75"/>
                </a:solidFill>
              </a:rPr>
              <a:pPr eaLnBrk="1" hangingPunct="1"/>
              <a:t>21</a:t>
            </a:fld>
            <a:endParaRPr lang="it-IT" smtClean="0">
              <a:solidFill>
                <a:srgbClr val="045C75"/>
              </a:solidFill>
            </a:endParaRPr>
          </a:p>
        </p:txBody>
      </p:sp>
      <p:sp>
        <p:nvSpPr>
          <p:cNvPr id="81923" name="Rettangolo 4"/>
          <p:cNvSpPr>
            <a:spLocks noChangeArrowheads="1"/>
          </p:cNvSpPr>
          <p:nvPr/>
        </p:nvSpPr>
        <p:spPr bwMode="auto">
          <a:xfrm>
            <a:off x="323850" y="476250"/>
            <a:ext cx="84248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Carta di Ottawa </a:t>
            </a: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 la Promozione della Salute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Ottawa Charter for Health Promotion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1° Conferenza Internazionale sulla promozione della salute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17-21 novembre 1986 Ottawa, Ontario, Canada</a:t>
            </a:r>
          </a:p>
        </p:txBody>
      </p:sp>
      <p:sp>
        <p:nvSpPr>
          <p:cNvPr id="81924" name="Rettangolo 3"/>
          <p:cNvSpPr>
            <a:spLocks noChangeArrowheads="1"/>
          </p:cNvSpPr>
          <p:nvPr/>
        </p:nvSpPr>
        <p:spPr bwMode="auto">
          <a:xfrm>
            <a:off x="611188" y="2781300"/>
            <a:ext cx="77057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Obiettivo 18 </a:t>
            </a: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Sviluppare le risorse umane per la salute: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 l’anno 2010 tutti gli Stati Membri dovrebbero avere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garantito che gli operatori sanitari e le figure professionali di altri settori abbiano acquisito conoscenze adeguate, attitudini e capacità per proteggere e promuovere la salute.</a:t>
            </a:r>
          </a:p>
        </p:txBody>
      </p:sp>
    </p:spTree>
    <p:extLst>
      <p:ext uri="{BB962C8B-B14F-4D97-AF65-F5344CB8AC3E}">
        <p14:creationId xmlns:p14="http://schemas.microsoft.com/office/powerpoint/2010/main" xmlns="" val="90701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it-IT" dirty="0"/>
              <a:t>In tutta Europa cresce la domanda di </a:t>
            </a:r>
            <a:r>
              <a:rPr lang="it-IT" dirty="0" smtClean="0"/>
              <a:t>Medici di Famiglia. </a:t>
            </a:r>
            <a:r>
              <a:rPr lang="it-IT" dirty="0"/>
              <a:t>Se </a:t>
            </a:r>
            <a:r>
              <a:rPr lang="it-IT" dirty="0" smtClean="0"/>
              <a:t>ne vanno </a:t>
            </a:r>
            <a:r>
              <a:rPr lang="it-IT" dirty="0"/>
              <a:t>dall'attività più medici di </a:t>
            </a:r>
            <a:r>
              <a:rPr lang="it-IT" dirty="0" smtClean="0"/>
              <a:t>quanti </a:t>
            </a:r>
            <a:r>
              <a:rPr lang="it-IT" dirty="0"/>
              <a:t>ne entrino sul mercato. E ciò accade soprattutto nei </a:t>
            </a:r>
            <a:r>
              <a:rPr lang="it-IT" dirty="0" smtClean="0"/>
              <a:t>paesi come </a:t>
            </a:r>
            <a:r>
              <a:rPr lang="it-IT" dirty="0"/>
              <a:t>Italia e Gran Bretagna, che ospitano grandi servizi sanitari nazionali </a:t>
            </a:r>
            <a:r>
              <a:rPr lang="it-IT" dirty="0" smtClean="0"/>
              <a:t>convenzionati.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l'Unione Europea sta cercando di abbattere i vincoli che </a:t>
            </a:r>
            <a:r>
              <a:rPr lang="it-IT" dirty="0" smtClean="0"/>
              <a:t>tutt’ora ostacolano </a:t>
            </a:r>
            <a:r>
              <a:rPr lang="it-IT" dirty="0"/>
              <a:t>il medico di uno stato membro Ue nell'esercizio della professione in un altro stato membro. L'idea è </a:t>
            </a:r>
            <a:r>
              <a:rPr lang="it-IT" dirty="0" smtClean="0"/>
              <a:t>di concordare i </a:t>
            </a:r>
            <a:r>
              <a:rPr lang="it-IT" dirty="0"/>
              <a:t>requisiti </a:t>
            </a:r>
            <a:r>
              <a:rPr lang="it-IT" dirty="0" smtClean="0"/>
              <a:t>minimi che consentiranno a ventisette stati membri di accogliere  agevolmente reciprocamente gli specialisti in Medicina di Famiglia.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49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DIVERSITÀ DEGLI INSEGNAMENTI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it-IT" dirty="0"/>
          </a:p>
          <a:p>
            <a:r>
              <a:rPr lang="it-IT" dirty="0"/>
              <a:t>Il medico di famiglia non si è sviluppato in tutto il mondo allo stesso modo. Ci sono sistemi sanitari in cui è un </a:t>
            </a:r>
            <a:r>
              <a:rPr lang="it-IT" dirty="0" smtClean="0"/>
              <a:t>libero professionista </a:t>
            </a:r>
            <a:r>
              <a:rPr lang="it-IT" dirty="0"/>
              <a:t>convenzionato con un servizio sanitario nazionale, come il nostro o quello britannico o catalano; </a:t>
            </a:r>
            <a:r>
              <a:rPr lang="it-IT" dirty="0" smtClean="0"/>
              <a:t>altri sistemi </a:t>
            </a:r>
            <a:r>
              <a:rPr lang="it-IT" dirty="0"/>
              <a:t>in cui è convenzionato con mutue pubbliche e assicurazioni private (Germania, Olanda, Francia); e altri </a:t>
            </a:r>
            <a:r>
              <a:rPr lang="it-IT" dirty="0" smtClean="0"/>
              <a:t>ancora in </a:t>
            </a:r>
            <a:r>
              <a:rPr lang="it-IT" dirty="0"/>
              <a:t>cui è dipendente, come in Scandinavia, Spagna (tranne la Catalogna) e Portogallo; ci sono infine sistemi </a:t>
            </a:r>
            <a:r>
              <a:rPr lang="it-IT" dirty="0" smtClean="0"/>
              <a:t>misti dipendenza-convenzionamento </a:t>
            </a:r>
            <a:r>
              <a:rPr lang="it-IT" dirty="0"/>
              <a:t>(Grecia, Malta).</a:t>
            </a:r>
          </a:p>
        </p:txBody>
      </p:sp>
    </p:spTree>
    <p:extLst>
      <p:ext uri="{BB962C8B-B14F-4D97-AF65-F5344CB8AC3E}">
        <p14:creationId xmlns:p14="http://schemas.microsoft.com/office/powerpoint/2010/main" xmlns="" val="39078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806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56123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99592" y="373249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Comic Sans MS" pitchFamily="66" charset="0"/>
              </a:rPr>
              <a:t>Documento FIMMG per la Rifondazione della Medicina </a:t>
            </a:r>
            <a:r>
              <a:rPr lang="it-IT" altLang="it-IT" sz="2000" dirty="0" smtClean="0">
                <a:latin typeface="Comic Sans MS" pitchFamily="66" charset="0"/>
              </a:rPr>
              <a:t>Generale</a:t>
            </a:r>
            <a:endParaRPr lang="it-IT" altLang="it-IT" sz="2000" dirty="0"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8001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Dal 2007 al 2017 andranno in pensione 25.500 MMG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Ogni anno si formano </a:t>
            </a: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1600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MMG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25500-16000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9500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MMG in meno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11 milioni di cittadini senza MMG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Fimmg Nazionale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4294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MEDICINA GENERALE: definizione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E’ una  disciplina medica  a pieno titolo che svolge un’ assistenza  primaria continua, completa e coordinata orientata  alla prevenzione, diagnosi  e alla cura delle malattie di una comunità.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Medico di Medicina Generale (MMG) ha una gran mole di conoscenze mediche e l’arte della comunicazione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Murtagh J. Professione:Medico di Medicina Generale ed Mc Graw Hill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6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2266950" y="4379913"/>
            <a:ext cx="3429000" cy="18288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266950" y="1179513"/>
            <a:ext cx="571500" cy="50292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276600" y="4724400"/>
            <a:ext cx="211455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Comic Sans MS" pitchFamily="66" charset="0"/>
              </a:rPr>
              <a:t>Internista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266950" y="5637213"/>
            <a:ext cx="5943600" cy="5715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181350" y="1293813"/>
            <a:ext cx="26289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FF"/>
                </a:solidFill>
                <a:latin typeface="Comic Sans MS" pitchFamily="66" charset="0"/>
              </a:rPr>
              <a:t>Specialista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2362200" y="5715000"/>
            <a:ext cx="5257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6600"/>
                </a:solidFill>
                <a:latin typeface="Comic Sans MS" pitchFamily="66" charset="0"/>
              </a:rPr>
              <a:t>Medico di Medicina Generale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914400" y="533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omic Sans MS" pitchFamily="66" charset="0"/>
              </a:rPr>
              <a:t>L’ “Estensione” delle competenze </a:t>
            </a:r>
          </a:p>
        </p:txBody>
      </p:sp>
    </p:spTree>
    <p:extLst>
      <p:ext uri="{BB962C8B-B14F-4D97-AF65-F5344CB8AC3E}">
        <p14:creationId xmlns:p14="http://schemas.microsoft.com/office/powerpoint/2010/main" xmlns="" val="12241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DEFINIZIONE e SETTING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L’assistenza primaria fa fronte  a qualsiasi problema di salute del cittadino che si presenti sia in forma mal definita che specifica e deve essere in grado di compiere una valutazione globale dell’individuo che gli sta di fronte, senza ricorrere necessariamente ad esami diagnostici o a trattamenti terapeutici farmacologici.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000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1412776"/>
            <a:ext cx="91440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sz="3800" dirty="0" smtClean="0"/>
              <a:t>Al MMG  è affidata la responsabilità complessiva e la tutela della salute del proprio assistito, che si estrinseca in compiti diagnostici, terapeutici, riabilitativi, preventivi e di educazione sanitaria”</a:t>
            </a:r>
          </a:p>
          <a:p>
            <a:pPr marL="0" indent="0">
              <a:buNone/>
            </a:pPr>
            <a:endParaRPr lang="it-IT" sz="3800" dirty="0"/>
          </a:p>
          <a:p>
            <a:pPr marL="0" indent="0">
              <a:buNone/>
            </a:pPr>
            <a:r>
              <a:rPr lang="it-IT" sz="3800" dirty="0" smtClean="0"/>
              <a:t>Il MMG si forma con un tirocinio  generale ufficialmente riconosciuto (Formazione Specifica in Medicina Generale), che conferisce competenze e abilità specifiche che consentono di effettuare un’assistenza  rivolta agli individui, alle  famiglie e alla comunità.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61020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25144"/>
            <a:ext cx="770485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1978 RIFORMA DEL SSN(legge 833/78)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Superamento del sistema delle Mutue</a:t>
            </a:r>
          </a:p>
          <a:p>
            <a:r>
              <a:rPr lang="it-IT" dirty="0" smtClean="0"/>
              <a:t>Universalità ed  equità delle prestazioni sanitarie</a:t>
            </a:r>
          </a:p>
          <a:p>
            <a:r>
              <a:rPr lang="it-IT" dirty="0" smtClean="0"/>
              <a:t>Sistema pubblico finanziato con la fiscalità generale</a:t>
            </a:r>
          </a:p>
          <a:p>
            <a:r>
              <a:rPr lang="it-IT" dirty="0" smtClean="0"/>
              <a:t>Recupero della salute fisica e psichica</a:t>
            </a:r>
          </a:p>
          <a:p>
            <a:r>
              <a:rPr lang="it-IT" dirty="0" smtClean="0"/>
              <a:t>Concetto di prevenzione oltre alla cura delle malattie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In Italia chi sta male viene assistito e curato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Autofit/>
          </a:bodyPr>
          <a:lstStyle/>
          <a:p>
            <a:r>
              <a:rPr lang="it-IT" sz="2000" b="1" dirty="0" smtClean="0"/>
              <a:t>DEFINIZIONE MEDICO DI FAMIGLIA 2002 WONCA EUROPA</a:t>
            </a:r>
            <a:br>
              <a:rPr lang="it-IT" sz="2000" b="1" dirty="0" smtClean="0"/>
            </a:br>
            <a:r>
              <a:rPr lang="it-IT" sz="2000" b="1" dirty="0" smtClean="0"/>
              <a:t>(World Organization of Family Doctors )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7560840"/>
          </a:xfrm>
        </p:spPr>
        <p:txBody>
          <a:bodyPr>
            <a:noAutofit/>
          </a:bodyPr>
          <a:lstStyle/>
          <a:p>
            <a:r>
              <a:rPr lang="it-IT" sz="2000" dirty="0" smtClean="0"/>
              <a:t>E’ il primo contatto medico all’interno del sistema sanitario; </a:t>
            </a:r>
          </a:p>
          <a:p>
            <a:r>
              <a:rPr lang="it-IT" sz="2000" dirty="0"/>
              <a:t>O</a:t>
            </a:r>
            <a:r>
              <a:rPr lang="it-IT" sz="2000" dirty="0" smtClean="0"/>
              <a:t>ffre un accesso diretto e illimitato ai pazienti; </a:t>
            </a:r>
          </a:p>
          <a:p>
            <a:r>
              <a:rPr lang="it-IT" sz="2000" dirty="0" smtClean="0"/>
              <a:t>Si occupa di tutti i problemi di salute, indipendentemente dall’età, sesso e di ogni altra caratteristica; </a:t>
            </a:r>
          </a:p>
          <a:p>
            <a:r>
              <a:rPr lang="it-IT" sz="2000" dirty="0"/>
              <a:t>F</a:t>
            </a:r>
            <a:r>
              <a:rPr lang="it-IT" sz="2000" dirty="0" smtClean="0"/>
              <a:t>a un utilizzo efficiente delle risorse sanitarie attraverso il coordinamento delle cure;</a:t>
            </a:r>
          </a:p>
          <a:p>
            <a:r>
              <a:rPr lang="it-IT" sz="2000" dirty="0"/>
              <a:t>L</a:t>
            </a:r>
            <a:r>
              <a:rPr lang="it-IT" sz="2000" dirty="0" smtClean="0"/>
              <a:t>avora con altri professionisti e si interfaccia con altre specialità assumendo anche il ruolo di difensore del paziente;</a:t>
            </a:r>
          </a:p>
          <a:p>
            <a:r>
              <a:rPr lang="it-IT" sz="2000" dirty="0"/>
              <a:t>S</a:t>
            </a:r>
            <a:r>
              <a:rPr lang="it-IT" sz="2000" dirty="0" smtClean="0"/>
              <a:t>viluppa un approccio centrato sulla persona, orientato all’individuo, alla sua famiglia e alla comunità, si avvale di una consultazione continuativa mantenuta da un’efficace relazione  e comunicazione medico-paziente; </a:t>
            </a:r>
          </a:p>
          <a:p>
            <a:r>
              <a:rPr lang="it-IT" sz="2000" dirty="0"/>
              <a:t>H</a:t>
            </a:r>
            <a:r>
              <a:rPr lang="it-IT" sz="2000" dirty="0" smtClean="0"/>
              <a:t>a il compito di erogare cure longitudinali e continuative in base ai bisogni paziente; ha un processo decisionale specifico determinato dalla prevalenza e incidenza delle patologie che si presentano nella comunità; gestisce malattie che si presentano  in modo specifico o in fase  iniziale aspecifica e  che potrebbero richiedere un intervento urgente; </a:t>
            </a:r>
          </a:p>
          <a:p>
            <a:r>
              <a:rPr lang="it-IT" sz="2000" dirty="0"/>
              <a:t>P</a:t>
            </a:r>
            <a:r>
              <a:rPr lang="it-IT" sz="2000" dirty="0" smtClean="0"/>
              <a:t>romuove la salute e il benessere della comunità; ha responsabilità specifiche della salute della comunità; si occupa di problemi di salute  nella loro dimensione </a:t>
            </a:r>
            <a:r>
              <a:rPr lang="it-IT" sz="2000" dirty="0" err="1" smtClean="0"/>
              <a:t>fisica,psicologica,sociale</a:t>
            </a:r>
            <a:r>
              <a:rPr lang="it-IT" sz="2000" dirty="0" smtClean="0"/>
              <a:t> , culturale ed esistenziale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419172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 smtClean="0"/>
              <a:t>E’ un’assistenza «di primo contatto» ed è il punto di ingresso dei pazienti nel Sistema Sanitario;</a:t>
            </a:r>
          </a:p>
          <a:p>
            <a:r>
              <a:rPr lang="it-IT" sz="2400" dirty="0" smtClean="0"/>
              <a:t>Ha carattere continuativo, poiché si occupa degli individui sani</a:t>
            </a:r>
            <a:r>
              <a:rPr lang="it-IT" sz="2400" dirty="0"/>
              <a:t> </a:t>
            </a:r>
            <a:r>
              <a:rPr lang="it-IT" sz="2400" dirty="0" smtClean="0"/>
              <a:t>o malati, per un lungo periodo di tempo e perfino di tutta la vita;</a:t>
            </a:r>
          </a:p>
          <a:p>
            <a:r>
              <a:rPr lang="it-IT" sz="2400" dirty="0" smtClean="0"/>
              <a:t>Ha un approccio globale ai problemi e una dimensione bio-psico-sociale e mutua i suoi contenuti da tutte le tradizionali discipline mediche ;</a:t>
            </a:r>
          </a:p>
          <a:p>
            <a:r>
              <a:rPr lang="it-IT" sz="2400" dirty="0" smtClean="0"/>
              <a:t>Svolge una funzione di coordinamento per tutte le necessità di cura  e prevenzione;</a:t>
            </a:r>
          </a:p>
          <a:p>
            <a:r>
              <a:rPr lang="it-IT" sz="2400" dirty="0" smtClean="0"/>
              <a:t>Ha la responsabilità di  farsi carico continuativamente di problemi sanitari del singolo e della comunità nel suo complesso</a:t>
            </a:r>
          </a:p>
          <a:p>
            <a:r>
              <a:rPr lang="it-IT" sz="2400" dirty="0" smtClean="0"/>
              <a:t>Ha un approccio altamente personalizzato ai problemi di salute e malattia e di contesto in riferimento all’ambiente di vita del paziente</a:t>
            </a:r>
          </a:p>
          <a:p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3649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ELEMENTI CARATTERIZZANTI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000" dirty="0" smtClean="0"/>
              <a:t>Primo contatto</a:t>
            </a:r>
          </a:p>
          <a:p>
            <a:r>
              <a:rPr lang="it-IT" sz="2000" dirty="0" smtClean="0"/>
              <a:t>Metodologia diagnostica</a:t>
            </a:r>
          </a:p>
          <a:p>
            <a:r>
              <a:rPr lang="it-IT" sz="2000" dirty="0" smtClean="0"/>
              <a:t>Diagnosi precoce di malattie gravi che si presentano all’esordio</a:t>
            </a:r>
          </a:p>
          <a:p>
            <a:r>
              <a:rPr lang="it-IT" sz="2000" dirty="0" smtClean="0"/>
              <a:t>Continuità e disponibilità dell’assistenza</a:t>
            </a:r>
          </a:p>
          <a:p>
            <a:r>
              <a:rPr lang="it-IT" sz="2000" dirty="0" smtClean="0"/>
              <a:t>Intervento  terapeutico personalizzato</a:t>
            </a:r>
          </a:p>
          <a:p>
            <a:r>
              <a:rPr lang="it-IT" sz="2000" dirty="0" smtClean="0"/>
              <a:t>Terapia di malattie acute e croniche</a:t>
            </a:r>
          </a:p>
          <a:p>
            <a:r>
              <a:rPr lang="it-IT" sz="2000" dirty="0" smtClean="0"/>
              <a:t>Terapia domiciliare</a:t>
            </a:r>
          </a:p>
          <a:p>
            <a:r>
              <a:rPr lang="it-IT" sz="2000" dirty="0" smtClean="0"/>
              <a:t>Terapia d’urgenza con tempestivo intervento a domicilio e nella comunità</a:t>
            </a:r>
          </a:p>
          <a:p>
            <a:r>
              <a:rPr lang="it-IT" sz="2000" dirty="0" smtClean="0"/>
              <a:t>Assistenza familiare</a:t>
            </a:r>
          </a:p>
          <a:p>
            <a:r>
              <a:rPr lang="it-IT" sz="2000" dirty="0" smtClean="0"/>
              <a:t>Terapia palliativa (a domicilio)</a:t>
            </a:r>
          </a:p>
          <a:p>
            <a:r>
              <a:rPr lang="it-IT" sz="2000" dirty="0" smtClean="0"/>
              <a:t>Prevenzione</a:t>
            </a:r>
          </a:p>
          <a:p>
            <a:r>
              <a:rPr lang="it-IT" sz="2000" dirty="0" smtClean="0"/>
              <a:t>Promozione della salute </a:t>
            </a:r>
            <a:r>
              <a:rPr lang="it-IT" sz="2000" dirty="0" smtClean="0">
                <a:solidFill>
                  <a:srgbClr val="FF0000"/>
                </a:solidFill>
              </a:rPr>
              <a:t>(Empowerment)</a:t>
            </a:r>
          </a:p>
          <a:p>
            <a:r>
              <a:rPr lang="it-IT" sz="2000" dirty="0" smtClean="0"/>
              <a:t>Approccio olistico</a:t>
            </a:r>
          </a:p>
          <a:p>
            <a:r>
              <a:rPr lang="it-IT" sz="2000" dirty="0" smtClean="0"/>
              <a:t>Coordinamento dell’assistenza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505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 </a:t>
            </a:r>
            <a:r>
              <a:rPr lang="it-IT" sz="3600" b="1" dirty="0" smtClean="0"/>
              <a:t>LE COMPETENZE COSTITUTIVE DEL MEDICO DI MEDICINA GENERALE / MEDICO DI FAMIGLIA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Le dodici caratteristiche fondamentali che definiscono la disciplina sono correlate alle dodici abilità che </a:t>
            </a:r>
            <a:r>
              <a:rPr lang="it-IT" dirty="0" smtClean="0"/>
              <a:t>ogni specialista </a:t>
            </a:r>
            <a:r>
              <a:rPr lang="it-IT" dirty="0"/>
              <a:t>medico di famiglia dovrebbe padroneggiare.</a:t>
            </a:r>
          </a:p>
          <a:p>
            <a:pPr marL="0" indent="0">
              <a:buNone/>
            </a:pPr>
            <a:r>
              <a:rPr lang="it-IT" dirty="0"/>
              <a:t>Esse possono essere raccolte in sei competenze costitutive (con riferimento alle loro caratteristiche):</a:t>
            </a:r>
          </a:p>
          <a:p>
            <a:r>
              <a:rPr lang="it-IT" dirty="0"/>
              <a:t>1. Gestione delle cure primarie </a:t>
            </a:r>
          </a:p>
          <a:p>
            <a:r>
              <a:rPr lang="it-IT" dirty="0"/>
              <a:t>2. Cure centrate sulla persona </a:t>
            </a:r>
          </a:p>
          <a:p>
            <a:r>
              <a:rPr lang="it-IT" dirty="0"/>
              <a:t>3. Abilità specifiche nel </a:t>
            </a:r>
            <a:r>
              <a:rPr lang="it-IT" i="1" dirty="0" err="1"/>
              <a:t>problem</a:t>
            </a:r>
            <a:r>
              <a:rPr lang="it-IT" i="1" dirty="0"/>
              <a:t> </a:t>
            </a:r>
            <a:r>
              <a:rPr lang="it-IT" i="1" dirty="0" err="1" smtClean="0"/>
              <a:t>solving</a:t>
            </a:r>
            <a:endParaRPr lang="it-IT" dirty="0"/>
          </a:p>
          <a:p>
            <a:r>
              <a:rPr lang="it-IT" dirty="0"/>
              <a:t>4. Approccio integrato </a:t>
            </a:r>
          </a:p>
          <a:p>
            <a:r>
              <a:rPr lang="it-IT" dirty="0"/>
              <a:t>5. Orientamento alla comunità </a:t>
            </a:r>
          </a:p>
          <a:p>
            <a:r>
              <a:rPr lang="it-IT" dirty="0"/>
              <a:t>6. Utilizzo di un modello olistico </a:t>
            </a:r>
          </a:p>
          <a:p>
            <a:pPr marL="0" indent="0">
              <a:buNone/>
            </a:pPr>
            <a:r>
              <a:rPr lang="it-IT" dirty="0"/>
              <a:t>Il miglioramento della qualità, in particolare, deve essere considerato come caratteristica fondamentale </a:t>
            </a:r>
            <a:r>
              <a:rPr lang="it-IT" dirty="0" smtClean="0"/>
              <a:t>delle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5965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533400" y="-315416"/>
            <a:ext cx="7566992" cy="1000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800" dirty="0">
                <a:solidFill>
                  <a:srgbClr val="FFFFFF"/>
                </a:solidFill>
                <a:latin typeface="Comic Sans MS" pitchFamily="66" charset="0"/>
              </a:rPr>
              <a:t>Definizione di Medicina Generale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omic Sans MS" pitchFamily="66" charset="0"/>
              </a:rPr>
              <a:t>(WONCA Europe, </a:t>
            </a:r>
            <a:r>
              <a:rPr lang="it-IT" altLang="it-IT" sz="2400" dirty="0" smtClean="0">
                <a:solidFill>
                  <a:srgbClr val="FF0000"/>
                </a:solidFill>
                <a:latin typeface="Comic Sans MS" pitchFamily="66" charset="0"/>
              </a:rPr>
              <a:t>2016)</a:t>
            </a:r>
            <a:endParaRPr lang="it-IT" altLang="it-IT" sz="2800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La Medicina Generale promuove la salute ed il </a:t>
            </a: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benessere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della popolazione con interventi </a:t>
            </a: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appropriati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ed efficaci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una responsabilità specifica della salute della </a:t>
            </a: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comunità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sz="2800" dirty="0" smtClean="0">
                <a:latin typeface="+mj-lt"/>
              </a:rPr>
              <a:t>Si avvale di processi decisionali specifici determinati </a:t>
            </a:r>
            <a:r>
              <a:rPr lang="it-IT" sz="2800" dirty="0">
                <a:latin typeface="+mj-lt"/>
              </a:rPr>
              <a:t>dalla prevalenza e incidenza delle patologie che si presentano nella </a:t>
            </a:r>
            <a:r>
              <a:rPr lang="it-IT" sz="2800" dirty="0" smtClean="0">
                <a:latin typeface="+mj-lt"/>
              </a:rPr>
              <a:t>comunità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occupa di problemi di salute  nella loro dimensione fisica</a:t>
            </a:r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psicologica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sociale , culturale ed esistenziale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sz="2800" dirty="0" smtClean="0">
              <a:latin typeface="+mj-lt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2800" b="0" dirty="0" smtClean="0">
              <a:latin typeface="+mj-lt"/>
              <a:cs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2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it-IT" altLang="it-IT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0" y="3356992"/>
            <a:ext cx="8604448" cy="1778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581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18465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5836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369799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/>
              </a:rPr>
              <a:t>Definizione di </a:t>
            </a:r>
            <a:r>
              <a:rPr lang="it-IT" b="1" dirty="0" err="1">
                <a:latin typeface="Arial"/>
              </a:rPr>
              <a:t>Olesen</a:t>
            </a:r>
            <a:r>
              <a:rPr lang="it-IT" b="1" dirty="0">
                <a:latin typeface="Arial"/>
              </a:rPr>
              <a:t> del </a:t>
            </a:r>
            <a:r>
              <a:rPr lang="it-IT" b="1" dirty="0" smtClean="0">
                <a:latin typeface="Arial"/>
              </a:rPr>
              <a:t>2010</a:t>
            </a:r>
            <a:endParaRPr lang="it-IT" b="1" dirty="0">
              <a:latin typeface="Arial"/>
            </a:endParaRPr>
          </a:p>
          <a:p>
            <a:r>
              <a:rPr lang="it-IT" dirty="0">
                <a:latin typeface="Arial"/>
              </a:rPr>
              <a:t>Il medico di medicina generale è uno specialista addestrato per lavorare sulla prima linea di un </a:t>
            </a:r>
            <a:r>
              <a:rPr lang="it-IT" dirty="0" smtClean="0">
                <a:latin typeface="Arial"/>
              </a:rPr>
              <a:t>sistema sanitario </a:t>
            </a:r>
            <a:r>
              <a:rPr lang="it-IT" dirty="0">
                <a:latin typeface="Arial"/>
              </a:rPr>
              <a:t>e per intraprendere le prime azioni di cura per qualsiasi problema di salute i pazienti </a:t>
            </a:r>
            <a:r>
              <a:rPr lang="it-IT" dirty="0" smtClean="0">
                <a:latin typeface="Arial"/>
              </a:rPr>
              <a:t>possano presentare</a:t>
            </a:r>
            <a:r>
              <a:rPr lang="it-IT" dirty="0">
                <a:latin typeface="Arial"/>
              </a:rPr>
              <a:t>. Il medico di medicina generale si prende cura degli individui nella società </a:t>
            </a:r>
            <a:r>
              <a:rPr lang="it-IT" dirty="0" smtClean="0">
                <a:latin typeface="Arial"/>
              </a:rPr>
              <a:t>tenendo  </a:t>
            </a:r>
            <a:r>
              <a:rPr lang="it-IT" dirty="0">
                <a:latin typeface="Arial"/>
              </a:rPr>
              <a:t>conto </a:t>
            </a:r>
            <a:r>
              <a:rPr lang="it-IT" dirty="0" smtClean="0">
                <a:latin typeface="Arial"/>
              </a:rPr>
              <a:t>del tipo </a:t>
            </a:r>
            <a:r>
              <a:rPr lang="it-IT" dirty="0">
                <a:latin typeface="Arial"/>
              </a:rPr>
              <a:t>di malattia o di altre caratteristiche personali o sociali del paziente e organizza le risorse disponibili </a:t>
            </a:r>
            <a:r>
              <a:rPr lang="it-IT" dirty="0" smtClean="0">
                <a:latin typeface="Arial"/>
              </a:rPr>
              <a:t>nel sistema </a:t>
            </a:r>
            <a:r>
              <a:rPr lang="it-IT" dirty="0">
                <a:latin typeface="Arial"/>
              </a:rPr>
              <a:t>sanitario per garantire il miglior vantaggio ai pazienti. Il medico di medicina generale è in rapporto</a:t>
            </a:r>
          </a:p>
          <a:p>
            <a:r>
              <a:rPr lang="it-IT" dirty="0">
                <a:latin typeface="Arial"/>
              </a:rPr>
              <a:t>con individui autonomi nel campo della prevenzione, diagnosi trattamento, cura e </a:t>
            </a:r>
            <a:r>
              <a:rPr lang="it-IT" dirty="0" err="1">
                <a:latin typeface="Arial"/>
              </a:rPr>
              <a:t>palliazione</a:t>
            </a:r>
            <a:r>
              <a:rPr lang="it-IT" dirty="0">
                <a:latin typeface="Arial"/>
              </a:rPr>
              <a:t> e </a:t>
            </a:r>
            <a:r>
              <a:rPr lang="it-IT" dirty="0" smtClean="0">
                <a:latin typeface="Arial"/>
              </a:rPr>
              <a:t>utilizza integrandole </a:t>
            </a:r>
            <a:r>
              <a:rPr lang="it-IT" dirty="0">
                <a:latin typeface="Arial"/>
              </a:rPr>
              <a:t>le scienze della biomedicina, della psicologia medica e della sociologia medica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115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102766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Trattandosi di un disciplina scientifica centrata sulla persona tre caratteristiche aggiuntive dovrebbero </a:t>
            </a:r>
            <a:r>
              <a:rPr lang="it-IT" sz="2400" dirty="0" smtClean="0"/>
              <a:t>essere considerate </a:t>
            </a:r>
            <a:r>
              <a:rPr lang="it-IT" sz="2400" dirty="0"/>
              <a:t>fondamentali nell’applicazione delle competenze costitutive:</a:t>
            </a:r>
          </a:p>
          <a:p>
            <a:r>
              <a:rPr lang="it-IT" sz="2400" dirty="0"/>
              <a:t>a) una sensibilità al Contesto:</a:t>
            </a:r>
          </a:p>
          <a:p>
            <a:r>
              <a:rPr lang="it-IT" sz="2400" dirty="0"/>
              <a:t>la capacità di comprendere il proprio contesto, anche quello dell’ambiente nel quale si opera, le condizioni </a:t>
            </a:r>
            <a:r>
              <a:rPr lang="it-IT" sz="2400" dirty="0" smtClean="0"/>
              <a:t>di lavoro</a:t>
            </a:r>
            <a:r>
              <a:rPr lang="it-IT" sz="2400" dirty="0"/>
              <a:t>, la comunità, la cultura, la cornice finanziaria e normativa;</a:t>
            </a:r>
          </a:p>
          <a:p>
            <a:r>
              <a:rPr lang="it-IT" sz="2400" dirty="0"/>
              <a:t>b) un’Attitudine:</a:t>
            </a:r>
          </a:p>
          <a:p>
            <a:r>
              <a:rPr lang="it-IT" sz="2400" dirty="0"/>
              <a:t>fondata sulle capacità professionali del medico, sui suoi valori e sulla sua etica;</a:t>
            </a:r>
          </a:p>
          <a:p>
            <a:r>
              <a:rPr lang="it-IT" sz="2400" dirty="0"/>
              <a:t>c) un approccio Scientifico:</a:t>
            </a:r>
          </a:p>
          <a:p>
            <a:r>
              <a:rPr lang="it-IT" sz="2400" dirty="0"/>
              <a:t>espresso dall’adozione di un approccio all’attività clinica critico e fondato sulla ricerca e nel </a:t>
            </a:r>
            <a:r>
              <a:rPr lang="it-IT" sz="2400" dirty="0" smtClean="0"/>
              <a:t>suo mantenimento </a:t>
            </a:r>
            <a:r>
              <a:rPr lang="it-IT" sz="2400" dirty="0"/>
              <a:t>nel tempo attraverso la formazione continua e il miglioramento della qualità.</a:t>
            </a:r>
          </a:p>
        </p:txBody>
      </p:sp>
    </p:spTree>
    <p:extLst>
      <p:ext uri="{BB962C8B-B14F-4D97-AF65-F5344CB8AC3E}">
        <p14:creationId xmlns:p14="http://schemas.microsoft.com/office/powerpoint/2010/main" xmlns="" val="23349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096" y="908720"/>
            <a:ext cx="6924288" cy="42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362075"/>
          </a:xfrm>
        </p:spPr>
        <p:txBody>
          <a:bodyPr>
            <a:normAutofit/>
          </a:bodyPr>
          <a:lstStyle/>
          <a:p>
            <a:r>
              <a:rPr lang="it-IT" sz="3200" dirty="0" smtClean="0"/>
              <a:t>TRIANGOLO DI MILLER  DELLE COMPETENZE</a:t>
            </a:r>
            <a:endParaRPr lang="it-IT" sz="3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722313" y="5373216"/>
            <a:ext cx="7772400" cy="1368152"/>
          </a:xfrm>
        </p:spPr>
        <p:txBody>
          <a:bodyPr>
            <a:no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La performance può essere definita come ciò che un medico effettivamente fa </a:t>
            </a:r>
            <a:r>
              <a:rPr lang="it-IT" sz="1800" dirty="0" smtClean="0">
                <a:solidFill>
                  <a:schemeClr val="tx1"/>
                </a:solidFill>
              </a:rPr>
              <a:t>in relazione </a:t>
            </a:r>
            <a:r>
              <a:rPr lang="it-IT" sz="1800" dirty="0">
                <a:solidFill>
                  <a:schemeClr val="tx1"/>
                </a:solidFill>
              </a:rPr>
              <a:t>all’assistenza medica e alla comunicazione con i pazienti nella pratica quotidiana; la </a:t>
            </a:r>
            <a:r>
              <a:rPr lang="it-IT" sz="1800" dirty="0" smtClean="0">
                <a:solidFill>
                  <a:schemeClr val="tx1"/>
                </a:solidFill>
              </a:rPr>
              <a:t>performance è </a:t>
            </a:r>
            <a:r>
              <a:rPr lang="it-IT" sz="1800" dirty="0">
                <a:solidFill>
                  <a:schemeClr val="tx1"/>
                </a:solidFill>
              </a:rPr>
              <a:t>in rapporto con il livello ‘fa’ di Miller. Essa è considerata fortemente dipendente dalle effettive </a:t>
            </a:r>
            <a:r>
              <a:rPr lang="it-IT" sz="1800" dirty="0" smtClean="0">
                <a:solidFill>
                  <a:schemeClr val="tx1"/>
                </a:solidFill>
              </a:rPr>
              <a:t>condizioni assistenziali </a:t>
            </a:r>
            <a:r>
              <a:rPr lang="it-IT" sz="1800" dirty="0">
                <a:solidFill>
                  <a:schemeClr val="tx1"/>
                </a:solidFill>
              </a:rPr>
              <a:t>e dai fabbisogni, dalle condizioni economiche e strutturali, dalle opportunità pratiche e </a:t>
            </a:r>
            <a:r>
              <a:rPr lang="it-IT" sz="1800" dirty="0" smtClean="0">
                <a:solidFill>
                  <a:schemeClr val="tx1"/>
                </a:solidFill>
              </a:rPr>
              <a:t>di supporto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" name="Freccia in su 8"/>
          <p:cNvSpPr/>
          <p:nvPr/>
        </p:nvSpPr>
        <p:spPr>
          <a:xfrm>
            <a:off x="7668344" y="1988840"/>
            <a:ext cx="216024" cy="27363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18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 descr="a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629"/>
            <a:ext cx="7893496" cy="67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9763" name="Text Box 3"/>
          <p:cNvSpPr txBox="1">
            <a:spLocks noChangeArrowheads="1"/>
          </p:cNvSpPr>
          <p:nvPr/>
        </p:nvSpPr>
        <p:spPr bwMode="auto">
          <a:xfrm rot="10800000">
            <a:off x="-1588" y="-1588"/>
            <a:ext cx="962026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FF"/>
                </a:solidFill>
                <a:latin typeface="Comic Sans MS" pitchFamily="66" charset="0"/>
              </a:rPr>
              <a:t>Le aree di incontro fra medico e paziente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it-IT" altLang="it-IT" sz="1800" b="0">
                <a:solidFill>
                  <a:srgbClr val="FF00FF"/>
                </a:solidFill>
                <a:latin typeface="Comic Sans MS" pitchFamily="66" charset="0"/>
              </a:rPr>
              <a:t>Parisi et al 1995</a:t>
            </a:r>
          </a:p>
        </p:txBody>
      </p:sp>
    </p:spTree>
    <p:extLst>
      <p:ext uri="{BB962C8B-B14F-4D97-AF65-F5344CB8AC3E}">
        <p14:creationId xmlns:p14="http://schemas.microsoft.com/office/powerpoint/2010/main" xmlns="" val="65598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DECRETO LEGISLATIVO 502 DEL 1992</a:t>
            </a:r>
            <a:br>
              <a:rPr lang="it-IT" sz="3200" dirty="0" smtClean="0"/>
            </a:br>
            <a:r>
              <a:rPr lang="it-IT" sz="3200" dirty="0" smtClean="0"/>
              <a:t>COMPLETATO CON LA RIFORMA BINDI ( 229/99)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 smtClean="0"/>
              <a:t>Spinta riformatrice e superamento dei comitati di gestione delle Unità Sanitarie Locali.</a:t>
            </a:r>
          </a:p>
          <a:p>
            <a:r>
              <a:rPr lang="it-IT" sz="2800" dirty="0" smtClean="0"/>
              <a:t>Spinta manageriale e istituzione delle ASL con rimodulazione del “corpus normativo”</a:t>
            </a:r>
          </a:p>
          <a:p>
            <a:r>
              <a:rPr lang="it-IT" sz="2800" dirty="0" smtClean="0"/>
              <a:t>Dagli anni 2000 la Sanità è ancorata alla legge di bilancio detta poi legge di stabilità. Viene destinato circa il 7%del PIL al SSN </a:t>
            </a:r>
          </a:p>
          <a:p>
            <a:r>
              <a:rPr lang="it-IT" sz="2800" dirty="0" smtClean="0"/>
              <a:t>Si istituiscono i LEA (Livelli Essenziali di Assistenza)che avvicinano la sanità all’articolo 32 della Costituzione </a:t>
            </a:r>
            <a:r>
              <a:rPr lang="it-IT" sz="2800" dirty="0" err="1" smtClean="0"/>
              <a:t>perchè</a:t>
            </a:r>
            <a:r>
              <a:rPr lang="it-IT" sz="2800" dirty="0" smtClean="0"/>
              <a:t> sono i livelli si assistenza garantiti in tutte le Regioni oltre la riforma del titolo V della Costituzione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F168-B860-4ACB-AC5B-A0F470976AA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1362075"/>
          </a:xfrm>
        </p:spPr>
        <p:txBody>
          <a:bodyPr/>
          <a:lstStyle/>
          <a:p>
            <a:r>
              <a:rPr lang="it-IT" dirty="0" smtClean="0"/>
              <a:t>FORMAZIONE DEL Medico di famiglia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059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V al VI anno corso di Laurea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È possibile frequentare gli studi della Medicina di Famiglia sparsi su tutto il territorio dove siano presenti Tutor ufficialmente riconosciuti dalla Facoltà e dai differenti Corsi di laurea.</a:t>
            </a:r>
          </a:p>
          <a:p>
            <a:r>
              <a:rPr lang="it-IT" dirty="0" smtClean="0"/>
              <a:t>L’attività di tirocinio  Tutoriale svolta  nello studio del MMG al V e VI anno per un totale di 5-6 presenze pari a 25 ore , è considerata Internato Elettivo  (ADE)e attribuisce  1CFU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12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785005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Lo studente comincerà ad apprendere la sua organizzazione, il suo modello organizzativo, il suo modello clinico.</a:t>
            </a:r>
          </a:p>
          <a:p>
            <a:r>
              <a:rPr lang="it-IT" sz="2400" dirty="0"/>
              <a:t>Inoltre dovrà: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t-IT" sz="2400" dirty="0"/>
              <a:t>Esercitarsi nel rilevare i parametri vitali (in persone di diverse età; conoscere i valori normali)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t-IT" sz="2400" dirty="0"/>
              <a:t>Osservare come raccogliere l’anamnesi in regime ambulatoriale (possibilmente orientata per problemi)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t-IT" sz="2400" dirty="0"/>
              <a:t>Esercitarsi nell’identificare il problema di salute dominante tra tutte le informazioni che il paziente riferisce al medico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t-IT" sz="2400" dirty="0"/>
              <a:t>Osservare come vengono conservati i dati anamnestici dei pazienti presso il Medico di famiglia</a:t>
            </a:r>
          </a:p>
          <a:p>
            <a:r>
              <a:rPr lang="it-IT" sz="2400" dirty="0"/>
              <a:t> 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INTERNATO ELETTIVO</a:t>
            </a:r>
            <a:br>
              <a:rPr lang="it-IT" dirty="0" smtClean="0"/>
            </a:br>
            <a:r>
              <a:rPr lang="it-IT" dirty="0" smtClean="0"/>
              <a:t> (Valutato con libretto-diario)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63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915099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Al termine del </a:t>
            </a:r>
            <a:r>
              <a:rPr lang="it-IT" dirty="0" smtClean="0"/>
              <a:t>Tirocinio lo </a:t>
            </a:r>
            <a:r>
              <a:rPr lang="it-IT" dirty="0"/>
              <a:t>studente :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a) avrà compreso l’importanza del modello organizzativo della Medicina  Generale; </a:t>
            </a:r>
          </a:p>
          <a:p>
            <a:r>
              <a:rPr lang="it-IT" dirty="0"/>
              <a:t>b) acquisito competenze in problemi medico-legali specifici; </a:t>
            </a:r>
          </a:p>
          <a:p>
            <a:r>
              <a:rPr lang="it-IT" dirty="0"/>
              <a:t>c) sarà capace di applicare uno stile di comunicazione orientato al paziente; comunicare, stabilire le priorità ed agire in alleanza; negoziare le </a:t>
            </a:r>
            <a:r>
              <a:rPr lang="it-IT" dirty="0" err="1"/>
              <a:t>decisioni;usare</a:t>
            </a:r>
            <a:r>
              <a:rPr lang="it-IT" dirty="0"/>
              <a:t> il tempo come strumento; convivere con l’incertezza e problemi non selezionati; promuovere l’aderenza;</a:t>
            </a:r>
          </a:p>
          <a:p>
            <a:r>
              <a:rPr lang="it-IT" dirty="0"/>
              <a:t>d) sarà in grado di applicare i principi della </a:t>
            </a:r>
            <a:r>
              <a:rPr lang="it-IT" dirty="0" err="1"/>
              <a:t>Evidence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Medicine alle cure primarie;</a:t>
            </a:r>
          </a:p>
          <a:p>
            <a:r>
              <a:rPr lang="it-IT" dirty="0"/>
              <a:t> e) avrà acquisito competenze nella prevenzione, diagnosi, terapia e </a:t>
            </a:r>
            <a:r>
              <a:rPr lang="it-IT" dirty="0" err="1"/>
              <a:t>follow</a:t>
            </a:r>
            <a:r>
              <a:rPr lang="it-IT" dirty="0"/>
              <a:t> up delle patologie tipiche del territorio;</a:t>
            </a:r>
          </a:p>
          <a:p>
            <a:r>
              <a:rPr lang="it-IT" dirty="0"/>
              <a:t> f) avrà compreso il concetto di </a:t>
            </a:r>
            <a:r>
              <a:rPr lang="it-IT" dirty="0" err="1"/>
              <a:t>multimorbidità</a:t>
            </a:r>
            <a:r>
              <a:rPr lang="it-IT" dirty="0"/>
              <a:t>;</a:t>
            </a:r>
          </a:p>
          <a:p>
            <a:r>
              <a:rPr lang="it-IT" dirty="0"/>
              <a:t> g) sarà capace di promuovere la salute ed il benessere applicando strategie di promozione della salute e prevenzione; </a:t>
            </a:r>
          </a:p>
          <a:p>
            <a:r>
              <a:rPr lang="it-IT" dirty="0"/>
              <a:t>h) sarà capace di fornire cure in coordinamento con altri professionisti sul territorio e con gli specialisti; </a:t>
            </a:r>
          </a:p>
          <a:p>
            <a:r>
              <a:rPr lang="it-IT" dirty="0"/>
              <a:t>i) avrà conoscenza dei bisogni di salute della comunità, in rapporto alle risorse disponibili, alle disuguaglianze sociali, all’emarginazione, alla povertà; </a:t>
            </a:r>
          </a:p>
          <a:p>
            <a:r>
              <a:rPr lang="it-IT" dirty="0"/>
              <a:t>l) sarà capace di applicare un modello </a:t>
            </a:r>
            <a:r>
              <a:rPr lang="it-IT" dirty="0" err="1"/>
              <a:t>bio</a:t>
            </a:r>
            <a:r>
              <a:rPr lang="it-IT" dirty="0"/>
              <a:t>-</a:t>
            </a:r>
            <a:r>
              <a:rPr lang="it-IT" dirty="0" err="1"/>
              <a:t>psico</a:t>
            </a:r>
            <a:r>
              <a:rPr lang="it-IT" dirty="0"/>
              <a:t>-sociale tenendo conto delle dimensioni socio-economiche, culturali ed assistenziali</a:t>
            </a:r>
          </a:p>
          <a:p>
            <a:r>
              <a:rPr lang="it-IT" dirty="0"/>
              <a:t> 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TIROCINIO VALUTATIVO OBBLIGATORIO POST-LAUREA , PREABILITAZIONE</a:t>
            </a:r>
            <a:br>
              <a:rPr lang="it-IT" sz="2000" dirty="0" smtClean="0"/>
            </a:br>
            <a:r>
              <a:rPr lang="it-IT" sz="2000" dirty="0" smtClean="0"/>
              <a:t>VALUTATO CON LIBRETTO E VOTO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3764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MMG NELL’ ITALIA DELLE REGIONI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E’ </a:t>
            </a:r>
            <a:r>
              <a:rPr lang="it-IT" dirty="0" err="1" smtClean="0"/>
              <a:t>obbbligatorio</a:t>
            </a:r>
            <a:r>
              <a:rPr lang="it-IT" dirty="0" smtClean="0"/>
              <a:t> svolgere un </a:t>
            </a:r>
            <a:r>
              <a:rPr lang="it-IT" dirty="0" smtClean="0"/>
              <a:t> </a:t>
            </a:r>
            <a:r>
              <a:rPr lang="it-IT" dirty="0" smtClean="0"/>
              <a:t>Tirocinio generale </a:t>
            </a:r>
            <a:r>
              <a:rPr lang="it-IT" dirty="0" smtClean="0"/>
              <a:t> </a:t>
            </a:r>
            <a:r>
              <a:rPr lang="it-IT" dirty="0" smtClean="0"/>
              <a:t>riconosciuto ( Corso di Formazione Specifica Regionale in Medicina Generale) </a:t>
            </a:r>
            <a:r>
              <a:rPr lang="it-IT" dirty="0" smtClean="0"/>
              <a:t>che gli permette di formarsi come  Medico di Famiglia.</a:t>
            </a:r>
            <a:endParaRPr lang="it-IT" dirty="0" smtClean="0"/>
          </a:p>
          <a:p>
            <a:r>
              <a:rPr lang="it-IT" dirty="0"/>
              <a:t>Il corso consente di conseguire il diploma necessario per l'iscrizione nelle graduatorie regionali di medicina generale e di esercitare l'attività di medico chirurgo in medicina generale convenzionato con il Servizio </a:t>
            </a:r>
            <a:r>
              <a:rPr lang="it-IT" dirty="0" smtClean="0"/>
              <a:t>Sanitario Regionale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615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corso di formazione specifica in medicina generale è triennale. Prevede la frequenza obbligatoria. Possono partecipare al concorso pubblico per esami, attraverso cui sono selezionati coloro che parteciperanno al corso di formazione, i laureati in medicina e chirurgia </a:t>
            </a:r>
            <a:r>
              <a:rPr lang="it-IT" dirty="0" smtClean="0"/>
              <a:t>  </a:t>
            </a:r>
            <a:r>
              <a:rPr lang="it-IT" dirty="0"/>
              <a:t>cittadini italiani o dell'Unione Europea, iscritti all'Ordine dei medici</a:t>
            </a:r>
          </a:p>
        </p:txBody>
      </p:sp>
    </p:spTree>
    <p:extLst>
      <p:ext uri="{BB962C8B-B14F-4D97-AF65-F5344CB8AC3E}">
        <p14:creationId xmlns:p14="http://schemas.microsoft.com/office/powerpoint/2010/main" xmlns="" val="39082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17848" y="548680"/>
            <a:ext cx="7470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 </a:t>
            </a:r>
            <a:r>
              <a:rPr lang="it-IT" sz="2400" dirty="0" smtClean="0"/>
              <a:t>bandi  </a:t>
            </a:r>
            <a:r>
              <a:rPr lang="it-IT" sz="2400" dirty="0"/>
              <a:t>per le domande di partecipazione al concorso per l'ammissione al </a:t>
            </a:r>
            <a:r>
              <a:rPr lang="it-IT" sz="2400" dirty="0" smtClean="0"/>
              <a:t>Corso di Formazione  Specifica in Medicina Generale sono indetti dalle singole Regioni  sulla base del fabbisogno regionale e sono </a:t>
            </a:r>
            <a:r>
              <a:rPr lang="it-IT" sz="2400" dirty="0"/>
              <a:t>pubblicati sul Bollettino Ufficiale delle singole Regioni </a:t>
            </a:r>
            <a:r>
              <a:rPr lang="it-IT" sz="2400" dirty="0" smtClean="0"/>
              <a:t>(BUR).</a:t>
            </a:r>
            <a:endParaRPr lang="it-IT" sz="2400" dirty="0"/>
          </a:p>
          <a:p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1187624" y="3557915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Alla prova di concorso sono ammessi tutti coloro che hanno i requisiti previsti dal bando. </a:t>
            </a:r>
            <a:r>
              <a:rPr lang="it-IT" sz="2400" dirty="0" smtClean="0"/>
              <a:t>Sono </a:t>
            </a:r>
            <a:r>
              <a:rPr lang="it-IT" sz="2400" dirty="0"/>
              <a:t>ammessi al corso gli idonei, a partire dal vertice della graduatoria, nel numero previsto dal bando. </a:t>
            </a:r>
          </a:p>
        </p:txBody>
      </p:sp>
    </p:spTree>
    <p:extLst>
      <p:ext uri="{BB962C8B-B14F-4D97-AF65-F5344CB8AC3E}">
        <p14:creationId xmlns:p14="http://schemas.microsoft.com/office/powerpoint/2010/main" xmlns="" val="35746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14363"/>
            <a:ext cx="69437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5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449080"/>
            <a:ext cx="7740860" cy="59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32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962"/>
            <a:ext cx="7848872" cy="60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50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9355700"/>
              </p:ext>
            </p:extLst>
          </p:nvPr>
        </p:nvGraphicFramePr>
        <p:xfrm>
          <a:off x="0" y="476672"/>
          <a:ext cx="8892480" cy="658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145"/>
                <a:gridCol w="3679335"/>
              </a:tblGrid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>
                          <a:solidFill>
                            <a:schemeClr val="bg2"/>
                          </a:solidFill>
                        </a:rPr>
                        <a:t>Azerbaijan</a:t>
                      </a:r>
                      <a:endParaRPr lang="it-IT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bg2"/>
                          </a:solidFill>
                        </a:rPr>
                        <a:t>3.6                                                  </a:t>
                      </a:r>
                      <a:endParaRPr lang="it-IT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/>
                        <a:t>Spain</a:t>
                      </a:r>
                      <a:r>
                        <a:rPr lang="it-IT" sz="2400" b="1" dirty="0" smtClean="0"/>
                        <a:t>                                     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8.1     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/>
                        <a:t>United</a:t>
                      </a:r>
                      <a:r>
                        <a:rPr lang="it-IT" sz="2400" b="1" dirty="0" smtClean="0"/>
                        <a:t> Kingdom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8.1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</a:tr>
              <a:tr h="673656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Italy                                                                                     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FF0000"/>
                          </a:solidFill>
                        </a:rPr>
                        <a:t>6.7 (114 miliardi di Euro )                                                  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/>
                        <a:t>Sweden</a:t>
                      </a:r>
                      <a:r>
                        <a:rPr lang="it-IT" sz="2400" b="1" dirty="0" smtClean="0"/>
                        <a:t>                  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9.1 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France                   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10.5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/>
                        <a:t>Germany</a:t>
                      </a:r>
                      <a:r>
                        <a:rPr lang="it-IT" sz="2400" b="1" dirty="0" smtClean="0"/>
                        <a:t>                         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10.6               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/>
                        <a:t>Switzerland</a:t>
                      </a:r>
                      <a:r>
                        <a:rPr lang="it-IT" sz="2400" b="1" dirty="0" smtClean="0"/>
                        <a:t>                      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11.5</a:t>
                      </a:r>
                      <a:endParaRPr lang="it-IT" sz="2400" b="1" dirty="0"/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</a:rPr>
                        <a:t>Japan</a:t>
                      </a:r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                                                                           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7.8                                             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Australia                                                                        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9.6                                               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</a:tr>
              <a:tr h="374252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Canada                                                                     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9.8                                              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</a:tr>
              <a:tr h="973059">
                <a:tc>
                  <a:txBody>
                    <a:bodyPr/>
                    <a:lstStyle/>
                    <a:p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</a:rPr>
                        <a:t>United</a:t>
                      </a:r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</a:rPr>
                        <a:t>States</a:t>
                      </a:r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rgbClr val="0070C0"/>
                          </a:solidFill>
                        </a:rPr>
                        <a:t>of</a:t>
                      </a:r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 America    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70C0"/>
                          </a:solidFill>
                        </a:rPr>
                        <a:t>15,4 (50 milioni di cittadini non hanno assistenza)</a:t>
                      </a:r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1" marR="91441" marT="45718" marB="45718"/>
                </a:tc>
              </a:tr>
              <a:tr h="2994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/>
                    </a:p>
                  </a:txBody>
                  <a:tcPr marL="91441" marR="91441" marT="45718" marB="45718"/>
                </a:tc>
                <a:tc hMerge="1">
                  <a:txBody>
                    <a:bodyPr/>
                    <a:lstStyle/>
                    <a:p>
                      <a:endParaRPr lang="it-IT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A2295-E27A-4D53-95C5-730B055E393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2800" b="1" i="1" dirty="0" smtClean="0">
                <a:solidFill>
                  <a:srgbClr val="FF0000"/>
                </a:solidFill>
              </a:rPr>
              <a:t>PERCENTUALE DEL PIL DESTINATA ALLA SPESA SANITARIA (2012)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National Health Accounts Unit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615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2732"/>
            <a:ext cx="9108504" cy="18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63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6632"/>
            <a:ext cx="6093668" cy="66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656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CONTESTO CARATTERIZZANTE DELLA MEDICINA DI FAMIGLIA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ASSISTENZA  PRIMARIA</a:t>
            </a:r>
          </a:p>
          <a:p>
            <a:r>
              <a:rPr lang="it-IT" dirty="0" smtClean="0"/>
              <a:t>ASSISTENZA FAMILIARE</a:t>
            </a:r>
          </a:p>
          <a:p>
            <a:r>
              <a:rPr lang="it-IT" dirty="0" smtClean="0"/>
              <a:t>ASSITENZA DOMICILIARE</a:t>
            </a:r>
          </a:p>
          <a:p>
            <a:r>
              <a:rPr lang="it-IT" dirty="0" smtClean="0"/>
              <a:t>ASSISTENZA CONTINUATIVA</a:t>
            </a:r>
          </a:p>
          <a:p>
            <a:pPr marL="0" indent="0">
              <a:buNone/>
            </a:pPr>
            <a:r>
              <a:rPr lang="it-IT" dirty="0" smtClean="0"/>
              <a:t>IL PAZIENTE E’ CONSIDERATO NELLA SUA INTEREZZA E CIO’ IMPLICA UNA AMPIA CONOSCENZA DELL’INDIVIDUO,  DELLE MALATTIE E DELLA COMUNITA’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0700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313" y="2852936"/>
            <a:ext cx="7772400" cy="1362075"/>
          </a:xfrm>
        </p:spPr>
        <p:txBody>
          <a:bodyPr/>
          <a:lstStyle/>
          <a:p>
            <a:r>
              <a:rPr lang="it-IT" dirty="0" smtClean="0"/>
              <a:t>Date una definizione di salute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57232"/>
            <a:ext cx="87849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800" b="1" dirty="0" smtClean="0"/>
              <a:t>La Salute secondo OMS</a:t>
            </a:r>
          </a:p>
          <a:p>
            <a:pPr algn="just">
              <a:buNone/>
            </a:pPr>
            <a:r>
              <a:rPr lang="it-IT" sz="4000" dirty="0" smtClean="0"/>
              <a:t>La salute è uno  stato di completo  benessere psico-fisico e sociale dell’uomo dinamicamente integrato nel suo ambito naturale e sociale e non solo assenza di malattia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9419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it-IT" dirty="0" smtClean="0"/>
              <a:t>RELAZIONE MEDICO PAZIENTE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Strumento imprescindibile per esercitare la professione.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it-IT" dirty="0" smtClean="0"/>
              <a:t>MORTE DELLE 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In questi ultimi anni è aumentata la sfiducia nella scienza e nelle istituzioni.</a:t>
            </a:r>
          </a:p>
          <a:p>
            <a:r>
              <a:rPr lang="it-IT" dirty="0" smtClean="0"/>
              <a:t>Cittadino informato , azioni legali contro medici e strutture, aumento delle cause legali e della medicina difensiva.</a:t>
            </a:r>
          </a:p>
          <a:p>
            <a:r>
              <a:rPr lang="it-IT" dirty="0" smtClean="0"/>
              <a:t>Perdita del rapporto di fiducia </a:t>
            </a:r>
            <a:r>
              <a:rPr lang="it-IT" dirty="0" err="1" smtClean="0"/>
              <a:t>medico-paziente</a:t>
            </a:r>
            <a:r>
              <a:rPr lang="it-IT" dirty="0" smtClean="0"/>
              <a:t> , perdita dell’alleanza.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AC25A3-AEF6-467F-9A86-BCE4CF5B8CB7}" type="slidenum">
              <a:rPr lang="it-IT" smtClean="0">
                <a:solidFill>
                  <a:srgbClr val="045C75"/>
                </a:solidFill>
              </a:rPr>
              <a:pPr eaLnBrk="1" hangingPunct="1"/>
              <a:t>57</a:t>
            </a:fld>
            <a:endParaRPr lang="it-IT" smtClean="0">
              <a:solidFill>
                <a:srgbClr val="045C75"/>
              </a:solidFill>
            </a:endParaRPr>
          </a:p>
        </p:txBody>
      </p:sp>
      <p:sp>
        <p:nvSpPr>
          <p:cNvPr id="86019" name="Rettangolo 4"/>
          <p:cNvSpPr>
            <a:spLocks noChangeArrowheads="1"/>
          </p:cNvSpPr>
          <p:nvPr/>
        </p:nvSpPr>
        <p:spPr bwMode="auto">
          <a:xfrm>
            <a:off x="395288" y="476250"/>
            <a:ext cx="849788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400" dirty="0"/>
              <a:t>“Ci sono state delle trasformazioni, nella nostra società, che hanno molto cambiato la percezione che i cittadini hanno dell’assistenza medica”, ha spiegato De Rita. “ … </a:t>
            </a:r>
          </a:p>
          <a:p>
            <a:r>
              <a:rPr lang="it-IT" sz="2400" dirty="0"/>
              <a:t>…“Oggi al medico viene chiesto non solo di curare la fase acuta di una malattia, ma di accompagnare la persona nell’arco della vita per garantirne il benessere psico-fisico”.</a:t>
            </a:r>
          </a:p>
          <a:p>
            <a:r>
              <a:rPr lang="it-IT" sz="2400" dirty="0"/>
              <a:t> ….il paziente non vive più di soli bisogni, ma anche di desideri. </a:t>
            </a:r>
          </a:p>
          <a:p>
            <a:r>
              <a:rPr lang="it-IT" sz="2400" dirty="0"/>
              <a:t>Desiderio di essere in salute e di mantenere un buon equilibrio psico-fisico, perché questa è l’immagine che i media e la società moderna hanno creato, diffondendo conoscenze </a:t>
            </a:r>
            <a:r>
              <a:rPr lang="it-IT" sz="2400" b="1" dirty="0"/>
              <a:t>e l’idea di una potenzialità di salute che è diventata più importante del bisogno”.</a:t>
            </a:r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86020" name="Rettangolo 6"/>
          <p:cNvSpPr>
            <a:spLocks noChangeArrowheads="1"/>
          </p:cNvSpPr>
          <p:nvPr/>
        </p:nvSpPr>
        <p:spPr bwMode="auto">
          <a:xfrm>
            <a:off x="468313" y="5949950"/>
            <a:ext cx="7704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/>
              <a:t>VobisNewSLetter Anno II - n. 85 – 06 maggio 2012</a:t>
            </a:r>
            <a:br>
              <a:rPr lang="it-IT" b="1"/>
            </a:br>
            <a:r>
              <a:rPr lang="it-IT" b="1"/>
              <a:t>http://vobisnewsnet.blogspot.com/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92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ALLEANZA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Una vera relazione si ha quando il medico è in grado di prestare attenzione   alle </a:t>
            </a:r>
            <a:r>
              <a:rPr lang="it-IT" dirty="0" smtClean="0"/>
              <a:t>aspettative, ai bisogni   </a:t>
            </a:r>
            <a:r>
              <a:rPr lang="it-IT" dirty="0" smtClean="0"/>
              <a:t>dei pazienti e  condivide i percorsi di diagnosi e cura</a:t>
            </a:r>
          </a:p>
          <a:p>
            <a:pPr>
              <a:buNone/>
            </a:pPr>
            <a:r>
              <a:rPr lang="it-IT" dirty="0" smtClean="0"/>
              <a:t>Il farmaco più terapeutico per il paziente è il</a:t>
            </a:r>
          </a:p>
          <a:p>
            <a:pPr>
              <a:buNone/>
            </a:pPr>
            <a:r>
              <a:rPr lang="it-IT" dirty="0" smtClean="0"/>
              <a:t> medico e la relazione di alleanza medico paziente con l’ascolto attivo e la comunicazione ed è su questa strada che è stato costruito il consenso informato alle cure e le disposizioni anticipate di trattamento (DAT)</a:t>
            </a:r>
          </a:p>
          <a:p>
            <a:pPr>
              <a:buNone/>
            </a:pPr>
            <a:r>
              <a:rPr lang="it-IT" dirty="0" smtClean="0"/>
              <a:t>                   </a:t>
            </a:r>
            <a:r>
              <a:rPr lang="it-IT" dirty="0" err="1" smtClean="0"/>
              <a:t>CURARE=PRENDERSI</a:t>
            </a:r>
            <a:r>
              <a:rPr lang="it-IT" dirty="0" smtClean="0"/>
              <a:t> CURA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CORRETTA COMUNICAZIONE ALL’INTERNO DELLA RELAZIONE PROFESSIONALE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8232"/>
            <a:ext cx="8363272" cy="470912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comunicazione diviene lo strumento base per chi richiede la prestazione e i processi di cura devono essere comprensibili  e chiari a chi li riceve </a:t>
            </a:r>
          </a:p>
          <a:p>
            <a:r>
              <a:rPr lang="it-IT" dirty="0" smtClean="0"/>
              <a:t>La competenza professionale è requisito essenziale sorretto dal dalla consapevolezza dell’unicità del bene salute e dalla responsabilità  morale che l’esercizio professionale richiede.</a:t>
            </a:r>
          </a:p>
          <a:p>
            <a:r>
              <a:rPr lang="it-IT" dirty="0" smtClean="0"/>
              <a:t>Nella formazione universitaria  si devono acquisire  solide basi culturali e capacità operative per essere in grado di erogare valide misure assistenziali , a partire dalla conoscenza anamnestica della persona.</a:t>
            </a:r>
          </a:p>
          <a:p>
            <a:r>
              <a:rPr lang="it-IT" dirty="0" smtClean="0"/>
              <a:t>L’aggiornamento e la competenza sono un dovere e un requisito imprescindibile per  esercitare la professione  medica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F168-B860-4ACB-AC5B-A0F470976AA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79512" y="952847"/>
            <a:ext cx="8686800" cy="4924425"/>
          </a:xfrm>
        </p:spPr>
        <p:txBody>
          <a:bodyPr/>
          <a:lstStyle/>
          <a:p>
            <a:r>
              <a:rPr lang="it-IT" sz="2400" dirty="0" smtClean="0"/>
              <a:t>Non possiamo dire che in tutta Italia il cittadino è curato nello stesso modo. </a:t>
            </a:r>
          </a:p>
          <a:p>
            <a:r>
              <a:rPr lang="it-IT" sz="2400" dirty="0" smtClean="0"/>
              <a:t>Ci sono disparità  tra le varie Regioni:viaggi della “speranza” dal Sud al Nord d’Italia</a:t>
            </a:r>
          </a:p>
          <a:p>
            <a:r>
              <a:rPr lang="it-IT" sz="2400" dirty="0" smtClean="0"/>
              <a:t>Ci sono Regioni commissariate  per la sanità e da queste vi è mobilità passiva , ovvero persone che migrano in altre regioni per farsi curare, la migrazione sanitaria  vale 4 miliardi di Euro + i costi privati che le famiglie devono sostenere</a:t>
            </a:r>
          </a:p>
          <a:p>
            <a:r>
              <a:rPr lang="it-IT" sz="2400" dirty="0" smtClean="0"/>
              <a:t>Le Regioni più virtuose hanno saputo organizzarsi ed erogano servizi efficaci ed efficienti. Le Regioni con mobilità passiva pagano le Regioni dove si erogano cure e </a:t>
            </a:r>
            <a:r>
              <a:rPr lang="it-IT" sz="2400" dirty="0" err="1" smtClean="0"/>
              <a:t>servizi…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In Meridione il 16% della popolazione migra per curarsi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Concetto di Empowerment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latin typeface="Arial"/>
              </a:rPr>
              <a:t>Il termine </a:t>
            </a:r>
            <a:r>
              <a:rPr lang="it-IT" i="1" dirty="0" err="1">
                <a:latin typeface="Arial"/>
              </a:rPr>
              <a:t>empowerment</a:t>
            </a:r>
            <a:r>
              <a:rPr lang="it-IT" i="1" dirty="0">
                <a:latin typeface="Arial"/>
              </a:rPr>
              <a:t> </a:t>
            </a:r>
            <a:r>
              <a:rPr lang="it-IT" dirty="0">
                <a:latin typeface="Arial"/>
              </a:rPr>
              <a:t>non è traducibile in italiano con una sola parola. può però risultare più chiaro leggendo </a:t>
            </a:r>
            <a:r>
              <a:rPr lang="it-IT" dirty="0" smtClean="0">
                <a:latin typeface="Arial"/>
              </a:rPr>
              <a:t>le definizioni </a:t>
            </a:r>
            <a:r>
              <a:rPr lang="it-IT" dirty="0">
                <a:latin typeface="Arial"/>
              </a:rPr>
              <a:t>che vengono dalla letteratura scientifica. </a:t>
            </a:r>
            <a:r>
              <a:rPr lang="it-IT" dirty="0" err="1">
                <a:latin typeface="Arial"/>
              </a:rPr>
              <a:t>Rappaport</a:t>
            </a:r>
            <a:r>
              <a:rPr lang="it-IT" dirty="0">
                <a:latin typeface="Arial"/>
              </a:rPr>
              <a:t>, eminente psicologo di comunità, lo </a:t>
            </a:r>
            <a:r>
              <a:rPr lang="it-IT" dirty="0" smtClean="0">
                <a:latin typeface="Arial"/>
              </a:rPr>
              <a:t> definisce </a:t>
            </a:r>
            <a:r>
              <a:rPr lang="it-IT" dirty="0">
                <a:latin typeface="Arial"/>
              </a:rPr>
              <a:t>nei </a:t>
            </a:r>
            <a:r>
              <a:rPr lang="it-IT" dirty="0" smtClean="0">
                <a:latin typeface="Arial"/>
              </a:rPr>
              <a:t>termini più </a:t>
            </a:r>
            <a:r>
              <a:rPr lang="it-IT" dirty="0">
                <a:latin typeface="Arial"/>
              </a:rPr>
              <a:t>generali come “</a:t>
            </a:r>
            <a:r>
              <a:rPr lang="it-IT" i="1" dirty="0">
                <a:latin typeface="Arial"/>
              </a:rPr>
              <a:t>il processo attraverso il quale le persone raggiungono la padronanza delle loro vite</a:t>
            </a:r>
            <a:r>
              <a:rPr lang="it-IT" dirty="0">
                <a:latin typeface="Arial"/>
              </a:rPr>
              <a:t>”. Feste </a:t>
            </a:r>
            <a:r>
              <a:rPr lang="it-IT" dirty="0" smtClean="0">
                <a:latin typeface="Arial"/>
              </a:rPr>
              <a:t>e Anderson</a:t>
            </a:r>
            <a:r>
              <a:rPr lang="it-IT" dirty="0">
                <a:latin typeface="Arial"/>
              </a:rPr>
              <a:t>, riferendosi specificatamente alla salute affermano che </a:t>
            </a:r>
            <a:r>
              <a:rPr lang="it-IT" dirty="0" err="1">
                <a:latin typeface="Arial"/>
              </a:rPr>
              <a:t>l’</a:t>
            </a:r>
            <a:r>
              <a:rPr lang="it-IT" i="1" dirty="0" err="1">
                <a:latin typeface="Arial"/>
              </a:rPr>
              <a:t>empowerment</a:t>
            </a:r>
            <a:r>
              <a:rPr lang="it-IT" i="1" dirty="0">
                <a:latin typeface="Arial"/>
              </a:rPr>
              <a:t> </a:t>
            </a:r>
            <a:r>
              <a:rPr lang="it-IT" dirty="0">
                <a:latin typeface="Arial"/>
              </a:rPr>
              <a:t>è </a:t>
            </a:r>
            <a:r>
              <a:rPr lang="it-IT" i="1" dirty="0">
                <a:latin typeface="Arial"/>
              </a:rPr>
              <a:t>“un processo educativo </a:t>
            </a:r>
            <a:r>
              <a:rPr lang="it-IT" i="1" dirty="0" smtClean="0">
                <a:latin typeface="Arial"/>
              </a:rPr>
              <a:t>finalizzato ad </a:t>
            </a:r>
            <a:r>
              <a:rPr lang="it-IT" i="1" dirty="0">
                <a:latin typeface="Arial"/>
              </a:rPr>
              <a:t>aiutare il paziente a sviluppare la conoscenze, le capacità, le attitudini e il grado di consapevolezza necessari </a:t>
            </a:r>
            <a:r>
              <a:rPr lang="it-IT" i="1" dirty="0" smtClean="0">
                <a:latin typeface="Arial"/>
              </a:rPr>
              <a:t>ad assumere </a:t>
            </a:r>
            <a:r>
              <a:rPr lang="it-IT" i="1" dirty="0">
                <a:latin typeface="Arial"/>
              </a:rPr>
              <a:t>responsabilità nelle decisioni che riguardano la sua salute</a:t>
            </a:r>
            <a:r>
              <a:rPr lang="it-IT" i="1" dirty="0" smtClean="0">
                <a:latin typeface="Arial"/>
              </a:rPr>
              <a:t>”.</a:t>
            </a:r>
          </a:p>
          <a:p>
            <a:pPr marL="0" indent="0">
              <a:buNone/>
            </a:pPr>
            <a:endParaRPr lang="it-IT" i="1" dirty="0">
              <a:latin typeface="Arial"/>
            </a:endParaRPr>
          </a:p>
          <a:p>
            <a:r>
              <a:rPr lang="it-IT" dirty="0">
                <a:latin typeface="Arial"/>
              </a:rPr>
              <a:t>Potremmo perciò tradurlo come ”responsabilizzazione del paziente nella gestione della propria salute”.</a:t>
            </a:r>
          </a:p>
          <a:p>
            <a:endParaRPr lang="it-IT" sz="3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74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STRATEGIE PER RAFFORZARE L’ASSISTENZA CONTINUATIVA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Alla base di una adeguata assistenza al paziente è l’atteggiamento  di chi lo ha in cura.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Un medico attento,responsabile e competente, amico disponibile e fidato, è un </a:t>
            </a:r>
            <a:r>
              <a:rPr lang="it-IT" sz="2800" dirty="0" smtClean="0"/>
              <a:t>«</a:t>
            </a:r>
            <a:r>
              <a:rPr lang="it-IT" sz="2800" dirty="0" smtClean="0"/>
              <a:t>riferimento costante</a:t>
            </a:r>
            <a:r>
              <a:rPr lang="it-IT" sz="2800" dirty="0" smtClean="0"/>
              <a:t>» </a:t>
            </a:r>
            <a:r>
              <a:rPr lang="it-IT" sz="2800" dirty="0" smtClean="0"/>
              <a:t>per i </a:t>
            </a:r>
            <a:r>
              <a:rPr lang="it-IT" sz="2800" dirty="0" smtClean="0"/>
              <a:t> </a:t>
            </a:r>
            <a:r>
              <a:rPr lang="it-IT" sz="2800" dirty="0" smtClean="0"/>
              <a:t>pazienti e per la comunità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Un efficiente  sistema  di archiviazione delle informazioni mediche sul paziente è un elemento fondamentale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365710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614293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In questi tempi di consumismo e di management della performance ci si aspetta che i medici di </a:t>
            </a:r>
            <a:r>
              <a:rPr lang="it-IT" sz="2400" dirty="0" smtClean="0"/>
              <a:t>famiglia mantengano </a:t>
            </a:r>
            <a:r>
              <a:rPr lang="it-IT" sz="2400" dirty="0"/>
              <a:t>le loro abilità con uno studio continuo e che si assumano la responsabilità di </a:t>
            </a:r>
            <a:r>
              <a:rPr lang="it-IT" sz="2400" dirty="0" smtClean="0"/>
              <a:t>monitorare, valutare </a:t>
            </a:r>
            <a:r>
              <a:rPr lang="it-IT" sz="2400" dirty="0"/>
              <a:t>e migliorare la qualità e la sicurezza delle </a:t>
            </a:r>
            <a:r>
              <a:rPr lang="it-IT" sz="2400" dirty="0" smtClean="0"/>
              <a:t>cure. </a:t>
            </a:r>
            <a:r>
              <a:rPr lang="it-IT" sz="2400" dirty="0"/>
              <a:t>In qualche sistema sanitario tutto ciò sta </a:t>
            </a:r>
            <a:r>
              <a:rPr lang="it-IT" sz="2400" dirty="0" smtClean="0"/>
              <a:t>portando ad </a:t>
            </a:r>
            <a:r>
              <a:rPr lang="it-IT" sz="2400" dirty="0"/>
              <a:t>un </a:t>
            </a:r>
            <a:r>
              <a:rPr lang="it-IT" sz="2400" dirty="0" err="1"/>
              <a:t>riaccreditamento</a:t>
            </a:r>
            <a:r>
              <a:rPr lang="it-IT" sz="2400" dirty="0"/>
              <a:t> periodico obbligatorio ed anche a sistemi obbligatori di gestione della </a:t>
            </a:r>
            <a:r>
              <a:rPr lang="it-IT" sz="2400" dirty="0" smtClean="0"/>
              <a:t>qualità </a:t>
            </a:r>
            <a:r>
              <a:rPr lang="it-IT" sz="2400" dirty="0"/>
              <a:t>e </a:t>
            </a:r>
            <a:r>
              <a:rPr lang="it-IT" sz="2400" dirty="0" smtClean="0"/>
              <a:t>di misure </a:t>
            </a:r>
            <a:r>
              <a:rPr lang="it-IT" sz="2400" dirty="0"/>
              <a:t>per la sicurezza dei </a:t>
            </a:r>
            <a:r>
              <a:rPr lang="it-IT" sz="2400" dirty="0" smtClean="0"/>
              <a:t>pazienti. </a:t>
            </a:r>
            <a:r>
              <a:rPr lang="it-IT" sz="2400" dirty="0"/>
              <a:t>Altri cambiamenti sociali potranno modificare il punto di vista </a:t>
            </a:r>
            <a:r>
              <a:rPr lang="it-IT" sz="2400" dirty="0" smtClean="0"/>
              <a:t>del consumatore </a:t>
            </a:r>
            <a:r>
              <a:rPr lang="it-IT" sz="2400" dirty="0"/>
              <a:t>sul modo in cui vengono fornite le cure sanitarie e i medici di medicina generale </a:t>
            </a:r>
            <a:r>
              <a:rPr lang="it-IT" sz="2400" dirty="0" smtClean="0"/>
              <a:t>devono essere </a:t>
            </a:r>
            <a:r>
              <a:rPr lang="it-IT" sz="2400" dirty="0"/>
              <a:t>flessibili per poter rispondere a questi cambiamenti. Questa flessibilità deve adattarsi ai </a:t>
            </a:r>
            <a:r>
              <a:rPr lang="it-IT" sz="2400" dirty="0" smtClean="0"/>
              <a:t>rapidi mutamenti </a:t>
            </a:r>
            <a:r>
              <a:rPr lang="it-IT" sz="2400" dirty="0"/>
              <a:t>in campo biomedico, che per il clinico generalista si verifica sull’intero spettro di gestione </a:t>
            </a:r>
            <a:r>
              <a:rPr lang="it-IT" sz="2400" dirty="0" smtClean="0"/>
              <a:t>delle patologie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7760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7208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L’aumento dei viaggi e dei processi migratori può causare rapidi cambiamenti nella distribuzione della </a:t>
            </a:r>
            <a:r>
              <a:rPr lang="it-IT" sz="2400" dirty="0" smtClean="0"/>
              <a:t>salute e </a:t>
            </a:r>
            <a:r>
              <a:rPr lang="it-IT" sz="2400" dirty="0"/>
              <a:t>delle patologie. Ciò rappresenta una nuova sfida per il medico di medicina generale e una </a:t>
            </a:r>
            <a:r>
              <a:rPr lang="it-IT" sz="2400" dirty="0" smtClean="0"/>
              <a:t>trasformazione dell’epidemiologia </a:t>
            </a:r>
            <a:r>
              <a:rPr lang="it-IT" sz="2400" dirty="0"/>
              <a:t>della medicina generale. Il medico di famiglia ha bisogno di una più </a:t>
            </a:r>
            <a:r>
              <a:rPr lang="it-IT" sz="2400" dirty="0" smtClean="0"/>
              <a:t>ampia comprensione </a:t>
            </a:r>
            <a:r>
              <a:rPr lang="it-IT" sz="2400" dirty="0"/>
              <a:t>delle differenze culturali, etniche e religiose e del loro impatto sulle malattie e sulla salute </a:t>
            </a:r>
            <a:r>
              <a:rPr lang="it-IT" sz="2400" dirty="0" smtClean="0"/>
              <a:t>e delle </a:t>
            </a:r>
            <a:r>
              <a:rPr lang="it-IT" sz="2400" dirty="0"/>
              <a:t>loro implicazioni nelle cure.</a:t>
            </a:r>
          </a:p>
        </p:txBody>
      </p:sp>
    </p:spTree>
    <p:extLst>
      <p:ext uri="{BB962C8B-B14F-4D97-AF65-F5344CB8AC3E}">
        <p14:creationId xmlns:p14="http://schemas.microsoft.com/office/powerpoint/2010/main" xmlns="" val="62726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491749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C’è anche un crescente ruolo nella gestione delle risorse. Il clinico generalista, con il continuo crescere </a:t>
            </a:r>
            <a:r>
              <a:rPr lang="it-IT" sz="2000" dirty="0" smtClean="0"/>
              <a:t>dei costi </a:t>
            </a:r>
            <a:r>
              <a:rPr lang="it-IT" sz="2000" dirty="0"/>
              <a:t>delle cure sanitarie, assieme al suo paziente è in una posizione unica nel determinare le priorità </a:t>
            </a:r>
            <a:r>
              <a:rPr lang="it-IT" sz="2000" dirty="0" smtClean="0"/>
              <a:t>nella  fornitura </a:t>
            </a:r>
            <a:r>
              <a:rPr lang="it-IT" sz="2000" dirty="0"/>
              <a:t>delle cure e nella allocazione delle risorse. I medici di famiglia devono essere coscienti del </a:t>
            </a:r>
            <a:r>
              <a:rPr lang="it-IT" sz="2000" dirty="0" smtClean="0"/>
              <a:t>loro ruolo </a:t>
            </a:r>
            <a:r>
              <a:rPr lang="it-IT" sz="2000" dirty="0"/>
              <a:t>nel promuovere una pratica clinica economicamente efficiente, non solo nelle loro attività, ma </a:t>
            </a:r>
            <a:r>
              <a:rPr lang="it-IT" sz="2000" dirty="0" smtClean="0"/>
              <a:t>anche verso </a:t>
            </a:r>
            <a:r>
              <a:rPr lang="it-IT" sz="2000" dirty="0"/>
              <a:t>i loro colleghi. Ci possono essere dei conflitti tra i bisogni e i desideri del singolo paziente e </a:t>
            </a:r>
            <a:r>
              <a:rPr lang="it-IT" sz="2000" dirty="0" smtClean="0"/>
              <a:t>i bisogni </a:t>
            </a:r>
            <a:r>
              <a:rPr lang="it-IT" sz="2000" dirty="0"/>
              <a:t>della comunità nel suo complesso; il medico di famiglia deve essere cosciente di ciò ed essere </a:t>
            </a:r>
            <a:r>
              <a:rPr lang="it-IT" sz="2000" dirty="0" smtClean="0"/>
              <a:t>in grado </a:t>
            </a:r>
            <a:r>
              <a:rPr lang="it-IT" sz="2000" dirty="0"/>
              <a:t>di trovare un appropriato equilibrio e comunicarlo al paziente.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3759584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ttangolo 3"/>
          <p:cNvSpPr>
            <a:spLocks noChangeArrowheads="1"/>
          </p:cNvSpPr>
          <p:nvPr/>
        </p:nvSpPr>
        <p:spPr bwMode="auto">
          <a:xfrm>
            <a:off x="468313" y="260350"/>
            <a:ext cx="820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Relazione sul tirocinio presso un ambulatorio di medicina generale Dicembre 2011 da parte di studente corso laurea.</a:t>
            </a:r>
          </a:p>
        </p:txBody>
      </p:sp>
      <p:sp>
        <p:nvSpPr>
          <p:cNvPr id="93187" name="Rettangolo 4"/>
          <p:cNvSpPr>
            <a:spLocks noChangeArrowheads="1"/>
          </p:cNvSpPr>
          <p:nvPr/>
        </p:nvSpPr>
        <p:spPr bwMode="auto">
          <a:xfrm>
            <a:off x="468313" y="1196975"/>
            <a:ext cx="82073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 è un po' come un paese, la dottoressa ha 1500 pazienti registrati presso di lei e li conosce quasi tutti, li segue, si prende cura di loro, in molte circostanze anche “insistendo” affinché non si trascurino e si facciano seguire e controllare. Ed è questo un aspetto su cui non avevo riflettuto prima: </a:t>
            </a:r>
            <a:r>
              <a:rPr lang="it-IT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compito educativo </a:t>
            </a:r>
            <a:r>
              <a:rPr lang="it-IT" sz="2400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medico di base nei confronti dei propri pazienti, la loro salute e l'importanza del prendersene cura, cercando quindi di modificare comportamenti ed abitudini.</a:t>
            </a:r>
            <a:r>
              <a:rPr lang="it-IT" sz="2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Perciò credo che, nonostante la fatica e le preoccupazioni di cui ci si fa carico facendo questo lavoro, il rapporto umano con le persone di cui ci si prende cura e le soddisfazioni nel fare bene il proprio lavoro migliorando un po'la vita degli altri, rendano la professione del medico una delle più belle.</a:t>
            </a:r>
          </a:p>
        </p:txBody>
      </p:sp>
      <p:sp>
        <p:nvSpPr>
          <p:cNvPr id="9318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9C370D-327D-4AB3-8B40-9070F1B35447}" type="slidenum">
              <a:rPr lang="it-IT" smtClean="0">
                <a:solidFill>
                  <a:srgbClr val="045C75"/>
                </a:solidFill>
              </a:rPr>
              <a:pPr eaLnBrk="1" hangingPunct="1"/>
              <a:t>65</a:t>
            </a:fld>
            <a:endParaRPr lang="it-IT" smtClean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34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ATTO MEDICO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070BF-655A-44C0-86A2-F2666AD9D3E7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professione medica , al pari delle altre professioni sanitarie, è soggetta alla vigilanza da parte dello stato e oggetto di alcune disposizioni normative che non possono essere ignorate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32555-342C-44BB-A0D4-82D618F060A3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leggittimità</a:t>
            </a:r>
            <a:r>
              <a:rPr lang="it-IT" dirty="0" smtClean="0"/>
              <a:t> dell’esercizio professionale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nostro ordinamento non prevede una regolamentazione dell’esercizio professionale dalla quale risultino legittimate tutte le complesse attività </a:t>
            </a:r>
            <a:r>
              <a:rPr lang="it-IT" dirty="0" err="1" smtClean="0"/>
              <a:t>sanitarie…</a:t>
            </a:r>
            <a:r>
              <a:rPr lang="it-IT" dirty="0" smtClean="0"/>
              <a:t>.</a:t>
            </a:r>
          </a:p>
          <a:p>
            <a:r>
              <a:rPr lang="it-IT" dirty="0" smtClean="0"/>
              <a:t>Appare corretto ritenere che l’esercizio della professione medica sia legittimato dal dettato della </a:t>
            </a:r>
            <a:r>
              <a:rPr lang="it-IT" dirty="0" err="1" smtClean="0"/>
              <a:t>Costituzione*</a:t>
            </a:r>
            <a:r>
              <a:rPr lang="it-IT" dirty="0" smtClean="0"/>
              <a:t> e sia </a:t>
            </a:r>
            <a:r>
              <a:rPr lang="it-IT" dirty="0" smtClean="0"/>
              <a:t>disciplinato  dal </a:t>
            </a:r>
            <a:r>
              <a:rPr lang="it-IT" dirty="0" err="1" smtClean="0"/>
              <a:t>T.U.L.S.</a:t>
            </a:r>
            <a:r>
              <a:rPr lang="it-IT" dirty="0" smtClean="0"/>
              <a:t> e declinato </a:t>
            </a:r>
            <a:r>
              <a:rPr lang="it-IT" dirty="0" smtClean="0"/>
              <a:t>nel Codice di Deontologia  Medica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32555-342C-44BB-A0D4-82D618F060A3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ATTO MEDICO:DEFINIZIONE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L’atto medico ricomprende tutte le attività professionali,di carattere scientifico, di formazione, educative, organizzative cliniche e di tecnologia medica, svolte al fine di promuovere la salute , prevenire le malattie, effettuare la diagnosi e prescrivere cure terapeutiche e riabilitative nei confronti di pazienti, individui, gruppi o comunità  nel quadro delle norme etiche e deontologiche.</a:t>
            </a:r>
          </a:p>
          <a:p>
            <a:r>
              <a:rPr lang="it-IT" sz="2400" dirty="0" smtClean="0"/>
              <a:t>L’atto medico è una responsabilità del medico abilitato e deve essere eseguito dal medico o sotto la sua diretta supervisione e /o prescrizione. 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32555-342C-44BB-A0D4-82D618F060A3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Le Regioni che sanno spendere meglio e risparmiare anche con campagne sugli stili di vita , di prevenzione  e screening  non solo danno salute  ma assicurano cure migliori.</a:t>
            </a:r>
          </a:p>
          <a:p>
            <a:r>
              <a:rPr lang="it-IT" sz="2800" dirty="0" smtClean="0"/>
              <a:t>I parti cesarei sono in quota superiore in alcune Regioni rispetto alla media nazionale perché hanno rimborsi ASL maggiori rispetto al parto cesareo, ma noi sappiamo che vi è eccesso di medicalizzazione di un evento fisiologico. Ci sono Regioni che hanno una </a:t>
            </a:r>
            <a:r>
              <a:rPr lang="it-IT" sz="2800" dirty="0" err="1" smtClean="0"/>
              <a:t>governance</a:t>
            </a:r>
            <a:r>
              <a:rPr lang="it-IT" sz="2800" dirty="0" smtClean="0"/>
              <a:t> di questi processi più corretta di </a:t>
            </a:r>
            <a:r>
              <a:rPr lang="it-IT" sz="2800" dirty="0" err="1" smtClean="0"/>
              <a:t>altre…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F168-B860-4ACB-AC5B-A0F470976AA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LICEITA’ DELL’ATTO MEDICO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3672408"/>
          </a:xfrm>
        </p:spPr>
        <p:txBody>
          <a:bodyPr/>
          <a:lstStyle/>
          <a:p>
            <a:r>
              <a:rPr lang="it-IT" dirty="0" smtClean="0"/>
              <a:t>In questa definizione  si inquadra il concetto che l’attività del medico è lecita in quanto adeguata alle finalità di tutela della salute e del benessere individuale e collettivo, beni fondamentali per l’ambiente sociale in cui è esercitata la </a:t>
            </a:r>
            <a:r>
              <a:rPr lang="it-IT" dirty="0" smtClean="0"/>
              <a:t>professione. </a:t>
            </a:r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2A59-EB35-4B9F-9852-83FE02892CE4}" type="slidenum">
              <a:rPr lang="it-IT" smtClean="0"/>
              <a:pPr>
                <a:defRPr/>
              </a:pPr>
              <a:t>70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2A59-EB35-4B9F-9852-83FE02892CE4}" type="slidenum">
              <a:rPr lang="it-IT" smtClean="0"/>
              <a:pPr>
                <a:defRPr/>
              </a:pPr>
              <a:t>71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46856" y="692696"/>
            <a:ext cx="8229600" cy="51845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  <a:defRPr/>
            </a:pPr>
            <a:r>
              <a:rPr lang="it-IT" b="1" dirty="0" smtClean="0"/>
              <a:t>      Art</a:t>
            </a:r>
            <a:r>
              <a:rPr lang="it-IT" b="1" dirty="0" smtClean="0"/>
              <a:t>. 32 della Costituzione italiana del </a:t>
            </a:r>
            <a:r>
              <a:rPr lang="it-IT" b="1" dirty="0" smtClean="0"/>
              <a:t>1948</a:t>
            </a:r>
            <a:endParaRPr lang="it-IT" b="1" dirty="0" smtClean="0"/>
          </a:p>
          <a:p>
            <a:pPr>
              <a:defRPr/>
            </a:pPr>
            <a:endParaRPr lang="it-IT" sz="1600" dirty="0" smtClean="0"/>
          </a:p>
          <a:p>
            <a:pPr>
              <a:buNone/>
              <a:defRPr/>
            </a:pPr>
            <a:r>
              <a:rPr lang="it-IT" dirty="0" smtClean="0"/>
              <a:t>       “La Repubblica tutela la </a:t>
            </a:r>
            <a:r>
              <a:rPr lang="it-IT" b="1" dirty="0" smtClean="0"/>
              <a:t>salute</a:t>
            </a:r>
            <a:r>
              <a:rPr lang="it-IT" dirty="0" smtClean="0"/>
              <a:t> come fondamentale diritto dell’individuo e interesse della collettività e garantisce cure gratuite agli indigenti” Nessuno può essere sottoposto a trattamento sanitario se non per disposizioni di legge. La legge non può in nessun caso violare i limiti imposti dal rispetto della persona umana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Nella seconda parte dell’art 32 si afferma che solo la decisione liberamente assunta dall’assistito costituisce il motivo che rende lecito l’esercizio della professione medica e l’attuazione dei trattamenti sanitari</a:t>
            </a:r>
          </a:p>
          <a:p>
            <a:r>
              <a:rPr lang="it-IT" sz="2400" dirty="0" smtClean="0"/>
              <a:t>Gli accertamenti e i trattamenti sanitari sono di norma volontari.</a:t>
            </a:r>
          </a:p>
          <a:p>
            <a:r>
              <a:rPr lang="it-IT" sz="2400" dirty="0" smtClean="0"/>
              <a:t>La disposizione sancisce in modo definitivo il valore determinante del consenso dell’assistito  nel rendere l’atto medico perfettamente consono alle finalità per cui è svolto  </a:t>
            </a:r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5A6E-F664-4A56-9223-96967DC37361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Porre il “consenso informato” alla base dell’atto medico e del rapporto tra medico e paziente equivale, dunque, a rovesciare quella, che, per ragioni di comodo, si può etichettare come la concezione «tradizionale» dell'attività medica Nella nuova prospettiva, infatti, i doveri del medico vengono subordinati ai diritti del malato e in primis alla sua libertà di autodeterminazione terapeutica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2A59-EB35-4B9F-9852-83FE02892CE4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il primato della libertà personale, come libertà da costrizioni è il cardine sul quale si costruisce tutta l’attività professionale del medico.</a:t>
            </a:r>
          </a:p>
          <a:p>
            <a:r>
              <a:rPr lang="it-IT" dirty="0" smtClean="0"/>
              <a:t> in eccezione a tale impianto ,il trattamento medico può essere imposto,  solo quando risulta necessario per tutelare la collettività dalla pericolosità della malattia e sempre che, in tali e tassativi casi, esso sia previsto dalla legge.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2A59-EB35-4B9F-9852-83FE02892CE4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2A59-EB35-4B9F-9852-83FE02892CE4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184576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Art. 32 della Costituzione italiana del 1948.</a:t>
            </a:r>
          </a:p>
          <a:p>
            <a:pPr>
              <a:defRPr/>
            </a:pPr>
            <a:endParaRPr lang="it-IT" sz="1600" dirty="0" smtClean="0"/>
          </a:p>
          <a:p>
            <a:pPr>
              <a:buNone/>
              <a:defRPr/>
            </a:pPr>
            <a:r>
              <a:rPr lang="it-IT" dirty="0" smtClean="0"/>
              <a:t>       </a:t>
            </a:r>
            <a:r>
              <a:rPr lang="it-IT" dirty="0" smtClean="0"/>
              <a:t>“</a:t>
            </a:r>
            <a:r>
              <a:rPr lang="it-IT" dirty="0" err="1" smtClean="0"/>
              <a:t>……</a:t>
            </a:r>
            <a:r>
              <a:rPr lang="it-IT" dirty="0" smtClean="0"/>
              <a:t>. omissis</a:t>
            </a:r>
            <a:r>
              <a:rPr lang="it-IT" dirty="0" smtClean="0"/>
              <a:t> </a:t>
            </a:r>
            <a:r>
              <a:rPr lang="it-IT" dirty="0" smtClean="0"/>
              <a:t>Nessuno può essere sottoposto a trattamento sanitario se non per disposizioni di legge. La legge non può in nessun caso violare i limiti imposti dal rispetto della persona </a:t>
            </a:r>
            <a:r>
              <a:rPr lang="it-IT" dirty="0" smtClean="0"/>
              <a:t>umana”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A18D7-5792-4ABF-9715-0FF2B2BDCDF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239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0080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Proportion of global NCD deaths under the age of 70, by</a:t>
            </a:r>
            <a:br>
              <a:rPr lang="en-US" sz="2800" b="1" dirty="0" smtClean="0"/>
            </a:br>
            <a:r>
              <a:rPr lang="en-US" sz="2800" b="1" dirty="0" smtClean="0"/>
              <a:t>cause of death, 2008.</a:t>
            </a:r>
            <a:endParaRPr lang="it-IT" sz="2800" b="1" dirty="0" smtClean="0"/>
          </a:p>
        </p:txBody>
      </p:sp>
      <p:pic>
        <p:nvPicPr>
          <p:cNvPr id="44035" name="Segnaposto contenuto 3" descr="Immagine_camc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648" y="1484784"/>
            <a:ext cx="6130925" cy="4525963"/>
          </a:xfrm>
        </p:spPr>
      </p:pic>
      <p:sp>
        <p:nvSpPr>
          <p:cNvPr id="4403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B872E3-7CFF-481F-B679-463B33E904AB}" type="slidenum">
              <a:rPr lang="it-IT" smtClean="0">
                <a:solidFill>
                  <a:srgbClr val="045C75"/>
                </a:solidFill>
              </a:rPr>
              <a:pPr eaLnBrk="1" hangingPunct="1"/>
              <a:t>9</a:t>
            </a:fld>
            <a:endParaRPr lang="it-IT" smtClean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89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4799</Words>
  <Application>Microsoft Office PowerPoint</Application>
  <PresentationFormat>Presentazione su schermo (4:3)</PresentationFormat>
  <Paragraphs>373</Paragraphs>
  <Slides>75</Slides>
  <Notes>12</Notes>
  <HiddenSlides>9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80" baseType="lpstr">
      <vt:lpstr>Tema di Office</vt:lpstr>
      <vt:lpstr>2_Tema di Office</vt:lpstr>
      <vt:lpstr>1_Tema di Office</vt:lpstr>
      <vt:lpstr>4_Tema di Office</vt:lpstr>
      <vt:lpstr>Foglio di lavoro di Microsoft Office Excel 97-2003</vt:lpstr>
      <vt:lpstr>SSN ,  MEDICO DI FAMIGLIA, ATTO MEDICO</vt:lpstr>
      <vt:lpstr>Diapositiva 2</vt:lpstr>
      <vt:lpstr>1978 RIFORMA DEL SSN(legge 833/78)</vt:lpstr>
      <vt:lpstr>DECRETO LEGISLATIVO 502 DEL 1992 COMPLETATO CON LA RIFORMA BINDI ( 229/99)</vt:lpstr>
      <vt:lpstr>PERCENTUALE DEL PIL DESTINATA ALLA SPESA SANITARIA (2012)</vt:lpstr>
      <vt:lpstr>Diapositiva 6</vt:lpstr>
      <vt:lpstr>Diapositiva 7</vt:lpstr>
      <vt:lpstr>Diapositiva 8</vt:lpstr>
      <vt:lpstr>Proportion of global NCD deaths under the age of 70, by cause of death, 2008.</vt:lpstr>
      <vt:lpstr>Percentuale di rischio per la salute attribuibile a 7 fattori espressa in DALY (Italia 2000, OMS 2005)</vt:lpstr>
      <vt:lpstr>Obiettivi per migliorare lo stato di salute della popolazione</vt:lpstr>
      <vt:lpstr>Obiettivi per migliorare lo stato di salute della popolazione</vt:lpstr>
      <vt:lpstr>Diapositiva 13</vt:lpstr>
      <vt:lpstr>Diapositiva 14</vt:lpstr>
      <vt:lpstr>Diapositiva 15</vt:lpstr>
      <vt:lpstr>Diapositiva 16</vt:lpstr>
      <vt:lpstr>Medicina di Famiglia secondo OMS</vt:lpstr>
      <vt:lpstr>Diapositiva 18</vt:lpstr>
      <vt:lpstr>Diapositiva 19</vt:lpstr>
      <vt:lpstr>Sistemi Sanitari Europei</vt:lpstr>
      <vt:lpstr>Diapositiva 21</vt:lpstr>
      <vt:lpstr>Diapositiva 22</vt:lpstr>
      <vt:lpstr>LA DIVERSITÀ DEGLI INSEGNAMENTI</vt:lpstr>
      <vt:lpstr>Diapositiva 24</vt:lpstr>
      <vt:lpstr>Diapositiva 25</vt:lpstr>
      <vt:lpstr>MEDICINA GENERALE: definizione</vt:lpstr>
      <vt:lpstr>Diapositiva 27</vt:lpstr>
      <vt:lpstr>DEFINIZIONE e SETTING</vt:lpstr>
      <vt:lpstr>Diapositiva 29</vt:lpstr>
      <vt:lpstr>DEFINIZIONE MEDICO DI FAMIGLIA 2002 WONCA EUROPA (World Organization of Family Doctors )</vt:lpstr>
      <vt:lpstr>Diapositiva 31</vt:lpstr>
      <vt:lpstr>ELEMENTI CARATTERIZZANTI</vt:lpstr>
      <vt:lpstr> LE COMPETENZE COSTITUTIVE DEL MEDICO DI MEDICINA GENERALE / MEDICO DI FAMIGLIA</vt:lpstr>
      <vt:lpstr>Diapositiva 34</vt:lpstr>
      <vt:lpstr>Diapositiva 35</vt:lpstr>
      <vt:lpstr>Diapositiva 36</vt:lpstr>
      <vt:lpstr>Diapositiva 37</vt:lpstr>
      <vt:lpstr>TRIANGOLO DI MILLER  DELLE COMPETENZE</vt:lpstr>
      <vt:lpstr>Diapositiva 39</vt:lpstr>
      <vt:lpstr>FORMAZIONE DEL Medico di famiglia</vt:lpstr>
      <vt:lpstr>Dal V al VI anno corso di Laurea </vt:lpstr>
      <vt:lpstr>INTERNATO ELETTIVO  (Valutato con libretto-diario)</vt:lpstr>
      <vt:lpstr>TIROCINIO VALUTATIVO OBBLIGATORIO POST-LAUREA , PREABILITAZIONE VALUTATO CON LIBRETTO E VOTO</vt:lpstr>
      <vt:lpstr>MMG NELL’ ITALIA DELLE REGIONI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CONTESTO CARATTERIZZANTE DELLA MEDICINA DI FAMIGLIA</vt:lpstr>
      <vt:lpstr>Date una definizione di salute</vt:lpstr>
      <vt:lpstr>Diapositiva 54</vt:lpstr>
      <vt:lpstr>RELAZIONE MEDICO PAZIENTE</vt:lpstr>
      <vt:lpstr>MORTE DELLE COMPETENZE</vt:lpstr>
      <vt:lpstr>Diapositiva 57</vt:lpstr>
      <vt:lpstr>ALLEANZA </vt:lpstr>
      <vt:lpstr>CORRETTA COMUNICAZIONE ALL’INTERNO DELLA RELAZIONE PROFESSIONALE</vt:lpstr>
      <vt:lpstr>Concetto di Empowerment</vt:lpstr>
      <vt:lpstr>STRATEGIE PER RAFFORZARE L’ASSISTENZA CONTINUATIVA</vt:lpstr>
      <vt:lpstr>Diapositiva 62</vt:lpstr>
      <vt:lpstr>Diapositiva 63</vt:lpstr>
      <vt:lpstr>Diapositiva 64</vt:lpstr>
      <vt:lpstr>Diapositiva 65</vt:lpstr>
      <vt:lpstr>ATTO MEDICO</vt:lpstr>
      <vt:lpstr>Diapositiva 67</vt:lpstr>
      <vt:lpstr>La leggittimità dell’esercizio professionale </vt:lpstr>
      <vt:lpstr>ATTO MEDICO:DEFINIZIONE</vt:lpstr>
      <vt:lpstr>LICEITA’ DELL’ATTO MEDICO</vt:lpstr>
      <vt:lpstr>Diapositiva 71</vt:lpstr>
      <vt:lpstr>Diapositiva 72</vt:lpstr>
      <vt:lpstr>Diapositiva 73</vt:lpstr>
      <vt:lpstr>Diapositiva 74</vt:lpstr>
      <vt:lpstr>Diapositiva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MEDICO DI FAMIGLIA</dc:title>
  <dc:creator>manfellotto</dc:creator>
  <cp:lastModifiedBy>Marina</cp:lastModifiedBy>
  <cp:revision>131</cp:revision>
  <dcterms:created xsi:type="dcterms:W3CDTF">2013-03-06T21:05:20Z</dcterms:created>
  <dcterms:modified xsi:type="dcterms:W3CDTF">2019-03-10T12:01:54Z</dcterms:modified>
</cp:coreProperties>
</file>