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7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0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5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80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8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2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6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8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433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2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B0E14-9C34-48F9-8FC4-82B4F3B3E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4" b="113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0612" y="601201"/>
            <a:ext cx="3702134" cy="5791132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96C60F-B051-47B9-AF12-CE4C678D6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8345" y="1524001"/>
            <a:ext cx="3208866" cy="3478384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El debate sobre la naturaleza de los indios americanos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E866C4-99C9-45E4-AA75-893AF3533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8345" y="5145513"/>
            <a:ext cx="3208866" cy="738820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>
                    <a:alpha val="75000"/>
                  </a:srgbClr>
                </a:solidFill>
              </a:rPr>
              <a:t>Stefano Tedeschi</a:t>
            </a:r>
          </a:p>
          <a:p>
            <a:r>
              <a:rPr lang="es-ES">
                <a:solidFill>
                  <a:srgbClr val="FFFFFF">
                    <a:alpha val="75000"/>
                  </a:srgbClr>
                </a:solidFill>
              </a:rPr>
              <a:t>Sapienza Universita di Roma</a:t>
            </a:r>
            <a:endParaRPr lang="it-IT">
              <a:solidFill>
                <a:srgbClr val="FFFFFF">
                  <a:alpha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4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357331-429F-4FFC-BD99-AEFF5EFE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050" y="1062038"/>
            <a:ext cx="7428672" cy="4477371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 sz="3200" dirty="0"/>
              <a:t>- La </a:t>
            </a:r>
            <a:r>
              <a:rPr lang="en-US" sz="3200" dirty="0" err="1"/>
              <a:t>creación</a:t>
            </a:r>
            <a:r>
              <a:rPr lang="en-US" sz="3200" dirty="0"/>
              <a:t> de un “</a:t>
            </a:r>
            <a:r>
              <a:rPr lang="en-US" sz="3200" dirty="0" err="1"/>
              <a:t>sujeto</a:t>
            </a:r>
            <a:r>
              <a:rPr lang="en-US" sz="3200" dirty="0"/>
              <a:t> </a:t>
            </a:r>
            <a:r>
              <a:rPr lang="en-US" sz="3200" dirty="0" err="1"/>
              <a:t>colonizado</a:t>
            </a:r>
            <a:r>
              <a:rPr lang="en-US" sz="3200" dirty="0"/>
              <a:t>”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 Una </a:t>
            </a:r>
            <a:r>
              <a:rPr lang="en-US" sz="3200" dirty="0" err="1"/>
              <a:t>progresiva</a:t>
            </a:r>
            <a:r>
              <a:rPr lang="en-US" sz="3200" dirty="0"/>
              <a:t> </a:t>
            </a:r>
            <a:r>
              <a:rPr lang="en-US" sz="3200" dirty="0" err="1"/>
              <a:t>interculturación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Formas</a:t>
            </a:r>
            <a:r>
              <a:rPr lang="en-US" sz="3200" dirty="0"/>
              <a:t> de </a:t>
            </a:r>
            <a:r>
              <a:rPr lang="en-US" sz="3200" dirty="0" err="1"/>
              <a:t>resistencia</a:t>
            </a:r>
            <a:r>
              <a:rPr lang="en-US" sz="3200" dirty="0"/>
              <a:t> cultural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 </a:t>
            </a:r>
            <a:r>
              <a:rPr lang="en-US" sz="3200" dirty="0" err="1"/>
              <a:t>Críticas</a:t>
            </a:r>
            <a:r>
              <a:rPr lang="en-US" sz="3200" dirty="0"/>
              <a:t> y </a:t>
            </a:r>
            <a:r>
              <a:rPr lang="en-US" sz="3200" dirty="0" err="1"/>
              <a:t>rebeliones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A40ADA3-4F39-4CB0-83DB-E821782C3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994"/>
          <a:stretch/>
        </p:blipFill>
        <p:spPr>
          <a:xfrm>
            <a:off x="-14070" y="-1"/>
            <a:ext cx="4572002" cy="685800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cubicBezTo>
                  <a:pt x="4160163" y="4953853"/>
                  <a:pt x="4171415" y="4969749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8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2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1289" y="6365204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6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1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4"/>
                  <a:pt x="4125838" y="2518264"/>
                </a:cubicBez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1" y="2463018"/>
                </a:cubicBez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1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6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045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CA7DA-CDA2-4624-B956-67A5CCF5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163594"/>
            <a:ext cx="6095999" cy="1624055"/>
          </a:xfrm>
        </p:spPr>
        <p:txBody>
          <a:bodyPr anchor="b">
            <a:normAutofit/>
          </a:bodyPr>
          <a:lstStyle/>
          <a:p>
            <a:r>
              <a:rPr lang="es-ES" dirty="0"/>
              <a:t>El modelo de gobierno</a:t>
            </a:r>
            <a:endParaRPr lang="it-IT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FB1DD1-DDA8-4C58-9310-30A18E461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626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1B26C-F550-4A63-93CF-24CB1FEC0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r>
              <a:rPr lang="es-ES" dirty="0"/>
              <a:t>La “República de Indios” y la “República de Españoles”</a:t>
            </a:r>
          </a:p>
          <a:p>
            <a:r>
              <a:rPr lang="es-ES" dirty="0"/>
              <a:t>El modelo del Virrey Toledo y sus límites</a:t>
            </a:r>
          </a:p>
          <a:p>
            <a:r>
              <a:rPr lang="es-ES" dirty="0"/>
              <a:t>Las razones de la separación</a:t>
            </a:r>
          </a:p>
          <a:p>
            <a:r>
              <a:rPr lang="es-ES" dirty="0"/>
              <a:t>Los contactos cotidianos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6991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58675D01-12B8-4762-BF63-1E6CAE497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43122FD-AAEE-4602-BD42-7B5E64224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1195755"/>
            <a:ext cx="6095999" cy="4900246"/>
          </a:xfrm>
        </p:spPr>
        <p:txBody>
          <a:bodyPr>
            <a:normAutofit/>
          </a:bodyPr>
          <a:lstStyle/>
          <a:p>
            <a:r>
              <a:rPr lang="es-ES" sz="2400" dirty="0"/>
              <a:t>Felipe </a:t>
            </a:r>
            <a:r>
              <a:rPr lang="es-ES" sz="2400" dirty="0" err="1"/>
              <a:t>Guaman</a:t>
            </a:r>
            <a:r>
              <a:rPr lang="es-ES" sz="2400" dirty="0"/>
              <a:t> Poma de Ayala</a:t>
            </a:r>
          </a:p>
          <a:p>
            <a:r>
              <a:rPr lang="es-ES" sz="2400" dirty="0"/>
              <a:t>La “Nueva </a:t>
            </a:r>
            <a:r>
              <a:rPr lang="es-ES" sz="2400" dirty="0" err="1"/>
              <a:t>Corónica</a:t>
            </a:r>
            <a:r>
              <a:rPr lang="es-ES" sz="2400" dirty="0"/>
              <a:t> y Buen Gobierno” (1600-1615)</a:t>
            </a:r>
          </a:p>
          <a:p>
            <a:r>
              <a:rPr lang="es-ES" sz="2400" dirty="0"/>
              <a:t>Una visión indígena de la historia</a:t>
            </a:r>
          </a:p>
          <a:p>
            <a:r>
              <a:rPr lang="es-ES" sz="2400" dirty="0"/>
              <a:t> La importancia de las ilustraciones</a:t>
            </a:r>
          </a:p>
          <a:p>
            <a:r>
              <a:rPr lang="es-ES" sz="2400" dirty="0"/>
              <a:t>Un mundo al revés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58277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3D4242A9-2633-219E-BBE9-0355B28F3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r="7119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0426C6B-F7BC-4522-9A75-FF36D1001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r="74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A742BCA7-DFE7-4373-B023-E9C079523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r="640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1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45A9E7C-6ED3-49DF-823C-3F27127C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08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B3EE257-E03F-47C7-B21E-7986C1F29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674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2" name="Segnaposto contenuto 4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6EAA6482-1803-7109-4347-EAEDCDC12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" r="4" b="5822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3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pietra&#10;&#10;Descrizione generata automaticamente">
            <a:extLst>
              <a:ext uri="{FF2B5EF4-FFF2-40B4-BE49-F238E27FC236}">
                <a16:creationId xmlns:a16="http://schemas.microsoft.com/office/drawing/2014/main" id="{D228827D-666C-4784-8253-123D55A54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r="1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5B5EFB-9F5D-4CFF-ABA1-7EB017870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r="283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9" name="Immagine 8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B595A481-D968-4258-8289-E14D623CBB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0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541204-B666-420C-9DF1-C06950D2F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E0B14E-A24A-4A27-BE22-A5D4CC6C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>
            <a:normAutofit/>
          </a:bodyPr>
          <a:lstStyle/>
          <a:p>
            <a:r>
              <a:rPr lang="es-ES" dirty="0"/>
              <a:t>GARCILASO DE LA VEGA, EL INCA</a:t>
            </a:r>
            <a:endParaRPr lang="it-I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0E6C8D-508A-44F8-BB9B-7911B011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4847AE-0FEA-43E8-8AA1-4169A6FDB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87790A-E9D7-438A-90BB-9361BEF14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7B56BA-C156-63ED-AE6F-B41C5BBB2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>
            <a:normAutofit/>
          </a:bodyPr>
          <a:lstStyle/>
          <a:p>
            <a:r>
              <a:rPr lang="es-ES" sz="2800" b="1" dirty="0"/>
              <a:t>Una biografía </a:t>
            </a:r>
            <a:r>
              <a:rPr lang="es-ES" sz="2800" b="1" dirty="0" err="1"/>
              <a:t>meticcia</a:t>
            </a:r>
            <a:r>
              <a:rPr lang="es-ES" sz="2800" b="1" dirty="0"/>
              <a:t> </a:t>
            </a:r>
          </a:p>
          <a:p>
            <a:r>
              <a:rPr lang="es-ES" sz="2800" b="1" dirty="0"/>
              <a:t>Lo </a:t>
            </a:r>
            <a:r>
              <a:rPr lang="es-ES" sz="2800" b="1" dirty="0" err="1"/>
              <a:t>scudo</a:t>
            </a:r>
            <a:r>
              <a:rPr lang="es-ES" sz="2800" b="1" dirty="0"/>
              <a:t> </a:t>
            </a:r>
            <a:r>
              <a:rPr lang="es-ES" sz="2800" b="1" dirty="0" err="1"/>
              <a:t>araldico</a:t>
            </a:r>
            <a:endParaRPr lang="es-ES" sz="2800" b="1" dirty="0"/>
          </a:p>
          <a:p>
            <a:endParaRPr lang="it-IT" dirty="0"/>
          </a:p>
        </p:txBody>
      </p:sp>
      <p:pic>
        <p:nvPicPr>
          <p:cNvPr id="5" name="Immagine 4" descr="Immagine che contiene vestiti, Viso umano, persona, dipinto&#10;&#10;Descrizione generata automaticamente">
            <a:extLst>
              <a:ext uri="{FF2B5EF4-FFF2-40B4-BE49-F238E27FC236}">
                <a16:creationId xmlns:a16="http://schemas.microsoft.com/office/drawing/2014/main" id="{078878C8-90BA-9E50-A47F-9AD801341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r="5620"/>
          <a:stretch/>
        </p:blipFill>
        <p:spPr>
          <a:xfrm>
            <a:off x="4246850" y="641103"/>
            <a:ext cx="3702877" cy="5749462"/>
          </a:xfrm>
          <a:prstGeom prst="rect">
            <a:avLst/>
          </a:prstGeom>
        </p:spPr>
      </p:pic>
      <p:pic>
        <p:nvPicPr>
          <p:cNvPr id="7" name="Immagine 6" descr="Immagine che contiene disegno, arte, testo, cresta&#10;&#10;Descrizione generata automaticamente">
            <a:extLst>
              <a:ext uri="{FF2B5EF4-FFF2-40B4-BE49-F238E27FC236}">
                <a16:creationId xmlns:a16="http://schemas.microsoft.com/office/drawing/2014/main" id="{B776AF95-79CC-2C00-4FBB-B47C6B885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r="5774" b="2"/>
          <a:stretch/>
        </p:blipFill>
        <p:spPr>
          <a:xfrm>
            <a:off x="8042589" y="641102"/>
            <a:ext cx="3702877" cy="57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1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DC838F-9824-40D4-99E8-23AC7E0CC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96C80A-AD75-4A79-8E0F-4310D630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403703-687D-4B06-AF9E-20C958B38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668A7F-C3EA-4352-BA87-B9203382C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1" name="Immagine 10" descr="Immagine che contiene testo, libro, incisione su legno&#10;&#10;Descrizione generata automaticamente">
            <a:extLst>
              <a:ext uri="{FF2B5EF4-FFF2-40B4-BE49-F238E27FC236}">
                <a16:creationId xmlns:a16="http://schemas.microsoft.com/office/drawing/2014/main" id="{934A56EC-F874-859B-CBA2-5CE77F3B7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595" y="784901"/>
            <a:ext cx="1857467" cy="2814344"/>
          </a:xfrm>
          <a:prstGeom prst="rect">
            <a:avLst/>
          </a:prstGeom>
        </p:spPr>
      </p:pic>
      <p:pic>
        <p:nvPicPr>
          <p:cNvPr id="5" name="Immagine 4" descr="Immagine che contiene testo, libro, calligrafia, carta&#10;&#10;Descrizione generata automaticamente">
            <a:extLst>
              <a:ext uri="{FF2B5EF4-FFF2-40B4-BE49-F238E27FC236}">
                <a16:creationId xmlns:a16="http://schemas.microsoft.com/office/drawing/2014/main" id="{2F597BF3-2C0A-0CAC-A239-DDD9299DB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r="14827" b="7898"/>
          <a:stretch/>
        </p:blipFill>
        <p:spPr>
          <a:xfrm>
            <a:off x="3591370" y="763742"/>
            <a:ext cx="2076840" cy="2814345"/>
          </a:xfrm>
          <a:prstGeom prst="rect">
            <a:avLst/>
          </a:prstGeom>
        </p:spPr>
      </p:pic>
      <p:pic>
        <p:nvPicPr>
          <p:cNvPr id="7" name="Immagine 6" descr="Immagine che contiene testo, lettera, libro, carta&#10;&#10;Descrizione generata automaticamente">
            <a:extLst>
              <a:ext uri="{FF2B5EF4-FFF2-40B4-BE49-F238E27FC236}">
                <a16:creationId xmlns:a16="http://schemas.microsoft.com/office/drawing/2014/main" id="{46AD1FDB-CE9B-908C-2A6B-2D4AB7EA5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0" y="763742"/>
            <a:ext cx="2020952" cy="2816659"/>
          </a:xfrm>
          <a:prstGeom prst="rect">
            <a:avLst/>
          </a:prstGeom>
        </p:spPr>
      </p:pic>
      <p:pic>
        <p:nvPicPr>
          <p:cNvPr id="9" name="Immagine 8" descr="Immagine che contiene testo, lettera, libro, carta&#10;&#10;Descrizione generata automaticamente">
            <a:extLst>
              <a:ext uri="{FF2B5EF4-FFF2-40B4-BE49-F238E27FC236}">
                <a16:creationId xmlns:a16="http://schemas.microsoft.com/office/drawing/2014/main" id="{2FF9B402-6325-4852-CE27-1E1747165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96" y="784901"/>
            <a:ext cx="1864502" cy="281434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3414C2-8285-AC84-66F8-5F8A331F9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3956050"/>
            <a:ext cx="10918153" cy="2444750"/>
          </a:xfrm>
        </p:spPr>
        <p:txBody>
          <a:bodyPr>
            <a:noAutofit/>
          </a:bodyPr>
          <a:lstStyle/>
          <a:p>
            <a:r>
              <a:rPr lang="es-ES" sz="2400" b="1" dirty="0"/>
              <a:t>“</a:t>
            </a:r>
            <a:r>
              <a:rPr lang="es-ES" sz="2400" b="1" dirty="0" err="1"/>
              <a:t>Dialoghi</a:t>
            </a:r>
            <a:r>
              <a:rPr lang="es-ES" sz="2400" b="1" dirty="0"/>
              <a:t> </a:t>
            </a:r>
            <a:r>
              <a:rPr lang="es-ES" sz="2400" b="1" dirty="0" err="1"/>
              <a:t>d’amore</a:t>
            </a:r>
            <a:r>
              <a:rPr lang="es-ES" sz="2400" b="1" dirty="0"/>
              <a:t>” di Leone </a:t>
            </a:r>
            <a:r>
              <a:rPr lang="es-ES" sz="2400" b="1" dirty="0" err="1"/>
              <a:t>Ebreo</a:t>
            </a:r>
            <a:r>
              <a:rPr lang="es-ES" sz="2400" b="1" dirty="0"/>
              <a:t> - </a:t>
            </a:r>
            <a:r>
              <a:rPr lang="es-ES" sz="2400" b="1" dirty="0" err="1"/>
              <a:t>Traduzione</a:t>
            </a:r>
            <a:endParaRPr lang="es-ES" sz="2400" b="1" dirty="0"/>
          </a:p>
          <a:p>
            <a:r>
              <a:rPr lang="es-ES" sz="2400" b="1" dirty="0"/>
              <a:t>“La Florida del Inca”</a:t>
            </a:r>
          </a:p>
          <a:p>
            <a:r>
              <a:rPr lang="es-ES" sz="2400" b="1" dirty="0"/>
              <a:t>“Comentarios Reales de los Incas”</a:t>
            </a:r>
          </a:p>
          <a:p>
            <a:r>
              <a:rPr lang="es-ES" sz="2400" b="1" dirty="0"/>
              <a:t>“Historia general del </a:t>
            </a:r>
            <a:r>
              <a:rPr lang="es-ES" sz="2400" b="1" dirty="0" err="1"/>
              <a:t>Peru</a:t>
            </a:r>
            <a:r>
              <a:rPr lang="es-ES" sz="2400" b="1" dirty="0"/>
              <a:t>”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45128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C109FA6-D370-4EA0-BB0C-FA0186D30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21" y="1208531"/>
            <a:ext cx="5783290" cy="47350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FAABEAE-E4D6-4AF7-823A-3E913C04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005840"/>
            <a:ext cx="3081576" cy="12964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Los </a:t>
            </a:r>
            <a:r>
              <a:rPr lang="en-US" dirty="0" err="1">
                <a:solidFill>
                  <a:srgbClr val="FFFFFF"/>
                </a:solidFill>
              </a:rPr>
              <a:t>antecedentes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76190B-C397-40D4-A9D3-BAF1C86ED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019" y="2717497"/>
            <a:ext cx="3081576" cy="17336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b="1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Los </a:t>
            </a:r>
            <a:r>
              <a:rPr lang="en-US" sz="2800" b="1" kern="1200" cap="all" dirty="0" err="1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indios</a:t>
            </a:r>
            <a:r>
              <a:rPr lang="en-US" sz="2800" b="1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cap="all" dirty="0" err="1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Taínos</a:t>
            </a:r>
            <a:r>
              <a:rPr lang="en-US" sz="2800" b="1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cap="all" dirty="0" err="1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enviados</a:t>
            </a:r>
            <a:r>
              <a:rPr lang="en-US" sz="2800" b="1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 por Colón para ser </a:t>
            </a:r>
            <a:r>
              <a:rPr lang="en-US" sz="2800" b="1" kern="1200" cap="all" dirty="0" err="1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vendidos</a:t>
            </a:r>
            <a:r>
              <a:rPr lang="en-US" sz="2800" b="1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cap="all" dirty="0" err="1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2800" b="1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cap="all" dirty="0" err="1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esclavos</a:t>
            </a:r>
            <a:r>
              <a:rPr lang="en-US" sz="2800" b="1" kern="1200" cap="all" dirty="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 (1495)</a:t>
            </a:r>
          </a:p>
        </p:txBody>
      </p:sp>
    </p:spTree>
    <p:extLst>
      <p:ext uri="{BB962C8B-B14F-4D97-AF65-F5344CB8AC3E}">
        <p14:creationId xmlns:p14="http://schemas.microsoft.com/office/powerpoint/2010/main" val="59665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31" name="Rectangle 7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1032" name="Rectangle 78">
            <a:extLst>
              <a:ext uri="{FF2B5EF4-FFF2-40B4-BE49-F238E27FC236}">
                <a16:creationId xmlns:a16="http://schemas.microsoft.com/office/drawing/2014/main" id="{7C427EA3-1645-4B27-A5C2-55E8E24C6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80">
            <a:extLst>
              <a:ext uri="{FF2B5EF4-FFF2-40B4-BE49-F238E27FC236}">
                <a16:creationId xmlns:a16="http://schemas.microsoft.com/office/drawing/2014/main" id="{885CDBF6-7B87-4A58-92CA-E887CA36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34" name="Rectangle 82">
            <a:extLst>
              <a:ext uri="{FF2B5EF4-FFF2-40B4-BE49-F238E27FC236}">
                <a16:creationId xmlns:a16="http://schemas.microsoft.com/office/drawing/2014/main" id="{6BFF2B2E-1CF1-403F-BB44-3F9C3E7F6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035" name="Rectangle 84">
            <a:extLst>
              <a:ext uri="{FF2B5EF4-FFF2-40B4-BE49-F238E27FC236}">
                <a16:creationId xmlns:a16="http://schemas.microsoft.com/office/drawing/2014/main" id="{9D8B4D3C-0DE0-43B9-B032-32B536B96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026" name="Picture 2" descr="meno 19">
            <a:extLst>
              <a:ext uri="{FF2B5EF4-FFF2-40B4-BE49-F238E27FC236}">
                <a16:creationId xmlns:a16="http://schemas.microsoft.com/office/drawing/2014/main" id="{F3E2EC38-5F07-4052-84A3-3E6D40F9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166" y="1407083"/>
            <a:ext cx="6518800" cy="433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86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43F443-B42D-4BFF-A80D-9B153B4B7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Francisco de vitoria y sus “relecciones”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1EBCD6-A9A6-4149-AAFE-419E4931E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6275" y="3505095"/>
            <a:ext cx="3081576" cy="17336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kern="1200" cap="all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Las disertaciones publicadas entre 1538 y 1539</a:t>
            </a:r>
          </a:p>
        </p:txBody>
      </p:sp>
    </p:spTree>
    <p:extLst>
      <p:ext uri="{BB962C8B-B14F-4D97-AF65-F5344CB8AC3E}">
        <p14:creationId xmlns:p14="http://schemas.microsoft.com/office/powerpoint/2010/main" val="374125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3DCED1-6470-4383-B615-4BCE4C9F1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700">
                <a:solidFill>
                  <a:srgbClr val="FFFFFF"/>
                </a:solidFill>
              </a:rPr>
              <a:t>La junta  de Valladolid ante el consejo de indias</a:t>
            </a:r>
            <a:endParaRPr lang="it-IT" sz="270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0EBE81-CFB3-4CF5-947C-BC696E47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55" y="2177142"/>
            <a:ext cx="3409782" cy="3823607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FFFFFF"/>
                </a:solidFill>
              </a:rPr>
              <a:t>Juan Ginés de Sepúlveda </a:t>
            </a:r>
          </a:p>
          <a:p>
            <a:r>
              <a:rPr lang="es-ES" sz="2800" b="1" dirty="0">
                <a:solidFill>
                  <a:srgbClr val="FFFFFF"/>
                </a:solidFill>
              </a:rPr>
              <a:t>- El “</a:t>
            </a:r>
            <a:r>
              <a:rPr lang="es-ES" sz="2800" b="1" dirty="0" err="1">
                <a:solidFill>
                  <a:srgbClr val="FFFFFF"/>
                </a:solidFill>
              </a:rPr>
              <a:t>Democrates</a:t>
            </a:r>
            <a:r>
              <a:rPr lang="es-ES" sz="2800" b="1" dirty="0">
                <a:solidFill>
                  <a:srgbClr val="FFFFFF"/>
                </a:solidFill>
              </a:rPr>
              <a:t> alter” (1545 ca.) </a:t>
            </a:r>
            <a:endParaRPr lang="it-IT" sz="2800" b="1" dirty="0">
              <a:solidFill>
                <a:srgbClr val="FFFFFF"/>
              </a:solidFill>
            </a:endParaRPr>
          </a:p>
        </p:txBody>
      </p:sp>
      <p:pic>
        <p:nvPicPr>
          <p:cNvPr id="5" name="Immagine 4" descr="Immagine che contiene testo, vecchio&#10;&#10;Descrizione generata automaticamente">
            <a:extLst>
              <a:ext uri="{FF2B5EF4-FFF2-40B4-BE49-F238E27FC236}">
                <a16:creationId xmlns:a16="http://schemas.microsoft.com/office/drawing/2014/main" id="{E11E4107-A6B3-4A44-9FBB-3E6C48778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9" y="651898"/>
            <a:ext cx="3707477" cy="61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45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A39FB7-3D81-4751-881C-CF1DD5C1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r>
              <a:rPr lang="es-ES"/>
              <a:t>Las razones para la esclavitud</a:t>
            </a:r>
            <a:endParaRPr lang="it-IT" dirty="0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DA00D9-AA53-4417-9594-9541F6B12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933959" cy="4059936"/>
          </a:xfrm>
        </p:spPr>
        <p:txBody>
          <a:bodyPr>
            <a:normAutofit/>
          </a:bodyPr>
          <a:lstStyle/>
          <a:p>
            <a:r>
              <a:rPr lang="es-ES" sz="2000" dirty="0"/>
              <a:t>1. El derecho a gobernar los que son “siervos a natura”</a:t>
            </a:r>
          </a:p>
          <a:p>
            <a:r>
              <a:rPr lang="es-ES" sz="2000" dirty="0"/>
              <a:t>2. Contra el canibalismo y los otros excesos de los indios</a:t>
            </a:r>
          </a:p>
          <a:p>
            <a:r>
              <a:rPr lang="es-ES" sz="2000" dirty="0"/>
              <a:t>3. Castigar aquellos que cometían crímenes contra inocentes</a:t>
            </a:r>
          </a:p>
          <a:p>
            <a:r>
              <a:rPr lang="es-ES" sz="2000" dirty="0"/>
              <a:t>4. Para predicar el Evangelio, sometiéndolos por las armas</a:t>
            </a:r>
            <a:endParaRPr lang="it-IT" sz="2000" dirty="0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79965B2-7960-44ED-B240-D7D95D00C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60" y="702156"/>
            <a:ext cx="5339943" cy="527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9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5C0749-20B7-400F-9D3E-84F457A7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700"/>
              <a:t>La respuesta de Bartolomé de las casas</a:t>
            </a:r>
            <a:endParaRPr lang="it-IT" sz="27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636FE3-65AB-478D-B6D1-D837387F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r>
              <a:rPr lang="es-ES" dirty="0"/>
              <a:t>El consentimiento de los súbditos</a:t>
            </a:r>
          </a:p>
          <a:p>
            <a:r>
              <a:rPr lang="es-ES" dirty="0"/>
              <a:t>Negación de un orden jerárquico natural</a:t>
            </a:r>
          </a:p>
          <a:p>
            <a:r>
              <a:rPr lang="es-ES" dirty="0"/>
              <a:t>“Lo que concierne a todos debe ser aprobado por todos” </a:t>
            </a:r>
          </a:p>
          <a:p>
            <a:r>
              <a:rPr lang="es-ES" dirty="0"/>
              <a:t>Una nueva concepción de la autoridad papal y monárquica</a:t>
            </a:r>
            <a:endParaRPr lang="it-IT" dirty="0"/>
          </a:p>
        </p:txBody>
      </p:sp>
      <p:pic>
        <p:nvPicPr>
          <p:cNvPr id="5" name="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FCD16238-718A-4CC2-9796-F11E9C2E9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276076"/>
            <a:ext cx="6735272" cy="41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20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2840C6-6494-4E12-A428-2012DA7DD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F5084D-B617-4011-8406-A93B6472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8797"/>
            <a:ext cx="5009388" cy="57817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BA1943F-BEAF-44FC-AEE2-7ED398A5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2" y="1204126"/>
            <a:ext cx="4476811" cy="33588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Las casas y el sacrificio humano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6349D3F-36A1-4DBF-BAFC-AAF8B9E1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066" y="608797"/>
            <a:ext cx="5389783" cy="57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2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D5628F-7C74-4F1C-A792-7BF22523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163594"/>
            <a:ext cx="6095999" cy="1624055"/>
          </a:xfrm>
        </p:spPr>
        <p:txBody>
          <a:bodyPr anchor="b">
            <a:normAutofit/>
          </a:bodyPr>
          <a:lstStyle/>
          <a:p>
            <a:r>
              <a:rPr lang="es-ES" dirty="0"/>
              <a:t>Bernardino de Sahagún y sus Informantes</a:t>
            </a:r>
            <a:endParaRPr lang="it-IT" dirty="0"/>
          </a:p>
        </p:txBody>
      </p:sp>
      <p:pic>
        <p:nvPicPr>
          <p:cNvPr id="5" name="Immagine 4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7F8B0B1D-7FFE-492D-9EB1-8BCBE7D00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r="1" b="8474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F9769-A329-4657-83A4-6B0E461E6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>
            <a:normAutofit/>
          </a:bodyPr>
          <a:lstStyle/>
          <a:p>
            <a:r>
              <a:rPr lang="es-ES" dirty="0"/>
              <a:t>La obra: la “Historia de las cosas de la Nueva España” (1540-1585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42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FD22A0-67AB-4C91-9102-612847F5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076131"/>
            <a:ext cx="4238016" cy="4701817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r>
              <a:rPr lang="en-US" sz="4700" dirty="0"/>
              <a:t>La </a:t>
            </a:r>
            <a:r>
              <a:rPr lang="en-US" sz="4700" dirty="0" err="1"/>
              <a:t>estructura</a:t>
            </a:r>
            <a:r>
              <a:rPr lang="en-US" sz="4700" dirty="0"/>
              <a:t> de la </a:t>
            </a:r>
            <a:r>
              <a:rPr lang="en-US" sz="4700" dirty="0" err="1"/>
              <a:t>obra</a:t>
            </a:r>
            <a:r>
              <a:rPr lang="en-US" sz="4700" dirty="0"/>
              <a:t> y </a:t>
            </a:r>
            <a:r>
              <a:rPr lang="en-US" sz="4700" dirty="0" err="1"/>
              <a:t>el</a:t>
            </a:r>
            <a:r>
              <a:rPr lang="en-US" sz="4700" dirty="0"/>
              <a:t> </a:t>
            </a:r>
            <a:r>
              <a:rPr lang="en-US" sz="4700" dirty="0" err="1"/>
              <a:t>papel</a:t>
            </a:r>
            <a:r>
              <a:rPr lang="en-US" sz="4700" dirty="0"/>
              <a:t> de </a:t>
            </a:r>
            <a:r>
              <a:rPr lang="en-US" sz="4700" dirty="0" err="1"/>
              <a:t>los</a:t>
            </a:r>
            <a:r>
              <a:rPr lang="en-US" sz="4700" dirty="0"/>
              <a:t> </a:t>
            </a:r>
            <a:r>
              <a:rPr lang="en-US" sz="4700" dirty="0" err="1"/>
              <a:t>informantEs</a:t>
            </a:r>
            <a:br>
              <a:rPr lang="en-US" sz="4700" dirty="0"/>
            </a:br>
            <a:br>
              <a:rPr lang="en-US" sz="4700" dirty="0"/>
            </a:br>
            <a:r>
              <a:rPr lang="en-US" sz="4700" dirty="0" err="1"/>
              <a:t>Traducción</a:t>
            </a:r>
            <a:r>
              <a:rPr lang="en-US" sz="4700" dirty="0"/>
              <a:t> y </a:t>
            </a:r>
            <a:r>
              <a:rPr lang="en-US" sz="4700" dirty="0" err="1"/>
              <a:t>reescritura</a:t>
            </a:r>
            <a:r>
              <a:rPr lang="en-US" sz="4700" dirty="0"/>
              <a:t> del </a:t>
            </a:r>
            <a:r>
              <a:rPr lang="en-US" sz="4700" dirty="0" err="1"/>
              <a:t>texto</a:t>
            </a:r>
            <a:r>
              <a:rPr lang="en-US" sz="4700" dirty="0"/>
              <a:t> </a:t>
            </a:r>
            <a:r>
              <a:rPr lang="en-US" sz="4700" dirty="0" err="1"/>
              <a:t>náhuatl</a:t>
            </a:r>
            <a:endParaRPr lang="en-US" sz="47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73B5E6A-823D-4FCD-B737-B4E076F6C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1" y="165284"/>
            <a:ext cx="2154554" cy="3168464"/>
          </a:xfrm>
          <a:custGeom>
            <a:avLst/>
            <a:gdLst/>
            <a:ahLst/>
            <a:cxnLst/>
            <a:rect l="l" t="t" r="r" b="b"/>
            <a:pathLst>
              <a:path w="2190750" h="2571747">
                <a:moveTo>
                  <a:pt x="0" y="0"/>
                </a:moveTo>
                <a:lnTo>
                  <a:pt x="2190750" y="0"/>
                </a:lnTo>
                <a:lnTo>
                  <a:pt x="2190750" y="2571747"/>
                </a:lnTo>
                <a:lnTo>
                  <a:pt x="0" y="2571747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D50A87B-C7FF-4C1C-B5E0-85D0F622E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34" y="3749336"/>
            <a:ext cx="1940234" cy="2928656"/>
          </a:xfrm>
          <a:custGeom>
            <a:avLst/>
            <a:gdLst/>
            <a:ahLst/>
            <a:cxnLst/>
            <a:rect l="l" t="t" r="r" b="b"/>
            <a:pathLst>
              <a:path w="2190750" h="2571747">
                <a:moveTo>
                  <a:pt x="0" y="0"/>
                </a:moveTo>
                <a:lnTo>
                  <a:pt x="2190750" y="0"/>
                </a:lnTo>
                <a:lnTo>
                  <a:pt x="2190750" y="2571747"/>
                </a:lnTo>
                <a:lnTo>
                  <a:pt x="0" y="2571747"/>
                </a:ln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FDC39E3-B92F-4AFB-9969-75B7D35F8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231" y="3524253"/>
            <a:ext cx="2154554" cy="3168464"/>
          </a:xfrm>
          <a:custGeom>
            <a:avLst/>
            <a:gdLst/>
            <a:ahLst/>
            <a:cxnLst/>
            <a:rect l="l" t="t" r="r" b="b"/>
            <a:pathLst>
              <a:path w="2190750" h="2571747">
                <a:moveTo>
                  <a:pt x="0" y="0"/>
                </a:moveTo>
                <a:lnTo>
                  <a:pt x="2190750" y="0"/>
                </a:lnTo>
                <a:lnTo>
                  <a:pt x="2190750" y="2571747"/>
                </a:lnTo>
                <a:lnTo>
                  <a:pt x="0" y="25717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582171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301B2A"/>
      </a:dk2>
      <a:lt2>
        <a:srgbClr val="F1F0F3"/>
      </a:lt2>
      <a:accent1>
        <a:srgbClr val="76AF1F"/>
      </a:accent1>
      <a:accent2>
        <a:srgbClr val="A8A512"/>
      </a:accent2>
      <a:accent3>
        <a:srgbClr val="E18F25"/>
      </a:accent3>
      <a:accent4>
        <a:srgbClr val="D53317"/>
      </a:accent4>
      <a:accent5>
        <a:srgbClr val="E7295C"/>
      </a:accent5>
      <a:accent6>
        <a:srgbClr val="D5179A"/>
      </a:accent6>
      <a:hlink>
        <a:srgbClr val="C0424F"/>
      </a:hlink>
      <a:folHlink>
        <a:srgbClr val="7F7F7F"/>
      </a:folHlink>
    </a:clrScheme>
    <a:fontScheme name="Dividend">
      <a:maj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342</Words>
  <Application>Microsoft Office PowerPoint</Application>
  <PresentationFormat>Widescreen</PresentationFormat>
  <Paragraphs>42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0" baseType="lpstr">
      <vt:lpstr>Tw Cen MT</vt:lpstr>
      <vt:lpstr>Wingdings 2</vt:lpstr>
      <vt:lpstr>DividendVTI</vt:lpstr>
      <vt:lpstr>El debate sobre la naturaleza de los indios americanos</vt:lpstr>
      <vt:lpstr>Los antecedentes</vt:lpstr>
      <vt:lpstr>Francisco de vitoria y sus “relecciones”</vt:lpstr>
      <vt:lpstr>La junta  de Valladolid ante el consejo de indias</vt:lpstr>
      <vt:lpstr>Las razones para la esclavitud</vt:lpstr>
      <vt:lpstr>La respuesta de Bartolomé de las casas</vt:lpstr>
      <vt:lpstr>Las casas y el sacrificio humano</vt:lpstr>
      <vt:lpstr>Bernardino de Sahagún y sus Informantes</vt:lpstr>
      <vt:lpstr>La estructura de la obra y el papel de los informantEs  Traducción y reescritura del texto náhuatl</vt:lpstr>
      <vt:lpstr>- La creación de un “sujeto colonizado”  - Una progresiva interculturación  - Formas de resistencia cultural  - Críticas y rebeliones  </vt:lpstr>
      <vt:lpstr>El modelo de gobierno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GARCILASO DE LA VEGA, EL INCA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debate sobre la naturaleza de los indios americanos</dc:title>
  <dc:creator>Stefano Tedeschi</dc:creator>
  <cp:lastModifiedBy>Stefano Tedeschi</cp:lastModifiedBy>
  <cp:revision>2</cp:revision>
  <dcterms:created xsi:type="dcterms:W3CDTF">2021-10-18T14:55:40Z</dcterms:created>
  <dcterms:modified xsi:type="dcterms:W3CDTF">2023-11-05T07:43:56Z</dcterms:modified>
</cp:coreProperties>
</file>