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9" r:id="rId9"/>
    <p:sldId id="266" r:id="rId10"/>
    <p:sldId id="267" r:id="rId11"/>
    <p:sldId id="268" r:id="rId12"/>
    <p:sldId id="304" r:id="rId13"/>
    <p:sldId id="305" r:id="rId14"/>
    <p:sldId id="306" r:id="rId15"/>
    <p:sldId id="298" r:id="rId16"/>
    <p:sldId id="293" r:id="rId17"/>
    <p:sldId id="295" r:id="rId18"/>
    <p:sldId id="291" r:id="rId19"/>
    <p:sldId id="296" r:id="rId20"/>
    <p:sldId id="307" r:id="rId21"/>
    <p:sldId id="308" r:id="rId22"/>
    <p:sldId id="309" r:id="rId23"/>
    <p:sldId id="30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9C0D-DEF6-49A3-8C37-132788F6384A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5CC1-A357-4DFA-948B-0AF7769F7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9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30E23-6FC0-479C-9A99-F1623812D6E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ea typeface="ヒラギノ角ゴ Pro W3" pitchFamily="100" charset="-128"/>
                <a:cs typeface="ヒラギノ角ゴ Pro W3" pitchFamily="100" charset="-128"/>
              </a:rPr>
              <a:t>In questa, messa in discussione, vi premetto che adopero concetti semplici</a:t>
            </a:r>
            <a:r>
              <a:rPr lang="it-IT" sz="1200" noProof="0" dirty="0"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; </a:t>
            </a:r>
          </a:p>
          <a:p>
            <a:pPr eaLnBrk="1" hangingPunct="1"/>
            <a:r>
              <a:rPr lang="it-IT" sz="1200" noProof="0" dirty="0"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esiste una distanza sociale reale ma ciò è aumentato dalla invenzione di altre distanze ideologiche;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ACFE8-2450-44CD-BC22-1AA3790BD28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ACFE8-2450-44CD-BC22-1AA3790BD28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30E23-6FC0-479C-9A99-F1623812D6EC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>
                <a:ea typeface="ヒラギノ角ゴ Pro W3" pitchFamily="100" charset="-128"/>
                <a:cs typeface="ヒラギノ角ゴ Pro W3" pitchFamily="100" charset="-128"/>
              </a:rPr>
              <a:t>In questa, messa in discussione, vi premetto che adopero concetti semplici</a:t>
            </a:r>
            <a:r>
              <a:rPr lang="it-IT" sz="1200" noProof="0" dirty="0"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; </a:t>
            </a:r>
          </a:p>
          <a:p>
            <a:pPr eaLnBrk="1" hangingPunct="1"/>
            <a:r>
              <a:rPr lang="it-IT" sz="1200" noProof="0" dirty="0"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esiste una distanza sociale reale ma ciò è aumentato dalla invenzione di altre distanze ideologiche;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9C31D-2B9F-43B9-B586-89FC24D1882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noProof="0" dirty="0">
                <a:ea typeface="ヒラギノ角ゴ Pro W3" pitchFamily="100" charset="-128"/>
                <a:cs typeface="ヒラギノ角ゴ Pro W3" pitchFamily="100" charset="-128"/>
              </a:rPr>
              <a:t>Il pericolo di esotizzarli</a:t>
            </a:r>
            <a:r>
              <a:rPr lang="it-IT" baseline="0" noProof="0" dirty="0">
                <a:ea typeface="ヒラギノ角ゴ Pro W3" pitchFamily="100" charset="-128"/>
                <a:cs typeface="ヒラギノ角ゴ Pro W3" pitchFamily="100" charset="-128"/>
              </a:rPr>
              <a:t> e di associarli alla vita “del buon selvaggio” e “arretrato” delle nazioni che fanno parte del mondo delle Ande;</a:t>
            </a:r>
          </a:p>
          <a:p>
            <a:pPr eaLnBrk="1" hangingPunct="1"/>
            <a:r>
              <a:rPr lang="it-IT" baseline="0" noProof="0" dirty="0">
                <a:ea typeface="ヒラギノ角ゴ Pro W3" pitchFamily="100" charset="-128"/>
                <a:cs typeface="ヒラギノ角ゴ Pro W3" pitchFamily="100" charset="-128"/>
              </a:rPr>
              <a:t>Connotazione discriminatoria se non razzista.</a:t>
            </a:r>
            <a:endParaRPr lang="it-IT" noProof="0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8EC2C-615F-4B8B-8FFD-9A1FA0080EF5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noProof="0" dirty="0">
                <a:ea typeface="ヒラギノ角ゴ Pro W3" pitchFamily="100" charset="-128"/>
                <a:cs typeface="ヒラギノ角ゴ Pro W3" pitchFamily="100" charset="-128"/>
              </a:rPr>
              <a:t>Conglomerato: insieme eterogeneo come è il Perù. </a:t>
            </a:r>
            <a:r>
              <a:rPr lang="it-IT" sz="1200" dirty="0">
                <a:ea typeface="ヒラギノ角ゴ Pro W3" pitchFamily="100" charset="-128"/>
                <a:cs typeface="ヒラギノ角ゴ Pro W3" pitchFamily="100" charset="-128"/>
              </a:rPr>
              <a:t>(estirpazione di idolatrie; corona e chiesa contrarie ai meticci e convertiti)</a:t>
            </a:r>
            <a:endParaRPr lang="it-IT" noProof="0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506C9-DD3B-440B-8F5B-166DB402945E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00" charset="2"/>
              <a:buNone/>
            </a:pPr>
            <a:r>
              <a:rPr lang="it-IT" sz="1200" dirty="0">
                <a:ea typeface="ヒラギノ角ゴ Pro W3" pitchFamily="100" charset="-128"/>
                <a:cs typeface="ヒラギノ角ゴ Pro W3" pitchFamily="100" charset="-128"/>
              </a:rPr>
              <a:t>il miraggio del meticciato è stato presentato nei lavori di Arguedas. La rivalutazione dell’identità plurale mette da parte la retorica del meticciato, evitando l’errore di distinguere gerarchie biologico/razziali e culturali/etniche (dis-indigenizzazione-descampesinización).</a:t>
            </a:r>
          </a:p>
          <a:p>
            <a:pPr eaLnBrk="1" hangingPunct="1">
              <a:lnSpc>
                <a:spcPct val="90000"/>
              </a:lnSpc>
              <a:buFont typeface="Wingdings" pitchFamily="100" charset="2"/>
              <a:buNone/>
            </a:pPr>
            <a:endParaRPr lang="it-IT" sz="1200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b="0" i="1" dirty="0">
                <a:solidFill>
                  <a:srgbClr val="0000FF"/>
                </a:solidFill>
                <a:ea typeface="ヒラギノ角ゴ Pro W3" pitchFamily="100" charset="-128"/>
                <a:cs typeface="ヒラギノ角ゴ Pro W3" pitchFamily="100" charset="-128"/>
              </a:rPr>
              <a:t>H</a:t>
            </a:r>
            <a:r>
              <a:rPr lang="it-IT" sz="1200" b="0" i="1" dirty="0">
                <a:solidFill>
                  <a:srgbClr val="0000FF"/>
                </a:solidFill>
                <a:ea typeface="ヒラギノ角ゴ Pro W3" pitchFamily="100" charset="-128"/>
                <a:cs typeface="ヒラギノ角ゴ Pro W3" pitchFamily="100" charset="-128"/>
              </a:rPr>
              <a:t>echura</a:t>
            </a:r>
            <a:r>
              <a:rPr lang="it-IT" sz="1200" dirty="0">
                <a:solidFill>
                  <a:srgbClr val="0000FF"/>
                </a:solidFill>
                <a:ea typeface="ヒラギノ角ゴ Pro W3" pitchFamily="100" charset="-128"/>
                <a:cs typeface="ヒラギノ角ゴ Pro W3" pitchFamily="100" charset="-128"/>
              </a:rPr>
              <a:t>: prodotto della sua matrigna!</a:t>
            </a:r>
          </a:p>
          <a:p>
            <a:r>
              <a:rPr lang="it-IT" sz="1200" dirty="0">
                <a:solidFill>
                  <a:srgbClr val="0000FF"/>
                </a:solidFill>
                <a:ea typeface="ヒラギノ角ゴ Pro W3" pitchFamily="100" charset="-128"/>
                <a:cs typeface="ヒラギノ角ゴ Pro W3" pitchFamily="100" charset="-128"/>
              </a:rPr>
              <a:t>rompe con loro e scrive altri romanzi </a:t>
            </a:r>
            <a:endParaRPr lang="it-I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2E06-452A-4471-8737-9BBBC3D432C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>
                <a:solidFill>
                  <a:srgbClr val="0000FF"/>
                </a:solidFill>
                <a:ea typeface="ヒラギノ角ゴ Pro W3" pitchFamily="100" charset="-128"/>
                <a:cs typeface="ヒラギノ角ゴ Pro W3" pitchFamily="100" charset="-128"/>
              </a:rPr>
              <a:t>bilinguismo</a:t>
            </a:r>
            <a:endParaRPr lang="it-I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2E06-452A-4471-8737-9BBBC3D432C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noProof="0" dirty="0">
                <a:ea typeface="ヒラギノ角ゴ Pro W3" pitchFamily="100" charset="-128"/>
                <a:cs typeface="ヒラギノ角ゴ Pro W3" pitchFamily="100" charset="-128"/>
              </a:rPr>
              <a:t>di chi era stato nella vita repubblicana.</a:t>
            </a:r>
          </a:p>
          <a:p>
            <a:r>
              <a:rPr lang="es-ES_tradnl" sz="1200" noProof="0" dirty="0">
                <a:ea typeface="ヒラギノ角ゴ Pro W3" pitchFamily="100" charset="-128"/>
                <a:cs typeface="ヒラギノ角ゴ Pro W3" pitchFamily="100" charset="-128"/>
              </a:rPr>
              <a:t>I</a:t>
            </a:r>
            <a:r>
              <a:rPr lang="it-IT" sz="1200" noProof="0" dirty="0">
                <a:ea typeface="ヒラギノ角ゴ Pro W3" pitchFamily="100" charset="-128"/>
                <a:cs typeface="ヒラギノ角ゴ Pro W3" pitchFamily="100" charset="-128"/>
              </a:rPr>
              <a:t> </a:t>
            </a:r>
            <a:r>
              <a:rPr lang="it-IT" sz="1200" dirty="0">
                <a:ea typeface="ヒラギノ角ゴ Pro W3" pitchFamily="100" charset="-128"/>
                <a:cs typeface="ヒラギノ角ゴ Pro W3" pitchFamily="100" charset="-128"/>
              </a:rPr>
              <a:t>protagonisti sono uomini, donne, bambini, giovani indios</a:t>
            </a:r>
            <a:r>
              <a:rPr lang="es-ES_tradnl" sz="1200" dirty="0">
                <a:ea typeface="ヒラギノ角ゴ Pro W3" pitchFamily="100" charset="-128"/>
                <a:cs typeface="ヒラギノ角ゴ Pro W3" pitchFamily="100" charset="-128"/>
              </a:rPr>
              <a:t>…</a:t>
            </a:r>
            <a:endParaRPr lang="it-IT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2E06-452A-4471-8737-9BBBC3D432C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2E06-452A-4471-8737-9BBBC3D432C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00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0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446578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63348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44041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2687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9682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33551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84822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011973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0A18-4B0D-43BD-BAF1-BCF82A41644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0167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00E57-809F-49C2-B05E-69CA8017C49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8889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6540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2351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7456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0643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42837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85527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752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7CA181D-92C9-4B9D-90DA-A38CCDD983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8902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81D6-7FB1-443C-BCC2-73D3268AB3E6}" type="datetimeFigureOut">
              <a:rPr lang="es-ES" smtClean="0"/>
              <a:pPr/>
              <a:t>22/11/2018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E45835-507C-4F8B-8462-5DB0C7BBEEE9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76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C67CA6-0E78-4622-A099-20BF37F10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questione indigena in America Latina	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63140F-4349-48BC-B879-F0FB5693E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Stefano Tedeschi</a:t>
            </a:r>
          </a:p>
          <a:p>
            <a:r>
              <a:rPr lang="it-IT" dirty="0"/>
              <a:t>Sapienza Università di Roma</a:t>
            </a:r>
          </a:p>
        </p:txBody>
      </p:sp>
    </p:spTree>
    <p:extLst>
      <p:ext uri="{BB962C8B-B14F-4D97-AF65-F5344CB8AC3E}">
        <p14:creationId xmlns:p14="http://schemas.microsoft.com/office/powerpoint/2010/main" val="10063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Letteratura e Colonialismo nel Ventesimo Secolo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dirty="0"/>
              <a:t>Il riemergere delle voci subalterne:</a:t>
            </a:r>
          </a:p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dirty="0"/>
              <a:t>L’indigenismo come ‘letteratura eterogenea’</a:t>
            </a:r>
          </a:p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dirty="0"/>
              <a:t>L’afrocubanismo come esperienza di ‘transculturazione’: mito, poesia, musica, cucina.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14375" y="285728"/>
            <a:ext cx="10972800" cy="1214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dondear rectángulo de esquina del mismo lado"/>
          <p:cNvSpPr/>
          <p:nvPr/>
        </p:nvSpPr>
        <p:spPr>
          <a:xfrm>
            <a:off x="714375" y="1785926"/>
            <a:ext cx="10868025" cy="4572032"/>
          </a:xfrm>
          <a:prstGeom prst="round2Same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8763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3000" dirty="0">
                <a:solidFill>
                  <a:schemeClr val="accent1"/>
                </a:solidFill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Nel Perù del Novecento si manifestano forme di povertà, emarginazione sociale e discriminazione verso le popolazioni genericamente chiamate </a:t>
            </a:r>
            <a:r>
              <a:rPr lang="it-IT" sz="3000" i="1" dirty="0">
                <a:solidFill>
                  <a:schemeClr val="accent1"/>
                </a:solidFill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indios. </a:t>
            </a:r>
            <a:r>
              <a:rPr lang="it-IT" sz="3000" dirty="0">
                <a:solidFill>
                  <a:schemeClr val="accent1"/>
                </a:solidFill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Uomini e donne rimaste escluse dall’economia moderna e dal potere; </a:t>
            </a:r>
          </a:p>
          <a:p>
            <a:pPr eaLnBrk="1" hangingPunct="1">
              <a:lnSpc>
                <a:spcPct val="80000"/>
              </a:lnSpc>
            </a:pPr>
            <a:r>
              <a:rPr lang="it-IT" sz="3000" dirty="0">
                <a:solidFill>
                  <a:schemeClr val="accent1"/>
                </a:solidFill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la società, con classi e ceti di marchio coloniale, genera un’immaginario collettivo frammentario ed escludente. Allo stesso tempo,</a:t>
            </a:r>
            <a:r>
              <a:rPr lang="es-ES_tradnl" sz="3000" dirty="0">
                <a:solidFill>
                  <a:schemeClr val="accent1"/>
                </a:solidFill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 </a:t>
            </a:r>
            <a:r>
              <a:rPr lang="it-IT" sz="3000" dirty="0">
                <a:solidFill>
                  <a:schemeClr val="accent1"/>
                </a:solidFill>
                <a:latin typeface="Arial" pitchFamily="100" charset="0"/>
                <a:ea typeface="ヒラギノ角ゴ Pro W3" pitchFamily="100" charset="-128"/>
                <a:cs typeface="ヒラギノ角ゴ Pro W3" pitchFamily="100" charset="-128"/>
              </a:rPr>
              <a:t>si costruisce una nazione secondo un modello egemonico che conserva queste disuguaglianze;</a:t>
            </a:r>
          </a:p>
        </p:txBody>
      </p:sp>
      <p:sp>
        <p:nvSpPr>
          <p:cNvPr id="31746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41E2A-093E-476D-99B4-D337FB9AEA6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400" dirty="0">
                <a:solidFill>
                  <a:schemeClr val="accent2">
                    <a:lumMod val="50000"/>
                  </a:schemeClr>
                </a:solidFill>
                <a:ea typeface="ヒラギノ角ゴ Pro W3" pitchFamily="100" charset="-128"/>
                <a:cs typeface="ヒラギノ角ゴ Pro W3" pitchFamily="100" charset="-128"/>
              </a:rPr>
              <a:t>Premessa: </a:t>
            </a:r>
            <a:br>
              <a:rPr lang="it-IT" sz="3400" dirty="0">
                <a:solidFill>
                  <a:schemeClr val="accent2">
                    <a:lumMod val="50000"/>
                  </a:schemeClr>
                </a:solidFill>
                <a:ea typeface="ヒラギノ角ゴ Pro W3" pitchFamily="100" charset="-128"/>
                <a:cs typeface="ヒラギノ角ゴ Pro W3" pitchFamily="100" charset="-128"/>
              </a:rPr>
            </a:br>
            <a:r>
              <a:rPr lang="it-IT" sz="3400" dirty="0">
                <a:solidFill>
                  <a:schemeClr val="accent2">
                    <a:lumMod val="50000"/>
                  </a:schemeClr>
                </a:solidFill>
                <a:ea typeface="ヒラギノ角ゴ Pro W3" pitchFamily="100" charset="-128"/>
                <a:cs typeface="ヒラギノ角ゴ Pro W3" pitchFamily="100" charset="-128"/>
              </a:rPr>
              <a:t>una realtà di esclusione degli indigeni</a:t>
            </a:r>
            <a:endParaRPr lang="it-IT" sz="3400" dirty="0">
              <a:solidFill>
                <a:schemeClr val="accent6">
                  <a:lumMod val="75000"/>
                </a:schemeClr>
              </a:solidFill>
              <a:ea typeface="ヒラギノ角ゴ Pro W3" pitchFamily="100" charset="-128"/>
              <a:cs typeface="ヒラギノ角ゴ Pro W3" pitchFamily="100" charset="-128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686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2200" dirty="0">
              <a:solidFill>
                <a:schemeClr val="bg2"/>
              </a:solidFill>
              <a:latin typeface="Arial" pitchFamily="100" charset="0"/>
              <a:ea typeface="ヒラギノ角ゴ Pro W3" pitchFamily="100" charset="-128"/>
              <a:cs typeface="ヒラギノ角ゴ Pro W3" pitchFamily="10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di fronte ai </a:t>
            </a:r>
            <a:r>
              <a:rPr lang="it-IT" sz="3000" dirty="0">
                <a:solidFill>
                  <a:schemeClr val="accent1"/>
                </a:solidFill>
                <a:latin typeface="Arial"/>
              </a:rPr>
              <a:t>«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conflitti</a:t>
            </a:r>
            <a:r>
              <a:rPr lang="it-IT" sz="3000" dirty="0">
                <a:solidFill>
                  <a:schemeClr val="accent1"/>
                </a:solidFill>
                <a:latin typeface="Arial"/>
              </a:rPr>
              <a:t>», soprattutto nelle aree rurali,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 sono state elaborate prospettive</a:t>
            </a:r>
            <a:r>
              <a:rPr lang="it-IT" sz="30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</a:rPr>
              <a:t>in 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difesa degli </a:t>
            </a:r>
            <a:r>
              <a:rPr lang="it-IT" sz="3000" b="1" i="1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indios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, cercando di interpretare e dare soluzione a questi meccanismi di subordinazione;</a:t>
            </a:r>
          </a:p>
          <a:p>
            <a:pPr eaLnBrk="1" hangingPunct="1">
              <a:lnSpc>
                <a:spcPct val="80000"/>
              </a:lnSpc>
            </a:pP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il discorso </a:t>
            </a:r>
            <a:r>
              <a:rPr lang="it-IT" sz="3000" i="1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indigenista, 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dunque,</a:t>
            </a:r>
            <a:r>
              <a:rPr lang="it-IT" sz="3000" i="1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 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fa parte di un’ampia “letteratura eterogenea” e di un corpus letterario </a:t>
            </a:r>
            <a:r>
              <a:rPr lang="it-IT" sz="3000" b="1" i="1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transculturale</a:t>
            </a:r>
            <a:r>
              <a:rPr lang="it-IT" sz="30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, interessato a narrare la pluralità dell’universo sociale e la diversità di protagonisti, autori e pubblico.</a:t>
            </a:r>
          </a:p>
        </p:txBody>
      </p:sp>
      <p:sp>
        <p:nvSpPr>
          <p:cNvPr id="31746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41E2A-093E-476D-99B4-D337FB9AEA6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/>
          <a:lstStyle/>
          <a:p>
            <a:pPr eaLnBrk="1" hangingPunct="1"/>
            <a:r>
              <a:rPr lang="it-IT" dirty="0">
                <a:ea typeface="ヒラギノ角ゴ Pro W3" pitchFamily="100" charset="-128"/>
                <a:cs typeface="ヒラギノ角ゴ Pro W3" pitchFamily="100" charset="-128"/>
              </a:rPr>
              <a:t> il mondo “andino”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70076"/>
            <a:ext cx="8686800" cy="4987925"/>
          </a:xfrm>
        </p:spPr>
        <p:txBody>
          <a:bodyPr>
            <a:normAutofit fontScale="92500" lnSpcReduction="20000"/>
          </a:bodyPr>
          <a:lstStyle/>
          <a:p>
            <a:pPr marL="360000" indent="-360000" eaLnBrk="1" hangingPunct="1">
              <a:spcBef>
                <a:spcPts val="400"/>
              </a:spcBef>
              <a:buNone/>
            </a:pPr>
            <a:r>
              <a:rPr lang="it-IT" sz="28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… è il riferimento al territorio che è parte della cordigliera delle Ande nel Sudamerica;</a:t>
            </a:r>
          </a:p>
          <a:p>
            <a:pPr marL="360000" indent="-360000" eaLnBrk="1" hangingPunct="1">
              <a:spcBef>
                <a:spcPts val="400"/>
              </a:spcBef>
              <a:buNone/>
            </a:pPr>
            <a:r>
              <a:rPr lang="it-IT" sz="28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… è il luogo dove vivono le popolazioni indigene e non</a:t>
            </a:r>
            <a:r>
              <a:rPr lang="it-IT" sz="2800" dirty="0">
                <a:solidFill>
                  <a:schemeClr val="accent1"/>
                </a:solidFill>
              </a:rPr>
              <a:t>, soprattutto nelle regioni naturali della Sierra e della Selva;</a:t>
            </a:r>
          </a:p>
          <a:p>
            <a:pPr marL="360000" indent="-360000" eaLnBrk="1" hangingPunct="1">
              <a:spcBef>
                <a:spcPts val="400"/>
              </a:spcBef>
              <a:buNone/>
            </a:pPr>
            <a:r>
              <a:rPr lang="it-IT" sz="28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… l’area detta “andina” può essere considerata un territorio ridefinito dall’esperienza europea nell’incontro / scontro delle due società. </a:t>
            </a:r>
            <a:r>
              <a:rPr lang="es-ES_tradnl" sz="28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N</a:t>
            </a:r>
            <a:r>
              <a:rPr lang="it-IT" sz="28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on ha pertanto una sola radice etnico-razziale (la sua percezione si presta ad alterazioni conoscitive e ideologiche).</a:t>
            </a:r>
          </a:p>
          <a:p>
            <a:pPr eaLnBrk="1" hangingPunct="1">
              <a:buFont typeface="Wingdings" pitchFamily="100" charset="2"/>
              <a:buNone/>
            </a:pPr>
            <a:r>
              <a:rPr lang="it-IT" sz="2400" dirty="0">
                <a:ea typeface="ヒラギノ角ゴ Pro W3" pitchFamily="100" charset="-128"/>
                <a:cs typeface="ヒラギノ角ゴ Pro W3" pitchFamily="100" charset="-128"/>
              </a:rPr>
              <a:t> </a:t>
            </a:r>
          </a:p>
          <a:p>
            <a:pPr eaLnBrk="1" hangingPunct="1">
              <a:buFont typeface="Wingdings" pitchFamily="100" charset="2"/>
              <a:buNone/>
            </a:pPr>
            <a:endParaRPr lang="it-IT" sz="2400" dirty="0">
              <a:ea typeface="ヒラギノ角ゴ Pro W3" pitchFamily="100" charset="-128"/>
              <a:cs typeface="ヒラギノ角ゴ Pro W3" pitchFamily="100" charset="-128"/>
            </a:endParaRPr>
          </a:p>
          <a:p>
            <a:pPr eaLnBrk="1" hangingPunct="1">
              <a:buNone/>
            </a:pPr>
            <a:r>
              <a:rPr lang="it-IT" sz="2400" dirty="0">
                <a:latin typeface="Times New Roman"/>
                <a:ea typeface="ヒラギノ角ゴ Pro W3" pitchFamily="100" charset="-128"/>
                <a:cs typeface="ヒラギノ角ゴ Pro W3" pitchFamily="100" charset="-128"/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ヒラギノ角ゴ Pro W3" pitchFamily="100" charset="-128"/>
                <a:cs typeface="ヒラギノ角ゴ Pro W3" pitchFamily="100" charset="-128"/>
              </a:rPr>
              <a:t>g</a:t>
            </a:r>
            <a:r>
              <a:rPr lang="it-IT" dirty="0">
                <a:ea typeface="ヒラギノ角ゴ Pro W3" pitchFamily="100" charset="-128"/>
                <a:cs typeface="ヒラギノ角ゴ Pro W3" pitchFamily="100" charset="-128"/>
              </a:rPr>
              <a:t>li </a:t>
            </a:r>
            <a:r>
              <a:rPr lang="it-IT" i="1" dirty="0">
                <a:ea typeface="ヒラギノ角ゴ Pro W3" pitchFamily="100" charset="-128"/>
                <a:cs typeface="ヒラギノ角ゴ Pro W3" pitchFamily="100" charset="-128"/>
              </a:rPr>
              <a:t>indigenisti </a:t>
            </a:r>
            <a:r>
              <a:rPr lang="it-IT" dirty="0">
                <a:ea typeface="ヒラギノ角ゴ Pro W3" pitchFamily="100" charset="-128"/>
                <a:cs typeface="ヒラギノ角ゴ Pro W3" pitchFamily="100" charset="-128"/>
              </a:rPr>
              <a:t>peruviani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s-ES_tradnl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s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e storicamente sono stati gli </a:t>
            </a:r>
            <a:r>
              <a:rPr lang="it-IT" sz="2400" b="1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indios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 l’oggetto dell’esclusione per via dell’eredità coloniale e dei fattori religiosi, sono stati proprio alcuni uomini di fede i precursori degli </a:t>
            </a:r>
            <a:r>
              <a:rPr lang="it-IT" sz="2400" i="1" dirty="0" err="1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indigenisti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; </a:t>
            </a:r>
          </a:p>
          <a:p>
            <a:pPr eaLnBrk="1" hangingPunct="1">
              <a:lnSpc>
                <a:spcPct val="90000"/>
              </a:lnSpc>
              <a:buFont typeface="Wingdings" pitchFamily="100" charset="2"/>
              <a:buChar char="Ø"/>
            </a:pP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nell’800, </a:t>
            </a:r>
            <a:r>
              <a:rPr lang="es-ES_tradnl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d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 fronte all’esclusione compaiono opzioni di tutela morale, religiosa, educativa, giuridica, “letteraria” , mentre l’oligarchia propone soluzioni che vanno dallo sterminio al miglioramento della razza alle scuole come forma di redenzione. Le proposte di integrazione dei governanti creoli sono passatiste; </a:t>
            </a:r>
          </a:p>
          <a:p>
            <a:pPr eaLnBrk="1" hangingPunct="1">
              <a:lnSpc>
                <a:spcPct val="90000"/>
              </a:lnSpc>
              <a:buFont typeface="Wingdings" pitchFamily="100" charset="2"/>
              <a:buChar char="Ø"/>
            </a:pP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per contro, gli </a:t>
            </a:r>
            <a:r>
              <a:rPr lang="it-IT" sz="2400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indigenisti 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di tutta l’L. A elaborano teorie sul riconoscimento degli </a:t>
            </a:r>
            <a:r>
              <a:rPr lang="it-IT" sz="2400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indios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 delle varie regioni naturali. Riprendono il loro patrocinio che va da posizioni escludenti (eredi superiori degli Inca) alle più ragionevoli</a:t>
            </a:r>
            <a:r>
              <a:rPr lang="es-ES_tradnl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 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(riforma agraria, riconoscimento linguistico)</a:t>
            </a:r>
            <a:r>
              <a:rPr lang="it-IT" sz="2400" dirty="0">
                <a:solidFill>
                  <a:schemeClr val="accent1"/>
                </a:solidFill>
              </a:rPr>
              <a:t>; </a:t>
            </a:r>
            <a:endParaRPr lang="it-IT" sz="2400" dirty="0">
              <a:solidFill>
                <a:schemeClr val="accent1"/>
              </a:solidFill>
              <a:ea typeface="ヒラギノ角ゴ Pro W3" pitchFamily="100" charset="-128"/>
              <a:cs typeface="ヒラギノ角ゴ Pro W3" pitchFamily="100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endParaRPr lang="it-IT" sz="2400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  <p:sp>
        <p:nvSpPr>
          <p:cNvPr id="29698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2B31AB-F151-456A-A75F-84DD5AABDE4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828800"/>
            <a:ext cx="88392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100" charset="2"/>
              <a:buChar char="Ø"/>
            </a:pPr>
            <a:r>
              <a:rPr lang="it-IT" sz="26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il pensiero innovatore di Mariátegui (saggi, anni ‘30) e anche di Arguedas (anni ‘40) trascende l’ambito letterario fino a sfidare l’egemonia culturale: Il </a:t>
            </a:r>
            <a:r>
              <a:rPr lang="es-ES_tradnl" sz="2800" dirty="0">
                <a:solidFill>
                  <a:schemeClr val="accent1"/>
                </a:solidFill>
              </a:rPr>
              <a:t>«</a:t>
            </a:r>
            <a:r>
              <a:rPr lang="it-IT" sz="2600" b="1" i="1" dirty="0">
                <a:solidFill>
                  <a:schemeClr val="accent1"/>
                </a:solidFill>
              </a:rPr>
              <a:t>problema del indio</a:t>
            </a:r>
            <a:r>
              <a:rPr lang="es-ES_tradnl" sz="2800" dirty="0">
                <a:solidFill>
                  <a:schemeClr val="accent1"/>
                </a:solidFill>
              </a:rPr>
              <a:t>» </a:t>
            </a:r>
            <a:r>
              <a:rPr lang="it-IT" sz="2600" b="1" i="1" dirty="0">
                <a:solidFill>
                  <a:schemeClr val="accent1"/>
                </a:solidFill>
              </a:rPr>
              <a:t> </a:t>
            </a:r>
            <a:r>
              <a:rPr lang="it-IT" sz="2600" dirty="0">
                <a:solidFill>
                  <a:schemeClr val="accent1"/>
                </a:solidFill>
              </a:rPr>
              <a:t>è una questione essenziale</a:t>
            </a:r>
            <a:r>
              <a:rPr lang="es-ES_tradnl" sz="2600" dirty="0">
                <a:solidFill>
                  <a:schemeClr val="accent1"/>
                </a:solidFill>
              </a:rPr>
              <a:t>…;</a:t>
            </a:r>
            <a:endParaRPr lang="it-IT" sz="2600" dirty="0">
              <a:solidFill>
                <a:schemeClr val="accent1"/>
              </a:solidFill>
              <a:ea typeface="ヒラギノ角ゴ Pro W3" pitchFamily="100" charset="-128"/>
              <a:cs typeface="ヒラギノ角ゴ Pro W3" pitchFamily="100" charset="-128"/>
            </a:endParaRPr>
          </a:p>
          <a:p>
            <a:pPr eaLnBrk="1" hangingPunct="1">
              <a:lnSpc>
                <a:spcPct val="90000"/>
              </a:lnSpc>
              <a:buFont typeface="Wingdings" pitchFamily="100" charset="2"/>
              <a:buChar char="Ø"/>
            </a:pPr>
            <a:r>
              <a:rPr lang="it-IT" sz="26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questa novità rivoluziona l’immaginario collettivo perché annuncia la necessità del protagonismo dei diretti discendenti dei “vinti” e della loro voce popolare (anni </a:t>
            </a:r>
            <a:r>
              <a:rPr lang="es-ES_tradnl" sz="26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’</a:t>
            </a:r>
            <a:r>
              <a:rPr lang="it-IT" sz="26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50/60); </a:t>
            </a:r>
          </a:p>
          <a:p>
            <a:pPr eaLnBrk="1" hangingPunct="1">
              <a:lnSpc>
                <a:spcPct val="90000"/>
              </a:lnSpc>
              <a:buFont typeface="Wingdings" pitchFamily="100" charset="2"/>
              <a:buChar char="Ø"/>
            </a:pPr>
            <a:r>
              <a:rPr lang="it-IT" sz="26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lo sviluppo e le trasformazioni sociali, insieme all’impegno e i contributi scientifici (e letterari) aiutano a risolvere la questione strutturale e a combattere l’ideologia discriminatoria (sfide di un presente ancora incerto).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endParaRPr lang="it-IT" sz="2600" dirty="0">
              <a:solidFill>
                <a:schemeClr val="accent1"/>
              </a:solidFill>
              <a:ea typeface="ヒラギノ角ゴ Pro W3" pitchFamily="100" charset="-128"/>
              <a:cs typeface="ヒラギノ角ゴ Pro W3" pitchFamily="100" charset="-128"/>
            </a:endParaRPr>
          </a:p>
          <a:p>
            <a:pPr eaLnBrk="1" hangingPunct="1">
              <a:lnSpc>
                <a:spcPct val="90000"/>
              </a:lnSpc>
              <a:buFont typeface="Wingdings" pitchFamily="100" charset="2"/>
              <a:buChar char="Ø"/>
            </a:pPr>
            <a:endParaRPr lang="it-IT" sz="2600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  <p:sp>
        <p:nvSpPr>
          <p:cNvPr id="37890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0DC8C-6FA3-421F-9308-02F0D1CC17F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ヒラギノ角ゴ Pro W3" pitchFamily="100" charset="-128"/>
                <a:cs typeface="ヒラギノ角ゴ Pro W3" pitchFamily="100" charset="-128"/>
              </a:rPr>
              <a:t>José María </a:t>
            </a:r>
            <a:r>
              <a:rPr lang="es-ES_tradnl" i="1" dirty="0">
                <a:ea typeface="ヒラギノ角ゴ Pro W3" pitchFamily="100" charset="-128"/>
                <a:cs typeface="ヒラギノ角ゴ Pro W3" pitchFamily="100" charset="-128"/>
              </a:rPr>
              <a:t>ARGUEDAS</a:t>
            </a:r>
            <a:r>
              <a:rPr lang="es-ES_tradnl" dirty="0">
                <a:ea typeface="ヒラギノ角ゴ Pro W3" pitchFamily="100" charset="-128"/>
                <a:cs typeface="ヒラギノ角ゴ Pro W3" pitchFamily="100" charset="-128"/>
              </a:rPr>
              <a:t> </a:t>
            </a:r>
            <a:r>
              <a:rPr lang="es-ES_tradnl" sz="2400" dirty="0">
                <a:solidFill>
                  <a:srgbClr val="FF0000"/>
                </a:solidFill>
                <a:ea typeface="ヒラギノ角ゴ Pro W3" pitchFamily="100" charset="-128"/>
                <a:cs typeface="ヒラギノ角ゴ Pro W3" pitchFamily="100" charset="-128"/>
              </a:rPr>
              <a:t>(1911-1969)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4724400" cy="5029200"/>
          </a:xfrm>
        </p:spPr>
        <p:txBody>
          <a:bodyPr/>
          <a:lstStyle/>
          <a:p>
            <a:pPr marL="0" indent="187200" eaLnBrk="1" hangingPunct="1">
              <a:spcBef>
                <a:spcPts val="0"/>
              </a:spcBef>
              <a:buFont typeface="Wingdings" charset="2"/>
              <a:buChar char="§"/>
            </a:pP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Narratore e antropologo nasce ad </a:t>
            </a:r>
            <a:r>
              <a:rPr lang="it-IT" sz="2100" dirty="0" err="1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Andahuaylas</a:t>
            </a: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, figlio della classe media provinciale;</a:t>
            </a:r>
            <a:r>
              <a:rPr lang="es-ES_tradnl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 </a:t>
            </a:r>
            <a:endParaRPr lang="it-IT" sz="2100" dirty="0">
              <a:solidFill>
                <a:schemeClr val="accent1"/>
              </a:solidFill>
              <a:ea typeface="ヒラギノ角ゴ Pro W3" pitchFamily="100" charset="-128"/>
              <a:cs typeface="ヒラギノ角ゴ Pro W3" pitchFamily="100" charset="-128"/>
            </a:endParaRPr>
          </a:p>
          <a:p>
            <a:pPr marL="0" indent="187200" eaLnBrk="1" hangingPunct="1">
              <a:spcBef>
                <a:spcPts val="0"/>
              </a:spcBef>
              <a:buFont typeface="Wingdings" charset="2"/>
              <a:buChar char="§"/>
            </a:pP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infanzia tormentata: la matrigna lo confina i primi anni a vivere tra gli </a:t>
            </a:r>
            <a:r>
              <a:rPr lang="it-IT" sz="2100" b="1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indio</a:t>
            </a:r>
            <a:r>
              <a:rPr lang="it-IT" sz="2100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s</a:t>
            </a: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;</a:t>
            </a:r>
          </a:p>
          <a:p>
            <a:pPr marL="0" indent="187200" eaLnBrk="1" hangingPunct="1">
              <a:spcBef>
                <a:spcPts val="0"/>
              </a:spcBef>
              <a:buFont typeface="Wingdings" charset="2"/>
              <a:buChar char="§"/>
            </a:pP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tronca gli studi universitari per una protesta contro la dittatura e va in galera per 18 mesi;</a:t>
            </a:r>
          </a:p>
          <a:p>
            <a:pPr marL="0" indent="187200" eaLnBrk="1" hangingPunct="1">
              <a:spcBef>
                <a:spcPts val="0"/>
              </a:spcBef>
              <a:buFont typeface="Wingdings" charset="2"/>
              <a:buChar char="§"/>
            </a:pP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scrive racconti, poesie e saggi, cominciando dalla stesura </a:t>
            </a:r>
            <a:r>
              <a:rPr lang="es-ES_tradnl" sz="2100" dirty="0">
                <a:solidFill>
                  <a:schemeClr val="accent1"/>
                </a:solidFill>
              </a:rPr>
              <a:t>«</a:t>
            </a:r>
            <a:r>
              <a:rPr lang="es-ES_tradnl" sz="2100" dirty="0" err="1">
                <a:solidFill>
                  <a:schemeClr val="accent1"/>
                </a:solidFill>
              </a:rPr>
              <a:t>testimoniale</a:t>
            </a:r>
            <a:r>
              <a:rPr lang="es-ES_tradnl" sz="2100" dirty="0">
                <a:solidFill>
                  <a:schemeClr val="accent1"/>
                </a:solidFill>
              </a:rPr>
              <a:t>» </a:t>
            </a: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di </a:t>
            </a:r>
            <a:r>
              <a:rPr lang="it-IT" sz="2100" dirty="0" err="1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3</a:t>
            </a: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 narrazioni sull’universo </a:t>
            </a:r>
            <a:r>
              <a:rPr lang="it-IT" sz="2100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indio </a:t>
            </a: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rurale (più tardi dichiarerà il suo distacco dall’</a:t>
            </a:r>
            <a:r>
              <a:rPr lang="it-IT" sz="2100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indigenismo</a:t>
            </a:r>
            <a:r>
              <a:rPr lang="it-IT" sz="21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!). </a:t>
            </a:r>
          </a:p>
          <a:p>
            <a:pPr marL="0" indent="187200" eaLnBrk="1" hangingPunct="1">
              <a:spcBef>
                <a:spcPts val="0"/>
              </a:spcBef>
              <a:buFont typeface="Wingdings" charset="2"/>
              <a:buChar char="§"/>
            </a:pPr>
            <a:endParaRPr lang="it-IT" sz="2200" dirty="0">
              <a:ea typeface="ヒラギノ角ゴ Pro W3" pitchFamily="100" charset="-128"/>
              <a:cs typeface="ヒラギノ角ゴ Pro W3" pitchFamily="100" charset="-128"/>
            </a:endParaRPr>
          </a:p>
          <a:p>
            <a:pPr marL="291600" eaLnBrk="1" hangingPunct="1">
              <a:spcBef>
                <a:spcPts val="0"/>
              </a:spcBef>
            </a:pPr>
            <a:endParaRPr lang="it-IT" sz="2600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  <p:pic>
        <p:nvPicPr>
          <p:cNvPr id="22533" name="Picture 6" descr="Jose Maria Arguedas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15075" y="1828800"/>
            <a:ext cx="3921797" cy="4495800"/>
          </a:xfr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ヒラギノ角ゴ Pro W3" pitchFamily="100" charset="-128"/>
                <a:cs typeface="ヒラギノ角ゴ Pro W3" pitchFamily="100" charset="-128"/>
              </a:rPr>
              <a:t>J. M. </a:t>
            </a:r>
            <a:r>
              <a:rPr lang="es-ES_tradnl" i="1" dirty="0">
                <a:ea typeface="ヒラギノ角ゴ Pro W3" pitchFamily="100" charset="-128"/>
                <a:cs typeface="ヒラギノ角ゴ Pro W3" pitchFamily="100" charset="-128"/>
              </a:rPr>
              <a:t>ARGUEDAS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76400"/>
            <a:ext cx="4343400" cy="4876800"/>
          </a:xfrm>
        </p:spPr>
        <p:txBody>
          <a:bodyPr>
            <a:normAutofit fontScale="92500"/>
          </a:bodyPr>
          <a:lstStyle/>
          <a:p>
            <a:pPr marL="0" indent="187200" algn="just" eaLnBrk="1" hangingPunct="1">
              <a:spcBef>
                <a:spcPts val="0"/>
              </a:spcBef>
              <a:buFont typeface="Arial"/>
              <a:buChar char="•"/>
            </a:pPr>
            <a:endParaRPr lang="it-IT" sz="2200" dirty="0">
              <a:solidFill>
                <a:srgbClr val="0000FF"/>
              </a:solidFill>
              <a:ea typeface="ヒラギノ角ゴ Pro W3" pitchFamily="100" charset="-128"/>
              <a:cs typeface="ヒラギノ角ゴ Pro W3" pitchFamily="100" charset="-128"/>
            </a:endParaRPr>
          </a:p>
          <a:p>
            <a:pPr marL="0" indent="187200" algn="just" eaLnBrk="1" hangingPunct="1">
              <a:spcBef>
                <a:spcPts val="0"/>
              </a:spcBef>
              <a:buFont typeface="Arial"/>
              <a:buChar char="•"/>
            </a:pPr>
            <a:r>
              <a:rPr lang="it-IT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lungo la sua vita riflette inoltre sul colonialismo, lo sfruttamento degli </a:t>
            </a:r>
            <a:r>
              <a:rPr lang="it-IT" sz="2200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indios</a:t>
            </a:r>
            <a:r>
              <a:rPr lang="it-IT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, la musica e il folclore;</a:t>
            </a:r>
            <a:r>
              <a:rPr lang="es-ES_tradnl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 </a:t>
            </a:r>
            <a:endParaRPr lang="it-IT" sz="2200" dirty="0">
              <a:solidFill>
                <a:schemeClr val="accent1"/>
              </a:solidFill>
              <a:ea typeface="ヒラギノ角ゴ Pro W3" pitchFamily="100" charset="-128"/>
              <a:cs typeface="ヒラギノ角ゴ Pro W3" pitchFamily="100" charset="-128"/>
            </a:endParaRPr>
          </a:p>
          <a:p>
            <a:pPr marL="0" indent="187200" algn="just" eaLnBrk="1" hangingPunct="1">
              <a:spcBef>
                <a:spcPts val="0"/>
              </a:spcBef>
              <a:buFont typeface="Wingdings" charset="2"/>
              <a:buChar char="§"/>
            </a:pPr>
            <a:r>
              <a:rPr lang="it-IT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nelle sue diverse attività lavorative e cariche istituzionali si dimostra essere un difensore degli </a:t>
            </a:r>
            <a:r>
              <a:rPr lang="it-IT" sz="2200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indios</a:t>
            </a:r>
            <a:r>
              <a:rPr lang="it-IT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;</a:t>
            </a:r>
          </a:p>
          <a:p>
            <a:pPr marL="0" indent="187200" algn="just" eaLnBrk="1" hangingPunct="1">
              <a:spcBef>
                <a:spcPts val="0"/>
              </a:spcBef>
              <a:buFont typeface="Wingdings" charset="2"/>
              <a:buChar char="§"/>
            </a:pPr>
            <a:r>
              <a:rPr lang="es-ES_tradnl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s</a:t>
            </a:r>
            <a:r>
              <a:rPr lang="it-IT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i fa animatore del valore della lingua quechua e di altre lingue regionali autoctone;</a:t>
            </a:r>
          </a:p>
          <a:p>
            <a:pPr marL="0" indent="187200" algn="just" eaLnBrk="1" hangingPunct="1">
              <a:spcBef>
                <a:spcPts val="0"/>
              </a:spcBef>
              <a:buFont typeface="Wingdings" charset="2"/>
              <a:buChar char="§"/>
            </a:pPr>
            <a:r>
              <a:rPr lang="it-IT" sz="22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è deluso da una società incapace di fare i conti con una memoria condivisa e le radici popolari. Prepara la sua morte.</a:t>
            </a:r>
          </a:p>
          <a:p>
            <a:pPr marL="0" indent="187200" eaLnBrk="1" hangingPunct="1">
              <a:spcBef>
                <a:spcPts val="0"/>
              </a:spcBef>
              <a:buFont typeface="Wingdings" charset="2"/>
              <a:buChar char="§"/>
            </a:pPr>
            <a:endParaRPr lang="it-IT" sz="2200" dirty="0">
              <a:solidFill>
                <a:schemeClr val="accent1"/>
              </a:solidFill>
              <a:ea typeface="ヒラギノ角ゴ Pro W3" pitchFamily="100" charset="-128"/>
              <a:cs typeface="ヒラギノ角ゴ Pro W3" pitchFamily="100" charset="-128"/>
            </a:endParaRPr>
          </a:p>
          <a:p>
            <a:pPr marL="291600" eaLnBrk="1" hangingPunct="1">
              <a:spcBef>
                <a:spcPts val="0"/>
              </a:spcBef>
            </a:pPr>
            <a:endParaRPr lang="it-IT" sz="2600" dirty="0">
              <a:ea typeface="ヒラギノ角ゴ Pro W3" pitchFamily="100" charset="-128"/>
              <a:cs typeface="ヒラギノ角ゴ Pro W3" pitchFamily="100" charset="-128"/>
            </a:endParaRPr>
          </a:p>
        </p:txBody>
      </p:sp>
      <p:pic>
        <p:nvPicPr>
          <p:cNvPr id="22533" name="Picture 6" descr="Jose Maria Arguedas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15075" y="1828800"/>
            <a:ext cx="3921797" cy="4495800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ヒラギノ角ゴ Pro W3" pitchFamily="100" charset="-128"/>
                <a:cs typeface="ヒラギノ角ゴ Pro W3" pitchFamily="100" charset="-128"/>
              </a:rPr>
              <a:t>J. M. </a:t>
            </a:r>
            <a:r>
              <a:rPr lang="es-ES_tradnl" i="1" dirty="0">
                <a:ea typeface="ヒラギノ角ゴ Pro W3" pitchFamily="100" charset="-128"/>
                <a:cs typeface="ヒラギノ角ゴ Pro W3" pitchFamily="100" charset="-128"/>
              </a:rPr>
              <a:t>ARGUEDAS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828800"/>
            <a:ext cx="4876800" cy="4724400"/>
          </a:xfrm>
        </p:spPr>
        <p:txBody>
          <a:bodyPr>
            <a:normAutofit lnSpcReduction="10000"/>
          </a:bodyPr>
          <a:lstStyle/>
          <a:p>
            <a:pPr marL="291600" eaLnBrk="1" hangingPunct="1">
              <a:spcBef>
                <a:spcPts val="400"/>
              </a:spcBef>
            </a:pP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La sua finzione incorpora la mitologia e il mondo quechua (realismo magico </a:t>
            </a:r>
            <a:r>
              <a:rPr lang="it-IT" sz="2400" b="1" i="1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andino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) nell’immaginario collettivo, visto che riprende valori e simboli finora ignorati da molti peruviani;</a:t>
            </a:r>
          </a:p>
          <a:p>
            <a:pPr marL="291600" eaLnBrk="1" hangingPunct="1">
              <a:spcBef>
                <a:spcPts val="400"/>
              </a:spcBef>
            </a:pP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Con ciò viene considerato un testimone di una società nazionale (senza odio, rancori e false purezze) </a:t>
            </a:r>
            <a:r>
              <a:rPr lang="it-IT" sz="2400" dirty="0">
                <a:solidFill>
                  <a:schemeClr val="accent1"/>
                </a:solidFill>
              </a:rPr>
              <a:t>«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utopica</a:t>
            </a:r>
            <a:r>
              <a:rPr lang="it-IT" sz="2400" dirty="0">
                <a:solidFill>
                  <a:schemeClr val="accent1"/>
                </a:solidFill>
              </a:rPr>
              <a:t>», cioè di </a:t>
            </a:r>
            <a:r>
              <a:rPr lang="it-IT" sz="2400" i="1" dirty="0">
                <a:solidFill>
                  <a:schemeClr val="accent1"/>
                </a:solidFill>
              </a:rPr>
              <a:t>tutte le stirpi</a:t>
            </a:r>
            <a:r>
              <a:rPr lang="it-IT" sz="2400" dirty="0">
                <a:solidFill>
                  <a:schemeClr val="accent1"/>
                </a:solidFill>
              </a:rPr>
              <a:t>.</a:t>
            </a:r>
            <a:endParaRPr lang="it-IT" sz="2400" dirty="0">
              <a:solidFill>
                <a:schemeClr val="accent1"/>
              </a:solidFill>
              <a:ea typeface="ヒラギノ角ゴ Pro W3" pitchFamily="100" charset="-128"/>
              <a:cs typeface="ヒラギノ角ゴ Pro W3" pitchFamily="100" charset="-128"/>
            </a:endParaRPr>
          </a:p>
        </p:txBody>
      </p:sp>
      <p:sp>
        <p:nvSpPr>
          <p:cNvPr id="20482" name="Marcador de número de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F14E1A-B91E-4DAE-9108-688593E0654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6" name="Picture 6" descr="arguedas1"/>
          <p:cNvPicPr>
            <a:picLocks noChangeAspect="1" noChangeArrowheads="1"/>
          </p:cNvPicPr>
          <p:nvPr/>
        </p:nvPicPr>
        <p:blipFill>
          <a:blip r:embed="rId3">
            <a:lum bright="27000" contrast="29000"/>
            <a:alphaModFix amt="82000"/>
          </a:blip>
          <a:srcRect/>
          <a:stretch>
            <a:fillRect/>
          </a:stretch>
        </p:blipFill>
        <p:spPr bwMode="auto">
          <a:xfrm>
            <a:off x="2133600" y="1981200"/>
            <a:ext cx="3212210" cy="4267200"/>
          </a:xfrm>
          <a:prstGeom prst="rect">
            <a:avLst/>
          </a:prstGeom>
          <a:blipFill rotWithShape="1">
            <a:blip r:embed="rId4">
              <a:lum bright="27000" contrast="29000"/>
              <a:alphaModFix amt="82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ヒラギノ角ゴ Pro W3" pitchFamily="100" charset="-128"/>
                <a:cs typeface="ヒラギノ角ゴ Pro W3" pitchFamily="100" charset="-128"/>
              </a:rPr>
              <a:t>J. M. </a:t>
            </a:r>
            <a:r>
              <a:rPr lang="es-ES_tradnl" i="1" dirty="0">
                <a:ea typeface="ヒラギノ角ゴ Pro W3" pitchFamily="100" charset="-128"/>
                <a:cs typeface="ヒラギノ角ゴ Pro W3" pitchFamily="100" charset="-128"/>
              </a:rPr>
              <a:t>ARGUEDAS </a:t>
            </a:r>
            <a:r>
              <a:rPr lang="es-ES_tradnl" sz="2800" dirty="0">
                <a:solidFill>
                  <a:schemeClr val="bg2">
                    <a:lumMod val="60000"/>
                    <a:lumOff val="40000"/>
                  </a:schemeClr>
                </a:solidFill>
                <a:ea typeface="ヒラギノ角ゴ Pro W3" pitchFamily="100" charset="-128"/>
                <a:cs typeface="ヒラギノ角ゴ Pro W3" pitchFamily="100" charset="-128"/>
              </a:rPr>
              <a:t>(opera narrativa + musica)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828800"/>
            <a:ext cx="5867400" cy="50292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it-IT" sz="2400" i="1" dirty="0">
                <a:solidFill>
                  <a:srgbClr val="116F0D"/>
                </a:solidFill>
                <a:latin typeface="Arial"/>
              </a:rPr>
              <a:t>Warma Kuyay, Agua, Los escoleros (1933).</a:t>
            </a:r>
          </a:p>
          <a:p>
            <a:pPr>
              <a:buFont typeface="Wingdings" charset="2"/>
              <a:buChar char="ü"/>
            </a:pPr>
            <a:r>
              <a:rPr lang="it-IT" sz="2400" i="1" dirty="0">
                <a:solidFill>
                  <a:srgbClr val="116F0D"/>
                </a:solidFill>
                <a:latin typeface="Arial"/>
              </a:rPr>
              <a:t>Yawar Fiesta (1941).</a:t>
            </a:r>
          </a:p>
          <a:p>
            <a:pPr>
              <a:buFont typeface="Wingdings" charset="2"/>
              <a:buChar char="ü"/>
            </a:pPr>
            <a:r>
              <a:rPr lang="it-IT" sz="2400" i="1" dirty="0">
                <a:solidFill>
                  <a:srgbClr val="116F0D"/>
                </a:solidFill>
                <a:latin typeface="Arial"/>
              </a:rPr>
              <a:t> Diamantes y pedernales (1954).</a:t>
            </a:r>
          </a:p>
          <a:p>
            <a:pPr>
              <a:buFont typeface="Wingdings" charset="2"/>
              <a:buChar char="ü"/>
            </a:pPr>
            <a:r>
              <a:rPr lang="it-IT" sz="2400" i="1" dirty="0">
                <a:solidFill>
                  <a:srgbClr val="116F0D"/>
                </a:solidFill>
                <a:latin typeface="Arial"/>
              </a:rPr>
              <a:t>Los ríos profundos (1958).</a:t>
            </a:r>
          </a:p>
          <a:p>
            <a:pPr>
              <a:buFont typeface="Wingdings" charset="2"/>
              <a:buChar char="ü"/>
            </a:pPr>
            <a:r>
              <a:rPr lang="it-IT" sz="2400" i="1" dirty="0">
                <a:solidFill>
                  <a:srgbClr val="116F0D"/>
                </a:solidFill>
                <a:latin typeface="Arial"/>
              </a:rPr>
              <a:t>El Sexto (1961).</a:t>
            </a:r>
            <a:endParaRPr lang="it-IT" sz="2400" dirty="0">
              <a:solidFill>
                <a:srgbClr val="116F0D"/>
              </a:solidFill>
              <a:latin typeface="Arial"/>
            </a:endParaRPr>
          </a:p>
          <a:p>
            <a:pPr>
              <a:buFont typeface="Wingdings" charset="2"/>
              <a:buChar char="ü"/>
            </a:pPr>
            <a:r>
              <a:rPr lang="it-IT" sz="2400" i="1" dirty="0">
                <a:solidFill>
                  <a:srgbClr val="116F0D"/>
                </a:solidFill>
                <a:latin typeface="Arial"/>
              </a:rPr>
              <a:t>Todas las sangres (1964).</a:t>
            </a:r>
          </a:p>
          <a:p>
            <a:pPr>
              <a:buFont typeface="Wingdings" charset="2"/>
              <a:buChar char="ü"/>
            </a:pPr>
            <a:r>
              <a:rPr lang="es-ES_tradnl" sz="2400" i="1" dirty="0">
                <a:solidFill>
                  <a:srgbClr val="116F0D"/>
                </a:solidFill>
                <a:latin typeface="Arial"/>
              </a:rPr>
              <a:t> El zorro de arriba, el zorro de abajo </a:t>
            </a:r>
            <a:r>
              <a:rPr lang="it-IT" sz="2400" i="1" dirty="0">
                <a:solidFill>
                  <a:srgbClr val="116F0D"/>
                </a:solidFill>
                <a:latin typeface="Arial"/>
              </a:rPr>
              <a:t>(1971).</a:t>
            </a:r>
          </a:p>
          <a:p>
            <a:pPr marL="0">
              <a:spcBef>
                <a:spcPts val="300"/>
              </a:spcBef>
              <a:buNone/>
            </a:pPr>
            <a:r>
              <a:rPr lang="it-IT" sz="2300" i="1" dirty="0">
                <a:solidFill>
                  <a:srgbClr val="116F0D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Oltre a poesie, saggi e articoli sul folclore, traduzioni dal quechua, antologie di canti popolari, mitologia...</a:t>
            </a:r>
          </a:p>
        </p:txBody>
      </p:sp>
      <p:sp>
        <p:nvSpPr>
          <p:cNvPr id="23554" name="Marcador de número de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6BDA-95E6-4541-94F7-F08A44D5E0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81201"/>
            <a:ext cx="3280916" cy="4038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5E8057A-0EFC-4EB6-B6DE-5CB97DBCB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88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a typeface="ヒラギノ角ゴ Pro W3" pitchFamily="100" charset="-128"/>
                <a:cs typeface="ヒラギノ角ゴ Pro W3" pitchFamily="100" charset="-128"/>
              </a:rPr>
              <a:t>J. M. </a:t>
            </a:r>
            <a:r>
              <a:rPr lang="es-ES_tradnl" i="1" dirty="0">
                <a:ea typeface="ヒラギノ角ゴ Pro W3" pitchFamily="100" charset="-128"/>
                <a:cs typeface="ヒラギノ角ゴ Pro W3" pitchFamily="100" charset="-128"/>
              </a:rPr>
              <a:t>ARGUEDAS </a:t>
            </a:r>
            <a:r>
              <a:rPr lang="es-ES_tradnl" sz="2800" dirty="0">
                <a:solidFill>
                  <a:srgbClr val="FF0000"/>
                </a:solidFill>
                <a:ea typeface="ヒラギノ角ゴ Pro W3" pitchFamily="100" charset="-128"/>
                <a:cs typeface="ヒラギノ角ゴ Pro W3" pitchFamily="100" charset="-128"/>
              </a:rPr>
              <a:t>(Genova, 1965)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1828800"/>
            <a:ext cx="8686800" cy="480060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it-IT" sz="2300" i="1" dirty="0">
                <a:solidFill>
                  <a:srgbClr val="660066"/>
                </a:solidFill>
                <a:latin typeface="Arial"/>
              </a:rPr>
              <a:t>“La letteratura chiamata </a:t>
            </a:r>
            <a:r>
              <a:rPr lang="it-IT" sz="2300" b="1" i="1" dirty="0">
                <a:solidFill>
                  <a:srgbClr val="660066"/>
                </a:solidFill>
                <a:latin typeface="Arial"/>
              </a:rPr>
              <a:t>indigenista</a:t>
            </a:r>
            <a:r>
              <a:rPr lang="it-IT" sz="2300" i="1" dirty="0">
                <a:solidFill>
                  <a:srgbClr val="660066"/>
                </a:solidFill>
                <a:latin typeface="Arial"/>
              </a:rPr>
              <a:t> non poteva però fermarsi all’indio, doveva comprendere il contesto sociale al quale egli apparteneva. </a:t>
            </a:r>
          </a:p>
          <a:p>
            <a:pPr marL="0">
              <a:buNone/>
            </a:pPr>
            <a:r>
              <a:rPr lang="it-IT" sz="2300" i="1" dirty="0">
                <a:solidFill>
                  <a:srgbClr val="660066"/>
                </a:solidFill>
                <a:latin typeface="Arial"/>
              </a:rPr>
              <a:t>Questa narrativa descrive l’indio in rapporto al “signore”, ossia al creolo che ha il potere economico e raggiunge il più alto status sociale, e in rapporto al meticcio, individuo socialmente e culturalmente intermedio, che quasi sempre sta al servizio del signore, ma che alcune volte è alleato dell’indio</a:t>
            </a:r>
            <a:r>
              <a:rPr lang="it-IT" sz="2300" dirty="0">
                <a:solidFill>
                  <a:srgbClr val="660066"/>
                </a:solidFill>
                <a:latin typeface="Arial"/>
              </a:rPr>
              <a:t> [….]. </a:t>
            </a:r>
          </a:p>
          <a:p>
            <a:pPr marL="0">
              <a:buNone/>
            </a:pPr>
            <a:r>
              <a:rPr lang="it-IT" sz="2300" i="1" dirty="0">
                <a:solidFill>
                  <a:srgbClr val="660066"/>
                </a:solidFill>
                <a:latin typeface="Arial"/>
              </a:rPr>
              <a:t>La narrativa attuale </a:t>
            </a:r>
            <a:r>
              <a:rPr lang="it-IT" sz="2300" dirty="0">
                <a:solidFill>
                  <a:srgbClr val="660066"/>
                </a:solidFill>
                <a:latin typeface="Arial"/>
              </a:rPr>
              <a:t>[….] </a:t>
            </a:r>
            <a:r>
              <a:rPr lang="it-IT" sz="2300" i="1" dirty="0">
                <a:solidFill>
                  <a:srgbClr val="660066"/>
                </a:solidFill>
                <a:latin typeface="Arial"/>
              </a:rPr>
              <a:t>ha cessato di essere (</a:t>
            </a:r>
            <a:r>
              <a:rPr lang="it-IT" sz="2300" b="1" i="1" dirty="0">
                <a:solidFill>
                  <a:srgbClr val="660066"/>
                </a:solidFill>
                <a:latin typeface="Arial"/>
              </a:rPr>
              <a:t>indigenista</a:t>
            </a:r>
            <a:r>
              <a:rPr lang="it-IT" sz="2300" i="1" dirty="0">
                <a:solidFill>
                  <a:srgbClr val="660066"/>
                </a:solidFill>
                <a:latin typeface="Arial"/>
              </a:rPr>
              <a:t>) quando ha compreso a fondo il destino dell’intera popolazione del Paese, ma potrebbe continuare a essere tale se continuerà ad affermare i valori della popolazione indigena, valori importanti per il futuro”.</a:t>
            </a:r>
            <a:r>
              <a:rPr lang="es-ES_tradnl" sz="2300" i="1" dirty="0">
                <a:solidFill>
                  <a:srgbClr val="660066"/>
                </a:solidFill>
                <a:latin typeface="Arial"/>
              </a:rPr>
              <a:t> </a:t>
            </a:r>
            <a:endParaRPr lang="it-IT" sz="2300" i="1" dirty="0">
              <a:solidFill>
                <a:srgbClr val="660066"/>
              </a:solidFill>
              <a:latin typeface="Arial"/>
              <a:ea typeface="ヒラギノ角ゴ Pro W3" pitchFamily="100" charset="-128"/>
              <a:cs typeface="ヒラギノ角ゴ Pro W3" pitchFamily="100" charset="-128"/>
            </a:endParaRPr>
          </a:p>
        </p:txBody>
      </p:sp>
      <p:sp>
        <p:nvSpPr>
          <p:cNvPr id="23554" name="Marcador de número de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06BDA-95E6-4541-94F7-F08A44D5E0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838200"/>
            <a:ext cx="6858000" cy="609600"/>
          </a:xfrm>
        </p:spPr>
        <p:txBody>
          <a:bodyPr>
            <a:normAutofit fontScale="90000"/>
          </a:bodyPr>
          <a:lstStyle/>
          <a:p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br>
              <a:rPr lang="it-IT" dirty="0">
                <a:ea typeface="ヒラギノ角ゴ Pro W3" pitchFamily="100" charset="-128"/>
                <a:cs typeface="ヒラギノ角ゴ Pro W3" pitchFamily="100" charset="-128"/>
              </a:rPr>
            </a:b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8077200" cy="3886200"/>
          </a:xfrm>
        </p:spPr>
        <p:txBody>
          <a:bodyPr/>
          <a:lstStyle/>
          <a:p>
            <a:endParaRPr lang="it-IT" sz="2400" dirty="0">
              <a:solidFill>
                <a:schemeClr val="bg2"/>
              </a:solidFill>
              <a:latin typeface="Arial"/>
              <a:ea typeface="ヒラギノ角ゴ Pro W3" pitchFamily="100" charset="-128"/>
              <a:cs typeface="ヒラギノ角ゴ Pro W3" pitchFamily="100" charset="-128"/>
            </a:endParaRPr>
          </a:p>
          <a:p>
            <a:r>
              <a:rPr lang="it-IT" sz="26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Come abbiamo visto il principale oggetto dell’esclusione è stato l’universo socioculturale indigeno;</a:t>
            </a:r>
            <a:endParaRPr lang="it-IT" sz="2600" dirty="0">
              <a:solidFill>
                <a:schemeClr val="accent1"/>
              </a:solidFill>
              <a:latin typeface="Arial"/>
            </a:endParaRPr>
          </a:p>
          <a:p>
            <a:r>
              <a:rPr lang="es-ES_tradnl" sz="26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P</a:t>
            </a:r>
            <a:r>
              <a:rPr lang="it-IT" sz="26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erò aggettivi come “blanco”, “mestizo”, “ladino”, cholo”, “negro”, “zambo”, “serrano”, “selvático”</a:t>
            </a:r>
            <a:r>
              <a:rPr lang="es-ES_tradnl" sz="26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… </a:t>
            </a:r>
            <a:r>
              <a:rPr lang="it-IT" sz="2600" dirty="0">
                <a:solidFill>
                  <a:schemeClr val="accent1"/>
                </a:solidFill>
                <a:latin typeface="Arial"/>
                <a:ea typeface="ヒラギノ角ゴ Pro W3" pitchFamily="100" charset="-128"/>
                <a:cs typeface="ヒラギノ角ゴ Pro W3" pitchFamily="100" charset="-128"/>
              </a:rPr>
              <a:t>hanno un’evidente connotazione razziale, anche se sono incorporati al linguaggio discriminatorio nell’immaginario nazionale e ispanoamericano.</a:t>
            </a:r>
          </a:p>
          <a:p>
            <a:endParaRPr lang="it-IT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00E57-809F-49C2-B05E-69CA8017C49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“</a:t>
            </a:r>
            <a:r>
              <a:rPr lang="it-IT" sz="2400" dirty="0">
                <a:solidFill>
                  <a:schemeClr val="accent1"/>
                </a:solidFill>
              </a:rPr>
              <a:t>Le caratteristiche del razzismo peruviano […] lo convertono in un fenomeno inabbordabile partendo dalle categorie analitiche sviluppate in altri contesti sociali. Un paragone lo potrà dimostrare. Il razzismo </a:t>
            </a:r>
            <a:r>
              <a:rPr lang="it-IT" sz="2400" i="1" dirty="0">
                <a:solidFill>
                  <a:schemeClr val="accent1"/>
                </a:solidFill>
              </a:rPr>
              <a:t>bianco </a:t>
            </a:r>
            <a:r>
              <a:rPr lang="it-IT" sz="2400" dirty="0">
                <a:solidFill>
                  <a:schemeClr val="accent1"/>
                </a:solidFill>
              </a:rPr>
              <a:t>contro i </a:t>
            </a:r>
            <a:r>
              <a:rPr lang="it-IT" sz="2400" i="1" dirty="0">
                <a:solidFill>
                  <a:schemeClr val="accent1"/>
                </a:solidFill>
              </a:rPr>
              <a:t>negri</a:t>
            </a:r>
            <a:r>
              <a:rPr lang="it-IT" sz="2400" dirty="0">
                <a:solidFill>
                  <a:schemeClr val="accent1"/>
                </a:solidFill>
              </a:rPr>
              <a:t> nei paesi anglosassoni suppone la possibilità di </a:t>
            </a:r>
            <a:r>
              <a:rPr lang="it-IT" sz="2400" i="1" dirty="0">
                <a:solidFill>
                  <a:schemeClr val="accent1"/>
                </a:solidFill>
              </a:rPr>
              <a:t>oggettivare </a:t>
            </a:r>
            <a:r>
              <a:rPr lang="it-IT" sz="2400" dirty="0">
                <a:solidFill>
                  <a:schemeClr val="accent1"/>
                </a:solidFill>
              </a:rPr>
              <a:t>colui il quale si discrimina […] In Perù è impossibile compiere tale “oggettivazione” del discriminato poiché il soggetto discriminante non può separarsi dall’</a:t>
            </a:r>
            <a:r>
              <a:rPr lang="it-IT" sz="2400" i="1" dirty="0">
                <a:solidFill>
                  <a:schemeClr val="accent1"/>
                </a:solidFill>
              </a:rPr>
              <a:t>oggetto</a:t>
            </a:r>
            <a:r>
              <a:rPr lang="it-IT" sz="2400" dirty="0">
                <a:solidFill>
                  <a:schemeClr val="accent1"/>
                </a:solidFill>
              </a:rPr>
              <a:t> che discrimina. […] usare il termine </a:t>
            </a:r>
            <a:r>
              <a:rPr lang="it-IT" sz="2400" i="1" dirty="0">
                <a:solidFill>
                  <a:schemeClr val="accent1"/>
                </a:solidFill>
              </a:rPr>
              <a:t>indio</a:t>
            </a:r>
            <a:r>
              <a:rPr lang="it-IT" sz="2400" dirty="0">
                <a:solidFill>
                  <a:schemeClr val="accent1"/>
                </a:solidFill>
              </a:rPr>
              <a:t> per insultare un'altra persona, avendo lei lo stesso sangue indio nelle vene, presuppone negare una parte della sua stessa identità: discriminare, odiare e disprezzare alcuni elementi costitutivi del proprio io. L’alienazione radicale. L’impossibilità di riconoscere la propria faccia nello specchio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” </a:t>
            </a:r>
            <a:r>
              <a:rPr lang="it-IT" sz="2400" dirty="0">
                <a:solidFill>
                  <a:schemeClr val="accent1"/>
                </a:solidFill>
              </a:rPr>
              <a:t>(N. Manrique)</a:t>
            </a:r>
            <a:r>
              <a:rPr lang="it-IT" sz="2400" dirty="0">
                <a:solidFill>
                  <a:schemeClr val="accent1"/>
                </a:solidFill>
                <a:ea typeface="ヒラギノ角ゴ Pro W3" pitchFamily="100" charset="-128"/>
                <a:cs typeface="ヒラギノ角ゴ Pro W3" pitchFamily="100" charset="-128"/>
              </a:rPr>
              <a:t>.</a:t>
            </a:r>
          </a:p>
        </p:txBody>
      </p:sp>
      <p:sp>
        <p:nvSpPr>
          <p:cNvPr id="35842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1751D-DC19-4C04-89DC-5DE047C4AD6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67000" y="914400"/>
            <a:ext cx="746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>
                <a:solidFill>
                  <a:srgbClr val="000000"/>
                </a:solidFill>
                <a:latin typeface="Times New Roman" pitchFamily="100" charset="0"/>
                <a:ea typeface="ヒラギノ角ゴ Pro W3" pitchFamily="100" charset="-128"/>
                <a:cs typeface="ヒラギノ角ゴ Pro W3" pitchFamily="100" charset="-128"/>
              </a:rPr>
              <a:t>Due </a:t>
            </a:r>
            <a:r>
              <a:rPr lang="it-IT" sz="3200" dirty="0">
                <a:solidFill>
                  <a:srgbClr val="420000"/>
                </a:solidFill>
                <a:latin typeface="Times New Roman" pitchFamily="100" charset="0"/>
                <a:ea typeface="ヒラギノ角ゴ Pro W3" pitchFamily="100" charset="-128"/>
                <a:cs typeface="ヒラギノ角ゴ Pro W3" pitchFamily="100" charset="-128"/>
              </a:rPr>
              <a:t>interpretazioni del razzismo</a:t>
            </a:r>
            <a:endParaRPr lang="it-IT" sz="3200" dirty="0">
              <a:solidFill>
                <a:srgbClr val="420000"/>
              </a:solidFill>
              <a:latin typeface="Times New Roman" pitchFamily="10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458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90000"/>
              <a:buFont typeface="+mj-lt"/>
              <a:buAutoNum type="arabicPeriod" startAt="2"/>
            </a:pPr>
            <a:r>
              <a:rPr lang="it-IT" sz="2400" dirty="0">
                <a:solidFill>
                  <a:schemeClr val="accent1"/>
                </a:solidFill>
                <a:latin typeface="Times New Roman"/>
                <a:ea typeface="ヒラギノ角ゴ Pro W3" pitchFamily="100" charset="-128"/>
                <a:cs typeface="ヒラギノ角ゴ Pro W3" pitchFamily="100" charset="-128"/>
              </a:rPr>
              <a:t>“</a:t>
            </a:r>
            <a:r>
              <a:rPr lang="it-IT" sz="2400" dirty="0">
                <a:solidFill>
                  <a:schemeClr val="accent1"/>
                </a:solidFill>
                <a:latin typeface="Times New Roman"/>
              </a:rPr>
              <a:t>Si può definire il razzismo come un modo di dominazione sociale fondato nell’identificazione delle diversità tra le persone, differenze integrate che danno luogo a una</a:t>
            </a:r>
            <a:r>
              <a:rPr lang="es-ES_tradnl" sz="2400" dirty="0">
                <a:solidFill>
                  <a:schemeClr val="accent1"/>
                </a:solidFill>
                <a:latin typeface="Times New Roman"/>
              </a:rPr>
              <a:t> </a:t>
            </a:r>
            <a:r>
              <a:rPr lang="it-IT" sz="2400" dirty="0">
                <a:solidFill>
                  <a:schemeClr val="accent1"/>
                </a:solidFill>
                <a:latin typeface="Times New Roman"/>
              </a:rPr>
              <a:t>classificazione dal punto più alto e superiore (il morale, il saggio, il bello) fino a quello inferiore (il cattivo, l’ignorante, lo sgradevole) […] </a:t>
            </a:r>
            <a:r>
              <a:rPr lang="it-IT" sz="2400" dirty="0">
                <a:solidFill>
                  <a:schemeClr val="accent1"/>
                </a:solidFill>
              </a:rPr>
              <a:t>le differenze vengono naturalizzate </a:t>
            </a:r>
            <a:r>
              <a:rPr lang="es-ES_tradnl" sz="2400" dirty="0">
                <a:solidFill>
                  <a:schemeClr val="accent1"/>
                </a:solidFill>
              </a:rPr>
              <a:t>[…]. </a:t>
            </a:r>
            <a:r>
              <a:rPr lang="it-IT" sz="2400" dirty="0">
                <a:solidFill>
                  <a:schemeClr val="accent1"/>
                </a:solidFill>
                <a:latin typeface="Times New Roman"/>
              </a:rPr>
              <a:t>In qualche modo, tutta la collettività umana tende verso questa discriminazione. Quelli che si somigliano tra di loro hanno l’abitudine di produrre un’immagine dell’altro, del diverso come inferiore: i suoi tratti sono brutti, il suo linguaggio è ridicolo e le sue abitudini non sono normali. Questa tendenza può variare di molto, però è un dato di fatto che disprezzare l’altro dà forza alla propria autostima. Di fronte allo straniero le affinità risaltano in modo che i membri di una comunità si sentano più vicini e prossimi</a:t>
            </a:r>
            <a:r>
              <a:rPr lang="it-IT" sz="2400" dirty="0">
                <a:solidFill>
                  <a:schemeClr val="accent1"/>
                </a:solidFill>
                <a:latin typeface="Times New Roman"/>
                <a:ea typeface="ヒラギノ角ゴ Pro W3" pitchFamily="100" charset="-128"/>
                <a:cs typeface="ヒラギノ角ゴ Pro W3" pitchFamily="100" charset="-128"/>
              </a:rPr>
              <a:t>” </a:t>
            </a:r>
            <a:r>
              <a:rPr lang="it-IT" sz="2400" dirty="0">
                <a:solidFill>
                  <a:schemeClr val="accent1"/>
                </a:solidFill>
                <a:latin typeface="Times New Roman"/>
              </a:rPr>
              <a:t>(G. Portocarrero)</a:t>
            </a:r>
            <a:r>
              <a:rPr lang="it-IT" sz="2400" dirty="0">
                <a:solidFill>
                  <a:schemeClr val="accent1"/>
                </a:solidFill>
                <a:latin typeface="Times New Roman"/>
                <a:ea typeface="ヒラギノ角ゴ Pro W3" pitchFamily="100" charset="-128"/>
                <a:cs typeface="ヒラギノ角ゴ Pro W3" pitchFamily="100" charset="-128"/>
              </a:rPr>
              <a:t>.</a:t>
            </a:r>
          </a:p>
        </p:txBody>
      </p:sp>
      <p:sp>
        <p:nvSpPr>
          <p:cNvPr id="35842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1751D-DC19-4C04-89DC-5DE047C4AD6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95600" y="838200"/>
            <a:ext cx="6324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>
                <a:solidFill>
                  <a:srgbClr val="000000"/>
                </a:solidFill>
                <a:latin typeface="Times New Roman" pitchFamily="100" charset="0"/>
                <a:ea typeface="ヒラギノ角ゴ Pro W3" pitchFamily="100" charset="-128"/>
                <a:cs typeface="ヒラギノ角ゴ Pro W3" pitchFamily="100" charset="-128"/>
              </a:rPr>
              <a:t>Due interpretazioni del razzismo</a:t>
            </a:r>
            <a:endParaRPr lang="it-IT" sz="3200" dirty="0">
              <a:solidFill>
                <a:srgbClr val="000000"/>
              </a:solidFill>
              <a:latin typeface="Times New Roman" pitchFamily="1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95538" y="78579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  <a:latin typeface="Calibri"/>
              </a:rPr>
              <a:t>In America Latina (secoli XV-XIX)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4238612" y="1785926"/>
            <a:ext cx="4000528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prstClr val="black"/>
                </a:solidFill>
                <a:latin typeface="Calibri"/>
              </a:rPr>
              <a:t>La Corona </a:t>
            </a:r>
            <a:endParaRPr lang="es-ES" sz="32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4024298" y="292893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6953256" y="2928934"/>
            <a:ext cx="1571636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2238348" y="4071942"/>
            <a:ext cx="342902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prstClr val="black"/>
                </a:solidFill>
                <a:latin typeface="Calibri"/>
              </a:rPr>
              <a:t>I </a:t>
            </a:r>
            <a:r>
              <a:rPr lang="it-IT" sz="2800" b="1" i="1" dirty="0">
                <a:solidFill>
                  <a:prstClr val="black"/>
                </a:solidFill>
                <a:latin typeface="Calibri"/>
              </a:rPr>
              <a:t>Criollos</a:t>
            </a:r>
            <a:endParaRPr lang="es-E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667504" y="4071942"/>
            <a:ext cx="3214710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Calibri"/>
              </a:rPr>
              <a:t>Le popolazioni autoctone</a:t>
            </a:r>
            <a:endParaRPr lang="es-ES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667108" y="5786454"/>
            <a:ext cx="507209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alibri"/>
              </a:rPr>
              <a:t>Gli “altri”:  i meticci, gli schiavi neri, i mulatti ecc.</a:t>
            </a:r>
            <a:endParaRPr lang="es-ES" sz="24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0CD13D-0A33-4B94-9137-E4E8BE9FAEAC}"/>
              </a:ext>
            </a:extLst>
          </p:cNvPr>
          <p:cNvSpPr txBox="1"/>
          <p:nvPr/>
        </p:nvSpPr>
        <p:spPr>
          <a:xfrm>
            <a:off x="453879" y="200025"/>
            <a:ext cx="111047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Altra questione terminologica</a:t>
            </a:r>
          </a:p>
          <a:p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Indios ?  </a:t>
            </a:r>
          </a:p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Indigeni ? Autoctoni ?</a:t>
            </a:r>
          </a:p>
          <a:p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Precolombiane ? Preispaniche ?</a:t>
            </a:r>
          </a:p>
          <a:p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Aztechi, Maya, Incas, Zapotechi, Guaranì, </a:t>
            </a:r>
            <a:r>
              <a:rPr lang="it-I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Tainos</a:t>
            </a: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it-I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Apaches</a:t>
            </a: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Mapuche ecc. ecc.?</a:t>
            </a:r>
          </a:p>
          <a:p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 ricerca di una generalizzazione:  I Popoli originari</a:t>
            </a:r>
          </a:p>
        </p:txBody>
      </p:sp>
    </p:spTree>
    <p:extLst>
      <p:ext uri="{BB962C8B-B14F-4D97-AF65-F5344CB8AC3E}">
        <p14:creationId xmlns:p14="http://schemas.microsoft.com/office/powerpoint/2010/main" val="181932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Alcune esperienze di discorso ‘misto’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it-IT" sz="3600" dirty="0"/>
              <a:t>Bernardino de Sahagún</a:t>
            </a:r>
          </a:p>
          <a:p>
            <a:pPr algn="ctr">
              <a:buNone/>
            </a:pPr>
            <a:r>
              <a:rPr lang="it-IT" sz="3600" dirty="0"/>
              <a:t>Historia de las cosas de la Nueva España  </a:t>
            </a:r>
          </a:p>
          <a:p>
            <a:pPr algn="ctr">
              <a:buNone/>
            </a:pPr>
            <a:r>
              <a:rPr lang="it-IT" sz="3600" dirty="0"/>
              <a:t>(Codice Fiorentino) 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4 Marcador de contenido" descr="lossy-page1-407px-The_Florentine_Codex-_Aztec_Feather_Painters_II.jpg.ti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8942" y="1500175"/>
            <a:ext cx="3081982" cy="45358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81200" y="714357"/>
            <a:ext cx="4038600" cy="5411807"/>
          </a:xfrm>
        </p:spPr>
        <p:txBody>
          <a:bodyPr/>
          <a:lstStyle/>
          <a:p>
            <a:pPr algn="ctr">
              <a:buNone/>
            </a:pPr>
            <a:r>
              <a:rPr lang="it-IT" dirty="0"/>
              <a:t>Felipe Guaman </a:t>
            </a:r>
          </a:p>
          <a:p>
            <a:pPr algn="ctr">
              <a:buNone/>
            </a:pPr>
            <a:r>
              <a:rPr lang="it-IT" dirty="0"/>
              <a:t>Poma de Ayala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sz="3600" dirty="0"/>
              <a:t>Nueva Crónica y Buen Gobierno</a:t>
            </a:r>
            <a:endParaRPr lang="es-ES" sz="3600" dirty="0"/>
          </a:p>
        </p:txBody>
      </p:sp>
      <p:pic>
        <p:nvPicPr>
          <p:cNvPr id="7" name="6 Marcador de contenido" descr="Guaman_Poma_Ataw_Wallp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81356" y="3714752"/>
            <a:ext cx="1590662" cy="2365296"/>
          </a:xfrm>
        </p:spPr>
      </p:pic>
      <p:pic>
        <p:nvPicPr>
          <p:cNvPr id="8" name="7 Imagen" descr="his3_a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34438"/>
            <a:ext cx="3357586" cy="5794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 Età dell’Indipendenza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302000" y="1512110"/>
            <a:ext cx="5384800" cy="4525963"/>
          </a:xfrm>
        </p:spPr>
        <p:txBody>
          <a:bodyPr/>
          <a:lstStyle/>
          <a:p>
            <a:pPr algn="ctr">
              <a:buNone/>
            </a:pPr>
            <a:endParaRPr lang="it-IT" b="1" dirty="0"/>
          </a:p>
          <a:p>
            <a:pPr algn="ctr">
              <a:buNone/>
            </a:pPr>
            <a:r>
              <a:rPr lang="it-IT" sz="2400" b="1" dirty="0"/>
              <a:t>Le strutture dell’ epoca coloniale non scompaiono, ma si sostituiscono le elites dominanti.</a:t>
            </a:r>
          </a:p>
          <a:p>
            <a:pPr algn="ctr">
              <a:buNone/>
            </a:pPr>
            <a:endParaRPr lang="it-IT" sz="2400" b="1" dirty="0"/>
          </a:p>
          <a:p>
            <a:pPr algn="ctr">
              <a:buNone/>
            </a:pPr>
            <a:r>
              <a:rPr lang="it-IT" sz="2400" b="1" dirty="0"/>
              <a:t>La questione delle proprietà comunali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57300" y="1417638"/>
            <a:ext cx="9515475" cy="4714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9CE7D9-2535-4CA2-9363-96C9AC5ED71F}"/>
              </a:ext>
            </a:extLst>
          </p:cNvPr>
          <p:cNvSpPr txBox="1"/>
          <p:nvPr/>
        </p:nvSpPr>
        <p:spPr>
          <a:xfrm>
            <a:off x="3328988" y="814388"/>
            <a:ext cx="4980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guerre contro gli indigeni:</a:t>
            </a:r>
          </a:p>
          <a:p>
            <a:endParaRPr lang="it-IT" dirty="0"/>
          </a:p>
          <a:p>
            <a:r>
              <a:rPr lang="it-IT" dirty="0"/>
              <a:t>La «conquista del </a:t>
            </a:r>
            <a:r>
              <a:rPr lang="it-IT" dirty="0" err="1"/>
              <a:t>desierto</a:t>
            </a:r>
            <a:r>
              <a:rPr lang="it-IT" dirty="0"/>
              <a:t>» (Argentina 1878-1885)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8DE9B5-1C02-4888-9A09-419C2370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460" y="276379"/>
            <a:ext cx="2445736" cy="28240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CEB032-363C-4067-91FF-26BB306706E8}"/>
              </a:ext>
            </a:extLst>
          </p:cNvPr>
          <p:cNvSpPr txBox="1"/>
          <p:nvPr/>
        </p:nvSpPr>
        <p:spPr>
          <a:xfrm>
            <a:off x="1400175" y="3429000"/>
            <a:ext cx="403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guerra de </a:t>
            </a:r>
            <a:r>
              <a:rPr lang="it-IT" dirty="0" err="1"/>
              <a:t>Castas</a:t>
            </a:r>
            <a:r>
              <a:rPr lang="it-IT" dirty="0"/>
              <a:t> (Yucatan 1847-1901)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9BE1B8-A962-481B-BE5B-B6BE0C67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466" y="2242066"/>
            <a:ext cx="1854584" cy="23738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855056-F33A-4B8C-A191-7FF911856510}"/>
              </a:ext>
            </a:extLst>
          </p:cNvPr>
          <p:cNvSpPr txBox="1"/>
          <p:nvPr/>
        </p:nvSpPr>
        <p:spPr>
          <a:xfrm>
            <a:off x="7129463" y="5304948"/>
            <a:ext cx="409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spedizioni contro gli </a:t>
            </a:r>
            <a:r>
              <a:rPr lang="it-IT" dirty="0" err="1"/>
              <a:t>Yaquis</a:t>
            </a:r>
            <a:r>
              <a:rPr lang="it-IT" dirty="0"/>
              <a:t> (1825-1910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BC21BB-B7A3-476B-8696-7E61FBE8B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264" y="5120283"/>
            <a:ext cx="2571752" cy="15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Alcune questioni culturali dell’Ottocento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dirty="0"/>
              <a:t>Quale spazio per l’indio? 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dirty="0"/>
              <a:t>La questione del romanzo storico: la riappropriazione di una storia altrui</a:t>
            </a:r>
          </a:p>
          <a:p>
            <a:pPr algn="ctr">
              <a:buNone/>
            </a:pPr>
            <a:endParaRPr lang="es-ES" sz="2400" dirty="0"/>
          </a:p>
          <a:p>
            <a:pPr algn="ctr">
              <a:buNone/>
            </a:pPr>
            <a:r>
              <a:rPr lang="it-IT" sz="2400" dirty="0"/>
              <a:t>L’ opposizione </a:t>
            </a:r>
          </a:p>
          <a:p>
            <a:pPr algn="ctr">
              <a:buNone/>
            </a:pPr>
            <a:r>
              <a:rPr lang="it-IT" sz="2400" dirty="0"/>
              <a:t>Civiltà (lo spazio urbano) </a:t>
            </a:r>
            <a:r>
              <a:rPr lang="it-IT" sz="2400" i="1" dirty="0"/>
              <a:t>versus</a:t>
            </a:r>
            <a:r>
              <a:rPr lang="it-IT" sz="2400" dirty="0"/>
              <a:t> Barbarie (lo spazio rurale) in un nuovo rapporto di colonizzazione.</a:t>
            </a:r>
          </a:p>
          <a:p>
            <a:pPr algn="ctr">
              <a:buNone/>
            </a:pPr>
            <a:endParaRPr lang="es-ES" sz="2400" dirty="0"/>
          </a:p>
          <a:p>
            <a:pPr algn="ctr">
              <a:buNone/>
            </a:pPr>
            <a:endParaRPr lang="es-ES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es-ES" dirty="0" err="1"/>
              <a:t>Tra</a:t>
            </a:r>
            <a:r>
              <a:rPr lang="es-ES" dirty="0"/>
              <a:t> Folclore e </a:t>
            </a:r>
            <a:r>
              <a:rPr lang="es-ES" dirty="0" err="1"/>
              <a:t>Archeologia</a:t>
            </a: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 err="1"/>
              <a:t>L’indianismo</a:t>
            </a:r>
            <a:r>
              <a:rPr lang="es-ES" dirty="0"/>
              <a:t> come movimiento di denuncia</a:t>
            </a:r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1727</Words>
  <Application>Microsoft Office PowerPoint</Application>
  <PresentationFormat>Widescreen</PresentationFormat>
  <Paragraphs>146</Paragraphs>
  <Slides>23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ヒラギノ角ゴ Pro W3</vt:lpstr>
      <vt:lpstr>Filo</vt:lpstr>
      <vt:lpstr>La questione indigena in America Latina </vt:lpstr>
      <vt:lpstr>Presentazione standard di PowerPoint</vt:lpstr>
      <vt:lpstr>Presentazione standard di PowerPoint</vt:lpstr>
      <vt:lpstr>Presentazione standard di PowerPoint</vt:lpstr>
      <vt:lpstr>Alcune esperienze di discorso ‘misto’</vt:lpstr>
      <vt:lpstr>Presentazione standard di PowerPoint</vt:lpstr>
      <vt:lpstr>L’ Età dell’Indipendenza</vt:lpstr>
      <vt:lpstr>Presentazione standard di PowerPoint</vt:lpstr>
      <vt:lpstr>Alcune questioni culturali dell’Ottocento</vt:lpstr>
      <vt:lpstr>Letteratura e Colonialismo nel Ventesimo Secolo</vt:lpstr>
      <vt:lpstr>Presentazione standard di PowerPoint</vt:lpstr>
      <vt:lpstr>Premessa:  una realtà di esclusione degli indigeni</vt:lpstr>
      <vt:lpstr> il mondo “andino”</vt:lpstr>
      <vt:lpstr>gli indigenisti peruviani</vt:lpstr>
      <vt:lpstr>Presentazione standard di PowerPoint</vt:lpstr>
      <vt:lpstr>José María ARGUEDAS (1911-1969)</vt:lpstr>
      <vt:lpstr>J. M. ARGUEDAS</vt:lpstr>
      <vt:lpstr>J. M. ARGUEDAS</vt:lpstr>
      <vt:lpstr>J. M. ARGUEDAS (opera narrativa + musica)</vt:lpstr>
      <vt:lpstr>J. M. ARGUEDAS (Genova, 1965)</vt:lpstr>
      <vt:lpstr>        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questione indigena in America Latina</dc:title>
  <dc:creator>Stefano Tedeschi</dc:creator>
  <cp:lastModifiedBy>Stefano Tedeschi</cp:lastModifiedBy>
  <cp:revision>6</cp:revision>
  <dcterms:created xsi:type="dcterms:W3CDTF">2018-11-22T07:36:11Z</dcterms:created>
  <dcterms:modified xsi:type="dcterms:W3CDTF">2018-11-22T11:52:45Z</dcterms:modified>
</cp:coreProperties>
</file>