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9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0693400" cy="7559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400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F4AFB-C4A4-4371-952C-ADC844A04132}" type="datetimeFigureOut">
              <a:rPr lang="fr-FR" smtClean="0"/>
              <a:pPr/>
              <a:t>22/10/2018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3E2A2-DA99-424C-9C62-FA0694CB0E69}" type="slidenum">
              <a:rPr lang="fr-FR" smtClean="0"/>
              <a:pPr/>
              <a:t>‹N›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24</a:t>
            </a:fld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26</a:t>
            </a:fld>
            <a:endParaRPr lang="fr-F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27</a:t>
            </a:fld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28</a:t>
            </a:fld>
            <a:endParaRPr lang="fr-F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29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30</a:t>
            </a:fld>
            <a:endParaRPr lang="fr-F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31</a:t>
            </a:fld>
            <a:endParaRPr lang="fr-F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32</a:t>
            </a:fld>
            <a:endParaRPr lang="fr-F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33</a:t>
            </a:fld>
            <a:endParaRPr lang="fr-F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34</a:t>
            </a:fld>
            <a:endParaRPr lang="fr-F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35</a:t>
            </a:fld>
            <a:endParaRPr lang="fr-F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36</a:t>
            </a:fld>
            <a:endParaRPr lang="fr-F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37</a:t>
            </a:fld>
            <a:endParaRPr lang="fr-F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38</a:t>
            </a:fld>
            <a:endParaRPr lang="fr-F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39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F3E2A2-DA99-424C-9C62-FA0694CB0E69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1" y="3022600"/>
            <a:ext cx="10109201" cy="4536693"/>
          </a:xfrm>
          <a:prstGeom prst="rect">
            <a:avLst/>
          </a:prstGeom>
          <a:noFill/>
        </p:spPr>
      </p:pic>
      <p:sp>
        <p:nvSpPr>
          <p:cNvPr id="3" name="Freeform 3"/>
          <p:cNvSpPr/>
          <p:nvPr/>
        </p:nvSpPr>
        <p:spPr>
          <a:xfrm>
            <a:off x="300622" y="1"/>
            <a:ext cx="10075278" cy="3778758"/>
          </a:xfrm>
          <a:custGeom>
            <a:avLst/>
            <a:gdLst>
              <a:gd name="connsiteX0" fmla="*/ 0 w 10075278"/>
              <a:gd name="connsiteY0" fmla="*/ 0 h 3778758"/>
              <a:gd name="connsiteX1" fmla="*/ 0 w 10075278"/>
              <a:gd name="connsiteY1" fmla="*/ 3778758 h 3778758"/>
              <a:gd name="connsiteX2" fmla="*/ 10075278 w 10075278"/>
              <a:gd name="connsiteY2" fmla="*/ 3778758 h 3778758"/>
              <a:gd name="connsiteX3" fmla="*/ 10075278 w 10075278"/>
              <a:gd name="connsiteY3" fmla="*/ 0 h 3778758"/>
              <a:gd name="connsiteX4" fmla="*/ 0 w 10075278"/>
              <a:gd name="connsiteY4" fmla="*/ 0 h 3778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3778758">
                <a:moveTo>
                  <a:pt x="0" y="0"/>
                </a:moveTo>
                <a:lnTo>
                  <a:pt x="0" y="3778758"/>
                </a:lnTo>
                <a:lnTo>
                  <a:pt x="10075278" y="3778758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69901" y="49868"/>
            <a:ext cx="9753601" cy="3719281"/>
          </a:xfrm>
          <a:prstGeom prst="rect">
            <a:avLst/>
          </a:prstGeom>
          <a:noFill/>
        </p:spPr>
        <p:txBody>
          <a:bodyPr wrap="square" lIns="0" tIns="0" rIns="0" bIns="45713" rtlCol="0">
            <a:spAutoFit/>
          </a:bodyPr>
          <a:lstStyle/>
          <a:p>
            <a:pPr algn="ctr">
              <a:tabLst/>
            </a:pP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Corso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di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Analisi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Chimico-Farmaceutica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e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Tossicologica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(A-L)</a:t>
            </a:r>
          </a:p>
          <a:p>
            <a:pPr>
              <a:lnSpc>
                <a:spcPts val="2400"/>
              </a:lnSpc>
            </a:pPr>
            <a:endParaRPr lang="en-US" altLang="zh-CN" sz="2900" i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2400"/>
              </a:lnSpc>
            </a:pPr>
            <a:r>
              <a:rPr lang="en-US" altLang="zh-CN" sz="3200" b="1" dirty="0" err="1">
                <a:latin typeface="+mj-lt"/>
                <a:cs typeface="Arial" pitchFamily="34" charset="0"/>
              </a:rPr>
              <a:t>Corso</a:t>
            </a:r>
            <a:r>
              <a:rPr lang="en-US" altLang="zh-CN" sz="3200" b="1" dirty="0">
                <a:latin typeface="+mj-lt"/>
                <a:cs typeface="Arial" pitchFamily="34" charset="0"/>
              </a:rPr>
              <a:t> di Laurea in CTF (270/04)</a:t>
            </a:r>
          </a:p>
          <a:p>
            <a:pPr algn="ctr">
              <a:lnSpc>
                <a:spcPts val="1800"/>
              </a:lnSpc>
            </a:pPr>
            <a:endParaRPr lang="en-US" altLang="zh-CN" sz="3200" i="1" dirty="0">
              <a:solidFill>
                <a:srgbClr val="FF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Facoltà</a:t>
            </a:r>
            <a:r>
              <a:rPr lang="en-US" altLang="zh-CN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 di Farmacia e Medicina</a:t>
            </a:r>
          </a:p>
          <a:p>
            <a:pPr algn="ctr">
              <a:lnSpc>
                <a:spcPts val="1800"/>
              </a:lnSpc>
            </a:pPr>
            <a:endParaRPr lang="en-US" altLang="zh-CN" sz="3200" i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Anno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Accademico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2018/2019</a:t>
            </a:r>
            <a:endParaRPr lang="en-US" altLang="zh-CN" sz="3200" b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>
              <a:lnSpc>
                <a:spcPts val="2400"/>
              </a:lnSpc>
            </a:pPr>
            <a:endParaRPr lang="en-US" altLang="zh-CN" sz="29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</a:pPr>
            <a:r>
              <a:rPr lang="en-US" altLang="zh-CN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Dott</a:t>
            </a:r>
            <a:r>
              <a:rPr lang="en-US" altLang="zh-CN" sz="3600" b="1" dirty="0">
                <a:latin typeface="+mj-lt"/>
                <a:cs typeface="Arial" pitchFamily="34" charset="0"/>
              </a:rPr>
              <a:t>. Sergio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Valente</a:t>
            </a:r>
            <a:endParaRPr lang="en-US" altLang="zh-CN" sz="3600" b="1" dirty="0">
              <a:latin typeface="+mj-lt"/>
              <a:cs typeface="Arial" pitchFamily="3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198616" y="6188052"/>
            <a:ext cx="6847580" cy="1048485"/>
          </a:xfrm>
          <a:prstGeom prst="rect">
            <a:avLst/>
          </a:prstGeom>
          <a:noFill/>
        </p:spPr>
        <p:txBody>
          <a:bodyPr wrap="none" lIns="0" tIns="0" rIns="0" bIns="45713" rtlCol="0">
            <a:spAutoFit/>
          </a:bodyPr>
          <a:lstStyle/>
          <a:p>
            <a:pPr>
              <a:lnSpc>
                <a:spcPts val="1400"/>
              </a:lnSpc>
              <a:tabLst>
                <a:tab pos="2374543" algn="l"/>
              </a:tabLst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2200"/>
              </a:lnSpc>
              <a:tabLst>
                <a:tab pos="2374543" algn="l"/>
              </a:tabLst>
            </a:pPr>
            <a:r>
              <a:rPr lang="en-US" altLang="zh-CN" dirty="0"/>
              <a:t>	</a:t>
            </a:r>
            <a:r>
              <a:rPr lang="en-US" altLang="zh-CN" sz="2900" dirty="0" err="1">
                <a:solidFill>
                  <a:srgbClr val="FFFFFF"/>
                </a:solidFill>
                <a:cs typeface="Arial" pitchFamily="34" charset="0"/>
              </a:rPr>
              <a:t>Lezione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07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–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22 </a:t>
            </a:r>
            <a:r>
              <a:rPr lang="en-US" altLang="zh-CN" sz="2900" dirty="0" err="1">
                <a:solidFill>
                  <a:srgbClr val="FFFFFF"/>
                </a:solidFill>
                <a:cs typeface="Arial" pitchFamily="34" charset="0"/>
              </a:rPr>
              <a:t>Ottobre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 2018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03300" y="2181790"/>
            <a:ext cx="46647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739900" y="2235932"/>
            <a:ext cx="98745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qualche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009900" y="2235932"/>
            <a:ext cx="62824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caso,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987800" y="2235932"/>
            <a:ext cx="64761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dopo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902200" y="2235932"/>
            <a:ext cx="21800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422900" y="2235932"/>
            <a:ext cx="201279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centrifugazione,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7696200" y="2235932"/>
            <a:ext cx="42319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394700" y="2235932"/>
            <a:ext cx="99219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rendere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206500" y="2740590"/>
            <a:ext cx="8284640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perfettamente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limpido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attraverso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stretti.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003300" y="3756590"/>
            <a:ext cx="46647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574800" y="3794690"/>
            <a:ext cx="784323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separare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206500" y="4302690"/>
            <a:ext cx="811459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conveniente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centrifugazione.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003300" y="4823390"/>
            <a:ext cx="46647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625600" y="4874190"/>
            <a:ext cx="803585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prescrive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genericamente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spetta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1206500" y="5382190"/>
            <a:ext cx="727936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all’analista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decidere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centrifugare.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1079500" y="5032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10/39</a:t>
              </a:r>
            </a:p>
          </p:txBody>
        </p:sp>
      </p:grpSp>
      <p:sp>
        <p:nvSpPr>
          <p:cNvPr id="2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014537"/>
            <a:ext cx="543039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Difficilmente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separano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puri.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79500" y="2586037"/>
            <a:ext cx="46647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51000" y="2624137"/>
            <a:ext cx="797673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termine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82700" y="3170237"/>
            <a:ext cx="8262518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eliminare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estranee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trattenute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opportuno.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79500" y="4656137"/>
            <a:ext cx="63664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879600" y="4706937"/>
            <a:ext cx="770608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spruzza,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79500" y="5032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Lavaggio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130300" y="5278437"/>
            <a:ext cx="8883842" cy="103361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  <a:tab pos="80645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spruzzetta,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lavaggio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645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raccolga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645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11/39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11/39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090737"/>
            <a:ext cx="63664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65300" y="2128837"/>
            <a:ext cx="769223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674937"/>
            <a:ext cx="8188973" cy="139268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aggiungono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gocce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lavaggio,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bacchettina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nuovamente.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L’operazione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ripetuta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volte.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4237037"/>
            <a:ext cx="46647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73200" y="4275137"/>
            <a:ext cx="817300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lavaggio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7100" y="487195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Lavaggio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27100" y="4859337"/>
            <a:ext cx="8922314" cy="161069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servirà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ulteriori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ricerche.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lavaggio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successive,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invece,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gettare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diluire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eccessivamente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12/39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12/39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27100" y="2171700"/>
            <a:ext cx="8750985" cy="185435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rimuovere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raccogliere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trova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bacchetta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trasferire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servendosi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spruzzetta,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recipiente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l’imbuto.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4203700"/>
            <a:ext cx="440826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36700" y="4257842"/>
            <a:ext cx="778540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aprire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stendendolo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30300" y="4787900"/>
            <a:ext cx="8318046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orologio,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raccogliere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l’aiuto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spatola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bacchetta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rimuoverlo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spruzzetta.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7100" y="477430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Lavaggio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13/39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79500" y="2596053"/>
            <a:ext cx="125970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Talvolta,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425700" y="2634153"/>
            <a:ext cx="725038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scarso,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conveniente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82700" y="3142153"/>
            <a:ext cx="117897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sciogliere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755900" y="3142153"/>
            <a:ext cx="14106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175000" y="3142153"/>
            <a:ext cx="135684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749800" y="3142153"/>
            <a:ext cx="35266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397500" y="3142153"/>
            <a:ext cx="60260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223000" y="3142153"/>
            <a:ext cx="77226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stesso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327900" y="3142153"/>
            <a:ext cx="79316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(senza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458200" y="3142153"/>
            <a:ext cx="104054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toglierlo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282700" y="3662853"/>
            <a:ext cx="8271880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dall’imbuto)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aggiungendo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contagocce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strettamente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necessaria.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079500" y="5794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Lavaggio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precipitati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14/39</a:t>
              </a: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850900" y="2120900"/>
            <a:ext cx="63664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00200" y="2159000"/>
            <a:ext cx="800283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gorgogliare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54100" y="2667000"/>
            <a:ext cx="508203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recipiente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opportuno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(beuta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provetta).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50900" y="3187700"/>
            <a:ext cx="471283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473200" y="3238500"/>
            <a:ext cx="825091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gorgogliare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mezzo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tubetto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54100" y="3733800"/>
            <a:ext cx="321703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opportunamente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piegato.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50900" y="4267200"/>
            <a:ext cx="1829603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Un’estremità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2755900" y="4305300"/>
            <a:ext cx="674928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tubetto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immersa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l’altra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054100" y="4826000"/>
            <a:ext cx="7888185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collegata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generatore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bombola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“Kipp”.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50900" y="4270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Gorgogliamento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sviluppo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15/39</a:t>
              </a: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9100" y="1689100"/>
            <a:ext cx="4876800" cy="48006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927100" y="2746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Gorgogliamento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sviluppo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16/39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9900" y="2095500"/>
            <a:ext cx="4889500" cy="39878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850900" y="3508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Gorgogliamento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sviluppo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17/39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052637"/>
            <a:ext cx="5846857" cy="146751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tossici: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R.D.L.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09/01/27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147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Prevenzione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infortuni: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D.P.R.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27/04/55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547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Igiene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lavoro: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D.P.R.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19/03/56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303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79500" y="3716337"/>
            <a:ext cx="2102179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Classificazione,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352800" y="3767137"/>
            <a:ext cx="6214009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etichettatura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imballaggio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pericolose: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82700" y="4287837"/>
            <a:ext cx="8053680" cy="7910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03/02/97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(sostanze);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16/07/98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285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(preparati).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79500" y="5303837"/>
            <a:ext cx="1120563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Attività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235200" y="5341937"/>
            <a:ext cx="7502438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comportanti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incidente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rilevante: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17/08/99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30300" y="5875337"/>
            <a:ext cx="1005083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334.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79500" y="394953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Riferimenti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normativi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18/39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1938337"/>
            <a:ext cx="7613366" cy="8936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amianto: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15/08/91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277.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Dispositivi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individuali: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04/12/92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475,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216900" y="2522537"/>
            <a:ext cx="598690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D.M.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4270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Riferimenti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normativi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112753"/>
            <a:ext cx="8922314" cy="384207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02/05/01.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5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lavoro: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19/09/94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626.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Segnaletica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14/08/96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493.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cancerogeni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mutageni: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25/02/2000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66,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Titolo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19/09/1994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626.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5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Protezione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chimici: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02/02/2002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25,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Titolo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D.Lgs.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19/09/1994.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19/39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19/39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5032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73084" y="2286000"/>
            <a:ext cx="8869416" cy="44191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separato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madri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modi: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3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porosa.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vuole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recuperare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grandezza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dipendere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bensì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piccolo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evitare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dispersione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2/39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2/39</a:t>
              </a:r>
            </a:p>
          </p:txBody>
        </p:sp>
      </p:grp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467439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2143839"/>
            <a:ext cx="8922314" cy="42267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conoscenza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indispensabile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impiegate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addetti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l’Unione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Europea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regolamentati,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rientranti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categorie: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esplosivi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esplodere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fiamma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sensibili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urti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dinitrobenzene;</a:t>
            </a: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20/39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842500" y="7137400"/>
            <a:ext cx="585097" cy="26205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2/52</a:t>
            </a:r>
          </a:p>
        </p:txBody>
      </p:sp>
      <p:grpSp>
        <p:nvGrpSpPr>
          <p:cNvPr id="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20/39</a:t>
              </a:r>
            </a:p>
          </p:txBody>
        </p:sp>
      </p:grp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1798637"/>
            <a:ext cx="455253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73200" y="1836737"/>
            <a:ext cx="8124596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comburenti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soprattutto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394953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2497137"/>
            <a:ext cx="8922314" cy="430374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infiammabili,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esotermica;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infiammabili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l’aria,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normale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ulteriore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apporto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energia,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riscaldarsi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infiammarsi,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ovvero: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rapida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sorgente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accensione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continuano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bruciare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consumarsi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l’allontanamento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sorgente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accensione,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ovvero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)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21/39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21/39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6000" y="5032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219200" y="2228169"/>
            <a:ext cx="8190384" cy="293157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infiammabilità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inferiore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MS PGothic" pitchFamily="18" charset="0"/>
              </a:rPr>
              <a:t>°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ovvero: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gassoso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normale,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ovvero: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umida,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sprigionano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pericolose;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5314269"/>
            <a:ext cx="46006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701800" y="5365069"/>
            <a:ext cx="814665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infiammabili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66800" y="5898469"/>
            <a:ext cx="4372351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infiammabilità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ºC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55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ºC;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22/39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79500" y="2328584"/>
            <a:ext cx="8267200" cy="35086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ingestione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penetrazione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cutanea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comportare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gravi,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acuti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cronici,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morte;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6.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nocivi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ingestione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penetrazione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cutanea,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comportare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gravità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limitata;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7.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corrosivi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tessuti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vivi,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esercitare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distruttiva;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79500" y="609600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23/39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870157" y="2222916"/>
            <a:ext cx="46006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8.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428957" y="2261016"/>
            <a:ext cx="811792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irritanti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corrosivi,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produrre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73357" y="2781716"/>
            <a:ext cx="8540543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immediato,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prolungato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ripetuto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mucose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infiammatoria;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70157" y="3797716"/>
            <a:ext cx="46006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9.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555957" y="3835816"/>
            <a:ext cx="782284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sensibilizzanti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cutaneo,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73357" y="4381916"/>
            <a:ext cx="8012450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luogo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ipersensibilizzazione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successiva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all’agente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produce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dermatiti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disagi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respiratori;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70157" y="5032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24/39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27100" y="2090737"/>
            <a:ext cx="61074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714500" y="2128837"/>
            <a:ext cx="792640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estremamente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infiammabili):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30300" y="2674937"/>
            <a:ext cx="8190960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infiammabilità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inferiore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ºC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inferiore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35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ºC;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4173537"/>
            <a:ext cx="6382260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11.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tossici):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327900" y="4211637"/>
            <a:ext cx="167154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30300" y="4757737"/>
            <a:ext cx="8338693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ingestione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penetrazione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cutanea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comportare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estremamente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gravi,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acuti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cronici,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morte;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27100" y="487195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25/39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03300" y="2332037"/>
            <a:ext cx="61074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12.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727200" y="2386179"/>
            <a:ext cx="784900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ciclo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riproduttivo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ingestione,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2916237"/>
            <a:ext cx="8304517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cutaneo,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rendere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frequenti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nocivi,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ereditari,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danni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carico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funzione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capacità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riproduttive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maschili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femminili.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4414837"/>
            <a:ext cx="61074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13.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739900" y="4452937"/>
            <a:ext cx="764382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l’ambiente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06500" y="4973637"/>
            <a:ext cx="8188845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utilizzazione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immediati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differiti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l’ambiente;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03300" y="5032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26/39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79500" y="2245017"/>
            <a:ext cx="61074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14.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803400" y="2283117"/>
            <a:ext cx="774975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cancerogeni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inalazione,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79500" y="2880017"/>
            <a:ext cx="8182240" cy="29572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ingestione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penetrazione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cutanea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produrre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aumentarne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frequenza;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15.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teratogeni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donne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gravidanza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malformazioni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dell’embrione;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16.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mutageni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assorbite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dall’organismo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sviluppo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alterazioni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ereditarie.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79500" y="503237"/>
            <a:ext cx="5352299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27/39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27100" y="2532553"/>
            <a:ext cx="8488093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tipologia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utilizzate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etichette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simboli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3586653"/>
            <a:ext cx="50013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739900" y="3637453"/>
            <a:ext cx="51014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fase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565400" y="3637453"/>
            <a:ext cx="2324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086100" y="3637453"/>
            <a:ext cx="162403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etichettatura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914900" y="3637453"/>
            <a:ext cx="2324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435600" y="3637453"/>
            <a:ext cx="32380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45200" y="3637453"/>
            <a:ext cx="110979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prodotto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366000" y="3637453"/>
            <a:ext cx="101175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consiste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699500" y="3637453"/>
            <a:ext cx="60433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30300" y="4132753"/>
            <a:ext cx="181620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individuazione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3225800" y="4132753"/>
            <a:ext cx="15388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3695700" y="4132753"/>
            <a:ext cx="128913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successiva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5384800" y="4132753"/>
            <a:ext cx="144924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trascrizione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7137400" y="4132753"/>
            <a:ext cx="28212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7747000" y="4132753"/>
            <a:ext cx="111383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etichetta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9131300" y="4132753"/>
            <a:ext cx="16190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1130300" y="4653453"/>
            <a:ext cx="8419421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direttamente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confezione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imballaggio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indicazioni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prodotto.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927100" y="503237"/>
            <a:ext cx="7483652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pericoli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28/39</a:t>
              </a:r>
            </a:p>
          </p:txBody>
        </p:sp>
      </p:grpSp>
      <p:sp>
        <p:nvSpPr>
          <p:cNvPr id="3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103437"/>
            <a:ext cx="8207440" cy="18426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simboli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rappresentati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sfondo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arancione,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insieme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(frasi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precisare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tipologia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prudenza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(frasi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modalità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4135437"/>
            <a:ext cx="628634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828800" y="4189579"/>
            <a:ext cx="7826951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elenco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consulti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l’allegato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fine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4681537"/>
            <a:ext cx="1826590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presentazione.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5202237"/>
            <a:ext cx="1017715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Infine,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108200" y="5253037"/>
            <a:ext cx="7446397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l'etichetta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054100" y="5786437"/>
            <a:ext cx="1597873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produttore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03300" y="415875"/>
            <a:ext cx="7483652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29/39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7800" y="1701800"/>
            <a:ext cx="6223000" cy="46228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079500" y="3508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3/39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590800"/>
            <a:ext cx="4432300" cy="16129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84300" y="4876800"/>
            <a:ext cx="4965700" cy="16129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1422400" y="2120900"/>
            <a:ext cx="7141379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Simboli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associati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sicurezza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(chimico-fisici)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22400" y="4394200"/>
            <a:ext cx="6663106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Simboli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associati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(tossicologici)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22400" y="427037"/>
            <a:ext cx="7483652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30/39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5100" y="2578100"/>
            <a:ext cx="1511300" cy="1612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55700" y="2044700"/>
            <a:ext cx="5367560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Simbolo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associato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l'ambiente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55700" y="350837"/>
            <a:ext cx="7483652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Metodi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strumenti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riconoscere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55700" y="4965700"/>
            <a:ext cx="8922314" cy="15850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compresenti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ogni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valutare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precise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indicazioni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derivanti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31/39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31/39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03300" y="2636837"/>
            <a:ext cx="72936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905000" y="2674937"/>
            <a:ext cx="778232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caratteristiche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importanti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3195637"/>
            <a:ext cx="8088817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nocive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rappresentata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breve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(effetto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acuto).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4211637"/>
            <a:ext cx="38151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460500" y="4265779"/>
            <a:ext cx="834452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livello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definito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test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06500" y="4770437"/>
            <a:ext cx="8555547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chimico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letale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funzione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03300" y="503237"/>
            <a:ext cx="847995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32/39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79500" y="2443653"/>
            <a:ext cx="831959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184400" y="2513837"/>
            <a:ext cx="7398820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50%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82700" y="3002453"/>
            <a:ext cx="7965642" cy="7910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animali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esperimento;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definita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(orale,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cutanea,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etc…..).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79500" y="4018453"/>
            <a:ext cx="63664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866900" y="4021127"/>
            <a:ext cx="758470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normativa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prevede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animale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82700" y="4577253"/>
            <a:ext cx="8274958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l’uso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ratto,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cutanea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previsto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l’impiego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coniglio.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79500" y="503237"/>
            <a:ext cx="847995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33/39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03300" y="2610069"/>
            <a:ext cx="806311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955800" y="2696295"/>
            <a:ext cx="7717305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206969"/>
            <a:ext cx="8763425" cy="18682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animali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esperimento,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determinato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periodo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normativa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prevede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l’uso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animale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esperimento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esposizione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503237"/>
            <a:ext cx="847995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34/39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100" y="3924300"/>
            <a:ext cx="7162800" cy="19812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952500" y="2120900"/>
            <a:ext cx="299762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46200" y="2159000"/>
            <a:ext cx="8286692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Letale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(DL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Letale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55700" y="2679700"/>
            <a:ext cx="8027326" cy="80387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(CL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utilizzate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tossico,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nocivo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riportati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tabella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seguente: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52500" y="503237"/>
            <a:ext cx="847995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35/39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120900"/>
            <a:ext cx="131478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L’Unione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400300" y="2159000"/>
            <a:ext cx="704654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Europea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suddivide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cancerogeni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categorie,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30300" y="2743200"/>
            <a:ext cx="8387937" cy="249555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decrescente: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cancerogeni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sull'uomo;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dovrebbero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cancerogene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l'uomo;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3.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sospette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sull'uomo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tuttavia,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30300" y="5384800"/>
            <a:ext cx="48571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879600" y="5384800"/>
            <a:ext cx="60593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768600" y="5384800"/>
            <a:ext cx="129176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supportati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292600" y="5384800"/>
            <a:ext cx="30938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889500" y="5384800"/>
            <a:ext cx="156748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informazioni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680200" y="5384800"/>
            <a:ext cx="122520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sufficienti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8128000" y="5384800"/>
            <a:ext cx="42319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813800" y="5384800"/>
            <a:ext cx="47128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77900" y="5918200"/>
            <a:ext cx="3456716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soddisfacente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27100" y="487195"/>
            <a:ext cx="847995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36/39</a:t>
              </a: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03300" y="2556987"/>
            <a:ext cx="8246873" cy="13424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riguarda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categoria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esistono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sufficienti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stabilire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causale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l’esposizione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dell’uomo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sviluppo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tumori.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4106387"/>
            <a:ext cx="2044021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L'etichettatura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060700" y="4144487"/>
            <a:ext cx="6600525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conterrà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R45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cancro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”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06500" y="4665187"/>
            <a:ext cx="8430449" cy="7910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R49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”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accompagnata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simbolo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T+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(teschio).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03300" y="547353"/>
            <a:ext cx="847995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37/39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55975" y="2573337"/>
            <a:ext cx="8599983" cy="13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riguarda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categoria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esistono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sufficienti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ritenere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verosimile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l’esposizione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dell’uomo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sviluppo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tumori.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55975" y="4122737"/>
            <a:ext cx="2044021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L'etichettatura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045459" y="4176879"/>
            <a:ext cx="660052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conterrà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R45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cancro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”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59175" y="4681537"/>
            <a:ext cx="8430449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R49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inalazione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”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accompagnata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simbolo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(teschio).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55975" y="503237"/>
            <a:ext cx="847995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38/39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0682" y="2014537"/>
            <a:ext cx="63664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71582" y="2068679"/>
            <a:ext cx="757585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riguarda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categoria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esistono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23882" y="2573337"/>
            <a:ext cx="8090933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ottenute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adeguati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animali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bastano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tuttavia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categoria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0682" y="3589337"/>
            <a:ext cx="200971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L’etichettatura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117782" y="3643479"/>
            <a:ext cx="6389057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conterrà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R40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effetti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23882" y="4135437"/>
            <a:ext cx="419364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cancerogeni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”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insufficienti.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20682" y="4656137"/>
            <a:ext cx="299762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415982" y="4706937"/>
            <a:ext cx="789979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preparati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0,1%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20682" y="394953"/>
            <a:ext cx="8479950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Valutazione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Chimico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Classificazione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pericolosi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salute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71482" y="5278437"/>
            <a:ext cx="8871018" cy="15337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Categoria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dell’1%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Categoria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considerare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volta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cancerogeni,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l’obbligo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relativa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frase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rischio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518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39/39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6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7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39/39</a:t>
              </a:r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79500" y="2184400"/>
            <a:ext cx="8329588" cy="23544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(a)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piegato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esattamente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(b),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(c),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aprono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lembi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(d)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adattato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imbuto,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mantenendolo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bagnandolo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distillata,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resti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aderente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(e).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79500" y="4699000"/>
            <a:ext cx="1224694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2413000" y="4749800"/>
            <a:ext cx="730417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riempito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gambo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dell’imbuto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82700" y="5270500"/>
            <a:ext cx="8172558" cy="8027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riempirsi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colonna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persistere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durante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bolle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risucchio.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79500" y="609600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4/39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79500" y="2318067"/>
            <a:ext cx="7393627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dell’imbuto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79500" y="2889567"/>
            <a:ext cx="381515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739900" y="2927667"/>
            <a:ext cx="85921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870200" y="2927667"/>
            <a:ext cx="99899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filtrante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102100" y="2927667"/>
            <a:ext cx="99815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provoca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410200" y="2927667"/>
            <a:ext cx="641842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sotto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337300" y="2927667"/>
            <a:ext cx="14106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781800" y="2927667"/>
            <a:ext cx="60260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632700" y="2927667"/>
            <a:ext cx="1797159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un’aspirazione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079500" y="3486467"/>
            <a:ext cx="8309967" cy="196977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proporzionale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all’altezza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colonna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aumentare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velocità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imbuti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gambo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lungo.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riempire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circa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mm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bordo.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079500" y="563395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9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0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5/39</a:t>
              </a:r>
            </a:p>
          </p:txBody>
        </p:sp>
      </p:grpSp>
      <p:sp>
        <p:nvSpPr>
          <p:cNvPr id="22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027237"/>
            <a:ext cx="8172750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debbono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gelatinosi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idrossidi),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larghi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rapidi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3081337"/>
            <a:ext cx="63664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76400" y="3132137"/>
            <a:ext cx="811113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opportuno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30300" y="3627437"/>
            <a:ext cx="432426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stretti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(filtri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qualitativa).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27100" y="4160837"/>
            <a:ext cx="1559786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Nell’analisi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603500" y="4198937"/>
            <a:ext cx="682065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semimicro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micro,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sostituita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27100" y="3508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27100" y="4783137"/>
            <a:ext cx="8869416" cy="223907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appositi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apparecchi,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detti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rotanti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velocità.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vantaggio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rapida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permette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separazioni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perdite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2042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6/39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6/39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1866900"/>
            <a:ext cx="6337300" cy="42926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774700" y="3508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7/39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1938337"/>
            <a:ext cx="636649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01800" y="1992479"/>
            <a:ext cx="7574125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sospensione,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contenuta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522537"/>
            <a:ext cx="8774133" cy="139268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nell’apposita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cilindro-conica,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introduce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quest’ultima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tubi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portaprovette.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tubo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colloca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un’altra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egual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30300" y="4059237"/>
            <a:ext cx="597921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peso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057400" y="4059237"/>
            <a:ext cx="232436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590800" y="4059237"/>
            <a:ext cx="74860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657600" y="4059237"/>
            <a:ext cx="42319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381500" y="4059237"/>
            <a:ext cx="86594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evitare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537200" y="4059237"/>
            <a:ext cx="120719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vibrazioni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035800" y="4059237"/>
            <a:ext cx="153888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7505700" y="4059237"/>
            <a:ext cx="1811714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sbilanciamenti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30300" y="4567237"/>
            <a:ext cx="2118400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dell’apparecchio.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27100" y="5087937"/>
            <a:ext cx="440826" cy="36676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524000" y="5138737"/>
            <a:ext cx="7884723" cy="3026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ruotare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lentamente,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velocità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77900" y="5672137"/>
            <a:ext cx="6248698" cy="94384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massima,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minuto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3000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giri).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927100" y="4270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8/39</a:t>
              </a:r>
            </a:p>
          </p:txBody>
        </p:sp>
      </p:grpSp>
      <p:sp>
        <p:nvSpPr>
          <p:cNvPr id="2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850900" y="2090737"/>
            <a:ext cx="636649" cy="3678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25600" y="2128837"/>
            <a:ext cx="7771936" cy="3197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spinto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fondo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50900" y="2713037"/>
            <a:ext cx="8812349" cy="23801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provetta,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deposita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così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limpido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allontanato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decantazione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aspirazione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contagocce.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rimasto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prelevato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bacchettina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spatola.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50900" y="579437"/>
            <a:ext cx="7980967" cy="11541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Filtrazione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centrifugazione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9/39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</TotalTime>
  <Words>2413</Words>
  <Application>Microsoft Office PowerPoint</Application>
  <PresentationFormat>Personalizzato</PresentationFormat>
  <Paragraphs>728</Paragraphs>
  <Slides>39</Slides>
  <Notes>39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39</vt:i4>
      </vt:variant>
    </vt:vector>
  </HeadingPairs>
  <TitlesOfParts>
    <vt:vector size="45" baseType="lpstr">
      <vt:lpstr>MS PGothic</vt:lpstr>
      <vt:lpstr>宋体</vt:lpstr>
      <vt:lpstr>Arial</vt:lpstr>
      <vt:lpstr>Calibri</vt:lpstr>
      <vt:lpstr>Times New Roman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sergio</dc:creator>
  <cp:lastModifiedBy>Sergio  Valente</cp:lastModifiedBy>
  <cp:revision>15</cp:revision>
  <dcterms:created xsi:type="dcterms:W3CDTF">2006-08-16T00:00:00Z</dcterms:created>
  <dcterms:modified xsi:type="dcterms:W3CDTF">2018-10-22T08:41:17Z</dcterms:modified>
</cp:coreProperties>
</file>