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66" r:id="rId8"/>
    <p:sldId id="265" r:id="rId9"/>
    <p:sldId id="267" r:id="rId10"/>
    <p:sldId id="269" r:id="rId11"/>
    <p:sldId id="270" r:id="rId12"/>
    <p:sldId id="271" r:id="rId13"/>
    <p:sldId id="272" r:id="rId14"/>
    <p:sldId id="274" r:id="rId15"/>
    <p:sldId id="273" r:id="rId16"/>
    <p:sldId id="280" r:id="rId17"/>
    <p:sldId id="278" r:id="rId18"/>
    <p:sldId id="279" r:id="rId19"/>
    <p:sldId id="275" r:id="rId20"/>
    <p:sldId id="281" r:id="rId21"/>
    <p:sldId id="282" r:id="rId22"/>
    <p:sldId id="283" r:id="rId23"/>
    <p:sldId id="284" r:id="rId24"/>
    <p:sldId id="276" r:id="rId25"/>
    <p:sldId id="292" r:id="rId26"/>
    <p:sldId id="285" r:id="rId27"/>
    <p:sldId id="287" r:id="rId28"/>
    <p:sldId id="293" r:id="rId29"/>
    <p:sldId id="294" r:id="rId30"/>
    <p:sldId id="295" r:id="rId31"/>
    <p:sldId id="296" r:id="rId32"/>
    <p:sldId id="297" r:id="rId33"/>
    <p:sldId id="286" r:id="rId34"/>
    <p:sldId id="288" r:id="rId35"/>
    <p:sldId id="298" r:id="rId36"/>
    <p:sldId id="289" r:id="rId37"/>
    <p:sldId id="290" r:id="rId38"/>
    <p:sldId id="291" r:id="rId39"/>
    <p:sldId id="301" r:id="rId40"/>
    <p:sldId id="277" r:id="rId41"/>
    <p:sldId id="299" r:id="rId42"/>
    <p:sldId id="300" r:id="rId43"/>
    <p:sldId id="302" r:id="rId44"/>
    <p:sldId id="257" r:id="rId45"/>
    <p:sldId id="258" r:id="rId46"/>
    <p:sldId id="303" r:id="rId47"/>
    <p:sldId id="259" r:id="rId48"/>
    <p:sldId id="304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2548-75ED-4ADE-8B15-381A12F88CFA}" type="datetimeFigureOut">
              <a:rPr lang="it-IT" smtClean="0"/>
              <a:pPr/>
              <a:t>17/05/2015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4513-14C4-4580-81A5-5CB6E363B3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imgres?imgurl=http://1.bp.blogspot.com/_Mz82Dvgeu0I/SeVQvT5gwMI/AAAAAAAAANo/9lX5T1aHR7M/s400/Imagem2.jpg&amp;imgrefurl=http://enfermagem-sae.blogspot.com/2009/04/leishmaniose-visceral-ou-calazar.html&amp;usg=__n1Fmsvk0Z6wf2dnurOinT24YNc0=&amp;h=373&amp;w=400&amp;sz=29&amp;hl=it&amp;start=21&amp;um=1&amp;itbs=1&amp;tbnid=bQV0IUbrZN86EM:&amp;tbnh=116&amp;tbnw=124&amp;prev=/images%3Fq%3Dleishmania%2Binfantum%26um%3D1%26hl%3Dit%26sa%3DN%26rlz%3D1T4GGLR_itIT328IT328%26tbs%3Disch:1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Principali malattie infettive negli animali da affezione</a:t>
            </a:r>
            <a:endParaRPr lang="it-IT" dirty="0"/>
          </a:p>
        </p:txBody>
      </p:sp>
      <p:pic>
        <p:nvPicPr>
          <p:cNvPr id="16386" name="Picture 2" descr="http://zerozeronews.it/wp-content/uploads/sites/8/2015/03/Cani-e-Gatti-padroni-del-temp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94360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Epidemiologia </a:t>
            </a: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32" y="1552574"/>
            <a:ext cx="7342730" cy="437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Patogenesi </a:t>
            </a:r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552676" cy="42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Patogenesi </a:t>
            </a:r>
            <a:endParaRPr lang="it-I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679" y="1400174"/>
            <a:ext cx="7282560" cy="43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Prevenzione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cimurro è tra le malattie per le quali si effettua regolarmente la vaccinazione del cane. </a:t>
            </a:r>
          </a:p>
          <a:p>
            <a:r>
              <a:rPr lang="it-IT" dirty="0" smtClean="0"/>
              <a:t>La gravità della malattia, soprattutto nei cuccioli, sottolinea l'importanza di effettuare la profilassi vaccinale. </a:t>
            </a:r>
          </a:p>
          <a:p>
            <a:r>
              <a:rPr lang="it-IT" dirty="0" smtClean="0"/>
              <a:t>Il cimurro non può essere trasmesso dal cane all'uomo o al gatto.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Parvovirosi</a:t>
            </a:r>
            <a:r>
              <a:rPr lang="it-IT" dirty="0" smtClean="0"/>
              <a:t> del cane </a:t>
            </a:r>
            <a:endParaRPr lang="it-I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1020"/>
            <a:ext cx="6000792" cy="55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LA GASTROENTERITE VIRALE (O PARVOVIROSI)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5715008" cy="4525963"/>
          </a:xfrm>
        </p:spPr>
        <p:txBody>
          <a:bodyPr>
            <a:noAutofit/>
          </a:bodyPr>
          <a:lstStyle/>
          <a:p>
            <a:r>
              <a:rPr lang="it-IT" sz="2400" dirty="0" smtClean="0"/>
              <a:t>La gastroenterite virale o </a:t>
            </a:r>
            <a:r>
              <a:rPr lang="it-IT" sz="2400" dirty="0" err="1" smtClean="0"/>
              <a:t>parvovirosi</a:t>
            </a:r>
            <a:r>
              <a:rPr lang="it-IT" sz="2400" dirty="0" smtClean="0"/>
              <a:t> è una delle più gravi malattie virali del cane, soprattutto nei cuccioli. </a:t>
            </a:r>
          </a:p>
          <a:p>
            <a:r>
              <a:rPr lang="it-IT" sz="2400" dirty="0" smtClean="0"/>
              <a:t>È causata dal </a:t>
            </a:r>
            <a:r>
              <a:rPr lang="it-IT" sz="2400" dirty="0" err="1" smtClean="0"/>
              <a:t>Parvovirus</a:t>
            </a:r>
            <a:r>
              <a:rPr lang="it-IT" sz="2400" dirty="0" smtClean="0"/>
              <a:t> (CPV2) ,  </a:t>
            </a:r>
          </a:p>
          <a:p>
            <a:r>
              <a:rPr lang="it-IT" sz="2400" dirty="0" smtClean="0"/>
              <a:t>Si distingue da CPV 1, un altro virus ritrovato nelle feci del cane senza significato patologico. </a:t>
            </a:r>
          </a:p>
          <a:p>
            <a:r>
              <a:rPr lang="it-IT" sz="2400" dirty="0" smtClean="0"/>
              <a:t>Il virus a DNA </a:t>
            </a:r>
            <a:r>
              <a:rPr lang="it-IT" sz="2400" dirty="0" err="1" smtClean="0"/>
              <a:t>monocatenario</a:t>
            </a:r>
            <a:r>
              <a:rPr lang="it-IT" sz="2400" dirty="0" smtClean="0"/>
              <a:t>,  è resistente alle variazioni di temperatura e di clima e può sopravvivere a lungo nell'ambiente e sugli oggetti, quali scarpe, erba, cucce, lettini, guinzagli e anche persone. </a:t>
            </a:r>
          </a:p>
        </p:txBody>
      </p:sp>
      <p:pic>
        <p:nvPicPr>
          <p:cNvPr id="35842" name="Picture 2" descr="http://www.omeopatiapossibile.it/wp-content/uploads/2010/03/pa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883" y="2071678"/>
            <a:ext cx="349311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Trasmissione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</a:t>
            </a:r>
            <a:r>
              <a:rPr lang="it-IT" dirty="0" smtClean="0"/>
              <a:t>l </a:t>
            </a:r>
            <a:r>
              <a:rPr lang="it-IT" dirty="0" smtClean="0"/>
              <a:t>virus  è molto contagioso </a:t>
            </a:r>
            <a:r>
              <a:rPr lang="it-IT" dirty="0" smtClean="0"/>
              <a:t> si trasmette </a:t>
            </a:r>
            <a:r>
              <a:rPr lang="it-IT" dirty="0" smtClean="0"/>
              <a:t>da un cane all'altro attraverso le feci.</a:t>
            </a:r>
          </a:p>
          <a:p>
            <a:r>
              <a:rPr lang="it-IT" dirty="0" smtClean="0"/>
              <a:t>Il contagio avviene quindi attraverso il contatto orale con feci infette o oggetti contaminati. </a:t>
            </a:r>
          </a:p>
          <a:p>
            <a:r>
              <a:rPr lang="it-IT" dirty="0" smtClean="0"/>
              <a:t>Il cane spesso viene esposto al virus al parco o in altri ambienti di socializzazione con i suoi simili, ma il patogeno può entrare in casa anche attraverso una serie di oggetti contaminati.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Sintomatologia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Solo il 20% circa dei cani infetti sviluppa la malattia, ma le conseguenze possono essere gravi.</a:t>
            </a:r>
          </a:p>
          <a:p>
            <a:r>
              <a:rPr lang="it-IT" dirty="0" smtClean="0"/>
              <a:t>Sono colpiti da gastroenterite virale soprattutto i cuccioli di 6-20 settimane. </a:t>
            </a:r>
          </a:p>
          <a:p>
            <a:r>
              <a:rPr lang="it-IT" dirty="0" smtClean="0"/>
              <a:t>Il cane infetto presenta vomito intenso, grave diarrea emorragica caratterizzata da un forte odore acre, depressione, inappetenza. </a:t>
            </a:r>
          </a:p>
          <a:p>
            <a:r>
              <a:rPr lang="it-IT" dirty="0" smtClean="0"/>
              <a:t>Vomito e diarrea inducono rapidamente un grave stato di disidratazione che, soprattutto nei cuccioli, può essere fatale. </a:t>
            </a:r>
          </a:p>
          <a:p>
            <a:r>
              <a:rPr lang="it-IT" dirty="0" smtClean="0"/>
              <a:t>In assenza di terapia, il cane è destinato a morire in breve tempo.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Decorso e prevenzione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genere il decorso della malattia è di 5-7 giorni, ma la guarigione non è sempre sicura.</a:t>
            </a:r>
          </a:p>
          <a:p>
            <a:r>
              <a:rPr lang="it-IT" dirty="0" smtClean="0"/>
              <a:t>Fortunatamente, per questa grave malattia esiste la vaccinazione, che deve essere effettuata già nel cucciolo intorno a 6-8 settimane d'età e poi ripetuta (richiami) regolarmente per tutta la vita.</a:t>
            </a:r>
          </a:p>
          <a:p>
            <a:r>
              <a:rPr lang="it-IT" dirty="0" smtClean="0"/>
              <a:t> Il virus della gastroenterite canina non causa malattia nel gatto e nelle persone.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LEPTOSPIROSI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r>
              <a:rPr lang="it-IT" dirty="0" smtClean="0"/>
              <a:t>La leptospirosi è una delle malattie per cui annualmente si vaccina il cane ed è </a:t>
            </a:r>
            <a:r>
              <a:rPr lang="it-IT" dirty="0" smtClean="0"/>
              <a:t>l’unica </a:t>
            </a:r>
            <a:r>
              <a:rPr lang="it-IT" dirty="0" smtClean="0"/>
              <a:t>che può infettare anche </a:t>
            </a:r>
            <a:r>
              <a:rPr lang="it-IT" dirty="0" smtClean="0"/>
              <a:t>l’uomo</a:t>
            </a:r>
            <a:r>
              <a:rPr lang="it-IT" dirty="0" smtClean="0"/>
              <a:t> causata da una spirocheta, la </a:t>
            </a:r>
            <a:r>
              <a:rPr lang="it-IT" i="1" dirty="0" smtClean="0"/>
              <a:t>Leptospirosi </a:t>
            </a:r>
            <a:r>
              <a:rPr lang="it-IT" i="1" dirty="0" err="1" smtClean="0"/>
              <a:t>interrogans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953" r="10465"/>
          <a:stretch>
            <a:fillRect/>
          </a:stretch>
        </p:blipFill>
        <p:spPr bwMode="auto">
          <a:xfrm>
            <a:off x="5643570" y="1857364"/>
            <a:ext cx="3140301" cy="30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it-IT" dirty="0" err="1" smtClean="0"/>
              <a:t>Bordetellosi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6000792" cy="5429288"/>
          </a:xfrm>
        </p:spPr>
        <p:txBody>
          <a:bodyPr>
            <a:noAutofit/>
          </a:bodyPr>
          <a:lstStyle/>
          <a:p>
            <a:r>
              <a:rPr lang="it-IT" sz="2000" i="1" dirty="0" err="1" smtClean="0"/>
              <a:t>Bordetella</a:t>
            </a:r>
            <a:r>
              <a:rPr lang="it-IT" sz="2000" i="1" dirty="0" smtClean="0"/>
              <a:t> </a:t>
            </a:r>
            <a:r>
              <a:rPr lang="it-IT" sz="2000" i="1" dirty="0" err="1"/>
              <a:t>bronchiseptica</a:t>
            </a:r>
            <a:r>
              <a:rPr lang="it-IT" sz="2000" dirty="0"/>
              <a:t> è tra le cause della cosiddetta sindrome respiratoria dei cani o "tosse dei canili" </a:t>
            </a:r>
            <a:r>
              <a:rPr lang="it-IT" sz="2000" dirty="0" smtClean="0"/>
              <a:t>o "</a:t>
            </a:r>
            <a:r>
              <a:rPr lang="it-IT" sz="2000" dirty="0" err="1" smtClean="0"/>
              <a:t>tracheobronchite</a:t>
            </a:r>
            <a:r>
              <a:rPr lang="it-IT" sz="2000" dirty="0" smtClean="0"/>
              <a:t> </a:t>
            </a:r>
            <a:r>
              <a:rPr lang="it-IT" sz="2000" dirty="0"/>
              <a:t>del cane" o "</a:t>
            </a:r>
            <a:r>
              <a:rPr lang="it-IT" sz="2000" dirty="0" err="1"/>
              <a:t>kennel</a:t>
            </a:r>
            <a:r>
              <a:rPr lang="it-IT" sz="2000" dirty="0"/>
              <a:t> </a:t>
            </a:r>
            <a:r>
              <a:rPr lang="it-IT" sz="2000" dirty="0" err="1"/>
              <a:t>cough</a:t>
            </a:r>
            <a:r>
              <a:rPr lang="it-IT" sz="2000" dirty="0"/>
              <a:t>" dagli Autori anglosassoni.</a:t>
            </a:r>
          </a:p>
          <a:p>
            <a:r>
              <a:rPr lang="it-IT" sz="2000" dirty="0"/>
              <a:t>È una delle più importanti cause di mortalità e di perdite economiche negli allevamenti canini. </a:t>
            </a:r>
            <a:endParaRPr lang="it-IT" sz="2000" dirty="0" smtClean="0"/>
          </a:p>
          <a:p>
            <a:r>
              <a:rPr lang="it-IT" sz="2000" dirty="0" smtClean="0"/>
              <a:t> E’ considerata come </a:t>
            </a:r>
            <a:r>
              <a:rPr lang="it-IT" sz="2000" dirty="0"/>
              <a:t>una "sindrome multifattoriale", in quanto </a:t>
            </a:r>
            <a:r>
              <a:rPr lang="it-IT" sz="2000" dirty="0" smtClean="0"/>
              <a:t>non è presente solo  </a:t>
            </a:r>
            <a:r>
              <a:rPr lang="it-IT" sz="2000" i="1" dirty="0" smtClean="0"/>
              <a:t>B. </a:t>
            </a:r>
            <a:r>
              <a:rPr lang="it-IT" sz="2000" i="1" dirty="0" err="1"/>
              <a:t>bronchiseptica</a:t>
            </a:r>
            <a:r>
              <a:rPr lang="it-IT" sz="2000" dirty="0"/>
              <a:t>, ma </a:t>
            </a:r>
            <a:r>
              <a:rPr lang="it-IT" sz="2000" dirty="0" smtClean="0"/>
              <a:t>possano essere </a:t>
            </a:r>
            <a:r>
              <a:rPr lang="it-IT" sz="2000" dirty="0"/>
              <a:t>coinvolti anche </a:t>
            </a:r>
            <a:r>
              <a:rPr lang="it-IT" sz="2000" dirty="0" smtClean="0"/>
              <a:t>micoplasmi</a:t>
            </a:r>
            <a:r>
              <a:rPr lang="it-IT" sz="2000" dirty="0" smtClean="0"/>
              <a:t>, </a:t>
            </a:r>
            <a:r>
              <a:rPr lang="it-IT" sz="2000" dirty="0" err="1" smtClean="0"/>
              <a:t>adenovirus</a:t>
            </a:r>
            <a:r>
              <a:rPr lang="it-IT" sz="2000" dirty="0" smtClean="0"/>
              <a:t> </a:t>
            </a:r>
            <a:r>
              <a:rPr lang="it-IT" sz="2000" dirty="0"/>
              <a:t>canino tipo 2, virus parainfluenza tipo 2, </a:t>
            </a:r>
            <a:r>
              <a:rPr lang="it-IT" sz="2000" dirty="0" err="1"/>
              <a:t>herpesvirus</a:t>
            </a:r>
            <a:r>
              <a:rPr lang="it-IT" sz="2000" dirty="0"/>
              <a:t> canino ed il reovirus canino.</a:t>
            </a:r>
          </a:p>
          <a:p>
            <a:r>
              <a:rPr lang="it-IT" sz="2000" dirty="0"/>
              <a:t>La tosse dei canili si manifesta quasi esclusivamente negli ambienti con scarse condizioni </a:t>
            </a:r>
            <a:r>
              <a:rPr lang="it-IT" sz="2000" dirty="0" smtClean="0"/>
              <a:t>igienico sanitarie </a:t>
            </a:r>
            <a:r>
              <a:rPr lang="it-IT" sz="2000" dirty="0" smtClean="0"/>
              <a:t>ed eccessivo </a:t>
            </a:r>
            <a:r>
              <a:rPr lang="it-IT" sz="2000" dirty="0"/>
              <a:t>affollamento (tecnopatia). </a:t>
            </a:r>
            <a:endParaRPr lang="it-IT" sz="2000" dirty="0" smtClean="0"/>
          </a:p>
          <a:p>
            <a:r>
              <a:rPr lang="it-IT" sz="2000" dirty="0" smtClean="0"/>
              <a:t>La </a:t>
            </a:r>
            <a:r>
              <a:rPr lang="it-IT" sz="2000" dirty="0"/>
              <a:t>trasmissione avviene da animale malato ad animale sano tramite </a:t>
            </a:r>
            <a:r>
              <a:rPr lang="it-IT" sz="2000" dirty="0" smtClean="0"/>
              <a:t>le secrezioni </a:t>
            </a:r>
            <a:r>
              <a:rPr lang="it-IT" sz="2000" dirty="0"/>
              <a:t>respiratorie eliminate con starnuti e colpi di tosse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026" name="Picture 2" descr="http://cdn.tuttozampe.com/wp-content/uploads/2011/10/febbre-nei-c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2757475" cy="1878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it-IT" dirty="0" smtClean="0"/>
              <a:t>Trasmissione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5757874" cy="578645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leptospire</a:t>
            </a:r>
            <a:r>
              <a:rPr lang="it-IT" dirty="0" smtClean="0"/>
              <a:t> si trasmettono sia per contatto diretto che indiretto. </a:t>
            </a:r>
            <a:endParaRPr lang="it-IT" dirty="0" smtClean="0"/>
          </a:p>
          <a:p>
            <a:r>
              <a:rPr lang="it-IT" b="1" dirty="0" smtClean="0"/>
              <a:t>V</a:t>
            </a:r>
            <a:r>
              <a:rPr lang="it-IT" b="1" dirty="0" smtClean="0"/>
              <a:t>ie </a:t>
            </a:r>
            <a:r>
              <a:rPr lang="it-IT" b="1" dirty="0" smtClean="0"/>
              <a:t>di trasmissione </a:t>
            </a:r>
            <a:r>
              <a:rPr lang="it-IT" b="1" dirty="0" smtClean="0"/>
              <a:t>dirett</a:t>
            </a:r>
            <a:r>
              <a:rPr lang="it-IT" dirty="0" smtClean="0"/>
              <a:t>a:</a:t>
            </a:r>
          </a:p>
          <a:p>
            <a:pPr fontAlgn="base"/>
            <a:r>
              <a:rPr lang="it-IT" dirty="0" smtClean="0"/>
              <a:t>Contatto </a:t>
            </a:r>
            <a:r>
              <a:rPr lang="it-IT" dirty="0" smtClean="0"/>
              <a:t>con urina infetta (sia di cane che di topo, </a:t>
            </a:r>
            <a:r>
              <a:rPr lang="it-IT" dirty="0" smtClean="0"/>
              <a:t>serbatoio </a:t>
            </a:r>
            <a:r>
              <a:rPr lang="it-IT" dirty="0" smtClean="0"/>
              <a:t>della malattia)</a:t>
            </a:r>
          </a:p>
          <a:p>
            <a:pPr fontAlgn="base"/>
            <a:r>
              <a:rPr lang="it-IT" dirty="0" smtClean="0"/>
              <a:t>C</a:t>
            </a:r>
            <a:r>
              <a:rPr lang="it-IT" dirty="0" smtClean="0"/>
              <a:t>ontatto </a:t>
            </a:r>
            <a:r>
              <a:rPr lang="it-IT" dirty="0" smtClean="0"/>
              <a:t>venereo</a:t>
            </a:r>
          </a:p>
          <a:p>
            <a:pPr fontAlgn="base"/>
            <a:r>
              <a:rPr lang="it-IT" dirty="0" smtClean="0"/>
              <a:t>V</a:t>
            </a:r>
            <a:r>
              <a:rPr lang="it-IT" dirty="0" smtClean="0"/>
              <a:t>ia transplacentare</a:t>
            </a:r>
          </a:p>
          <a:p>
            <a:pPr fontAlgn="base"/>
            <a:r>
              <a:rPr lang="it-IT" dirty="0" smtClean="0"/>
              <a:t>I</a:t>
            </a:r>
            <a:r>
              <a:rPr lang="it-IT" dirty="0" smtClean="0"/>
              <a:t>n </a:t>
            </a:r>
            <a:r>
              <a:rPr lang="it-IT" dirty="0" smtClean="0"/>
              <a:t>condizioni di sovraffollamento, la malattia si propaga maggiormente, anche perché dopo l’infezione i cani guariti eliminano il patogeno nell’urina in modo intermittente per mesi e mesi. </a:t>
            </a:r>
            <a:endParaRPr lang="it-IT" dirty="0" smtClean="0"/>
          </a:p>
          <a:p>
            <a:pPr fontAlgn="base"/>
            <a:r>
              <a:rPr lang="it-IT" dirty="0" smtClean="0"/>
              <a:t> Fuori </a:t>
            </a:r>
            <a:r>
              <a:rPr lang="it-IT" dirty="0" smtClean="0"/>
              <a:t>dall’ospite, non </a:t>
            </a:r>
            <a:r>
              <a:rPr lang="it-IT" dirty="0" smtClean="0"/>
              <a:t>sono in grado di  replicare</a:t>
            </a:r>
          </a:p>
          <a:p>
            <a:pPr fontAlgn="base"/>
            <a:endParaRPr lang="it-IT" dirty="0" smtClean="0"/>
          </a:p>
          <a:p>
            <a:endParaRPr lang="it-IT" dirty="0"/>
          </a:p>
        </p:txBody>
      </p:sp>
      <p:pic>
        <p:nvPicPr>
          <p:cNvPr id="3074" name="Picture 2" descr="Risultati immagini per sovraffollamento cani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71810"/>
            <a:ext cx="3071802" cy="1925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/>
              <a:t>Trasmissione indiretta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" y="1000109"/>
            <a:ext cx="6429420" cy="514353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it-IT" dirty="0" smtClean="0"/>
              <a:t>Acque </a:t>
            </a:r>
            <a:r>
              <a:rPr lang="it-IT" dirty="0" smtClean="0"/>
              <a:t>contaminate</a:t>
            </a:r>
          </a:p>
          <a:p>
            <a:pPr fontAlgn="base"/>
            <a:r>
              <a:rPr lang="it-IT" dirty="0" smtClean="0"/>
              <a:t>T</a:t>
            </a:r>
            <a:r>
              <a:rPr lang="it-IT" dirty="0" smtClean="0"/>
              <a:t>erreno </a:t>
            </a:r>
            <a:r>
              <a:rPr lang="it-IT" dirty="0" smtClean="0"/>
              <a:t>contaminato</a:t>
            </a:r>
          </a:p>
          <a:p>
            <a:pPr fontAlgn="base"/>
            <a:r>
              <a:rPr lang="it-IT" dirty="0" smtClean="0"/>
              <a:t>C</a:t>
            </a:r>
            <a:r>
              <a:rPr lang="it-IT" dirty="0" smtClean="0"/>
              <a:t>ibo </a:t>
            </a:r>
            <a:r>
              <a:rPr lang="it-IT" dirty="0" smtClean="0"/>
              <a:t>contaminato</a:t>
            </a:r>
          </a:p>
          <a:p>
            <a:pPr fontAlgn="base"/>
            <a:r>
              <a:rPr lang="it-IT" dirty="0" smtClean="0"/>
              <a:t>L</a:t>
            </a:r>
            <a:r>
              <a:rPr lang="it-IT" dirty="0" smtClean="0"/>
              <a:t>ettiere </a:t>
            </a:r>
            <a:r>
              <a:rPr lang="it-IT" dirty="0" smtClean="0"/>
              <a:t>contaminate</a:t>
            </a:r>
          </a:p>
          <a:p>
            <a:pPr fontAlgn="base"/>
            <a:r>
              <a:rPr lang="it-IT" dirty="0" smtClean="0"/>
              <a:t>Habitat </a:t>
            </a:r>
            <a:r>
              <a:rPr lang="it-IT" dirty="0" smtClean="0"/>
              <a:t>ideale </a:t>
            </a:r>
            <a:r>
              <a:rPr lang="it-IT" dirty="0" smtClean="0"/>
              <a:t>è </a:t>
            </a:r>
            <a:r>
              <a:rPr lang="it-IT" dirty="0" smtClean="0"/>
              <a:t>rappresentato da </a:t>
            </a:r>
            <a:r>
              <a:rPr lang="it-IT" b="1" dirty="0" smtClean="0"/>
              <a:t>acqua calda e stagnante</a:t>
            </a:r>
            <a:r>
              <a:rPr lang="it-IT" dirty="0" smtClean="0"/>
              <a:t>, mentre le temperature sotto lo </a:t>
            </a:r>
            <a:r>
              <a:rPr lang="it-IT" dirty="0" err="1" smtClean="0"/>
              <a:t>O°</a:t>
            </a:r>
            <a:r>
              <a:rPr lang="it-IT" dirty="0" smtClean="0"/>
              <a:t> le uccidono. </a:t>
            </a:r>
            <a:endParaRPr lang="it-IT" dirty="0" smtClean="0"/>
          </a:p>
          <a:p>
            <a:pPr fontAlgn="base"/>
            <a:r>
              <a:rPr lang="it-IT" dirty="0" smtClean="0"/>
              <a:t>I</a:t>
            </a:r>
            <a:r>
              <a:rPr lang="it-IT" dirty="0" smtClean="0"/>
              <a:t>l </a:t>
            </a:r>
            <a:r>
              <a:rPr lang="it-IT" dirty="0" smtClean="0"/>
              <a:t>periodo più pericoloso per contrarre la malattia è rappresentata dalla tarda estate e dall’autunno. </a:t>
            </a:r>
            <a:endParaRPr lang="it-IT" dirty="0" smtClean="0"/>
          </a:p>
          <a:p>
            <a:pPr fontAlgn="base"/>
            <a:r>
              <a:rPr lang="it-IT" dirty="0" smtClean="0"/>
              <a:t>L</a:t>
            </a:r>
            <a:r>
              <a:rPr lang="it-IT" dirty="0" smtClean="0"/>
              <a:t>e </a:t>
            </a:r>
            <a:r>
              <a:rPr lang="it-IT" dirty="0" err="1" smtClean="0"/>
              <a:t>leptospire</a:t>
            </a:r>
            <a:r>
              <a:rPr lang="it-IT" dirty="0" smtClean="0"/>
              <a:t> possono penetrare anche tramite le piccole ferite cutanee e l’abrasione: è questo il modo in cui l’uomo contrae più facilmente la malattia, venendo a contatto con le urine infette.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26" y="1214422"/>
            <a:ext cx="2933674" cy="3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/>
              <a:t>Sintomi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fontAlgn="base"/>
            <a:r>
              <a:rPr lang="it-IT" sz="2400" dirty="0" smtClean="0"/>
              <a:t>I due </a:t>
            </a:r>
            <a:r>
              <a:rPr lang="it-IT" sz="2400" b="1" dirty="0" smtClean="0"/>
              <a:t>organi bersaglio della </a:t>
            </a:r>
            <a:r>
              <a:rPr lang="it-IT" sz="2400" b="1" dirty="0" err="1" smtClean="0"/>
              <a:t>leptospira</a:t>
            </a:r>
            <a:r>
              <a:rPr lang="it-IT" sz="2400" b="1" dirty="0" smtClean="0"/>
              <a:t> sono il rene e il </a:t>
            </a:r>
            <a:r>
              <a:rPr lang="it-IT" sz="2400" b="1" dirty="0" smtClean="0"/>
              <a:t>fegato: </a:t>
            </a:r>
            <a:endParaRPr lang="it-IT" sz="2400" dirty="0" smtClean="0"/>
          </a:p>
          <a:p>
            <a:pPr fontAlgn="base"/>
            <a:r>
              <a:rPr lang="it-IT" sz="2400" dirty="0" smtClean="0"/>
              <a:t>l’infezione provoca </a:t>
            </a:r>
            <a:r>
              <a:rPr lang="it-IT" sz="2400" dirty="0" smtClean="0"/>
              <a:t>lesioni renali, </a:t>
            </a:r>
            <a:r>
              <a:rPr lang="it-IT" sz="2400" dirty="0" smtClean="0"/>
              <a:t>o lesioni  epatiche. </a:t>
            </a:r>
          </a:p>
          <a:p>
            <a:pPr fontAlgn="base"/>
            <a:r>
              <a:rPr lang="it-IT" sz="2400" dirty="0" smtClean="0"/>
              <a:t>I </a:t>
            </a:r>
            <a:r>
              <a:rPr lang="it-IT" sz="2400" dirty="0" smtClean="0"/>
              <a:t>cani giovani, di età inferiore ai 6 mesi di età, sembrano sviluppare maggiormente lesioni epatiche. </a:t>
            </a:r>
            <a:endParaRPr lang="it-IT" sz="2400" dirty="0" smtClean="0"/>
          </a:p>
          <a:p>
            <a:pPr fontAlgn="base"/>
            <a:r>
              <a:rPr lang="it-IT" sz="2400" dirty="0" smtClean="0"/>
              <a:t>I </a:t>
            </a:r>
            <a:r>
              <a:rPr lang="it-IT" sz="2400" dirty="0" smtClean="0"/>
              <a:t>pochi cani che riescono a guarire, </a:t>
            </a:r>
            <a:r>
              <a:rPr lang="it-IT" sz="2400" dirty="0" smtClean="0"/>
              <a:t>diventano serbatoi</a:t>
            </a:r>
            <a:r>
              <a:rPr lang="it-IT" sz="2400" dirty="0" smtClean="0"/>
              <a:t>, eliminando le spirochete per mesi e anni.</a:t>
            </a:r>
          </a:p>
          <a:p>
            <a:pPr fontAlgn="base"/>
            <a:r>
              <a:rPr lang="it-IT" sz="2400" dirty="0" smtClean="0"/>
              <a:t>I sintomi della leptospirosi dipendono dall’età, da fattori ambientali, dallo stato del sistema immunitario del cane e dal ceppo di </a:t>
            </a:r>
            <a:r>
              <a:rPr lang="it-IT" sz="2400" dirty="0" err="1" smtClean="0"/>
              <a:t>leptospira</a:t>
            </a:r>
            <a:r>
              <a:rPr lang="it-IT" sz="2400" dirty="0" smtClean="0"/>
              <a:t> coinvolto. </a:t>
            </a:r>
            <a:endParaRPr lang="it-IT" sz="2400" dirty="0" smtClean="0"/>
          </a:p>
          <a:p>
            <a:pPr fontAlgn="base"/>
            <a:r>
              <a:rPr lang="it-IT" sz="2400" dirty="0" smtClean="0"/>
              <a:t>Cani </a:t>
            </a:r>
            <a:r>
              <a:rPr lang="it-IT" sz="2400" dirty="0" smtClean="0"/>
              <a:t>giovani e di grossa taglia, così come i cani da caccia, sono quelli maggiormente esposti alla malattia</a:t>
            </a:r>
            <a:r>
              <a:rPr lang="it-IT" sz="2400" dirty="0" smtClean="0"/>
              <a:t>.</a:t>
            </a:r>
          </a:p>
          <a:p>
            <a:pPr fontAlgn="base"/>
            <a:r>
              <a:rPr lang="it-IT" sz="2400" dirty="0" smtClean="0"/>
              <a:t> Si  distinguono </a:t>
            </a:r>
            <a:r>
              <a:rPr lang="it-IT" sz="2400" dirty="0" smtClean="0"/>
              <a:t>diverse forme della patologia, con diversa gravità dei sintomi</a:t>
            </a:r>
            <a:r>
              <a:rPr lang="it-IT" sz="2400" dirty="0" smtClean="0"/>
              <a:t>. Iperacuta, acuta e subacuta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it-IT" dirty="0" smtClean="0"/>
              <a:t>Terapia e prevenzione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it-IT" dirty="0" smtClean="0"/>
              <a:t>La</a:t>
            </a:r>
            <a:r>
              <a:rPr lang="it-IT" dirty="0" smtClean="0"/>
              <a:t> </a:t>
            </a:r>
            <a:r>
              <a:rPr lang="it-IT" b="1" dirty="0" smtClean="0"/>
              <a:t>terapia </a:t>
            </a:r>
            <a:r>
              <a:rPr lang="it-IT" dirty="0" smtClean="0"/>
              <a:t> prevede il sostengo dell’animale, </a:t>
            </a:r>
            <a:r>
              <a:rPr lang="it-IT" dirty="0" smtClean="0"/>
              <a:t>patologia </a:t>
            </a:r>
            <a:r>
              <a:rPr lang="it-IT" dirty="0" smtClean="0"/>
              <a:t>grave, spesso mortale. </a:t>
            </a:r>
            <a:r>
              <a:rPr lang="it-IT" dirty="0" smtClean="0"/>
              <a:t>E’ necessario </a:t>
            </a:r>
            <a:r>
              <a:rPr lang="it-IT" dirty="0" smtClean="0"/>
              <a:t>reidratare il cane, curare il vomito e la diarrea</a:t>
            </a:r>
            <a:r>
              <a:rPr lang="it-IT" dirty="0" smtClean="0"/>
              <a:t>..</a:t>
            </a:r>
            <a:endParaRPr lang="it-IT" dirty="0" smtClean="0"/>
          </a:p>
          <a:p>
            <a:pPr fontAlgn="base"/>
            <a:r>
              <a:rPr lang="it-IT" dirty="0" smtClean="0"/>
              <a:t>La </a:t>
            </a:r>
            <a:r>
              <a:rPr lang="it-IT" dirty="0" smtClean="0"/>
              <a:t> </a:t>
            </a:r>
            <a:r>
              <a:rPr lang="it-IT" b="1" dirty="0" smtClean="0"/>
              <a:t>terapia </a:t>
            </a:r>
            <a:r>
              <a:rPr lang="it-IT" b="1" dirty="0" smtClean="0"/>
              <a:t> è a </a:t>
            </a:r>
            <a:r>
              <a:rPr lang="it-IT" b="1" dirty="0" smtClean="0"/>
              <a:t>base di penicilline</a:t>
            </a:r>
            <a:r>
              <a:rPr lang="it-IT" dirty="0" smtClean="0"/>
              <a:t>: riducono la febbre e la batteriemia, diminuiscono le complicanze come l’insufficienza renale ed epatica, ma non prevengono lo stato di portatore</a:t>
            </a:r>
            <a:r>
              <a:rPr lang="it-IT" dirty="0" smtClean="0"/>
              <a:t>..</a:t>
            </a:r>
            <a:endParaRPr lang="it-IT" dirty="0" smtClean="0"/>
          </a:p>
          <a:p>
            <a:pPr fontAlgn="base"/>
            <a:r>
              <a:rPr lang="it-IT" dirty="0" smtClean="0"/>
              <a:t>la </a:t>
            </a:r>
            <a:r>
              <a:rPr lang="it-IT" dirty="0" smtClean="0"/>
              <a:t>prevenzione, </a:t>
            </a:r>
            <a:r>
              <a:rPr lang="it-IT" dirty="0" smtClean="0"/>
              <a:t>prevede di </a:t>
            </a:r>
            <a:r>
              <a:rPr lang="it-IT" dirty="0" smtClean="0"/>
              <a:t> </a:t>
            </a:r>
            <a:r>
              <a:rPr lang="it-IT" b="1" dirty="0" smtClean="0"/>
              <a:t>vaccinare i cani</a:t>
            </a:r>
            <a:r>
              <a:rPr lang="it-IT" dirty="0" smtClean="0"/>
              <a:t>, </a:t>
            </a:r>
            <a:r>
              <a:rPr lang="it-IT" dirty="0" smtClean="0"/>
              <a:t>In </a:t>
            </a:r>
            <a:r>
              <a:rPr lang="it-IT" dirty="0" smtClean="0"/>
              <a:t>caso di cani malati, bisogna anche cercare di eliminare lo stato di portatore. Il problema è dato dagli animali selvatici, soprattutto dai roditori, che mantengono la loro funzione di animali serbatoio.</a:t>
            </a:r>
          </a:p>
          <a:p>
            <a:pPr fontAlgn="base"/>
            <a:r>
              <a:rPr lang="it-IT" dirty="0" smtClean="0"/>
              <a:t>Ovviamente se si sospetta un cane di leptospirosi, proprietari e veterinari </a:t>
            </a:r>
            <a:r>
              <a:rPr lang="it-IT" dirty="0" smtClean="0"/>
              <a:t>dovranno </a:t>
            </a:r>
            <a:r>
              <a:rPr lang="it-IT" b="1" dirty="0" smtClean="0"/>
              <a:t>maneggiarlo </a:t>
            </a:r>
            <a:r>
              <a:rPr lang="it-IT" b="1" dirty="0" smtClean="0"/>
              <a:t>utilizzando i guanti in lattice</a:t>
            </a:r>
            <a:r>
              <a:rPr lang="it-IT" dirty="0" smtClean="0"/>
              <a:t>, soprattutto quando si viene a contatto con le urine del soggetto malato. </a:t>
            </a:r>
            <a:endParaRPr lang="it-IT" dirty="0" smtClean="0"/>
          </a:p>
          <a:p>
            <a:pPr fontAlgn="base"/>
            <a:r>
              <a:rPr lang="it-IT" dirty="0" smtClean="0"/>
              <a:t>Molto spesso </a:t>
            </a:r>
            <a:r>
              <a:rPr lang="it-IT" dirty="0" smtClean="0"/>
              <a:t>si manipola il cane prima di sospettarlo malato: </a:t>
            </a:r>
            <a:r>
              <a:rPr lang="it-IT" dirty="0" smtClean="0"/>
              <a:t>per </a:t>
            </a:r>
            <a:r>
              <a:rPr lang="it-IT" dirty="0" smtClean="0"/>
              <a:t>questo motivo </a:t>
            </a:r>
            <a:r>
              <a:rPr lang="it-IT" dirty="0" smtClean="0"/>
              <a:t>c </a:t>
            </a:r>
            <a:r>
              <a:rPr lang="it-IT" dirty="0" smtClean="0"/>
              <a:t>si ammalano soprattutto le persone che hanno maggiormente a che fare con animali domestici e selvatici (veterinari, cacciatori, addetti ai canili) o anche coloro che praticano sport acquatici.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LEISHMANIOSI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Leishmaniosi è una grave malattia che può colpire il cane (Leishmaniosi viscerale) e l’uomo (</a:t>
            </a:r>
            <a:r>
              <a:rPr lang="it-IT" dirty="0" err="1" smtClean="0"/>
              <a:t>Leismaniosi</a:t>
            </a:r>
            <a:r>
              <a:rPr lang="it-IT" dirty="0" smtClean="0"/>
              <a:t> cutanea, </a:t>
            </a:r>
            <a:r>
              <a:rPr lang="it-IT" dirty="0" err="1" smtClean="0"/>
              <a:t>mucocutanea</a:t>
            </a:r>
            <a:r>
              <a:rPr lang="it-IT" dirty="0" smtClean="0"/>
              <a:t>, viscerale). È la terza malattia trasmessa da vettori più importante al mondo, si presenta con un’ampia varietà di manifestazioni cliniche che differiscono notevolmente in termini di gravità e impatto sulla salute.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latin typeface="+mn-lt"/>
            </a:endParaRPr>
          </a:p>
        </p:txBody>
      </p:sp>
      <p:pic>
        <p:nvPicPr>
          <p:cNvPr id="13315" name="Picture 8" descr="I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2600" y="62865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1"/>
          <p:cNvSpPr>
            <a:spLocks noChangeArrowheads="1"/>
          </p:cNvSpPr>
          <p:nvPr>
            <p:ph type="subTitle" idx="1"/>
          </p:nvPr>
        </p:nvSpPr>
        <p:spPr>
          <a:xfrm>
            <a:off x="1371600" y="1905000"/>
            <a:ext cx="6400800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it-IT" sz="2000" b="1" smtClean="0">
                <a:solidFill>
                  <a:srgbClr val="0000FF"/>
                </a:solidFill>
              </a:rPr>
              <a:t>In Italia è presente la forma zoonotica sostenuta da </a:t>
            </a:r>
            <a:r>
              <a:rPr lang="it-IT" sz="2000" b="1" i="1" smtClean="0">
                <a:solidFill>
                  <a:srgbClr val="0000FF"/>
                </a:solidFill>
              </a:rPr>
              <a:t>Leishmania infantum</a:t>
            </a:r>
          </a:p>
        </p:txBody>
      </p:sp>
      <p:sp>
        <p:nvSpPr>
          <p:cNvPr id="13317" name="AutoShape 12"/>
          <p:cNvSpPr>
            <a:spLocks noChangeArrowheads="1"/>
          </p:cNvSpPr>
          <p:nvPr/>
        </p:nvSpPr>
        <p:spPr bwMode="auto">
          <a:xfrm>
            <a:off x="4495800" y="26670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D414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+mn-lt"/>
            </a:endParaRPr>
          </a:p>
        </p:txBody>
      </p:sp>
      <p:sp>
        <p:nvSpPr>
          <p:cNvPr id="13318" name="WordArt 13"/>
          <p:cNvSpPr>
            <a:spLocks noChangeArrowheads="1" noChangeShapeType="1" noTextEdit="1"/>
          </p:cNvSpPr>
          <p:nvPr/>
        </p:nvSpPr>
        <p:spPr bwMode="auto">
          <a:xfrm>
            <a:off x="3733800" y="2971800"/>
            <a:ext cx="1828800" cy="4714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1459"/>
                </a:solidFill>
                <a:latin typeface="+mn-lt"/>
                <a:ea typeface="+mn-lt"/>
                <a:cs typeface="+mn-lt"/>
              </a:rPr>
              <a:t> RESPONSABILE</a:t>
            </a:r>
          </a:p>
        </p:txBody>
      </p:sp>
      <p:sp>
        <p:nvSpPr>
          <p:cNvPr id="13319" name="AutoShape 14"/>
          <p:cNvSpPr>
            <a:spLocks noChangeArrowheads="1"/>
          </p:cNvSpPr>
          <p:nvPr/>
        </p:nvSpPr>
        <p:spPr bwMode="auto">
          <a:xfrm rot="1431453">
            <a:off x="4114800" y="3505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D41459"/>
          </a:solidFill>
          <a:ln w="9525">
            <a:solidFill>
              <a:srgbClr val="D4145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+mn-lt"/>
            </a:endParaRPr>
          </a:p>
        </p:txBody>
      </p:sp>
      <p:sp>
        <p:nvSpPr>
          <p:cNvPr id="13320" name="AutoShape 15"/>
          <p:cNvSpPr>
            <a:spLocks noChangeArrowheads="1"/>
          </p:cNvSpPr>
          <p:nvPr/>
        </p:nvSpPr>
        <p:spPr bwMode="auto">
          <a:xfrm rot="-1347319">
            <a:off x="4724400" y="3505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D41459"/>
          </a:solidFill>
          <a:ln w="9525">
            <a:solidFill>
              <a:srgbClr val="D4145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+mn-lt"/>
            </a:endParaRP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990600" y="41910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D41459"/>
                </a:solidFill>
                <a:latin typeface="+mn-lt"/>
              </a:rPr>
              <a:t>Leishmaniosi canina (</a:t>
            </a:r>
            <a:r>
              <a:rPr lang="it-IT" sz="2000" b="1" dirty="0" err="1">
                <a:solidFill>
                  <a:srgbClr val="D41459"/>
                </a:solidFill>
                <a:latin typeface="+mn-lt"/>
              </a:rPr>
              <a:t>LCan</a:t>
            </a:r>
            <a:r>
              <a:rPr lang="it-IT" sz="2000" b="1" dirty="0">
                <a:solidFill>
                  <a:srgbClr val="D41459"/>
                </a:solidFill>
                <a:latin typeface="+mn-lt"/>
              </a:rPr>
              <a:t>)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4648200" y="4191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>
                <a:solidFill>
                  <a:srgbClr val="D41459"/>
                </a:solidFill>
                <a:latin typeface="+mn-lt"/>
              </a:rPr>
              <a:t>Leishmaniosi viscerale umana (LV)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914400" y="5029200"/>
            <a:ext cx="73691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CANE RAPPRESENTA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PRINCIPALE SERBATOIO DELLA MALATTIA IN CITTA’ MENTRE VOLPI, LUPI ED ALTRI ANIMALI RAPPRESENTANO IL SERBATOIO IN AMBIENTE RURALE</a:t>
            </a:r>
          </a:p>
        </p:txBody>
      </p:sp>
      <p:pic>
        <p:nvPicPr>
          <p:cNvPr id="13324" name="Picture 23" descr="leishman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4" descr="ca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5" descr="ma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6" descr="can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0"/>
            <a:ext cx="923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7" descr="mano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8" descr="Imagem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9" descr="L can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0" descr="flebotom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1" descr="gamb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2" descr="CharlesDonov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34"/>
          <p:cNvSpPr txBox="1">
            <a:spLocks noChangeArrowheads="1"/>
          </p:cNvSpPr>
          <p:nvPr/>
        </p:nvSpPr>
        <p:spPr bwMode="auto">
          <a:xfrm>
            <a:off x="304800" y="64008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000" i="1">
                <a:solidFill>
                  <a:srgbClr val="0000FF"/>
                </a:solidFill>
                <a:latin typeface="+mn-lt"/>
              </a:rPr>
              <a:t>Gladia </a:t>
            </a:r>
            <a:r>
              <a:rPr lang="it-IT" sz="1000" i="1">
                <a:solidFill>
                  <a:srgbClr val="0000CC"/>
                </a:solidFill>
                <a:latin typeface="+mn-lt"/>
              </a:rPr>
              <a:t>Macrì DO Sierologia IZSLT-sede di Roma</a:t>
            </a:r>
            <a:endParaRPr lang="it-IT" sz="1000" i="1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Trasmissione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Vettore della Leishmaniosi è il flebotomo che trasmette il </a:t>
            </a:r>
            <a:r>
              <a:rPr lang="it-IT" dirty="0" smtClean="0"/>
              <a:t>protozoo </a:t>
            </a:r>
            <a:r>
              <a:rPr lang="it-IT" i="1" dirty="0" err="1" smtClean="0"/>
              <a:t>Leismania</a:t>
            </a:r>
            <a:r>
              <a:rPr lang="it-IT" i="1" dirty="0" smtClean="0"/>
              <a:t> </a:t>
            </a:r>
            <a:r>
              <a:rPr lang="it-IT" i="1" dirty="0" err="1" smtClean="0"/>
              <a:t>infantum</a:t>
            </a:r>
            <a:r>
              <a:rPr lang="it-IT" i="1" dirty="0" smtClean="0"/>
              <a:t> </a:t>
            </a:r>
            <a:r>
              <a:rPr lang="it-IT" dirty="0" smtClean="0"/>
              <a:t>,  </a:t>
            </a:r>
            <a:r>
              <a:rPr lang="it-IT" dirty="0" smtClean="0"/>
              <a:t>responsabile della malattia attraverso la puntura.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smtClean="0"/>
              <a:t>cani costituiscono il principale ospite e serbatoio per l’infezione dell’uomo ma non è possibile il contagio diretto dal cane all’uomo, da uomo a uomo e da cane a cane, perché per veicolare la malattia è sempre necessario il </a:t>
            </a:r>
            <a:r>
              <a:rPr lang="it-IT" dirty="0" err="1" smtClean="0"/>
              <a:t>pappatacio</a:t>
            </a:r>
            <a:r>
              <a:rPr lang="it-IT" dirty="0" smtClean="0"/>
              <a:t>.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Leismania</a:t>
            </a:r>
            <a:r>
              <a:rPr lang="it-IT" i="1" dirty="0" smtClean="0"/>
              <a:t> </a:t>
            </a:r>
            <a:r>
              <a:rPr lang="it-IT" i="1" dirty="0" err="1" smtClean="0"/>
              <a:t>infantum</a:t>
            </a:r>
            <a:endParaRPr lang="it-IT" i="1" dirty="0"/>
          </a:p>
        </p:txBody>
      </p:sp>
      <p:pic>
        <p:nvPicPr>
          <p:cNvPr id="41986" name="Picture 2" descr="http://1.bp.blogspot.com/-7UdX4s7wc2g/T1PSwb4w8TI/AAAAAAAASeU/lxcAN61BXcc/s1600/ciclo-leishm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95414"/>
            <a:ext cx="7048496" cy="546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5043488"/>
          </a:xfrm>
          <a:solidFill>
            <a:srgbClr val="B2B2B2"/>
          </a:solidFill>
        </p:spPr>
        <p:txBody>
          <a:bodyPr/>
          <a:lstStyle/>
          <a:p>
            <a:r>
              <a:rPr lang="it-IT" dirty="0" smtClean="0"/>
              <a:t>Due stadi: </a:t>
            </a:r>
            <a:r>
              <a:rPr lang="it-IT" dirty="0" err="1" smtClean="0"/>
              <a:t>Promastigote</a:t>
            </a:r>
            <a:r>
              <a:rPr lang="it-IT" dirty="0" smtClean="0"/>
              <a:t> (forma a </a:t>
            </a:r>
            <a:r>
              <a:rPr lang="it-IT" dirty="0" err="1" smtClean="0"/>
              <a:t>Leptomonas</a:t>
            </a:r>
            <a:r>
              <a:rPr lang="it-IT" dirty="0" smtClean="0"/>
              <a:t>)</a:t>
            </a:r>
          </a:p>
          <a:p>
            <a:r>
              <a:rPr lang="it-IT" dirty="0" smtClean="0"/>
              <a:t>Presente nel tratto digestivo dell’insetto vettore</a:t>
            </a:r>
          </a:p>
          <a:p>
            <a:r>
              <a:rPr lang="it-IT" dirty="0" smtClean="0"/>
              <a:t>Forma allungata a pera; dimensioni 15-25 x 1.5-3.5μ, </a:t>
            </a:r>
            <a:r>
              <a:rPr lang="it-IT" dirty="0" err="1" smtClean="0"/>
              <a:t>Cinetoplasto</a:t>
            </a:r>
            <a:r>
              <a:rPr lang="it-IT" dirty="0" smtClean="0"/>
              <a:t>, in sede anteriore, e flagello</a:t>
            </a:r>
          </a:p>
        </p:txBody>
      </p:sp>
      <p:sp>
        <p:nvSpPr>
          <p:cNvPr id="15363" name="Tito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Ciclo della leishmania </a:t>
            </a:r>
            <a:r>
              <a:rPr lang="it-IT" dirty="0" smtClean="0">
                <a:solidFill>
                  <a:srgbClr val="FFFF00"/>
                </a:solidFill>
              </a:rPr>
              <a:t>nell’insetto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5364" name="Picture 2" descr="http://www.leishrisk.net/Leishrisk/UserFiles/Image/leish%20promastig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357688"/>
            <a:ext cx="341947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29613" cy="13684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it-IT" smtClean="0">
                <a:solidFill>
                  <a:srgbClr val="FFFF00"/>
                </a:solidFill>
              </a:rPr>
              <a:t>Vettore della leishmania: il pappatacio</a:t>
            </a:r>
          </a:p>
        </p:txBody>
      </p:sp>
      <p:pic>
        <p:nvPicPr>
          <p:cNvPr id="17411" name="Picture 2" descr="http://s4.stliq.com/c/l/2/2c/19437947_canina-il-flebotom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57438"/>
            <a:ext cx="4232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Bordetellosi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</a:t>
            </a:r>
            <a:r>
              <a:rPr lang="it-IT" dirty="0" smtClean="0"/>
              <a:t>a </a:t>
            </a:r>
            <a:r>
              <a:rPr lang="it-IT" dirty="0" smtClean="0"/>
              <a:t>malattia è caratterizzata da febbre elevata </a:t>
            </a:r>
            <a:r>
              <a:rPr lang="it-IT" dirty="0" smtClean="0"/>
              <a:t>accessi </a:t>
            </a:r>
            <a:r>
              <a:rPr lang="it-IT" dirty="0" smtClean="0"/>
              <a:t>di tosse secca (cosiddetta tosse a clacson) che spesso possono sfociare in conati di vomito, scolo </a:t>
            </a:r>
            <a:r>
              <a:rPr lang="it-IT" dirty="0" err="1" smtClean="0"/>
              <a:t>oculo</a:t>
            </a:r>
            <a:r>
              <a:rPr lang="it-IT" dirty="0" smtClean="0"/>
              <a:t> nasale, tonsillite e morte; quest'ultima osservabile nei casi complicati da infezioni batteriche o dal virus del cimurro.</a:t>
            </a:r>
          </a:p>
          <a:p>
            <a:r>
              <a:rPr lang="it-IT" dirty="0" smtClean="0"/>
              <a:t> Generalmente dura da 1 a 3 settimane con un'incidenza stagionale in corrispondenza dei mesi più freddi (cambi di stagione).</a:t>
            </a:r>
          </a:p>
          <a:p>
            <a:r>
              <a:rPr lang="it-IT" dirty="0" smtClean="0"/>
              <a:t>La diagnosi si basa prevalentemente sui segni clinici sopra riportati e sulla storia clinica, in particolar modo la provenienza da canili o allevamenti.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5114925"/>
          </a:xfrm>
          <a:solidFill>
            <a:srgbClr val="B2B2B2"/>
          </a:solidFill>
        </p:spPr>
        <p:txBody>
          <a:bodyPr/>
          <a:lstStyle/>
          <a:p>
            <a:r>
              <a:rPr lang="it-IT" smtClean="0"/>
              <a:t>Amastigote (forma a Leishmania)</a:t>
            </a:r>
          </a:p>
          <a:p>
            <a:r>
              <a:rPr lang="it-IT" smtClean="0"/>
              <a:t>Si riscontra nel cane e nell’uomo </a:t>
            </a:r>
          </a:p>
          <a:p>
            <a:r>
              <a:rPr lang="it-IT" smtClean="0"/>
              <a:t>Forma rotondeggiante di Ø = 2 - 3μ</a:t>
            </a:r>
          </a:p>
          <a:p>
            <a:r>
              <a:rPr lang="it-IT" smtClean="0"/>
              <a:t>Cinetoplasto, no flagello</a:t>
            </a:r>
          </a:p>
        </p:txBody>
      </p:sp>
      <p:sp>
        <p:nvSpPr>
          <p:cNvPr id="18435" name="Tito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it-IT" smtClean="0">
                <a:solidFill>
                  <a:srgbClr val="FFFF00"/>
                </a:solidFill>
              </a:rPr>
              <a:t>Ciclo della leishmania nel cane (ospite definitivo)</a:t>
            </a:r>
          </a:p>
        </p:txBody>
      </p:sp>
      <p:pic>
        <p:nvPicPr>
          <p:cNvPr id="18436" name="Picture 2" descr="http://webpages.lincoln.ac.uk/fruedisueli/FR-webpages/parasitology/Parasites/PIC/images/Leishmania-amastig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571875"/>
            <a:ext cx="34337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971550" y="609600"/>
            <a:ext cx="7488238" cy="624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/>
              <a:t>Parassita endocellulare obbligato…non sopravvive in ambiente extracellulare…</a:t>
            </a:r>
          </a:p>
          <a:p>
            <a:pPr algn="ctr">
              <a:defRPr/>
            </a:pPr>
            <a:endParaRPr lang="it-IT" sz="2000" dirty="0"/>
          </a:p>
          <a:p>
            <a:pPr>
              <a:defRPr/>
            </a:pPr>
            <a:r>
              <a:rPr lang="it-IT" sz="2000" b="1" dirty="0">
                <a:solidFill>
                  <a:srgbClr val="FF0000"/>
                </a:solidFill>
              </a:rPr>
              <a:t>2-fagocitosi da parte PMN </a:t>
            </a:r>
            <a:r>
              <a:rPr lang="it-IT" sz="2000" dirty="0"/>
              <a:t>(primi a giungere nel sito di infezione)</a:t>
            </a:r>
          </a:p>
          <a:p>
            <a:pPr>
              <a:defRPr/>
            </a:pPr>
            <a:endParaRPr lang="it-IT" sz="2000" dirty="0"/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forma flagellata (promastigote)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non moltiplica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ritarda apoptosi dei neutrofili fino a 42 ore…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neutrofili producono fattore che attrae i macrofagi…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b="1" dirty="0">
                <a:solidFill>
                  <a:srgbClr val="FF0000"/>
                </a:solidFill>
              </a:rPr>
              <a:t>2-macrofagi fagocitano PMN infetti in apoptosi </a:t>
            </a:r>
            <a:r>
              <a:rPr lang="it-IT" sz="2000" dirty="0"/>
              <a:t>(arrivano dopo 2gg ca)</a:t>
            </a:r>
            <a:endParaRPr lang="it-IT" sz="2000" b="1" dirty="0"/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forma non flagellata (amastigote)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inibizione fusione fagosoma-lisosoma (inib produz NO)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moltiplicazione-rottura macrofago-fagocitosi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disseminazione (m.o., linfonodi, fegato, milza, reni)</a:t>
            </a:r>
          </a:p>
          <a:p>
            <a:pPr>
              <a:defRPr/>
            </a:pPr>
            <a:endParaRPr lang="it-IT" sz="2000" dirty="0"/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2000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2"/>
          <p:cNvSpPr txBox="1">
            <a:spLocks noChangeArrowheads="1"/>
          </p:cNvSpPr>
          <p:nvPr/>
        </p:nvSpPr>
        <p:spPr bwMode="auto">
          <a:xfrm>
            <a:off x="395288" y="2349500"/>
            <a:ext cx="8569325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3- leishmania, nascosta nei macrofagi, comporta squilibrio nel sistema immunitario:</a:t>
            </a:r>
          </a:p>
          <a:p>
            <a:pPr>
              <a:buFont typeface="Arial" charset="0"/>
              <a:buChar char="•"/>
              <a:defRPr/>
            </a:pPr>
            <a:endParaRPr lang="it-IT" sz="2000" dirty="0"/>
          </a:p>
          <a:p>
            <a:pPr>
              <a:buFont typeface="Arial" charset="0"/>
              <a:buChar char="•"/>
              <a:defRPr/>
            </a:pPr>
            <a:r>
              <a:rPr lang="it-IT" sz="2000" dirty="0"/>
              <a:t>Anomalie in risposta cellulo mediata</a:t>
            </a:r>
          </a:p>
          <a:p>
            <a:pPr marL="0" lvl="1">
              <a:buFont typeface="Arial" charset="0"/>
              <a:buChar char="•"/>
              <a:defRPr/>
            </a:pPr>
            <a:r>
              <a:rPr lang="it-IT" sz="2000" dirty="0"/>
              <a:t>Iperfunzione risposta umorale (non protettiva)- aumento Ic circolanti (fenomeni immunopatologici ed autoimmuni)</a:t>
            </a:r>
          </a:p>
          <a:p>
            <a:pPr>
              <a:buFont typeface="Arial" charset="0"/>
              <a:buChar char="•"/>
              <a:defRPr/>
            </a:pPr>
            <a:endParaRPr lang="it-IT" sz="2000" dirty="0"/>
          </a:p>
        </p:txBody>
      </p:sp>
      <p:sp>
        <p:nvSpPr>
          <p:cNvPr id="4" name="Freccia a destra 3"/>
          <p:cNvSpPr/>
          <p:nvPr/>
        </p:nvSpPr>
        <p:spPr bwMode="auto">
          <a:xfrm>
            <a:off x="7019925" y="2205038"/>
            <a:ext cx="288925" cy="71437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4580" name="Picture 4" descr="http://static.photaki.com/Squilibrio--scala-259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260350"/>
            <a:ext cx="2520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static.photaki.com/Squilibrio--scala-259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92675"/>
            <a:ext cx="2520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La </a:t>
            </a:r>
            <a:r>
              <a:rPr lang="it-IT" dirty="0" smtClean="0"/>
              <a:t>leishmaniosi è generalmente presente nelle zone tropicali e sub-tropicali. ampliamente distribuita in tutto il bacino del Mediterraneo, comprese le isole. </a:t>
            </a:r>
            <a:endParaRPr lang="it-IT" dirty="0" smtClean="0"/>
          </a:p>
          <a:p>
            <a:r>
              <a:rPr lang="it-IT" dirty="0" smtClean="0"/>
              <a:t>Con </a:t>
            </a:r>
            <a:r>
              <a:rPr lang="it-IT" dirty="0" smtClean="0"/>
              <a:t>il riscaldamento globale e la movimentazione dei cani infetti a seguito dei loro proprietari, si assiste sempre più alla comparsa di nuovi focolai come quelli nel nord Italia.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smtClean="0"/>
              <a:t>leishmaniosi canina è un grave problema di salute pubblica, in particolare nelle aree endemiche. 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/>
              <a:t>Sintomatologia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85860"/>
            <a:ext cx="6000760" cy="5572140"/>
          </a:xfrm>
        </p:spPr>
        <p:txBody>
          <a:bodyPr>
            <a:noAutofit/>
          </a:bodyPr>
          <a:lstStyle/>
          <a:p>
            <a:r>
              <a:rPr lang="it-IT" sz="2000" dirty="0" smtClean="0"/>
              <a:t>L</a:t>
            </a:r>
            <a:r>
              <a:rPr lang="it-IT" sz="2000" i="1" dirty="0" smtClean="0"/>
              <a:t>a </a:t>
            </a:r>
            <a:r>
              <a:rPr lang="it-IT" sz="2000" dirty="0" smtClean="0"/>
              <a:t>leishmaniosi è una malattia cronica , che interessa tutto l’organismo, con un periodo di incubazione che va da mesi ad anni. </a:t>
            </a:r>
            <a:endParaRPr lang="it-IT" sz="2000" dirty="0" smtClean="0"/>
          </a:p>
          <a:p>
            <a:r>
              <a:rPr lang="it-IT" sz="2000" dirty="0" smtClean="0"/>
              <a:t>Non </a:t>
            </a:r>
            <a:r>
              <a:rPr lang="it-IT" sz="2000" dirty="0" smtClean="0"/>
              <a:t>tutti i cani infetti si ammalano, ma rappresentano </a:t>
            </a:r>
            <a:r>
              <a:rPr lang="it-IT" sz="2000" dirty="0" smtClean="0"/>
              <a:t>un </a:t>
            </a:r>
            <a:r>
              <a:rPr lang="it-IT" sz="2000" dirty="0" smtClean="0"/>
              <a:t>rischio come serbatoio della malattia. </a:t>
            </a:r>
            <a:endParaRPr lang="it-IT" sz="2000" dirty="0" smtClean="0"/>
          </a:p>
          <a:p>
            <a:r>
              <a:rPr lang="it-IT" sz="2000" dirty="0" smtClean="0"/>
              <a:t>La </a:t>
            </a:r>
            <a:r>
              <a:rPr lang="it-IT" sz="2000" dirty="0" smtClean="0"/>
              <a:t>Leishmaniosi può decorrere con sintomatologia grave o in forma quasi </a:t>
            </a:r>
            <a:r>
              <a:rPr lang="it-IT" sz="2000" dirty="0" err="1" smtClean="0"/>
              <a:t>inapparente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 </a:t>
            </a:r>
            <a:r>
              <a:rPr lang="it-IT" sz="2000" dirty="0" smtClean="0"/>
              <a:t>si manifesta nel cane per lo più in forma </a:t>
            </a:r>
            <a:r>
              <a:rPr lang="it-IT" sz="2000" dirty="0" smtClean="0"/>
              <a:t>generalizzata.</a:t>
            </a:r>
          </a:p>
          <a:p>
            <a:r>
              <a:rPr lang="it-IT" sz="2000" b="1" dirty="0" smtClean="0"/>
              <a:t>Principali </a:t>
            </a:r>
            <a:r>
              <a:rPr lang="it-IT" sz="2000" b="1" dirty="0" smtClean="0"/>
              <a:t>sintomi clinici</a:t>
            </a:r>
            <a:r>
              <a:rPr lang="it-IT" sz="2000" dirty="0" smtClean="0"/>
              <a:t>:</a:t>
            </a:r>
          </a:p>
          <a:p>
            <a:r>
              <a:rPr lang="it-IT" sz="2000" b="1" dirty="0" smtClean="0"/>
              <a:t>Lesioni </a:t>
            </a:r>
            <a:r>
              <a:rPr lang="it-IT" sz="2000" b="1" dirty="0" smtClean="0"/>
              <a:t>cutanee</a:t>
            </a:r>
            <a:r>
              <a:rPr lang="it-IT" sz="2000" dirty="0" smtClean="0"/>
              <a:t>: progressiva rarefazione del pelo (alopecia) con intensa desquamazione secca, ulcere, </a:t>
            </a:r>
            <a:r>
              <a:rPr lang="it-IT" sz="2000" dirty="0" smtClean="0"/>
              <a:t>erosioni, </a:t>
            </a:r>
          </a:p>
        </p:txBody>
      </p:sp>
      <p:pic>
        <p:nvPicPr>
          <p:cNvPr id="4" name="Picture 2" descr="Risultati immagini per leishmaniosi canina sintomi cutan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004" y="2928934"/>
            <a:ext cx="3495996" cy="231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ink alla pagina delle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1311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t1.gstatic.com/images?q=tbn:ANd9GcQVkvVE6uKk8-fEItM3an7XstPd79KHf1R75z2oubaaTTfESPVG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0"/>
            <a:ext cx="29575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 l="24625" t="45769" r="64191" b="43307"/>
          <a:stretch>
            <a:fillRect/>
          </a:stretch>
        </p:blipFill>
        <p:spPr bwMode="auto">
          <a:xfrm>
            <a:off x="0" y="3357563"/>
            <a:ext cx="313213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t3.gstatic.com/images?q=tbn:ANd9GcTOLaDT3O2E1OspB09bDnLu6zzl-_KgWZCWkcyWOpxj99VQpFiN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175" y="2420938"/>
            <a:ext cx="31718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http://t3.gstatic.com/images?q=tbn:ANd9GcQKgotdt8ie-i37ss3o9d9XzqlZ1MoW58rAMlWFmu3Ja2DKe1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8" y="4724400"/>
            <a:ext cx="32877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http://t3.gstatic.com/images?q=tbn:ANd9GcS-23lHQqQQPNayZM077GAR3csbrCm7oTIIIK2ZpX-7Tqz51cF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0"/>
            <a:ext cx="31829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3" descr="http://www.ingenya.net/uploads/files/UploadedFile/x_shampoo_antiforfora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835525"/>
            <a:ext cx="29670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5" descr="http://t3.gstatic.com/images?q=tbn:ANd9GcTjF-tG0yUTxah-FBgjL2VlDDp5_TDC366xrAHvDYSe6FUk-Nc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95875"/>
            <a:ext cx="29162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CasellaDiTesto 9"/>
          <p:cNvSpPr txBox="1">
            <a:spLocks noChangeArrowheads="1"/>
          </p:cNvSpPr>
          <p:nvPr/>
        </p:nvSpPr>
        <p:spPr bwMode="auto">
          <a:xfrm>
            <a:off x="3348038" y="2924175"/>
            <a:ext cx="25193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Segoe Script" pitchFamily="34" charset="0"/>
              </a:rPr>
              <a:t>pallore mucose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Segoe Script" pitchFamily="34" charset="0"/>
              </a:rPr>
              <a:t>anoressia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Segoe Script" pitchFamily="34" charset="0"/>
              </a:rPr>
              <a:t>letargia…..etc…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manifestazioni cliniche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71612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Inappetenza</a:t>
            </a:r>
            <a:r>
              <a:rPr lang="it-IT" sz="2000" dirty="0" smtClean="0"/>
              <a:t> e perdita di peso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err="1" smtClean="0"/>
              <a:t>Linfoadenopatia</a:t>
            </a:r>
            <a:r>
              <a:rPr lang="it-IT" sz="2000" dirty="0" smtClean="0"/>
              <a:t>: ingrossamento dei linfonodi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Epistassi</a:t>
            </a:r>
            <a:r>
              <a:rPr lang="it-IT" sz="2000" dirty="0" smtClean="0"/>
              <a:t>: fuoriuscita di sangue dalle narici determinata da ulcere e lesioni della mucosa nasale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Lesioni oculari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Zoppie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Anemia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Insufficienza renale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Diarrea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err="1" smtClean="0"/>
              <a:t>Onicogrifosi</a:t>
            </a:r>
            <a:r>
              <a:rPr lang="it-IT" sz="2000" dirty="0" smtClean="0"/>
              <a:t>: crescita abnorme e ispessimento delle unghie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47108" name="Picture 4" descr="http://www.adozionecani.com/wp-content/uploads/2008/11/uve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191000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/>
              <a:t>Terapia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fontAlgn="base"/>
            <a:r>
              <a:rPr lang="it-IT" sz="2400" b="1" dirty="0" smtClean="0"/>
              <a:t>La leishmaniosi è una malattia curabile, ma non guaribile</a:t>
            </a:r>
            <a:r>
              <a:rPr lang="it-IT" sz="2400" dirty="0" smtClean="0"/>
              <a:t>. </a:t>
            </a:r>
            <a:endParaRPr lang="it-IT" sz="2400" dirty="0" smtClean="0"/>
          </a:p>
          <a:p>
            <a:pPr fontAlgn="base"/>
            <a:r>
              <a:rPr lang="it-IT" sz="2400" dirty="0" smtClean="0"/>
              <a:t>I  sintomi  si possono sotto </a:t>
            </a:r>
            <a:r>
              <a:rPr lang="it-IT" sz="2400" dirty="0" smtClean="0"/>
              <a:t>controllo, ma </a:t>
            </a:r>
            <a:r>
              <a:rPr lang="it-IT" sz="2400" dirty="0" smtClean="0"/>
              <a:t>è impossibile  </a:t>
            </a:r>
            <a:r>
              <a:rPr lang="it-IT" sz="2400" dirty="0" smtClean="0"/>
              <a:t>uccidere tutte le leishmanie </a:t>
            </a:r>
            <a:r>
              <a:rPr lang="it-IT" sz="2400" dirty="0" smtClean="0"/>
              <a:t>perché rimangono all’interno dei linfonodi</a:t>
            </a:r>
            <a:r>
              <a:rPr lang="it-IT" sz="2400" dirty="0" smtClean="0"/>
              <a:t>, </a:t>
            </a:r>
            <a:endParaRPr lang="it-IT" sz="2400" dirty="0" smtClean="0"/>
          </a:p>
          <a:p>
            <a:pPr fontAlgn="base"/>
            <a:r>
              <a:rPr lang="it-IT" sz="2400" dirty="0" smtClean="0"/>
              <a:t> </a:t>
            </a:r>
            <a:r>
              <a:rPr lang="it-IT" sz="2400" dirty="0" smtClean="0"/>
              <a:t>si possono riattivare </a:t>
            </a:r>
            <a:r>
              <a:rPr lang="it-IT" sz="2400" dirty="0" smtClean="0"/>
              <a:t>in caso di immunodepressione.</a:t>
            </a:r>
          </a:p>
          <a:p>
            <a:pPr fontAlgn="base"/>
            <a:r>
              <a:rPr lang="it-IT" sz="2400" dirty="0" smtClean="0"/>
              <a:t>Esistono due </a:t>
            </a:r>
            <a:r>
              <a:rPr lang="it-IT" sz="2400" b="1" dirty="0" smtClean="0"/>
              <a:t>farmaci per la terapia della leishmaniosi</a:t>
            </a:r>
            <a:r>
              <a:rPr lang="it-IT" sz="2400" dirty="0" smtClean="0"/>
              <a:t>:</a:t>
            </a:r>
          </a:p>
          <a:p>
            <a:pPr fontAlgn="base"/>
            <a:r>
              <a:rPr lang="it-IT" sz="2400" dirty="0" err="1" smtClean="0"/>
              <a:t>A</a:t>
            </a:r>
            <a:r>
              <a:rPr lang="it-IT" sz="2400" dirty="0" err="1" smtClean="0"/>
              <a:t>ntimoniato</a:t>
            </a:r>
            <a:r>
              <a:rPr lang="it-IT" sz="2400" dirty="0" smtClean="0"/>
              <a:t> </a:t>
            </a:r>
            <a:r>
              <a:rPr lang="it-IT" sz="2400" dirty="0" smtClean="0"/>
              <a:t>di </a:t>
            </a:r>
            <a:r>
              <a:rPr lang="it-IT" sz="2400" dirty="0" err="1" smtClean="0"/>
              <a:t>metil-glucamina</a:t>
            </a:r>
            <a:r>
              <a:rPr lang="it-IT" sz="2400" dirty="0" smtClean="0"/>
              <a:t> </a:t>
            </a:r>
            <a:r>
              <a:rPr lang="it-IT" sz="2400" dirty="0" smtClean="0"/>
              <a:t>e  </a:t>
            </a:r>
            <a:r>
              <a:rPr lang="it-IT" sz="2400" dirty="0" err="1" smtClean="0"/>
              <a:t>miltefosina</a:t>
            </a:r>
            <a:endParaRPr lang="it-IT" sz="2400" dirty="0" smtClean="0"/>
          </a:p>
          <a:p>
            <a:pPr fontAlgn="base"/>
            <a:r>
              <a:rPr lang="it-IT" sz="2400" dirty="0" smtClean="0"/>
              <a:t>A </a:t>
            </a:r>
            <a:r>
              <a:rPr lang="it-IT" sz="2400" dirty="0" smtClean="0"/>
              <a:t>questi due farmaci viene sempre associato l’</a:t>
            </a:r>
            <a:r>
              <a:rPr lang="it-IT" sz="2400" b="1" dirty="0" err="1" smtClean="0"/>
              <a:t>Allopurinolo</a:t>
            </a:r>
            <a:r>
              <a:rPr lang="it-IT" sz="2400" dirty="0" smtClean="0"/>
              <a:t>, per un periodo di almeno sei mesi</a:t>
            </a:r>
            <a:r>
              <a:rPr lang="it-IT" sz="2400" dirty="0" smtClean="0"/>
              <a:t>.</a:t>
            </a:r>
          </a:p>
          <a:p>
            <a:pPr fontAlgn="base"/>
            <a:r>
              <a:rPr lang="it-IT" sz="2400" dirty="0" smtClean="0"/>
              <a:t> </a:t>
            </a:r>
            <a:r>
              <a:rPr lang="it-IT" sz="2400" b="1" dirty="0" smtClean="0"/>
              <a:t>La terapia </a:t>
            </a:r>
            <a:r>
              <a:rPr lang="it-IT" sz="2400" b="1" dirty="0" smtClean="0"/>
              <a:t>è molto  lunga. </a:t>
            </a:r>
            <a:endParaRPr lang="it-IT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Prevenzione e profilassi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Applicare gli appositi antiparassitari</a:t>
            </a:r>
          </a:p>
          <a:p>
            <a:r>
              <a:rPr lang="it-IT" dirty="0" smtClean="0"/>
              <a:t>Vaccinare il cane </a:t>
            </a:r>
          </a:p>
          <a:p>
            <a:r>
              <a:rPr lang="it-IT" dirty="0" smtClean="0"/>
              <a:t>Non uscire al tramonto durante il ciclo biologico del flebotomo</a:t>
            </a:r>
          </a:p>
          <a:p>
            <a:r>
              <a:rPr lang="it-IT" dirty="0" smtClean="0"/>
              <a:t>Non portare il cane in aree endemiche per la </a:t>
            </a:r>
            <a:r>
              <a:rPr lang="it-IT" dirty="0" err="1" smtClean="0"/>
              <a:t>leismaniosi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umbs.dreamstime.com/z/diagram-rabies-virus-particle-structure-file-eps-format-36842874.jpg"/>
          <p:cNvPicPr>
            <a:picLocks noChangeAspect="1" noChangeArrowheads="1"/>
          </p:cNvPicPr>
          <p:nvPr/>
        </p:nvPicPr>
        <p:blipFill>
          <a:blip r:embed="rId2"/>
          <a:srcRect b="9129"/>
          <a:stretch>
            <a:fillRect/>
          </a:stretch>
        </p:blipFill>
        <p:spPr bwMode="auto">
          <a:xfrm>
            <a:off x="1147148" y="71438"/>
            <a:ext cx="683771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B.</a:t>
            </a:r>
            <a:r>
              <a:rPr lang="it-IT" dirty="0" smtClean="0"/>
              <a:t> </a:t>
            </a:r>
            <a:r>
              <a:rPr lang="it-IT" i="1" dirty="0" err="1" smtClean="0"/>
              <a:t>bronchiseptica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600200"/>
            <a:ext cx="5900750" cy="4525963"/>
          </a:xfrm>
        </p:spPr>
        <p:txBody>
          <a:bodyPr>
            <a:noAutofit/>
          </a:bodyPr>
          <a:lstStyle/>
          <a:p>
            <a:r>
              <a:rPr lang="it-IT" sz="2000" i="1" dirty="0" smtClean="0"/>
              <a:t>B. </a:t>
            </a:r>
            <a:r>
              <a:rPr lang="it-IT" sz="2000" i="1" dirty="0" err="1" smtClean="0"/>
              <a:t>bronchiseptica</a:t>
            </a:r>
            <a:r>
              <a:rPr lang="it-IT" sz="2000" i="1" dirty="0" smtClean="0"/>
              <a:t> </a:t>
            </a:r>
            <a:r>
              <a:rPr lang="it-IT" sz="2000" dirty="0" smtClean="0"/>
              <a:t>è un batterio GRAM-, </a:t>
            </a:r>
            <a:r>
              <a:rPr lang="it-IT" sz="2000" dirty="0" smtClean="0"/>
              <a:t>in </a:t>
            </a:r>
            <a:r>
              <a:rPr lang="it-IT" sz="2000" dirty="0" smtClean="0"/>
              <a:t>grado di sostenere forme tipicamente respiratorie in diverse specie animali : suino, gatto e uomo. </a:t>
            </a:r>
          </a:p>
          <a:p>
            <a:r>
              <a:rPr lang="it-IT" sz="2000" dirty="0" smtClean="0"/>
              <a:t>Cresce su terreni ricchi quali agar sangue e </a:t>
            </a:r>
            <a:r>
              <a:rPr lang="it-IT" sz="2000" dirty="0" err="1" smtClean="0"/>
              <a:t>charcoal</a:t>
            </a:r>
            <a:r>
              <a:rPr lang="it-IT" sz="2000" dirty="0" smtClean="0"/>
              <a:t> agar addizionati di antibiotici per evitare la crescita di batteri indesiderati.</a:t>
            </a:r>
          </a:p>
          <a:p>
            <a:r>
              <a:rPr lang="it-IT" sz="2000" dirty="0" smtClean="0"/>
              <a:t> Dal punto di vista antigenico ha un unico sierotipo anche se numerosi </a:t>
            </a:r>
            <a:r>
              <a:rPr lang="it-IT" sz="2000" dirty="0" smtClean="0"/>
              <a:t>isolati diversi </a:t>
            </a:r>
            <a:r>
              <a:rPr lang="it-IT" sz="2000" dirty="0" smtClean="0"/>
              <a:t>tra loro </a:t>
            </a:r>
            <a:r>
              <a:rPr lang="it-IT" sz="2000" dirty="0" smtClean="0"/>
              <a:t> per patogenicità </a:t>
            </a:r>
            <a:r>
              <a:rPr lang="it-IT" sz="2000" dirty="0" smtClean="0"/>
              <a:t>e virulenza.</a:t>
            </a:r>
          </a:p>
          <a:p>
            <a:r>
              <a:rPr lang="it-IT" sz="2000" dirty="0" smtClean="0"/>
              <a:t>La terapia prevede l’utilizzo di antibiotici (</a:t>
            </a:r>
            <a:r>
              <a:rPr lang="it-IT" sz="2000" dirty="0" err="1" smtClean="0"/>
              <a:t>amoxicillina</a:t>
            </a:r>
            <a:r>
              <a:rPr lang="it-IT" sz="2000" dirty="0" smtClean="0"/>
              <a:t> ed acido </a:t>
            </a:r>
            <a:r>
              <a:rPr lang="it-IT" sz="2000" dirty="0" err="1" smtClean="0"/>
              <a:t>clavulanico</a:t>
            </a:r>
            <a:r>
              <a:rPr lang="it-IT" sz="2000" dirty="0" smtClean="0"/>
              <a:t>, </a:t>
            </a:r>
            <a:r>
              <a:rPr lang="it-IT" sz="2000" dirty="0" err="1" smtClean="0"/>
              <a:t>doxiciclina</a:t>
            </a:r>
            <a:r>
              <a:rPr lang="it-IT" sz="2000" dirty="0" smtClean="0"/>
              <a:t>), antiinfiammatori (prednisolone), </a:t>
            </a:r>
            <a:r>
              <a:rPr lang="it-IT" sz="2000" dirty="0" err="1" smtClean="0"/>
              <a:t>antitussigeni</a:t>
            </a:r>
            <a:r>
              <a:rPr lang="it-IT" sz="2000" dirty="0" smtClean="0"/>
              <a:t> (</a:t>
            </a:r>
            <a:r>
              <a:rPr lang="it-IT" sz="2000" dirty="0" err="1" smtClean="0"/>
              <a:t>butorfanolo</a:t>
            </a:r>
            <a:r>
              <a:rPr lang="it-IT" sz="2000" dirty="0" smtClean="0"/>
              <a:t>) e broncodilatatori (</a:t>
            </a:r>
            <a:r>
              <a:rPr lang="it-IT" sz="2000" dirty="0" err="1" smtClean="0"/>
              <a:t>aminofillina</a:t>
            </a:r>
            <a:r>
              <a:rPr lang="it-IT" sz="2000" dirty="0" smtClean="0"/>
              <a:t>, </a:t>
            </a:r>
            <a:r>
              <a:rPr lang="it-IT" sz="2000" dirty="0" err="1" smtClean="0"/>
              <a:t>terbutalina</a:t>
            </a:r>
            <a:r>
              <a:rPr lang="it-IT" sz="2000" dirty="0" smtClean="0"/>
              <a:t>) da soli o in associazione, a seconda della gravità clinica della malattie</a:t>
            </a:r>
          </a:p>
          <a:p>
            <a:endParaRPr lang="it-IT" sz="2000" dirty="0"/>
          </a:p>
        </p:txBody>
      </p:sp>
      <p:sp>
        <p:nvSpPr>
          <p:cNvPr id="1026" name="AutoShape 2" descr="Risultati immagini per bordetella bronchise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bordetella bronchise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bordetella bronchise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http://upload.wikimedia.org/wikipedia/commons/a/a4/Bordetella_bronchisep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928926" cy="1751317"/>
          </a:xfrm>
          <a:prstGeom prst="rect">
            <a:avLst/>
          </a:prstGeom>
          <a:noFill/>
        </p:spPr>
      </p:pic>
      <p:pic>
        <p:nvPicPr>
          <p:cNvPr id="1038" name="Picture 14" descr="http://www.kahis.go.kr/ui/dpl/source/pms/img/disease/1194549015637_2BO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3714752"/>
            <a:ext cx="2952750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>LA </a:t>
            </a:r>
            <a:r>
              <a:rPr lang="it-IT" dirty="0" smtClean="0"/>
              <a:t>RABBIA nei cani e nei gatti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it-IT" dirty="0" smtClean="0"/>
              <a:t>Nei </a:t>
            </a:r>
            <a:r>
              <a:rPr lang="it-IT" dirty="0" smtClean="0"/>
              <a:t>cani e nei gatti i </a:t>
            </a:r>
            <a:r>
              <a:rPr lang="it-IT" b="1" dirty="0" smtClean="0"/>
              <a:t>sintomi della rabbia</a:t>
            </a:r>
            <a:r>
              <a:rPr lang="it-IT" dirty="0" smtClean="0"/>
              <a:t> sono distinti </a:t>
            </a:r>
            <a:r>
              <a:rPr lang="it-IT" dirty="0" smtClean="0"/>
              <a:t>in</a:t>
            </a:r>
            <a:r>
              <a:rPr lang="it-IT" dirty="0" smtClean="0"/>
              <a:t>:</a:t>
            </a:r>
          </a:p>
          <a:p>
            <a:pPr fontAlgn="base"/>
            <a:r>
              <a:rPr lang="it-IT" b="1" dirty="0" smtClean="0"/>
              <a:t>fase </a:t>
            </a:r>
            <a:r>
              <a:rPr lang="it-IT" b="1" dirty="0" err="1" smtClean="0"/>
              <a:t>prodromica</a:t>
            </a:r>
            <a:r>
              <a:rPr lang="it-IT" dirty="0" smtClean="0"/>
              <a:t>: dura 2-3 giorni, si ha ansia, </a:t>
            </a:r>
            <a:r>
              <a:rPr lang="it-IT" b="1" dirty="0" smtClean="0"/>
              <a:t>nervosismo</a:t>
            </a:r>
            <a:r>
              <a:rPr lang="it-IT" dirty="0" smtClean="0"/>
              <a:t>, febbre variabile, isolamento. </a:t>
            </a:r>
            <a:endParaRPr lang="it-IT" dirty="0" smtClean="0"/>
          </a:p>
          <a:p>
            <a:pPr fontAlgn="base"/>
            <a:r>
              <a:rPr lang="it-IT" dirty="0" smtClean="0"/>
              <a:t>Gli </a:t>
            </a:r>
            <a:r>
              <a:rPr lang="it-IT" dirty="0" smtClean="0"/>
              <a:t>animali socievoli diventano irritabili e possono mordere, quelli timidi tendono a diventare più affettuosi. </a:t>
            </a:r>
            <a:endParaRPr lang="it-IT" dirty="0" smtClean="0"/>
          </a:p>
          <a:p>
            <a:pPr fontAlgn="base"/>
            <a:r>
              <a:rPr lang="it-IT" dirty="0" smtClean="0"/>
              <a:t>Presentano la </a:t>
            </a:r>
            <a:r>
              <a:rPr lang="it-IT" dirty="0" smtClean="0"/>
              <a:t>pupilla dilatata, rallentamento o assenza dei riflessi palpebrali. </a:t>
            </a:r>
            <a:endParaRPr lang="it-IT" dirty="0" smtClean="0"/>
          </a:p>
          <a:p>
            <a:pPr fontAlgn="base"/>
            <a:r>
              <a:rPr lang="it-IT" dirty="0" smtClean="0"/>
              <a:t>Molti </a:t>
            </a:r>
            <a:r>
              <a:rPr lang="it-IT" dirty="0" smtClean="0"/>
              <a:t>animali si leccano costantemente il sito di inoculo o di contagio e manifestano prurito localizzato. </a:t>
            </a:r>
            <a:endParaRPr lang="it-IT" dirty="0" smtClean="0"/>
          </a:p>
          <a:p>
            <a:pPr fontAlgn="base"/>
            <a:r>
              <a:rPr lang="it-IT" dirty="0" smtClean="0"/>
              <a:t>Nei </a:t>
            </a:r>
            <a:r>
              <a:rPr lang="it-IT" dirty="0" smtClean="0"/>
              <a:t>gatti i sintomi sono simili, ma hanno picchi febbrili e comportamento anomalo solo per un paio di giorni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it-IT" dirty="0" smtClean="0"/>
              <a:t>Rabbia furiosa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572164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D</a:t>
            </a:r>
            <a:r>
              <a:rPr lang="it-IT" dirty="0" smtClean="0"/>
              <a:t>ura </a:t>
            </a:r>
            <a:r>
              <a:rPr lang="it-IT" dirty="0" smtClean="0"/>
              <a:t>1-7 giorni. Gli animali sono irritabili, agitati, si ha aumento della risposta agli stimoli uditivi e visivi. </a:t>
            </a:r>
            <a:endParaRPr lang="it-IT" dirty="0" smtClean="0"/>
          </a:p>
          <a:p>
            <a:r>
              <a:rPr lang="it-IT" dirty="0" smtClean="0"/>
              <a:t>Sono </a:t>
            </a:r>
            <a:r>
              <a:rPr lang="it-IT" dirty="0" smtClean="0"/>
              <a:t>eccitabili, </a:t>
            </a:r>
            <a:r>
              <a:rPr lang="it-IT" b="1" dirty="0" err="1" smtClean="0"/>
              <a:t>fotofobici</a:t>
            </a:r>
            <a:r>
              <a:rPr lang="it-IT" dirty="0" smtClean="0"/>
              <a:t>, hanno iperestesia, abbaiano di continuo e cercano di morsicare oggetti immaginari. Ingeriscono oggetti insoliti, si nascondono, cercano di mordere anche le sbarre dei recinti. </a:t>
            </a:r>
            <a:endParaRPr lang="it-IT" dirty="0" smtClean="0"/>
          </a:p>
          <a:p>
            <a:r>
              <a:rPr lang="it-IT" dirty="0" smtClean="0"/>
              <a:t>Manifestano </a:t>
            </a:r>
            <a:r>
              <a:rPr lang="it-IT" dirty="0" smtClean="0"/>
              <a:t>incoordinazione muscolare, sono disorientati, hanno attacchi epilettici.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smtClean="0"/>
              <a:t>gatti hanno sguardo ansioso, fisso, selvaggio, a vuoto. In gabbia hanno movimenti stereotipati e violenti, graffiano tutto ciò che si muove, hanno tremori, debolezza e in coordinamento. </a:t>
            </a:r>
            <a:endParaRPr lang="it-IT" dirty="0" smtClean="0"/>
          </a:p>
          <a:p>
            <a:r>
              <a:rPr lang="it-IT" dirty="0" smtClean="0"/>
              <a:t>Alcuni </a:t>
            </a:r>
            <a:r>
              <a:rPr lang="it-IT" dirty="0" smtClean="0"/>
              <a:t>gatti corrono in continuazione</a:t>
            </a:r>
          </a:p>
          <a:p>
            <a:endParaRPr lang="it-IT" dirty="0"/>
          </a:p>
        </p:txBody>
      </p:sp>
      <p:sp>
        <p:nvSpPr>
          <p:cNvPr id="49154" name="AutoShape 2" descr="Risultati immagini per rabbia parali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6" name="AutoShape 4" descr="Risultati immagini per rabbia parali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smtClean="0"/>
              <a:t>Rabbia paralitica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92933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 Inizia </a:t>
            </a:r>
            <a:r>
              <a:rPr lang="it-IT" dirty="0" smtClean="0"/>
              <a:t>2-4 giorni (media 1-10) da dopo l’esordio dei primi segni clinici. </a:t>
            </a:r>
            <a:endParaRPr lang="it-IT" dirty="0" smtClean="0"/>
          </a:p>
          <a:p>
            <a:r>
              <a:rPr lang="it-IT" dirty="0" smtClean="0"/>
              <a:t>Si </a:t>
            </a:r>
            <a:r>
              <a:rPr lang="it-IT" dirty="0" smtClean="0"/>
              <a:t>ha paralisi da motoneurone inferiore, mentre se il morso è avvenuto sul muso, si ha paralisi del nervo craniale. Quando si ha paralisi laringea, si ha cambio della tonalità di vocalizzazione; si ha anche scialorrea, saliva schiumosa a causa dell’incapacità di deglutire, polipnea, ptosi della mandibola per paralisi dei muscoli masticatori, fanno un verso come se soffocassero. </a:t>
            </a:r>
            <a:endParaRPr lang="it-IT" dirty="0" smtClean="0"/>
          </a:p>
          <a:p>
            <a:r>
              <a:rPr lang="it-IT" dirty="0" smtClean="0"/>
              <a:t>Spesso </a:t>
            </a:r>
            <a:r>
              <a:rPr lang="it-IT" dirty="0" smtClean="0"/>
              <a:t>si ha coma e morte per insufficienza </a:t>
            </a:r>
            <a:r>
              <a:rPr lang="it-IT" dirty="0" smtClean="0"/>
              <a:t>respiratoria.</a:t>
            </a:r>
          </a:p>
          <a:p>
            <a:r>
              <a:rPr lang="it-IT" dirty="0" smtClean="0"/>
              <a:t>Nei </a:t>
            </a:r>
            <a:r>
              <a:rPr lang="it-IT" dirty="0" smtClean="0"/>
              <a:t>gatti questa forma si sovrappone a quella furiosa, ma i gatti muoiono nel giro di 3-4 giorni, dopo che i proprietari hanno riscontrato un cambio di vocalizzazione e un aumento dei miagolii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FIV o Virus dell’Immunodeficienza felina</a:t>
            </a:r>
            <a:endParaRPr lang="it-IT" dirty="0"/>
          </a:p>
        </p:txBody>
      </p:sp>
      <p:pic>
        <p:nvPicPr>
          <p:cNvPr id="59394" name="Picture 2" descr="http://lh6.ggpht.com/-fJpD8Dz8NaA/Ul1r55Z9iwI/AAAAAAAADV8/l7mBmxqbSFE/virus%252520leucemia%252520felina_thumb%25255B2%25255D.jp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5033344" cy="400052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428860" y="585789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E’ un retrovirus </a:t>
            </a:r>
            <a:endParaRPr lang="it-IT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FIV o Virus dell’Immunodeficienza felina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57800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Causa </a:t>
            </a:r>
            <a:r>
              <a:rPr lang="it-IT" sz="2400" dirty="0"/>
              <a:t>nel gatto una sindrome da immunodeficienza acquisita, i cui sintomi </a:t>
            </a:r>
            <a:r>
              <a:rPr lang="it-IT" sz="2400" dirty="0" smtClean="0"/>
              <a:t>si presentano </a:t>
            </a:r>
            <a:r>
              <a:rPr lang="it-IT" sz="2400" dirty="0"/>
              <a:t>tipicamente dopo un lungo periodo di latenza clinica. </a:t>
            </a:r>
            <a:endParaRPr lang="it-IT" sz="2400" dirty="0" smtClean="0"/>
          </a:p>
          <a:p>
            <a:pPr algn="just"/>
            <a:r>
              <a:rPr lang="it-IT" sz="2400" dirty="0" smtClean="0"/>
              <a:t>Al </a:t>
            </a:r>
            <a:r>
              <a:rPr lang="it-IT" sz="2400" dirty="0"/>
              <a:t>termine </a:t>
            </a:r>
            <a:r>
              <a:rPr lang="it-IT" sz="2400" dirty="0" smtClean="0"/>
              <a:t>di tale </a:t>
            </a:r>
            <a:r>
              <a:rPr lang="it-IT" sz="2400" dirty="0"/>
              <a:t>periodo “silente” può svilupparsi la fase conclamata della patologia </a:t>
            </a:r>
            <a:r>
              <a:rPr lang="it-IT" sz="2400" dirty="0" smtClean="0"/>
              <a:t>virale, caratterizzata </a:t>
            </a:r>
            <a:r>
              <a:rPr lang="it-IT" sz="2400" dirty="0"/>
              <a:t>da infezioni opportunistiche, malattie sistemiche di vario </a:t>
            </a:r>
            <a:r>
              <a:rPr lang="it-IT" sz="2400" dirty="0" smtClean="0"/>
              <a:t>genere (stomatite</a:t>
            </a:r>
            <a:r>
              <a:rPr lang="it-IT" sz="2400" dirty="0"/>
              <a:t>/ gengivite/ </a:t>
            </a:r>
            <a:r>
              <a:rPr lang="it-IT" sz="2400" dirty="0" err="1"/>
              <a:t>faucite</a:t>
            </a:r>
            <a:r>
              <a:rPr lang="it-IT" sz="2400" dirty="0"/>
              <a:t>/ anemia/ </a:t>
            </a:r>
            <a:r>
              <a:rPr lang="it-IT" sz="2400" dirty="0" err="1"/>
              <a:t>leucopenia</a:t>
            </a:r>
            <a:r>
              <a:rPr lang="it-IT" sz="2400" dirty="0"/>
              <a:t>/ micosi/ uveiti/ </a:t>
            </a:r>
            <a:r>
              <a:rPr lang="it-IT" sz="2400" dirty="0" err="1" smtClean="0"/>
              <a:t>corioretiniti</a:t>
            </a:r>
            <a:r>
              <a:rPr lang="it-IT" sz="2400" dirty="0" smtClean="0"/>
              <a:t>/ infezioni </a:t>
            </a:r>
            <a:r>
              <a:rPr lang="it-IT" sz="2400" dirty="0"/>
              <a:t>virali batteriche e da micoplasmi/ neoplasie). </a:t>
            </a:r>
            <a:endParaRPr lang="it-IT" sz="2400" dirty="0" smtClean="0"/>
          </a:p>
          <a:p>
            <a:pPr algn="just"/>
            <a:r>
              <a:rPr lang="it-IT" sz="2400" dirty="0" smtClean="0"/>
              <a:t>L</a:t>
            </a:r>
            <a:r>
              <a:rPr lang="it-IT" sz="2400" dirty="0" smtClean="0"/>
              <a:t>a trasmissione avviene per stretto contatto con </a:t>
            </a:r>
            <a:r>
              <a:rPr lang="it-IT" sz="2400" dirty="0"/>
              <a:t>un soggetto infetto </a:t>
            </a:r>
            <a:r>
              <a:rPr lang="it-IT" sz="2400" dirty="0" smtClean="0"/>
              <a:t>in fase </a:t>
            </a:r>
            <a:r>
              <a:rPr lang="it-IT" sz="2400" dirty="0"/>
              <a:t>di eliminazione del virus (accoppiamento/ ferite da graffio e da morso</a:t>
            </a:r>
            <a:r>
              <a:rPr lang="it-IT" sz="2400" dirty="0" smtClean="0"/>
              <a:t>)</a:t>
            </a:r>
          </a:p>
          <a:p>
            <a:pPr algn="just"/>
            <a:r>
              <a:rPr lang="it-IT" sz="2400" dirty="0" smtClean="0"/>
              <a:t> </a:t>
            </a:r>
            <a:r>
              <a:rPr lang="it-IT" sz="2400" dirty="0"/>
              <a:t>il controllo delle abitudini del gatto (vita in </a:t>
            </a:r>
            <a:r>
              <a:rPr lang="it-IT" sz="2400" dirty="0" smtClean="0"/>
              <a:t>casa,sterilizzazione) rappresentano </a:t>
            </a:r>
            <a:r>
              <a:rPr lang="it-IT" sz="2400" dirty="0"/>
              <a:t>l’unica forma di profilassi nei confronti del virus.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FELV </a:t>
            </a:r>
            <a:r>
              <a:rPr lang="it-IT" dirty="0"/>
              <a:t>o Virus della Leucemia virale Felina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8" y="1600200"/>
            <a:ext cx="8929718" cy="4525963"/>
          </a:xfrm>
        </p:spPr>
        <p:txBody>
          <a:bodyPr>
            <a:noAutofit/>
          </a:bodyPr>
          <a:lstStyle/>
          <a:p>
            <a:pPr algn="just"/>
            <a:r>
              <a:rPr lang="it-IT" sz="2000" dirty="0"/>
              <a:t>La via di contagio più comune per questo agente è rappresentato dal </a:t>
            </a:r>
            <a:r>
              <a:rPr lang="it-IT" sz="2000" dirty="0" smtClean="0"/>
              <a:t>contatto con </a:t>
            </a:r>
            <a:r>
              <a:rPr lang="it-IT" sz="2000" dirty="0"/>
              <a:t>liquidi organici infetti, soprattutto la saliva, sebbene l’infezione </a:t>
            </a:r>
            <a:r>
              <a:rPr lang="it-IT" sz="2000" dirty="0" smtClean="0"/>
              <a:t>possa trasmettersi </a:t>
            </a:r>
            <a:r>
              <a:rPr lang="it-IT" sz="2000" dirty="0"/>
              <a:t>più raramente tramite ferite da morso o trasfusioni di sangue. </a:t>
            </a:r>
            <a:r>
              <a:rPr lang="it-IT" sz="2000" dirty="0" smtClean="0"/>
              <a:t>Il contagio </a:t>
            </a:r>
            <a:r>
              <a:rPr lang="it-IT" sz="2000" dirty="0"/>
              <a:t>può avvenire anche tramite il latte materno. </a:t>
            </a:r>
            <a:endParaRPr lang="it-IT" sz="2000" dirty="0" smtClean="0"/>
          </a:p>
          <a:p>
            <a:pPr algn="just"/>
            <a:r>
              <a:rPr lang="it-IT" sz="2000" dirty="0" smtClean="0"/>
              <a:t>In </a:t>
            </a:r>
            <a:r>
              <a:rPr lang="it-IT" sz="2000" dirty="0"/>
              <a:t>seguito al contatto </a:t>
            </a:r>
            <a:r>
              <a:rPr lang="it-IT" sz="2000" dirty="0" smtClean="0"/>
              <a:t>col virus</a:t>
            </a:r>
            <a:r>
              <a:rPr lang="it-IT" sz="2000" dirty="0"/>
              <a:t>, il sistema immunitario del singolo gatto può reagire combattendo </a:t>
            </a:r>
            <a:r>
              <a:rPr lang="it-IT" sz="2000" dirty="0" smtClean="0"/>
              <a:t>in modo </a:t>
            </a:r>
            <a:r>
              <a:rPr lang="it-IT" sz="2000" dirty="0"/>
              <a:t>più o meno efficace, con esiti molto diversi (incorporazione definitiva </a:t>
            </a:r>
            <a:r>
              <a:rPr lang="it-IT" sz="2000" dirty="0" smtClean="0"/>
              <a:t>del virus </a:t>
            </a:r>
            <a:r>
              <a:rPr lang="it-IT" sz="2000" dirty="0"/>
              <a:t>nelle cellule del soggetto o estinzione totale dell’infezione</a:t>
            </a:r>
            <a:r>
              <a:rPr lang="it-IT" sz="2000" dirty="0" smtClean="0"/>
              <a:t>).</a:t>
            </a:r>
          </a:p>
          <a:p>
            <a:pPr algn="just"/>
            <a:r>
              <a:rPr lang="it-IT" sz="2000" dirty="0" smtClean="0"/>
              <a:t>Come </a:t>
            </a:r>
            <a:r>
              <a:rPr lang="it-IT" sz="2000" dirty="0"/>
              <a:t>il </a:t>
            </a:r>
            <a:r>
              <a:rPr lang="it-IT" sz="2000" dirty="0" smtClean="0"/>
              <a:t>Virus della </a:t>
            </a:r>
            <a:r>
              <a:rPr lang="it-IT" sz="2000" dirty="0"/>
              <a:t>Immunodeficienza Felina,anche quello della Leucemia Felina </a:t>
            </a:r>
            <a:r>
              <a:rPr lang="it-IT" sz="2000" dirty="0" smtClean="0"/>
              <a:t>è caratterizzato</a:t>
            </a:r>
            <a:r>
              <a:rPr lang="it-IT" sz="2000" dirty="0"/>
              <a:t>, prima di scatenare la malattia conclamata, da un periodo </a:t>
            </a:r>
            <a:r>
              <a:rPr lang="it-IT" sz="2000" dirty="0" smtClean="0"/>
              <a:t>di latenza </a:t>
            </a:r>
            <a:r>
              <a:rPr lang="it-IT" sz="2000" dirty="0"/>
              <a:t>privo o quasi di segni clinici, ma in questo caso tale periodo risulta </a:t>
            </a:r>
            <a:r>
              <a:rPr lang="it-IT" sz="2000" dirty="0" smtClean="0"/>
              <a:t>più breve </a:t>
            </a:r>
            <a:r>
              <a:rPr lang="it-IT" sz="2000" dirty="0"/>
              <a:t>(</a:t>
            </a:r>
            <a:r>
              <a:rPr lang="it-IT" sz="2000" dirty="0" smtClean="0"/>
              <a:t>3-5 anni</a:t>
            </a:r>
            <a:r>
              <a:rPr lang="it-IT" sz="2000" dirty="0"/>
              <a:t>). </a:t>
            </a:r>
            <a:endParaRPr lang="it-IT" sz="20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Sintomatologia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I quadri clinici riconducibili al virus </a:t>
            </a:r>
            <a:r>
              <a:rPr lang="it-IT" dirty="0" err="1" smtClean="0"/>
              <a:t>Felv</a:t>
            </a:r>
            <a:r>
              <a:rPr lang="it-IT" dirty="0" smtClean="0"/>
              <a:t> sono estremamente variabili, ma in circa il 70% dei soggetti sono mortali. </a:t>
            </a:r>
          </a:p>
          <a:p>
            <a:pPr algn="just"/>
            <a:r>
              <a:rPr lang="it-IT" dirty="0" smtClean="0"/>
              <a:t>comprende forme </a:t>
            </a:r>
            <a:r>
              <a:rPr lang="it-IT" dirty="0" smtClean="0"/>
              <a:t>linfoidi maligne, sindromi anemiche, glomerulo nefriti, infezioni secondarie, sindromi neurologiche e neoplasie.</a:t>
            </a:r>
          </a:p>
          <a:p>
            <a:pPr algn="just"/>
            <a:r>
              <a:rPr lang="it-IT" dirty="0" smtClean="0"/>
              <a:t>Per il Virus della leucemia Felina è disponibile in commercio un vaccino, che il Veterinario prenderà in considerazione sul singolo paziente in base alle sue abitudini di vita e al conseguente grado di rischio di contrarre l’infezione.</a:t>
            </a:r>
          </a:p>
          <a:p>
            <a:pPr algn="just"/>
            <a:r>
              <a:rPr lang="it-IT" dirty="0" smtClean="0"/>
              <a:t>Una diagnosi precoce per </a:t>
            </a:r>
            <a:r>
              <a:rPr lang="it-IT" dirty="0" err="1" smtClean="0"/>
              <a:t>Fiv</a:t>
            </a:r>
            <a:r>
              <a:rPr lang="it-IT" dirty="0" smtClean="0"/>
              <a:t> e </a:t>
            </a:r>
            <a:r>
              <a:rPr lang="it-IT" dirty="0" err="1" smtClean="0"/>
              <a:t>Felv</a:t>
            </a:r>
            <a:r>
              <a:rPr lang="it-IT" dirty="0" smtClean="0"/>
              <a:t> , possibile con un test sierologico rapido a partire dai 4 mesi di vita del gattino, può, oltre a fornire informazioni più complete sulla sua salute, permettere di procrastinare nel tempo l’insorgenza dei sintomi e di trattarli prontamente una volta che si presentino.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FIP o Peritonite Infettiva Felina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/>
          </a:bodyPr>
          <a:lstStyle/>
          <a:p>
            <a:r>
              <a:rPr lang="it-IT" dirty="0"/>
              <a:t>E' una patologia letale sostenuta da un </a:t>
            </a:r>
            <a:r>
              <a:rPr lang="it-IT" dirty="0" smtClean="0"/>
              <a:t>Coronavirus (</a:t>
            </a:r>
            <a:r>
              <a:rPr lang="it-IT" dirty="0" err="1"/>
              <a:t>FCoV</a:t>
            </a:r>
            <a:r>
              <a:rPr lang="it-IT" dirty="0"/>
              <a:t>), il cui </a:t>
            </a:r>
            <a:r>
              <a:rPr lang="it-IT" dirty="0" smtClean="0"/>
              <a:t>contagio avviene </a:t>
            </a:r>
            <a:r>
              <a:rPr lang="it-IT" dirty="0"/>
              <a:t>per via </a:t>
            </a:r>
            <a:r>
              <a:rPr lang="it-IT" dirty="0" smtClean="0"/>
              <a:t>oro-fecale favorito </a:t>
            </a:r>
            <a:r>
              <a:rPr lang="it-IT" dirty="0"/>
              <a:t>negli ambienti con un’elevata </a:t>
            </a:r>
            <a:r>
              <a:rPr lang="it-IT" dirty="0" smtClean="0"/>
              <a:t>concentrazione di </a:t>
            </a:r>
            <a:r>
              <a:rPr lang="it-IT" dirty="0"/>
              <a:t>gatti, ma anche in modo indiretto attraverso materiali contaminati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122" name="Picture 2" descr="peritonite_infettiva_fe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2285984" cy="2131680"/>
          </a:xfrm>
          <a:prstGeom prst="rect">
            <a:avLst/>
          </a:prstGeom>
          <a:noFill/>
        </p:spPr>
      </p:pic>
      <p:pic>
        <p:nvPicPr>
          <p:cNvPr id="5124" name="Picture 4" descr="http://www.almonature.eu/almonature_it_it/assets/Image/AlmoImages/fip%20coronavirus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486149"/>
            <a:ext cx="28575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Sintomatologia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La malattia tende a presentarsi in animali giovani (sotto i 18 mesi di età) o anziani (sopra i 10 anni), può assumere due possibili forme cliniche (una umida o essudativa e una secca o granulomatosa) in entrambe delle quali possono presentarsi sintomi quali febbre insensibile a trattamenti antibiotici,dimagrimento o mancata crescita, astenia e disidratazione.</a:t>
            </a:r>
          </a:p>
          <a:p>
            <a:r>
              <a:rPr lang="it-IT" dirty="0" smtClean="0"/>
              <a:t>Ad oggi non si conoscono terapie sicuramente efficaci nei confronti della FIP, e spesso le terapie che si tentano a scopo palliativo non evitano comunque </a:t>
            </a:r>
            <a:r>
              <a:rPr lang="it-IT" dirty="0" smtClean="0"/>
              <a:t>l’esito letale </a:t>
            </a:r>
            <a:r>
              <a:rPr lang="it-IT" dirty="0" smtClean="0"/>
              <a:t>della malattia;un vaccino contro tale agente non è per il </a:t>
            </a:r>
            <a:r>
              <a:rPr lang="it-IT" dirty="0" smtClean="0"/>
              <a:t>momento disponibile </a:t>
            </a:r>
            <a:r>
              <a:rPr lang="it-IT" dirty="0" smtClean="0"/>
              <a:t>in Italia.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CIMURRO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500174"/>
            <a:ext cx="6715172" cy="52578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cimurro è una grave malattia virale (</a:t>
            </a:r>
            <a:r>
              <a:rPr lang="it-IT" b="1" dirty="0" err="1" smtClean="0"/>
              <a:t>Paramyxovirus</a:t>
            </a:r>
            <a:r>
              <a:rPr lang="it-IT" dirty="0" smtClean="0"/>
              <a:t>) del cane che può colpire l’apparato respiratorio, l’apparato gastroenterico e il sistema nervoso centrale. </a:t>
            </a:r>
          </a:p>
          <a:p>
            <a:r>
              <a:rPr lang="it-IT" dirty="0" smtClean="0"/>
              <a:t>La malattia è altamente contagiosa e il virus si trasmette soprattutto attraverso le secrezioni dell’animale infetto (saliva, sangue, urine).</a:t>
            </a:r>
          </a:p>
          <a:p>
            <a:r>
              <a:rPr lang="it-IT" dirty="0" smtClean="0"/>
              <a:t> Il cane può contagiarsi per contatto diretto con i cani ammalati o per contatto indiretto, cioè attraverso oggetti contaminati dalle secrezioni dei cani infetti.</a:t>
            </a:r>
            <a:endParaRPr lang="it-IT" dirty="0"/>
          </a:p>
        </p:txBody>
      </p:sp>
      <p:pic>
        <p:nvPicPr>
          <p:cNvPr id="22530" name="Picture 2" descr="RNA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42852"/>
            <a:ext cx="2952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 Virus 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98" y="1557338"/>
            <a:ext cx="7652602" cy="40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881063"/>
            <a:ext cx="80105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Sintomatologia</a:t>
            </a:r>
            <a:endParaRPr lang="it-IT" dirty="0"/>
          </a:p>
        </p:txBody>
      </p:sp>
      <p:pic>
        <p:nvPicPr>
          <p:cNvPr id="21506" name="Picture 2" descr="Risultati immagini per paramyxovirus cimurro c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1285860"/>
            <a:ext cx="2905391" cy="217624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42910" y="1214422"/>
            <a:ext cx="471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La sintomatologia è variabile, dipende dell'apparato colpito.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 segni iniziali sono in genere rappresentati da starnuti, tosse, formazione di muco denso intorno agli occhi, febbre, abbattimento, vomito, diarrea, inappetenza.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Nei cuccioli è frequente la forma intestinale, con inappetenza, disidratazione, diarrea emorragica.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Nelle fasi successive può essere visibile l'ispessimento (</a:t>
            </a:r>
            <a:r>
              <a:rPr lang="it-IT" sz="2400" dirty="0" err="1" smtClean="0"/>
              <a:t>ipercheratosi</a:t>
            </a:r>
            <a:r>
              <a:rPr lang="it-IT" sz="2400" dirty="0" smtClean="0"/>
              <a:t>) dei cuscinetti plantari e del tartufo.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1"/>
            <a:ext cx="2961328" cy="19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6357950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</a:t>
            </a:r>
            <a:r>
              <a:rPr lang="it-IT" dirty="0" err="1" smtClean="0"/>
              <a:t>percheratosi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 tipi di cimurro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1631470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La forma nervosa è la più subdola e pericolosa e può apparire anche tardivamente.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È caratterizzata da depressione, movimenti </a:t>
            </a:r>
            <a:r>
              <a:rPr lang="it-IT" sz="2400" dirty="0" err="1" smtClean="0"/>
              <a:t>incoordinati</a:t>
            </a:r>
            <a:r>
              <a:rPr lang="it-IT" sz="2400" dirty="0" smtClean="0"/>
              <a:t>, spasmi muscolari localizzati, convulsioni con salivazione profusa, paresi o paralisi.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L'esito di questa forma è in genere infausto (30-80%); se l'animale sopravvive può continuare a presentare tremori spastici localizzati (simili ai tic nervosi) o convulsioni.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Sia la progressione della malattia sia la diffusione ad altri cani avvengono rapidamente.</a:t>
            </a:r>
            <a:endParaRPr lang="it-IT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2403</Words>
  <Application>Microsoft Office PowerPoint</Application>
  <PresentationFormat>Presentazione su schermo (4:3)</PresentationFormat>
  <Paragraphs>211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Tema di Office</vt:lpstr>
      <vt:lpstr>Principali malattie infettive negli animali da affezione</vt:lpstr>
      <vt:lpstr>Bordetellosi</vt:lpstr>
      <vt:lpstr>Bordetellosi</vt:lpstr>
      <vt:lpstr>B. bronchiseptica</vt:lpstr>
      <vt:lpstr>IL CIMURRO</vt:lpstr>
      <vt:lpstr>Caratteristiche del Virus </vt:lpstr>
      <vt:lpstr>Diapositiva 7</vt:lpstr>
      <vt:lpstr>Sintomatologia</vt:lpstr>
      <vt:lpstr>Vari tipi di cimurro </vt:lpstr>
      <vt:lpstr>Epidemiologia </vt:lpstr>
      <vt:lpstr>Patogenesi </vt:lpstr>
      <vt:lpstr>Patogenesi </vt:lpstr>
      <vt:lpstr>Prevenzione </vt:lpstr>
      <vt:lpstr>Parvovirosi del cane </vt:lpstr>
      <vt:lpstr>LA GASTROENTERITE VIRALE (O PARVOVIROSI)</vt:lpstr>
      <vt:lpstr>Trasmissione</vt:lpstr>
      <vt:lpstr>Sintomatologia </vt:lpstr>
      <vt:lpstr>Decorso e prevenzione</vt:lpstr>
      <vt:lpstr>LA LEPTOSPIROSI</vt:lpstr>
      <vt:lpstr>Trasmissione </vt:lpstr>
      <vt:lpstr>Trasmissione indiretta </vt:lpstr>
      <vt:lpstr>Sintomi </vt:lpstr>
      <vt:lpstr>Terapia e prevenzione </vt:lpstr>
      <vt:lpstr>LA LEISHMANIOSI</vt:lpstr>
      <vt:lpstr>Diapositiva 25</vt:lpstr>
      <vt:lpstr>Trasmissione </vt:lpstr>
      <vt:lpstr>Leismania infantum</vt:lpstr>
      <vt:lpstr>Ciclo della leishmania nell’insetto</vt:lpstr>
      <vt:lpstr>Vettore della leishmania: il pappatacio</vt:lpstr>
      <vt:lpstr>Ciclo della leishmania nel cane (ospite definitivo)</vt:lpstr>
      <vt:lpstr>Diapositiva 31</vt:lpstr>
      <vt:lpstr>Diapositiva 32</vt:lpstr>
      <vt:lpstr>Distribuzione </vt:lpstr>
      <vt:lpstr>Sintomatologia </vt:lpstr>
      <vt:lpstr>Diapositiva 35</vt:lpstr>
      <vt:lpstr>Altre manifestazioni cliniche </vt:lpstr>
      <vt:lpstr>Terapia </vt:lpstr>
      <vt:lpstr>Prevenzione e profilassi</vt:lpstr>
      <vt:lpstr>Diapositiva 39</vt:lpstr>
      <vt:lpstr>LA RABBIA nei cani e nei gatti </vt:lpstr>
      <vt:lpstr>Rabbia furiosa  </vt:lpstr>
      <vt:lpstr>Rabbia paralitica </vt:lpstr>
      <vt:lpstr>FIV o Virus dell’Immunodeficienza felina</vt:lpstr>
      <vt:lpstr>FIV o Virus dell’Immunodeficienza felina</vt:lpstr>
      <vt:lpstr>FELV o Virus della Leucemia virale Felina</vt:lpstr>
      <vt:lpstr>Sintomatologia </vt:lpstr>
      <vt:lpstr>FIP o Peritonite Infettiva Felina</vt:lpstr>
      <vt:lpstr>Sintomatologia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Principali malattie infettive negli animali da affezione</dc:title>
  <dc:creator>Utente</dc:creator>
  <cp:lastModifiedBy>Utente</cp:lastModifiedBy>
  <cp:revision>52</cp:revision>
  <dcterms:created xsi:type="dcterms:W3CDTF">2015-05-09T16:42:00Z</dcterms:created>
  <dcterms:modified xsi:type="dcterms:W3CDTF">2015-05-17T17:46:02Z</dcterms:modified>
</cp:coreProperties>
</file>