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3" r:id="rId2"/>
    <p:sldId id="258" r:id="rId3"/>
    <p:sldId id="259" r:id="rId4"/>
    <p:sldId id="260" r:id="rId5"/>
    <p:sldId id="281" r:id="rId6"/>
    <p:sldId id="261" r:id="rId7"/>
    <p:sldId id="282" r:id="rId8"/>
    <p:sldId id="262" r:id="rId9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o Del Prete" initials="RD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B9199-CD84-4E0B-A09A-48477CD108BF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ECBD4-777F-4274-B89D-9294CD8011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0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62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18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774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94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46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10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36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282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89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528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95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460930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500094" y="99511"/>
            <a:ext cx="51211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PSMT"/>
              </a:rPr>
              <a:t>Force and mass </a:t>
            </a:r>
            <a:r>
              <a:rPr lang="it-IT" sz="24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PSMT"/>
              </a:rPr>
              <a:t>measurements</a:t>
            </a:r>
            <a:endParaRPr lang="it-IT" sz="2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609" y="2772673"/>
            <a:ext cx="5645841" cy="49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3373545" y="3657600"/>
            <a:ext cx="6348499" cy="3127251"/>
            <a:chOff x="539552" y="3821107"/>
            <a:chExt cx="6062497" cy="296374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3821107"/>
              <a:ext cx="3240360" cy="2963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ttangolo 4"/>
            <p:cNvSpPr/>
            <p:nvPr/>
          </p:nvSpPr>
          <p:spPr>
            <a:xfrm>
              <a:off x="3679776" y="4502776"/>
              <a:ext cx="2922273" cy="3791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000" b="1" i="1" dirty="0"/>
                <a:t>Zero </a:t>
              </a:r>
              <a:r>
                <a:rPr lang="it-IT" sz="2000" b="1" i="1" dirty="0" err="1"/>
                <a:t>metod</a:t>
              </a:r>
              <a:r>
                <a:rPr lang="it-IT" sz="2000" b="1" i="1" dirty="0"/>
                <a:t> (or </a:t>
              </a:r>
              <a:r>
                <a:rPr lang="it-IT" sz="2000" b="1" i="1" dirty="0" err="1"/>
                <a:t>instrument</a:t>
              </a:r>
              <a:r>
                <a:rPr lang="it-IT" sz="2000" b="1" i="1" dirty="0"/>
                <a:t>)</a:t>
              </a:r>
              <a:endParaRPr lang="it-IT" sz="2000" b="1" dirty="0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334536" y="668139"/>
            <a:ext cx="114523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There are many physical quantities in </a:t>
            </a:r>
            <a:r>
              <a:rPr lang="en-US" sz="2000" dirty="0" err="1"/>
              <a:t>mechaniches</a:t>
            </a:r>
            <a:r>
              <a:rPr lang="en-US" sz="2000" dirty="0"/>
              <a:t> that are measured through the </a:t>
            </a:r>
            <a:r>
              <a:rPr lang="en-US" sz="2000" b="1" i="1" dirty="0"/>
              <a:t>force </a:t>
            </a:r>
            <a:r>
              <a:rPr lang="en-US" sz="2000" dirty="0"/>
              <a:t>: </a:t>
            </a:r>
            <a:r>
              <a:rPr lang="en-US" sz="2000" i="1" u="sng" dirty="0"/>
              <a:t>pressure</a:t>
            </a:r>
            <a:r>
              <a:rPr lang="en-US" sz="2000" dirty="0"/>
              <a:t>, mechanical </a:t>
            </a:r>
            <a:r>
              <a:rPr lang="en-US" sz="2000" i="1" u="sng" dirty="0"/>
              <a:t>strain</a:t>
            </a:r>
            <a:r>
              <a:rPr lang="en-US" sz="2000" dirty="0"/>
              <a:t>, </a:t>
            </a:r>
            <a:r>
              <a:rPr lang="en-US" sz="2000" i="1" u="sng" dirty="0"/>
              <a:t>acceleration</a:t>
            </a:r>
            <a:r>
              <a:rPr lang="en-US" sz="2000" dirty="0"/>
              <a:t>, mechanical </a:t>
            </a:r>
            <a:r>
              <a:rPr lang="en-US" sz="2000" i="1" u="sng" dirty="0"/>
              <a:t>torque</a:t>
            </a:r>
            <a:r>
              <a:rPr lang="en-US" sz="2000" dirty="0"/>
              <a:t>, mechanical </a:t>
            </a:r>
            <a:r>
              <a:rPr lang="en-US" sz="2000" i="1" u="sng" dirty="0"/>
              <a:t>power</a:t>
            </a:r>
            <a:r>
              <a:rPr lang="en-US" sz="2000" dirty="0"/>
              <a:t>, … </a:t>
            </a:r>
          </a:p>
          <a:p>
            <a:endParaRPr lang="en-US" sz="2000" dirty="0"/>
          </a:p>
          <a:p>
            <a:r>
              <a:rPr lang="en-US" sz="2000" dirty="0"/>
              <a:t>The measurement of the </a:t>
            </a:r>
            <a:r>
              <a:rPr lang="en-US" sz="2000" b="1" i="1" dirty="0"/>
              <a:t>mass </a:t>
            </a:r>
            <a:r>
              <a:rPr lang="en-US" sz="2000" dirty="0"/>
              <a:t>of an object, in practical situations, is intimately related to the measurement of a force : the weight !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256270" y="5646658"/>
            <a:ext cx="2787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High sensitivity, no dynamic</a:t>
            </a:r>
          </a:p>
        </p:txBody>
      </p: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227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09992" y="271071"/>
            <a:ext cx="2639346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Analytical</a:t>
            </a:r>
            <a:r>
              <a:rPr lang="it-IT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balance</a:t>
            </a:r>
            <a:endParaRPr lang="it-IT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194" y="1386282"/>
            <a:ext cx="45529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37" y="2492346"/>
            <a:ext cx="16287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5876392" y="499904"/>
            <a:ext cx="51187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The balance of momentum around the fulcrum of the balance gives the equations:</a:t>
            </a:r>
          </a:p>
        </p:txBody>
      </p:sp>
      <p:sp>
        <p:nvSpPr>
          <p:cNvPr id="6" name="Rettangolo 5"/>
          <p:cNvSpPr/>
          <p:nvPr/>
        </p:nvSpPr>
        <p:spPr>
          <a:xfrm>
            <a:off x="5791521" y="3600710"/>
            <a:ext cx="52035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The </a:t>
            </a:r>
            <a:r>
              <a:rPr lang="en-US" sz="2000" i="1" dirty="0"/>
              <a:t>graduation curve </a:t>
            </a:r>
            <a:r>
              <a:rPr lang="en-US" sz="2000" dirty="0"/>
              <a:t>is </a:t>
            </a:r>
            <a:r>
              <a:rPr lang="en-US" sz="2000" u="sng" dirty="0"/>
              <a:t>not</a:t>
            </a:r>
            <a:r>
              <a:rPr lang="en-US" sz="2000" dirty="0"/>
              <a:t> linear but, for small rotations </a:t>
            </a:r>
            <a:r>
              <a:rPr lang="en-US" sz="2000" i="1" dirty="0"/>
              <a:t>θ</a:t>
            </a:r>
            <a:r>
              <a:rPr lang="en-US" sz="2000" dirty="0"/>
              <a:t>, we can confound the angle with its tangent :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7" y="4752837"/>
            <a:ext cx="8667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42" y="4680829"/>
            <a:ext cx="14668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5820637" y="5617087"/>
            <a:ext cx="20217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/>
              <a:t>The </a:t>
            </a:r>
            <a:r>
              <a:rPr lang="it-IT" sz="2000" i="1" dirty="0" err="1"/>
              <a:t>sensitivity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: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559" y="5544926"/>
            <a:ext cx="17430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(14) bilancia analiti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3" y="1242414"/>
            <a:ext cx="4775854" cy="4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52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01445" y="140080"/>
            <a:ext cx="112910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When forces are directed in “any direction” different from the direction of </a:t>
            </a:r>
            <a:r>
              <a:rPr lang="en-US" sz="2000" i="1" dirty="0"/>
              <a:t>gravity</a:t>
            </a:r>
            <a:r>
              <a:rPr lang="en-US" sz="2000" dirty="0"/>
              <a:t>, they must be measured by other instruments: the </a:t>
            </a:r>
            <a:r>
              <a:rPr lang="en-US" sz="2000" b="1" i="1" dirty="0"/>
              <a:t>dynamometers,</a:t>
            </a:r>
            <a:r>
              <a:rPr lang="en-US" sz="2000" dirty="0"/>
              <a:t> which are almost all based on the measurement of the strain caused by the force (the </a:t>
            </a:r>
            <a:r>
              <a:rPr lang="en-US" sz="2000" i="1" dirty="0" err="1"/>
              <a:t>measurand</a:t>
            </a:r>
            <a:r>
              <a:rPr lang="en-US" sz="2000" dirty="0"/>
              <a:t>) on an </a:t>
            </a:r>
            <a:r>
              <a:rPr lang="en-US" sz="2000" i="1" dirty="0"/>
              <a:t>elastic element </a:t>
            </a:r>
            <a:r>
              <a:rPr lang="en-US" sz="2000" dirty="0"/>
              <a:t>inside !  </a:t>
            </a:r>
          </a:p>
        </p:txBody>
      </p:sp>
      <p:sp>
        <p:nvSpPr>
          <p:cNvPr id="5" name="Rettangolo 4"/>
          <p:cNvSpPr/>
          <p:nvPr/>
        </p:nvSpPr>
        <p:spPr>
          <a:xfrm>
            <a:off x="3629592" y="1255057"/>
            <a:ext cx="2531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>
                <a:solidFill>
                  <a:srgbClr val="0070C0"/>
                </a:solidFill>
              </a:rPr>
              <a:t>Tensile Load </a:t>
            </a:r>
            <a:r>
              <a:rPr lang="it-IT" sz="2400" b="1" i="1" dirty="0" err="1">
                <a:solidFill>
                  <a:srgbClr val="0070C0"/>
                </a:solidFill>
              </a:rPr>
              <a:t>cells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  <a:endParaRPr lang="it-IT" sz="2400" dirty="0">
              <a:solidFill>
                <a:srgbClr val="0070C0"/>
              </a:solidFill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431603" y="1862338"/>
            <a:ext cx="5243522" cy="1561305"/>
            <a:chOff x="800262" y="2298407"/>
            <a:chExt cx="5243522" cy="1561305"/>
          </a:xfrm>
        </p:grpSpPr>
        <p:sp>
          <p:nvSpPr>
            <p:cNvPr id="6" name="Rettangolo 5"/>
            <p:cNvSpPr/>
            <p:nvPr/>
          </p:nvSpPr>
          <p:spPr>
            <a:xfrm>
              <a:off x="800262" y="2305325"/>
              <a:ext cx="402821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/>
                <a:t>Basic law of elasticity : </a:t>
              </a:r>
            </a:p>
            <a:p>
              <a:endParaRPr lang="en-US" sz="2000" dirty="0"/>
            </a:p>
            <a:p>
              <a:r>
                <a:rPr lang="en-US" sz="2000" dirty="0"/>
                <a:t>For a cylindrical elastic element which is axially loaded we can write :</a:t>
              </a: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779" y="2298407"/>
              <a:ext cx="1152000" cy="405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5784" y="3050861"/>
              <a:ext cx="1188000" cy="808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ttangolo 7"/>
          <p:cNvSpPr/>
          <p:nvPr/>
        </p:nvSpPr>
        <p:spPr>
          <a:xfrm>
            <a:off x="409754" y="4780668"/>
            <a:ext cx="34042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/>
              <a:t>The </a:t>
            </a:r>
            <a:r>
              <a:rPr lang="en-US" sz="2000" i="1" dirty="0"/>
              <a:t>graduation</a:t>
            </a:r>
            <a:r>
              <a:rPr lang="it-IT" sz="2000" i="1" dirty="0"/>
              <a:t> curve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u="sng" dirty="0"/>
              <a:t>linear</a:t>
            </a:r>
            <a:r>
              <a:rPr lang="it-IT" sz="2000" dirty="0"/>
              <a:t> :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451" y="4645961"/>
            <a:ext cx="1403576" cy="75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267" y="5471227"/>
            <a:ext cx="1728907" cy="78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412689" y="5626284"/>
            <a:ext cx="2979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The </a:t>
            </a:r>
            <a:r>
              <a:rPr lang="en-US" sz="2000" i="1" dirty="0"/>
              <a:t>sensitivity</a:t>
            </a:r>
            <a:r>
              <a:rPr lang="en-US" sz="2000" dirty="0"/>
              <a:t> is </a:t>
            </a:r>
            <a:r>
              <a:rPr lang="en-US" sz="2000" u="sng" dirty="0"/>
              <a:t>constant </a:t>
            </a:r>
            <a:r>
              <a:rPr lang="en-US" sz="2000" dirty="0"/>
              <a:t>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29614" y="3420168"/>
            <a:ext cx="4563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l</a:t>
            </a:r>
            <a:r>
              <a:rPr lang="en-US" sz="2000" dirty="0"/>
              <a:t> is the length of the element </a:t>
            </a:r>
          </a:p>
          <a:p>
            <a:r>
              <a:rPr lang="en-US" sz="2000" i="1" dirty="0"/>
              <a:t>A</a:t>
            </a:r>
            <a:r>
              <a:rPr lang="en-US" sz="2000" dirty="0"/>
              <a:t> is the transversal section </a:t>
            </a:r>
          </a:p>
          <a:p>
            <a:r>
              <a:rPr lang="en-US" sz="2000" i="1" dirty="0"/>
              <a:t>E</a:t>
            </a:r>
            <a:r>
              <a:rPr lang="en-US" sz="2000" dirty="0"/>
              <a:t> is the Young’s modulus of the material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409929" y="6303588"/>
            <a:ext cx="4296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Low sensitivity </a:t>
            </a:r>
            <a:r>
              <a:rPr lang="it-IT" sz="2000">
                <a:sym typeface="Wingdings" panose="05000000000000000000" pitchFamily="2" charset="2"/>
              </a:rPr>
              <a:t> strain gauges (ɛ&gt;10</a:t>
            </a:r>
            <a:r>
              <a:rPr lang="it-IT" sz="2000" baseline="30000">
                <a:sym typeface="Wingdings" panose="05000000000000000000" pitchFamily="2" charset="2"/>
              </a:rPr>
              <a:t>-6</a:t>
            </a:r>
            <a:r>
              <a:rPr lang="it-IT" sz="2000">
                <a:sym typeface="Wingdings" panose="05000000000000000000" pitchFamily="2" charset="2"/>
              </a:rPr>
              <a:t>)</a:t>
            </a:r>
            <a:endParaRPr lang="it-IT" sz="200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056" y="1071873"/>
            <a:ext cx="3060000" cy="55022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Connettore 2 11"/>
          <p:cNvCxnSpPr/>
          <p:nvPr/>
        </p:nvCxnSpPr>
        <p:spPr>
          <a:xfrm flipH="1" flipV="1">
            <a:off x="9490710" y="3825240"/>
            <a:ext cx="7620" cy="29337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9486900" y="3825359"/>
            <a:ext cx="167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24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1166267"/>
            <a:ext cx="4267517" cy="307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6564630" y="1440588"/>
                <a:ext cx="1816651" cy="666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latin typeface="Cambria Math"/>
                        </a:rPr>
                        <m:t>𝑐𝑜𝑠𝑡</m:t>
                      </m:r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630" y="1440588"/>
                <a:ext cx="1816651" cy="6665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/>
              <p:cNvSpPr txBox="1"/>
              <p:nvPr/>
            </p:nvSpPr>
            <p:spPr>
              <a:xfrm>
                <a:off x="6614160" y="2316888"/>
                <a:ext cx="1891030" cy="615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latin typeface="Cambria Math"/>
                        </a:rPr>
                        <m:t>𝑐𝑜𝑠𝑡</m:t>
                      </m:r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it-IT" sz="2000" b="0" i="1" smtClean="0">
                              <a:latin typeface="Cambria Math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7" name="CasellaDiTes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160" y="2316888"/>
                <a:ext cx="1891030" cy="6152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6691209" y="3223668"/>
                <a:ext cx="1003031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/>
                        </a:rPr>
                        <m:t>𝑆</m:t>
                      </m:r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209" y="3223668"/>
                <a:ext cx="1003031" cy="6685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ttore 2 8"/>
          <p:cNvCxnSpPr/>
          <p:nvPr/>
        </p:nvCxnSpPr>
        <p:spPr>
          <a:xfrm>
            <a:off x="5067300" y="2770278"/>
            <a:ext cx="1028700" cy="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5718810" y="2316888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olidFill>
                  <a:srgbClr val="C00000"/>
                </a:solidFill>
              </a:rPr>
              <a:t>T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1799104" y="203179"/>
            <a:ext cx="2531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>
                <a:solidFill>
                  <a:srgbClr val="0070C0"/>
                </a:solidFill>
              </a:rPr>
              <a:t>Tensile Load </a:t>
            </a:r>
            <a:r>
              <a:rPr lang="it-IT" sz="2400" b="1" i="1" dirty="0" err="1">
                <a:solidFill>
                  <a:srgbClr val="0070C0"/>
                </a:solidFill>
              </a:rPr>
              <a:t>cells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  <a:endParaRPr lang="it-IT" sz="2400" dirty="0">
              <a:solidFill>
                <a:srgbClr val="0070C0"/>
              </a:solidFill>
            </a:endParaRPr>
          </a:p>
        </p:txBody>
      </p:sp>
      <p:grpSp>
        <p:nvGrpSpPr>
          <p:cNvPr id="25" name="Gruppo 24"/>
          <p:cNvGrpSpPr/>
          <p:nvPr/>
        </p:nvGrpSpPr>
        <p:grpSpPr>
          <a:xfrm>
            <a:off x="2220405" y="5024753"/>
            <a:ext cx="7751191" cy="982329"/>
            <a:chOff x="2266968" y="5024753"/>
            <a:chExt cx="7751191" cy="982329"/>
          </a:xfrm>
        </p:grpSpPr>
        <p:sp>
          <p:nvSpPr>
            <p:cNvPr id="2" name="Rettangolo 1"/>
            <p:cNvSpPr/>
            <p:nvPr/>
          </p:nvSpPr>
          <p:spPr>
            <a:xfrm>
              <a:off x="3244868" y="5253547"/>
              <a:ext cx="1346200" cy="7493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3325306" y="5308594"/>
              <a:ext cx="1168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/>
                <a:t>Elastic element</a:t>
              </a:r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5454715" y="5253547"/>
              <a:ext cx="1346200" cy="7493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535153" y="5308594"/>
              <a:ext cx="1168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/>
                <a:t>Strain gauge</a:t>
              </a:r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7694059" y="5257782"/>
              <a:ext cx="1346200" cy="7493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7774497" y="5439819"/>
              <a:ext cx="116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/>
                <a:t>W. B.</a:t>
              </a:r>
            </a:p>
          </p:txBody>
        </p:sp>
        <p:cxnSp>
          <p:nvCxnSpPr>
            <p:cNvPr id="16" name="Connettore 2 15"/>
            <p:cNvCxnSpPr>
              <a:endCxn id="2" idx="1"/>
            </p:cNvCxnSpPr>
            <p:nvPr/>
          </p:nvCxnSpPr>
          <p:spPr>
            <a:xfrm>
              <a:off x="2266968" y="5624485"/>
              <a:ext cx="9779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/>
            <p:cNvCxnSpPr/>
            <p:nvPr/>
          </p:nvCxnSpPr>
          <p:spPr>
            <a:xfrm>
              <a:off x="4601647" y="5620773"/>
              <a:ext cx="8640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/>
            <p:cNvCxnSpPr/>
            <p:nvPr/>
          </p:nvCxnSpPr>
          <p:spPr>
            <a:xfrm>
              <a:off x="6815773" y="5617061"/>
              <a:ext cx="8640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2 19"/>
            <p:cNvCxnSpPr/>
            <p:nvPr/>
          </p:nvCxnSpPr>
          <p:spPr>
            <a:xfrm>
              <a:off x="9040259" y="5624485"/>
              <a:ext cx="9779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sellaDiTesto 20"/>
            <p:cNvSpPr txBox="1"/>
            <p:nvPr/>
          </p:nvSpPr>
          <p:spPr>
            <a:xfrm>
              <a:off x="2531551" y="5171533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/>
                <a:t>T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4897697" y="518366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/>
                <a:t>ɛ</a:t>
              </a:r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9294858" y="5171533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>
                  <a:sym typeface="Symbol"/>
                </a:rPr>
                <a:t>e</a:t>
              </a:r>
              <a:endParaRPr lang="it-IT" b="1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CasellaDiTesto 21"/>
                <p:cNvSpPr txBox="1"/>
                <p:nvPr/>
              </p:nvSpPr>
              <p:spPr>
                <a:xfrm>
                  <a:off x="6996768" y="5024753"/>
                  <a:ext cx="490455" cy="5533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it-IT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1600" i="1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it-IT" sz="1600" b="0" i="1" smtClean="0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num>
                          <m:den>
                            <m:r>
                              <a:rPr lang="it-IT" sz="1600" b="0" i="1" smtClean="0">
                                <a:latin typeface="Cambria Math"/>
                              </a:rPr>
                              <m:t>𝑅</m:t>
                            </m:r>
                          </m:den>
                        </m:f>
                      </m:oMath>
                    </m:oMathPara>
                  </a14:m>
                  <a:endParaRPr lang="it-IT" sz="1600"/>
                </a:p>
              </p:txBody>
            </p:sp>
          </mc:Choice>
          <mc:Fallback xmlns="">
            <p:sp>
              <p:nvSpPr>
                <p:cNvPr id="22" name="CasellaDiTesto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6768" y="5024753"/>
                  <a:ext cx="490455" cy="55335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5620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748117" y="148741"/>
            <a:ext cx="2656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Bending </a:t>
            </a:r>
            <a:r>
              <a:rPr lang="it-IT" sz="2400" b="1" i="1" dirty="0" err="1">
                <a:solidFill>
                  <a:srgbClr val="0070C0"/>
                </a:solidFill>
              </a:rPr>
              <a:t>load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cells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841" y="3760412"/>
            <a:ext cx="1413160" cy="77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177" y="4671720"/>
            <a:ext cx="1799032" cy="8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7773342" y="4863736"/>
            <a:ext cx="13051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err="1"/>
              <a:t>S</a:t>
            </a:r>
            <a:r>
              <a:rPr lang="it-IT" sz="2000" i="1" dirty="0" err="1"/>
              <a:t>ensitivity</a:t>
            </a:r>
            <a:r>
              <a:rPr lang="it-IT" sz="2000" i="1" dirty="0"/>
              <a:t>:</a:t>
            </a:r>
            <a:endParaRPr lang="it-IT" sz="20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509746" y="387004"/>
            <a:ext cx="6211464" cy="3120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When you have small forces to measure and you need more sensitivity, the bending elastic element is preferred. </a:t>
            </a:r>
          </a:p>
          <a:p>
            <a:pPr algn="just">
              <a:lnSpc>
                <a:spcPct val="110000"/>
              </a:lnSpc>
            </a:pPr>
            <a:r>
              <a:rPr lang="en-US" sz="2000" dirty="0"/>
              <a:t>The basic law of elasticity 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k · x</a:t>
            </a:r>
            <a:r>
              <a:rPr lang="en-US" sz="2000" dirty="0"/>
              <a:t>  is still valid.</a:t>
            </a:r>
          </a:p>
          <a:p>
            <a:pPr algn="just">
              <a:lnSpc>
                <a:spcPct val="110000"/>
              </a:lnSpc>
            </a:pPr>
            <a:endParaRPr lang="en-US" sz="2000" dirty="0"/>
          </a:p>
          <a:p>
            <a:pPr algn="just">
              <a:lnSpc>
                <a:spcPct val="110000"/>
              </a:lnSpc>
            </a:pPr>
            <a:r>
              <a:rPr lang="en-US" sz="2000" dirty="0"/>
              <a:t>But   </a:t>
            </a:r>
          </a:p>
          <a:p>
            <a:pPr algn="just">
              <a:lnSpc>
                <a:spcPct val="110000"/>
              </a:lnSpc>
            </a:pPr>
            <a:endParaRPr lang="en-US" sz="2000" dirty="0"/>
          </a:p>
          <a:p>
            <a:pPr algn="just">
              <a:lnSpc>
                <a:spcPct val="11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dirty="0"/>
              <a:t>  is the </a:t>
            </a:r>
            <a:r>
              <a:rPr lang="en-US" sz="2000" i="1" dirty="0"/>
              <a:t>length</a:t>
            </a:r>
            <a:r>
              <a:rPr lang="en-US" sz="2000" dirty="0"/>
              <a:t> of the bending element</a:t>
            </a:r>
          </a:p>
          <a:p>
            <a:pPr algn="just">
              <a:lnSpc>
                <a:spcPct val="11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/>
              <a:t> is the </a:t>
            </a:r>
            <a:r>
              <a:rPr lang="en-US" sz="2000" i="1" dirty="0"/>
              <a:t>moment of inertia </a:t>
            </a:r>
            <a:r>
              <a:rPr lang="en-US" sz="2000" dirty="0"/>
              <a:t>of the bending element section</a:t>
            </a:r>
          </a:p>
          <a:p>
            <a:pPr algn="just">
              <a:lnSpc>
                <a:spcPct val="11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/>
              <a:t> is the Young’s modulus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340352"/>
              </p:ext>
            </p:extLst>
          </p:nvPr>
        </p:nvGraphicFramePr>
        <p:xfrm>
          <a:off x="6174336" y="1576506"/>
          <a:ext cx="940085" cy="699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533169" imgH="393529" progId="Equation.3">
                  <p:embed/>
                </p:oleObj>
              </mc:Choice>
              <mc:Fallback>
                <p:oleObj name="Equazione" r:id="rId4" imgW="533169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4336" y="1576506"/>
                        <a:ext cx="940085" cy="699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833" y="4002501"/>
            <a:ext cx="3417789" cy="265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7682139" y="3928277"/>
            <a:ext cx="20609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i="1" dirty="0" err="1"/>
              <a:t>Graduation</a:t>
            </a:r>
            <a:r>
              <a:rPr lang="it-IT" sz="2000" i="1" dirty="0"/>
              <a:t> curve:</a:t>
            </a:r>
            <a:endParaRPr lang="it-IT" sz="2000" dirty="0"/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8"/>
          <a:stretch/>
        </p:blipFill>
        <p:spPr bwMode="auto">
          <a:xfrm>
            <a:off x="112283" y="869514"/>
            <a:ext cx="4057550" cy="450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nettore 2 11"/>
          <p:cNvCxnSpPr/>
          <p:nvPr/>
        </p:nvCxnSpPr>
        <p:spPr>
          <a:xfrm>
            <a:off x="1045647" y="3796274"/>
            <a:ext cx="0" cy="41245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778947" y="3764644"/>
            <a:ext cx="167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1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3" y="830995"/>
            <a:ext cx="4524057" cy="31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2 2"/>
          <p:cNvCxnSpPr/>
          <p:nvPr/>
        </p:nvCxnSpPr>
        <p:spPr>
          <a:xfrm>
            <a:off x="3859530" y="1050705"/>
            <a:ext cx="0" cy="83820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3489960" y="1100473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olidFill>
                  <a:srgbClr val="C00000"/>
                </a:solidFill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6564630" y="1180245"/>
                <a:ext cx="2548839" cy="8604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𝑥𝑚𝑎𝑥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/>
                            </a:rPr>
                            <m:t>𝑇𝑙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b="0" i="1" smtClean="0">
                                  <a:latin typeface="Cambria Math"/>
                                </a:rPr>
                                <m:t>𝑏</m:t>
                              </m:r>
                              <m:sSup>
                                <m:sSup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000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it-IT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it-IT" sz="2000" b="0" i="1" smtClean="0">
                                  <a:latin typeface="Cambria Math"/>
                                </a:rPr>
                                <m:t>6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630" y="1180245"/>
                <a:ext cx="2548839" cy="8604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/>
              <p:cNvSpPr txBox="1"/>
              <p:nvPr/>
            </p:nvSpPr>
            <p:spPr>
              <a:xfrm>
                <a:off x="6605694" y="2098875"/>
                <a:ext cx="1075423" cy="615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it-IT" sz="2000" b="0" i="1" smtClean="0">
                              <a:latin typeface="Cambria Math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7" name="CasellaDiTes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694" y="2098875"/>
                <a:ext cx="1075423" cy="6152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/>
              <p:cNvSpPr txBox="1"/>
              <p:nvPr/>
            </p:nvSpPr>
            <p:spPr>
              <a:xfrm>
                <a:off x="6670044" y="2963325"/>
                <a:ext cx="1003031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/>
                        </a:rPr>
                        <m:t>𝑆</m:t>
                      </m:r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0044" y="2963325"/>
                <a:ext cx="1003031" cy="6685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/>
          <p:cNvGrpSpPr/>
          <p:nvPr/>
        </p:nvGrpSpPr>
        <p:grpSpPr>
          <a:xfrm>
            <a:off x="2220405" y="5024753"/>
            <a:ext cx="7751191" cy="982329"/>
            <a:chOff x="2266968" y="5024753"/>
            <a:chExt cx="7751191" cy="982329"/>
          </a:xfrm>
        </p:grpSpPr>
        <p:sp>
          <p:nvSpPr>
            <p:cNvPr id="11" name="Rettangolo 10"/>
            <p:cNvSpPr/>
            <p:nvPr/>
          </p:nvSpPr>
          <p:spPr>
            <a:xfrm>
              <a:off x="3244868" y="5253547"/>
              <a:ext cx="1346200" cy="7493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3325306" y="5308594"/>
              <a:ext cx="1168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/>
                <a:t>Elastic element</a:t>
              </a: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5454715" y="5253547"/>
              <a:ext cx="1346200" cy="7493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5535153" y="5308594"/>
              <a:ext cx="1168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/>
                <a:t>Strain gauge</a:t>
              </a:r>
            </a:p>
          </p:txBody>
        </p:sp>
        <p:sp>
          <p:nvSpPr>
            <p:cNvPr id="15" name="Rettangolo 14"/>
            <p:cNvSpPr/>
            <p:nvPr/>
          </p:nvSpPr>
          <p:spPr>
            <a:xfrm>
              <a:off x="7694059" y="5257782"/>
              <a:ext cx="1346200" cy="7493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7774497" y="5439819"/>
              <a:ext cx="116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/>
                <a:t>W. B.</a:t>
              </a:r>
            </a:p>
          </p:txBody>
        </p:sp>
        <p:cxnSp>
          <p:nvCxnSpPr>
            <p:cNvPr id="17" name="Connettore 2 16"/>
            <p:cNvCxnSpPr>
              <a:endCxn id="11" idx="1"/>
            </p:cNvCxnSpPr>
            <p:nvPr/>
          </p:nvCxnSpPr>
          <p:spPr>
            <a:xfrm>
              <a:off x="2266968" y="5624485"/>
              <a:ext cx="9779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/>
            <p:cNvCxnSpPr/>
            <p:nvPr/>
          </p:nvCxnSpPr>
          <p:spPr>
            <a:xfrm>
              <a:off x="4601647" y="5620773"/>
              <a:ext cx="8640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/>
            <p:cNvCxnSpPr/>
            <p:nvPr/>
          </p:nvCxnSpPr>
          <p:spPr>
            <a:xfrm>
              <a:off x="6815773" y="5617061"/>
              <a:ext cx="8640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2 19"/>
            <p:cNvCxnSpPr/>
            <p:nvPr/>
          </p:nvCxnSpPr>
          <p:spPr>
            <a:xfrm>
              <a:off x="9040259" y="5624485"/>
              <a:ext cx="977900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sellaDiTesto 20"/>
            <p:cNvSpPr txBox="1"/>
            <p:nvPr/>
          </p:nvSpPr>
          <p:spPr>
            <a:xfrm>
              <a:off x="2531551" y="5171533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/>
                <a:t>T</a:t>
              </a:r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4897697" y="518366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/>
                <a:t>ɛ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9294858" y="5171533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>
                  <a:sym typeface="Symbol"/>
                </a:rPr>
                <a:t>e</a:t>
              </a:r>
              <a:endParaRPr lang="it-IT" b="1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CasellaDiTesto 23"/>
                <p:cNvSpPr txBox="1"/>
                <p:nvPr/>
              </p:nvSpPr>
              <p:spPr>
                <a:xfrm>
                  <a:off x="6992535" y="5024753"/>
                  <a:ext cx="490455" cy="5533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it-IT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1600" i="1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it-IT" sz="1600" b="0" i="1" smtClean="0"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num>
                          <m:den>
                            <m:r>
                              <a:rPr lang="it-IT" sz="1600" b="0" i="1" smtClean="0">
                                <a:latin typeface="Cambria Math"/>
                              </a:rPr>
                              <m:t>𝑅</m:t>
                            </m:r>
                          </m:den>
                        </m:f>
                      </m:oMath>
                    </m:oMathPara>
                  </a14:m>
                  <a:endParaRPr lang="it-IT" sz="1600"/>
                </a:p>
              </p:txBody>
            </p:sp>
          </mc:Choice>
          <mc:Fallback xmlns="">
            <p:sp>
              <p:nvSpPr>
                <p:cNvPr id="24" name="CasellaDiTesto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2535" y="5024753"/>
                  <a:ext cx="490455" cy="55335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Rettangolo 24"/>
          <p:cNvSpPr/>
          <p:nvPr/>
        </p:nvSpPr>
        <p:spPr>
          <a:xfrm>
            <a:off x="1748117" y="148741"/>
            <a:ext cx="2656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Bending </a:t>
            </a:r>
            <a:r>
              <a:rPr lang="it-IT" sz="2400" b="1" i="1" dirty="0" err="1">
                <a:solidFill>
                  <a:srgbClr val="0070C0"/>
                </a:solidFill>
              </a:rPr>
              <a:t>load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cells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  <a:endParaRPr lang="it-IT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35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3764"/>
            <a:ext cx="8331408" cy="6134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863752" y="44624"/>
            <a:ext cx="4153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Examples</a:t>
            </a:r>
            <a:r>
              <a:rPr lang="it-IT" sz="2400" b="1" i="1" dirty="0">
                <a:solidFill>
                  <a:srgbClr val="0070C0"/>
                </a:solidFill>
              </a:rPr>
              <a:t> of bending </a:t>
            </a:r>
            <a:r>
              <a:rPr lang="it-IT" sz="2400" b="1" i="1" dirty="0" err="1">
                <a:solidFill>
                  <a:srgbClr val="0070C0"/>
                </a:solidFill>
              </a:rPr>
              <a:t>load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cells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3074" name="Picture 2" descr="http://www.sensorland.com/Images/HowPic-LoadCell00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859" y="2417999"/>
            <a:ext cx="2671741" cy="200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rocess-controls.com/intertechnology/Revere_Transducers/images/SHBx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860" y="4993760"/>
            <a:ext cx="2671741" cy="153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ulselectronic.com/yuklenen_dosyalar/urunler/pl_series_load_cell_bi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2" b="10022"/>
          <a:stretch/>
        </p:blipFill>
        <p:spPr bwMode="auto">
          <a:xfrm>
            <a:off x="8841460" y="275456"/>
            <a:ext cx="3116880" cy="169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487334" y="2180173"/>
            <a:ext cx="23791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/>
              <a:t>Elastic force-to-deflection transducer</a:t>
            </a:r>
          </a:p>
        </p:txBody>
      </p:sp>
      <p:sp>
        <p:nvSpPr>
          <p:cNvPr id="3" name="Rettangolo 2"/>
          <p:cNvSpPr/>
          <p:nvPr/>
        </p:nvSpPr>
        <p:spPr>
          <a:xfrm>
            <a:off x="457200" y="6070600"/>
            <a:ext cx="1054100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4707465" y="5712883"/>
            <a:ext cx="1418167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5412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369</Words>
  <Application>Microsoft Office PowerPoint</Application>
  <PresentationFormat>Widescreen</PresentationFormat>
  <Paragraphs>62</Paragraphs>
  <Slides>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Symbol</vt:lpstr>
      <vt:lpstr>Times New Roman</vt:lpstr>
      <vt:lpstr>TimesNewRomanPSMT</vt:lpstr>
      <vt:lpstr>Wingdings</vt:lpstr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Del Prete</dc:creator>
  <cp:lastModifiedBy>Livio D'Alvia</cp:lastModifiedBy>
  <cp:revision>62</cp:revision>
  <cp:lastPrinted>2018-11-13T12:32:24Z</cp:lastPrinted>
  <dcterms:created xsi:type="dcterms:W3CDTF">2016-05-07T13:17:09Z</dcterms:created>
  <dcterms:modified xsi:type="dcterms:W3CDTF">2024-03-05T17:21:28Z</dcterms:modified>
</cp:coreProperties>
</file>