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73" r:id="rId3"/>
    <p:sldId id="286" r:id="rId4"/>
    <p:sldId id="309" r:id="rId5"/>
    <p:sldId id="297" r:id="rId6"/>
    <p:sldId id="298" r:id="rId7"/>
    <p:sldId id="299" r:id="rId8"/>
    <p:sldId id="300" r:id="rId9"/>
    <p:sldId id="301" r:id="rId10"/>
    <p:sldId id="306" r:id="rId11"/>
    <p:sldId id="303" r:id="rId12"/>
    <p:sldId id="304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4" r:id="rId29"/>
    <p:sldId id="275" r:id="rId30"/>
    <p:sldId id="290" r:id="rId31"/>
    <p:sldId id="291" r:id="rId32"/>
    <p:sldId id="292" r:id="rId33"/>
    <p:sldId id="293" r:id="rId34"/>
    <p:sldId id="305" r:id="rId35"/>
  </p:sldIdLst>
  <p:sldSz cx="9144000" cy="6858000" type="screen4x3"/>
  <p:notesSz cx="6858000" cy="97377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>
        <p:scale>
          <a:sx n="50" d="100"/>
          <a:sy n="50" d="100"/>
        </p:scale>
        <p:origin x="-3688" y="-1848"/>
      </p:cViewPr>
      <p:guideLst>
        <p:guide orient="horz" pos="2292"/>
        <p:guide pos="221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image" Target="../media/image5.png"/><Relationship Id="rId2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32A722-9960-FE4F-BD99-EBC29E2B8968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9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8862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5975"/>
            <a:ext cx="50292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9C8B55-E5FE-8044-A8E9-EA7C176A11FD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23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CCCA3-3BDD-EA49-A281-3FB60A25230B}" type="slidenum">
              <a:rPr lang="it-IT"/>
              <a:pPr/>
              <a:t>20</a:t>
            </a:fld>
            <a:endParaRPr 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73590-96FD-0744-B6C9-2F1134E0083E}" type="slidenum">
              <a:rPr lang="it-IT"/>
              <a:pPr/>
              <a:t>32</a:t>
            </a:fld>
            <a:endParaRPr lang="it-IT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DDDA-D6E5-3446-B4EA-DC137FD4AD6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65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7880-653F-7348-BB31-5E35D374224D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63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F19B7-1757-CE41-934E-688B11C6E963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36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96A2D-EFB9-D14B-94FB-1B997867A6F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2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2F715-66E4-1046-9059-FD0CA3F6831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6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13FAB-5EED-E548-A645-045717BB9A8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32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B21E1-70C1-C84E-8F75-A5E1F0043CB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48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05A3-2810-EA49-8E05-ECF8C686940D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30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E11E-04AB-6E4E-9234-71D07A24239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01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66459-935C-904B-B011-FADDF390EF1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5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9C34-07BB-B842-AD28-85D67697A7C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77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AC5B18-EB43-9D42-9E94-F29FBDD580CD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6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9.png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9.png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0.png"/><Relationship Id="rId8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1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3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1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5.png"/><Relationship Id="rId7" Type="http://schemas.openxmlformats.org/officeDocument/2006/relationships/oleObject" Target="../embeddings/oleObject25.bin"/><Relationship Id="rId8" Type="http://schemas.openxmlformats.org/officeDocument/2006/relationships/image" Target="../media/image1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82713" y="0"/>
            <a:ext cx="6308725" cy="481013"/>
          </a:xfrm>
          <a:prstGeom prst="rect">
            <a:avLst/>
          </a:prstGeom>
          <a:noFill/>
          <a:ln>
            <a:noFill/>
          </a:ln>
          <a:effectLst>
            <a:outerShdw blurRad="63500" dist="159131" dir="1716628" algn="ctr" rotWithShape="0">
              <a:srgbClr val="FF99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 b="1">
                <a:solidFill>
                  <a:srgbClr val="0000CC"/>
                </a:solidFill>
              </a:rPr>
              <a:t>MOLECOLE, CRISTALLI, FORMULE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2563" y="514350"/>
            <a:ext cx="84677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marL="1276350" indent="-1276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49701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033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097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176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48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320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892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464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FF0000"/>
                </a:solidFill>
                <a:latin typeface="Graphite Light ATT" charset="0"/>
              </a:rPr>
              <a:t>Molecole:	aggregati atomici stabili che costituiscono entità </a:t>
            </a:r>
          </a:p>
          <a:p>
            <a:r>
              <a:rPr lang="it-IT" sz="2200" b="1">
                <a:solidFill>
                  <a:srgbClr val="FF0000"/>
                </a:solidFill>
                <a:latin typeface="Graphite Light ATT" charset="0"/>
              </a:rPr>
              <a:t>discrete, con un numero preciso di atomi costituenti.</a:t>
            </a:r>
            <a:endParaRPr lang="it-IT" sz="2200">
              <a:latin typeface="Graphite Light ATT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31763" y="1184275"/>
            <a:ext cx="2076450" cy="1687513"/>
            <a:chOff x="197" y="1392"/>
            <a:chExt cx="2342" cy="1890"/>
          </a:xfrm>
        </p:grpSpPr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197" y="1680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432" y="2001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81" y="1536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816" y="1857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965" y="1392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1200" y="1713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93" y="2496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576" y="2817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677" y="2304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960" y="2625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1584" y="1713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1867" y="2034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2064" y="1521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2347" y="1842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1397" y="2769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2" name="Oval 20"/>
            <p:cNvSpPr>
              <a:spLocks noChangeArrowheads="1"/>
            </p:cNvSpPr>
            <p:nvPr/>
          </p:nvSpPr>
          <p:spPr bwMode="auto">
            <a:xfrm>
              <a:off x="1680" y="3090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3" name="Oval 21"/>
            <p:cNvSpPr>
              <a:spLocks noChangeArrowheads="1"/>
            </p:cNvSpPr>
            <p:nvPr/>
          </p:nvSpPr>
          <p:spPr bwMode="auto">
            <a:xfrm>
              <a:off x="1680" y="2592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1963" y="2913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5" name="Oval 23"/>
            <p:cNvSpPr>
              <a:spLocks noChangeArrowheads="1"/>
            </p:cNvSpPr>
            <p:nvPr/>
          </p:nvSpPr>
          <p:spPr bwMode="auto">
            <a:xfrm>
              <a:off x="1973" y="2448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6" name="Oval 24"/>
            <p:cNvSpPr>
              <a:spLocks noChangeArrowheads="1"/>
            </p:cNvSpPr>
            <p:nvPr/>
          </p:nvSpPr>
          <p:spPr bwMode="auto">
            <a:xfrm>
              <a:off x="2256" y="2769"/>
              <a:ext cx="192" cy="192"/>
            </a:xfrm>
            <a:prstGeom prst="ellipse">
              <a:avLst/>
            </a:prstGeom>
            <a:solidFill>
              <a:srgbClr val="009400"/>
            </a:solidFill>
            <a:ln w="9525">
              <a:solidFill>
                <a:srgbClr val="003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458" y="2673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>
              <a:off x="840" y="2481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>
              <a:off x="1747" y="1890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>
              <a:off x="1560" y="2954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1835" y="2761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>
              <a:off x="2128" y="2617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2235" y="1698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336" y="1849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736" y="1713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1120" y="1561"/>
              <a:ext cx="152" cy="176"/>
            </a:xfrm>
            <a:prstGeom prst="line">
              <a:avLst/>
            </a:prstGeom>
            <a:noFill/>
            <a:ln w="38100">
              <a:solidFill>
                <a:srgbClr val="00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3257550" y="1328738"/>
            <a:ext cx="48768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marL="1219200" indent="-121920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49701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033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097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176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48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320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892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464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00CC"/>
                </a:solidFill>
                <a:latin typeface="Graphite Light ATT" charset="0"/>
              </a:rPr>
              <a:t>Formule molecolari:</a:t>
            </a:r>
            <a:r>
              <a:rPr lang="it-IT" sz="2200">
                <a:latin typeface="Graphite Light ATT" charset="0"/>
              </a:rPr>
              <a:t>  </a:t>
            </a:r>
            <a:r>
              <a:rPr lang="it-IT" sz="2200" b="1">
                <a:solidFill>
                  <a:srgbClr val="00BA00"/>
                </a:solidFill>
                <a:latin typeface="Graphite Light ATT" charset="0"/>
              </a:rPr>
              <a:t>Es. I</a:t>
            </a:r>
            <a:r>
              <a:rPr lang="it-IT" sz="2200" b="1" baseline="-25000">
                <a:solidFill>
                  <a:srgbClr val="00BA00"/>
                </a:solidFill>
                <a:latin typeface="Graphite Light ATT" charset="0"/>
              </a:rPr>
              <a:t>2</a:t>
            </a:r>
            <a:r>
              <a:rPr lang="it-IT" sz="2200" b="1">
                <a:solidFill>
                  <a:srgbClr val="00BA00"/>
                </a:solidFill>
                <a:latin typeface="Graphite Light ATT" charset="0"/>
              </a:rPr>
              <a:t>, C</a:t>
            </a:r>
            <a:r>
              <a:rPr lang="it-IT" sz="2200" b="1" baseline="-25000">
                <a:solidFill>
                  <a:srgbClr val="00BA00"/>
                </a:solidFill>
                <a:latin typeface="Graphite Light ATT" charset="0"/>
              </a:rPr>
              <a:t>2</a:t>
            </a:r>
            <a:r>
              <a:rPr lang="it-IT" sz="2200" b="1">
                <a:solidFill>
                  <a:srgbClr val="00BA00"/>
                </a:solidFill>
                <a:latin typeface="Graphite Light ATT" charset="0"/>
              </a:rPr>
              <a:t>H</a:t>
            </a:r>
            <a:r>
              <a:rPr lang="it-IT" sz="2200" b="1" baseline="-25000">
                <a:solidFill>
                  <a:srgbClr val="00BA00"/>
                </a:solidFill>
                <a:latin typeface="Graphite Light ATT" charset="0"/>
              </a:rPr>
              <a:t>4</a:t>
            </a:r>
            <a:r>
              <a:rPr lang="it-IT" sz="2200" b="1">
                <a:solidFill>
                  <a:srgbClr val="00BA00"/>
                </a:solidFill>
                <a:latin typeface="Graphite Light ATT" charset="0"/>
              </a:rPr>
              <a:t>O, ecc..</a:t>
            </a:r>
            <a:endParaRPr lang="it-IT" sz="2200">
              <a:latin typeface="Graphite Light ATT" charset="0"/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2354263" y="1843088"/>
            <a:ext cx="2636837" cy="395287"/>
          </a:xfrm>
          <a:prstGeom prst="rect">
            <a:avLst/>
          </a:prstGeom>
          <a:noFill/>
          <a:ln w="9525">
            <a:solidFill>
              <a:srgbClr val="003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1200" tIns="25600" rIns="51200" bIns="25600">
            <a:spAutoFit/>
          </a:bodyPr>
          <a:lstStyle>
            <a:lvl1pPr marL="1219200" indent="-121920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49701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033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097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176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48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320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892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464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FF0000"/>
                </a:solidFill>
                <a:latin typeface="Graphite Light ATT" charset="0"/>
              </a:rPr>
              <a:t>Cristallo di iodio</a:t>
            </a:r>
            <a:endParaRPr lang="it-IT" sz="2200" b="1">
              <a:solidFill>
                <a:srgbClr val="00BA00"/>
              </a:solidFill>
              <a:latin typeface="Graphite Light ATT" charset="0"/>
            </a:endParaRPr>
          </a:p>
        </p:txBody>
      </p: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82550" y="3308350"/>
            <a:ext cx="1576388" cy="1492250"/>
            <a:chOff x="94" y="3984"/>
            <a:chExt cx="1778" cy="1672"/>
          </a:xfrm>
        </p:grpSpPr>
        <p:sp>
          <p:nvSpPr>
            <p:cNvPr id="3110" name="Oval 38"/>
            <p:cNvSpPr>
              <a:spLocks noChangeArrowheads="1"/>
            </p:cNvSpPr>
            <p:nvPr/>
          </p:nvSpPr>
          <p:spPr bwMode="auto">
            <a:xfrm>
              <a:off x="752" y="5128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1" name="Oval 39"/>
            <p:cNvSpPr>
              <a:spLocks noChangeArrowheads="1"/>
            </p:cNvSpPr>
            <p:nvPr/>
          </p:nvSpPr>
          <p:spPr bwMode="auto">
            <a:xfrm>
              <a:off x="1008" y="4128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2" name="Oval 40"/>
            <p:cNvSpPr>
              <a:spLocks noChangeArrowheads="1"/>
            </p:cNvSpPr>
            <p:nvPr/>
          </p:nvSpPr>
          <p:spPr bwMode="auto">
            <a:xfrm>
              <a:off x="336" y="3984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" name="Oval 41"/>
            <p:cNvSpPr>
              <a:spLocks noChangeArrowheads="1"/>
            </p:cNvSpPr>
            <p:nvPr/>
          </p:nvSpPr>
          <p:spPr bwMode="auto">
            <a:xfrm>
              <a:off x="576" y="4128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480" y="4320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" name="Oval 43"/>
            <p:cNvSpPr>
              <a:spLocks noChangeArrowheads="1"/>
            </p:cNvSpPr>
            <p:nvPr/>
          </p:nvSpPr>
          <p:spPr bwMode="auto">
            <a:xfrm>
              <a:off x="1296" y="5040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" name="Oval 44"/>
            <p:cNvSpPr>
              <a:spLocks noChangeArrowheads="1"/>
            </p:cNvSpPr>
            <p:nvPr/>
          </p:nvSpPr>
          <p:spPr bwMode="auto">
            <a:xfrm>
              <a:off x="1410" y="5184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" name="Oval 45"/>
            <p:cNvSpPr>
              <a:spLocks noChangeArrowheads="1"/>
            </p:cNvSpPr>
            <p:nvPr/>
          </p:nvSpPr>
          <p:spPr bwMode="auto">
            <a:xfrm>
              <a:off x="1104" y="4752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" name="Oval 46"/>
            <p:cNvSpPr>
              <a:spLocks noChangeArrowheads="1"/>
            </p:cNvSpPr>
            <p:nvPr/>
          </p:nvSpPr>
          <p:spPr bwMode="auto">
            <a:xfrm>
              <a:off x="1152" y="4128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1296" y="4320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auto">
            <a:xfrm>
              <a:off x="672" y="4560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" name="Oval 49"/>
            <p:cNvSpPr>
              <a:spLocks noChangeArrowheads="1"/>
            </p:cNvSpPr>
            <p:nvPr/>
          </p:nvSpPr>
          <p:spPr bwMode="auto">
            <a:xfrm>
              <a:off x="672" y="5232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2" name="Oval 50"/>
            <p:cNvSpPr>
              <a:spLocks noChangeArrowheads="1"/>
            </p:cNvSpPr>
            <p:nvPr/>
          </p:nvSpPr>
          <p:spPr bwMode="auto">
            <a:xfrm>
              <a:off x="1056" y="4896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" name="Oval 51"/>
            <p:cNvSpPr>
              <a:spLocks noChangeArrowheads="1"/>
            </p:cNvSpPr>
            <p:nvPr/>
          </p:nvSpPr>
          <p:spPr bwMode="auto">
            <a:xfrm>
              <a:off x="288" y="4896"/>
              <a:ext cx="192" cy="1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" name="Oval 52"/>
            <p:cNvSpPr>
              <a:spLocks noChangeArrowheads="1"/>
            </p:cNvSpPr>
            <p:nvPr/>
          </p:nvSpPr>
          <p:spPr bwMode="auto">
            <a:xfrm>
              <a:off x="876" y="4354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" name="Oval 53"/>
            <p:cNvSpPr>
              <a:spLocks noChangeArrowheads="1"/>
            </p:cNvSpPr>
            <p:nvPr/>
          </p:nvSpPr>
          <p:spPr bwMode="auto">
            <a:xfrm>
              <a:off x="476" y="4736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" name="Oval 54"/>
            <p:cNvSpPr>
              <a:spLocks noChangeArrowheads="1"/>
            </p:cNvSpPr>
            <p:nvPr/>
          </p:nvSpPr>
          <p:spPr bwMode="auto">
            <a:xfrm>
              <a:off x="864" y="5082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" name="Oval 55"/>
            <p:cNvSpPr>
              <a:spLocks noChangeArrowheads="1"/>
            </p:cNvSpPr>
            <p:nvPr/>
          </p:nvSpPr>
          <p:spPr bwMode="auto">
            <a:xfrm>
              <a:off x="96" y="5082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" name="Oval 56"/>
            <p:cNvSpPr>
              <a:spLocks noChangeArrowheads="1"/>
            </p:cNvSpPr>
            <p:nvPr/>
          </p:nvSpPr>
          <p:spPr bwMode="auto">
            <a:xfrm>
              <a:off x="94" y="4354"/>
              <a:ext cx="576" cy="5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255588" y="2914650"/>
            <a:ext cx="96869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1200" tIns="25600" rIns="51200" bIns="25600">
            <a:spAutoFit/>
          </a:bodyPr>
          <a:lstStyle>
            <a:lvl1pPr marL="1600200" indent="-160020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7065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81292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208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72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4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416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988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560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In un cristallo ionico, come ad esempio NaCl, vi è un numero enorme 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	di ioni Na</a:t>
            </a:r>
            <a:r>
              <a:rPr lang="it-IT" sz="2100" baseline="30000">
                <a:solidFill>
                  <a:srgbClr val="003366"/>
                </a:solidFill>
                <a:latin typeface="Graphite Light ATT" charset="0"/>
              </a:rPr>
              <a:t>+</a:t>
            </a: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 e Cl</a:t>
            </a:r>
            <a:r>
              <a:rPr lang="it-IT" sz="2100" baseline="30000">
                <a:solidFill>
                  <a:srgbClr val="003366"/>
                </a:solidFill>
                <a:latin typeface="Graphite Light ATT" charset="0"/>
              </a:rPr>
              <a:t>-</a:t>
            </a: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, in numero però uguale.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	Il numero totale di ioni Na</a:t>
            </a:r>
            <a:r>
              <a:rPr lang="it-IT" sz="2100" baseline="30000">
                <a:solidFill>
                  <a:srgbClr val="003366"/>
                </a:solidFill>
                <a:latin typeface="Graphite Light ATT" charset="0"/>
              </a:rPr>
              <a:t>+</a:t>
            </a: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 e Cl</a:t>
            </a:r>
            <a:r>
              <a:rPr lang="it-IT" sz="2100" baseline="30000">
                <a:solidFill>
                  <a:srgbClr val="003366"/>
                </a:solidFill>
                <a:latin typeface="Graphite Light ATT" charset="0"/>
              </a:rPr>
              <a:t>-</a:t>
            </a: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 dipende dalle dimensioni 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	del cristallo. In questi casi non si possono identificare 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	molecole. L</a:t>
            </a:r>
            <a:r>
              <a:rPr lang="ja-JP" altLang="it-IT" sz="2100">
                <a:solidFill>
                  <a:srgbClr val="003366"/>
                </a:solidFill>
                <a:latin typeface="Arial"/>
              </a:rPr>
              <a:t>’</a:t>
            </a: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intero cristallo è per così dire una enorme 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	molecola. Si usa in tal caso la formula minima, NaCl, che 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003366"/>
                </a:solidFill>
                <a:latin typeface="Graphite Light ATT" charset="0"/>
              </a:rPr>
              <a:t>	dà solo il rapporto tra atomi di Na e di Cl.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1233488" y="5475288"/>
            <a:ext cx="2857500" cy="384175"/>
          </a:xfrm>
          <a:prstGeom prst="rect">
            <a:avLst/>
          </a:prstGeom>
          <a:noFill/>
          <a:ln w="9525">
            <a:solidFill>
              <a:srgbClr val="003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marL="1219200" indent="-121920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49701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033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097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176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48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320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892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464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 b="1">
                <a:solidFill>
                  <a:srgbClr val="FF0000"/>
                </a:solidFill>
                <a:latin typeface="Graphite Light ATT" charset="0"/>
              </a:rPr>
              <a:t>PESO MOLECOLARE</a:t>
            </a:r>
            <a:endParaRPr lang="it-IT" sz="2100" b="1">
              <a:solidFill>
                <a:srgbClr val="00BA00"/>
              </a:solidFill>
              <a:latin typeface="Graphite Light ATT" charset="0"/>
            </a:endParaRPr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4243388" y="5314950"/>
            <a:ext cx="47736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marL="1219200" indent="-121920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49701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033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097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176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48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320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892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464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 b="1">
                <a:solidFill>
                  <a:srgbClr val="00BA00"/>
                </a:solidFill>
                <a:latin typeface="Graphite Light ATT" charset="0"/>
              </a:rPr>
              <a:t>massa della molecola (in UCM)</a:t>
            </a:r>
          </a:p>
          <a:p>
            <a:r>
              <a:rPr lang="it-IT" sz="2100" b="1">
                <a:solidFill>
                  <a:srgbClr val="00BA00"/>
                </a:solidFill>
                <a:latin typeface="Graphite Light ATT" charset="0"/>
              </a:rPr>
              <a:t>M = </a:t>
            </a:r>
            <a:r>
              <a:rPr lang="it-IT" sz="2100" b="1">
                <a:solidFill>
                  <a:srgbClr val="00BA00"/>
                </a:solidFill>
                <a:latin typeface="Graphite Light ATT" charset="0"/>
                <a:sym typeface="Symbol" charset="0"/>
              </a:rPr>
              <a:t>  massa atomi  (per molecola)</a:t>
            </a:r>
            <a:endParaRPr lang="it-IT" sz="2100" b="1">
              <a:solidFill>
                <a:srgbClr val="00BA00"/>
              </a:solidFill>
              <a:latin typeface="Graphite Light ATT" charset="0"/>
            </a:endParaRP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1233488" y="6289675"/>
            <a:ext cx="2282825" cy="384175"/>
          </a:xfrm>
          <a:prstGeom prst="rect">
            <a:avLst/>
          </a:prstGeom>
          <a:noFill/>
          <a:ln w="9525">
            <a:solidFill>
              <a:srgbClr val="003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marL="1219200" indent="-121920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49701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033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097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176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48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320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892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464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 b="1">
                <a:solidFill>
                  <a:srgbClr val="FF0000"/>
                </a:solidFill>
                <a:latin typeface="Graphite Light ATT" charset="0"/>
              </a:rPr>
              <a:t>PESO FORMULA</a:t>
            </a:r>
            <a:endParaRPr lang="it-IT" sz="2100" b="1">
              <a:solidFill>
                <a:srgbClr val="00BA00"/>
              </a:solidFill>
              <a:latin typeface="Graphite Light ATT" charset="0"/>
            </a:endParaRP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3643313" y="6129338"/>
            <a:ext cx="42164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marL="1219200" indent="-121920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49701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03375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097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176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48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320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892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4648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 b="1">
                <a:solidFill>
                  <a:srgbClr val="00BA00"/>
                </a:solidFill>
                <a:latin typeface="Graphite Light ATT" charset="0"/>
              </a:rPr>
              <a:t>massa della formula minima (in UCM)</a:t>
            </a:r>
          </a:p>
          <a:p>
            <a:r>
              <a:rPr lang="it-IT" sz="2100" b="1">
                <a:solidFill>
                  <a:srgbClr val="00BA00"/>
                </a:solidFill>
                <a:latin typeface="Graphite Light ATT" charset="0"/>
              </a:rPr>
              <a:t>peso formula = 23.0 + 35.5 = 58.5</a:t>
            </a:r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4056063" y="5400675"/>
            <a:ext cx="203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>
                <a:solidFill>
                  <a:srgbClr val="009C00"/>
                </a:solidFill>
              </a:rPr>
              <a:t>:</a:t>
            </a: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3487738" y="6215063"/>
            <a:ext cx="2016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>
                <a:solidFill>
                  <a:srgbClr val="009C00"/>
                </a:solidFill>
              </a:rPr>
              <a:t>: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0" y="4886325"/>
            <a:ext cx="2062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chemeClr val="accent2"/>
                </a:solidFill>
                <a:latin typeface="Graphite Light ATT" charset="0"/>
              </a:rPr>
              <a:t>Cristallo di NaCl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7150" y="5826125"/>
            <a:ext cx="8915400" cy="7000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2075" y="46038"/>
            <a:ext cx="8915400" cy="1004887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58750" y="155575"/>
            <a:ext cx="8747125" cy="804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400" kern="10" spc="1081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Regola dell'ottetto nel legame ionico</a:t>
            </a:r>
          </a:p>
        </p:txBody>
      </p:sp>
      <p:grpSp>
        <p:nvGrpSpPr>
          <p:cNvPr id="58426" name="Group 58"/>
          <p:cNvGrpSpPr>
            <a:grpSpLocks/>
          </p:cNvGrpSpPr>
          <p:nvPr/>
        </p:nvGrpSpPr>
        <p:grpSpPr bwMode="auto">
          <a:xfrm>
            <a:off x="114300" y="4435475"/>
            <a:ext cx="8716963" cy="815975"/>
            <a:chOff x="72" y="2794"/>
            <a:chExt cx="5491" cy="514"/>
          </a:xfrm>
        </p:grpSpPr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202" y="2794"/>
              <a:ext cx="41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Mn </a:t>
              </a: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1913" y="2794"/>
              <a:ext cx="55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Mn</a:t>
              </a:r>
              <a:r>
                <a:rPr lang="it-IT" sz="2600" baseline="30000">
                  <a:solidFill>
                    <a:srgbClr val="000066"/>
                  </a:solidFill>
                </a:rPr>
                <a:t>2+</a:t>
              </a:r>
              <a:r>
                <a:rPr lang="it-IT" sz="260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2788" y="2794"/>
              <a:ext cx="330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Fe </a:t>
              </a:r>
            </a:p>
          </p:txBody>
        </p:sp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>
              <a:off x="5011" y="2794"/>
              <a:ext cx="47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Fe</a:t>
              </a:r>
              <a:r>
                <a:rPr lang="it-IT" sz="2600" baseline="30000">
                  <a:solidFill>
                    <a:srgbClr val="000066"/>
                  </a:solidFill>
                </a:rPr>
                <a:t>3+</a:t>
              </a:r>
              <a:r>
                <a:rPr lang="it-IT" sz="260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893" y="2966"/>
              <a:ext cx="72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88" name="Text Box 20"/>
            <p:cNvSpPr txBox="1">
              <a:spLocks noChangeArrowheads="1"/>
            </p:cNvSpPr>
            <p:nvPr/>
          </p:nvSpPr>
          <p:spPr bwMode="auto">
            <a:xfrm>
              <a:off x="2497" y="2794"/>
              <a:ext cx="180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; </a:t>
              </a:r>
            </a:p>
          </p:txBody>
        </p:sp>
        <p:sp>
          <p:nvSpPr>
            <p:cNvPr id="58405" name="Text Box 37"/>
            <p:cNvSpPr txBox="1">
              <a:spLocks noChangeArrowheads="1"/>
            </p:cNvSpPr>
            <p:nvPr/>
          </p:nvSpPr>
          <p:spPr bwMode="auto">
            <a:xfrm>
              <a:off x="72" y="3053"/>
              <a:ext cx="90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(Ar)3d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5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4s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406" name="Text Box 38"/>
            <p:cNvSpPr txBox="1">
              <a:spLocks noChangeArrowheads="1"/>
            </p:cNvSpPr>
            <p:nvPr/>
          </p:nvSpPr>
          <p:spPr bwMode="auto">
            <a:xfrm>
              <a:off x="1805" y="3053"/>
              <a:ext cx="64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(Ar)3d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5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2707" y="3053"/>
              <a:ext cx="90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(Ar)3d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4s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408" name="Text Box 40"/>
            <p:cNvSpPr txBox="1">
              <a:spLocks noChangeArrowheads="1"/>
            </p:cNvSpPr>
            <p:nvPr/>
          </p:nvSpPr>
          <p:spPr bwMode="auto">
            <a:xfrm>
              <a:off x="4916" y="3053"/>
              <a:ext cx="64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(Ar)3d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5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409" name="Line 41"/>
            <p:cNvSpPr>
              <a:spLocks noChangeShapeType="1"/>
            </p:cNvSpPr>
            <p:nvPr/>
          </p:nvSpPr>
          <p:spPr bwMode="auto">
            <a:xfrm>
              <a:off x="3773" y="2966"/>
              <a:ext cx="72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8428" name="Group 60"/>
          <p:cNvGrpSpPr>
            <a:grpSpLocks/>
          </p:cNvGrpSpPr>
          <p:nvPr/>
        </p:nvGrpSpPr>
        <p:grpSpPr bwMode="auto">
          <a:xfrm>
            <a:off x="114300" y="1289050"/>
            <a:ext cx="9029700" cy="1189038"/>
            <a:chOff x="72" y="812"/>
            <a:chExt cx="5688" cy="749"/>
          </a:xfrm>
        </p:grpSpPr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202" y="812"/>
              <a:ext cx="3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Na </a:t>
              </a:r>
            </a:p>
          </p:txBody>
        </p: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1913" y="8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Na</a:t>
              </a:r>
              <a:r>
                <a:rPr lang="it-IT" sz="2600" baseline="30000">
                  <a:solidFill>
                    <a:srgbClr val="000066"/>
                  </a:solidFill>
                </a:rPr>
                <a:t>+</a:t>
              </a:r>
              <a:r>
                <a:rPr lang="it-IT" sz="260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2788" y="812"/>
              <a:ext cx="3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Cl </a:t>
              </a:r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5011" y="812"/>
              <a:ext cx="3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Cl</a:t>
              </a:r>
              <a:r>
                <a:rPr lang="it-IT" sz="2600" baseline="30000">
                  <a:solidFill>
                    <a:srgbClr val="000066"/>
                  </a:solidFill>
                </a:rPr>
                <a:t>-</a:t>
              </a:r>
              <a:r>
                <a:rPr lang="it-IT" sz="260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2497" y="812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; </a:t>
              </a:r>
            </a:p>
          </p:txBody>
        </p:sp>
        <p:sp>
          <p:nvSpPr>
            <p:cNvPr id="58389" name="Text Box 21"/>
            <p:cNvSpPr txBox="1">
              <a:spLocks noChangeArrowheads="1"/>
            </p:cNvSpPr>
            <p:nvPr/>
          </p:nvSpPr>
          <p:spPr bwMode="auto">
            <a:xfrm>
              <a:off x="72" y="1041"/>
              <a:ext cx="1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[1s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]3s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>
              <a:off x="1613" y="1041"/>
              <a:ext cx="85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391" name="Text Box 23"/>
            <p:cNvSpPr txBox="1">
              <a:spLocks noChangeArrowheads="1"/>
            </p:cNvSpPr>
            <p:nvPr/>
          </p:nvSpPr>
          <p:spPr bwMode="auto">
            <a:xfrm>
              <a:off x="2650" y="1041"/>
              <a:ext cx="148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[1s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]3s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3p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5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392" name="Text Box 24"/>
            <p:cNvSpPr txBox="1">
              <a:spLocks noChangeArrowheads="1"/>
            </p:cNvSpPr>
            <p:nvPr/>
          </p:nvSpPr>
          <p:spPr bwMode="auto">
            <a:xfrm>
              <a:off x="4262" y="1041"/>
              <a:ext cx="148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[1s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]3s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3p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393" name="AutoShape 25"/>
            <p:cNvSpPr>
              <a:spLocks/>
            </p:cNvSpPr>
            <p:nvPr/>
          </p:nvSpPr>
          <p:spPr bwMode="auto">
            <a:xfrm rot="-5387868">
              <a:off x="2188" y="1121"/>
              <a:ext cx="87" cy="375"/>
            </a:xfrm>
            <a:prstGeom prst="leftBrace">
              <a:avLst>
                <a:gd name="adj1" fmla="val 35920"/>
                <a:gd name="adj2" fmla="val 50000"/>
              </a:avLst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94" name="AutoShape 26"/>
            <p:cNvSpPr>
              <a:spLocks/>
            </p:cNvSpPr>
            <p:nvPr/>
          </p:nvSpPr>
          <p:spPr bwMode="auto">
            <a:xfrm rot="-5387868">
              <a:off x="5442" y="1122"/>
              <a:ext cx="87" cy="374"/>
            </a:xfrm>
            <a:prstGeom prst="leftBrace">
              <a:avLst>
                <a:gd name="adj1" fmla="val 35824"/>
                <a:gd name="adj2" fmla="val 50000"/>
              </a:avLst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1958" y="1318"/>
              <a:ext cx="55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ottetto</a:t>
              </a:r>
              <a:endParaRPr lang="it-IT" sz="1400">
                <a:solidFill>
                  <a:srgbClr val="000066"/>
                </a:solidFill>
              </a:endParaRPr>
            </a:p>
          </p:txBody>
        </p:sp>
        <p:sp>
          <p:nvSpPr>
            <p:cNvPr id="58396" name="Text Box 28"/>
            <p:cNvSpPr txBox="1">
              <a:spLocks noChangeArrowheads="1"/>
            </p:cNvSpPr>
            <p:nvPr/>
          </p:nvSpPr>
          <p:spPr bwMode="auto">
            <a:xfrm>
              <a:off x="5210" y="1318"/>
              <a:ext cx="55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ottetto</a:t>
              </a:r>
              <a:endParaRPr lang="it-IT" sz="1400">
                <a:solidFill>
                  <a:srgbClr val="000066"/>
                </a:solidFill>
              </a:endParaRPr>
            </a:p>
          </p:txBody>
        </p:sp>
        <p:sp>
          <p:nvSpPr>
            <p:cNvPr id="58411" name="Line 43"/>
            <p:cNvSpPr>
              <a:spLocks noChangeShapeType="1"/>
            </p:cNvSpPr>
            <p:nvPr/>
          </p:nvSpPr>
          <p:spPr bwMode="auto">
            <a:xfrm>
              <a:off x="3773" y="956"/>
              <a:ext cx="72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12" name="Line 44"/>
            <p:cNvSpPr>
              <a:spLocks noChangeShapeType="1"/>
            </p:cNvSpPr>
            <p:nvPr/>
          </p:nvSpPr>
          <p:spPr bwMode="auto">
            <a:xfrm>
              <a:off x="893" y="956"/>
              <a:ext cx="72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8427" name="Group 59"/>
          <p:cNvGrpSpPr>
            <a:grpSpLocks/>
          </p:cNvGrpSpPr>
          <p:nvPr/>
        </p:nvGrpSpPr>
        <p:grpSpPr bwMode="auto">
          <a:xfrm>
            <a:off x="114300" y="2840038"/>
            <a:ext cx="8801100" cy="1249362"/>
            <a:chOff x="72" y="1789"/>
            <a:chExt cx="5544" cy="787"/>
          </a:xfrm>
        </p:grpSpPr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2788" y="1789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5011" y="1789"/>
              <a:ext cx="3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O</a:t>
              </a:r>
              <a:r>
                <a:rPr lang="it-IT" sz="2600" baseline="30000">
                  <a:solidFill>
                    <a:srgbClr val="000066"/>
                  </a:solidFill>
                </a:rPr>
                <a:t>2-</a:t>
              </a:r>
              <a:endParaRPr lang="it-IT" sz="2600">
                <a:solidFill>
                  <a:srgbClr val="000066"/>
                </a:solidFill>
              </a:endParaRP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202" y="1789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Mg </a:t>
              </a:r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1913" y="178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Mg</a:t>
              </a:r>
              <a:r>
                <a:rPr lang="it-IT" sz="2600" baseline="30000">
                  <a:solidFill>
                    <a:srgbClr val="000066"/>
                  </a:solidFill>
                </a:rPr>
                <a:t>2+</a:t>
              </a:r>
              <a:r>
                <a:rPr lang="it-IT" sz="260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2497" y="1791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600">
                  <a:solidFill>
                    <a:srgbClr val="000066"/>
                  </a:solidFill>
                </a:rPr>
                <a:t>; </a:t>
              </a:r>
            </a:p>
          </p:txBody>
        </p:sp>
        <p:sp>
          <p:nvSpPr>
            <p:cNvPr id="58397" name="Text Box 29"/>
            <p:cNvSpPr txBox="1">
              <a:spLocks noChangeArrowheads="1"/>
            </p:cNvSpPr>
            <p:nvPr/>
          </p:nvSpPr>
          <p:spPr bwMode="auto">
            <a:xfrm>
              <a:off x="72" y="2056"/>
              <a:ext cx="1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[1s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]3s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398" name="Text Box 30"/>
            <p:cNvSpPr txBox="1">
              <a:spLocks noChangeArrowheads="1"/>
            </p:cNvSpPr>
            <p:nvPr/>
          </p:nvSpPr>
          <p:spPr bwMode="auto">
            <a:xfrm>
              <a:off x="1570" y="2056"/>
              <a:ext cx="85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399" name="Text Box 31"/>
            <p:cNvSpPr txBox="1">
              <a:spLocks noChangeArrowheads="1"/>
            </p:cNvSpPr>
            <p:nvPr/>
          </p:nvSpPr>
          <p:spPr bwMode="auto">
            <a:xfrm>
              <a:off x="2606" y="2056"/>
              <a:ext cx="95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[1s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]2s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4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4759" y="2056"/>
              <a:ext cx="85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1s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2s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66"/>
                  </a:solidFill>
                  <a:latin typeface="Arial" charset="0"/>
                </a:rPr>
                <a:t>2p</a:t>
              </a:r>
              <a:r>
                <a:rPr lang="it-IT" sz="2300" baseline="30000">
                  <a:solidFill>
                    <a:srgbClr val="000066"/>
                  </a:solidFill>
                  <a:latin typeface="Arial" charset="0"/>
                </a:rPr>
                <a:t>6</a:t>
              </a:r>
              <a:endParaRPr lang="it-IT" sz="23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8401" name="AutoShape 33"/>
            <p:cNvSpPr>
              <a:spLocks/>
            </p:cNvSpPr>
            <p:nvPr/>
          </p:nvSpPr>
          <p:spPr bwMode="auto">
            <a:xfrm rot="-5387868">
              <a:off x="2145" y="2137"/>
              <a:ext cx="86" cy="374"/>
            </a:xfrm>
            <a:prstGeom prst="leftBrace">
              <a:avLst>
                <a:gd name="adj1" fmla="val 36240"/>
                <a:gd name="adj2" fmla="val 50000"/>
              </a:avLst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02" name="AutoShape 34"/>
            <p:cNvSpPr>
              <a:spLocks/>
            </p:cNvSpPr>
            <p:nvPr/>
          </p:nvSpPr>
          <p:spPr bwMode="auto">
            <a:xfrm rot="-5387868">
              <a:off x="5242" y="2137"/>
              <a:ext cx="86" cy="374"/>
            </a:xfrm>
            <a:prstGeom prst="leftBrace">
              <a:avLst>
                <a:gd name="adj1" fmla="val 36240"/>
                <a:gd name="adj2" fmla="val 50000"/>
              </a:avLst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03" name="Text Box 35"/>
            <p:cNvSpPr txBox="1">
              <a:spLocks noChangeArrowheads="1"/>
            </p:cNvSpPr>
            <p:nvPr/>
          </p:nvSpPr>
          <p:spPr bwMode="auto">
            <a:xfrm>
              <a:off x="1915" y="2333"/>
              <a:ext cx="55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ottetto</a:t>
              </a:r>
              <a:endParaRPr lang="it-IT" sz="1400">
                <a:solidFill>
                  <a:srgbClr val="000066"/>
                </a:solidFill>
              </a:endParaRPr>
            </a:p>
          </p:txBody>
        </p:sp>
        <p:sp>
          <p:nvSpPr>
            <p:cNvPr id="58404" name="Text Box 36"/>
            <p:cNvSpPr txBox="1">
              <a:spLocks noChangeArrowheads="1"/>
            </p:cNvSpPr>
            <p:nvPr/>
          </p:nvSpPr>
          <p:spPr bwMode="auto">
            <a:xfrm>
              <a:off x="5040" y="2333"/>
              <a:ext cx="55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ottetto</a:t>
              </a:r>
              <a:endParaRPr lang="it-IT" sz="1400">
                <a:solidFill>
                  <a:srgbClr val="000066"/>
                </a:solidFill>
              </a:endParaRPr>
            </a:p>
          </p:txBody>
        </p:sp>
        <p:sp>
          <p:nvSpPr>
            <p:cNvPr id="58410" name="Line 42"/>
            <p:cNvSpPr>
              <a:spLocks noChangeShapeType="1"/>
            </p:cNvSpPr>
            <p:nvPr/>
          </p:nvSpPr>
          <p:spPr bwMode="auto">
            <a:xfrm>
              <a:off x="3773" y="1964"/>
              <a:ext cx="72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13" name="Line 45"/>
            <p:cNvSpPr>
              <a:spLocks noChangeShapeType="1"/>
            </p:cNvSpPr>
            <p:nvPr/>
          </p:nvSpPr>
          <p:spPr bwMode="auto">
            <a:xfrm>
              <a:off x="893" y="1964"/>
              <a:ext cx="72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8414" name="Text Box 46"/>
          <p:cNvSpPr txBox="1">
            <a:spLocks noChangeArrowheads="1"/>
          </p:cNvSpPr>
          <p:nvPr/>
        </p:nvSpPr>
        <p:spPr bwMode="auto">
          <a:xfrm>
            <a:off x="111125" y="5970588"/>
            <a:ext cx="88947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FF"/>
                </a:solidFill>
                <a:latin typeface="Arial" charset="0"/>
              </a:rPr>
              <a:t>Ciò perché la configurazione 3d                             è molto stabile </a:t>
            </a:r>
          </a:p>
        </p:txBody>
      </p:sp>
      <p:grpSp>
        <p:nvGrpSpPr>
          <p:cNvPr id="58415" name="Group 47"/>
          <p:cNvGrpSpPr>
            <a:grpSpLocks/>
          </p:cNvGrpSpPr>
          <p:nvPr/>
        </p:nvGrpSpPr>
        <p:grpSpPr bwMode="auto">
          <a:xfrm>
            <a:off x="4602163" y="6013450"/>
            <a:ext cx="2057400" cy="365125"/>
            <a:chOff x="5232" y="5568"/>
            <a:chExt cx="2160" cy="384"/>
          </a:xfrm>
        </p:grpSpPr>
        <p:sp>
          <p:nvSpPr>
            <p:cNvPr id="58416" name="Rectangle 48"/>
            <p:cNvSpPr>
              <a:spLocks noChangeArrowheads="1"/>
            </p:cNvSpPr>
            <p:nvPr/>
          </p:nvSpPr>
          <p:spPr bwMode="auto">
            <a:xfrm>
              <a:off x="5232" y="5568"/>
              <a:ext cx="432" cy="3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17" name="Rectangle 49"/>
            <p:cNvSpPr>
              <a:spLocks noChangeArrowheads="1"/>
            </p:cNvSpPr>
            <p:nvPr/>
          </p:nvSpPr>
          <p:spPr bwMode="auto">
            <a:xfrm>
              <a:off x="5664" y="5568"/>
              <a:ext cx="432" cy="3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18" name="Rectangle 50"/>
            <p:cNvSpPr>
              <a:spLocks noChangeArrowheads="1"/>
            </p:cNvSpPr>
            <p:nvPr/>
          </p:nvSpPr>
          <p:spPr bwMode="auto">
            <a:xfrm>
              <a:off x="6096" y="5568"/>
              <a:ext cx="432" cy="3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19" name="Rectangle 51"/>
            <p:cNvSpPr>
              <a:spLocks noChangeArrowheads="1"/>
            </p:cNvSpPr>
            <p:nvPr/>
          </p:nvSpPr>
          <p:spPr bwMode="auto">
            <a:xfrm>
              <a:off x="6528" y="5568"/>
              <a:ext cx="432" cy="3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20" name="Rectangle 52"/>
            <p:cNvSpPr>
              <a:spLocks noChangeArrowheads="1"/>
            </p:cNvSpPr>
            <p:nvPr/>
          </p:nvSpPr>
          <p:spPr bwMode="auto">
            <a:xfrm>
              <a:off x="6960" y="5568"/>
              <a:ext cx="432" cy="3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8421" name="Line 53"/>
          <p:cNvSpPr>
            <a:spLocks noChangeShapeType="1"/>
          </p:cNvSpPr>
          <p:nvPr/>
        </p:nvSpPr>
        <p:spPr bwMode="auto">
          <a:xfrm flipV="1">
            <a:off x="4800600" y="608012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422" name="Line 54"/>
          <p:cNvSpPr>
            <a:spLocks noChangeShapeType="1"/>
          </p:cNvSpPr>
          <p:nvPr/>
        </p:nvSpPr>
        <p:spPr bwMode="auto">
          <a:xfrm flipV="1">
            <a:off x="5249863" y="608012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423" name="Line 55"/>
          <p:cNvSpPr>
            <a:spLocks noChangeShapeType="1"/>
          </p:cNvSpPr>
          <p:nvPr/>
        </p:nvSpPr>
        <p:spPr bwMode="auto">
          <a:xfrm flipV="1">
            <a:off x="5648325" y="608012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424" name="Line 56"/>
          <p:cNvSpPr>
            <a:spLocks noChangeShapeType="1"/>
          </p:cNvSpPr>
          <p:nvPr/>
        </p:nvSpPr>
        <p:spPr bwMode="auto">
          <a:xfrm flipV="1">
            <a:off x="6029325" y="608012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425" name="Line 57"/>
          <p:cNvSpPr>
            <a:spLocks noChangeShapeType="1"/>
          </p:cNvSpPr>
          <p:nvPr/>
        </p:nvSpPr>
        <p:spPr bwMode="auto">
          <a:xfrm flipV="1">
            <a:off x="6480175" y="608012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95738" y="4763"/>
            <a:ext cx="2827337" cy="55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299" name="WordArt 3" descr="Sabbia"/>
          <p:cNvSpPr>
            <a:spLocks noChangeArrowheads="1" noChangeShapeType="1" noTextEdit="1"/>
          </p:cNvSpPr>
          <p:nvPr/>
        </p:nvSpPr>
        <p:spPr bwMode="auto">
          <a:xfrm rot="5400000">
            <a:off x="-2492375" y="3040063"/>
            <a:ext cx="5943600" cy="685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54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53882" dir="2700000" algn="ctr" rotWithShape="0">
                    <a:srgbClr val="CBCBCB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Legame Covalente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52475" y="0"/>
            <a:ext cx="8274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FFFF00"/>
                </a:solidFill>
                <a:latin typeface="Arial" charset="0"/>
              </a:rPr>
              <a:t>1</a:t>
            </a:r>
            <a:r>
              <a:rPr lang="it-IT" sz="2600">
                <a:solidFill>
                  <a:srgbClr val="FFFF00"/>
                </a:solidFill>
                <a:latin typeface="Arial" charset="0"/>
              </a:rPr>
              <a:t>. Risulta da elettroni  </a:t>
            </a:r>
            <a:r>
              <a:rPr lang="it-IT" sz="2600" b="1">
                <a:solidFill>
                  <a:srgbClr val="000066"/>
                </a:solidFill>
                <a:latin typeface="Arial" charset="0"/>
              </a:rPr>
              <a:t>messi in comune</a:t>
            </a:r>
            <a:r>
              <a:rPr lang="it-IT" sz="2600">
                <a:solidFill>
                  <a:srgbClr val="FFFF00"/>
                </a:solidFill>
                <a:latin typeface="Arial" charset="0"/>
              </a:rPr>
              <a:t>   da due atomi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68363" y="800100"/>
            <a:ext cx="79819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532188" algn="l"/>
                <a:tab pos="5481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Se ciascun atomo mette 	1 elettrone	Legame semplice</a:t>
            </a:r>
          </a:p>
          <a:p>
            <a:pPr>
              <a:lnSpc>
                <a:spcPct val="12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Se ciascun atomo mette	2 elettroni	Legame doppio</a:t>
            </a:r>
          </a:p>
          <a:p>
            <a:pPr>
              <a:lnSpc>
                <a:spcPct val="12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Se ciascun atomo mette	3 elettroni	Legame triplo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77875" y="2541588"/>
            <a:ext cx="30337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</a:rPr>
              <a:t>Ordine di legame  =  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605213" y="2322513"/>
            <a:ext cx="54022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</a:rPr>
              <a:t>N° totale di elettroni messi in comune  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937250" y="2916238"/>
            <a:ext cx="2809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3481388" algn="l"/>
                <a:tab pos="53260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703638" y="2779713"/>
            <a:ext cx="52117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35013" y="5907088"/>
            <a:ext cx="84089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FFFF00"/>
                </a:solidFill>
                <a:latin typeface="Arial" charset="0"/>
              </a:rPr>
              <a:t>2</a:t>
            </a:r>
            <a:r>
              <a:rPr lang="it-IT" sz="2600">
                <a:solidFill>
                  <a:srgbClr val="FFFF00"/>
                </a:solidFill>
                <a:latin typeface="Arial" charset="0"/>
              </a:rPr>
              <a:t>. Gli elettroni che formano il legame devono avere spin</a:t>
            </a:r>
          </a:p>
          <a:p>
            <a:r>
              <a:rPr lang="it-IT" sz="2600">
                <a:solidFill>
                  <a:srgbClr val="FFFF00"/>
                </a:solidFill>
                <a:latin typeface="Arial" charset="0"/>
              </a:rPr>
              <a:t>    antiparalleli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868363" y="3263900"/>
            <a:ext cx="7929562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21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Esempio 	H    H  	2/2 = 1 	Legame semplice</a:t>
            </a:r>
          </a:p>
          <a:p>
            <a:pPr>
              <a:lnSpc>
                <a:spcPct val="21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	O    O	4/2 = 2	Legame doppio</a:t>
            </a:r>
          </a:p>
          <a:p>
            <a:pPr>
              <a:lnSpc>
                <a:spcPct val="21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	N    N	6/2 = 3	Legame triplo   </a:t>
            </a: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3441700" y="367188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3441700" y="3811588"/>
            <a:ext cx="114300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441700" y="430688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3441700" y="4429125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3441700" y="4578350"/>
            <a:ext cx="114300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3441700" y="470693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3441700" y="5010150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3441700" y="5140325"/>
            <a:ext cx="114300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3441700" y="5260975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3441700" y="5422900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8" name="Oval 22"/>
          <p:cNvSpPr>
            <a:spLocks noChangeArrowheads="1"/>
          </p:cNvSpPr>
          <p:nvPr/>
        </p:nvSpPr>
        <p:spPr bwMode="auto">
          <a:xfrm>
            <a:off x="3441700" y="5543550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3441700" y="5667375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 descr="Sabbia"/>
          <p:cNvSpPr>
            <a:spLocks noChangeArrowheads="1" noChangeShapeType="1" noTextEdit="1"/>
          </p:cNvSpPr>
          <p:nvPr/>
        </p:nvSpPr>
        <p:spPr bwMode="auto">
          <a:xfrm rot="5400000">
            <a:off x="-2492375" y="3040063"/>
            <a:ext cx="5943600" cy="685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54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53882" dir="2700000" algn="ctr" rotWithShape="0">
                    <a:srgbClr val="CBCBCB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Legame Covalente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54063" y="577850"/>
            <a:ext cx="8297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FFFF00"/>
                </a:solidFill>
                <a:latin typeface="Arial" charset="0"/>
              </a:rPr>
              <a:t>3</a:t>
            </a:r>
            <a:r>
              <a:rPr lang="it-IT" sz="2600">
                <a:solidFill>
                  <a:srgbClr val="FFFF00"/>
                </a:solidFill>
                <a:latin typeface="Arial" charset="0"/>
              </a:rPr>
              <a:t>. Gli atomi tendono a raggiungere attraverso la messa</a:t>
            </a:r>
          </a:p>
          <a:p>
            <a:r>
              <a:rPr lang="it-IT" sz="2600">
                <a:solidFill>
                  <a:srgbClr val="FFFF00"/>
                </a:solidFill>
                <a:latin typeface="Arial" charset="0"/>
              </a:rPr>
              <a:t>in comune degli elettroni una configurazione stabile</a:t>
            </a:r>
          </a:p>
          <a:p>
            <a:r>
              <a:rPr lang="it-IT" sz="2600">
                <a:solidFill>
                  <a:srgbClr val="FFFF00"/>
                </a:solidFill>
                <a:latin typeface="Arial" charset="0"/>
              </a:rPr>
              <a:t>(ottetto, o altra).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14400" y="4865688"/>
            <a:ext cx="81454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FFFF00"/>
                </a:solidFill>
                <a:latin typeface="Arial" charset="0"/>
              </a:rPr>
              <a:t>4</a:t>
            </a:r>
            <a:r>
              <a:rPr lang="it-IT" sz="2600">
                <a:solidFill>
                  <a:srgbClr val="FFFF00"/>
                </a:solidFill>
                <a:latin typeface="Arial" charset="0"/>
              </a:rPr>
              <a:t>. Esistono due tipi di legami covalenti </a:t>
            </a:r>
          </a:p>
          <a:p>
            <a:r>
              <a:rPr lang="it-IT" sz="2600">
                <a:solidFill>
                  <a:srgbClr val="FFFF00"/>
                </a:solidFill>
                <a:latin typeface="Arial" charset="0"/>
                <a:sym typeface="Symbol" charset="0"/>
              </a:rPr>
              <a:t></a:t>
            </a:r>
            <a:r>
              <a:rPr lang="it-IT" sz="2600">
                <a:solidFill>
                  <a:srgbClr val="FFFF00"/>
                </a:solidFill>
                <a:latin typeface="Arial" charset="0"/>
              </a:rPr>
              <a:t> (elettroni di legame sulla congiungente i nuclei)</a:t>
            </a:r>
          </a:p>
          <a:p>
            <a:r>
              <a:rPr lang="it-IT" sz="2600">
                <a:solidFill>
                  <a:srgbClr val="FFFF00"/>
                </a:solidFill>
                <a:latin typeface="Arial" charset="0"/>
                <a:sym typeface="Symbol" charset="0"/>
              </a:rPr>
              <a:t></a:t>
            </a:r>
            <a:r>
              <a:rPr lang="it-IT" sz="2600">
                <a:solidFill>
                  <a:srgbClr val="FFFF00"/>
                </a:solidFill>
                <a:latin typeface="Arial" charset="0"/>
              </a:rPr>
              <a:t> (elettroni di legame fuori della congiungente i nuclei)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177925" y="1939925"/>
            <a:ext cx="7829550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182813" algn="l"/>
                <a:tab pos="3817938" algn="l"/>
                <a:tab pos="54292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Esempio 	1s</a:t>
            </a:r>
            <a:r>
              <a:rPr lang="it-IT" baseline="30000">
                <a:solidFill>
                  <a:srgbClr val="CCFFFF"/>
                </a:solidFill>
                <a:latin typeface="Arial" charset="0"/>
              </a:rPr>
              <a:t>1</a:t>
            </a:r>
            <a:r>
              <a:rPr lang="it-IT">
                <a:solidFill>
                  <a:srgbClr val="CCFFFF"/>
                </a:solidFill>
                <a:latin typeface="Arial" charset="0"/>
              </a:rPr>
              <a:t>   1s</a:t>
            </a:r>
            <a:r>
              <a:rPr lang="it-IT" baseline="30000">
                <a:solidFill>
                  <a:srgbClr val="CCFFFF"/>
                </a:solidFill>
                <a:latin typeface="Arial" charset="0"/>
              </a:rPr>
              <a:t>1</a:t>
            </a:r>
            <a:r>
              <a:rPr lang="it-IT">
                <a:solidFill>
                  <a:srgbClr val="CCFFFF"/>
                </a:solidFill>
                <a:latin typeface="Arial" charset="0"/>
              </a:rPr>
              <a:t>  	  (2 elettroni s, come l</a:t>
            </a:r>
            <a:r>
              <a:rPr lang="ja-JP" altLang="it-IT">
                <a:solidFill>
                  <a:srgbClr val="CCFFFF"/>
                </a:solidFill>
                <a:latin typeface="Arial"/>
              </a:rPr>
              <a:t>’</a:t>
            </a:r>
            <a:r>
              <a:rPr lang="it-IT">
                <a:solidFill>
                  <a:srgbClr val="CCFFFF"/>
                </a:solidFill>
                <a:latin typeface="Arial" charset="0"/>
              </a:rPr>
              <a:t>He)</a:t>
            </a:r>
          </a:p>
          <a:p>
            <a:pPr>
              <a:lnSpc>
                <a:spcPct val="21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	 H       H          H</a:t>
            </a:r>
            <a:r>
              <a:rPr lang="it-IT" baseline="-25000">
                <a:solidFill>
                  <a:srgbClr val="CCFFFF"/>
                </a:solidFill>
                <a:latin typeface="Arial" charset="0"/>
              </a:rPr>
              <a:t>2</a:t>
            </a:r>
          </a:p>
          <a:p>
            <a:pPr>
              <a:lnSpc>
                <a:spcPct val="130000"/>
              </a:lnSpc>
            </a:pPr>
            <a:endParaRPr lang="it-IT" baseline="-25000">
              <a:solidFill>
                <a:srgbClr val="CCFFFF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it-IT">
                <a:solidFill>
                  <a:srgbClr val="CCFFFF"/>
                </a:solidFill>
                <a:latin typeface="Arial" charset="0"/>
              </a:rPr>
              <a:t>	Cl       Cl                   Cl   Cl     (ottetto)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4160838" y="2608263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983163" y="3821113"/>
            <a:ext cx="8239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3382963" y="356393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3565525" y="356393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3200400" y="3676650"/>
            <a:ext cx="112713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3200400" y="3803650"/>
            <a:ext cx="112713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3382963" y="3975100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3565525" y="3975100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3725863" y="3760788"/>
            <a:ext cx="112712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4297363" y="356393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4479925" y="356393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4114800" y="3765550"/>
            <a:ext cx="112713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4297363" y="3975100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4479925" y="3975100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4618038" y="3702050"/>
            <a:ext cx="112712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4618038" y="3821113"/>
            <a:ext cx="112712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2" name="Oval 22"/>
          <p:cNvSpPr>
            <a:spLocks noChangeArrowheads="1"/>
          </p:cNvSpPr>
          <p:nvPr/>
        </p:nvSpPr>
        <p:spPr bwMode="auto">
          <a:xfrm>
            <a:off x="6175375" y="3573463"/>
            <a:ext cx="112713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3" name="Oval 23"/>
          <p:cNvSpPr>
            <a:spLocks noChangeArrowheads="1"/>
          </p:cNvSpPr>
          <p:nvPr/>
        </p:nvSpPr>
        <p:spPr bwMode="auto">
          <a:xfrm>
            <a:off x="6357938" y="3573463"/>
            <a:ext cx="112712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4" name="Oval 24"/>
          <p:cNvSpPr>
            <a:spLocks noChangeArrowheads="1"/>
          </p:cNvSpPr>
          <p:nvPr/>
        </p:nvSpPr>
        <p:spPr bwMode="auto">
          <a:xfrm>
            <a:off x="6035675" y="3684588"/>
            <a:ext cx="112713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5" name="Oval 25"/>
          <p:cNvSpPr>
            <a:spLocks noChangeArrowheads="1"/>
          </p:cNvSpPr>
          <p:nvPr/>
        </p:nvSpPr>
        <p:spPr bwMode="auto">
          <a:xfrm>
            <a:off x="6035675" y="3813175"/>
            <a:ext cx="112713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6" name="Oval 26"/>
          <p:cNvSpPr>
            <a:spLocks noChangeArrowheads="1"/>
          </p:cNvSpPr>
          <p:nvPr/>
        </p:nvSpPr>
        <p:spPr bwMode="auto">
          <a:xfrm>
            <a:off x="6175375" y="3946525"/>
            <a:ext cx="112713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>
            <a:off x="6357938" y="3946525"/>
            <a:ext cx="112712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8" name="Oval 28"/>
          <p:cNvSpPr>
            <a:spLocks noChangeArrowheads="1"/>
          </p:cNvSpPr>
          <p:nvPr/>
        </p:nvSpPr>
        <p:spPr bwMode="auto">
          <a:xfrm>
            <a:off x="6542088" y="3821113"/>
            <a:ext cx="114300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9" name="Oval 29"/>
          <p:cNvSpPr>
            <a:spLocks noChangeArrowheads="1"/>
          </p:cNvSpPr>
          <p:nvPr/>
        </p:nvSpPr>
        <p:spPr bwMode="auto">
          <a:xfrm>
            <a:off x="6780213" y="3573463"/>
            <a:ext cx="114300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0" name="Oval 30"/>
          <p:cNvSpPr>
            <a:spLocks noChangeArrowheads="1"/>
          </p:cNvSpPr>
          <p:nvPr/>
        </p:nvSpPr>
        <p:spPr bwMode="auto">
          <a:xfrm>
            <a:off x="6937375" y="3573463"/>
            <a:ext cx="114300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>
            <a:off x="6797675" y="3946525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2" name="Oval 32"/>
          <p:cNvSpPr>
            <a:spLocks noChangeArrowheads="1"/>
          </p:cNvSpPr>
          <p:nvPr/>
        </p:nvSpPr>
        <p:spPr bwMode="auto">
          <a:xfrm>
            <a:off x="6937375" y="3946525"/>
            <a:ext cx="114300" cy="936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3" name="Oval 33"/>
          <p:cNvSpPr>
            <a:spLocks noChangeArrowheads="1"/>
          </p:cNvSpPr>
          <p:nvPr/>
        </p:nvSpPr>
        <p:spPr bwMode="auto">
          <a:xfrm>
            <a:off x="7040563" y="3709988"/>
            <a:ext cx="114300" cy="936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4" name="Oval 34"/>
          <p:cNvSpPr>
            <a:spLocks noChangeArrowheads="1"/>
          </p:cNvSpPr>
          <p:nvPr/>
        </p:nvSpPr>
        <p:spPr bwMode="auto">
          <a:xfrm>
            <a:off x="7040563" y="3830638"/>
            <a:ext cx="114300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5" name="Oval 35"/>
          <p:cNvSpPr>
            <a:spLocks noChangeArrowheads="1"/>
          </p:cNvSpPr>
          <p:nvPr/>
        </p:nvSpPr>
        <p:spPr bwMode="auto">
          <a:xfrm>
            <a:off x="6540500" y="3687763"/>
            <a:ext cx="112713" cy="920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5592763" y="1069975"/>
            <a:ext cx="0" cy="274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Arco 3"/>
          <p:cNvSpPr>
            <a:spLocks/>
          </p:cNvSpPr>
          <p:nvPr/>
        </p:nvSpPr>
        <p:spPr bwMode="auto">
          <a:xfrm>
            <a:off x="5456238" y="1344613"/>
            <a:ext cx="271462" cy="90487"/>
          </a:xfrm>
          <a:custGeom>
            <a:avLst/>
            <a:gdLst>
              <a:gd name="G0" fmla="+- 21392 0 0"/>
              <a:gd name="G1" fmla="+- 21600 0 0"/>
              <a:gd name="G2" fmla="+- 21600 0 0"/>
              <a:gd name="T0" fmla="*/ 0 w 42992"/>
              <a:gd name="T1" fmla="*/ 18613 h 43200"/>
              <a:gd name="T2" fmla="*/ 1179 w 42992"/>
              <a:gd name="T3" fmla="*/ 29217 h 43200"/>
              <a:gd name="T4" fmla="*/ 21392 w 4299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2" h="43200" fill="none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</a:path>
              <a:path w="42992" h="43200" stroke="0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  <a:lnTo>
                  <a:pt x="21392" y="216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46113" y="182563"/>
            <a:ext cx="0" cy="2789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rot="5400000">
            <a:off x="2380457" y="-270669"/>
            <a:ext cx="0" cy="3468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738188" y="274638"/>
            <a:ext cx="2508250" cy="1792287"/>
          </a:xfrm>
          <a:custGeom>
            <a:avLst/>
            <a:gdLst>
              <a:gd name="T0" fmla="*/ 0 w 2633"/>
              <a:gd name="T1" fmla="*/ 0 h 1882"/>
              <a:gd name="T2" fmla="*/ 240 w 2633"/>
              <a:gd name="T3" fmla="*/ 904 h 1882"/>
              <a:gd name="T4" fmla="*/ 557 w 2633"/>
              <a:gd name="T5" fmla="*/ 1692 h 1882"/>
              <a:gd name="T6" fmla="*/ 1049 w 2633"/>
              <a:gd name="T7" fmla="*/ 1848 h 1882"/>
              <a:gd name="T8" fmla="*/ 1571 w 2633"/>
              <a:gd name="T9" fmla="*/ 1489 h 1882"/>
              <a:gd name="T10" fmla="*/ 2633 w 2633"/>
              <a:gd name="T11" fmla="*/ 1260 h 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33" h="1882">
                <a:moveTo>
                  <a:pt x="0" y="0"/>
                </a:moveTo>
                <a:cubicBezTo>
                  <a:pt x="56" y="309"/>
                  <a:pt x="147" y="622"/>
                  <a:pt x="240" y="904"/>
                </a:cubicBezTo>
                <a:cubicBezTo>
                  <a:pt x="333" y="1186"/>
                  <a:pt x="422" y="1535"/>
                  <a:pt x="557" y="1692"/>
                </a:cubicBezTo>
                <a:cubicBezTo>
                  <a:pt x="692" y="1849"/>
                  <a:pt x="880" y="1882"/>
                  <a:pt x="1049" y="1848"/>
                </a:cubicBezTo>
                <a:cubicBezTo>
                  <a:pt x="1218" y="1814"/>
                  <a:pt x="1307" y="1587"/>
                  <a:pt x="1571" y="1489"/>
                </a:cubicBezTo>
                <a:cubicBezTo>
                  <a:pt x="1835" y="1391"/>
                  <a:pt x="2412" y="1308"/>
                  <a:pt x="2633" y="1260"/>
                </a:cubicBezTo>
              </a:path>
            </a:pathLst>
          </a:custGeom>
          <a:noFill/>
          <a:ln w="19050" cmpd="sng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554163" y="1463675"/>
            <a:ext cx="0" cy="5476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3063" y="182563"/>
            <a:ext cx="30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+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0013" y="182563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U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34950" y="1189038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0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167188" y="1189038"/>
            <a:ext cx="22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r</a:t>
            </a:r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830263" y="276225"/>
            <a:ext cx="2416175" cy="1187450"/>
          </a:xfrm>
          <a:custGeom>
            <a:avLst/>
            <a:gdLst>
              <a:gd name="T0" fmla="*/ 0 w 812"/>
              <a:gd name="T1" fmla="*/ 0 h 1155"/>
              <a:gd name="T2" fmla="*/ 342 w 812"/>
              <a:gd name="T3" fmla="*/ 935 h 1155"/>
              <a:gd name="T4" fmla="*/ 812 w 812"/>
              <a:gd name="T5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2" h="1155">
                <a:moveTo>
                  <a:pt x="0" y="0"/>
                </a:moveTo>
                <a:cubicBezTo>
                  <a:pt x="95" y="378"/>
                  <a:pt x="207" y="743"/>
                  <a:pt x="342" y="935"/>
                </a:cubicBezTo>
                <a:cubicBezTo>
                  <a:pt x="477" y="1127"/>
                  <a:pt x="714" y="1109"/>
                  <a:pt x="812" y="1155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528763" y="1544638"/>
            <a:ext cx="8747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4,51 eV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85800" y="2130425"/>
            <a:ext cx="228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rot="10800000">
            <a:off x="1371600" y="2130425"/>
            <a:ext cx="1825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68363" y="1920875"/>
            <a:ext cx="539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0,75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960438" y="2193925"/>
            <a:ext cx="3079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99FFCC"/>
                </a:solidFill>
              </a:rPr>
              <a:t>Å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66713" y="2651125"/>
            <a:ext cx="22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-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5122863" y="109538"/>
            <a:ext cx="958850" cy="914400"/>
          </a:xfrm>
          <a:prstGeom prst="ellipse">
            <a:avLst/>
          </a:prstGeom>
          <a:noFill/>
          <a:ln w="5715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5351463" y="4746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5440363" y="5667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5395913" y="7032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5668963" y="6127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5715000" y="52070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5808663" y="658813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5668963" y="3841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5486400" y="384175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5486400" y="6810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5808663" y="3841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5303838" y="61277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5580063" y="7493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5532438" y="246063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5808663" y="4746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5543550" y="520700"/>
            <a:ext cx="93663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5897563" y="749300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5853113" y="5667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5943600" y="430213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5211763" y="4746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5486400" y="7953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6767513" y="109538"/>
            <a:ext cx="958850" cy="914400"/>
          </a:xfrm>
          <a:prstGeom prst="ellipse">
            <a:avLst/>
          </a:prstGeom>
          <a:noFill/>
          <a:ln w="5715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6996113" y="4746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7086600" y="5667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39" name="Oval 43"/>
          <p:cNvSpPr>
            <a:spLocks noChangeArrowheads="1"/>
          </p:cNvSpPr>
          <p:nvPr/>
        </p:nvSpPr>
        <p:spPr bwMode="auto">
          <a:xfrm>
            <a:off x="6951663" y="7953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0" name="Oval 44"/>
          <p:cNvSpPr>
            <a:spLocks noChangeArrowheads="1"/>
          </p:cNvSpPr>
          <p:nvPr/>
        </p:nvSpPr>
        <p:spPr bwMode="auto">
          <a:xfrm>
            <a:off x="7269163" y="658813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1" name="Oval 45"/>
          <p:cNvSpPr>
            <a:spLocks noChangeArrowheads="1"/>
          </p:cNvSpPr>
          <p:nvPr/>
        </p:nvSpPr>
        <p:spPr bwMode="auto">
          <a:xfrm>
            <a:off x="7361238" y="5207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7453313" y="658813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7269163" y="3841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7132638" y="430213"/>
            <a:ext cx="47625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7132638" y="68103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7408863" y="3381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6811963" y="6127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8" name="Oval 52"/>
          <p:cNvSpPr>
            <a:spLocks noChangeArrowheads="1"/>
          </p:cNvSpPr>
          <p:nvPr/>
        </p:nvSpPr>
        <p:spPr bwMode="auto">
          <a:xfrm>
            <a:off x="7040563" y="658813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7180263" y="2460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7453313" y="4746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7189788" y="520700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52" name="Oval 56"/>
          <p:cNvSpPr>
            <a:spLocks noChangeArrowheads="1"/>
          </p:cNvSpPr>
          <p:nvPr/>
        </p:nvSpPr>
        <p:spPr bwMode="auto">
          <a:xfrm>
            <a:off x="7361238" y="703263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7361238" y="61277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54" name="Oval 58"/>
          <p:cNvSpPr>
            <a:spLocks noChangeArrowheads="1"/>
          </p:cNvSpPr>
          <p:nvPr/>
        </p:nvSpPr>
        <p:spPr bwMode="auto">
          <a:xfrm>
            <a:off x="7315200" y="430213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55" name="Oval 59"/>
          <p:cNvSpPr>
            <a:spLocks noChangeArrowheads="1"/>
          </p:cNvSpPr>
          <p:nvPr/>
        </p:nvSpPr>
        <p:spPr bwMode="auto">
          <a:xfrm>
            <a:off x="6858000" y="3381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56" name="Oval 60"/>
          <p:cNvSpPr>
            <a:spLocks noChangeArrowheads="1"/>
          </p:cNvSpPr>
          <p:nvPr/>
        </p:nvSpPr>
        <p:spPr bwMode="auto">
          <a:xfrm>
            <a:off x="7132638" y="79533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5532438" y="109538"/>
            <a:ext cx="2190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5561013" y="584200"/>
            <a:ext cx="4000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H</a:t>
            </a:r>
            <a:r>
              <a:rPr lang="it-IT" sz="1900" baseline="-250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7224713" y="109538"/>
            <a:ext cx="2317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7154863" y="604838"/>
            <a:ext cx="3937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H</a:t>
            </a:r>
            <a:r>
              <a:rPr lang="it-IT" sz="1900" baseline="-250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 flipV="1">
            <a:off x="5592763" y="1443038"/>
            <a:ext cx="0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 flipV="1">
            <a:off x="5592763" y="1293813"/>
            <a:ext cx="0" cy="138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 flipV="1">
            <a:off x="7269163" y="1073150"/>
            <a:ext cx="0" cy="274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4" name="Arco 68"/>
          <p:cNvSpPr>
            <a:spLocks/>
          </p:cNvSpPr>
          <p:nvPr/>
        </p:nvSpPr>
        <p:spPr bwMode="auto">
          <a:xfrm>
            <a:off x="7132638" y="1347788"/>
            <a:ext cx="271462" cy="92075"/>
          </a:xfrm>
          <a:custGeom>
            <a:avLst/>
            <a:gdLst>
              <a:gd name="G0" fmla="+- 21392 0 0"/>
              <a:gd name="G1" fmla="+- 21600 0 0"/>
              <a:gd name="G2" fmla="+- 21600 0 0"/>
              <a:gd name="T0" fmla="*/ 0 w 42992"/>
              <a:gd name="T1" fmla="*/ 18613 h 43200"/>
              <a:gd name="T2" fmla="*/ 1179 w 42992"/>
              <a:gd name="T3" fmla="*/ 29217 h 43200"/>
              <a:gd name="T4" fmla="*/ 21392 w 4299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2" h="43200" fill="none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</a:path>
              <a:path w="42992" h="43200" stroke="0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  <a:lnTo>
                  <a:pt x="21392" y="216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 flipV="1">
            <a:off x="7269163" y="1298575"/>
            <a:ext cx="0" cy="136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5532438" y="109538"/>
            <a:ext cx="2190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7224713" y="109538"/>
            <a:ext cx="2317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5486400" y="1554163"/>
            <a:ext cx="2206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7180263" y="1554163"/>
            <a:ext cx="2301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4343400" y="1260475"/>
            <a:ext cx="4937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99FFCC"/>
                </a:solidFill>
              </a:rPr>
              <a:t>(Å)</a:t>
            </a:r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 flipV="1">
            <a:off x="5684838" y="3200400"/>
            <a:ext cx="0" cy="274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72" name="Arco 76"/>
          <p:cNvSpPr>
            <a:spLocks/>
          </p:cNvSpPr>
          <p:nvPr/>
        </p:nvSpPr>
        <p:spPr bwMode="auto">
          <a:xfrm>
            <a:off x="5548313" y="3475038"/>
            <a:ext cx="273050" cy="90487"/>
          </a:xfrm>
          <a:custGeom>
            <a:avLst/>
            <a:gdLst>
              <a:gd name="G0" fmla="+- 21392 0 0"/>
              <a:gd name="G1" fmla="+- 21600 0 0"/>
              <a:gd name="G2" fmla="+- 21600 0 0"/>
              <a:gd name="T0" fmla="*/ 0 w 42992"/>
              <a:gd name="T1" fmla="*/ 18613 h 43200"/>
              <a:gd name="T2" fmla="*/ 1179 w 42992"/>
              <a:gd name="T3" fmla="*/ 29217 h 43200"/>
              <a:gd name="T4" fmla="*/ 21392 w 4299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2" h="43200" fill="none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</a:path>
              <a:path w="42992" h="43200" stroke="0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  <a:lnTo>
                  <a:pt x="21392" y="216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73" name="Oval 77"/>
          <p:cNvSpPr>
            <a:spLocks noChangeArrowheads="1"/>
          </p:cNvSpPr>
          <p:nvPr/>
        </p:nvSpPr>
        <p:spPr bwMode="auto">
          <a:xfrm>
            <a:off x="5211763" y="2239963"/>
            <a:ext cx="960437" cy="914400"/>
          </a:xfrm>
          <a:prstGeom prst="ellipse">
            <a:avLst/>
          </a:prstGeom>
          <a:noFill/>
          <a:ln w="5715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74" name="Oval 78"/>
          <p:cNvSpPr>
            <a:spLocks noChangeArrowheads="1"/>
          </p:cNvSpPr>
          <p:nvPr/>
        </p:nvSpPr>
        <p:spPr bwMode="auto">
          <a:xfrm>
            <a:off x="5440363" y="2606675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75" name="Oval 79"/>
          <p:cNvSpPr>
            <a:spLocks noChangeArrowheads="1"/>
          </p:cNvSpPr>
          <p:nvPr/>
        </p:nvSpPr>
        <p:spPr bwMode="auto">
          <a:xfrm>
            <a:off x="5532438" y="2697163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76" name="Oval 80"/>
          <p:cNvSpPr>
            <a:spLocks noChangeArrowheads="1"/>
          </p:cNvSpPr>
          <p:nvPr/>
        </p:nvSpPr>
        <p:spPr bwMode="auto">
          <a:xfrm>
            <a:off x="5486400" y="28352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77" name="Oval 81"/>
          <p:cNvSpPr>
            <a:spLocks noChangeArrowheads="1"/>
          </p:cNvSpPr>
          <p:nvPr/>
        </p:nvSpPr>
        <p:spPr bwMode="auto">
          <a:xfrm>
            <a:off x="5761038" y="27432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78" name="Oval 82"/>
          <p:cNvSpPr>
            <a:spLocks noChangeArrowheads="1"/>
          </p:cNvSpPr>
          <p:nvPr/>
        </p:nvSpPr>
        <p:spPr bwMode="auto">
          <a:xfrm>
            <a:off x="5808663" y="26511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79" name="Oval 83"/>
          <p:cNvSpPr>
            <a:spLocks noChangeArrowheads="1"/>
          </p:cNvSpPr>
          <p:nvPr/>
        </p:nvSpPr>
        <p:spPr bwMode="auto">
          <a:xfrm>
            <a:off x="5897563" y="27892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0" name="Oval 84"/>
          <p:cNvSpPr>
            <a:spLocks noChangeArrowheads="1"/>
          </p:cNvSpPr>
          <p:nvPr/>
        </p:nvSpPr>
        <p:spPr bwMode="auto">
          <a:xfrm>
            <a:off x="5761038" y="25146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1" name="Oval 85"/>
          <p:cNvSpPr>
            <a:spLocks noChangeArrowheads="1"/>
          </p:cNvSpPr>
          <p:nvPr/>
        </p:nvSpPr>
        <p:spPr bwMode="auto">
          <a:xfrm>
            <a:off x="5580063" y="25146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2" name="Oval 86"/>
          <p:cNvSpPr>
            <a:spLocks noChangeArrowheads="1"/>
          </p:cNvSpPr>
          <p:nvPr/>
        </p:nvSpPr>
        <p:spPr bwMode="auto">
          <a:xfrm>
            <a:off x="5580063" y="28114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3" name="Oval 87"/>
          <p:cNvSpPr>
            <a:spLocks noChangeArrowheads="1"/>
          </p:cNvSpPr>
          <p:nvPr/>
        </p:nvSpPr>
        <p:spPr bwMode="auto">
          <a:xfrm>
            <a:off x="5897563" y="2514600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5395913" y="27432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5668963" y="287972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6" name="Oval 90"/>
          <p:cNvSpPr>
            <a:spLocks noChangeArrowheads="1"/>
          </p:cNvSpPr>
          <p:nvPr/>
        </p:nvSpPr>
        <p:spPr bwMode="auto">
          <a:xfrm>
            <a:off x="5624513" y="23780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5897563" y="2606675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88" name="Oval 92"/>
          <p:cNvSpPr>
            <a:spLocks noChangeArrowheads="1"/>
          </p:cNvSpPr>
          <p:nvPr/>
        </p:nvSpPr>
        <p:spPr bwMode="auto">
          <a:xfrm>
            <a:off x="5637213" y="2651125"/>
            <a:ext cx="8890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89" name="Oval 93"/>
          <p:cNvSpPr>
            <a:spLocks noChangeArrowheads="1"/>
          </p:cNvSpPr>
          <p:nvPr/>
        </p:nvSpPr>
        <p:spPr bwMode="auto">
          <a:xfrm>
            <a:off x="5989638" y="287972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0" name="Oval 94"/>
          <p:cNvSpPr>
            <a:spLocks noChangeArrowheads="1"/>
          </p:cNvSpPr>
          <p:nvPr/>
        </p:nvSpPr>
        <p:spPr bwMode="auto">
          <a:xfrm>
            <a:off x="5943600" y="26971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1" name="Oval 95"/>
          <p:cNvSpPr>
            <a:spLocks noChangeArrowheads="1"/>
          </p:cNvSpPr>
          <p:nvPr/>
        </p:nvSpPr>
        <p:spPr bwMode="auto">
          <a:xfrm>
            <a:off x="6037263" y="25606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5303838" y="2606675"/>
            <a:ext cx="47625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3" name="Oval 97"/>
          <p:cNvSpPr>
            <a:spLocks noChangeArrowheads="1"/>
          </p:cNvSpPr>
          <p:nvPr/>
        </p:nvSpPr>
        <p:spPr bwMode="auto">
          <a:xfrm>
            <a:off x="5580063" y="29257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4" name="Oval 98"/>
          <p:cNvSpPr>
            <a:spLocks noChangeArrowheads="1"/>
          </p:cNvSpPr>
          <p:nvPr/>
        </p:nvSpPr>
        <p:spPr bwMode="auto">
          <a:xfrm>
            <a:off x="6858000" y="2239963"/>
            <a:ext cx="960438" cy="914400"/>
          </a:xfrm>
          <a:prstGeom prst="ellipse">
            <a:avLst/>
          </a:prstGeom>
          <a:noFill/>
          <a:ln w="5715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5" name="Oval 99"/>
          <p:cNvSpPr>
            <a:spLocks noChangeArrowheads="1"/>
          </p:cNvSpPr>
          <p:nvPr/>
        </p:nvSpPr>
        <p:spPr bwMode="auto">
          <a:xfrm>
            <a:off x="7086600" y="26066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6" name="Oval 100"/>
          <p:cNvSpPr>
            <a:spLocks noChangeArrowheads="1"/>
          </p:cNvSpPr>
          <p:nvPr/>
        </p:nvSpPr>
        <p:spPr bwMode="auto">
          <a:xfrm>
            <a:off x="7180263" y="26971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7" name="Oval 101"/>
          <p:cNvSpPr>
            <a:spLocks noChangeArrowheads="1"/>
          </p:cNvSpPr>
          <p:nvPr/>
        </p:nvSpPr>
        <p:spPr bwMode="auto">
          <a:xfrm>
            <a:off x="7040563" y="29257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7361238" y="278923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7453313" y="26511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7543800" y="27892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7361238" y="25146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7224713" y="25606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7224713" y="28114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7497763" y="24685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6904038" y="27432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7132638" y="278923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7269163" y="2378075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7543800" y="26066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7281863" y="2651125"/>
            <a:ext cx="90487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10" name="Oval 114"/>
          <p:cNvSpPr>
            <a:spLocks noChangeArrowheads="1"/>
          </p:cNvSpPr>
          <p:nvPr/>
        </p:nvSpPr>
        <p:spPr bwMode="auto">
          <a:xfrm>
            <a:off x="7453313" y="28352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11" name="Oval 115"/>
          <p:cNvSpPr>
            <a:spLocks noChangeArrowheads="1"/>
          </p:cNvSpPr>
          <p:nvPr/>
        </p:nvSpPr>
        <p:spPr bwMode="auto">
          <a:xfrm>
            <a:off x="7453313" y="27432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12" name="Oval 116"/>
          <p:cNvSpPr>
            <a:spLocks noChangeArrowheads="1"/>
          </p:cNvSpPr>
          <p:nvPr/>
        </p:nvSpPr>
        <p:spPr bwMode="auto">
          <a:xfrm>
            <a:off x="7408863" y="25606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13" name="Oval 117"/>
          <p:cNvSpPr>
            <a:spLocks noChangeArrowheads="1"/>
          </p:cNvSpPr>
          <p:nvPr/>
        </p:nvSpPr>
        <p:spPr bwMode="auto">
          <a:xfrm>
            <a:off x="6951663" y="24685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14" name="Oval 118"/>
          <p:cNvSpPr>
            <a:spLocks noChangeArrowheads="1"/>
          </p:cNvSpPr>
          <p:nvPr/>
        </p:nvSpPr>
        <p:spPr bwMode="auto">
          <a:xfrm>
            <a:off x="7224713" y="29257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5624513" y="2239963"/>
            <a:ext cx="2174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16" name="Text Box 120"/>
          <p:cNvSpPr txBox="1">
            <a:spLocks noChangeArrowheads="1"/>
          </p:cNvSpPr>
          <p:nvPr/>
        </p:nvSpPr>
        <p:spPr bwMode="auto">
          <a:xfrm>
            <a:off x="5649913" y="2716213"/>
            <a:ext cx="4016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H</a:t>
            </a:r>
            <a:r>
              <a:rPr lang="it-IT" sz="1900" baseline="-250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7315200" y="2239963"/>
            <a:ext cx="2333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18" name="Text Box 122"/>
          <p:cNvSpPr txBox="1">
            <a:spLocks noChangeArrowheads="1"/>
          </p:cNvSpPr>
          <p:nvPr/>
        </p:nvSpPr>
        <p:spPr bwMode="auto">
          <a:xfrm>
            <a:off x="7245350" y="2735263"/>
            <a:ext cx="3921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H</a:t>
            </a:r>
            <a:r>
              <a:rPr lang="it-IT" sz="1900" baseline="-250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19" name="Line 123"/>
          <p:cNvSpPr>
            <a:spLocks noChangeShapeType="1"/>
          </p:cNvSpPr>
          <p:nvPr/>
        </p:nvSpPr>
        <p:spPr bwMode="auto">
          <a:xfrm flipV="1">
            <a:off x="5684838" y="3425825"/>
            <a:ext cx="0" cy="136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20" name="Line 124"/>
          <p:cNvSpPr>
            <a:spLocks noChangeShapeType="1"/>
          </p:cNvSpPr>
          <p:nvPr/>
        </p:nvSpPr>
        <p:spPr bwMode="auto">
          <a:xfrm>
            <a:off x="7361238" y="3475038"/>
            <a:ext cx="0" cy="274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21" name="Arco 125"/>
          <p:cNvSpPr>
            <a:spLocks/>
          </p:cNvSpPr>
          <p:nvPr/>
        </p:nvSpPr>
        <p:spPr bwMode="auto">
          <a:xfrm>
            <a:off x="7224713" y="3387725"/>
            <a:ext cx="273050" cy="90488"/>
          </a:xfrm>
          <a:custGeom>
            <a:avLst/>
            <a:gdLst>
              <a:gd name="G0" fmla="+- 21392 0 0"/>
              <a:gd name="G1" fmla="+- 21600 0 0"/>
              <a:gd name="G2" fmla="+- 21600 0 0"/>
              <a:gd name="T0" fmla="*/ 0 w 42992"/>
              <a:gd name="T1" fmla="*/ 18613 h 43200"/>
              <a:gd name="T2" fmla="*/ 1179 w 42992"/>
              <a:gd name="T3" fmla="*/ 29217 h 43200"/>
              <a:gd name="T4" fmla="*/ 21392 w 4299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2" h="43200" fill="none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</a:path>
              <a:path w="42992" h="43200" stroke="0" extrusionOk="0">
                <a:moveTo>
                  <a:pt x="-1" y="18612"/>
                </a:moveTo>
                <a:cubicBezTo>
                  <a:pt x="1489" y="7941"/>
                  <a:pt x="10616" y="-1"/>
                  <a:pt x="21392" y="-1"/>
                </a:cubicBezTo>
                <a:cubicBezTo>
                  <a:pt x="33321" y="0"/>
                  <a:pt x="42992" y="9670"/>
                  <a:pt x="42992" y="21600"/>
                </a:cubicBezTo>
                <a:cubicBezTo>
                  <a:pt x="42992" y="33529"/>
                  <a:pt x="33321" y="43200"/>
                  <a:pt x="21392" y="43200"/>
                </a:cubicBezTo>
                <a:cubicBezTo>
                  <a:pt x="12400" y="43199"/>
                  <a:pt x="4350" y="37630"/>
                  <a:pt x="1179" y="29216"/>
                </a:cubicBezTo>
                <a:lnTo>
                  <a:pt x="21392" y="216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22" name="Line 126"/>
          <p:cNvSpPr>
            <a:spLocks noChangeShapeType="1"/>
          </p:cNvSpPr>
          <p:nvPr/>
        </p:nvSpPr>
        <p:spPr bwMode="auto">
          <a:xfrm flipV="1">
            <a:off x="7361238" y="3336925"/>
            <a:ext cx="0" cy="138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23" name="Text Box 127"/>
          <p:cNvSpPr txBox="1">
            <a:spLocks noChangeArrowheads="1"/>
          </p:cNvSpPr>
          <p:nvPr/>
        </p:nvSpPr>
        <p:spPr bwMode="auto">
          <a:xfrm>
            <a:off x="5624513" y="2239963"/>
            <a:ext cx="2174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>
            <a:off x="7315200" y="2239963"/>
            <a:ext cx="2333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25" name="Text Box 129"/>
          <p:cNvSpPr txBox="1">
            <a:spLocks noChangeArrowheads="1"/>
          </p:cNvSpPr>
          <p:nvPr/>
        </p:nvSpPr>
        <p:spPr bwMode="auto">
          <a:xfrm>
            <a:off x="5580063" y="3703638"/>
            <a:ext cx="2174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26" name="Text Box 130"/>
          <p:cNvSpPr txBox="1">
            <a:spLocks noChangeArrowheads="1"/>
          </p:cNvSpPr>
          <p:nvPr/>
        </p:nvSpPr>
        <p:spPr bwMode="auto">
          <a:xfrm>
            <a:off x="7269163" y="3703638"/>
            <a:ext cx="2349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27" name="Line 131"/>
          <p:cNvSpPr>
            <a:spLocks noChangeShapeType="1"/>
          </p:cNvSpPr>
          <p:nvPr/>
        </p:nvSpPr>
        <p:spPr bwMode="auto">
          <a:xfrm flipV="1">
            <a:off x="7269163" y="1450975"/>
            <a:ext cx="0" cy="166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28" name="Line 132"/>
          <p:cNvSpPr>
            <a:spLocks noChangeShapeType="1"/>
          </p:cNvSpPr>
          <p:nvPr/>
        </p:nvSpPr>
        <p:spPr bwMode="auto">
          <a:xfrm flipV="1">
            <a:off x="5688013" y="3571875"/>
            <a:ext cx="0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29" name="Line 133"/>
          <p:cNvSpPr>
            <a:spLocks noChangeShapeType="1"/>
          </p:cNvSpPr>
          <p:nvPr/>
        </p:nvSpPr>
        <p:spPr bwMode="auto">
          <a:xfrm flipV="1">
            <a:off x="7361238" y="3200400"/>
            <a:ext cx="0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30" name="Oval 134"/>
          <p:cNvSpPr>
            <a:spLocks noChangeArrowheads="1"/>
          </p:cNvSpPr>
          <p:nvPr/>
        </p:nvSpPr>
        <p:spPr bwMode="auto">
          <a:xfrm>
            <a:off x="1466850" y="2514600"/>
            <a:ext cx="960438" cy="914400"/>
          </a:xfrm>
          <a:prstGeom prst="ellipse">
            <a:avLst/>
          </a:prstGeom>
          <a:noFill/>
          <a:ln w="5715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31" name="Oval 135"/>
          <p:cNvSpPr>
            <a:spLocks noChangeArrowheads="1"/>
          </p:cNvSpPr>
          <p:nvPr/>
        </p:nvSpPr>
        <p:spPr bwMode="auto">
          <a:xfrm>
            <a:off x="1695450" y="2879725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2" name="Oval 136"/>
          <p:cNvSpPr>
            <a:spLocks noChangeArrowheads="1"/>
          </p:cNvSpPr>
          <p:nvPr/>
        </p:nvSpPr>
        <p:spPr bwMode="auto">
          <a:xfrm>
            <a:off x="1789113" y="29718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3" name="Oval 137"/>
          <p:cNvSpPr>
            <a:spLocks noChangeArrowheads="1"/>
          </p:cNvSpPr>
          <p:nvPr/>
        </p:nvSpPr>
        <p:spPr bwMode="auto">
          <a:xfrm>
            <a:off x="1741488" y="310832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4" name="Oval 138"/>
          <p:cNvSpPr>
            <a:spLocks noChangeArrowheads="1"/>
          </p:cNvSpPr>
          <p:nvPr/>
        </p:nvSpPr>
        <p:spPr bwMode="auto">
          <a:xfrm>
            <a:off x="2017713" y="30178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5" name="Oval 139"/>
          <p:cNvSpPr>
            <a:spLocks noChangeArrowheads="1"/>
          </p:cNvSpPr>
          <p:nvPr/>
        </p:nvSpPr>
        <p:spPr bwMode="auto">
          <a:xfrm>
            <a:off x="2152650" y="30638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6" name="Oval 140"/>
          <p:cNvSpPr>
            <a:spLocks noChangeArrowheads="1"/>
          </p:cNvSpPr>
          <p:nvPr/>
        </p:nvSpPr>
        <p:spPr bwMode="auto">
          <a:xfrm>
            <a:off x="2017713" y="27892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7" name="Oval 141"/>
          <p:cNvSpPr>
            <a:spLocks noChangeArrowheads="1"/>
          </p:cNvSpPr>
          <p:nvPr/>
        </p:nvSpPr>
        <p:spPr bwMode="auto">
          <a:xfrm>
            <a:off x="1833563" y="27892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8" name="Oval 142"/>
          <p:cNvSpPr>
            <a:spLocks noChangeArrowheads="1"/>
          </p:cNvSpPr>
          <p:nvPr/>
        </p:nvSpPr>
        <p:spPr bwMode="auto">
          <a:xfrm>
            <a:off x="1833563" y="30861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39" name="Oval 143"/>
          <p:cNvSpPr>
            <a:spLocks noChangeArrowheads="1"/>
          </p:cNvSpPr>
          <p:nvPr/>
        </p:nvSpPr>
        <p:spPr bwMode="auto">
          <a:xfrm>
            <a:off x="2152650" y="27892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0" name="Oval 144"/>
          <p:cNvSpPr>
            <a:spLocks noChangeArrowheads="1"/>
          </p:cNvSpPr>
          <p:nvPr/>
        </p:nvSpPr>
        <p:spPr bwMode="auto">
          <a:xfrm>
            <a:off x="1649413" y="30178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1" name="Oval 145"/>
          <p:cNvSpPr>
            <a:spLocks noChangeArrowheads="1"/>
          </p:cNvSpPr>
          <p:nvPr/>
        </p:nvSpPr>
        <p:spPr bwMode="auto">
          <a:xfrm>
            <a:off x="1924050" y="31543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2" name="Oval 146"/>
          <p:cNvSpPr>
            <a:spLocks noChangeArrowheads="1"/>
          </p:cNvSpPr>
          <p:nvPr/>
        </p:nvSpPr>
        <p:spPr bwMode="auto">
          <a:xfrm>
            <a:off x="1878013" y="265112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3" name="Oval 147"/>
          <p:cNvSpPr>
            <a:spLocks noChangeArrowheads="1"/>
          </p:cNvSpPr>
          <p:nvPr/>
        </p:nvSpPr>
        <p:spPr bwMode="auto">
          <a:xfrm>
            <a:off x="1890713" y="2925763"/>
            <a:ext cx="90487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44" name="Oval 148"/>
          <p:cNvSpPr>
            <a:spLocks noChangeArrowheads="1"/>
          </p:cNvSpPr>
          <p:nvPr/>
        </p:nvSpPr>
        <p:spPr bwMode="auto">
          <a:xfrm>
            <a:off x="1695450" y="27892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5" name="Oval 149"/>
          <p:cNvSpPr>
            <a:spLocks noChangeArrowheads="1"/>
          </p:cNvSpPr>
          <p:nvPr/>
        </p:nvSpPr>
        <p:spPr bwMode="auto">
          <a:xfrm>
            <a:off x="1924050" y="28352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6" name="Oval 150"/>
          <p:cNvSpPr>
            <a:spLocks noChangeArrowheads="1"/>
          </p:cNvSpPr>
          <p:nvPr/>
        </p:nvSpPr>
        <p:spPr bwMode="auto">
          <a:xfrm>
            <a:off x="1560513" y="28797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7" name="Oval 151"/>
          <p:cNvSpPr>
            <a:spLocks noChangeArrowheads="1"/>
          </p:cNvSpPr>
          <p:nvPr/>
        </p:nvSpPr>
        <p:spPr bwMode="auto">
          <a:xfrm>
            <a:off x="1833563" y="32004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48" name="Oval 152"/>
          <p:cNvSpPr>
            <a:spLocks noChangeArrowheads="1"/>
          </p:cNvSpPr>
          <p:nvPr/>
        </p:nvSpPr>
        <p:spPr bwMode="auto">
          <a:xfrm>
            <a:off x="2424113" y="2514600"/>
            <a:ext cx="958850" cy="914400"/>
          </a:xfrm>
          <a:prstGeom prst="ellipse">
            <a:avLst/>
          </a:prstGeom>
          <a:noFill/>
          <a:ln w="5715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49" name="Oval 153"/>
          <p:cNvSpPr>
            <a:spLocks noChangeArrowheads="1"/>
          </p:cNvSpPr>
          <p:nvPr/>
        </p:nvSpPr>
        <p:spPr bwMode="auto">
          <a:xfrm>
            <a:off x="2925763" y="3063875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0" name="Oval 154"/>
          <p:cNvSpPr>
            <a:spLocks noChangeArrowheads="1"/>
          </p:cNvSpPr>
          <p:nvPr/>
        </p:nvSpPr>
        <p:spPr bwMode="auto">
          <a:xfrm>
            <a:off x="3205163" y="29257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1" name="Oval 155"/>
          <p:cNvSpPr>
            <a:spLocks noChangeArrowheads="1"/>
          </p:cNvSpPr>
          <p:nvPr/>
        </p:nvSpPr>
        <p:spPr bwMode="auto">
          <a:xfrm>
            <a:off x="3109913" y="30638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2" name="Oval 156"/>
          <p:cNvSpPr>
            <a:spLocks noChangeArrowheads="1"/>
          </p:cNvSpPr>
          <p:nvPr/>
        </p:nvSpPr>
        <p:spPr bwMode="auto">
          <a:xfrm>
            <a:off x="2925763" y="27892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3" name="Oval 157"/>
          <p:cNvSpPr>
            <a:spLocks noChangeArrowheads="1"/>
          </p:cNvSpPr>
          <p:nvPr/>
        </p:nvSpPr>
        <p:spPr bwMode="auto">
          <a:xfrm>
            <a:off x="2789238" y="30861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4" name="Oval 158"/>
          <p:cNvSpPr>
            <a:spLocks noChangeArrowheads="1"/>
          </p:cNvSpPr>
          <p:nvPr/>
        </p:nvSpPr>
        <p:spPr bwMode="auto">
          <a:xfrm>
            <a:off x="3065463" y="27432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5" name="Oval 159"/>
          <p:cNvSpPr>
            <a:spLocks noChangeArrowheads="1"/>
          </p:cNvSpPr>
          <p:nvPr/>
        </p:nvSpPr>
        <p:spPr bwMode="auto">
          <a:xfrm>
            <a:off x="2836863" y="26511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6" name="Oval 160"/>
          <p:cNvSpPr>
            <a:spLocks noChangeArrowheads="1"/>
          </p:cNvSpPr>
          <p:nvPr/>
        </p:nvSpPr>
        <p:spPr bwMode="auto">
          <a:xfrm>
            <a:off x="3109913" y="28797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7" name="Oval 161"/>
          <p:cNvSpPr>
            <a:spLocks noChangeArrowheads="1"/>
          </p:cNvSpPr>
          <p:nvPr/>
        </p:nvSpPr>
        <p:spPr bwMode="auto">
          <a:xfrm>
            <a:off x="2846388" y="2925763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58" name="Oval 162"/>
          <p:cNvSpPr>
            <a:spLocks noChangeArrowheads="1"/>
          </p:cNvSpPr>
          <p:nvPr/>
        </p:nvSpPr>
        <p:spPr bwMode="auto">
          <a:xfrm>
            <a:off x="3017838" y="310832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59" name="Oval 163"/>
          <p:cNvSpPr>
            <a:spLocks noChangeArrowheads="1"/>
          </p:cNvSpPr>
          <p:nvPr/>
        </p:nvSpPr>
        <p:spPr bwMode="auto">
          <a:xfrm>
            <a:off x="3021013" y="29257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60" name="Oval 164"/>
          <p:cNvSpPr>
            <a:spLocks noChangeArrowheads="1"/>
          </p:cNvSpPr>
          <p:nvPr/>
        </p:nvSpPr>
        <p:spPr bwMode="auto">
          <a:xfrm>
            <a:off x="2971800" y="28352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61" name="Oval 165"/>
          <p:cNvSpPr>
            <a:spLocks noChangeArrowheads="1"/>
          </p:cNvSpPr>
          <p:nvPr/>
        </p:nvSpPr>
        <p:spPr bwMode="auto">
          <a:xfrm>
            <a:off x="2703513" y="27432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62" name="Oval 166"/>
          <p:cNvSpPr>
            <a:spLocks noChangeArrowheads="1"/>
          </p:cNvSpPr>
          <p:nvPr/>
        </p:nvSpPr>
        <p:spPr bwMode="auto">
          <a:xfrm>
            <a:off x="2789238" y="32004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63" name="Text Box 167"/>
          <p:cNvSpPr txBox="1">
            <a:spLocks noChangeArrowheads="1"/>
          </p:cNvSpPr>
          <p:nvPr/>
        </p:nvSpPr>
        <p:spPr bwMode="auto">
          <a:xfrm>
            <a:off x="1878013" y="2514600"/>
            <a:ext cx="219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64" name="Text Box 168"/>
          <p:cNvSpPr txBox="1">
            <a:spLocks noChangeArrowheads="1"/>
          </p:cNvSpPr>
          <p:nvPr/>
        </p:nvSpPr>
        <p:spPr bwMode="auto">
          <a:xfrm>
            <a:off x="1905000" y="2989263"/>
            <a:ext cx="4016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H</a:t>
            </a:r>
            <a:r>
              <a:rPr lang="it-IT" sz="1900" baseline="-250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65" name="Text Box 169"/>
          <p:cNvSpPr txBox="1">
            <a:spLocks noChangeArrowheads="1"/>
          </p:cNvSpPr>
          <p:nvPr/>
        </p:nvSpPr>
        <p:spPr bwMode="auto">
          <a:xfrm>
            <a:off x="2884488" y="2514600"/>
            <a:ext cx="23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66" name="Text Box 170"/>
          <p:cNvSpPr txBox="1">
            <a:spLocks noChangeArrowheads="1"/>
          </p:cNvSpPr>
          <p:nvPr/>
        </p:nvSpPr>
        <p:spPr bwMode="auto">
          <a:xfrm>
            <a:off x="2811463" y="3009900"/>
            <a:ext cx="393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H</a:t>
            </a:r>
            <a:r>
              <a:rPr lang="it-IT" sz="1900" baseline="-250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67" name="Text Box 171"/>
          <p:cNvSpPr txBox="1">
            <a:spLocks noChangeArrowheads="1"/>
          </p:cNvSpPr>
          <p:nvPr/>
        </p:nvSpPr>
        <p:spPr bwMode="auto">
          <a:xfrm>
            <a:off x="1878013" y="2514600"/>
            <a:ext cx="219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a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68" name="Text Box 172"/>
          <p:cNvSpPr txBox="1">
            <a:spLocks noChangeArrowheads="1"/>
          </p:cNvSpPr>
          <p:nvPr/>
        </p:nvSpPr>
        <p:spPr bwMode="auto">
          <a:xfrm>
            <a:off x="2884488" y="2514600"/>
            <a:ext cx="23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b</a:t>
            </a:r>
            <a:endParaRPr lang="it-IT" sz="2600">
              <a:solidFill>
                <a:srgbClr val="FFFF00"/>
              </a:solidFill>
            </a:endParaRPr>
          </a:p>
        </p:txBody>
      </p:sp>
      <p:sp>
        <p:nvSpPr>
          <p:cNvPr id="4269" name="Rectangle 173"/>
          <p:cNvSpPr>
            <a:spLocks noChangeArrowheads="1"/>
          </p:cNvSpPr>
          <p:nvPr/>
        </p:nvSpPr>
        <p:spPr bwMode="auto">
          <a:xfrm>
            <a:off x="2290763" y="2697163"/>
            <a:ext cx="273050" cy="549275"/>
          </a:xfrm>
          <a:prstGeom prst="rect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70" name="Oval 174"/>
          <p:cNvSpPr>
            <a:spLocks noChangeArrowheads="1"/>
          </p:cNvSpPr>
          <p:nvPr/>
        </p:nvSpPr>
        <p:spPr bwMode="auto">
          <a:xfrm>
            <a:off x="2335213" y="287972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1" name="Oval 175"/>
          <p:cNvSpPr>
            <a:spLocks noChangeArrowheads="1"/>
          </p:cNvSpPr>
          <p:nvPr/>
        </p:nvSpPr>
        <p:spPr bwMode="auto">
          <a:xfrm>
            <a:off x="2427288" y="296068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2" name="Oval 176"/>
          <p:cNvSpPr>
            <a:spLocks noChangeArrowheads="1"/>
          </p:cNvSpPr>
          <p:nvPr/>
        </p:nvSpPr>
        <p:spPr bwMode="auto">
          <a:xfrm>
            <a:off x="2455863" y="308292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3" name="Oval 177"/>
          <p:cNvSpPr>
            <a:spLocks noChangeArrowheads="1"/>
          </p:cNvSpPr>
          <p:nvPr/>
        </p:nvSpPr>
        <p:spPr bwMode="auto">
          <a:xfrm>
            <a:off x="2427288" y="301783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4" name="Oval 178"/>
          <p:cNvSpPr>
            <a:spLocks noChangeArrowheads="1"/>
          </p:cNvSpPr>
          <p:nvPr/>
        </p:nvSpPr>
        <p:spPr bwMode="auto">
          <a:xfrm>
            <a:off x="2381250" y="30638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5" name="Oval 179"/>
          <p:cNvSpPr>
            <a:spLocks noChangeArrowheads="1"/>
          </p:cNvSpPr>
          <p:nvPr/>
        </p:nvSpPr>
        <p:spPr bwMode="auto">
          <a:xfrm>
            <a:off x="2366963" y="29718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6" name="Oval 180"/>
          <p:cNvSpPr>
            <a:spLocks noChangeArrowheads="1"/>
          </p:cNvSpPr>
          <p:nvPr/>
        </p:nvSpPr>
        <p:spPr bwMode="auto">
          <a:xfrm>
            <a:off x="2427288" y="287972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7" name="Oval 181"/>
          <p:cNvSpPr>
            <a:spLocks noChangeArrowheads="1"/>
          </p:cNvSpPr>
          <p:nvPr/>
        </p:nvSpPr>
        <p:spPr bwMode="auto">
          <a:xfrm>
            <a:off x="2519363" y="28797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8" name="Oval 182"/>
          <p:cNvSpPr>
            <a:spLocks noChangeArrowheads="1"/>
          </p:cNvSpPr>
          <p:nvPr/>
        </p:nvSpPr>
        <p:spPr bwMode="auto">
          <a:xfrm>
            <a:off x="2474913" y="31543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79" name="Oval 183"/>
          <p:cNvSpPr>
            <a:spLocks noChangeArrowheads="1"/>
          </p:cNvSpPr>
          <p:nvPr/>
        </p:nvSpPr>
        <p:spPr bwMode="auto">
          <a:xfrm>
            <a:off x="2305050" y="30178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0" name="Oval 184"/>
          <p:cNvSpPr>
            <a:spLocks noChangeArrowheads="1"/>
          </p:cNvSpPr>
          <p:nvPr/>
        </p:nvSpPr>
        <p:spPr bwMode="auto">
          <a:xfrm>
            <a:off x="2427288" y="2811463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1" name="Oval 185"/>
          <p:cNvSpPr>
            <a:spLocks noChangeArrowheads="1"/>
          </p:cNvSpPr>
          <p:nvPr/>
        </p:nvSpPr>
        <p:spPr bwMode="auto">
          <a:xfrm>
            <a:off x="2381250" y="31543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2" name="Oval 186"/>
          <p:cNvSpPr>
            <a:spLocks noChangeArrowheads="1"/>
          </p:cNvSpPr>
          <p:nvPr/>
        </p:nvSpPr>
        <p:spPr bwMode="auto">
          <a:xfrm>
            <a:off x="2514600" y="298291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3" name="Oval 187"/>
          <p:cNvSpPr>
            <a:spLocks noChangeArrowheads="1"/>
          </p:cNvSpPr>
          <p:nvPr/>
        </p:nvSpPr>
        <p:spPr bwMode="auto">
          <a:xfrm>
            <a:off x="2335213" y="27892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4" name="Oval 188"/>
          <p:cNvSpPr>
            <a:spLocks noChangeArrowheads="1"/>
          </p:cNvSpPr>
          <p:nvPr/>
        </p:nvSpPr>
        <p:spPr bwMode="auto">
          <a:xfrm>
            <a:off x="2381250" y="26971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5" name="Oval 189"/>
          <p:cNvSpPr>
            <a:spLocks noChangeArrowheads="1"/>
          </p:cNvSpPr>
          <p:nvPr/>
        </p:nvSpPr>
        <p:spPr bwMode="auto">
          <a:xfrm>
            <a:off x="2246313" y="29257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6" name="Oval 190"/>
          <p:cNvSpPr>
            <a:spLocks noChangeArrowheads="1"/>
          </p:cNvSpPr>
          <p:nvPr/>
        </p:nvSpPr>
        <p:spPr bwMode="auto">
          <a:xfrm>
            <a:off x="2474913" y="293052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7" name="Oval 191"/>
          <p:cNvSpPr>
            <a:spLocks noChangeArrowheads="1"/>
          </p:cNvSpPr>
          <p:nvPr/>
        </p:nvSpPr>
        <p:spPr bwMode="auto">
          <a:xfrm>
            <a:off x="2500313" y="27733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8" name="Oval 192"/>
          <p:cNvSpPr>
            <a:spLocks noChangeArrowheads="1"/>
          </p:cNvSpPr>
          <p:nvPr/>
        </p:nvSpPr>
        <p:spPr bwMode="auto">
          <a:xfrm>
            <a:off x="2400300" y="276225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89" name="Oval 193"/>
          <p:cNvSpPr>
            <a:spLocks noChangeArrowheads="1"/>
          </p:cNvSpPr>
          <p:nvPr/>
        </p:nvSpPr>
        <p:spPr bwMode="auto">
          <a:xfrm>
            <a:off x="2286000" y="27511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0" name="Oval 194"/>
          <p:cNvSpPr>
            <a:spLocks noChangeArrowheads="1"/>
          </p:cNvSpPr>
          <p:nvPr/>
        </p:nvSpPr>
        <p:spPr bwMode="auto">
          <a:xfrm>
            <a:off x="2266950" y="28352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1" name="Oval 195"/>
          <p:cNvSpPr>
            <a:spLocks noChangeArrowheads="1"/>
          </p:cNvSpPr>
          <p:nvPr/>
        </p:nvSpPr>
        <p:spPr bwMode="auto">
          <a:xfrm>
            <a:off x="2305050" y="29257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2" name="Oval 196"/>
          <p:cNvSpPr>
            <a:spLocks noChangeArrowheads="1"/>
          </p:cNvSpPr>
          <p:nvPr/>
        </p:nvSpPr>
        <p:spPr bwMode="auto">
          <a:xfrm>
            <a:off x="2290763" y="31051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3" name="Oval 197"/>
          <p:cNvSpPr>
            <a:spLocks noChangeArrowheads="1"/>
          </p:cNvSpPr>
          <p:nvPr/>
        </p:nvSpPr>
        <p:spPr bwMode="auto">
          <a:xfrm>
            <a:off x="2236788" y="303688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4" name="Oval 198"/>
          <p:cNvSpPr>
            <a:spLocks noChangeArrowheads="1"/>
          </p:cNvSpPr>
          <p:nvPr/>
        </p:nvSpPr>
        <p:spPr bwMode="auto">
          <a:xfrm>
            <a:off x="2220913" y="314642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5" name="Oval 199"/>
          <p:cNvSpPr>
            <a:spLocks noChangeArrowheads="1"/>
          </p:cNvSpPr>
          <p:nvPr/>
        </p:nvSpPr>
        <p:spPr bwMode="auto">
          <a:xfrm>
            <a:off x="2303463" y="31654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6" name="Oval 200"/>
          <p:cNvSpPr>
            <a:spLocks noChangeArrowheads="1"/>
          </p:cNvSpPr>
          <p:nvPr/>
        </p:nvSpPr>
        <p:spPr bwMode="auto">
          <a:xfrm>
            <a:off x="2541588" y="308927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7" name="Oval 201"/>
          <p:cNvSpPr>
            <a:spLocks noChangeArrowheads="1"/>
          </p:cNvSpPr>
          <p:nvPr/>
        </p:nvSpPr>
        <p:spPr bwMode="auto">
          <a:xfrm>
            <a:off x="2570163" y="294481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8" name="Oval 202"/>
          <p:cNvSpPr>
            <a:spLocks noChangeArrowheads="1"/>
          </p:cNvSpPr>
          <p:nvPr/>
        </p:nvSpPr>
        <p:spPr bwMode="auto">
          <a:xfrm>
            <a:off x="2590800" y="283845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299" name="Oval 203"/>
          <p:cNvSpPr>
            <a:spLocks noChangeArrowheads="1"/>
          </p:cNvSpPr>
          <p:nvPr/>
        </p:nvSpPr>
        <p:spPr bwMode="auto">
          <a:xfrm>
            <a:off x="2557463" y="27209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00" name="Oval 204"/>
          <p:cNvSpPr>
            <a:spLocks noChangeArrowheads="1"/>
          </p:cNvSpPr>
          <p:nvPr/>
        </p:nvSpPr>
        <p:spPr bwMode="auto">
          <a:xfrm>
            <a:off x="2462213" y="27209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01" name="Oval 205"/>
          <p:cNvSpPr>
            <a:spLocks noChangeArrowheads="1"/>
          </p:cNvSpPr>
          <p:nvPr/>
        </p:nvSpPr>
        <p:spPr bwMode="auto">
          <a:xfrm>
            <a:off x="2678113" y="287972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02" name="Oval 206"/>
          <p:cNvSpPr>
            <a:spLocks noChangeArrowheads="1"/>
          </p:cNvSpPr>
          <p:nvPr/>
        </p:nvSpPr>
        <p:spPr bwMode="auto">
          <a:xfrm>
            <a:off x="2722563" y="26511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03" name="Oval 207"/>
          <p:cNvSpPr>
            <a:spLocks noChangeArrowheads="1"/>
          </p:cNvSpPr>
          <p:nvPr/>
        </p:nvSpPr>
        <p:spPr bwMode="auto">
          <a:xfrm>
            <a:off x="2697163" y="32686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04" name="Text Box 208"/>
          <p:cNvSpPr txBox="1">
            <a:spLocks noChangeArrowheads="1"/>
          </p:cNvSpPr>
          <p:nvPr/>
        </p:nvSpPr>
        <p:spPr bwMode="auto">
          <a:xfrm>
            <a:off x="0" y="4130675"/>
            <a:ext cx="91455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</a:rPr>
              <a:t>Legame covalente formato per sovrapposizione di orbitali atomici p</a:t>
            </a:r>
            <a:endParaRPr lang="it-IT" sz="2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305" name="Freeform 209"/>
          <p:cNvSpPr>
            <a:spLocks/>
          </p:cNvSpPr>
          <p:nvPr/>
        </p:nvSpPr>
        <p:spPr bwMode="auto">
          <a:xfrm>
            <a:off x="411163" y="5113338"/>
            <a:ext cx="966787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" name="Freeform 210"/>
          <p:cNvSpPr>
            <a:spLocks/>
          </p:cNvSpPr>
          <p:nvPr/>
        </p:nvSpPr>
        <p:spPr bwMode="auto">
          <a:xfrm flipH="1">
            <a:off x="1371600" y="5113338"/>
            <a:ext cx="965200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" name="Oval 211"/>
          <p:cNvSpPr>
            <a:spLocks noChangeArrowheads="1"/>
          </p:cNvSpPr>
          <p:nvPr/>
        </p:nvSpPr>
        <p:spPr bwMode="auto">
          <a:xfrm>
            <a:off x="1331913" y="5211763"/>
            <a:ext cx="88900" cy="90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" name="Oval 212"/>
          <p:cNvSpPr>
            <a:spLocks noChangeArrowheads="1"/>
          </p:cNvSpPr>
          <p:nvPr/>
        </p:nvSpPr>
        <p:spPr bwMode="auto">
          <a:xfrm>
            <a:off x="550863" y="52514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09" name="Oval 213"/>
          <p:cNvSpPr>
            <a:spLocks noChangeArrowheads="1"/>
          </p:cNvSpPr>
          <p:nvPr/>
        </p:nvSpPr>
        <p:spPr bwMode="auto">
          <a:xfrm>
            <a:off x="639763" y="51593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0" name="Oval 214"/>
          <p:cNvSpPr>
            <a:spLocks noChangeArrowheads="1"/>
          </p:cNvSpPr>
          <p:nvPr/>
        </p:nvSpPr>
        <p:spPr bwMode="auto">
          <a:xfrm>
            <a:off x="731838" y="515937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1" name="Oval 215"/>
          <p:cNvSpPr>
            <a:spLocks noChangeArrowheads="1"/>
          </p:cNvSpPr>
          <p:nvPr/>
        </p:nvSpPr>
        <p:spPr bwMode="auto">
          <a:xfrm>
            <a:off x="639763" y="5251450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2" name="Oval 216"/>
          <p:cNvSpPr>
            <a:spLocks noChangeArrowheads="1"/>
          </p:cNvSpPr>
          <p:nvPr/>
        </p:nvSpPr>
        <p:spPr bwMode="auto">
          <a:xfrm>
            <a:off x="823913" y="52514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3" name="Oval 217"/>
          <p:cNvSpPr>
            <a:spLocks noChangeArrowheads="1"/>
          </p:cNvSpPr>
          <p:nvPr/>
        </p:nvSpPr>
        <p:spPr bwMode="auto">
          <a:xfrm>
            <a:off x="754063" y="5308600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4" name="Oval 218"/>
          <p:cNvSpPr>
            <a:spLocks noChangeArrowheads="1"/>
          </p:cNvSpPr>
          <p:nvPr/>
        </p:nvSpPr>
        <p:spPr bwMode="auto">
          <a:xfrm>
            <a:off x="914400" y="520541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5" name="Oval 219"/>
          <p:cNvSpPr>
            <a:spLocks noChangeArrowheads="1"/>
          </p:cNvSpPr>
          <p:nvPr/>
        </p:nvSpPr>
        <p:spPr bwMode="auto">
          <a:xfrm>
            <a:off x="1052513" y="51990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6" name="Oval 220"/>
          <p:cNvSpPr>
            <a:spLocks noChangeArrowheads="1"/>
          </p:cNvSpPr>
          <p:nvPr/>
        </p:nvSpPr>
        <p:spPr bwMode="auto">
          <a:xfrm>
            <a:off x="1122363" y="52451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7" name="Oval 221"/>
          <p:cNvSpPr>
            <a:spLocks noChangeArrowheads="1"/>
          </p:cNvSpPr>
          <p:nvPr/>
        </p:nvSpPr>
        <p:spPr bwMode="auto">
          <a:xfrm>
            <a:off x="914400" y="528478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8" name="Oval 222"/>
          <p:cNvSpPr>
            <a:spLocks noChangeArrowheads="1"/>
          </p:cNvSpPr>
          <p:nvPr/>
        </p:nvSpPr>
        <p:spPr bwMode="auto">
          <a:xfrm>
            <a:off x="823913" y="51593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19" name="Oval 223"/>
          <p:cNvSpPr>
            <a:spLocks noChangeArrowheads="1"/>
          </p:cNvSpPr>
          <p:nvPr/>
        </p:nvSpPr>
        <p:spPr bwMode="auto">
          <a:xfrm>
            <a:off x="525463" y="51990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0" name="Oval 224"/>
          <p:cNvSpPr>
            <a:spLocks noChangeArrowheads="1"/>
          </p:cNvSpPr>
          <p:nvPr/>
        </p:nvSpPr>
        <p:spPr bwMode="auto">
          <a:xfrm>
            <a:off x="1606550" y="52228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1" name="Oval 225"/>
          <p:cNvSpPr>
            <a:spLocks noChangeArrowheads="1"/>
          </p:cNvSpPr>
          <p:nvPr/>
        </p:nvSpPr>
        <p:spPr bwMode="auto">
          <a:xfrm>
            <a:off x="1782763" y="51990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2" name="Oval 226"/>
          <p:cNvSpPr>
            <a:spLocks noChangeArrowheads="1"/>
          </p:cNvSpPr>
          <p:nvPr/>
        </p:nvSpPr>
        <p:spPr bwMode="auto">
          <a:xfrm>
            <a:off x="1874838" y="5199063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3" name="Oval 227"/>
          <p:cNvSpPr>
            <a:spLocks noChangeArrowheads="1"/>
          </p:cNvSpPr>
          <p:nvPr/>
        </p:nvSpPr>
        <p:spPr bwMode="auto">
          <a:xfrm>
            <a:off x="1922463" y="52736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4" name="Oval 228"/>
          <p:cNvSpPr>
            <a:spLocks noChangeArrowheads="1"/>
          </p:cNvSpPr>
          <p:nvPr/>
        </p:nvSpPr>
        <p:spPr bwMode="auto">
          <a:xfrm>
            <a:off x="2030413" y="52228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5" name="Oval 229"/>
          <p:cNvSpPr>
            <a:spLocks noChangeArrowheads="1"/>
          </p:cNvSpPr>
          <p:nvPr/>
        </p:nvSpPr>
        <p:spPr bwMode="auto">
          <a:xfrm>
            <a:off x="1943100" y="51482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6" name="Oval 230"/>
          <p:cNvSpPr>
            <a:spLocks noChangeArrowheads="1"/>
          </p:cNvSpPr>
          <p:nvPr/>
        </p:nvSpPr>
        <p:spPr bwMode="auto">
          <a:xfrm>
            <a:off x="1687513" y="523398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7" name="Oval 231"/>
          <p:cNvSpPr>
            <a:spLocks noChangeArrowheads="1"/>
          </p:cNvSpPr>
          <p:nvPr/>
        </p:nvSpPr>
        <p:spPr bwMode="auto">
          <a:xfrm>
            <a:off x="1497013" y="52276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8" name="Oval 232"/>
          <p:cNvSpPr>
            <a:spLocks noChangeArrowheads="1"/>
          </p:cNvSpPr>
          <p:nvPr/>
        </p:nvSpPr>
        <p:spPr bwMode="auto">
          <a:xfrm>
            <a:off x="2132013" y="521652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29" name="Oval 233"/>
          <p:cNvSpPr>
            <a:spLocks noChangeArrowheads="1"/>
          </p:cNvSpPr>
          <p:nvPr/>
        </p:nvSpPr>
        <p:spPr bwMode="auto">
          <a:xfrm>
            <a:off x="1795463" y="528478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30" name="Oval 234"/>
          <p:cNvSpPr>
            <a:spLocks noChangeArrowheads="1"/>
          </p:cNvSpPr>
          <p:nvPr/>
        </p:nvSpPr>
        <p:spPr bwMode="auto">
          <a:xfrm>
            <a:off x="2081213" y="528478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31" name="Oval 235"/>
          <p:cNvSpPr>
            <a:spLocks noChangeArrowheads="1"/>
          </p:cNvSpPr>
          <p:nvPr/>
        </p:nvSpPr>
        <p:spPr bwMode="auto">
          <a:xfrm>
            <a:off x="2087563" y="51657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32" name="Freeform 236"/>
          <p:cNvSpPr>
            <a:spLocks/>
          </p:cNvSpPr>
          <p:nvPr/>
        </p:nvSpPr>
        <p:spPr bwMode="auto">
          <a:xfrm>
            <a:off x="3109913" y="5113338"/>
            <a:ext cx="965200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33" name="Freeform 237"/>
          <p:cNvSpPr>
            <a:spLocks/>
          </p:cNvSpPr>
          <p:nvPr/>
        </p:nvSpPr>
        <p:spPr bwMode="auto">
          <a:xfrm flipH="1">
            <a:off x="4068763" y="5113338"/>
            <a:ext cx="966787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34" name="Oval 238"/>
          <p:cNvSpPr>
            <a:spLocks noChangeArrowheads="1"/>
          </p:cNvSpPr>
          <p:nvPr/>
        </p:nvSpPr>
        <p:spPr bwMode="auto">
          <a:xfrm>
            <a:off x="4027488" y="5211763"/>
            <a:ext cx="92075" cy="90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35" name="Oval 239"/>
          <p:cNvSpPr>
            <a:spLocks noChangeArrowheads="1"/>
          </p:cNvSpPr>
          <p:nvPr/>
        </p:nvSpPr>
        <p:spPr bwMode="auto">
          <a:xfrm>
            <a:off x="3246438" y="525145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36" name="Oval 240"/>
          <p:cNvSpPr>
            <a:spLocks noChangeArrowheads="1"/>
          </p:cNvSpPr>
          <p:nvPr/>
        </p:nvSpPr>
        <p:spPr bwMode="auto">
          <a:xfrm>
            <a:off x="3338513" y="51593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37" name="Oval 241"/>
          <p:cNvSpPr>
            <a:spLocks noChangeArrowheads="1"/>
          </p:cNvSpPr>
          <p:nvPr/>
        </p:nvSpPr>
        <p:spPr bwMode="auto">
          <a:xfrm>
            <a:off x="3429000" y="5159375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38" name="Oval 242"/>
          <p:cNvSpPr>
            <a:spLocks noChangeArrowheads="1"/>
          </p:cNvSpPr>
          <p:nvPr/>
        </p:nvSpPr>
        <p:spPr bwMode="auto">
          <a:xfrm>
            <a:off x="3338513" y="52514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39" name="Oval 243"/>
          <p:cNvSpPr>
            <a:spLocks noChangeArrowheads="1"/>
          </p:cNvSpPr>
          <p:nvPr/>
        </p:nvSpPr>
        <p:spPr bwMode="auto">
          <a:xfrm>
            <a:off x="3522663" y="52514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0" name="Oval 244"/>
          <p:cNvSpPr>
            <a:spLocks noChangeArrowheads="1"/>
          </p:cNvSpPr>
          <p:nvPr/>
        </p:nvSpPr>
        <p:spPr bwMode="auto">
          <a:xfrm>
            <a:off x="3452813" y="53086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1" name="Oval 245"/>
          <p:cNvSpPr>
            <a:spLocks noChangeArrowheads="1"/>
          </p:cNvSpPr>
          <p:nvPr/>
        </p:nvSpPr>
        <p:spPr bwMode="auto">
          <a:xfrm>
            <a:off x="3611563" y="520541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2" name="Oval 246"/>
          <p:cNvSpPr>
            <a:spLocks noChangeArrowheads="1"/>
          </p:cNvSpPr>
          <p:nvPr/>
        </p:nvSpPr>
        <p:spPr bwMode="auto">
          <a:xfrm>
            <a:off x="3751263" y="51990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3" name="Oval 247"/>
          <p:cNvSpPr>
            <a:spLocks noChangeArrowheads="1"/>
          </p:cNvSpPr>
          <p:nvPr/>
        </p:nvSpPr>
        <p:spPr bwMode="auto">
          <a:xfrm>
            <a:off x="3817938" y="52451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4" name="Oval 248"/>
          <p:cNvSpPr>
            <a:spLocks noChangeArrowheads="1"/>
          </p:cNvSpPr>
          <p:nvPr/>
        </p:nvSpPr>
        <p:spPr bwMode="auto">
          <a:xfrm>
            <a:off x="3611563" y="528478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5" name="Oval 249"/>
          <p:cNvSpPr>
            <a:spLocks noChangeArrowheads="1"/>
          </p:cNvSpPr>
          <p:nvPr/>
        </p:nvSpPr>
        <p:spPr bwMode="auto">
          <a:xfrm>
            <a:off x="3522663" y="51593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6" name="Oval 250"/>
          <p:cNvSpPr>
            <a:spLocks noChangeArrowheads="1"/>
          </p:cNvSpPr>
          <p:nvPr/>
        </p:nvSpPr>
        <p:spPr bwMode="auto">
          <a:xfrm>
            <a:off x="3224213" y="51990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7" name="Oval 251"/>
          <p:cNvSpPr>
            <a:spLocks noChangeArrowheads="1"/>
          </p:cNvSpPr>
          <p:nvPr/>
        </p:nvSpPr>
        <p:spPr bwMode="auto">
          <a:xfrm>
            <a:off x="4303713" y="52228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8" name="Oval 252"/>
          <p:cNvSpPr>
            <a:spLocks noChangeArrowheads="1"/>
          </p:cNvSpPr>
          <p:nvPr/>
        </p:nvSpPr>
        <p:spPr bwMode="auto">
          <a:xfrm>
            <a:off x="4481513" y="51990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49" name="Oval 253"/>
          <p:cNvSpPr>
            <a:spLocks noChangeArrowheads="1"/>
          </p:cNvSpPr>
          <p:nvPr/>
        </p:nvSpPr>
        <p:spPr bwMode="auto">
          <a:xfrm>
            <a:off x="4572000" y="51990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0" name="Oval 254"/>
          <p:cNvSpPr>
            <a:spLocks noChangeArrowheads="1"/>
          </p:cNvSpPr>
          <p:nvPr/>
        </p:nvSpPr>
        <p:spPr bwMode="auto">
          <a:xfrm>
            <a:off x="4618038" y="527367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1" name="Oval 255"/>
          <p:cNvSpPr>
            <a:spLocks noChangeArrowheads="1"/>
          </p:cNvSpPr>
          <p:nvPr/>
        </p:nvSpPr>
        <p:spPr bwMode="auto">
          <a:xfrm>
            <a:off x="4725988" y="522287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2" name="Oval 256"/>
          <p:cNvSpPr>
            <a:spLocks noChangeArrowheads="1"/>
          </p:cNvSpPr>
          <p:nvPr/>
        </p:nvSpPr>
        <p:spPr bwMode="auto">
          <a:xfrm>
            <a:off x="4640263" y="51482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3" name="Oval 257"/>
          <p:cNvSpPr>
            <a:spLocks noChangeArrowheads="1"/>
          </p:cNvSpPr>
          <p:nvPr/>
        </p:nvSpPr>
        <p:spPr bwMode="auto">
          <a:xfrm>
            <a:off x="4383088" y="523398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4" name="Oval 258"/>
          <p:cNvSpPr>
            <a:spLocks noChangeArrowheads="1"/>
          </p:cNvSpPr>
          <p:nvPr/>
        </p:nvSpPr>
        <p:spPr bwMode="auto">
          <a:xfrm>
            <a:off x="4195763" y="52276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5" name="Oval 259"/>
          <p:cNvSpPr>
            <a:spLocks noChangeArrowheads="1"/>
          </p:cNvSpPr>
          <p:nvPr/>
        </p:nvSpPr>
        <p:spPr bwMode="auto">
          <a:xfrm>
            <a:off x="4830763" y="52165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6" name="Oval 260"/>
          <p:cNvSpPr>
            <a:spLocks noChangeArrowheads="1"/>
          </p:cNvSpPr>
          <p:nvPr/>
        </p:nvSpPr>
        <p:spPr bwMode="auto">
          <a:xfrm>
            <a:off x="4494213" y="528478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7" name="Oval 261"/>
          <p:cNvSpPr>
            <a:spLocks noChangeArrowheads="1"/>
          </p:cNvSpPr>
          <p:nvPr/>
        </p:nvSpPr>
        <p:spPr bwMode="auto">
          <a:xfrm>
            <a:off x="4779963" y="528478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8" name="Oval 262"/>
          <p:cNvSpPr>
            <a:spLocks noChangeArrowheads="1"/>
          </p:cNvSpPr>
          <p:nvPr/>
        </p:nvSpPr>
        <p:spPr bwMode="auto">
          <a:xfrm>
            <a:off x="4783138" y="516572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59" name="Rectangle 263"/>
          <p:cNvSpPr>
            <a:spLocks noChangeArrowheads="1"/>
          </p:cNvSpPr>
          <p:nvPr/>
        </p:nvSpPr>
        <p:spPr bwMode="auto">
          <a:xfrm>
            <a:off x="1281113" y="4708525"/>
            <a:ext cx="2952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>
                <a:solidFill>
                  <a:srgbClr val="FFFF00"/>
                </a:solidFill>
                <a:latin typeface="Arial" charset="0"/>
              </a:rPr>
              <a:t>F</a:t>
            </a:r>
          </a:p>
        </p:txBody>
      </p:sp>
      <p:sp>
        <p:nvSpPr>
          <p:cNvPr id="4360" name="Rectangle 264"/>
          <p:cNvSpPr>
            <a:spLocks noChangeArrowheads="1"/>
          </p:cNvSpPr>
          <p:nvPr/>
        </p:nvSpPr>
        <p:spPr bwMode="auto">
          <a:xfrm>
            <a:off x="3979863" y="4708525"/>
            <a:ext cx="293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>
                <a:solidFill>
                  <a:srgbClr val="FFFF00"/>
                </a:solidFill>
                <a:latin typeface="Arial" charset="0"/>
              </a:rPr>
              <a:t>F</a:t>
            </a:r>
          </a:p>
        </p:txBody>
      </p:sp>
      <p:sp>
        <p:nvSpPr>
          <p:cNvPr id="4361" name="Line 265"/>
          <p:cNvSpPr>
            <a:spLocks noChangeShapeType="1"/>
          </p:cNvSpPr>
          <p:nvPr/>
        </p:nvSpPr>
        <p:spPr bwMode="auto">
          <a:xfrm>
            <a:off x="2652713" y="5303838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62" name="Freeform 266"/>
          <p:cNvSpPr>
            <a:spLocks/>
          </p:cNvSpPr>
          <p:nvPr/>
        </p:nvSpPr>
        <p:spPr bwMode="auto">
          <a:xfrm>
            <a:off x="2424113" y="6218238"/>
            <a:ext cx="965200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63" name="Freeform 267"/>
          <p:cNvSpPr>
            <a:spLocks/>
          </p:cNvSpPr>
          <p:nvPr/>
        </p:nvSpPr>
        <p:spPr bwMode="auto">
          <a:xfrm flipH="1">
            <a:off x="1822450" y="6218238"/>
            <a:ext cx="966788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64" name="Oval 268"/>
          <p:cNvSpPr>
            <a:spLocks noChangeArrowheads="1"/>
          </p:cNvSpPr>
          <p:nvPr/>
        </p:nvSpPr>
        <p:spPr bwMode="auto">
          <a:xfrm>
            <a:off x="2514600" y="63547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65" name="Oval 269"/>
          <p:cNvSpPr>
            <a:spLocks noChangeArrowheads="1"/>
          </p:cNvSpPr>
          <p:nvPr/>
        </p:nvSpPr>
        <p:spPr bwMode="auto">
          <a:xfrm>
            <a:off x="2565400" y="63039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66" name="Oval 270"/>
          <p:cNvSpPr>
            <a:spLocks noChangeArrowheads="1"/>
          </p:cNvSpPr>
          <p:nvPr/>
        </p:nvSpPr>
        <p:spPr bwMode="auto">
          <a:xfrm>
            <a:off x="2668588" y="632618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67" name="Oval 271"/>
          <p:cNvSpPr>
            <a:spLocks noChangeArrowheads="1"/>
          </p:cNvSpPr>
          <p:nvPr/>
        </p:nvSpPr>
        <p:spPr bwMode="auto">
          <a:xfrm>
            <a:off x="2608263" y="63547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68" name="Oval 272"/>
          <p:cNvSpPr>
            <a:spLocks noChangeArrowheads="1"/>
          </p:cNvSpPr>
          <p:nvPr/>
        </p:nvSpPr>
        <p:spPr bwMode="auto">
          <a:xfrm>
            <a:off x="2493963" y="63039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69" name="Oval 273"/>
          <p:cNvSpPr>
            <a:spLocks noChangeArrowheads="1"/>
          </p:cNvSpPr>
          <p:nvPr/>
        </p:nvSpPr>
        <p:spPr bwMode="auto">
          <a:xfrm>
            <a:off x="2379663" y="62642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70" name="Oval 274"/>
          <p:cNvSpPr>
            <a:spLocks noChangeArrowheads="1"/>
          </p:cNvSpPr>
          <p:nvPr/>
        </p:nvSpPr>
        <p:spPr bwMode="auto">
          <a:xfrm>
            <a:off x="2622550" y="6292850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71" name="Oval 275"/>
          <p:cNvSpPr>
            <a:spLocks noChangeArrowheads="1"/>
          </p:cNvSpPr>
          <p:nvPr/>
        </p:nvSpPr>
        <p:spPr bwMode="auto">
          <a:xfrm>
            <a:off x="2565400" y="63833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72" name="Freeform 276"/>
          <p:cNvSpPr>
            <a:spLocks/>
          </p:cNvSpPr>
          <p:nvPr/>
        </p:nvSpPr>
        <p:spPr bwMode="auto">
          <a:xfrm>
            <a:off x="1274763" y="6218238"/>
            <a:ext cx="554037" cy="27463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73" name="Freeform 277"/>
          <p:cNvSpPr>
            <a:spLocks/>
          </p:cNvSpPr>
          <p:nvPr/>
        </p:nvSpPr>
        <p:spPr bwMode="auto">
          <a:xfrm flipH="1">
            <a:off x="3382963" y="6218238"/>
            <a:ext cx="554037" cy="27463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74" name="Oval 278"/>
          <p:cNvSpPr>
            <a:spLocks noChangeArrowheads="1"/>
          </p:cNvSpPr>
          <p:nvPr/>
        </p:nvSpPr>
        <p:spPr bwMode="auto">
          <a:xfrm>
            <a:off x="1782763" y="6308725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75" name="Oval 279"/>
          <p:cNvSpPr>
            <a:spLocks noChangeArrowheads="1"/>
          </p:cNvSpPr>
          <p:nvPr/>
        </p:nvSpPr>
        <p:spPr bwMode="auto">
          <a:xfrm>
            <a:off x="3338513" y="6308725"/>
            <a:ext cx="90487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76" name="Oval 280"/>
          <p:cNvSpPr>
            <a:spLocks noChangeArrowheads="1"/>
          </p:cNvSpPr>
          <p:nvPr/>
        </p:nvSpPr>
        <p:spPr bwMode="auto">
          <a:xfrm>
            <a:off x="2322513" y="636111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77" name="Oval 281"/>
          <p:cNvSpPr>
            <a:spLocks noChangeArrowheads="1"/>
          </p:cNvSpPr>
          <p:nvPr/>
        </p:nvSpPr>
        <p:spPr bwMode="auto">
          <a:xfrm>
            <a:off x="2400300" y="639445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78" name="Oval 282"/>
          <p:cNvSpPr>
            <a:spLocks noChangeArrowheads="1"/>
          </p:cNvSpPr>
          <p:nvPr/>
        </p:nvSpPr>
        <p:spPr bwMode="auto">
          <a:xfrm>
            <a:off x="2292350" y="62801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79" name="Oval 283"/>
          <p:cNvSpPr>
            <a:spLocks noChangeArrowheads="1"/>
          </p:cNvSpPr>
          <p:nvPr/>
        </p:nvSpPr>
        <p:spPr bwMode="auto">
          <a:xfrm>
            <a:off x="2760663" y="625792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0" name="Oval 284"/>
          <p:cNvSpPr>
            <a:spLocks noChangeArrowheads="1"/>
          </p:cNvSpPr>
          <p:nvPr/>
        </p:nvSpPr>
        <p:spPr bwMode="auto">
          <a:xfrm>
            <a:off x="2817813" y="63325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1" name="Oval 285"/>
          <p:cNvSpPr>
            <a:spLocks noChangeArrowheads="1"/>
          </p:cNvSpPr>
          <p:nvPr/>
        </p:nvSpPr>
        <p:spPr bwMode="auto">
          <a:xfrm>
            <a:off x="2779713" y="64008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2" name="Oval 286"/>
          <p:cNvSpPr>
            <a:spLocks noChangeArrowheads="1"/>
          </p:cNvSpPr>
          <p:nvPr/>
        </p:nvSpPr>
        <p:spPr bwMode="auto">
          <a:xfrm>
            <a:off x="2874963" y="6378575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3" name="Oval 287"/>
          <p:cNvSpPr>
            <a:spLocks noChangeArrowheads="1"/>
          </p:cNvSpPr>
          <p:nvPr/>
        </p:nvSpPr>
        <p:spPr bwMode="auto">
          <a:xfrm>
            <a:off x="2846388" y="626903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4" name="Oval 288"/>
          <p:cNvSpPr>
            <a:spLocks noChangeArrowheads="1"/>
          </p:cNvSpPr>
          <p:nvPr/>
        </p:nvSpPr>
        <p:spPr bwMode="auto">
          <a:xfrm>
            <a:off x="2965450" y="633253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5" name="Oval 289"/>
          <p:cNvSpPr>
            <a:spLocks noChangeArrowheads="1"/>
          </p:cNvSpPr>
          <p:nvPr/>
        </p:nvSpPr>
        <p:spPr bwMode="auto">
          <a:xfrm>
            <a:off x="2349500" y="64230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6" name="Oval 290"/>
          <p:cNvSpPr>
            <a:spLocks noChangeArrowheads="1"/>
          </p:cNvSpPr>
          <p:nvPr/>
        </p:nvSpPr>
        <p:spPr bwMode="auto">
          <a:xfrm>
            <a:off x="2235200" y="63087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7" name="Oval 291"/>
          <p:cNvSpPr>
            <a:spLocks noChangeArrowheads="1"/>
          </p:cNvSpPr>
          <p:nvPr/>
        </p:nvSpPr>
        <p:spPr bwMode="auto">
          <a:xfrm>
            <a:off x="2252663" y="64008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8" name="Oval 292"/>
          <p:cNvSpPr>
            <a:spLocks noChangeArrowheads="1"/>
          </p:cNvSpPr>
          <p:nvPr/>
        </p:nvSpPr>
        <p:spPr bwMode="auto">
          <a:xfrm>
            <a:off x="2160588" y="6337300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89" name="Oval 293"/>
          <p:cNvSpPr>
            <a:spLocks noChangeArrowheads="1"/>
          </p:cNvSpPr>
          <p:nvPr/>
        </p:nvSpPr>
        <p:spPr bwMode="auto">
          <a:xfrm>
            <a:off x="1417638" y="6269038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0" name="Oval 294"/>
          <p:cNvSpPr>
            <a:spLocks noChangeArrowheads="1"/>
          </p:cNvSpPr>
          <p:nvPr/>
        </p:nvSpPr>
        <p:spPr bwMode="auto">
          <a:xfrm>
            <a:off x="1365250" y="636111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1" name="Oval 295"/>
          <p:cNvSpPr>
            <a:spLocks noChangeArrowheads="1"/>
          </p:cNvSpPr>
          <p:nvPr/>
        </p:nvSpPr>
        <p:spPr bwMode="auto">
          <a:xfrm>
            <a:off x="1452563" y="641191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2" name="Oval 296"/>
          <p:cNvSpPr>
            <a:spLocks noChangeArrowheads="1"/>
          </p:cNvSpPr>
          <p:nvPr/>
        </p:nvSpPr>
        <p:spPr bwMode="auto">
          <a:xfrm>
            <a:off x="1593850" y="6372225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3" name="Oval 297"/>
          <p:cNvSpPr>
            <a:spLocks noChangeArrowheads="1"/>
          </p:cNvSpPr>
          <p:nvPr/>
        </p:nvSpPr>
        <p:spPr bwMode="auto">
          <a:xfrm>
            <a:off x="1566863" y="629761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4" name="Oval 298"/>
          <p:cNvSpPr>
            <a:spLocks noChangeArrowheads="1"/>
          </p:cNvSpPr>
          <p:nvPr/>
        </p:nvSpPr>
        <p:spPr bwMode="auto">
          <a:xfrm>
            <a:off x="3606800" y="6292850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5" name="Oval 299"/>
          <p:cNvSpPr>
            <a:spLocks noChangeArrowheads="1"/>
          </p:cNvSpPr>
          <p:nvPr/>
        </p:nvSpPr>
        <p:spPr bwMode="auto">
          <a:xfrm>
            <a:off x="3738563" y="62642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6" name="Oval 300"/>
          <p:cNvSpPr>
            <a:spLocks noChangeArrowheads="1"/>
          </p:cNvSpPr>
          <p:nvPr/>
        </p:nvSpPr>
        <p:spPr bwMode="auto">
          <a:xfrm>
            <a:off x="3771900" y="6378575"/>
            <a:ext cx="46038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7" name="Oval 301"/>
          <p:cNvSpPr>
            <a:spLocks noChangeArrowheads="1"/>
          </p:cNvSpPr>
          <p:nvPr/>
        </p:nvSpPr>
        <p:spPr bwMode="auto">
          <a:xfrm>
            <a:off x="3606800" y="63722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398" name="Freeform 302"/>
          <p:cNvSpPr>
            <a:spLocks/>
          </p:cNvSpPr>
          <p:nvPr/>
        </p:nvSpPr>
        <p:spPr bwMode="auto">
          <a:xfrm>
            <a:off x="5075238" y="6218238"/>
            <a:ext cx="965200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99" name="Freeform 303"/>
          <p:cNvSpPr>
            <a:spLocks/>
          </p:cNvSpPr>
          <p:nvPr/>
        </p:nvSpPr>
        <p:spPr bwMode="auto">
          <a:xfrm flipH="1">
            <a:off x="4840288" y="6218238"/>
            <a:ext cx="968375" cy="28098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0" name="Freeform 304"/>
          <p:cNvSpPr>
            <a:spLocks/>
          </p:cNvSpPr>
          <p:nvPr/>
        </p:nvSpPr>
        <p:spPr bwMode="auto">
          <a:xfrm>
            <a:off x="4292600" y="6218238"/>
            <a:ext cx="554038" cy="27463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1" name="Freeform 305"/>
          <p:cNvSpPr>
            <a:spLocks/>
          </p:cNvSpPr>
          <p:nvPr/>
        </p:nvSpPr>
        <p:spPr bwMode="auto">
          <a:xfrm flipH="1">
            <a:off x="6037263" y="6218238"/>
            <a:ext cx="552450" cy="274637"/>
          </a:xfrm>
          <a:custGeom>
            <a:avLst/>
            <a:gdLst>
              <a:gd name="T0" fmla="*/ 228 w 774"/>
              <a:gd name="T1" fmla="*/ 276 h 295"/>
              <a:gd name="T2" fmla="*/ 432 w 774"/>
              <a:gd name="T3" fmla="*/ 258 h 295"/>
              <a:gd name="T4" fmla="*/ 630 w 774"/>
              <a:gd name="T5" fmla="*/ 216 h 295"/>
              <a:gd name="T6" fmla="*/ 774 w 774"/>
              <a:gd name="T7" fmla="*/ 144 h 295"/>
              <a:gd name="T8" fmla="*/ 630 w 774"/>
              <a:gd name="T9" fmla="*/ 78 h 295"/>
              <a:gd name="T10" fmla="*/ 438 w 774"/>
              <a:gd name="T11" fmla="*/ 36 h 295"/>
              <a:gd name="T12" fmla="*/ 228 w 774"/>
              <a:gd name="T13" fmla="*/ 18 h 295"/>
              <a:gd name="T14" fmla="*/ 0 w 774"/>
              <a:gd name="T15" fmla="*/ 144 h 295"/>
              <a:gd name="T16" fmla="*/ 228 w 774"/>
              <a:gd name="T17" fmla="*/ 27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4" h="295">
                <a:moveTo>
                  <a:pt x="228" y="276"/>
                </a:moveTo>
                <a:cubicBezTo>
                  <a:pt x="300" y="295"/>
                  <a:pt x="365" y="268"/>
                  <a:pt x="432" y="258"/>
                </a:cubicBezTo>
                <a:cubicBezTo>
                  <a:pt x="499" y="248"/>
                  <a:pt x="573" y="235"/>
                  <a:pt x="630" y="216"/>
                </a:cubicBezTo>
                <a:cubicBezTo>
                  <a:pt x="687" y="197"/>
                  <a:pt x="774" y="167"/>
                  <a:pt x="774" y="144"/>
                </a:cubicBezTo>
                <a:cubicBezTo>
                  <a:pt x="774" y="121"/>
                  <a:pt x="686" y="96"/>
                  <a:pt x="630" y="78"/>
                </a:cubicBezTo>
                <a:cubicBezTo>
                  <a:pt x="574" y="60"/>
                  <a:pt x="505" y="46"/>
                  <a:pt x="438" y="36"/>
                </a:cubicBezTo>
                <a:cubicBezTo>
                  <a:pt x="371" y="26"/>
                  <a:pt x="301" y="0"/>
                  <a:pt x="228" y="18"/>
                </a:cubicBezTo>
                <a:cubicBezTo>
                  <a:pt x="155" y="36"/>
                  <a:pt x="0" y="101"/>
                  <a:pt x="0" y="144"/>
                </a:cubicBezTo>
                <a:cubicBezTo>
                  <a:pt x="0" y="187"/>
                  <a:pt x="159" y="258"/>
                  <a:pt x="228" y="276"/>
                </a:cubicBezTo>
                <a:close/>
              </a:path>
            </a:pathLst>
          </a:custGeom>
          <a:noFill/>
          <a:ln w="28575" cmpd="sng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2" name="Oval 306"/>
          <p:cNvSpPr>
            <a:spLocks noChangeArrowheads="1"/>
          </p:cNvSpPr>
          <p:nvPr/>
        </p:nvSpPr>
        <p:spPr bwMode="auto">
          <a:xfrm>
            <a:off x="4800600" y="6308725"/>
            <a:ext cx="93663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" name="Oval 307"/>
          <p:cNvSpPr>
            <a:spLocks noChangeArrowheads="1"/>
          </p:cNvSpPr>
          <p:nvPr/>
        </p:nvSpPr>
        <p:spPr bwMode="auto">
          <a:xfrm>
            <a:off x="5989638" y="6308725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4" name="Oval 308"/>
          <p:cNvSpPr>
            <a:spLocks noChangeArrowheads="1"/>
          </p:cNvSpPr>
          <p:nvPr/>
        </p:nvSpPr>
        <p:spPr bwMode="auto">
          <a:xfrm>
            <a:off x="4383088" y="6361113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05" name="Oval 309"/>
          <p:cNvSpPr>
            <a:spLocks noChangeArrowheads="1"/>
          </p:cNvSpPr>
          <p:nvPr/>
        </p:nvSpPr>
        <p:spPr bwMode="auto">
          <a:xfrm>
            <a:off x="4611688" y="637222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06" name="Oval 310"/>
          <p:cNvSpPr>
            <a:spLocks noChangeArrowheads="1"/>
          </p:cNvSpPr>
          <p:nvPr/>
        </p:nvSpPr>
        <p:spPr bwMode="auto">
          <a:xfrm>
            <a:off x="4583113" y="629761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07" name="Oval 311"/>
          <p:cNvSpPr>
            <a:spLocks noChangeArrowheads="1"/>
          </p:cNvSpPr>
          <p:nvPr/>
        </p:nvSpPr>
        <p:spPr bwMode="auto">
          <a:xfrm>
            <a:off x="6259513" y="6292850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08" name="Oval 312"/>
          <p:cNvSpPr>
            <a:spLocks noChangeArrowheads="1"/>
          </p:cNvSpPr>
          <p:nvPr/>
        </p:nvSpPr>
        <p:spPr bwMode="auto">
          <a:xfrm>
            <a:off x="6389688" y="6264275"/>
            <a:ext cx="47625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09" name="Oval 313"/>
          <p:cNvSpPr>
            <a:spLocks noChangeArrowheads="1"/>
          </p:cNvSpPr>
          <p:nvPr/>
        </p:nvSpPr>
        <p:spPr bwMode="auto">
          <a:xfrm>
            <a:off x="6424613" y="6378575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10" name="Oval 314"/>
          <p:cNvSpPr>
            <a:spLocks noChangeArrowheads="1"/>
          </p:cNvSpPr>
          <p:nvPr/>
        </p:nvSpPr>
        <p:spPr bwMode="auto">
          <a:xfrm>
            <a:off x="5075238" y="6308725"/>
            <a:ext cx="212725" cy="131763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1" name="Oval 315"/>
          <p:cNvSpPr>
            <a:spLocks noChangeArrowheads="1"/>
          </p:cNvSpPr>
          <p:nvPr/>
        </p:nvSpPr>
        <p:spPr bwMode="auto">
          <a:xfrm>
            <a:off x="5054600" y="6286500"/>
            <a:ext cx="211138" cy="131763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2" name="Oval 316"/>
          <p:cNvSpPr>
            <a:spLocks noChangeArrowheads="1"/>
          </p:cNvSpPr>
          <p:nvPr/>
        </p:nvSpPr>
        <p:spPr bwMode="auto">
          <a:xfrm>
            <a:off x="5126038" y="6269038"/>
            <a:ext cx="212725" cy="131762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" name="Oval 317"/>
          <p:cNvSpPr>
            <a:spLocks noChangeArrowheads="1"/>
          </p:cNvSpPr>
          <p:nvPr/>
        </p:nvSpPr>
        <p:spPr bwMode="auto">
          <a:xfrm>
            <a:off x="5537200" y="6265863"/>
            <a:ext cx="214313" cy="131762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4" name="Oval 318"/>
          <p:cNvSpPr>
            <a:spLocks noChangeArrowheads="1"/>
          </p:cNvSpPr>
          <p:nvPr/>
        </p:nvSpPr>
        <p:spPr bwMode="auto">
          <a:xfrm>
            <a:off x="5567363" y="6308725"/>
            <a:ext cx="211137" cy="131763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5" name="Oval 319"/>
          <p:cNvSpPr>
            <a:spLocks noChangeArrowheads="1"/>
          </p:cNvSpPr>
          <p:nvPr/>
        </p:nvSpPr>
        <p:spPr bwMode="auto">
          <a:xfrm>
            <a:off x="5167313" y="6326188"/>
            <a:ext cx="211137" cy="131762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6" name="Oval 320"/>
          <p:cNvSpPr>
            <a:spLocks noChangeArrowheads="1"/>
          </p:cNvSpPr>
          <p:nvPr/>
        </p:nvSpPr>
        <p:spPr bwMode="auto">
          <a:xfrm>
            <a:off x="5180013" y="6261100"/>
            <a:ext cx="212725" cy="131763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7" name="Oval 321"/>
          <p:cNvSpPr>
            <a:spLocks noChangeArrowheads="1"/>
          </p:cNvSpPr>
          <p:nvPr/>
        </p:nvSpPr>
        <p:spPr bwMode="auto">
          <a:xfrm>
            <a:off x="5449888" y="6251575"/>
            <a:ext cx="212725" cy="131763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8" name="Oval 322"/>
          <p:cNvSpPr>
            <a:spLocks noChangeArrowheads="1"/>
          </p:cNvSpPr>
          <p:nvPr/>
        </p:nvSpPr>
        <p:spPr bwMode="auto">
          <a:xfrm>
            <a:off x="5516563" y="6318250"/>
            <a:ext cx="209550" cy="131763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9" name="Oval 323"/>
          <p:cNvSpPr>
            <a:spLocks noChangeArrowheads="1"/>
          </p:cNvSpPr>
          <p:nvPr/>
        </p:nvSpPr>
        <p:spPr bwMode="auto">
          <a:xfrm>
            <a:off x="5500688" y="6326188"/>
            <a:ext cx="212725" cy="131762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20" name="Oval 324"/>
          <p:cNvSpPr>
            <a:spLocks noChangeArrowheads="1"/>
          </p:cNvSpPr>
          <p:nvPr/>
        </p:nvSpPr>
        <p:spPr bwMode="auto">
          <a:xfrm>
            <a:off x="5621338" y="6280150"/>
            <a:ext cx="212725" cy="131763"/>
          </a:xfrm>
          <a:prstGeom prst="ellipse">
            <a:avLst/>
          </a:prstGeom>
          <a:solidFill>
            <a:srgbClr val="00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21" name="Oval 325"/>
          <p:cNvSpPr>
            <a:spLocks noChangeArrowheads="1"/>
          </p:cNvSpPr>
          <p:nvPr/>
        </p:nvSpPr>
        <p:spPr bwMode="auto">
          <a:xfrm>
            <a:off x="5624513" y="6354763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2" name="Oval 326"/>
          <p:cNvSpPr>
            <a:spLocks noChangeArrowheads="1"/>
          </p:cNvSpPr>
          <p:nvPr/>
        </p:nvSpPr>
        <p:spPr bwMode="auto">
          <a:xfrm>
            <a:off x="5440363" y="63547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3" name="Oval 327"/>
          <p:cNvSpPr>
            <a:spLocks noChangeArrowheads="1"/>
          </p:cNvSpPr>
          <p:nvPr/>
        </p:nvSpPr>
        <p:spPr bwMode="auto">
          <a:xfrm>
            <a:off x="5392738" y="63119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4" name="Oval 328"/>
          <p:cNvSpPr>
            <a:spLocks noChangeArrowheads="1"/>
          </p:cNvSpPr>
          <p:nvPr/>
        </p:nvSpPr>
        <p:spPr bwMode="auto">
          <a:xfrm>
            <a:off x="5321300" y="631190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5" name="Oval 329"/>
          <p:cNvSpPr>
            <a:spLocks noChangeArrowheads="1"/>
          </p:cNvSpPr>
          <p:nvPr/>
        </p:nvSpPr>
        <p:spPr bwMode="auto">
          <a:xfrm>
            <a:off x="5321300" y="6364288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6" name="Oval 330"/>
          <p:cNvSpPr>
            <a:spLocks noChangeArrowheads="1"/>
          </p:cNvSpPr>
          <p:nvPr/>
        </p:nvSpPr>
        <p:spPr bwMode="auto">
          <a:xfrm>
            <a:off x="5365750" y="640080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7" name="Oval 331"/>
          <p:cNvSpPr>
            <a:spLocks noChangeArrowheads="1"/>
          </p:cNvSpPr>
          <p:nvPr/>
        </p:nvSpPr>
        <p:spPr bwMode="auto">
          <a:xfrm>
            <a:off x="5503863" y="63150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8" name="Oval 332"/>
          <p:cNvSpPr>
            <a:spLocks noChangeArrowheads="1"/>
          </p:cNvSpPr>
          <p:nvPr/>
        </p:nvSpPr>
        <p:spPr bwMode="auto">
          <a:xfrm>
            <a:off x="5437188" y="6251575"/>
            <a:ext cx="47625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29" name="Oval 333"/>
          <p:cNvSpPr>
            <a:spLocks noChangeArrowheads="1"/>
          </p:cNvSpPr>
          <p:nvPr/>
        </p:nvSpPr>
        <p:spPr bwMode="auto">
          <a:xfrm>
            <a:off x="5332413" y="62515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0" name="Oval 334"/>
          <p:cNvSpPr>
            <a:spLocks noChangeArrowheads="1"/>
          </p:cNvSpPr>
          <p:nvPr/>
        </p:nvSpPr>
        <p:spPr bwMode="auto">
          <a:xfrm>
            <a:off x="5230813" y="628332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1" name="Oval 335"/>
          <p:cNvSpPr>
            <a:spLocks noChangeArrowheads="1"/>
          </p:cNvSpPr>
          <p:nvPr/>
        </p:nvSpPr>
        <p:spPr bwMode="auto">
          <a:xfrm>
            <a:off x="5240338" y="6350000"/>
            <a:ext cx="47625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2" name="Oval 336"/>
          <p:cNvSpPr>
            <a:spLocks noChangeArrowheads="1"/>
          </p:cNvSpPr>
          <p:nvPr/>
        </p:nvSpPr>
        <p:spPr bwMode="auto">
          <a:xfrm>
            <a:off x="5434013" y="64087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3" name="Oval 337"/>
          <p:cNvSpPr>
            <a:spLocks noChangeArrowheads="1"/>
          </p:cNvSpPr>
          <p:nvPr/>
        </p:nvSpPr>
        <p:spPr bwMode="auto">
          <a:xfrm>
            <a:off x="5548313" y="63944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4" name="Oval 338"/>
          <p:cNvSpPr>
            <a:spLocks noChangeArrowheads="1"/>
          </p:cNvSpPr>
          <p:nvPr/>
        </p:nvSpPr>
        <p:spPr bwMode="auto">
          <a:xfrm>
            <a:off x="5564188" y="62896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5" name="Oval 339"/>
          <p:cNvSpPr>
            <a:spLocks noChangeArrowheads="1"/>
          </p:cNvSpPr>
          <p:nvPr/>
        </p:nvSpPr>
        <p:spPr bwMode="auto">
          <a:xfrm>
            <a:off x="5497513" y="6251575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6" name="Oval 340"/>
          <p:cNvSpPr>
            <a:spLocks noChangeArrowheads="1"/>
          </p:cNvSpPr>
          <p:nvPr/>
        </p:nvSpPr>
        <p:spPr bwMode="auto">
          <a:xfrm>
            <a:off x="5637213" y="6280150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7" name="Oval 341"/>
          <p:cNvSpPr>
            <a:spLocks noChangeArrowheads="1"/>
          </p:cNvSpPr>
          <p:nvPr/>
        </p:nvSpPr>
        <p:spPr bwMode="auto">
          <a:xfrm>
            <a:off x="5846763" y="632618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8" name="Oval 342"/>
          <p:cNvSpPr>
            <a:spLocks noChangeArrowheads="1"/>
          </p:cNvSpPr>
          <p:nvPr/>
        </p:nvSpPr>
        <p:spPr bwMode="auto">
          <a:xfrm>
            <a:off x="5735638" y="6315075"/>
            <a:ext cx="4445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39" name="Oval 343"/>
          <p:cNvSpPr>
            <a:spLocks noChangeArrowheads="1"/>
          </p:cNvSpPr>
          <p:nvPr/>
        </p:nvSpPr>
        <p:spPr bwMode="auto">
          <a:xfrm>
            <a:off x="5151438" y="6329363"/>
            <a:ext cx="47625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40" name="Oval 344"/>
          <p:cNvSpPr>
            <a:spLocks noChangeArrowheads="1"/>
          </p:cNvSpPr>
          <p:nvPr/>
        </p:nvSpPr>
        <p:spPr bwMode="auto">
          <a:xfrm>
            <a:off x="5059363" y="6335713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41" name="Oval 345"/>
          <p:cNvSpPr>
            <a:spLocks noChangeArrowheads="1"/>
          </p:cNvSpPr>
          <p:nvPr/>
        </p:nvSpPr>
        <p:spPr bwMode="auto">
          <a:xfrm>
            <a:off x="4940300" y="633730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  <p:sp>
        <p:nvSpPr>
          <p:cNvPr id="4442" name="Oval 346"/>
          <p:cNvSpPr>
            <a:spLocks noChangeArrowheads="1"/>
          </p:cNvSpPr>
          <p:nvPr/>
        </p:nvSpPr>
        <p:spPr bwMode="auto">
          <a:xfrm>
            <a:off x="5257800" y="640080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99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618288" y="3349625"/>
            <a:ext cx="1876425" cy="457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5913" y="1646238"/>
            <a:ext cx="1690687" cy="457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252913" y="549275"/>
            <a:ext cx="0" cy="35194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rot="16200000" flipV="1">
            <a:off x="6400801" y="703262"/>
            <a:ext cx="6350" cy="43021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4527550" y="1646238"/>
            <a:ext cx="2424113" cy="1752600"/>
          </a:xfrm>
          <a:custGeom>
            <a:avLst/>
            <a:gdLst>
              <a:gd name="T0" fmla="*/ 0 w 2542"/>
              <a:gd name="T1" fmla="*/ 0 h 1841"/>
              <a:gd name="T2" fmla="*/ 240 w 2542"/>
              <a:gd name="T3" fmla="*/ 912 h 1841"/>
              <a:gd name="T4" fmla="*/ 626 w 2542"/>
              <a:gd name="T5" fmla="*/ 1677 h 1841"/>
              <a:gd name="T6" fmla="*/ 1090 w 2542"/>
              <a:gd name="T7" fmla="*/ 1812 h 1841"/>
              <a:gd name="T8" fmla="*/ 1574 w 2542"/>
              <a:gd name="T9" fmla="*/ 1503 h 1841"/>
              <a:gd name="T10" fmla="*/ 2542 w 2542"/>
              <a:gd name="T11" fmla="*/ 1348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42" h="1841">
                <a:moveTo>
                  <a:pt x="0" y="0"/>
                </a:moveTo>
                <a:cubicBezTo>
                  <a:pt x="56" y="312"/>
                  <a:pt x="136" y="633"/>
                  <a:pt x="240" y="912"/>
                </a:cubicBezTo>
                <a:cubicBezTo>
                  <a:pt x="344" y="1191"/>
                  <a:pt x="484" y="1527"/>
                  <a:pt x="626" y="1677"/>
                </a:cubicBezTo>
                <a:cubicBezTo>
                  <a:pt x="768" y="1827"/>
                  <a:pt x="932" y="1841"/>
                  <a:pt x="1090" y="1812"/>
                </a:cubicBezTo>
                <a:cubicBezTo>
                  <a:pt x="1248" y="1783"/>
                  <a:pt x="1332" y="1580"/>
                  <a:pt x="1574" y="1503"/>
                </a:cubicBezTo>
                <a:cubicBezTo>
                  <a:pt x="1816" y="1426"/>
                  <a:pt x="2340" y="1380"/>
                  <a:pt x="2542" y="134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rot="5400000">
            <a:off x="6386513" y="1924050"/>
            <a:ext cx="0" cy="4267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4286250" y="1758950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4310063" y="1952625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4297363" y="2149475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297363" y="2332038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4298950" y="2514600"/>
            <a:ext cx="273050" cy="2730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4481513" y="2574925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075238" y="2879725"/>
            <a:ext cx="320675" cy="3667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351463" y="2879725"/>
            <a:ext cx="317500" cy="3667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624513" y="2879725"/>
            <a:ext cx="228600" cy="2746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853113" y="2879725"/>
            <a:ext cx="136525" cy="1841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126163" y="2879725"/>
            <a:ext cx="92075" cy="1381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4572000" y="1965325"/>
            <a:ext cx="731838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5668963" y="3108325"/>
            <a:ext cx="914400" cy="503238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384800" y="1671638"/>
            <a:ext cx="16811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6600"/>
                </a:solidFill>
                <a:latin typeface="Arial" charset="0"/>
              </a:rPr>
              <a:t>REPULSIVO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629400" y="3382963"/>
            <a:ext cx="18176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66FF66"/>
                </a:solidFill>
                <a:latin typeface="Arial" charset="0"/>
              </a:rPr>
              <a:t>ATTRATTIVO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297363" y="473075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6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065713" y="473075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5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834063" y="473075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4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602413" y="473075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3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370763" y="4730750"/>
            <a:ext cx="266700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2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139113" y="473075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1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4437063" y="4206875"/>
            <a:ext cx="0" cy="3651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5211763" y="4206875"/>
            <a:ext cx="0" cy="3651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V="1">
            <a:off x="5989638" y="4206875"/>
            <a:ext cx="0" cy="3651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V="1">
            <a:off x="6767513" y="4206875"/>
            <a:ext cx="0" cy="3651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V="1">
            <a:off x="7497763" y="4206875"/>
            <a:ext cx="0" cy="3651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V="1">
            <a:off x="8275638" y="4206875"/>
            <a:ext cx="0" cy="3651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596313" y="3856038"/>
            <a:ext cx="228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Arial" charset="0"/>
              </a:rPr>
              <a:t>r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937000" y="2651125"/>
            <a:ext cx="279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0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932238" y="2286000"/>
            <a:ext cx="2889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+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970338" y="3017838"/>
            <a:ext cx="212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-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4389438" y="136525"/>
            <a:ext cx="330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Arial" charset="0"/>
              </a:rPr>
              <a:t>U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343400" y="493713"/>
            <a:ext cx="6873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(eV)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V="1">
            <a:off x="4068763" y="1920875"/>
            <a:ext cx="0" cy="3651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068763" y="3382963"/>
            <a:ext cx="0" cy="3667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163" name="Group 43"/>
          <p:cNvGrpSpPr>
            <a:grpSpLocks/>
          </p:cNvGrpSpPr>
          <p:nvPr/>
        </p:nvGrpSpPr>
        <p:grpSpPr bwMode="auto">
          <a:xfrm>
            <a:off x="2332038" y="182563"/>
            <a:ext cx="868362" cy="823912"/>
            <a:chOff x="2400" y="960"/>
            <a:chExt cx="912" cy="864"/>
          </a:xfrm>
        </p:grpSpPr>
        <p:sp>
          <p:nvSpPr>
            <p:cNvPr id="5164" name="Oval 44"/>
            <p:cNvSpPr>
              <a:spLocks noChangeArrowheads="1"/>
            </p:cNvSpPr>
            <p:nvPr/>
          </p:nvSpPr>
          <p:spPr bwMode="auto">
            <a:xfrm>
              <a:off x="2400" y="960"/>
              <a:ext cx="912" cy="86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65" name="Oval 45"/>
            <p:cNvSpPr>
              <a:spLocks noChangeArrowheads="1"/>
            </p:cNvSpPr>
            <p:nvPr/>
          </p:nvSpPr>
          <p:spPr bwMode="auto">
            <a:xfrm>
              <a:off x="2796" y="1320"/>
              <a:ext cx="144" cy="14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66" name="Group 46"/>
          <p:cNvGrpSpPr>
            <a:grpSpLocks/>
          </p:cNvGrpSpPr>
          <p:nvPr/>
        </p:nvGrpSpPr>
        <p:grpSpPr bwMode="auto">
          <a:xfrm>
            <a:off x="595313" y="182563"/>
            <a:ext cx="869950" cy="823912"/>
            <a:chOff x="624" y="960"/>
            <a:chExt cx="912" cy="864"/>
          </a:xfrm>
        </p:grpSpPr>
        <p:sp>
          <p:nvSpPr>
            <p:cNvPr id="5167" name="Oval 47"/>
            <p:cNvSpPr>
              <a:spLocks noChangeArrowheads="1"/>
            </p:cNvSpPr>
            <p:nvPr/>
          </p:nvSpPr>
          <p:spPr bwMode="auto">
            <a:xfrm>
              <a:off x="624" y="960"/>
              <a:ext cx="912" cy="86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68" name="Oval 48"/>
            <p:cNvSpPr>
              <a:spLocks noChangeArrowheads="1"/>
            </p:cNvSpPr>
            <p:nvPr/>
          </p:nvSpPr>
          <p:spPr bwMode="auto">
            <a:xfrm>
              <a:off x="1008" y="1308"/>
              <a:ext cx="144" cy="14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69" name="Group 49"/>
          <p:cNvGrpSpPr>
            <a:grpSpLocks/>
          </p:cNvGrpSpPr>
          <p:nvPr/>
        </p:nvGrpSpPr>
        <p:grpSpPr bwMode="auto">
          <a:xfrm>
            <a:off x="1922463" y="1417638"/>
            <a:ext cx="866775" cy="822325"/>
            <a:chOff x="2400" y="960"/>
            <a:chExt cx="912" cy="864"/>
          </a:xfrm>
        </p:grpSpPr>
        <p:sp>
          <p:nvSpPr>
            <p:cNvPr id="5170" name="Oval 50"/>
            <p:cNvSpPr>
              <a:spLocks noChangeArrowheads="1"/>
            </p:cNvSpPr>
            <p:nvPr/>
          </p:nvSpPr>
          <p:spPr bwMode="auto">
            <a:xfrm>
              <a:off x="2400" y="960"/>
              <a:ext cx="912" cy="86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auto">
            <a:xfrm>
              <a:off x="2796" y="1320"/>
              <a:ext cx="144" cy="14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1052513" y="1417638"/>
            <a:ext cx="869950" cy="822325"/>
            <a:chOff x="624" y="960"/>
            <a:chExt cx="912" cy="864"/>
          </a:xfrm>
        </p:grpSpPr>
        <p:sp>
          <p:nvSpPr>
            <p:cNvPr id="5173" name="Oval 53"/>
            <p:cNvSpPr>
              <a:spLocks noChangeArrowheads="1"/>
            </p:cNvSpPr>
            <p:nvPr/>
          </p:nvSpPr>
          <p:spPr bwMode="auto">
            <a:xfrm>
              <a:off x="624" y="960"/>
              <a:ext cx="912" cy="86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1008" y="1308"/>
              <a:ext cx="144" cy="14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1828800" y="2549525"/>
            <a:ext cx="868363" cy="8223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2195513" y="2879725"/>
            <a:ext cx="136525" cy="138113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1096963" y="2549525"/>
            <a:ext cx="869950" cy="8223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1738313" y="3679825"/>
            <a:ext cx="869950" cy="823913"/>
            <a:chOff x="2400" y="960"/>
            <a:chExt cx="912" cy="864"/>
          </a:xfrm>
        </p:grpSpPr>
        <p:sp>
          <p:nvSpPr>
            <p:cNvPr id="5179" name="Oval 59"/>
            <p:cNvSpPr>
              <a:spLocks noChangeArrowheads="1"/>
            </p:cNvSpPr>
            <p:nvPr/>
          </p:nvSpPr>
          <p:spPr bwMode="auto">
            <a:xfrm>
              <a:off x="2400" y="960"/>
              <a:ext cx="912" cy="86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2796" y="1320"/>
              <a:ext cx="144" cy="14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81" name="Group 61"/>
          <p:cNvGrpSpPr>
            <a:grpSpLocks/>
          </p:cNvGrpSpPr>
          <p:nvPr/>
        </p:nvGrpSpPr>
        <p:grpSpPr bwMode="auto">
          <a:xfrm>
            <a:off x="1189038" y="3679825"/>
            <a:ext cx="868362" cy="823913"/>
            <a:chOff x="624" y="960"/>
            <a:chExt cx="912" cy="864"/>
          </a:xfrm>
        </p:grpSpPr>
        <p:sp>
          <p:nvSpPr>
            <p:cNvPr id="5182" name="Oval 62"/>
            <p:cNvSpPr>
              <a:spLocks noChangeArrowheads="1"/>
            </p:cNvSpPr>
            <p:nvPr/>
          </p:nvSpPr>
          <p:spPr bwMode="auto">
            <a:xfrm>
              <a:off x="624" y="960"/>
              <a:ext cx="912" cy="86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auto">
            <a:xfrm>
              <a:off x="1008" y="1308"/>
              <a:ext cx="144" cy="14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1236663" y="4846638"/>
            <a:ext cx="1371600" cy="7889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1509713" y="2879725"/>
            <a:ext cx="136525" cy="138113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1828800" y="2743200"/>
            <a:ext cx="18256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1697038" y="3783013"/>
            <a:ext cx="398462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2081213" y="5154613"/>
            <a:ext cx="136525" cy="138112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1651000" y="5154613"/>
            <a:ext cx="138113" cy="138112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1371600" y="5897563"/>
            <a:ext cx="1143000" cy="7889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2032000" y="6218238"/>
            <a:ext cx="138113" cy="136525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1763713" y="6218238"/>
            <a:ext cx="136525" cy="136525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>
            <a:off x="1150938" y="585788"/>
            <a:ext cx="150971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>
            <a:off x="1573213" y="1828800"/>
            <a:ext cx="73183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>
            <a:off x="1674813" y="2941638"/>
            <a:ext cx="530225" cy="3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 flipV="1">
            <a:off x="1711325" y="4073525"/>
            <a:ext cx="3714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>
            <a:off x="1803400" y="5222875"/>
            <a:ext cx="246063" cy="47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1903413" y="6283325"/>
            <a:ext cx="149225" cy="3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182563" y="38735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1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182563" y="164465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2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201" name="Text Box 81"/>
          <p:cNvSpPr txBox="1">
            <a:spLocks noChangeArrowheads="1"/>
          </p:cNvSpPr>
          <p:nvPr/>
        </p:nvSpPr>
        <p:spPr bwMode="auto">
          <a:xfrm>
            <a:off x="182563" y="2743200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3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182563" y="3840163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4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182563" y="5075238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5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182563" y="6126163"/>
            <a:ext cx="268287" cy="390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6</a:t>
            </a:r>
            <a:endParaRPr lang="it-IT" sz="2200">
              <a:solidFill>
                <a:srgbClr val="66FF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126413" y="152400"/>
          <a:ext cx="681037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Image" r:id="rId3" imgW="1410519" imgH="3519944" progId="Photoshop.Image.4">
                  <p:embed/>
                </p:oleObj>
              </mc:Choice>
              <mc:Fallback>
                <p:oleObj name="Image" r:id="rId3" imgW="1410519" imgH="3519944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152400"/>
                        <a:ext cx="681037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525713" y="704850"/>
          <a:ext cx="35718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Image" r:id="rId5" imgW="9530533" imgH="1944229" progId="Photoshop.Image.4">
                  <p:embed/>
                </p:oleObj>
              </mc:Choice>
              <mc:Fallback>
                <p:oleObj name="Image" r:id="rId5" imgW="9530533" imgH="1944229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704850"/>
                        <a:ext cx="35718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04800" y="557213"/>
          <a:ext cx="14478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Image" r:id="rId7" imgW="4422167" imgH="2821038" progId="Photoshop.Image.4">
                  <p:embed/>
                </p:oleObj>
              </mc:Choice>
              <mc:Fallback>
                <p:oleObj name="Image" r:id="rId7" imgW="4422167" imgH="2821038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7213"/>
                        <a:ext cx="14478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940550" y="152400"/>
          <a:ext cx="681038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Image" r:id="rId9" imgW="1410519" imgH="3519944" progId="Photoshop.Image.4">
                  <p:embed/>
                </p:oleObj>
              </mc:Choice>
              <mc:Fallback>
                <p:oleObj name="Image" r:id="rId9" imgW="1410519" imgH="3519944" progId="Photoshop.Image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152400"/>
                        <a:ext cx="681038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76300" y="10398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28713" y="166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endParaRPr lang="it-IT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08013" y="1014413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>
                <a:solidFill>
                  <a:srgbClr val="CC0000"/>
                </a:solidFill>
                <a:latin typeface="Arial" charset="0"/>
              </a:rPr>
              <a:t>H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143000" y="10144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>
                <a:solidFill>
                  <a:srgbClr val="CC0000"/>
                </a:solidFill>
                <a:latin typeface="Arial" charset="0"/>
              </a:rPr>
              <a:t>H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3683000" y="1077913"/>
            <a:ext cx="124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2400" y="1690688"/>
            <a:ext cx="1785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 sz="2800">
                <a:solidFill>
                  <a:srgbClr val="CC0000"/>
                </a:solidFill>
                <a:latin typeface="Arial" charset="0"/>
              </a:rPr>
              <a:t>Legame </a:t>
            </a:r>
            <a:r>
              <a:rPr lang="it-IT" sz="2800">
                <a:solidFill>
                  <a:srgbClr val="CC0000"/>
                </a:solidFill>
                <a:latin typeface="Symbol" charset="0"/>
              </a:rPr>
              <a:t>s</a:t>
            </a:r>
            <a:endParaRPr lang="it-IT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505200" y="1471613"/>
            <a:ext cx="1785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 sz="2800">
                <a:solidFill>
                  <a:srgbClr val="CC0000"/>
                </a:solidFill>
                <a:latin typeface="Arial" charset="0"/>
              </a:rPr>
              <a:t>Legame </a:t>
            </a:r>
            <a:r>
              <a:rPr lang="it-IT" sz="2800">
                <a:solidFill>
                  <a:srgbClr val="CC0000"/>
                </a:solidFill>
                <a:latin typeface="Symbol" charset="0"/>
              </a:rPr>
              <a:t>s</a:t>
            </a:r>
            <a:endParaRPr lang="it-IT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010400" y="2005013"/>
            <a:ext cx="1766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 sz="2800">
                <a:solidFill>
                  <a:srgbClr val="CC0000"/>
                </a:solidFill>
                <a:latin typeface="Arial" charset="0"/>
              </a:rPr>
              <a:t>Legame </a:t>
            </a:r>
            <a:r>
              <a:rPr lang="it-IT" sz="2800">
                <a:solidFill>
                  <a:srgbClr val="CC0000"/>
                </a:solidFill>
                <a:latin typeface="Symbol" charset="0"/>
              </a:rPr>
              <a:t>p</a:t>
            </a:r>
            <a:endParaRPr lang="it-IT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7366000" y="1001713"/>
            <a:ext cx="9779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7315200" y="3286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7315200" y="4048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315200" y="4810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7315200" y="16240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7315200" y="15478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7315200" y="14716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54013" y="2743200"/>
            <a:ext cx="4384675" cy="1143000"/>
          </a:xfrm>
          <a:prstGeom prst="rect">
            <a:avLst/>
          </a:prstGeom>
          <a:noFill/>
          <a:ln w="76200" cmpd="tri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it-IT" sz="3200">
                <a:solidFill>
                  <a:srgbClr val="CC0000"/>
                </a:solidFill>
                <a:latin typeface="Arial" charset="0"/>
              </a:rPr>
              <a:t>Non esistono legami </a:t>
            </a:r>
            <a:r>
              <a:rPr lang="it-IT" sz="3200">
                <a:solidFill>
                  <a:srgbClr val="CC0000"/>
                </a:solidFill>
                <a:latin typeface="Symbol" charset="0"/>
              </a:rPr>
              <a:t>p</a:t>
            </a:r>
            <a:r>
              <a:rPr lang="it-IT" sz="3200">
                <a:solidFill>
                  <a:srgbClr val="CC0000"/>
                </a:solidFill>
                <a:latin typeface="Arial" charset="0"/>
              </a:rPr>
              <a:t> </a:t>
            </a:r>
          </a:p>
          <a:p>
            <a:pPr algn="ctr"/>
            <a:r>
              <a:rPr lang="it-IT" sz="3200">
                <a:solidFill>
                  <a:srgbClr val="CC0000"/>
                </a:solidFill>
                <a:latin typeface="Arial" charset="0"/>
              </a:rPr>
              <a:t>senza legami </a:t>
            </a:r>
            <a:r>
              <a:rPr lang="it-IT" sz="3200">
                <a:solidFill>
                  <a:srgbClr val="CC0000"/>
                </a:solidFill>
                <a:latin typeface="Symbol" charset="0"/>
              </a:rPr>
              <a:t>s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143000" y="4419600"/>
            <a:ext cx="6710363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40000"/>
              </a:lnSpc>
            </a:pPr>
            <a:r>
              <a:rPr lang="it-IT" sz="3400">
                <a:solidFill>
                  <a:schemeClr val="accent2"/>
                </a:solidFill>
                <a:latin typeface="Arial" charset="0"/>
              </a:rPr>
              <a:t>I legami covalenti tra atomi uguali </a:t>
            </a:r>
          </a:p>
          <a:p>
            <a:pPr>
              <a:lnSpc>
                <a:spcPct val="140000"/>
              </a:lnSpc>
            </a:pPr>
            <a:r>
              <a:rPr lang="it-IT" sz="3400">
                <a:solidFill>
                  <a:schemeClr val="accent2"/>
                </a:solidFill>
                <a:latin typeface="Arial" charset="0"/>
              </a:rPr>
              <a:t>si dicono </a:t>
            </a:r>
            <a:r>
              <a:rPr lang="it-IT" sz="3400" b="1" u="sng">
                <a:solidFill>
                  <a:schemeClr val="accent2"/>
                </a:solidFill>
                <a:latin typeface="Arial" charset="0"/>
              </a:rPr>
              <a:t>OMOPOLARI</a:t>
            </a:r>
            <a:r>
              <a:rPr lang="it-IT" sz="3400">
                <a:solidFill>
                  <a:schemeClr val="accent2"/>
                </a:solidFill>
                <a:latin typeface="Arial" charset="0"/>
              </a:rPr>
              <a:t>, quelli tra </a:t>
            </a:r>
          </a:p>
          <a:p>
            <a:pPr>
              <a:lnSpc>
                <a:spcPct val="140000"/>
              </a:lnSpc>
            </a:pPr>
            <a:r>
              <a:rPr lang="it-IT" sz="3400">
                <a:solidFill>
                  <a:schemeClr val="accent2"/>
                </a:solidFill>
                <a:latin typeface="Arial" charset="0"/>
              </a:rPr>
              <a:t>atomi diversi </a:t>
            </a:r>
            <a:r>
              <a:rPr lang="it-IT" sz="3400" b="1" u="sng">
                <a:solidFill>
                  <a:schemeClr val="accent2"/>
                </a:solidFill>
                <a:latin typeface="Arial" charset="0"/>
              </a:rPr>
              <a:t>ETEROPOLARI</a:t>
            </a:r>
            <a:endParaRPr lang="it-IT" sz="3400">
              <a:solidFill>
                <a:schemeClr val="accent2"/>
              </a:solidFill>
              <a:latin typeface="Symbol" charset="0"/>
            </a:endParaRP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 rot="5400000">
            <a:off x="7620000" y="2336800"/>
            <a:ext cx="533400" cy="1219200"/>
          </a:xfrm>
          <a:prstGeom prst="moon">
            <a:avLst>
              <a:gd name="adj" fmla="val 3779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rot="16200000" flipV="1">
            <a:off x="7620000" y="2933700"/>
            <a:ext cx="533400" cy="1219200"/>
          </a:xfrm>
          <a:prstGeom prst="moon">
            <a:avLst>
              <a:gd name="adj" fmla="val 37796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3607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72390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8445500" y="3213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V="1">
            <a:off x="7340600" y="3249613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83113" y="5211763"/>
          <a:ext cx="11890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Image" r:id="rId3" imgW="1906107" imgH="1385104" progId="Photoshop.Image.4">
                  <p:embed/>
                </p:oleObj>
              </mc:Choice>
              <mc:Fallback>
                <p:oleObj name="Image" r:id="rId3" imgW="1906107" imgH="1385104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211763"/>
                        <a:ext cx="118903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096963" y="92075"/>
            <a:ext cx="6950075" cy="639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4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ea typeface="Arial"/>
                <a:cs typeface="Arial"/>
              </a:rPr>
              <a:t>Legami Omopolari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0738" y="1112838"/>
            <a:ext cx="1254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99"/>
                </a:solidFill>
                <a:latin typeface="Arial" charset="0"/>
              </a:rPr>
              <a:t>F   +    F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97238" y="1112838"/>
            <a:ext cx="9064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99"/>
                </a:solidFill>
                <a:latin typeface="Arial" charset="0"/>
              </a:rPr>
              <a:t>F     F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374900" y="1341438"/>
            <a:ext cx="73183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879600" y="1135063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879600" y="1501775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865188" y="1501775"/>
            <a:ext cx="18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865188" y="1135063"/>
            <a:ext cx="18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289300" y="1135063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983038" y="1135063"/>
            <a:ext cx="18256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983038" y="1501775"/>
            <a:ext cx="18256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289300" y="1501775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rot="-5400000">
            <a:off x="729456" y="1326357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rot="-5400000">
            <a:off x="2008981" y="1326357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rot="-5400000">
            <a:off x="3174206" y="1326357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rot="-5400000">
            <a:off x="4120356" y="1326357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017588" y="1050925"/>
            <a:ext cx="1968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99"/>
                </a:solidFill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689100" y="1227138"/>
            <a:ext cx="1952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99"/>
                </a:solidFill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656013" y="1112838"/>
            <a:ext cx="196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99"/>
                </a:solidFill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656013" y="1227138"/>
            <a:ext cx="196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99"/>
                </a:solidFill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392738" y="1112838"/>
            <a:ext cx="2790825" cy="44291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99"/>
                </a:solidFill>
                <a:latin typeface="Arial" charset="0"/>
              </a:rPr>
              <a:t>Legame semplice </a:t>
            </a:r>
            <a:r>
              <a:rPr lang="it-IT">
                <a:solidFill>
                  <a:srgbClr val="000099"/>
                </a:solidFill>
                <a:latin typeface="Symbol" charset="0"/>
              </a:rPr>
              <a:t>s</a:t>
            </a:r>
            <a:endParaRPr lang="it-IT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307138" y="1660525"/>
            <a:ext cx="9048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99"/>
                </a:solidFill>
                <a:latin typeface="Arial" charset="0"/>
              </a:rPr>
              <a:t>F     F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297613" y="1684338"/>
            <a:ext cx="18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991350" y="1684338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6991350" y="2049463"/>
            <a:ext cx="182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297613" y="2049463"/>
            <a:ext cx="18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rot="-5400000">
            <a:off x="6184107" y="1874044"/>
            <a:ext cx="18256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rot="-5400000">
            <a:off x="7128669" y="1874044"/>
            <a:ext cx="18256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604000" y="1866900"/>
            <a:ext cx="31908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200" name="Object 32"/>
          <p:cNvGraphicFramePr>
            <a:graphicFrameLocks noChangeAspect="1"/>
          </p:cNvGraphicFramePr>
          <p:nvPr/>
        </p:nvGraphicFramePr>
        <p:xfrm>
          <a:off x="1146175" y="1920875"/>
          <a:ext cx="28400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Image" r:id="rId5" imgW="9530533" imgH="1944229" progId="Photoshop.Image.4">
                  <p:embed/>
                </p:oleObj>
              </mc:Choice>
              <mc:Fallback>
                <p:oleObj name="Image" r:id="rId5" imgW="9530533" imgH="1944229" progId="Photoshop.Image.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1920875"/>
                        <a:ext cx="28400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966913" y="2193925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1868488" y="1714500"/>
            <a:ext cx="2968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99"/>
                </a:solidFill>
                <a:latin typeface="Arial" charset="0"/>
              </a:rPr>
              <a:t>F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3065463" y="1714500"/>
            <a:ext cx="2936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99"/>
                </a:solidFill>
                <a:latin typeface="Arial" charset="0"/>
              </a:rPr>
              <a:t>F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457200" y="3282950"/>
            <a:ext cx="13573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O   +    O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935288" y="3282950"/>
            <a:ext cx="9239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O    O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2011363" y="3511550"/>
            <a:ext cx="7318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554163" y="3305175"/>
            <a:ext cx="184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503238" y="3670300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rot="-2542659">
            <a:off x="3725863" y="3606800"/>
            <a:ext cx="1809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rot="2291457">
            <a:off x="3703638" y="3387725"/>
            <a:ext cx="1841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rot="-5400000">
            <a:off x="365125" y="3495675"/>
            <a:ext cx="184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rot="-5400000">
            <a:off x="1690688" y="3495675"/>
            <a:ext cx="184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706438" y="3273425"/>
            <a:ext cx="1968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3294063" y="3282950"/>
            <a:ext cx="193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3294063" y="3397250"/>
            <a:ext cx="193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703263" y="3373438"/>
            <a:ext cx="196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490663" y="3502025"/>
            <a:ext cx="193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582738" y="3502025"/>
            <a:ext cx="1968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 rot="2291457">
            <a:off x="2916238" y="3630613"/>
            <a:ext cx="18256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 rot="-2542659">
            <a:off x="2894013" y="3389313"/>
            <a:ext cx="180975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4287838" y="3236913"/>
            <a:ext cx="4537075" cy="442912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Legame doppi, uno è </a:t>
            </a:r>
            <a:r>
              <a:rPr lang="it-IT">
                <a:solidFill>
                  <a:srgbClr val="FF0000"/>
                </a:solidFill>
                <a:latin typeface="Symbol" charset="0"/>
              </a:rPr>
              <a:t>s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 ed uno </a:t>
            </a:r>
            <a:r>
              <a:rPr lang="it-IT">
                <a:solidFill>
                  <a:srgbClr val="FF0000"/>
                </a:solidFill>
                <a:latin typeface="Symbol" charset="0"/>
              </a:rPr>
              <a:t>p</a:t>
            </a:r>
            <a:endParaRPr lang="it-IT">
              <a:solidFill>
                <a:srgbClr val="000099"/>
              </a:solidFill>
              <a:latin typeface="Symbol" charset="0"/>
            </a:endParaRP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6310313" y="3922713"/>
            <a:ext cx="9223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O    O</a:t>
            </a:r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 rot="-2542659">
            <a:off x="7099300" y="4219575"/>
            <a:ext cx="18256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 rot="2291457">
            <a:off x="7078663" y="4002088"/>
            <a:ext cx="184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 rot="2291457">
            <a:off x="6291263" y="4244975"/>
            <a:ext cx="184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 rot="-2542659">
            <a:off x="6267450" y="4003675"/>
            <a:ext cx="1825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6608763" y="4070350"/>
            <a:ext cx="32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6608763" y="4144963"/>
            <a:ext cx="32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229" name="Object 61"/>
          <p:cNvGraphicFramePr>
            <a:graphicFrameLocks noChangeAspect="1"/>
          </p:cNvGraphicFramePr>
          <p:nvPr/>
        </p:nvGraphicFramePr>
        <p:xfrm>
          <a:off x="687388" y="4608513"/>
          <a:ext cx="3336925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Image" r:id="rId7" imgW="8513943" imgH="4256971" progId="Photoshop.Image.4">
                  <p:embed/>
                </p:oleObj>
              </mc:Choice>
              <mc:Fallback>
                <p:oleObj name="Image" r:id="rId7" imgW="8513943" imgH="4256971" progId="Photoshop.Image.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608513"/>
                        <a:ext cx="3336925" cy="166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1828800" y="492760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1835150" y="4984750"/>
            <a:ext cx="1004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1835150" y="5048250"/>
            <a:ext cx="1004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1738313" y="6008688"/>
            <a:ext cx="1004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1738313" y="5951538"/>
            <a:ext cx="1004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>
            <a:off x="1738313" y="5888038"/>
            <a:ext cx="1004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2151063" y="4516438"/>
            <a:ext cx="2762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Symbol" charset="0"/>
              </a:rPr>
              <a:t>p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2112963" y="5527675"/>
            <a:ext cx="2921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Symbol" charset="0"/>
              </a:rPr>
              <a:t>s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2151063" y="5934075"/>
            <a:ext cx="276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Symbol" charset="0"/>
              </a:rPr>
              <a:t>p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7239" name="Object 71"/>
          <p:cNvGraphicFramePr>
            <a:graphicFrameLocks noChangeAspect="1"/>
          </p:cNvGraphicFramePr>
          <p:nvPr/>
        </p:nvGraphicFramePr>
        <p:xfrm>
          <a:off x="7116763" y="5121275"/>
          <a:ext cx="1301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Image" r:id="rId9" imgW="2249206" imgH="1575159" progId="Photoshop.Image.4">
                  <p:embed/>
                </p:oleObj>
              </mc:Choice>
              <mc:Fallback>
                <p:oleObj name="Image" r:id="rId9" imgW="2249206" imgH="1575159" progId="Photoshop.Image.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5121275"/>
                        <a:ext cx="13017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5738813" y="5280025"/>
            <a:ext cx="1508125" cy="41275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41" name="AutoShape 73"/>
          <p:cNvSpPr>
            <a:spLocks noChangeArrowheads="1"/>
          </p:cNvSpPr>
          <p:nvPr/>
        </p:nvSpPr>
        <p:spPr bwMode="auto">
          <a:xfrm rot="16200000" flipV="1">
            <a:off x="6103938" y="5143500"/>
            <a:ext cx="731837" cy="1509713"/>
          </a:xfrm>
          <a:prstGeom prst="moon">
            <a:avLst>
              <a:gd name="adj" fmla="val 30278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3607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42" name="AutoShape 74"/>
          <p:cNvSpPr>
            <a:spLocks noChangeArrowheads="1"/>
          </p:cNvSpPr>
          <p:nvPr/>
        </p:nvSpPr>
        <p:spPr bwMode="auto">
          <a:xfrm rot="5400000">
            <a:off x="6104732" y="4274343"/>
            <a:ext cx="730250" cy="1509713"/>
          </a:xfrm>
          <a:prstGeom prst="moon">
            <a:avLst>
              <a:gd name="adj" fmla="val 30278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3607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5594350" y="5200650"/>
            <a:ext cx="255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200"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7104063" y="5200650"/>
            <a:ext cx="25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200"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354763" y="4332288"/>
            <a:ext cx="279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Symbol" charset="0"/>
              </a:rPr>
              <a:t>p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354763" y="6149975"/>
            <a:ext cx="279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Symbol" charset="0"/>
              </a:rPr>
              <a:t>p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348413" y="5222875"/>
            <a:ext cx="2921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  <a:latin typeface="Symbol" charset="0"/>
              </a:rPr>
              <a:t>s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4638" y="3565525"/>
          <a:ext cx="447992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Image" r:id="rId3" imgW="7408401" imgH="3596188" progId="Photoshop.Image.4">
                  <p:embed/>
                </p:oleObj>
              </mc:Choice>
              <mc:Fallback>
                <p:oleObj name="Image" r:id="rId3" imgW="7408401" imgH="3596188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3565525"/>
                        <a:ext cx="447992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151063" y="4114800"/>
            <a:ext cx="9588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4838" y="1600200"/>
            <a:ext cx="1323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N   +    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84513" y="1600200"/>
            <a:ext cx="889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N    N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159000" y="1828800"/>
            <a:ext cx="731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52463" y="1989138"/>
            <a:ext cx="1809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rot="-5400000">
            <a:off x="513557" y="1813719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rot="-5400000">
            <a:off x="1839119" y="1813719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46138" y="1590675"/>
            <a:ext cx="1952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3440113" y="1600200"/>
            <a:ext cx="196850" cy="461963"/>
            <a:chOff x="3419" y="1536"/>
            <a:chExt cx="206" cy="485"/>
          </a:xfrm>
        </p:grpSpPr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3419" y="1536"/>
              <a:ext cx="2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900">
                  <a:solidFill>
                    <a:srgbClr val="FF0000"/>
                  </a:solidFill>
                  <a:latin typeface="Arial" charset="0"/>
                </a:rPr>
                <a:t>•</a:t>
              </a:r>
              <a:endParaRPr lang="it-IT" sz="1400">
                <a:solidFill>
                  <a:srgbClr val="FF0000"/>
                </a:solidFill>
              </a:endParaRP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419" y="1656"/>
              <a:ext cx="2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900">
                  <a:solidFill>
                    <a:srgbClr val="FF0000"/>
                  </a:solidFill>
                  <a:latin typeface="Arial" charset="0"/>
                </a:rPr>
                <a:t>•</a:t>
              </a:r>
              <a:endParaRPr lang="it-IT" sz="1400">
                <a:solidFill>
                  <a:srgbClr val="FF0000"/>
                </a:solidFill>
              </a:endParaRPr>
            </a:p>
          </p:txBody>
        </p: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50900" y="1692275"/>
            <a:ext cx="19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611313" y="1820863"/>
            <a:ext cx="196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706563" y="1820863"/>
            <a:ext cx="196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437063" y="1554163"/>
            <a:ext cx="4178300" cy="444500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Legame triplo, con un </a:t>
            </a:r>
            <a:r>
              <a:rPr lang="it-IT">
                <a:solidFill>
                  <a:srgbClr val="FF0000"/>
                </a:solidFill>
                <a:latin typeface="Symbol" charset="0"/>
              </a:rPr>
              <a:t>s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 due </a:t>
            </a:r>
            <a:r>
              <a:rPr lang="it-IT">
                <a:solidFill>
                  <a:srgbClr val="FF0000"/>
                </a:solidFill>
                <a:latin typeface="Symbol" charset="0"/>
              </a:rPr>
              <a:t>p</a:t>
            </a:r>
            <a:endParaRPr lang="it-IT">
              <a:solidFill>
                <a:srgbClr val="000099"/>
              </a:solidFill>
              <a:latin typeface="Symbol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456363" y="2239963"/>
            <a:ext cx="8905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0000"/>
                </a:solidFill>
                <a:latin typeface="Arial" charset="0"/>
              </a:rPr>
              <a:t>N    N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742113" y="2379663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742113" y="2454275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77863" y="1417638"/>
            <a:ext cx="196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663700" y="1417638"/>
            <a:ext cx="1952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0000"/>
                </a:solidFill>
                <a:latin typeface="Arial" charset="0"/>
              </a:rPr>
              <a:t>•</a:t>
            </a:r>
            <a:endParaRPr lang="it-IT" sz="1400">
              <a:solidFill>
                <a:srgbClr val="FF0000"/>
              </a:solidFill>
            </a:endParaRPr>
          </a:p>
        </p:txBody>
      </p: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3440113" y="1279525"/>
            <a:ext cx="196850" cy="461963"/>
            <a:chOff x="3419" y="1536"/>
            <a:chExt cx="206" cy="485"/>
          </a:xfrm>
        </p:grpSpPr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3419" y="1536"/>
              <a:ext cx="2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900">
                  <a:solidFill>
                    <a:srgbClr val="FF0000"/>
                  </a:solidFill>
                  <a:latin typeface="Arial" charset="0"/>
                </a:rPr>
                <a:t>•</a:t>
              </a:r>
              <a:endParaRPr lang="it-IT" sz="1400">
                <a:solidFill>
                  <a:srgbClr val="FF0000"/>
                </a:solidFill>
              </a:endParaRP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3419" y="1656"/>
              <a:ext cx="2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900">
                  <a:solidFill>
                    <a:srgbClr val="FF0000"/>
                  </a:solidFill>
                  <a:latin typeface="Arial" charset="0"/>
                </a:rPr>
                <a:t>•</a:t>
              </a:r>
              <a:endParaRPr lang="it-IT" sz="1400">
                <a:solidFill>
                  <a:srgbClr val="FF0000"/>
                </a:solidFill>
              </a:endParaRPr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3440113" y="1920875"/>
            <a:ext cx="196850" cy="461963"/>
            <a:chOff x="3419" y="1536"/>
            <a:chExt cx="206" cy="485"/>
          </a:xfrm>
        </p:grpSpPr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3419" y="1536"/>
              <a:ext cx="2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900">
                  <a:solidFill>
                    <a:srgbClr val="FF0000"/>
                  </a:solidFill>
                  <a:latin typeface="Arial" charset="0"/>
                </a:rPr>
                <a:t>•</a:t>
              </a:r>
              <a:endParaRPr lang="it-IT" sz="1400">
                <a:solidFill>
                  <a:srgbClr val="FF0000"/>
                </a:solidFill>
              </a:endParaRPr>
            </a:p>
          </p:txBody>
        </p:sp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3419" y="1656"/>
              <a:ext cx="2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900">
                  <a:solidFill>
                    <a:srgbClr val="FF0000"/>
                  </a:solidFill>
                  <a:latin typeface="Arial" charset="0"/>
                </a:rPr>
                <a:t>•</a:t>
              </a:r>
              <a:endParaRPr lang="it-IT" sz="1400">
                <a:solidFill>
                  <a:srgbClr val="FF0000"/>
                </a:solidFill>
              </a:endParaRPr>
            </a:p>
          </p:txBody>
        </p:sp>
      </p:grpSp>
      <p:sp>
        <p:nvSpPr>
          <p:cNvPr id="8221" name="Line 29"/>
          <p:cNvSpPr>
            <a:spLocks noChangeShapeType="1"/>
          </p:cNvSpPr>
          <p:nvPr/>
        </p:nvSpPr>
        <p:spPr bwMode="auto">
          <a:xfrm rot="-5400000">
            <a:off x="2974182" y="1816894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rot="-5400000">
            <a:off x="3888582" y="1816894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6742113" y="2530475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224" name="Object 32"/>
          <p:cNvGraphicFramePr>
            <a:graphicFrameLocks noChangeAspect="1"/>
          </p:cNvGraphicFramePr>
          <p:nvPr/>
        </p:nvGraphicFramePr>
        <p:xfrm>
          <a:off x="5194300" y="4389438"/>
          <a:ext cx="11890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Image" r:id="rId5" imgW="1906107" imgH="1385104" progId="Photoshop.Image.4">
                  <p:embed/>
                </p:oleObj>
              </mc:Choice>
              <mc:Fallback>
                <p:oleObj name="Image" r:id="rId5" imgW="1906107" imgH="1385104" progId="Photoshop.Image.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4389438"/>
                        <a:ext cx="118903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7726363" y="4297363"/>
          <a:ext cx="13049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Image" r:id="rId7" imgW="2249206" imgH="1575159" progId="Photoshop.Image.4">
                  <p:embed/>
                </p:oleObj>
              </mc:Choice>
              <mc:Fallback>
                <p:oleObj name="Image" r:id="rId7" imgW="2249206" imgH="1575159" progId="Photoshop.Image.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4297363"/>
                        <a:ext cx="13049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6350000" y="4457700"/>
            <a:ext cx="1509713" cy="4111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 rot="16200000" flipV="1">
            <a:off x="6463506" y="4571207"/>
            <a:ext cx="1235075" cy="1509712"/>
          </a:xfrm>
          <a:prstGeom prst="moon">
            <a:avLst>
              <a:gd name="adj" fmla="val 30278"/>
            </a:avLst>
          </a:prstGeom>
          <a:gradFill rotWithShape="0">
            <a:gsLst>
              <a:gs pos="0">
                <a:srgbClr val="0033CC">
                  <a:gamma/>
                  <a:tint val="43922"/>
                  <a:invGamma/>
                </a:srgbClr>
              </a:gs>
              <a:gs pos="100000">
                <a:srgbClr val="0033CC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 rot="5400000">
            <a:off x="6441281" y="3177382"/>
            <a:ext cx="1279525" cy="1509712"/>
          </a:xfrm>
          <a:prstGeom prst="moon">
            <a:avLst>
              <a:gd name="adj" fmla="val 30278"/>
            </a:avLst>
          </a:prstGeom>
          <a:gradFill rotWithShape="0">
            <a:gsLst>
              <a:gs pos="0">
                <a:srgbClr val="0033CC">
                  <a:gamma/>
                  <a:tint val="43922"/>
                  <a:invGamma/>
                </a:srgbClr>
              </a:gs>
              <a:gs pos="100000">
                <a:srgbClr val="0033CC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6208713" y="4378325"/>
            <a:ext cx="2540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200"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7715250" y="4378325"/>
            <a:ext cx="2540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200">
                <a:latin typeface="Arial" charset="0"/>
              </a:rPr>
              <a:t>•</a:t>
            </a:r>
            <a:endParaRPr lang="it-IT" sz="1400"/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 rot="16200000" flipV="1">
            <a:off x="6767512" y="4229101"/>
            <a:ext cx="595313" cy="1554162"/>
          </a:xfrm>
          <a:prstGeom prst="moon">
            <a:avLst>
              <a:gd name="adj" fmla="val 30278"/>
            </a:avLst>
          </a:prstGeom>
          <a:gradFill rotWithShape="0">
            <a:gsLst>
              <a:gs pos="0">
                <a:srgbClr val="FF7C23">
                  <a:gamma/>
                  <a:tint val="43922"/>
                  <a:invGamma/>
                </a:srgbClr>
              </a:gs>
              <a:gs pos="100000">
                <a:srgbClr val="FF7C2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 rot="5400000">
            <a:off x="6767512" y="3543301"/>
            <a:ext cx="595313" cy="1554162"/>
          </a:xfrm>
          <a:prstGeom prst="moon">
            <a:avLst>
              <a:gd name="adj" fmla="val 30278"/>
            </a:avLst>
          </a:prstGeom>
          <a:gradFill rotWithShape="0">
            <a:gsLst>
              <a:gs pos="0">
                <a:srgbClr val="FF7C23">
                  <a:gamma/>
                  <a:tint val="43922"/>
                  <a:invGamma/>
                </a:srgbClr>
              </a:gs>
              <a:gs pos="100000">
                <a:srgbClr val="FF7C2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1693863" y="3840163"/>
            <a:ext cx="1735137" cy="0"/>
          </a:xfrm>
          <a:prstGeom prst="line">
            <a:avLst/>
          </a:prstGeom>
          <a:noFill/>
          <a:ln w="38100">
            <a:solidFill>
              <a:srgbClr val="FF7C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3840163" y="4114800"/>
            <a:ext cx="274637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1646238" y="5532438"/>
            <a:ext cx="1736725" cy="0"/>
          </a:xfrm>
          <a:prstGeom prst="line">
            <a:avLst/>
          </a:prstGeom>
          <a:noFill/>
          <a:ln w="38100">
            <a:solidFill>
              <a:srgbClr val="FF7C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1236663" y="5257800"/>
            <a:ext cx="1735137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2239963" y="3398838"/>
            <a:ext cx="3540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z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2379663" y="3703638"/>
            <a:ext cx="3540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y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2379663" y="4865688"/>
            <a:ext cx="2857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s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1808163" y="4846638"/>
            <a:ext cx="3540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y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2239963" y="5440363"/>
            <a:ext cx="3540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z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42" name="WordArt 50"/>
          <p:cNvSpPr>
            <a:spLocks noChangeArrowheads="1" noChangeShapeType="1" noTextEdit="1"/>
          </p:cNvSpPr>
          <p:nvPr/>
        </p:nvSpPr>
        <p:spPr bwMode="auto">
          <a:xfrm>
            <a:off x="731838" y="274638"/>
            <a:ext cx="77724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4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Legame Triplo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639763" y="0"/>
            <a:ext cx="8093075" cy="731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Legame Covalente Polare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481513" y="1235075"/>
            <a:ext cx="776287" cy="730250"/>
          </a:xfrm>
          <a:prstGeom prst="ellipse">
            <a:avLst/>
          </a:prstGeom>
          <a:gradFill rotWithShape="0">
            <a:gsLst>
              <a:gs pos="0">
                <a:srgbClr val="E5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011363" y="1235075"/>
            <a:ext cx="777875" cy="730250"/>
          </a:xfrm>
          <a:prstGeom prst="ellipse">
            <a:avLst/>
          </a:prstGeom>
          <a:gradFill rotWithShape="0">
            <a:gsLst>
              <a:gs pos="0">
                <a:srgbClr val="E5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424113" y="1600200"/>
            <a:ext cx="2422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354263" y="1549400"/>
            <a:ext cx="92075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824413" y="1549400"/>
            <a:ext cx="90487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195513" y="868363"/>
            <a:ext cx="4508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A7FF6B"/>
                </a:solidFill>
                <a:latin typeface="Comic Sans MS" charset="0"/>
              </a:rPr>
              <a:t>Q</a:t>
            </a:r>
            <a:r>
              <a:rPr lang="it-IT" sz="2300" baseline="-25000">
                <a:solidFill>
                  <a:srgbClr val="A7FF6B"/>
                </a:solidFill>
                <a:latin typeface="Comic Sans MS" charset="0"/>
              </a:rPr>
              <a:t>1</a:t>
            </a:r>
            <a:endParaRPr lang="it-IT" sz="2300">
              <a:solidFill>
                <a:srgbClr val="A7FF6B"/>
              </a:solidFill>
              <a:latin typeface="Comic Sans MS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4538" y="868363"/>
            <a:ext cx="657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A7FF6B"/>
                </a:solidFill>
                <a:latin typeface="Comic Sans MS" charset="0"/>
              </a:rPr>
              <a:t>- Q</a:t>
            </a:r>
            <a:r>
              <a:rPr lang="it-IT" sz="2300" baseline="-25000">
                <a:solidFill>
                  <a:srgbClr val="A7FF6B"/>
                </a:solidFill>
                <a:latin typeface="Comic Sans MS" charset="0"/>
              </a:rPr>
              <a:t>1</a:t>
            </a:r>
            <a:endParaRPr lang="it-IT" sz="2300">
              <a:solidFill>
                <a:srgbClr val="A7FF6B"/>
              </a:solidFill>
              <a:latin typeface="Comic Sans MS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429000" y="1646238"/>
            <a:ext cx="2492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A7FF6B"/>
                </a:solidFill>
                <a:latin typeface="Comic Sans MS" charset="0"/>
              </a:rPr>
              <a:t>r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761038" y="1371600"/>
            <a:ext cx="1579562" cy="42545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A7FF6B"/>
                </a:solidFill>
                <a:latin typeface="Symbol" charset="0"/>
              </a:rPr>
              <a:t>m</a:t>
            </a:r>
            <a:r>
              <a:rPr lang="it-IT" sz="2300">
                <a:solidFill>
                  <a:srgbClr val="A7FF6B"/>
                </a:solidFill>
                <a:latin typeface="Comic Sans MS" charset="0"/>
              </a:rPr>
              <a:t> = Q</a:t>
            </a:r>
            <a:r>
              <a:rPr lang="it-IT" sz="2300" baseline="-25000">
                <a:solidFill>
                  <a:srgbClr val="A7FF6B"/>
                </a:solidFill>
                <a:latin typeface="Comic Sans MS" charset="0"/>
              </a:rPr>
              <a:t>1</a:t>
            </a:r>
            <a:r>
              <a:rPr lang="it-IT" sz="2300">
                <a:solidFill>
                  <a:srgbClr val="A7FF6B"/>
                </a:solidFill>
                <a:latin typeface="Comic Sans MS" charset="0"/>
              </a:rPr>
              <a:t>  </a:t>
            </a:r>
            <a:r>
              <a:rPr lang="it-IT" sz="2300">
                <a:solidFill>
                  <a:srgbClr val="A7FF6B"/>
                </a:solidFill>
                <a:latin typeface="Comic Sans MS" charset="0"/>
                <a:sym typeface="Symbol" charset="0"/>
              </a:rPr>
              <a:t>  r</a:t>
            </a:r>
            <a:endParaRPr lang="it-IT" sz="2300">
              <a:solidFill>
                <a:srgbClr val="A7FF6B"/>
              </a:solidFill>
              <a:latin typeface="Comic Sans MS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38113" y="2108200"/>
            <a:ext cx="71818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it-IT" sz="2500" b="1" u="sng">
                <a:solidFill>
                  <a:srgbClr val="FFFF66"/>
                </a:solidFill>
                <a:latin typeface="Comic Sans MS" charset="0"/>
              </a:rPr>
              <a:t>Unità SI</a:t>
            </a:r>
            <a:r>
              <a:rPr lang="it-IT" sz="2500">
                <a:solidFill>
                  <a:srgbClr val="FFFF66"/>
                </a:solidFill>
                <a:latin typeface="Comic Sans MS" charset="0"/>
              </a:rPr>
              <a:t>       	Coulomb  x  metro</a:t>
            </a:r>
          </a:p>
          <a:p>
            <a:pPr>
              <a:lnSpc>
                <a:spcPct val="140000"/>
              </a:lnSpc>
            </a:pPr>
            <a:r>
              <a:rPr lang="it-IT" sz="2500" b="1" u="sng">
                <a:solidFill>
                  <a:srgbClr val="FFFF66"/>
                </a:solidFill>
                <a:latin typeface="Comic Sans MS" charset="0"/>
              </a:rPr>
              <a:t>Unità Debye</a:t>
            </a:r>
            <a:r>
              <a:rPr lang="it-IT" sz="2500">
                <a:solidFill>
                  <a:srgbClr val="FFFF66"/>
                </a:solidFill>
                <a:latin typeface="Comic Sans MS" charset="0"/>
              </a:rPr>
              <a:t> 	1 carica elettronica  x  0,21 Å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rot="9762361">
            <a:off x="1798638" y="4625975"/>
            <a:ext cx="549275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 rot="-3173903">
            <a:off x="1241425" y="4945063"/>
            <a:ext cx="549275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 rot="-1766881">
            <a:off x="2341563" y="5127625"/>
            <a:ext cx="546100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 rot="7690960">
            <a:off x="2385219" y="4671219"/>
            <a:ext cx="547688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 rot="2290960">
            <a:off x="2112963" y="4168775"/>
            <a:ext cx="546100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243013" y="4305300"/>
            <a:ext cx="547687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 rot="3184582">
            <a:off x="1610519" y="5357019"/>
            <a:ext cx="547688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 rot="-2839114">
            <a:off x="2384425" y="5494338"/>
            <a:ext cx="549275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5884863" y="4846638"/>
            <a:ext cx="549275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212013" y="5029200"/>
            <a:ext cx="547687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7212013" y="4572000"/>
            <a:ext cx="547687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754813" y="4251325"/>
            <a:ext cx="547687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930900" y="4160838"/>
            <a:ext cx="550863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884863" y="5257800"/>
            <a:ext cx="549275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6845300" y="5394325"/>
            <a:ext cx="550863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256463" y="3978275"/>
            <a:ext cx="549275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317750" y="5165725"/>
            <a:ext cx="2857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659063" y="5265738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2386013" y="4762500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2125663" y="4022725"/>
            <a:ext cx="2857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189038" y="4251325"/>
            <a:ext cx="28416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1257300" y="5029200"/>
            <a:ext cx="284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1630363" y="5165725"/>
            <a:ext cx="2857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2424113" y="5554663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1778000" y="4632325"/>
            <a:ext cx="2841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674938" y="4922838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2646363" y="4457700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2430463" y="4160838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112963" y="4514850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570038" y="4221163"/>
            <a:ext cx="2286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503363" y="4746625"/>
            <a:ext cx="2286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884363" y="5402263"/>
            <a:ext cx="2286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6205538" y="5165725"/>
            <a:ext cx="2286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6215063" y="4770438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6243638" y="4068763"/>
            <a:ext cx="2286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7073900" y="4160838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7569200" y="3894138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7531100" y="4473575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7531100" y="4960938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7173913" y="5311775"/>
            <a:ext cx="22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>
                <a:solidFill>
                  <a:srgbClr val="000066"/>
                </a:solidFill>
                <a:latin typeface="Tahoma" charset="0"/>
              </a:rPr>
              <a:t>-</a:t>
            </a:r>
            <a:endParaRPr lang="it-IT" sz="2600" b="1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5854700" y="5219700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5846763" y="4808538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5897563" y="4114800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6729413" y="4206875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811963" y="5349875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7180263" y="4983163"/>
            <a:ext cx="2825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7180263" y="4525963"/>
            <a:ext cx="2825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7212013" y="3932238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7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17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77" name="AutoShape 61"/>
          <p:cNvSpPr>
            <a:spLocks/>
          </p:cNvSpPr>
          <p:nvPr/>
        </p:nvSpPr>
        <p:spPr bwMode="auto">
          <a:xfrm>
            <a:off x="1052513" y="3840163"/>
            <a:ext cx="412750" cy="2149475"/>
          </a:xfrm>
          <a:prstGeom prst="leftBracket">
            <a:avLst>
              <a:gd name="adj" fmla="val 135738"/>
            </a:avLst>
          </a:prstGeom>
          <a:noFill/>
          <a:ln w="28575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8" name="AutoShape 62"/>
          <p:cNvSpPr>
            <a:spLocks/>
          </p:cNvSpPr>
          <p:nvPr/>
        </p:nvSpPr>
        <p:spPr bwMode="auto">
          <a:xfrm>
            <a:off x="2925763" y="3840163"/>
            <a:ext cx="320675" cy="2195512"/>
          </a:xfrm>
          <a:prstGeom prst="rightBracket">
            <a:avLst>
              <a:gd name="adj" fmla="val 170561"/>
            </a:avLst>
          </a:prstGeom>
          <a:noFill/>
          <a:ln w="28575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9" name="AutoShape 63"/>
          <p:cNvSpPr>
            <a:spLocks/>
          </p:cNvSpPr>
          <p:nvPr/>
        </p:nvSpPr>
        <p:spPr bwMode="auto">
          <a:xfrm>
            <a:off x="5624513" y="3840163"/>
            <a:ext cx="412750" cy="2149475"/>
          </a:xfrm>
          <a:prstGeom prst="leftBracket">
            <a:avLst>
              <a:gd name="adj" fmla="val 43397"/>
            </a:avLst>
          </a:prstGeom>
          <a:noFill/>
          <a:ln w="28575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0" name="AutoShape 64"/>
          <p:cNvSpPr>
            <a:spLocks/>
          </p:cNvSpPr>
          <p:nvPr/>
        </p:nvSpPr>
        <p:spPr bwMode="auto">
          <a:xfrm>
            <a:off x="7818438" y="3840163"/>
            <a:ext cx="320675" cy="2195512"/>
          </a:xfrm>
          <a:prstGeom prst="rightBracket">
            <a:avLst>
              <a:gd name="adj" fmla="val 62696"/>
            </a:avLst>
          </a:prstGeom>
          <a:noFill/>
          <a:ln w="28575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7878763" y="3521075"/>
            <a:ext cx="3492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3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3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5713413" y="3467100"/>
            <a:ext cx="234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700">
                <a:solidFill>
                  <a:srgbClr val="FFFF66"/>
                </a:solidFill>
                <a:latin typeface="Tahoma" charset="0"/>
              </a:rPr>
              <a:t>-</a:t>
            </a:r>
            <a:endParaRPr lang="it-IT" sz="270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4546600" y="4973638"/>
            <a:ext cx="2036763" cy="1592262"/>
          </a:xfrm>
          <a:custGeom>
            <a:avLst/>
            <a:gdLst>
              <a:gd name="T0" fmla="*/ 972 w 2139"/>
              <a:gd name="T1" fmla="*/ 14 h 1672"/>
              <a:gd name="T2" fmla="*/ 354 w 2139"/>
              <a:gd name="T3" fmla="*/ 33 h 1672"/>
              <a:gd name="T4" fmla="*/ 100 w 2139"/>
              <a:gd name="T5" fmla="*/ 214 h 1672"/>
              <a:gd name="T6" fmla="*/ 372 w 2139"/>
              <a:gd name="T7" fmla="*/ 469 h 1672"/>
              <a:gd name="T8" fmla="*/ 9 w 2139"/>
              <a:gd name="T9" fmla="*/ 814 h 1672"/>
              <a:gd name="T10" fmla="*/ 427 w 2139"/>
              <a:gd name="T11" fmla="*/ 1105 h 1672"/>
              <a:gd name="T12" fmla="*/ 263 w 2139"/>
              <a:gd name="T13" fmla="*/ 1414 h 1672"/>
              <a:gd name="T14" fmla="*/ 918 w 2139"/>
              <a:gd name="T15" fmla="*/ 1287 h 1672"/>
              <a:gd name="T16" fmla="*/ 1372 w 2139"/>
              <a:gd name="T17" fmla="*/ 1651 h 1672"/>
              <a:gd name="T18" fmla="*/ 1718 w 2139"/>
              <a:gd name="T19" fmla="*/ 1414 h 1672"/>
              <a:gd name="T20" fmla="*/ 2139 w 2139"/>
              <a:gd name="T21" fmla="*/ 1546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9" h="1672">
                <a:moveTo>
                  <a:pt x="972" y="14"/>
                </a:moveTo>
                <a:cubicBezTo>
                  <a:pt x="869" y="14"/>
                  <a:pt x="499" y="0"/>
                  <a:pt x="354" y="33"/>
                </a:cubicBezTo>
                <a:cubicBezTo>
                  <a:pt x="209" y="66"/>
                  <a:pt x="97" y="141"/>
                  <a:pt x="100" y="214"/>
                </a:cubicBezTo>
                <a:cubicBezTo>
                  <a:pt x="103" y="287"/>
                  <a:pt x="387" y="369"/>
                  <a:pt x="372" y="469"/>
                </a:cubicBezTo>
                <a:cubicBezTo>
                  <a:pt x="357" y="569"/>
                  <a:pt x="0" y="708"/>
                  <a:pt x="9" y="814"/>
                </a:cubicBezTo>
                <a:cubicBezTo>
                  <a:pt x="18" y="920"/>
                  <a:pt x="385" y="1005"/>
                  <a:pt x="427" y="1105"/>
                </a:cubicBezTo>
                <a:cubicBezTo>
                  <a:pt x="469" y="1205"/>
                  <a:pt x="181" y="1384"/>
                  <a:pt x="263" y="1414"/>
                </a:cubicBezTo>
                <a:cubicBezTo>
                  <a:pt x="345" y="1444"/>
                  <a:pt x="733" y="1247"/>
                  <a:pt x="918" y="1287"/>
                </a:cubicBezTo>
                <a:cubicBezTo>
                  <a:pt x="1103" y="1327"/>
                  <a:pt x="1239" y="1630"/>
                  <a:pt x="1372" y="1651"/>
                </a:cubicBezTo>
                <a:cubicBezTo>
                  <a:pt x="1505" y="1672"/>
                  <a:pt x="1590" y="1431"/>
                  <a:pt x="1718" y="1414"/>
                </a:cubicBezTo>
                <a:cubicBezTo>
                  <a:pt x="1846" y="1397"/>
                  <a:pt x="2051" y="1519"/>
                  <a:pt x="2139" y="1546"/>
                </a:cubicBezTo>
              </a:path>
            </a:pathLst>
          </a:custGeom>
          <a:noFill/>
          <a:ln w="38100" cmpd="sng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4" name="Freeform 68"/>
          <p:cNvSpPr>
            <a:spLocks/>
          </p:cNvSpPr>
          <p:nvPr/>
        </p:nvSpPr>
        <p:spPr bwMode="auto">
          <a:xfrm>
            <a:off x="6805613" y="4983163"/>
            <a:ext cx="2317750" cy="1592262"/>
          </a:xfrm>
          <a:custGeom>
            <a:avLst/>
            <a:gdLst>
              <a:gd name="T0" fmla="*/ 1462 w 2434"/>
              <a:gd name="T1" fmla="*/ 14 h 1672"/>
              <a:gd name="T2" fmla="*/ 2080 w 2434"/>
              <a:gd name="T3" fmla="*/ 33 h 1672"/>
              <a:gd name="T4" fmla="*/ 2334 w 2434"/>
              <a:gd name="T5" fmla="*/ 214 h 1672"/>
              <a:gd name="T6" fmla="*/ 2062 w 2434"/>
              <a:gd name="T7" fmla="*/ 469 h 1672"/>
              <a:gd name="T8" fmla="*/ 2425 w 2434"/>
              <a:gd name="T9" fmla="*/ 814 h 1672"/>
              <a:gd name="T10" fmla="*/ 2007 w 2434"/>
              <a:gd name="T11" fmla="*/ 1105 h 1672"/>
              <a:gd name="T12" fmla="*/ 2171 w 2434"/>
              <a:gd name="T13" fmla="*/ 1414 h 1672"/>
              <a:gd name="T14" fmla="*/ 1516 w 2434"/>
              <a:gd name="T15" fmla="*/ 1287 h 1672"/>
              <a:gd name="T16" fmla="*/ 1062 w 2434"/>
              <a:gd name="T17" fmla="*/ 1651 h 1672"/>
              <a:gd name="T18" fmla="*/ 716 w 2434"/>
              <a:gd name="T19" fmla="*/ 1414 h 1672"/>
              <a:gd name="T20" fmla="*/ 0 w 2434"/>
              <a:gd name="T21" fmla="*/ 1568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34" h="1672">
                <a:moveTo>
                  <a:pt x="1462" y="14"/>
                </a:moveTo>
                <a:cubicBezTo>
                  <a:pt x="1565" y="14"/>
                  <a:pt x="1935" y="0"/>
                  <a:pt x="2080" y="33"/>
                </a:cubicBezTo>
                <a:cubicBezTo>
                  <a:pt x="2225" y="66"/>
                  <a:pt x="2337" y="141"/>
                  <a:pt x="2334" y="214"/>
                </a:cubicBezTo>
                <a:cubicBezTo>
                  <a:pt x="2331" y="287"/>
                  <a:pt x="2047" y="369"/>
                  <a:pt x="2062" y="469"/>
                </a:cubicBezTo>
                <a:cubicBezTo>
                  <a:pt x="2077" y="569"/>
                  <a:pt x="2434" y="708"/>
                  <a:pt x="2425" y="814"/>
                </a:cubicBezTo>
                <a:cubicBezTo>
                  <a:pt x="2416" y="920"/>
                  <a:pt x="2049" y="1005"/>
                  <a:pt x="2007" y="1105"/>
                </a:cubicBezTo>
                <a:cubicBezTo>
                  <a:pt x="1965" y="1205"/>
                  <a:pt x="2253" y="1384"/>
                  <a:pt x="2171" y="1414"/>
                </a:cubicBezTo>
                <a:cubicBezTo>
                  <a:pt x="2089" y="1444"/>
                  <a:pt x="1701" y="1247"/>
                  <a:pt x="1516" y="1287"/>
                </a:cubicBezTo>
                <a:cubicBezTo>
                  <a:pt x="1331" y="1327"/>
                  <a:pt x="1195" y="1630"/>
                  <a:pt x="1062" y="1651"/>
                </a:cubicBezTo>
                <a:cubicBezTo>
                  <a:pt x="929" y="1672"/>
                  <a:pt x="893" y="1428"/>
                  <a:pt x="716" y="1414"/>
                </a:cubicBezTo>
                <a:cubicBezTo>
                  <a:pt x="539" y="1400"/>
                  <a:pt x="149" y="1536"/>
                  <a:pt x="0" y="1568"/>
                </a:cubicBezTo>
              </a:path>
            </a:pathLst>
          </a:custGeom>
          <a:noFill/>
          <a:ln w="38100" cmpd="sng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5" name="Line 69"/>
          <p:cNvSpPr>
            <a:spLocks noChangeShapeType="1"/>
          </p:cNvSpPr>
          <p:nvPr/>
        </p:nvSpPr>
        <p:spPr bwMode="auto">
          <a:xfrm>
            <a:off x="6583363" y="6264275"/>
            <a:ext cx="0" cy="593725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6" name="Line 70"/>
          <p:cNvSpPr>
            <a:spLocks noChangeShapeType="1"/>
          </p:cNvSpPr>
          <p:nvPr/>
        </p:nvSpPr>
        <p:spPr bwMode="auto">
          <a:xfrm>
            <a:off x="6811963" y="6126163"/>
            <a:ext cx="0" cy="731837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6475413" y="5868988"/>
            <a:ext cx="234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700">
                <a:solidFill>
                  <a:srgbClr val="FFFF66"/>
                </a:solidFill>
                <a:latin typeface="Tahoma" charset="0"/>
              </a:rPr>
              <a:t>-</a:t>
            </a:r>
            <a:endParaRPr lang="it-IT" sz="2700">
              <a:solidFill>
                <a:srgbClr val="000066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836863" y="128588"/>
            <a:ext cx="592137" cy="3000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3238" y="85725"/>
            <a:ext cx="15589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chemeClr val="accent1"/>
                </a:solidFill>
                <a:latin typeface="Arial" charset="0"/>
              </a:rPr>
              <a:t>H          H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46138" y="300038"/>
            <a:ext cx="868362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5350" y="231775"/>
            <a:ext cx="1127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1400">
              <a:solidFill>
                <a:schemeClr val="accent1"/>
              </a:solidFill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179513" y="80963"/>
            <a:ext cx="192087" cy="428625"/>
            <a:chOff x="1248" y="96"/>
            <a:chExt cx="204" cy="480"/>
          </a:xfrm>
        </p:grpSpPr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248" y="96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1104" tIns="15551" rIns="31104" bIns="1555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400">
                  <a:solidFill>
                    <a:schemeClr val="accent1"/>
                  </a:solidFill>
                  <a:sym typeface="Symbol" charset="0"/>
                </a:rPr>
                <a:t></a:t>
              </a:r>
              <a:endParaRPr lang="it-IT" sz="1400">
                <a:solidFill>
                  <a:schemeClr val="accent1"/>
                </a:solidFill>
              </a:endParaRP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1248" y="288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1104" tIns="15551" rIns="31104" bIns="1555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400">
                  <a:solidFill>
                    <a:schemeClr val="accent1"/>
                  </a:solidFill>
                  <a:sym typeface="Symbol" charset="0"/>
                </a:rPr>
                <a:t></a:t>
              </a:r>
              <a:endParaRPr lang="it-IT" sz="1400">
                <a:solidFill>
                  <a:schemeClr val="accent1"/>
                </a:solidFill>
              </a:endParaRPr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300663" y="123825"/>
            <a:ext cx="15192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chemeClr val="accent1"/>
                </a:solidFill>
                <a:latin typeface="Arial" charset="0"/>
              </a:rPr>
              <a:t>H          F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643563" y="338138"/>
            <a:ext cx="86995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6259513" y="117475"/>
            <a:ext cx="196850" cy="428625"/>
            <a:chOff x="1248" y="96"/>
            <a:chExt cx="204" cy="480"/>
          </a:xfrm>
        </p:grpSpPr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1248" y="96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1104" tIns="15551" rIns="31104" bIns="1555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400">
                  <a:solidFill>
                    <a:schemeClr val="accent1"/>
                  </a:solidFill>
                  <a:sym typeface="Symbol" charset="0"/>
                </a:rPr>
                <a:t></a:t>
              </a:r>
              <a:endParaRPr lang="it-IT" sz="1400">
                <a:solidFill>
                  <a:schemeClr val="accent1"/>
                </a:solidFill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248" y="288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1104" tIns="15551" rIns="31104" bIns="1555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400">
                  <a:solidFill>
                    <a:schemeClr val="accent1"/>
                  </a:solidFill>
                  <a:sym typeface="Symbol" charset="0"/>
                </a:rPr>
                <a:t></a:t>
              </a:r>
              <a:endParaRPr lang="it-IT" sz="1400">
                <a:solidFill>
                  <a:schemeClr val="accent1"/>
                </a:solidFill>
              </a:endParaRPr>
            </a:p>
          </p:txBody>
        </p:sp>
      </p:grp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332038" y="128588"/>
            <a:ext cx="593725" cy="3000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366963" y="128588"/>
            <a:ext cx="1936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1400">
                <a:sym typeface="Symbol" charset="0"/>
              </a:rPr>
              <a:t>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200400" y="128588"/>
            <a:ext cx="1952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1400">
                <a:sym typeface="Symbol" charset="0"/>
              </a:rPr>
              <a:t>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2652713" y="128588"/>
            <a:ext cx="1651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697163" y="171450"/>
            <a:ext cx="166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743200" y="171450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652713" y="257175"/>
            <a:ext cx="1651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2640013" y="193675"/>
            <a:ext cx="166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760663" y="107950"/>
            <a:ext cx="1651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894013" y="171450"/>
            <a:ext cx="1651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794000" y="150813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857500" y="133350"/>
            <a:ext cx="1666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2868613" y="209550"/>
            <a:ext cx="166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2846388" y="257175"/>
            <a:ext cx="1682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2938463" y="144463"/>
            <a:ext cx="1651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03538" y="80963"/>
            <a:ext cx="1682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754313" y="241300"/>
            <a:ext cx="166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457450" y="117475"/>
            <a:ext cx="1666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00300" y="241300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3109913" y="101600"/>
            <a:ext cx="1651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179763" y="225425"/>
            <a:ext cx="1651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189288" y="74613"/>
            <a:ext cx="1682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3092450" y="252413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2360613" y="85725"/>
            <a:ext cx="166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2286000" y="187325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3297238" y="182563"/>
            <a:ext cx="1682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3275013" y="101600"/>
            <a:ext cx="166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2520950" y="252413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2686050" y="69850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7650163" y="171450"/>
            <a:ext cx="592137" cy="3000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7145338" y="171450"/>
            <a:ext cx="595312" cy="3000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7180263" y="171450"/>
            <a:ext cx="1936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1400">
                <a:sym typeface="Symbol" charset="0"/>
              </a:rPr>
              <a:t>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8013700" y="171450"/>
            <a:ext cx="1952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1400">
                <a:sym typeface="Symbol" charset="0"/>
              </a:rPr>
              <a:t>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7550150" y="171450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7596188" y="214313"/>
            <a:ext cx="1682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7643813" y="214313"/>
            <a:ext cx="1651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7550150" y="300038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7539038" y="236538"/>
            <a:ext cx="1682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7658100" y="150813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831138" y="214313"/>
            <a:ext cx="1682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785100" y="104775"/>
            <a:ext cx="1666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7773988" y="176213"/>
            <a:ext cx="1682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7824788" y="279400"/>
            <a:ext cx="1682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7916863" y="236538"/>
            <a:ext cx="1666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7875588" y="187325"/>
            <a:ext cx="1682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7842250" y="123825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7653338" y="284163"/>
            <a:ext cx="1682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7270750" y="160338"/>
            <a:ext cx="1666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7213600" y="284163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7923213" y="144463"/>
            <a:ext cx="1666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7993063" y="268288"/>
            <a:ext cx="1651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8002588" y="117475"/>
            <a:ext cx="1682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7905750" y="295275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7173913" y="128588"/>
            <a:ext cx="1666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8113713" y="225425"/>
            <a:ext cx="1651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8088313" y="144463"/>
            <a:ext cx="1666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7334250" y="295275"/>
            <a:ext cx="166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7721600" y="233363"/>
            <a:ext cx="1666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7385050" y="166688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7442200" y="268288"/>
            <a:ext cx="1666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/>
          <a:p>
            <a:pPr defTabSz="533400"/>
            <a:r>
              <a:rPr lang="it-IT" sz="900">
                <a:solidFill>
                  <a:srgbClr val="FF0000"/>
                </a:solidFill>
                <a:sym typeface="Symbol" charset="0"/>
              </a:rPr>
              <a:t></a:t>
            </a:r>
          </a:p>
        </p:txBody>
      </p:sp>
      <p:sp>
        <p:nvSpPr>
          <p:cNvPr id="10314" name="Text Box 74"/>
          <p:cNvSpPr txBox="1">
            <a:spLocks noChangeArrowheads="1"/>
          </p:cNvSpPr>
          <p:nvPr/>
        </p:nvSpPr>
        <p:spPr bwMode="auto">
          <a:xfrm>
            <a:off x="3475038" y="595313"/>
            <a:ext cx="152082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chemeClr val="accent1"/>
                </a:solidFill>
                <a:latin typeface="Arial" charset="0"/>
              </a:rPr>
              <a:t>H          F</a:t>
            </a:r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3808413" y="795338"/>
            <a:ext cx="8667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3532188" y="257175"/>
            <a:ext cx="14017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0000"/>
                </a:solidFill>
                <a:latin typeface="Symbol" charset="0"/>
              </a:rPr>
              <a:t>d</a:t>
            </a:r>
            <a:r>
              <a:rPr lang="it-IT" sz="2600">
                <a:solidFill>
                  <a:srgbClr val="FF0000"/>
                </a:solidFill>
                <a:latin typeface="Arial" charset="0"/>
              </a:rPr>
              <a:t>          </a:t>
            </a:r>
            <a:r>
              <a:rPr lang="it-IT" sz="2600">
                <a:solidFill>
                  <a:srgbClr val="FF0000"/>
                </a:solidFill>
                <a:latin typeface="Symbol" charset="0"/>
              </a:rPr>
              <a:t>d</a:t>
            </a:r>
            <a:endParaRPr lang="it-IT" sz="2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3703638" y="171450"/>
            <a:ext cx="269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FF0000"/>
                </a:solidFill>
                <a:latin typeface="Arial" charset="0"/>
              </a:rPr>
              <a:t>+</a:t>
            </a:r>
          </a:p>
        </p:txBody>
      </p:sp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4894263" y="171450"/>
            <a:ext cx="2000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179388" y="1050925"/>
            <a:ext cx="3017837" cy="538163"/>
          </a:xfrm>
          <a:prstGeom prst="rect">
            <a:avLst/>
          </a:prstGeom>
          <a:noFill/>
          <a:ln w="57150" cmpd="thickThin">
            <a:solidFill>
              <a:srgbClr val="CCE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>
                <a:solidFill>
                  <a:srgbClr val="FF0000"/>
                </a:solidFill>
                <a:latin typeface="Arial" charset="0"/>
              </a:rPr>
              <a:t>Metodo di Pauling</a:t>
            </a:r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228600" y="1682750"/>
            <a:ext cx="518001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CCCC00"/>
                </a:solidFill>
                <a:latin typeface="Arial" charset="0"/>
              </a:rPr>
              <a:t>H   H   Energia di Legame  4,51  eV</a:t>
            </a:r>
          </a:p>
          <a:p>
            <a:r>
              <a:rPr lang="it-IT">
                <a:solidFill>
                  <a:srgbClr val="CCCC00"/>
                </a:solidFill>
                <a:latin typeface="Arial" charset="0"/>
              </a:rPr>
              <a:t>F    F   Energia di Legame  1,60  eV</a:t>
            </a:r>
            <a:endParaRPr lang="it-IT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520700" y="1885950"/>
            <a:ext cx="228600" cy="0"/>
          </a:xfrm>
          <a:prstGeom prst="line">
            <a:avLst/>
          </a:prstGeom>
          <a:noFill/>
          <a:ln w="19050">
            <a:solidFill>
              <a:srgbClr val="CC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503238" y="2239963"/>
            <a:ext cx="228600" cy="0"/>
          </a:xfrm>
          <a:prstGeom prst="line">
            <a:avLst/>
          </a:prstGeom>
          <a:noFill/>
          <a:ln w="19050">
            <a:solidFill>
              <a:srgbClr val="CC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179388" y="2551113"/>
            <a:ext cx="4073525" cy="495300"/>
          </a:xfrm>
          <a:prstGeom prst="rect">
            <a:avLst/>
          </a:prstGeom>
          <a:noFill/>
          <a:ln w="57150" cmpd="thickThin">
            <a:solidFill>
              <a:srgbClr val="CCE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>
                <a:solidFill>
                  <a:srgbClr val="FF0000"/>
                </a:solidFill>
                <a:latin typeface="Arial" charset="0"/>
              </a:rPr>
              <a:t>Energia di legame di HF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874838" y="3862388"/>
            <a:ext cx="1919287" cy="0"/>
          </a:xfrm>
          <a:prstGeom prst="line">
            <a:avLst/>
          </a:prstGeom>
          <a:noFill/>
          <a:ln w="19050">
            <a:solidFill>
              <a:srgbClr val="CC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41" tIns="9070" rIns="18141" bIns="9070">
            <a:spAutoFit/>
          </a:bodyPr>
          <a:lstStyle/>
          <a:p>
            <a:endParaRPr lang="it-IT"/>
          </a:p>
        </p:txBody>
      </p:sp>
      <p:sp>
        <p:nvSpPr>
          <p:cNvPr id="10326" name="Text Box 86"/>
          <p:cNvSpPr txBox="1">
            <a:spLocks noChangeArrowheads="1"/>
          </p:cNvSpPr>
          <p:nvPr/>
        </p:nvSpPr>
        <p:spPr bwMode="auto">
          <a:xfrm>
            <a:off x="3817938" y="3659188"/>
            <a:ext cx="1431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41" tIns="9070" rIns="18141" bIns="9070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CCCC00"/>
                </a:solidFill>
                <a:latin typeface="Arial" charset="0"/>
              </a:rPr>
              <a:t>= 3,06  eV</a:t>
            </a:r>
            <a:endParaRPr lang="it-IT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2649538" y="3841750"/>
            <a:ext cx="2047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41" tIns="9070" rIns="18141" bIns="9070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CCCC00"/>
                </a:solidFill>
                <a:latin typeface="Arial" charset="0"/>
              </a:rPr>
              <a:t>2</a:t>
            </a:r>
            <a:endParaRPr lang="it-IT" sz="28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0338" name="Group 98"/>
          <p:cNvGrpSpPr>
            <a:grpSpLocks/>
          </p:cNvGrpSpPr>
          <p:nvPr/>
        </p:nvGrpSpPr>
        <p:grpSpPr bwMode="auto">
          <a:xfrm>
            <a:off x="228600" y="3124200"/>
            <a:ext cx="6597650" cy="3732213"/>
            <a:chOff x="432" y="1969"/>
            <a:chExt cx="4156" cy="2351"/>
          </a:xfrm>
        </p:grpSpPr>
        <p:sp>
          <p:nvSpPr>
            <p:cNvPr id="10329" name="Text Box 89"/>
            <p:cNvSpPr txBox="1">
              <a:spLocks noChangeArrowheads="1"/>
            </p:cNvSpPr>
            <p:nvPr/>
          </p:nvSpPr>
          <p:spPr bwMode="auto">
            <a:xfrm>
              <a:off x="432" y="1969"/>
              <a:ext cx="4156" cy="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CCE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1" tIns="9070" rIns="18141" bIns="9070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CCCC00"/>
                  </a:solidFill>
                  <a:latin typeface="Arial" charset="0"/>
                </a:rPr>
                <a:t>1)  Calcolata dalla media di H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2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e F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2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:</a:t>
              </a:r>
            </a:p>
            <a:p>
              <a:r>
                <a:rPr lang="it-IT">
                  <a:solidFill>
                    <a:srgbClr val="CCCC00"/>
                  </a:solidFill>
                  <a:latin typeface="Arial" charset="0"/>
                </a:rPr>
                <a:t>                   4,51  +  1,60</a:t>
              </a:r>
            </a:p>
            <a:p>
              <a:endParaRPr lang="it-IT">
                <a:solidFill>
                  <a:srgbClr val="CCCC00"/>
                </a:solidFill>
                <a:latin typeface="Arial" charset="0"/>
              </a:endParaRPr>
            </a:p>
            <a:p>
              <a:r>
                <a:rPr lang="it-IT">
                  <a:solidFill>
                    <a:srgbClr val="CCCC00"/>
                  </a:solidFill>
                  <a:latin typeface="Arial" charset="0"/>
                </a:rPr>
                <a:t>2)  Misurata sperimentalmente  =  5,85 eV</a:t>
              </a:r>
            </a:p>
            <a:p>
              <a:r>
                <a:rPr lang="it-IT">
                  <a:solidFill>
                    <a:srgbClr val="CCCC00"/>
                  </a:solidFill>
                  <a:latin typeface="Arial" charset="0"/>
                </a:rPr>
                <a:t>     Differenza in più: </a:t>
              </a:r>
              <a:r>
                <a:rPr lang="it-IT">
                  <a:solidFill>
                    <a:srgbClr val="CCCC00"/>
                  </a:solidFill>
                  <a:latin typeface="Symbol" charset="0"/>
                </a:rPr>
                <a:t>D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= 5,85 - 3,06 = 2,79 eV</a:t>
              </a:r>
            </a:p>
            <a:p>
              <a:endParaRPr lang="it-IT">
                <a:solidFill>
                  <a:srgbClr val="CCCC00"/>
                </a:solidFill>
                <a:latin typeface="Arial" charset="0"/>
              </a:endParaRPr>
            </a:p>
            <a:p>
              <a:endParaRPr lang="it-IT">
                <a:solidFill>
                  <a:srgbClr val="CCCC00"/>
                </a:solidFill>
                <a:latin typeface="Arial" charset="0"/>
              </a:endParaRPr>
            </a:p>
            <a:p>
              <a:r>
                <a:rPr lang="it-IT">
                  <a:solidFill>
                    <a:srgbClr val="CCCC00"/>
                  </a:solidFill>
                  <a:latin typeface="Arial" charset="0"/>
                </a:rPr>
                <a:t>                     X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A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- X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B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 =  cost    </a:t>
              </a:r>
              <a:r>
                <a:rPr lang="it-IT" sz="2800">
                  <a:solidFill>
                    <a:srgbClr val="CCCC00"/>
                  </a:solidFill>
                  <a:latin typeface="Arial" charset="0"/>
                  <a:sym typeface="Symbol" charset="0"/>
                </a:rPr>
                <a:t>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</a:t>
              </a:r>
              <a:r>
                <a:rPr lang="it-IT">
                  <a:solidFill>
                    <a:srgbClr val="CCCC00"/>
                  </a:solidFill>
                  <a:latin typeface="Symbol" charset="0"/>
                </a:rPr>
                <a:t>D</a:t>
              </a:r>
              <a:endParaRPr lang="it-IT">
                <a:solidFill>
                  <a:srgbClr val="CCCC00"/>
                </a:solidFill>
                <a:latin typeface="Arial" charset="0"/>
              </a:endParaRPr>
            </a:p>
            <a:p>
              <a:r>
                <a:rPr lang="it-IT">
                  <a:solidFill>
                    <a:srgbClr val="CCCC00"/>
                  </a:solidFill>
                  <a:latin typeface="Arial" charset="0"/>
                </a:rPr>
                <a:t>% Carattere ionico del legame = cost     (X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A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- X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B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)</a:t>
              </a:r>
            </a:p>
            <a:p>
              <a:r>
                <a:rPr lang="it-IT">
                  <a:solidFill>
                    <a:srgbClr val="CCCC00"/>
                  </a:solidFill>
                  <a:latin typeface="Arial" charset="0"/>
                </a:rPr>
                <a:t>          Es. 0,50 (50%)  se X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A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- X</a:t>
              </a:r>
              <a:r>
                <a:rPr lang="it-IT" baseline="-25000">
                  <a:solidFill>
                    <a:srgbClr val="CCCC00"/>
                  </a:solidFill>
                  <a:latin typeface="Arial" charset="0"/>
                </a:rPr>
                <a:t>B</a:t>
              </a:r>
              <a:r>
                <a:rPr lang="it-IT">
                  <a:solidFill>
                    <a:srgbClr val="CCCC00"/>
                  </a:solidFill>
                  <a:latin typeface="Arial" charset="0"/>
                </a:rPr>
                <a:t>  =  1,7</a:t>
              </a:r>
              <a:endParaRPr lang="it-IT" sz="2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330" name="Line 90"/>
            <p:cNvSpPr>
              <a:spLocks noChangeShapeType="1"/>
            </p:cNvSpPr>
            <p:nvPr/>
          </p:nvSpPr>
          <p:spPr bwMode="auto">
            <a:xfrm>
              <a:off x="3149" y="3610"/>
              <a:ext cx="259" cy="0"/>
            </a:xfrm>
            <a:prstGeom prst="line">
              <a:avLst/>
            </a:prstGeom>
            <a:noFill/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1" tIns="9070" rIns="18141" bIns="9070">
              <a:spAutoFit/>
            </a:bodyPr>
            <a:lstStyle/>
            <a:p>
              <a:endParaRPr lang="it-IT"/>
            </a:p>
          </p:txBody>
        </p:sp>
      </p:grpSp>
      <p:sp>
        <p:nvSpPr>
          <p:cNvPr id="10331" name="Rectangle 91"/>
          <p:cNvSpPr>
            <a:spLocks noChangeArrowheads="1"/>
          </p:cNvSpPr>
          <p:nvPr/>
        </p:nvSpPr>
        <p:spPr bwMode="auto">
          <a:xfrm>
            <a:off x="4100513" y="5765800"/>
            <a:ext cx="1666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1500">
                <a:solidFill>
                  <a:srgbClr val="CCCC00"/>
                </a:solidFill>
                <a:sym typeface="Symbol" charset="0"/>
              </a:rPr>
              <a:t></a:t>
            </a:r>
          </a:p>
        </p:txBody>
      </p:sp>
      <p:sp>
        <p:nvSpPr>
          <p:cNvPr id="10332" name="Rectangle 92"/>
          <p:cNvSpPr>
            <a:spLocks noChangeArrowheads="1"/>
          </p:cNvSpPr>
          <p:nvPr/>
        </p:nvSpPr>
        <p:spPr bwMode="auto">
          <a:xfrm>
            <a:off x="5334000" y="6129338"/>
            <a:ext cx="1651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1" tIns="26665" rIns="53331" bIns="26665">
            <a:spAutoFit/>
          </a:bodyPr>
          <a:lstStyle/>
          <a:p>
            <a:pPr defTabSz="533400"/>
            <a:r>
              <a:rPr lang="it-IT" sz="1500">
                <a:solidFill>
                  <a:srgbClr val="CCCC00"/>
                </a:solidFill>
                <a:sym typeface="Symbol" charset="0"/>
              </a:rPr>
              <a:t></a:t>
            </a:r>
          </a:p>
        </p:txBody>
      </p:sp>
      <p:sp>
        <p:nvSpPr>
          <p:cNvPr id="10333" name="Line 93"/>
          <p:cNvSpPr>
            <a:spLocks noChangeShapeType="1"/>
          </p:cNvSpPr>
          <p:nvPr/>
        </p:nvSpPr>
        <p:spPr bwMode="auto">
          <a:xfrm>
            <a:off x="3065463" y="5357813"/>
            <a:ext cx="866775" cy="0"/>
          </a:xfrm>
          <a:prstGeom prst="line">
            <a:avLst/>
          </a:prstGeom>
          <a:noFill/>
          <a:ln w="19050">
            <a:solidFill>
              <a:srgbClr val="CCCC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2487613" y="5143500"/>
            <a:ext cx="409575" cy="38576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4068763" y="5143500"/>
            <a:ext cx="412750" cy="38576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6" name="Text Box 96"/>
          <p:cNvSpPr txBox="1">
            <a:spLocks noChangeArrowheads="1"/>
          </p:cNvSpPr>
          <p:nvPr/>
        </p:nvSpPr>
        <p:spPr bwMode="auto">
          <a:xfrm>
            <a:off x="2560638" y="5159375"/>
            <a:ext cx="288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Arial" charset="0"/>
              </a:rPr>
              <a:t>+</a:t>
            </a:r>
          </a:p>
        </p:txBody>
      </p:sp>
      <p:sp>
        <p:nvSpPr>
          <p:cNvPr id="10337" name="Text Box 97"/>
          <p:cNvSpPr txBox="1">
            <a:spLocks noChangeArrowheads="1"/>
          </p:cNvSpPr>
          <p:nvPr/>
        </p:nvSpPr>
        <p:spPr bwMode="auto">
          <a:xfrm>
            <a:off x="4178300" y="5126038"/>
            <a:ext cx="2111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1" tIns="26665" rIns="53331" bIns="26665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6411913" y="1371600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CC99"/>
              </a:gs>
              <a:gs pos="100000">
                <a:srgbClr val="005C00"/>
              </a:gs>
            </a:gsLst>
            <a:lin ang="189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6629400" y="2651125"/>
            <a:ext cx="1281113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351463" y="1050925"/>
            <a:ext cx="1277937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746500" y="555625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100000">
                <a:srgbClr val="00CC99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468563" y="2076450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100000">
                <a:srgbClr val="00CC99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029200" y="2076450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100000">
                <a:srgbClr val="00CC99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002088" y="1836738"/>
            <a:ext cx="1279525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1109663" y="1463675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100000">
                <a:srgbClr val="00CC99"/>
              </a:gs>
            </a:gsLst>
            <a:lin ang="27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2560638" y="1096963"/>
            <a:ext cx="1279525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1325563" y="2651125"/>
            <a:ext cx="1282700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5351463" y="4114800"/>
            <a:ext cx="1277937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697163" y="4114800"/>
            <a:ext cx="1282700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3713163" y="4343400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50000">
                <a:srgbClr val="00CC99"/>
              </a:gs>
              <a:gs pos="100000">
                <a:srgbClr val="005C00"/>
              </a:gs>
            </a:gsLst>
            <a:lin ang="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713163" y="3584575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50000">
                <a:srgbClr val="00CC99"/>
              </a:gs>
              <a:gs pos="100000">
                <a:srgbClr val="005C00"/>
              </a:gs>
            </a:gsLst>
            <a:lin ang="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5303838" y="3336925"/>
            <a:ext cx="1279525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1109663" y="3478213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100000">
                <a:srgbClr val="00CC99"/>
              </a:gs>
            </a:gsLst>
            <a:lin ang="27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652713" y="3336925"/>
            <a:ext cx="1279525" cy="11430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6577013" y="3494088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CC99"/>
              </a:gs>
              <a:gs pos="100000">
                <a:srgbClr val="005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3713163" y="2762250"/>
            <a:ext cx="1727200" cy="1581150"/>
          </a:xfrm>
          <a:prstGeom prst="ellipse">
            <a:avLst/>
          </a:prstGeom>
          <a:gradFill rotWithShape="0">
            <a:gsLst>
              <a:gs pos="0">
                <a:srgbClr val="005C00"/>
              </a:gs>
              <a:gs pos="100000">
                <a:srgbClr val="00CC99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1966913" y="1096963"/>
            <a:ext cx="5302250" cy="4481512"/>
            <a:chOff x="2736" y="1392"/>
            <a:chExt cx="4416" cy="3984"/>
          </a:xfrm>
        </p:grpSpPr>
        <p:sp>
          <p:nvSpPr>
            <p:cNvPr id="21526" name="AutoShape 22"/>
            <p:cNvSpPr>
              <a:spLocks noChangeArrowheads="1"/>
            </p:cNvSpPr>
            <p:nvPr/>
          </p:nvSpPr>
          <p:spPr bwMode="auto">
            <a:xfrm>
              <a:off x="2736" y="3494"/>
              <a:ext cx="4416" cy="1882"/>
            </a:xfrm>
            <a:prstGeom prst="diamond">
              <a:avLst/>
            </a:prstGeom>
            <a:noFill/>
            <a:ln w="69850" cap="rnd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V="1">
              <a:off x="2736" y="2488"/>
              <a:ext cx="0" cy="1923"/>
            </a:xfrm>
            <a:prstGeom prst="line">
              <a:avLst/>
            </a:prstGeom>
            <a:noFill/>
            <a:ln w="698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V="1">
              <a:off x="7152" y="2488"/>
              <a:ext cx="0" cy="1923"/>
            </a:xfrm>
            <a:prstGeom prst="line">
              <a:avLst/>
            </a:prstGeom>
            <a:noFill/>
            <a:ln w="698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V="1">
              <a:off x="4955" y="1392"/>
              <a:ext cx="0" cy="2092"/>
            </a:xfrm>
            <a:prstGeom prst="line">
              <a:avLst/>
            </a:prstGeom>
            <a:noFill/>
            <a:ln w="698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V="1">
              <a:off x="2736" y="1415"/>
              <a:ext cx="2196" cy="1073"/>
            </a:xfrm>
            <a:prstGeom prst="line">
              <a:avLst/>
            </a:prstGeom>
            <a:noFill/>
            <a:ln w="698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4932" y="1404"/>
              <a:ext cx="2220" cy="1084"/>
            </a:xfrm>
            <a:prstGeom prst="line">
              <a:avLst/>
            </a:prstGeom>
            <a:noFill/>
            <a:ln w="698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135063" y="73025"/>
            <a:ext cx="6950075" cy="1023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Composizione dei momenti e</a:t>
            </a:r>
          </a:p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simmetria molecolare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503238" y="2286000"/>
            <a:ext cx="182562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503238" y="1782763"/>
            <a:ext cx="1235075" cy="16462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512763" y="2925763"/>
            <a:ext cx="1095375" cy="5032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685800" y="1782763"/>
            <a:ext cx="1052513" cy="503237"/>
          </a:xfrm>
          <a:prstGeom prst="line">
            <a:avLst/>
          </a:prstGeom>
          <a:noFill/>
          <a:ln w="28575">
            <a:solidFill>
              <a:srgbClr val="CC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600200" y="1782763"/>
            <a:ext cx="138113" cy="1143000"/>
          </a:xfrm>
          <a:prstGeom prst="line">
            <a:avLst/>
          </a:prstGeom>
          <a:noFill/>
          <a:ln w="28575">
            <a:solidFill>
              <a:srgbClr val="CC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22463" y="1325563"/>
            <a:ext cx="33861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CCFF66"/>
                </a:solidFill>
              </a:rPr>
              <a:t>Regola del parallelogramma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332038" y="2468563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246438" y="2422525"/>
            <a:ext cx="92075" cy="92075"/>
          </a:xfrm>
          <a:prstGeom prst="ellipse">
            <a:avLst/>
          </a:prstGeom>
          <a:noFill/>
          <a:ln w="28575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224088" y="2422525"/>
            <a:ext cx="92075" cy="92075"/>
          </a:xfrm>
          <a:prstGeom prst="ellipse">
            <a:avLst/>
          </a:prstGeom>
          <a:solidFill>
            <a:srgbClr val="CCFF99"/>
          </a:solidFill>
          <a:ln w="28575">
            <a:solidFill>
              <a:srgbClr val="CC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481513" y="2235200"/>
            <a:ext cx="1492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F           H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811963" y="2235200"/>
            <a:ext cx="1454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Cl         H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4846638" y="2468563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7224713" y="2468563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14550" y="1925638"/>
            <a:ext cx="13065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          d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286000" y="1839913"/>
            <a:ext cx="207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338513" y="1839913"/>
            <a:ext cx="2730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481513" y="1920875"/>
            <a:ext cx="1479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            d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652963" y="1835150"/>
            <a:ext cx="2063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853113" y="1835150"/>
            <a:ext cx="2730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858000" y="1920875"/>
            <a:ext cx="13065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          d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29450" y="1835150"/>
            <a:ext cx="207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081963" y="1835150"/>
            <a:ext cx="2730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008063" y="3100388"/>
            <a:ext cx="520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FFCCFF"/>
                </a:solidFill>
                <a:latin typeface="Arial" charset="0"/>
              </a:rPr>
              <a:t>2</a:t>
            </a:r>
            <a:endParaRPr lang="it-IT" sz="2700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88900" y="2544763"/>
            <a:ext cx="5254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FFCCFF"/>
                </a:solidFill>
                <a:latin typeface="Arial" charset="0"/>
              </a:rPr>
              <a:t>1</a:t>
            </a:r>
            <a:endParaRPr lang="it-IT" sz="2700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192213" y="2389188"/>
            <a:ext cx="2254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Arial" charset="0"/>
              </a:rPr>
              <a:t>r</a:t>
            </a:r>
          </a:p>
        </p:txBody>
      </p:sp>
      <p:sp>
        <p:nvSpPr>
          <p:cNvPr id="11292" name="WordArt 28"/>
          <p:cNvSpPr>
            <a:spLocks noChangeArrowheads="1" noChangeShapeType="1" noTextEdit="1"/>
          </p:cNvSpPr>
          <p:nvPr/>
        </p:nvSpPr>
        <p:spPr bwMode="auto">
          <a:xfrm>
            <a:off x="1143000" y="3794125"/>
            <a:ext cx="6951663" cy="522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Composizione di due momenti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3238" y="4891088"/>
            <a:ext cx="2816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A) Molecole lineari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886200" y="4845050"/>
            <a:ext cx="2673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F           Be          F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>
            <a:off x="4252913" y="5108575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rot="10800000" flipH="1">
            <a:off x="5532438" y="5108575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979863" y="4519613"/>
            <a:ext cx="1304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          d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151313" y="4435475"/>
            <a:ext cx="2047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5200650" y="4435475"/>
            <a:ext cx="2730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6265863" y="4519613"/>
            <a:ext cx="279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6437313" y="4435475"/>
            <a:ext cx="2047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03238" y="5695950"/>
            <a:ext cx="2873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B) Molecole agolari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5073650"/>
            <a:ext cx="5222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1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668963" y="5073650"/>
            <a:ext cx="523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2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7180263" y="4799013"/>
            <a:ext cx="9366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Arial" charset="0"/>
              </a:rPr>
              <a:t>R = 0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rot="10800000" flipH="1">
            <a:off x="6103938" y="6162675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 flipH="1" flipV="1">
            <a:off x="7180263" y="6254750"/>
            <a:ext cx="363537" cy="3651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 flipV="1">
            <a:off x="6494463" y="6345238"/>
            <a:ext cx="363537" cy="4111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5715000" y="5934075"/>
            <a:ext cx="3603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H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789738" y="5922963"/>
            <a:ext cx="358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O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7589838" y="6437313"/>
            <a:ext cx="358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H</a:t>
            </a:r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6037263" y="6162675"/>
            <a:ext cx="409575" cy="593725"/>
          </a:xfrm>
          <a:prstGeom prst="line">
            <a:avLst/>
          </a:prstGeom>
          <a:noFill/>
          <a:ln w="19050">
            <a:solidFill>
              <a:srgbClr val="CC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 flipV="1">
            <a:off x="6494463" y="6619875"/>
            <a:ext cx="1003300" cy="182563"/>
          </a:xfrm>
          <a:prstGeom prst="line">
            <a:avLst/>
          </a:prstGeom>
          <a:noFill/>
          <a:ln w="19050">
            <a:solidFill>
              <a:srgbClr val="CC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314" name="Group 50"/>
          <p:cNvGrpSpPr>
            <a:grpSpLocks/>
          </p:cNvGrpSpPr>
          <p:nvPr/>
        </p:nvGrpSpPr>
        <p:grpSpPr bwMode="auto">
          <a:xfrm>
            <a:off x="7875588" y="6116638"/>
            <a:ext cx="447675" cy="552450"/>
            <a:chOff x="4608" y="5911"/>
            <a:chExt cx="467" cy="579"/>
          </a:xfrm>
        </p:grpSpPr>
        <p:sp>
          <p:nvSpPr>
            <p:cNvPr id="11315" name="Text Box 51"/>
            <p:cNvSpPr txBox="1">
              <a:spLocks noChangeArrowheads="1"/>
            </p:cNvSpPr>
            <p:nvPr/>
          </p:nvSpPr>
          <p:spPr bwMode="auto">
            <a:xfrm>
              <a:off x="4608" y="6000"/>
              <a:ext cx="29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700">
                  <a:solidFill>
                    <a:srgbClr val="FFCCFF"/>
                  </a:solidFill>
                  <a:latin typeface="Symbol" charset="0"/>
                </a:rPr>
                <a:t>d</a:t>
              </a:r>
            </a:p>
          </p:txBody>
        </p:sp>
        <p:sp>
          <p:nvSpPr>
            <p:cNvPr id="11316" name="Text Box 52"/>
            <p:cNvSpPr txBox="1">
              <a:spLocks noChangeArrowheads="1"/>
            </p:cNvSpPr>
            <p:nvPr/>
          </p:nvSpPr>
          <p:spPr bwMode="auto">
            <a:xfrm>
              <a:off x="4788" y="5911"/>
              <a:ext cx="28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FFCCFF"/>
                  </a:solidFill>
                </a:rPr>
                <a:t>+</a:t>
              </a:r>
            </a:p>
          </p:txBody>
        </p:sp>
      </p:grpSp>
      <p:grpSp>
        <p:nvGrpSpPr>
          <p:cNvPr id="11317" name="Group 53"/>
          <p:cNvGrpSpPr>
            <a:grpSpLocks/>
          </p:cNvGrpSpPr>
          <p:nvPr/>
        </p:nvGrpSpPr>
        <p:grpSpPr bwMode="auto">
          <a:xfrm>
            <a:off x="6951663" y="5476875"/>
            <a:ext cx="376237" cy="550863"/>
            <a:chOff x="4608" y="5911"/>
            <a:chExt cx="397" cy="579"/>
          </a:xfrm>
        </p:grpSpPr>
        <p:sp>
          <p:nvSpPr>
            <p:cNvPr id="11318" name="Text Box 54"/>
            <p:cNvSpPr txBox="1">
              <a:spLocks noChangeArrowheads="1"/>
            </p:cNvSpPr>
            <p:nvPr/>
          </p:nvSpPr>
          <p:spPr bwMode="auto">
            <a:xfrm>
              <a:off x="4608" y="6000"/>
              <a:ext cx="29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700">
                  <a:solidFill>
                    <a:srgbClr val="FFCCFF"/>
                  </a:solidFill>
                  <a:latin typeface="Symbol" charset="0"/>
                </a:rPr>
                <a:t>d</a:t>
              </a:r>
            </a:p>
          </p:txBody>
        </p:sp>
        <p:sp>
          <p:nvSpPr>
            <p:cNvPr id="11319" name="Text Box 55"/>
            <p:cNvSpPr txBox="1">
              <a:spLocks noChangeArrowheads="1"/>
            </p:cNvSpPr>
            <p:nvPr/>
          </p:nvSpPr>
          <p:spPr bwMode="auto">
            <a:xfrm>
              <a:off x="4788" y="5911"/>
              <a:ext cx="21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FFCCFF"/>
                  </a:solidFill>
                </a:rPr>
                <a:t>-</a:t>
              </a:r>
            </a:p>
          </p:txBody>
        </p:sp>
      </p:grpSp>
      <p:grpSp>
        <p:nvGrpSpPr>
          <p:cNvPr id="11320" name="Group 56"/>
          <p:cNvGrpSpPr>
            <a:grpSpLocks/>
          </p:cNvGrpSpPr>
          <p:nvPr/>
        </p:nvGrpSpPr>
        <p:grpSpPr bwMode="auto">
          <a:xfrm>
            <a:off x="5499100" y="5705475"/>
            <a:ext cx="444500" cy="550863"/>
            <a:chOff x="4608" y="5911"/>
            <a:chExt cx="467" cy="579"/>
          </a:xfrm>
        </p:grpSpPr>
        <p:sp>
          <p:nvSpPr>
            <p:cNvPr id="11321" name="Text Box 57"/>
            <p:cNvSpPr txBox="1">
              <a:spLocks noChangeArrowheads="1"/>
            </p:cNvSpPr>
            <p:nvPr/>
          </p:nvSpPr>
          <p:spPr bwMode="auto">
            <a:xfrm>
              <a:off x="4608" y="6000"/>
              <a:ext cx="29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700">
                  <a:solidFill>
                    <a:srgbClr val="FFCCFF"/>
                  </a:solidFill>
                  <a:latin typeface="Symbol" charset="0"/>
                </a:rPr>
                <a:t>d</a:t>
              </a:r>
            </a:p>
          </p:txBody>
        </p:sp>
        <p:sp>
          <p:nvSpPr>
            <p:cNvPr id="11322" name="Text Box 58"/>
            <p:cNvSpPr txBox="1">
              <a:spLocks noChangeArrowheads="1"/>
            </p:cNvSpPr>
            <p:nvPr/>
          </p:nvSpPr>
          <p:spPr bwMode="auto">
            <a:xfrm>
              <a:off x="4788" y="5911"/>
              <a:ext cx="28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2911" tIns="16455" rIns="32911" bIns="164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FFCCFF"/>
                  </a:solidFill>
                </a:rPr>
                <a:t>+</a:t>
              </a:r>
            </a:p>
          </p:txBody>
        </p:sp>
      </p:grp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7315200" y="5934075"/>
            <a:ext cx="5222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2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008063" y="182563"/>
            <a:ext cx="6946900" cy="520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Composizione di tre momenti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3238" y="2184400"/>
            <a:ext cx="3635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A) Molecole simmetriche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265863" y="2184400"/>
            <a:ext cx="336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B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rot="5400000" flipH="1">
            <a:off x="6064250" y="1858963"/>
            <a:ext cx="685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03238" y="4894263"/>
            <a:ext cx="3330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B) Molecole piramidali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688013" y="2139950"/>
            <a:ext cx="4841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R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a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81713" y="2733675"/>
            <a:ext cx="522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2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rot="5400000" flipH="1">
            <a:off x="5731670" y="1888331"/>
            <a:ext cx="366712" cy="5937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rot="-5400000" flipH="1" flipV="1">
            <a:off x="5777706" y="2642394"/>
            <a:ext cx="547688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rot="5400000" flipV="1">
            <a:off x="6607175" y="2619375"/>
            <a:ext cx="501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94463" y="1087438"/>
            <a:ext cx="279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665913" y="1003300"/>
            <a:ext cx="20478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092950" y="3008313"/>
            <a:ext cx="3000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F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537200" y="3008313"/>
            <a:ext cx="303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F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265863" y="1111250"/>
            <a:ext cx="298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F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54888" y="2870200"/>
            <a:ext cx="282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526338" y="2776538"/>
            <a:ext cx="2063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291138" y="2816225"/>
            <a:ext cx="279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462588" y="2730500"/>
            <a:ext cx="2063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538913" y="2047875"/>
            <a:ext cx="279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710363" y="1963738"/>
            <a:ext cx="2730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 flipV="1">
            <a:off x="5580063" y="2001838"/>
            <a:ext cx="228600" cy="1096962"/>
          </a:xfrm>
          <a:prstGeom prst="line">
            <a:avLst/>
          </a:prstGeom>
          <a:noFill/>
          <a:ln w="19050">
            <a:solidFill>
              <a:srgbClr val="CCFF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V="1">
            <a:off x="5580063" y="1544638"/>
            <a:ext cx="820737" cy="457200"/>
          </a:xfrm>
          <a:prstGeom prst="line">
            <a:avLst/>
          </a:prstGeom>
          <a:noFill/>
          <a:ln w="19050">
            <a:solidFill>
              <a:srgbClr val="CCFF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858000" y="2413000"/>
            <a:ext cx="5222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3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446838" y="1544638"/>
            <a:ext cx="523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1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668963" y="4894263"/>
            <a:ext cx="358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N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rot="-5400000">
            <a:off x="5120482" y="5077619"/>
            <a:ext cx="411162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rot="-5400000">
            <a:off x="5075238" y="5443538"/>
            <a:ext cx="731837" cy="5476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rot="-5400000">
            <a:off x="5212556" y="6038057"/>
            <a:ext cx="128111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rot="5400000" flipH="1">
            <a:off x="5902325" y="5354638"/>
            <a:ext cx="663575" cy="520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494463" y="5808663"/>
            <a:ext cx="355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H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938713" y="6083300"/>
            <a:ext cx="3571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H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665663" y="5397500"/>
            <a:ext cx="355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CCFF66"/>
                </a:solidFill>
              </a:rPr>
              <a:t>H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897563" y="5900738"/>
            <a:ext cx="358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R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894263" y="4918075"/>
            <a:ext cx="520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1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307013" y="5694363"/>
            <a:ext cx="522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2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6196013" y="5192713"/>
            <a:ext cx="522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00CC00"/>
                </a:solidFill>
                <a:latin typeface="Arial" charset="0"/>
              </a:rPr>
              <a:t>m</a:t>
            </a:r>
            <a:r>
              <a:rPr lang="it-IT" sz="2700" baseline="-25000">
                <a:solidFill>
                  <a:srgbClr val="00CC00"/>
                </a:solidFill>
                <a:latin typeface="Arial" charset="0"/>
              </a:rPr>
              <a:t>3</a:t>
            </a:r>
            <a:endParaRPr lang="it-IT" sz="27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6811963" y="5626100"/>
            <a:ext cx="2809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983413" y="5532438"/>
            <a:ext cx="2730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715000" y="4575175"/>
            <a:ext cx="279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5886450" y="4479925"/>
            <a:ext cx="207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-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4297363" y="5214938"/>
            <a:ext cx="2809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4468813" y="5121275"/>
            <a:ext cx="2730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4572000" y="5992813"/>
            <a:ext cx="279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>
                <a:solidFill>
                  <a:srgbClr val="FFCCFF"/>
                </a:solidFill>
                <a:latin typeface="Symbol" charset="0"/>
              </a:rPr>
              <a:t>d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4743450" y="5897563"/>
            <a:ext cx="1127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2300">
              <a:solidFill>
                <a:srgbClr val="FFCCFF"/>
              </a:solidFill>
            </a:endParaRP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4737100" y="5929313"/>
            <a:ext cx="2746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CCFF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17638" y="155575"/>
            <a:ext cx="6805612" cy="547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 b="1">
                <a:solidFill>
                  <a:srgbClr val="CC0000"/>
                </a:solidFill>
                <a:latin typeface="Comic Sans MS" charset="0"/>
              </a:rPr>
              <a:t>Legame Dativo (o di coordinazione)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32038" y="887413"/>
            <a:ext cx="37131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r>
              <a:rPr lang="it-IT" sz="2600">
                <a:solidFill>
                  <a:srgbClr val="000066"/>
                </a:solidFill>
                <a:latin typeface="Comic Sans MS" charset="0"/>
              </a:rPr>
              <a:t>  +  A                D </a:t>
            </a:r>
            <a:r>
              <a:rPr lang="it-IT" sz="2900">
                <a:solidFill>
                  <a:srgbClr val="CC0000"/>
                </a:solidFill>
                <a:latin typeface="Comic Sans MS" charset="0"/>
              </a:rPr>
              <a:t>:</a:t>
            </a:r>
            <a:r>
              <a:rPr lang="it-IT" sz="2600">
                <a:solidFill>
                  <a:srgbClr val="000066"/>
                </a:solidFill>
                <a:latin typeface="Comic Sans MS" charset="0"/>
              </a:rPr>
              <a:t> A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979863" y="1160463"/>
            <a:ext cx="914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60438" y="1389063"/>
            <a:ext cx="1606550" cy="46196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CC0000"/>
                </a:solidFill>
                <a:latin typeface="Comic Sans MS" charset="0"/>
              </a:rPr>
              <a:t>Donatore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338513" y="1389063"/>
            <a:ext cx="1765300" cy="46196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CC0000"/>
                </a:solidFill>
                <a:latin typeface="Comic Sans MS" charset="0"/>
              </a:rPr>
              <a:t>Accettore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54163" y="2651125"/>
            <a:ext cx="638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N 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1143000" y="3154363"/>
            <a:ext cx="3222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 flipV="1">
            <a:off x="1096963" y="2422525"/>
            <a:ext cx="320675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906463" y="2930525"/>
            <a:ext cx="5016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74700" y="33369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11163" y="27178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84213" y="213201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037263" y="2743200"/>
            <a:ext cx="635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N 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5624513" y="3246438"/>
            <a:ext cx="319087" cy="3190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5580063" y="2514600"/>
            <a:ext cx="317500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5386388" y="3022600"/>
            <a:ext cx="5048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256213" y="34290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894263" y="2789238"/>
            <a:ext cx="36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164138" y="2224088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723063" y="277336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B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7086600" y="2560638"/>
            <a:ext cx="322263" cy="3190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 flipV="1">
            <a:off x="7086600" y="3154363"/>
            <a:ext cx="3222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7086600" y="3022600"/>
            <a:ext cx="5032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7408863" y="3429000"/>
            <a:ext cx="31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594600" y="2789238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7453313" y="2224088"/>
            <a:ext cx="31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971800" y="2765425"/>
            <a:ext cx="32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B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2760663" y="3178175"/>
            <a:ext cx="273050" cy="3444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 flipV="1">
            <a:off x="3246438" y="3154363"/>
            <a:ext cx="276225" cy="411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3122613" y="2379663"/>
            <a:ext cx="1587" cy="4556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2932113" y="2241550"/>
            <a:ext cx="2682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.</a:t>
            </a:r>
            <a:endParaRPr lang="it-IT" sz="1400">
              <a:solidFill>
                <a:srgbClr val="CC0000"/>
              </a:solidFill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065463" y="2241550"/>
            <a:ext cx="266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.</a:t>
            </a:r>
            <a:endParaRPr lang="it-IT" sz="1400">
              <a:solidFill>
                <a:srgbClr val="CC0000"/>
              </a:solidFill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3306763" y="2971800"/>
            <a:ext cx="2698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.</a:t>
            </a:r>
            <a:endParaRPr lang="it-IT" sz="1400">
              <a:solidFill>
                <a:srgbClr val="CC0000"/>
              </a:solidFill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200400" y="3017838"/>
            <a:ext cx="2714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.</a:t>
            </a:r>
            <a:endParaRPr lang="it-IT" sz="1400">
              <a:solidFill>
                <a:srgbClr val="CC0000"/>
              </a:solidFill>
            </a:endParaRP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728913" y="2949575"/>
            <a:ext cx="2682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.</a:t>
            </a:r>
            <a:endParaRPr lang="it-IT" sz="1400">
              <a:solidFill>
                <a:srgbClr val="CC0000"/>
              </a:solidFill>
            </a:endParaRP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2805113" y="3041650"/>
            <a:ext cx="2682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.</a:t>
            </a:r>
            <a:endParaRPr lang="it-IT" sz="1400">
              <a:solidFill>
                <a:srgbClr val="CC0000"/>
              </a:solidFill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971800" y="2011363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2468563" y="3336925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522663" y="3336925"/>
            <a:ext cx="31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2411413" y="2660650"/>
            <a:ext cx="331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0066"/>
                </a:solidFill>
                <a:latin typeface="Comic Sans MS" charset="0"/>
              </a:rPr>
              <a:t>+</a:t>
            </a:r>
            <a:endParaRPr lang="it-IT" sz="1400">
              <a:solidFill>
                <a:srgbClr val="000066"/>
              </a:solidFill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3703638" y="29718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5943600" y="2378075"/>
            <a:ext cx="51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(+)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6629400" y="2378075"/>
            <a:ext cx="49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(-)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1509713" y="5121275"/>
            <a:ext cx="636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N 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>
            <a:off x="1096963" y="5622925"/>
            <a:ext cx="320675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 flipV="1">
            <a:off x="1052513" y="4892675"/>
            <a:ext cx="319087" cy="319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862013" y="5399088"/>
            <a:ext cx="5016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30250" y="5807075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366713" y="518636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639763" y="460216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5875338" y="5121275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N</a:t>
            </a:r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flipH="1">
            <a:off x="5580063" y="5594350"/>
            <a:ext cx="317500" cy="319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 flipH="1" flipV="1">
            <a:off x="5532438" y="4862513"/>
            <a:ext cx="320675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 flipH="1">
            <a:off x="5340350" y="5341938"/>
            <a:ext cx="5032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5211763" y="577691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4846638" y="5121275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5118100" y="45720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2925763" y="512127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2363788" y="5129213"/>
            <a:ext cx="3333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0066"/>
                </a:solidFill>
                <a:latin typeface="Comic Sans MS" charset="0"/>
              </a:rPr>
              <a:t>+</a:t>
            </a:r>
            <a:endParaRPr lang="it-IT" sz="1400">
              <a:solidFill>
                <a:srgbClr val="000066"/>
              </a:solidFill>
            </a:endParaRPr>
          </a:p>
        </p:txBody>
      </p:sp>
      <p:sp>
        <p:nvSpPr>
          <p:cNvPr id="15421" name="Line 61"/>
          <p:cNvSpPr>
            <a:spLocks noChangeShapeType="1"/>
          </p:cNvSpPr>
          <p:nvPr/>
        </p:nvSpPr>
        <p:spPr bwMode="auto">
          <a:xfrm>
            <a:off x="3657600" y="5341938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 flipH="1">
            <a:off x="6286500" y="5341938"/>
            <a:ext cx="5032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6837363" y="5121275"/>
            <a:ext cx="36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3249613" y="4983163"/>
            <a:ext cx="27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 sz="2600">
                <a:solidFill>
                  <a:srgbClr val="000066"/>
                </a:solidFill>
                <a:latin typeface="Comic Sans MS" charset="0"/>
              </a:rPr>
              <a:t>+</a:t>
            </a:r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6151563" y="4983163"/>
            <a:ext cx="26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 sz="2600">
                <a:solidFill>
                  <a:srgbClr val="000066"/>
                </a:solidFill>
                <a:latin typeface="Comic Sans MS" charset="0"/>
              </a:rPr>
              <a:t>+</a:t>
            </a: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446838" y="5807075"/>
            <a:ext cx="230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000066"/>
                </a:solidFill>
                <a:latin typeface="Comic Sans MS" charset="0"/>
              </a:rPr>
              <a:t>Ione ammonio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36663" y="46038"/>
            <a:ext cx="6804025" cy="547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 b="1">
                <a:solidFill>
                  <a:srgbClr val="CC0000"/>
                </a:solidFill>
                <a:latin typeface="Comic Sans MS" charset="0"/>
              </a:rPr>
              <a:t>Legame Dativo (o di coordinazione)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3663" y="1284288"/>
            <a:ext cx="9413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>
                <a:solidFill>
                  <a:srgbClr val="000066"/>
                </a:solidFill>
                <a:latin typeface="Comic Sans MS" charset="0"/>
              </a:rPr>
              <a:t>[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r>
              <a:rPr lang="it-IT" sz="3400">
                <a:solidFill>
                  <a:srgbClr val="000066"/>
                </a:solidFill>
                <a:latin typeface="Comic Sans MS" charset="0"/>
              </a:rPr>
              <a:t>]</a:t>
            </a:r>
            <a:endParaRPr lang="it-IT" sz="26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4945063" y="1096963"/>
            <a:ext cx="320675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4945063" y="1692275"/>
            <a:ext cx="320675" cy="319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5037138" y="1560513"/>
            <a:ext cx="5048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65738" y="1874838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537200" y="1341438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264150" y="777875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096963" y="1350963"/>
            <a:ext cx="3333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0066"/>
                </a:solidFill>
                <a:latin typeface="Comic Sans MS" charset="0"/>
              </a:rPr>
              <a:t>+</a:t>
            </a:r>
            <a:endParaRPr lang="it-IT" sz="1400">
              <a:solidFill>
                <a:srgbClr val="000066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513263" y="1189038"/>
            <a:ext cx="24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-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03838" y="3292475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Al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4960938" y="3749675"/>
            <a:ext cx="320675" cy="319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 flipV="1">
            <a:off x="4938713" y="2971800"/>
            <a:ext cx="319087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525963" y="3948113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432300" y="26511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151063" y="3284538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Al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027238" y="3697288"/>
            <a:ext cx="276225" cy="344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 flipV="1">
            <a:off x="2514600" y="3673475"/>
            <a:ext cx="274638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2392363" y="2898775"/>
            <a:ext cx="0" cy="455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646238" y="3856038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789238" y="3856038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2971800" y="3490913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256213" y="5745163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B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>
            <a:off x="5580063" y="5486400"/>
            <a:ext cx="317500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5580063" y="6126163"/>
            <a:ext cx="317500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5943600" y="626427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5878513" y="51657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922463" y="57372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B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H="1">
            <a:off x="1708150" y="6149975"/>
            <a:ext cx="273050" cy="3444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 flipV="1">
            <a:off x="2195513" y="6126163"/>
            <a:ext cx="273050" cy="411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2070100" y="5291138"/>
            <a:ext cx="4763" cy="4556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1325563" y="63087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2514600" y="63087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1189038" y="5632450"/>
            <a:ext cx="333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0066"/>
                </a:solidFill>
                <a:latin typeface="Comic Sans MS" charset="0"/>
              </a:rPr>
              <a:t>+</a:t>
            </a:r>
            <a:endParaRPr lang="it-IT" sz="1400">
              <a:solidFill>
                <a:srgbClr val="000066"/>
              </a:solidFill>
            </a:endParaRP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065463" y="59436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283200" y="5478463"/>
            <a:ext cx="24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-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4672013" y="1325563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B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938213" y="1168400"/>
            <a:ext cx="25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-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 rot="5400000">
            <a:off x="434182" y="1580356"/>
            <a:ext cx="2682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 rot="5400000">
            <a:off x="433388" y="1143000"/>
            <a:ext cx="2698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46038" y="3113088"/>
            <a:ext cx="10318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>
                <a:solidFill>
                  <a:srgbClr val="000066"/>
                </a:solidFill>
                <a:latin typeface="Comic Sans MS" charset="0"/>
              </a:rPr>
              <a:t>[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r>
              <a:rPr lang="it-IT" sz="3400">
                <a:solidFill>
                  <a:srgbClr val="000066"/>
                </a:solidFill>
                <a:latin typeface="Comic Sans MS" charset="0"/>
              </a:rPr>
              <a:t>]</a:t>
            </a:r>
            <a:endParaRPr lang="it-IT" sz="26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1358900" y="3179763"/>
            <a:ext cx="3349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0066"/>
                </a:solidFill>
                <a:latin typeface="Comic Sans MS" charset="0"/>
              </a:rPr>
              <a:t>+</a:t>
            </a:r>
            <a:endParaRPr lang="it-IT" sz="1400">
              <a:solidFill>
                <a:srgbClr val="000066"/>
              </a:solidFill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966788" y="2997200"/>
            <a:ext cx="25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-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 rot="5400000">
            <a:off x="480219" y="3409156"/>
            <a:ext cx="2698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 rot="5400000">
            <a:off x="481012" y="2944813"/>
            <a:ext cx="269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2151063" y="2514600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6297613" y="1006475"/>
            <a:ext cx="27082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Comic Sans MS" charset="0"/>
              </a:rPr>
              <a:t>Ione </a:t>
            </a:r>
          </a:p>
          <a:p>
            <a:r>
              <a:rPr lang="it-IT" b="1">
                <a:solidFill>
                  <a:srgbClr val="000066"/>
                </a:solidFill>
                <a:latin typeface="Comic Sans MS" charset="0"/>
              </a:rPr>
              <a:t>tetrafluoroborato</a:t>
            </a:r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H="1" flipV="1">
            <a:off x="5668963" y="3749675"/>
            <a:ext cx="320675" cy="319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H="1">
            <a:off x="5668963" y="3017838"/>
            <a:ext cx="320675" cy="3190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037263" y="2651125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6037263" y="3948113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Cl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5351463" y="3017838"/>
            <a:ext cx="24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-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6446838" y="3098800"/>
            <a:ext cx="256857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solidFill>
                  <a:srgbClr val="000066"/>
                </a:solidFill>
                <a:latin typeface="Comic Sans MS" charset="0"/>
              </a:rPr>
              <a:t>Ione tetracloro-</a:t>
            </a:r>
          </a:p>
          <a:p>
            <a:pPr algn="ctr"/>
            <a:r>
              <a:rPr lang="it-IT" b="1">
                <a:solidFill>
                  <a:srgbClr val="000066"/>
                </a:solidFill>
                <a:latin typeface="Comic Sans MS" charset="0"/>
              </a:rPr>
              <a:t>alluminato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182563" y="5580063"/>
            <a:ext cx="8382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>
                <a:solidFill>
                  <a:srgbClr val="000066"/>
                </a:solidFill>
                <a:latin typeface="Comic Sans MS" charset="0"/>
              </a:rPr>
              <a:t>[</a:t>
            </a:r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r>
              <a:rPr lang="it-IT" sz="2900" b="1">
                <a:solidFill>
                  <a:srgbClr val="CC0000"/>
                </a:solidFill>
                <a:latin typeface="Comic Sans MS" charset="0"/>
              </a:rPr>
              <a:t>:</a:t>
            </a:r>
            <a:r>
              <a:rPr lang="it-IT" sz="3400">
                <a:solidFill>
                  <a:srgbClr val="000066"/>
                </a:solidFill>
                <a:latin typeface="Comic Sans MS" charset="0"/>
              </a:rPr>
              <a:t>]</a:t>
            </a:r>
            <a:endParaRPr lang="it-IT" sz="26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963613" y="5465763"/>
            <a:ext cx="24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-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1885950" y="4846638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H="1">
            <a:off x="4894263" y="6126163"/>
            <a:ext cx="317500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 flipH="1" flipV="1">
            <a:off x="4894263" y="5486400"/>
            <a:ext cx="317500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4572000" y="51657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4572000" y="626427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6711950" y="5486400"/>
            <a:ext cx="18573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solidFill>
                  <a:srgbClr val="000066"/>
                </a:solidFill>
                <a:latin typeface="Comic Sans MS" charset="0"/>
              </a:rPr>
              <a:t>Ione tetra-</a:t>
            </a:r>
          </a:p>
          <a:p>
            <a:pPr algn="ctr"/>
            <a:r>
              <a:rPr lang="it-IT" b="1">
                <a:solidFill>
                  <a:srgbClr val="000066"/>
                </a:solidFill>
                <a:latin typeface="Comic Sans MS" charset="0"/>
              </a:rPr>
              <a:t>idroborato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2055813" y="1341438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B</a:t>
            </a:r>
            <a:endParaRPr lang="it-IT" sz="3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H="1">
            <a:off x="1798638" y="1754188"/>
            <a:ext cx="276225" cy="344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 flipH="1" flipV="1">
            <a:off x="2332038" y="1730375"/>
            <a:ext cx="276225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 flipH="1" flipV="1">
            <a:off x="2189163" y="960438"/>
            <a:ext cx="6350" cy="4556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1417638" y="1912938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608263" y="1912938"/>
            <a:ext cx="31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>
            <a:off x="2468563" y="1547813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2049463" y="600075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3567113" y="1341438"/>
            <a:ext cx="31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>
            <a:off x="3979863" y="1547813"/>
            <a:ext cx="5016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951163" y="6308725"/>
            <a:ext cx="4295775" cy="503238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 anchor="ctr"/>
          <a:lstStyle/>
          <a:p>
            <a:pPr algn="ctr" defTabSz="549275"/>
            <a:endParaRPr lang="it-IT" sz="1400">
              <a:solidFill>
                <a:srgbClr val="000099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925763" y="65088"/>
            <a:ext cx="3302000" cy="6207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600" b="1">
                <a:solidFill>
                  <a:srgbClr val="FF0000"/>
                </a:solidFill>
                <a:latin typeface="Comic Sans MS" charset="0"/>
              </a:rPr>
              <a:t>Orbitali Ibridi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038" y="1139825"/>
            <a:ext cx="90138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latin typeface="Comic Sans MS" charset="0"/>
              </a:rPr>
              <a:t>[He]2s</a:t>
            </a:r>
            <a:r>
              <a:rPr lang="it-IT" sz="2500" baseline="30000">
                <a:latin typeface="Comic Sans MS" charset="0"/>
              </a:rPr>
              <a:t>2</a:t>
            </a:r>
            <a:r>
              <a:rPr lang="it-IT" sz="2500">
                <a:latin typeface="Comic Sans MS" charset="0"/>
              </a:rPr>
              <a:t>              [He]2s</a:t>
            </a:r>
            <a:r>
              <a:rPr lang="it-IT" sz="2500" baseline="30000">
                <a:latin typeface="Comic Sans MS" charset="0"/>
              </a:rPr>
              <a:t>1</a:t>
            </a:r>
            <a:r>
              <a:rPr lang="it-IT" sz="2500">
                <a:latin typeface="Comic Sans MS" charset="0"/>
              </a:rPr>
              <a:t>2p</a:t>
            </a:r>
            <a:r>
              <a:rPr lang="it-IT" sz="2500" baseline="30000">
                <a:latin typeface="Comic Sans MS" charset="0"/>
              </a:rPr>
              <a:t>1   </a:t>
            </a:r>
            <a:r>
              <a:rPr lang="it-IT" sz="2500">
                <a:latin typeface="Comic Sans MS" charset="0"/>
              </a:rPr>
              <a:t>               [He] 2(sp)</a:t>
            </a:r>
            <a:r>
              <a:rPr lang="it-IT" sz="2500" baseline="30000">
                <a:latin typeface="Comic Sans MS" charset="0"/>
              </a:rPr>
              <a:t>2  </a:t>
            </a:r>
            <a:r>
              <a:rPr lang="it-IT" sz="2500">
                <a:latin typeface="Comic Sans MS" charset="0"/>
              </a:rPr>
              <a:t>        BeF</a:t>
            </a:r>
            <a:r>
              <a:rPr lang="it-IT" sz="2500" baseline="-25000">
                <a:latin typeface="Comic Sans MS" charset="0"/>
              </a:rPr>
              <a:t>2</a:t>
            </a:r>
            <a:endParaRPr lang="it-IT" sz="2500">
              <a:latin typeface="Comic Sans MS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50863" y="2468563"/>
            <a:ext cx="546100" cy="595312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685800" y="3521075"/>
            <a:ext cx="0" cy="19653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77863" y="5486400"/>
            <a:ext cx="2522537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779463" y="4937125"/>
            <a:ext cx="27305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052513" y="4435475"/>
            <a:ext cx="365125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417638" y="3925888"/>
            <a:ext cx="593725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006600" y="5165725"/>
            <a:ext cx="595313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389313" y="3995738"/>
            <a:ext cx="54705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it-IT" sz="2500">
                <a:solidFill>
                  <a:srgbClr val="990033"/>
                </a:solidFill>
                <a:latin typeface="Comic Sans MS" charset="0"/>
              </a:rPr>
              <a:t>Per poter dar luogo ad orbitali ibridi, gli orbitali atomici devono avere energie non troppo diverse. </a:t>
            </a:r>
          </a:p>
          <a:p>
            <a:pPr algn="just"/>
            <a:r>
              <a:rPr lang="it-IT" sz="2500">
                <a:solidFill>
                  <a:srgbClr val="990033"/>
                </a:solidFill>
                <a:latin typeface="Comic Sans MS" charset="0"/>
              </a:rPr>
              <a:t>Gli orbitali si dicono ibridi perché la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01663" y="5559425"/>
            <a:ext cx="81375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/>
          <a:p>
            <a:pPr defTabSz="549275"/>
            <a:r>
              <a:rPr lang="it-IT" sz="2500">
                <a:solidFill>
                  <a:srgbClr val="990033"/>
                </a:solidFill>
                <a:latin typeface="Comic Sans MS" charset="0"/>
              </a:rPr>
              <a:t>loro funzione d</a:t>
            </a:r>
            <a:r>
              <a:rPr lang="ja-JP" altLang="it-IT" sz="2500">
                <a:solidFill>
                  <a:srgbClr val="990033"/>
                </a:solidFill>
                <a:latin typeface="Arial"/>
              </a:rPr>
              <a:t>’</a:t>
            </a:r>
            <a:r>
              <a:rPr lang="it-IT" sz="2500">
                <a:solidFill>
                  <a:srgbClr val="990033"/>
                </a:solidFill>
                <a:latin typeface="Comic Sans MS" charset="0"/>
              </a:rPr>
              <a:t>onda risulta dalla combinazione lineare </a:t>
            </a:r>
          </a:p>
          <a:p>
            <a:pPr defTabSz="549275"/>
            <a:r>
              <a:rPr lang="it-IT" sz="2500">
                <a:solidFill>
                  <a:srgbClr val="990033"/>
                </a:solidFill>
                <a:latin typeface="Comic Sans MS" charset="0"/>
              </a:rPr>
              <a:t>delle funzioni d</a:t>
            </a:r>
            <a:r>
              <a:rPr lang="ja-JP" altLang="it-IT" sz="2500">
                <a:solidFill>
                  <a:srgbClr val="990033"/>
                </a:solidFill>
                <a:latin typeface="Arial"/>
              </a:rPr>
              <a:t>’</a:t>
            </a:r>
            <a:r>
              <a:rPr lang="it-IT" sz="2500">
                <a:solidFill>
                  <a:srgbClr val="990033"/>
                </a:solidFill>
                <a:latin typeface="Comic Sans MS" charset="0"/>
              </a:rPr>
              <a:t>onda di due orbitali atomici</a:t>
            </a:r>
          </a:p>
          <a:p>
            <a:pPr defTabSz="549275"/>
            <a:r>
              <a:rPr lang="it-IT" sz="2500">
                <a:solidFill>
                  <a:srgbClr val="990033"/>
                </a:solidFill>
                <a:latin typeface="Symbol" charset="0"/>
                <a:sym typeface="Symbol" charset="0"/>
              </a:rPr>
              <a:t>				</a:t>
            </a:r>
            <a:r>
              <a:rPr lang="it-IT" sz="2500" b="1">
                <a:solidFill>
                  <a:srgbClr val="990033"/>
                </a:solidFill>
                <a:latin typeface="Symbol" charset="0"/>
                <a:sym typeface="Symbol" charset="0"/>
              </a:rPr>
              <a:t>	</a:t>
            </a:r>
            <a:r>
              <a:rPr lang="it-IT" sz="2500" b="1">
                <a:solidFill>
                  <a:srgbClr val="FFFF99"/>
                </a:solidFill>
                <a:latin typeface="Symbol" charset="0"/>
                <a:sym typeface="Symbol" charset="0"/>
              </a:rPr>
              <a:t></a:t>
            </a:r>
            <a:r>
              <a:rPr lang="it-IT" sz="2500" b="1">
                <a:solidFill>
                  <a:srgbClr val="FFFF99"/>
                </a:solidFill>
                <a:latin typeface="Comic Sans MS" charset="0"/>
              </a:rPr>
              <a:t>*  =  A </a:t>
            </a:r>
            <a:r>
              <a:rPr lang="it-IT" sz="2500" b="1">
                <a:solidFill>
                  <a:srgbClr val="FFFF99"/>
                </a:solidFill>
                <a:latin typeface="Symbol" charset="0"/>
                <a:sym typeface="Symbol" charset="0"/>
              </a:rPr>
              <a:t></a:t>
            </a:r>
            <a:r>
              <a:rPr lang="it-IT" sz="2500" b="1">
                <a:solidFill>
                  <a:srgbClr val="FFFF99"/>
                </a:solidFill>
                <a:latin typeface="Comic Sans MS" charset="0"/>
              </a:rPr>
              <a:t> </a:t>
            </a:r>
            <a:r>
              <a:rPr lang="it-IT" sz="2500" b="1" baseline="-25000">
                <a:solidFill>
                  <a:srgbClr val="FFFF99"/>
                </a:solidFill>
                <a:latin typeface="Comic Sans MS" charset="0"/>
              </a:rPr>
              <a:t>a</a:t>
            </a:r>
            <a:r>
              <a:rPr lang="it-IT" sz="2500" b="1">
                <a:solidFill>
                  <a:srgbClr val="FFFF99"/>
                </a:solidFill>
                <a:latin typeface="Comic Sans MS" charset="0"/>
              </a:rPr>
              <a:t>  +  B </a:t>
            </a:r>
            <a:r>
              <a:rPr lang="it-IT" sz="2500" b="1">
                <a:solidFill>
                  <a:srgbClr val="FFFF99"/>
                </a:solidFill>
                <a:latin typeface="Symbol" charset="0"/>
                <a:sym typeface="Symbol" charset="0"/>
              </a:rPr>
              <a:t></a:t>
            </a:r>
            <a:r>
              <a:rPr lang="it-IT" sz="2500" b="1">
                <a:solidFill>
                  <a:srgbClr val="FFFF99"/>
                </a:solidFill>
                <a:latin typeface="Comic Sans MS" charset="0"/>
              </a:rPr>
              <a:t> </a:t>
            </a:r>
            <a:r>
              <a:rPr lang="it-IT" sz="2500" b="1" baseline="-25000">
                <a:solidFill>
                  <a:srgbClr val="FFFF99"/>
                </a:solidFill>
                <a:latin typeface="Comic Sans MS" charset="0"/>
              </a:rPr>
              <a:t>b</a:t>
            </a:r>
            <a:endParaRPr lang="it-IT" sz="2500" baseline="-250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 flipH="1">
            <a:off x="800100" y="27432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1431925" y="2514600"/>
          <a:ext cx="1587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Image" r:id="rId3" imgW="2643134" imgH="914608" progId="Photoshop.Image.4">
                  <p:embed/>
                </p:oleObj>
              </mc:Choice>
              <mc:Fallback>
                <p:oleObj name="Image" r:id="rId3" imgW="2643134" imgH="914608" progId="Photoshop.Image.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514600"/>
                        <a:ext cx="15875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1935163" y="2514600"/>
            <a:ext cx="547687" cy="549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3382963" y="2514600"/>
          <a:ext cx="1587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Image" r:id="rId5" imgW="2643134" imgH="914608" progId="Photoshop.Image.4">
                  <p:embed/>
                </p:oleObj>
              </mc:Choice>
              <mc:Fallback>
                <p:oleObj name="Image" r:id="rId5" imgW="2643134" imgH="914608" progId="Photoshop.Image.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514600"/>
                        <a:ext cx="15875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4195763" y="2740025"/>
            <a:ext cx="312737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3808413" y="2740025"/>
            <a:ext cx="314325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6188075" y="2514600"/>
          <a:ext cx="1587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Image" r:id="rId6" imgW="2643134" imgH="914608" progId="Photoshop.Image.4">
                  <p:embed/>
                </p:oleObj>
              </mc:Choice>
              <mc:Fallback>
                <p:oleObj name="Image" r:id="rId6" imgW="2643134" imgH="914608" progId="Photoshop.Image.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2514600"/>
                        <a:ext cx="15875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997700" y="2740025"/>
            <a:ext cx="315913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6611938" y="2740025"/>
            <a:ext cx="314325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5761038" y="2606675"/>
            <a:ext cx="633412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7497763" y="2606675"/>
            <a:ext cx="635000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5122863" y="2606675"/>
            <a:ext cx="631825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8126413" y="2606675"/>
            <a:ext cx="635000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 flipH="1">
            <a:off x="5735638" y="2771775"/>
            <a:ext cx="44450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 flipH="1">
            <a:off x="8113713" y="2771775"/>
            <a:ext cx="44450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11163" y="1593850"/>
            <a:ext cx="8413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chemeClr val="accent2"/>
                </a:solidFill>
                <a:latin typeface="Comic Sans MS" charset="0"/>
              </a:rPr>
              <a:t>Be                        Be eccitato                Be eccitato    Formazione</a:t>
            </a:r>
          </a:p>
          <a:p>
            <a:r>
              <a:rPr lang="it-IT" sz="2200">
                <a:solidFill>
                  <a:schemeClr val="accent2"/>
                </a:solidFill>
                <a:latin typeface="Comic Sans MS" charset="0"/>
              </a:rPr>
              <a:t>												      di legami</a:t>
            </a: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371600" y="1371600"/>
            <a:ext cx="779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4572000" y="1371600"/>
            <a:ext cx="779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7408863" y="1371600"/>
            <a:ext cx="77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143000" y="800100"/>
            <a:ext cx="1512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990033"/>
                </a:solidFill>
                <a:latin typeface="Comic Sans MS" charset="0"/>
              </a:rPr>
              <a:t>promozione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160838" y="800100"/>
            <a:ext cx="1554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990033"/>
                </a:solidFill>
                <a:latin typeface="Comic Sans MS" charset="0"/>
              </a:rPr>
              <a:t>Ibridazione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494588" y="800100"/>
            <a:ext cx="644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990033"/>
                </a:solidFill>
                <a:latin typeface="Comic Sans MS" charset="0"/>
              </a:rPr>
              <a:t>+ 2F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552450" y="3071813"/>
            <a:ext cx="5445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2s</a:t>
            </a:r>
            <a:r>
              <a:rPr lang="it-IT" sz="2300" baseline="30000">
                <a:solidFill>
                  <a:srgbClr val="990033"/>
                </a:solidFill>
                <a:latin typeface="Comic Sans MS" charset="0"/>
              </a:rPr>
              <a:t>2</a:t>
            </a:r>
            <a:endParaRPr lang="it-IT" sz="23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1765300" y="3071813"/>
            <a:ext cx="9318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2s</a:t>
            </a:r>
            <a:r>
              <a:rPr lang="it-IT" sz="2300" baseline="30000">
                <a:solidFill>
                  <a:srgbClr val="990033"/>
                </a:solidFill>
                <a:latin typeface="Comic Sans MS" charset="0"/>
              </a:rPr>
              <a:t>1</a:t>
            </a:r>
            <a:r>
              <a:rPr lang="it-IT" sz="2300">
                <a:solidFill>
                  <a:srgbClr val="990033"/>
                </a:solidFill>
                <a:latin typeface="Comic Sans MS" charset="0"/>
              </a:rPr>
              <a:t>2p</a:t>
            </a:r>
            <a:r>
              <a:rPr lang="it-IT" sz="2300" baseline="30000">
                <a:solidFill>
                  <a:srgbClr val="990033"/>
                </a:solidFill>
                <a:latin typeface="Comic Sans MS" charset="0"/>
              </a:rPr>
              <a:t>1</a:t>
            </a:r>
            <a:endParaRPr lang="it-IT" sz="23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703638" y="3071813"/>
            <a:ext cx="911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2(sp)</a:t>
            </a:r>
            <a:r>
              <a:rPr lang="it-IT" sz="2300" baseline="30000">
                <a:solidFill>
                  <a:srgbClr val="990033"/>
                </a:solidFill>
                <a:latin typeface="Comic Sans MS" charset="0"/>
              </a:rPr>
              <a:t>2</a:t>
            </a:r>
            <a:endParaRPr lang="it-IT" sz="23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767513" y="3071813"/>
            <a:ext cx="4508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Be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580063" y="3071813"/>
            <a:ext cx="2857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F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8001000" y="3071813"/>
            <a:ext cx="2873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F</a:t>
            </a: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V="1">
            <a:off x="1036638" y="4449763"/>
            <a:ext cx="0" cy="182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1036638" y="4722813"/>
            <a:ext cx="0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V="1">
            <a:off x="1417638" y="3954463"/>
            <a:ext cx="0" cy="182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1417638" y="4229100"/>
            <a:ext cx="0" cy="182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2011363" y="3978275"/>
            <a:ext cx="0" cy="5476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2011363" y="4618038"/>
            <a:ext cx="0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779463" y="4892675"/>
            <a:ext cx="2571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a</a:t>
            </a: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1096963" y="4443413"/>
            <a:ext cx="2825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b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1600200" y="3840163"/>
            <a:ext cx="2587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c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2195513" y="5140325"/>
            <a:ext cx="2794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33"/>
                </a:solidFill>
                <a:latin typeface="Comic Sans MS" charset="0"/>
              </a:rPr>
              <a:t>d</a:t>
            </a: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17463" y="3857625"/>
            <a:ext cx="638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>
                <a:solidFill>
                  <a:srgbClr val="FF0000"/>
                </a:solidFill>
                <a:latin typeface="Comic Sans MS" charset="0"/>
              </a:rPr>
              <a:t>E </a:t>
            </a:r>
          </a:p>
          <a:p>
            <a:pPr algn="ctr"/>
            <a:r>
              <a:rPr lang="it-IT" sz="2200">
                <a:solidFill>
                  <a:srgbClr val="FF0000"/>
                </a:solidFill>
                <a:latin typeface="Comic Sans MS" charset="0"/>
              </a:rPr>
              <a:t>(eV)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659188" y="2054225"/>
          <a:ext cx="1587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Image" r:id="rId3" imgW="2643134" imgH="914608" progId="Photoshop.Image.4">
                  <p:embed/>
                </p:oleObj>
              </mc:Choice>
              <mc:Fallback>
                <p:oleObj name="Image" r:id="rId3" imgW="2643134" imgH="914608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2054225"/>
                        <a:ext cx="15875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468813" y="2279650"/>
            <a:ext cx="314325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4083050" y="2279650"/>
            <a:ext cx="315913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462713" y="2054225"/>
          <a:ext cx="1587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Image" r:id="rId5" imgW="2643134" imgH="914608" progId="Photoshop.Image.4">
                  <p:embed/>
                </p:oleObj>
              </mc:Choice>
              <mc:Fallback>
                <p:oleObj name="Image" r:id="rId5" imgW="2643134" imgH="914608" progId="Photoshop.Image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3" y="2054225"/>
                        <a:ext cx="15875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272338" y="2279650"/>
            <a:ext cx="314325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888163" y="2279650"/>
            <a:ext cx="312737" cy="920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265863" y="2146300"/>
            <a:ext cx="409575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772400" y="2146300"/>
            <a:ext cx="411163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3663" y="1182688"/>
            <a:ext cx="7118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sp  </a:t>
            </a:r>
            <a:r>
              <a:rPr lang="it-IT" sz="2900" b="1" u="sng">
                <a:solidFill>
                  <a:srgbClr val="000066"/>
                </a:solidFill>
                <a:latin typeface="Comic Sans MS" charset="0"/>
              </a:rPr>
              <a:t>Due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  orbitali con assi a 180° (stessa retta)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3663" y="2030413"/>
            <a:ext cx="27051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Be: 2s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     Be(sp)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2</a:t>
            </a:r>
            <a:endParaRPr lang="it-IT" sz="25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246438" y="2328863"/>
            <a:ext cx="2468562" cy="0"/>
          </a:xfrm>
          <a:prstGeom prst="line">
            <a:avLst/>
          </a:prstGeom>
          <a:noFill/>
          <a:ln w="28575">
            <a:solidFill>
              <a:srgbClr val="993366"/>
            </a:solidFill>
            <a:prstDash val="dashDot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4284663" y="2176463"/>
            <a:ext cx="301625" cy="112712"/>
          </a:xfrm>
          <a:custGeom>
            <a:avLst/>
            <a:gdLst>
              <a:gd name="T0" fmla="*/ 0 w 319"/>
              <a:gd name="T1" fmla="*/ 119 h 119"/>
              <a:gd name="T2" fmla="*/ 55 w 319"/>
              <a:gd name="T3" fmla="*/ 46 h 119"/>
              <a:gd name="T4" fmla="*/ 155 w 319"/>
              <a:gd name="T5" fmla="*/ 1 h 119"/>
              <a:gd name="T6" fmla="*/ 255 w 319"/>
              <a:gd name="T7" fmla="*/ 37 h 119"/>
              <a:gd name="T8" fmla="*/ 319 w 319"/>
              <a:gd name="T9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9" h="119">
                <a:moveTo>
                  <a:pt x="0" y="119"/>
                </a:moveTo>
                <a:cubicBezTo>
                  <a:pt x="8" y="107"/>
                  <a:pt x="29" y="66"/>
                  <a:pt x="55" y="46"/>
                </a:cubicBezTo>
                <a:cubicBezTo>
                  <a:pt x="81" y="26"/>
                  <a:pt x="122" y="2"/>
                  <a:pt x="155" y="1"/>
                </a:cubicBezTo>
                <a:cubicBezTo>
                  <a:pt x="188" y="0"/>
                  <a:pt x="228" y="17"/>
                  <a:pt x="255" y="37"/>
                </a:cubicBezTo>
                <a:cubicBezTo>
                  <a:pt x="282" y="57"/>
                  <a:pt x="306" y="102"/>
                  <a:pt x="319" y="119"/>
                </a:cubicBezTo>
              </a:path>
            </a:pathLst>
          </a:custGeom>
          <a:noFill/>
          <a:ln w="38100" cmpd="sng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4233863" y="2100263"/>
            <a:ext cx="412750" cy="122237"/>
          </a:xfrm>
          <a:custGeom>
            <a:avLst/>
            <a:gdLst>
              <a:gd name="T0" fmla="*/ 0 w 319"/>
              <a:gd name="T1" fmla="*/ 119 h 119"/>
              <a:gd name="T2" fmla="*/ 55 w 319"/>
              <a:gd name="T3" fmla="*/ 46 h 119"/>
              <a:gd name="T4" fmla="*/ 155 w 319"/>
              <a:gd name="T5" fmla="*/ 1 h 119"/>
              <a:gd name="T6" fmla="*/ 255 w 319"/>
              <a:gd name="T7" fmla="*/ 37 h 119"/>
              <a:gd name="T8" fmla="*/ 319 w 319"/>
              <a:gd name="T9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9" h="119">
                <a:moveTo>
                  <a:pt x="0" y="119"/>
                </a:moveTo>
                <a:cubicBezTo>
                  <a:pt x="8" y="107"/>
                  <a:pt x="29" y="66"/>
                  <a:pt x="55" y="46"/>
                </a:cubicBezTo>
                <a:cubicBezTo>
                  <a:pt x="81" y="26"/>
                  <a:pt x="122" y="2"/>
                  <a:pt x="155" y="1"/>
                </a:cubicBezTo>
                <a:cubicBezTo>
                  <a:pt x="188" y="0"/>
                  <a:pt x="228" y="17"/>
                  <a:pt x="255" y="37"/>
                </a:cubicBezTo>
                <a:cubicBezTo>
                  <a:pt x="282" y="57"/>
                  <a:pt x="306" y="102"/>
                  <a:pt x="319" y="119"/>
                </a:cubicBezTo>
              </a:path>
            </a:pathLst>
          </a:custGeom>
          <a:noFill/>
          <a:ln w="38100" cmpd="sng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068763" y="1690688"/>
            <a:ext cx="682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66"/>
                </a:solidFill>
                <a:latin typeface="Comic Sans MS" charset="0"/>
              </a:rPr>
              <a:t>180°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265863" y="2120900"/>
            <a:ext cx="330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CC"/>
                </a:solidFill>
                <a:latin typeface="Comic Sans MS" charset="0"/>
              </a:rPr>
              <a:t>H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086600" y="2495550"/>
            <a:ext cx="4524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Be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772400" y="2130425"/>
            <a:ext cx="3317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CC"/>
                </a:solidFill>
                <a:latin typeface="Comic Sans MS" charset="0"/>
              </a:rPr>
              <a:t>H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310313" y="2989263"/>
            <a:ext cx="3556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818438" y="2989263"/>
            <a:ext cx="3556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997700" y="2989263"/>
            <a:ext cx="4873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Be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93663" y="3806825"/>
            <a:ext cx="7185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sp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  </a:t>
            </a:r>
            <a:r>
              <a:rPr lang="it-IT" sz="2900" b="1" u="sng">
                <a:solidFill>
                  <a:srgbClr val="000066"/>
                </a:solidFill>
                <a:latin typeface="Comic Sans MS" charset="0"/>
              </a:rPr>
              <a:t>Tre</a:t>
            </a:r>
            <a:r>
              <a:rPr lang="it-IT" sz="2900" b="1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orbitali sullo stesso piano, assi a 120° 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138113" y="4581525"/>
            <a:ext cx="29479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B: 2s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2p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1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     B(sp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)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3</a:t>
            </a:r>
            <a:endParaRPr lang="it-IT" sz="25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1265238" y="225901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1600200" y="4810125"/>
            <a:ext cx="322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629400" y="3217863"/>
            <a:ext cx="366713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497763" y="3217863"/>
            <a:ext cx="3683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1693863" y="134938"/>
            <a:ext cx="5837237" cy="56356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300" b="1">
                <a:solidFill>
                  <a:srgbClr val="FF0066"/>
                </a:solidFill>
                <a:latin typeface="Comic Sans MS" charset="0"/>
              </a:rPr>
              <a:t>TIPI DI ORBITALI IBRIDI</a:t>
            </a:r>
          </a:p>
        </p:txBody>
      </p:sp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2792413" y="4856163"/>
          <a:ext cx="1417637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Image" r:id="rId6" imgW="4765267" imgH="4561948" progId="Photoshop.Image.4">
                  <p:embed/>
                </p:oleObj>
              </mc:Choice>
              <mc:Fallback>
                <p:oleObj name="Image" r:id="rId6" imgW="4765267" imgH="4561948" progId="Photoshop.Image.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4856163"/>
                        <a:ext cx="1417637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5054600" y="4918075"/>
          <a:ext cx="1417638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Image" r:id="rId8" imgW="4765267" imgH="4561948" progId="Photoshop.Image.4">
                  <p:embed/>
                </p:oleObj>
              </mc:Choice>
              <mc:Fallback>
                <p:oleObj name="Image" r:id="rId8" imgW="4765267" imgH="4561948" progId="Photoshop.Image.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918075"/>
                        <a:ext cx="1417638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3" name="Oval 31"/>
          <p:cNvSpPr>
            <a:spLocks noChangeArrowheads="1"/>
          </p:cNvSpPr>
          <p:nvPr/>
        </p:nvSpPr>
        <p:spPr bwMode="auto">
          <a:xfrm rot="-5400000">
            <a:off x="5614194" y="4858544"/>
            <a:ext cx="431800" cy="366712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 rot="-5400000">
            <a:off x="5614194" y="4401344"/>
            <a:ext cx="431800" cy="366712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 rot="-8017863">
            <a:off x="6118226" y="5926137"/>
            <a:ext cx="431800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 rot="-8017863">
            <a:off x="6391276" y="6230937"/>
            <a:ext cx="431800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 rot="-13256823">
            <a:off x="5033963" y="5922963"/>
            <a:ext cx="431800" cy="366712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 rot="-13256823">
            <a:off x="4700588" y="6210300"/>
            <a:ext cx="431800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5046663" y="6197600"/>
            <a:ext cx="8890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5789613" y="4768850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6430963" y="621982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3560763" y="4902200"/>
            <a:ext cx="0" cy="73025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3560763" y="5626100"/>
            <a:ext cx="647700" cy="411163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H="1">
            <a:off x="2881313" y="5626100"/>
            <a:ext cx="679450" cy="4191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3795713" y="5267325"/>
            <a:ext cx="71278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120°</a:t>
            </a: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7645400" y="4597400"/>
            <a:ext cx="0" cy="557213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7761288" y="5454650"/>
            <a:ext cx="469900" cy="31115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7065963" y="5454650"/>
            <a:ext cx="488950" cy="3175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523163" y="4254500"/>
            <a:ext cx="2857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7518400" y="5130800"/>
            <a:ext cx="2936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B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6858000" y="5732463"/>
            <a:ext cx="2873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8170863" y="5732463"/>
            <a:ext cx="2873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7910513" y="4992688"/>
            <a:ext cx="71278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120°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6037263" y="4624388"/>
            <a:ext cx="2555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23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6126163" y="6273800"/>
            <a:ext cx="2603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23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5122863" y="6273800"/>
            <a:ext cx="2555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66"/>
                </a:solidFill>
                <a:latin typeface="Comic Sans MS" charset="0"/>
              </a:rPr>
              <a:t>F</a:t>
            </a:r>
            <a:endParaRPr lang="it-IT" sz="2300">
              <a:solidFill>
                <a:srgbClr val="000066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93863" y="134938"/>
            <a:ext cx="5837237" cy="56356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300" b="1">
                <a:solidFill>
                  <a:srgbClr val="FF0066"/>
                </a:solidFill>
                <a:latin typeface="Comic Sans MS" charset="0"/>
              </a:rPr>
              <a:t>TIPI DI ORBITALI IBRIDI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6713" y="1255713"/>
            <a:ext cx="8358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sp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3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  </a:t>
            </a:r>
            <a:r>
              <a:rPr lang="it-IT" sz="2900" b="1" u="sng">
                <a:solidFill>
                  <a:srgbClr val="000066"/>
                </a:solidFill>
                <a:latin typeface="Comic Sans MS" charset="0"/>
              </a:rPr>
              <a:t>Quattro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  orbitali diretti ai vertici di un tetraedro</a:t>
            </a:r>
          </a:p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col nucleo al centro)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6713" y="2395538"/>
            <a:ext cx="31559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>
                <a:solidFill>
                  <a:srgbClr val="000066"/>
                </a:solidFill>
                <a:latin typeface="Comic Sans MS" charset="0"/>
              </a:rPr>
              <a:t>C: 2s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2p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       C(sp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3</a:t>
            </a:r>
            <a:r>
              <a:rPr lang="it-IT" sz="2500">
                <a:solidFill>
                  <a:srgbClr val="000066"/>
                </a:solidFill>
                <a:latin typeface="Comic Sans MS" charset="0"/>
              </a:rPr>
              <a:t>)</a:t>
            </a:r>
            <a:r>
              <a:rPr lang="it-IT" sz="2500" baseline="30000">
                <a:solidFill>
                  <a:srgbClr val="000066"/>
                </a:solidFill>
                <a:latin typeface="Comic Sans MS" charset="0"/>
              </a:rPr>
              <a:t>4</a:t>
            </a:r>
            <a:endParaRPr lang="it-IT" sz="25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949450" y="2606675"/>
            <a:ext cx="319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7086600" y="3292475"/>
            <a:ext cx="0" cy="7762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489700" y="4203700"/>
            <a:ext cx="488950" cy="1365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7010400" y="4327525"/>
            <a:ext cx="76200" cy="6794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7129463" y="4203700"/>
            <a:ext cx="655637" cy="1365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322263" y="3657600"/>
            <a:ext cx="2368550" cy="2076450"/>
            <a:chOff x="960" y="3600"/>
            <a:chExt cx="2488" cy="2180"/>
          </a:xfrm>
        </p:grpSpPr>
        <p:graphicFrame>
          <p:nvGraphicFramePr>
            <p:cNvPr id="19467" name="Object 11"/>
            <p:cNvGraphicFramePr>
              <a:graphicFrameLocks noChangeAspect="1"/>
            </p:cNvGraphicFramePr>
            <p:nvPr/>
          </p:nvGraphicFramePr>
          <p:xfrm>
            <a:off x="960" y="3600"/>
            <a:ext cx="2488" cy="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4" name="Image" r:id="rId3" imgW="1651959" imgH="1448641" progId="Photoshop.Image.4">
                    <p:embed/>
                  </p:oleObj>
                </mc:Choice>
                <mc:Fallback>
                  <p:oleObj name="Image" r:id="rId3" imgW="1651959" imgH="1448641" progId="Photoshop.Image.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600"/>
                          <a:ext cx="2488" cy="2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2144" y="3792"/>
              <a:ext cx="0" cy="115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 flipV="1">
              <a:off x="2144" y="4944"/>
              <a:ext cx="1072" cy="24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V="1">
              <a:off x="1616" y="4176"/>
              <a:ext cx="528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2160" y="4176"/>
              <a:ext cx="67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flipH="1">
              <a:off x="2016" y="4176"/>
              <a:ext cx="144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V="1">
              <a:off x="2016" y="5088"/>
              <a:ext cx="81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1632" y="5088"/>
              <a:ext cx="3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1632" y="5088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057400" y="4114800"/>
            <a:ext cx="969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109,5°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395413" y="4899025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3705225" y="3657600"/>
          <a:ext cx="2084388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Image" r:id="rId5" imgW="1423226" imgH="1435427" progId="Photoshop.Image.4">
                  <p:embed/>
                </p:oleObj>
              </mc:Choice>
              <mc:Fallback>
                <p:oleObj name="Image" r:id="rId5" imgW="1423226" imgH="1435427" progId="Photoshop.Image.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3657600"/>
                        <a:ext cx="2084388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572000" y="3886200"/>
            <a:ext cx="411163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5395913" y="4846638"/>
            <a:ext cx="412750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4481513" y="5349875"/>
            <a:ext cx="412750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3932238" y="4800600"/>
            <a:ext cx="411162" cy="36512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665663" y="4729163"/>
            <a:ext cx="2555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66"/>
                </a:solidFill>
                <a:latin typeface="Comic Sans MS" charset="0"/>
              </a:rPr>
              <a:t>C</a:t>
            </a:r>
            <a:endParaRPr lang="it-IT" sz="23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4114800" y="49831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4665663" y="553561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4754563" y="4037013"/>
            <a:ext cx="46037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5605463" y="5008563"/>
            <a:ext cx="44450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3567113" y="4800600"/>
            <a:ext cx="33178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618038" y="3475038"/>
            <a:ext cx="3333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525963" y="5211763"/>
            <a:ext cx="3333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808663" y="4846638"/>
            <a:ext cx="330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6951663" y="4029075"/>
            <a:ext cx="2555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66"/>
                </a:solidFill>
                <a:latin typeface="Comic Sans MS" charset="0"/>
              </a:rPr>
              <a:t>C</a:t>
            </a:r>
            <a:endParaRPr lang="it-IT" sz="23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6172200" y="4186238"/>
            <a:ext cx="331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7772400" y="4186238"/>
            <a:ext cx="331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951663" y="2951163"/>
            <a:ext cx="330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6845300" y="4972050"/>
            <a:ext cx="334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7726363" y="5075238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000066"/>
                </a:solidFill>
                <a:latin typeface="Comic Sans MS" charset="0"/>
              </a:rPr>
              <a:t>CH</a:t>
            </a:r>
            <a:r>
              <a:rPr lang="it-IT" sz="2600" b="1" baseline="-25000">
                <a:solidFill>
                  <a:srgbClr val="000066"/>
                </a:solidFill>
                <a:latin typeface="Comic Sans MS" charset="0"/>
              </a:rPr>
              <a:t>4</a:t>
            </a:r>
            <a:endParaRPr lang="it-IT" sz="2600" b="1">
              <a:solidFill>
                <a:srgbClr val="000066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42963" y="4738688"/>
          <a:ext cx="2325687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Image" r:id="rId3" imgW="2096717" imgH="1867984" progId="Photoshop.Image.4">
                  <p:embed/>
                </p:oleObj>
              </mc:Choice>
              <mc:Fallback>
                <p:oleObj name="Image" r:id="rId3" imgW="2096717" imgH="1867984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738688"/>
                        <a:ext cx="2325687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7313" y="730250"/>
            <a:ext cx="82454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sp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3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d  </a:t>
            </a:r>
            <a:r>
              <a:rPr lang="it-IT" sz="2100" b="1" u="sng">
                <a:solidFill>
                  <a:srgbClr val="000066"/>
                </a:solidFill>
                <a:latin typeface="Comic Sans MS" charset="0"/>
              </a:rPr>
              <a:t>Cinque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 orbitali ibridi di cui tre in un piano (con assi a 120°) e</a:t>
            </a:r>
          </a:p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gli altri due perpendicolari  a tale piano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36563" y="1503363"/>
            <a:ext cx="317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P: 3s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3p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3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        P 3(sp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3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d)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5</a:t>
            </a:r>
            <a:endParaRPr lang="it-IT" sz="2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871663" y="1684338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11313" y="82550"/>
            <a:ext cx="5562600" cy="512763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 b="1">
                <a:solidFill>
                  <a:srgbClr val="FF0066"/>
                </a:solidFill>
                <a:latin typeface="Comic Sans MS" charset="0"/>
              </a:rPr>
              <a:t>TIPI DI ORBITALI IBRIDI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7313" y="3765550"/>
            <a:ext cx="8162925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sp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3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  </a:t>
            </a:r>
            <a:r>
              <a:rPr lang="it-IT" sz="2100" b="1" u="sng">
                <a:solidFill>
                  <a:srgbClr val="000066"/>
                </a:solidFill>
                <a:latin typeface="Comic Sans MS" charset="0"/>
              </a:rPr>
              <a:t>Sei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 orbitali ibridi di cui quattro in un piano e con  gli assi</a:t>
            </a:r>
          </a:p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 perpendicolari tra loro, e gli altri due ad angoli  retti col piano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2300" y="4530725"/>
            <a:ext cx="338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S: 3s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3p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4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        S 3(sp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3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2</a:t>
            </a:r>
            <a:r>
              <a:rPr lang="it-IT" sz="2100">
                <a:solidFill>
                  <a:srgbClr val="000066"/>
                </a:solidFill>
                <a:latin typeface="Comic Sans MS" charset="0"/>
              </a:rPr>
              <a:t>)</a:t>
            </a:r>
            <a:r>
              <a:rPr lang="it-IT" sz="2100" baseline="30000">
                <a:solidFill>
                  <a:srgbClr val="000066"/>
                </a:solidFill>
                <a:latin typeface="Comic Sans MS" charset="0"/>
              </a:rPr>
              <a:t>6</a:t>
            </a:r>
            <a:endParaRPr lang="it-IT" sz="21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017713" y="4691063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038225" y="1954213"/>
          <a:ext cx="1930400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Image" r:id="rId5" imgW="1739683" imgH="1701587" progId="Photoshop.Image.7">
                  <p:embed/>
                </p:oleObj>
              </mc:Choice>
              <mc:Fallback>
                <p:oleObj name="Image" r:id="rId5" imgW="1739683" imgH="1701587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954213"/>
                        <a:ext cx="1930400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138613" y="2732088"/>
            <a:ext cx="5207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4876800" y="2411413"/>
            <a:ext cx="522288" cy="2492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876800" y="2825750"/>
            <a:ext cx="522288" cy="2921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rot="-5400000">
            <a:off x="4546600" y="2384426"/>
            <a:ext cx="4984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rot="-5400000">
            <a:off x="4539456" y="3075782"/>
            <a:ext cx="500063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4748213" y="2036763"/>
            <a:ext cx="8572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410200" y="2354263"/>
            <a:ext cx="87313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4748213" y="2686050"/>
            <a:ext cx="8572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4017963" y="2686050"/>
            <a:ext cx="8572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5410200" y="3106738"/>
            <a:ext cx="87313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748213" y="3351213"/>
            <a:ext cx="8572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4094163" y="2368550"/>
            <a:ext cx="1304925" cy="3333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4094163" y="2743200"/>
            <a:ext cx="1349375" cy="415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443538" y="2411413"/>
            <a:ext cx="0" cy="7477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6821488" y="2368550"/>
            <a:ext cx="914400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rot="5400000" flipH="1">
            <a:off x="6709570" y="2139156"/>
            <a:ext cx="1039812" cy="857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rot="5400000" flipH="1">
            <a:off x="6865938" y="2295525"/>
            <a:ext cx="333375" cy="4794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rot="-5400000">
            <a:off x="6636544" y="1818482"/>
            <a:ext cx="706437" cy="3937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rot="5400000" flipH="1">
            <a:off x="7083425" y="1765301"/>
            <a:ext cx="701675" cy="4953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rot="-5400000">
            <a:off x="7312819" y="2323307"/>
            <a:ext cx="338137" cy="4191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rot="-5400000">
            <a:off x="6814344" y="3074194"/>
            <a:ext cx="830263" cy="857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rot="-5400000">
            <a:off x="6854826" y="2695575"/>
            <a:ext cx="1168400" cy="5048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rot="5400000" flipH="1">
            <a:off x="6407944" y="2753519"/>
            <a:ext cx="1163638" cy="3937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7567613" y="2660650"/>
            <a:ext cx="136366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990033"/>
                </a:solidFill>
                <a:latin typeface="Comic Sans MS" charset="0"/>
              </a:rPr>
              <a:t>Bipiramide</a:t>
            </a:r>
          </a:p>
          <a:p>
            <a:r>
              <a:rPr lang="it-IT" sz="2000" b="1">
                <a:solidFill>
                  <a:srgbClr val="990033"/>
                </a:solidFill>
                <a:latin typeface="Comic Sans MS" charset="0"/>
              </a:rPr>
              <a:t>trigonale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848350" y="2825750"/>
            <a:ext cx="5095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990033"/>
                </a:solidFill>
                <a:latin typeface="Comic Sans MS" charset="0"/>
              </a:rPr>
              <a:t>PF</a:t>
            </a:r>
            <a:r>
              <a:rPr lang="it-IT" sz="2000" b="1" baseline="-25000">
                <a:solidFill>
                  <a:srgbClr val="990033"/>
                </a:solidFill>
                <a:latin typeface="Comic Sans MS" charset="0"/>
              </a:rPr>
              <a:t>5</a:t>
            </a:r>
            <a:endParaRPr lang="it-IT" sz="2000" b="1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4865688" y="183673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5486400" y="207803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5529263" y="307498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4865688" y="3241675"/>
            <a:ext cx="27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3700463" y="253523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4919663" y="2576513"/>
            <a:ext cx="249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P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100138" y="2119313"/>
            <a:ext cx="55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90°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1106488" y="3167063"/>
            <a:ext cx="679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120°</a:t>
            </a:r>
          </a:p>
        </p:txBody>
      </p:sp>
      <p:sp>
        <p:nvSpPr>
          <p:cNvPr id="20524" name="AutoShape 44"/>
          <p:cNvSpPr>
            <a:spLocks noChangeArrowheads="1"/>
          </p:cNvSpPr>
          <p:nvPr/>
        </p:nvSpPr>
        <p:spPr bwMode="auto">
          <a:xfrm rot="10800000" flipV="1">
            <a:off x="3484563" y="5237163"/>
            <a:ext cx="2219325" cy="788987"/>
          </a:xfrm>
          <a:prstGeom prst="parallelogram">
            <a:avLst>
              <a:gd name="adj" fmla="val 70322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5662613" y="5984875"/>
            <a:ext cx="85725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5138738" y="5008563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4419600" y="5449888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S</a:t>
            </a:r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 rot="-5400000">
            <a:off x="4345781" y="5190332"/>
            <a:ext cx="500063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 flipH="1">
            <a:off x="4659313" y="5237163"/>
            <a:ext cx="479425" cy="3317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 flipH="1">
            <a:off x="4024313" y="5715000"/>
            <a:ext cx="444500" cy="3111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 flipH="1" flipV="1">
            <a:off x="4741863" y="5683250"/>
            <a:ext cx="755650" cy="2714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 flipH="1" flipV="1">
            <a:off x="3643313" y="5289550"/>
            <a:ext cx="755650" cy="2698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rot="-5400000">
            <a:off x="4345782" y="6068219"/>
            <a:ext cx="500062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5094288" y="5195888"/>
            <a:ext cx="87312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440113" y="5195888"/>
            <a:ext cx="88900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3962400" y="5984875"/>
            <a:ext cx="8731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545013" y="4821238"/>
            <a:ext cx="88900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4545013" y="6332538"/>
            <a:ext cx="88900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4462463" y="44894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3192463" y="5008563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3719513" y="588168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4462463" y="64023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5726113" y="588168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F</a:t>
            </a:r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3048000" y="6151563"/>
            <a:ext cx="5508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990033"/>
                </a:solidFill>
                <a:latin typeface="Comic Sans MS" charset="0"/>
              </a:rPr>
              <a:t>SF</a:t>
            </a:r>
            <a:r>
              <a:rPr lang="it-IT" sz="2000" b="1" baseline="-25000">
                <a:solidFill>
                  <a:srgbClr val="990033"/>
                </a:solidFill>
                <a:latin typeface="Comic Sans MS" charset="0"/>
              </a:rPr>
              <a:t>6</a:t>
            </a:r>
            <a:endParaRPr lang="it-IT" sz="2000" b="1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20545" name="AutoShape 65"/>
          <p:cNvSpPr>
            <a:spLocks noChangeArrowheads="1"/>
          </p:cNvSpPr>
          <p:nvPr/>
        </p:nvSpPr>
        <p:spPr bwMode="auto">
          <a:xfrm rot="10800000" flipV="1">
            <a:off x="7186613" y="5124450"/>
            <a:ext cx="1304925" cy="125413"/>
          </a:xfrm>
          <a:prstGeom prst="parallelogram">
            <a:avLst>
              <a:gd name="adj" fmla="val 291341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6" name="AutoShape 66"/>
          <p:cNvSpPr>
            <a:spLocks noChangeArrowheads="1"/>
          </p:cNvSpPr>
          <p:nvPr/>
        </p:nvSpPr>
        <p:spPr bwMode="auto">
          <a:xfrm>
            <a:off x="7532688" y="4541838"/>
            <a:ext cx="1001712" cy="708025"/>
          </a:xfrm>
          <a:prstGeom prst="triangle">
            <a:avLst>
              <a:gd name="adj" fmla="val 31884"/>
            </a:avLst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7" name="AutoShape 67"/>
          <p:cNvSpPr>
            <a:spLocks noChangeArrowheads="1"/>
          </p:cNvSpPr>
          <p:nvPr/>
        </p:nvSpPr>
        <p:spPr bwMode="auto">
          <a:xfrm flipV="1">
            <a:off x="7532688" y="5249863"/>
            <a:ext cx="1001712" cy="706437"/>
          </a:xfrm>
          <a:prstGeom prst="triangle">
            <a:avLst>
              <a:gd name="adj" fmla="val 31972"/>
            </a:avLst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 flipV="1">
            <a:off x="7186613" y="4530725"/>
            <a:ext cx="669925" cy="5937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>
            <a:off x="7853363" y="4530725"/>
            <a:ext cx="274637" cy="5937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0" name="Line 70"/>
          <p:cNvSpPr>
            <a:spLocks noChangeShapeType="1"/>
          </p:cNvSpPr>
          <p:nvPr/>
        </p:nvSpPr>
        <p:spPr bwMode="auto">
          <a:xfrm>
            <a:off x="7186613" y="5124450"/>
            <a:ext cx="666750" cy="8350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 flipH="1">
            <a:off x="7850188" y="5121275"/>
            <a:ext cx="276225" cy="8445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2" name="Text Box 72"/>
          <p:cNvSpPr txBox="1">
            <a:spLocks noChangeArrowheads="1"/>
          </p:cNvSpPr>
          <p:nvPr/>
        </p:nvSpPr>
        <p:spPr bwMode="auto">
          <a:xfrm>
            <a:off x="6313488" y="5611813"/>
            <a:ext cx="23495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990033"/>
                </a:solidFill>
                <a:latin typeface="Comic Sans MS" charset="0"/>
              </a:rPr>
              <a:t>Ottaedro</a:t>
            </a:r>
          </a:p>
          <a:p>
            <a:r>
              <a:rPr lang="it-IT" sz="2000" b="1">
                <a:solidFill>
                  <a:srgbClr val="990033"/>
                </a:solidFill>
                <a:latin typeface="Comic Sans MS" charset="0"/>
              </a:rPr>
              <a:t>Bipiramide a base</a:t>
            </a:r>
          </a:p>
          <a:p>
            <a:r>
              <a:rPr lang="it-IT" sz="2000" b="1">
                <a:solidFill>
                  <a:srgbClr val="990033"/>
                </a:solidFill>
                <a:latin typeface="Comic Sans MS" charset="0"/>
              </a:rPr>
              <a:t>quadrata</a:t>
            </a:r>
          </a:p>
        </p:txBody>
      </p:sp>
      <p:sp>
        <p:nvSpPr>
          <p:cNvPr id="20553" name="Text Box 73"/>
          <p:cNvSpPr txBox="1">
            <a:spLocks noChangeArrowheads="1"/>
          </p:cNvSpPr>
          <p:nvPr/>
        </p:nvSpPr>
        <p:spPr bwMode="auto">
          <a:xfrm>
            <a:off x="849313" y="5160963"/>
            <a:ext cx="55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90°</a:t>
            </a:r>
          </a:p>
        </p:txBody>
      </p:sp>
      <p:sp>
        <p:nvSpPr>
          <p:cNvPr id="20554" name="Text Box 74"/>
          <p:cNvSpPr txBox="1">
            <a:spLocks noChangeArrowheads="1"/>
          </p:cNvSpPr>
          <p:nvPr/>
        </p:nvSpPr>
        <p:spPr bwMode="auto">
          <a:xfrm>
            <a:off x="1090613" y="6172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200" tIns="25600" rIns="51200" bIns="25600"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58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2763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68350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23938" defTabSz="512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811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383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955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52738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66"/>
                </a:solidFill>
                <a:latin typeface="Comic Sans MS" charset="0"/>
              </a:rPr>
              <a:t>90°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96913" y="36513"/>
            <a:ext cx="7591425" cy="5032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>
                <a:solidFill>
                  <a:srgbClr val="CC0000"/>
                </a:solidFill>
                <a:latin typeface="Arial" charset="0"/>
              </a:rPr>
              <a:t>Diverse ibridazioni possibili per un atomo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14413" y="792163"/>
            <a:ext cx="593725" cy="1651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212850" y="79216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420813" y="79216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41363" y="1041400"/>
            <a:ext cx="198437" cy="1651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rot="10800000">
            <a:off x="869950" y="1054100"/>
            <a:ext cx="3175" cy="128588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2019300" y="769938"/>
            <a:ext cx="550863" cy="193675"/>
          </a:xfrm>
          <a:custGeom>
            <a:avLst/>
            <a:gdLst>
              <a:gd name="G0" fmla="+- 15075 0 0"/>
              <a:gd name="G1" fmla="+- 6300 0 0"/>
              <a:gd name="G2" fmla="+- 21600 0 6300"/>
              <a:gd name="G3" fmla="+- 10800 0 6300"/>
              <a:gd name="G4" fmla="+- 21600 0 15075"/>
              <a:gd name="G5" fmla="*/ G4 G3 10800"/>
              <a:gd name="G6" fmla="+- 21600 0 G5"/>
              <a:gd name="T0" fmla="*/ 15075 w 21600"/>
              <a:gd name="T1" fmla="*/ 0 h 21600"/>
              <a:gd name="T2" fmla="*/ 0 w 21600"/>
              <a:gd name="T3" fmla="*/ 10800 h 21600"/>
              <a:gd name="T4" fmla="*/ 1507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075" y="0"/>
                </a:moveTo>
                <a:lnTo>
                  <a:pt x="15075" y="6300"/>
                </a:lnTo>
                <a:lnTo>
                  <a:pt x="3375" y="6300"/>
                </a:lnTo>
                <a:lnTo>
                  <a:pt x="3375" y="15300"/>
                </a:lnTo>
                <a:lnTo>
                  <a:pt x="15075" y="15300"/>
                </a:lnTo>
                <a:lnTo>
                  <a:pt x="1507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300"/>
                </a:moveTo>
                <a:lnTo>
                  <a:pt x="1350" y="15300"/>
                </a:lnTo>
                <a:lnTo>
                  <a:pt x="2700" y="15300"/>
                </a:lnTo>
                <a:lnTo>
                  <a:pt x="2700" y="6300"/>
                </a:lnTo>
                <a:close/>
              </a:path>
              <a:path w="21600" h="21600">
                <a:moveTo>
                  <a:pt x="0" y="6300"/>
                </a:moveTo>
                <a:lnTo>
                  <a:pt x="0" y="15300"/>
                </a:lnTo>
                <a:lnTo>
                  <a:pt x="675" y="15300"/>
                </a:lnTo>
                <a:lnTo>
                  <a:pt x="675" y="63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462338" y="792163"/>
            <a:ext cx="593725" cy="1651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662363" y="79216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868738" y="79216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187700" y="1041400"/>
            <a:ext cx="201613" cy="165100"/>
          </a:xfrm>
          <a:prstGeom prst="rect">
            <a:avLst/>
          </a:prstGeom>
          <a:noFill/>
          <a:ln w="63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28613" y="925513"/>
            <a:ext cx="319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800000"/>
                </a:solidFill>
                <a:latin typeface="Arial" charset="0"/>
              </a:rPr>
              <a:t>C</a:t>
            </a:r>
            <a:endParaRPr lang="it-IT" sz="1400">
              <a:solidFill>
                <a:srgbClr val="800000"/>
              </a:solidFill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46113" y="1211263"/>
            <a:ext cx="3683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800000"/>
                </a:solidFill>
                <a:latin typeface="Arial" charset="0"/>
              </a:rPr>
              <a:t>2s</a:t>
            </a:r>
            <a:endParaRPr lang="it-IT" sz="1800">
              <a:solidFill>
                <a:srgbClr val="800000"/>
              </a:solidFill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104900" y="915988"/>
            <a:ext cx="3810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800000"/>
                </a:solidFill>
                <a:latin typeface="Arial" charset="0"/>
              </a:rPr>
              <a:t>2p</a:t>
            </a:r>
            <a:endParaRPr lang="it-IT" sz="1800">
              <a:solidFill>
                <a:srgbClr val="800000"/>
              </a:solidFill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868613" y="925513"/>
            <a:ext cx="319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800000"/>
                </a:solidFill>
                <a:latin typeface="Arial" charset="0"/>
              </a:rPr>
              <a:t>C</a:t>
            </a:r>
            <a:endParaRPr lang="it-IT" sz="1400">
              <a:solidFill>
                <a:srgbClr val="800000"/>
              </a:solidFill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097213" y="1206500"/>
            <a:ext cx="3683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800000"/>
                </a:solidFill>
                <a:latin typeface="Arial" charset="0"/>
              </a:rPr>
              <a:t>2s</a:t>
            </a:r>
            <a:endParaRPr lang="it-IT" sz="1800">
              <a:solidFill>
                <a:srgbClr val="800000"/>
              </a:solidFill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3556000" y="911225"/>
            <a:ext cx="3810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800000"/>
                </a:solidFill>
                <a:latin typeface="Arial" charset="0"/>
              </a:rPr>
              <a:t>2p</a:t>
            </a:r>
            <a:endParaRPr lang="it-IT" sz="1800">
              <a:solidFill>
                <a:srgbClr val="800000"/>
              </a:solidFill>
            </a:endParaRP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4672013" y="769938"/>
            <a:ext cx="547687" cy="193675"/>
          </a:xfrm>
          <a:custGeom>
            <a:avLst/>
            <a:gdLst>
              <a:gd name="G0" fmla="+- 15075 0 0"/>
              <a:gd name="G1" fmla="+- 6300 0 0"/>
              <a:gd name="G2" fmla="+- 21600 0 6300"/>
              <a:gd name="G3" fmla="+- 10800 0 6300"/>
              <a:gd name="G4" fmla="+- 21600 0 15075"/>
              <a:gd name="G5" fmla="*/ G4 G3 10800"/>
              <a:gd name="G6" fmla="+- 21600 0 G5"/>
              <a:gd name="T0" fmla="*/ 15075 w 21600"/>
              <a:gd name="T1" fmla="*/ 0 h 21600"/>
              <a:gd name="T2" fmla="*/ 0 w 21600"/>
              <a:gd name="T3" fmla="*/ 10800 h 21600"/>
              <a:gd name="T4" fmla="*/ 1507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075" y="0"/>
                </a:moveTo>
                <a:lnTo>
                  <a:pt x="15075" y="6300"/>
                </a:lnTo>
                <a:lnTo>
                  <a:pt x="3375" y="6300"/>
                </a:lnTo>
                <a:lnTo>
                  <a:pt x="3375" y="15300"/>
                </a:lnTo>
                <a:lnTo>
                  <a:pt x="15075" y="15300"/>
                </a:lnTo>
                <a:lnTo>
                  <a:pt x="1507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300"/>
                </a:moveTo>
                <a:lnTo>
                  <a:pt x="1350" y="15300"/>
                </a:lnTo>
                <a:lnTo>
                  <a:pt x="2700" y="15300"/>
                </a:lnTo>
                <a:lnTo>
                  <a:pt x="2700" y="6300"/>
                </a:lnTo>
                <a:close/>
              </a:path>
              <a:path w="21600" h="21600">
                <a:moveTo>
                  <a:pt x="0" y="6300"/>
                </a:moveTo>
                <a:lnTo>
                  <a:pt x="0" y="15300"/>
                </a:lnTo>
                <a:lnTo>
                  <a:pt x="675" y="15300"/>
                </a:lnTo>
                <a:lnTo>
                  <a:pt x="675" y="63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795963" y="539750"/>
            <a:ext cx="1619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1800">
                <a:solidFill>
                  <a:srgbClr val="000066"/>
                </a:solidFill>
                <a:latin typeface="Arial" charset="0"/>
              </a:rPr>
              <a:t>a)  2(sp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3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)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4</a:t>
            </a:r>
            <a:endParaRPr lang="it-IT" sz="180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it-IT" sz="1800">
                <a:solidFill>
                  <a:srgbClr val="000066"/>
                </a:solidFill>
                <a:latin typeface="Arial" charset="0"/>
              </a:rPr>
              <a:t>b)  2(sp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2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)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3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 2p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1</a:t>
            </a:r>
            <a:endParaRPr lang="it-IT" sz="180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it-IT" sz="1800">
                <a:solidFill>
                  <a:srgbClr val="000066"/>
                </a:solidFill>
                <a:latin typeface="Arial" charset="0"/>
              </a:rPr>
              <a:t>c)  2(sp)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2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 2p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2</a:t>
            </a:r>
            <a:endParaRPr lang="it-IT" sz="1800">
              <a:solidFill>
                <a:srgbClr val="000066"/>
              </a:solidFill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927350" y="1455738"/>
            <a:ext cx="23383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800">
                <a:solidFill>
                  <a:srgbClr val="000066"/>
                </a:solidFill>
                <a:latin typeface="Arial" charset="0"/>
              </a:rPr>
              <a:t>C = 2s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1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2p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3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 (eccitato)</a:t>
            </a:r>
            <a:endParaRPr lang="it-IT" sz="1800">
              <a:solidFill>
                <a:srgbClr val="000066"/>
              </a:solidFill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2700" y="2212975"/>
            <a:ext cx="16557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 u="sng">
                <a:solidFill>
                  <a:srgbClr val="990033"/>
                </a:solidFill>
                <a:latin typeface="Arial" charset="0"/>
              </a:rPr>
              <a:t>Esempio a)</a:t>
            </a:r>
            <a:endParaRPr lang="it-IT" sz="2200" b="1" u="sng">
              <a:solidFill>
                <a:srgbClr val="990033"/>
              </a:solidFill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5313363" y="2287588"/>
            <a:ext cx="0" cy="4159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V="1">
            <a:off x="4856163" y="2825750"/>
            <a:ext cx="346075" cy="857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V="1">
            <a:off x="5265738" y="2938463"/>
            <a:ext cx="47625" cy="3889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 flipV="1">
            <a:off x="5354638" y="2825750"/>
            <a:ext cx="415925" cy="857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563" name="Object 35"/>
          <p:cNvGraphicFramePr>
            <a:graphicFrameLocks noChangeAspect="1"/>
          </p:cNvGraphicFramePr>
          <p:nvPr/>
        </p:nvGraphicFramePr>
        <p:xfrm>
          <a:off x="1790700" y="1744663"/>
          <a:ext cx="1858963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Image" r:id="rId3" imgW="1423226" imgH="1435427" progId="Photoshop.Image.7">
                  <p:embed/>
                </p:oleObj>
              </mc:Choice>
              <mc:Fallback>
                <p:oleObj name="Image" r:id="rId3" imgW="1423226" imgH="1435427" progId="Photoshop.Image.7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744663"/>
                        <a:ext cx="1858963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657" name="Group 129"/>
          <p:cNvGrpSpPr>
            <a:grpSpLocks/>
          </p:cNvGrpSpPr>
          <p:nvPr/>
        </p:nvGrpSpPr>
        <p:grpSpPr bwMode="auto">
          <a:xfrm>
            <a:off x="1941513" y="1862138"/>
            <a:ext cx="1816100" cy="1582737"/>
            <a:chOff x="1223" y="1173"/>
            <a:chExt cx="1144" cy="997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1607" y="1173"/>
              <a:ext cx="259" cy="209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/>
            <a:p>
              <a:endParaRPr lang="it-IT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2108" y="1665"/>
              <a:ext cx="259" cy="210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/>
            <a:p>
              <a:endParaRPr lang="it-IT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570" y="1949"/>
              <a:ext cx="259" cy="209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/>
            <a:p>
              <a:endParaRPr lang="it-IT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223" y="1663"/>
              <a:ext cx="260" cy="210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/>
            <a:p>
              <a:endParaRPr lang="it-IT"/>
            </a:p>
          </p:txBody>
        </p:sp>
        <p:sp>
          <p:nvSpPr>
            <p:cNvPr id="22568" name="Text Box 40"/>
            <p:cNvSpPr txBox="1">
              <a:spLocks noChangeArrowheads="1"/>
            </p:cNvSpPr>
            <p:nvPr/>
          </p:nvSpPr>
          <p:spPr bwMode="auto">
            <a:xfrm>
              <a:off x="1657" y="1639"/>
              <a:ext cx="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800">
                  <a:solidFill>
                    <a:srgbClr val="000066"/>
                  </a:solidFill>
                  <a:latin typeface="Comic Sans MS" charset="0"/>
                </a:rPr>
                <a:t>C</a:t>
              </a:r>
              <a:endParaRPr lang="it-IT" sz="2200">
                <a:solidFill>
                  <a:srgbClr val="000066"/>
                </a:solidFill>
                <a:latin typeface="Comic Sans MS" charset="0"/>
              </a:endParaRPr>
            </a:p>
          </p:txBody>
        </p:sp>
        <p:sp>
          <p:nvSpPr>
            <p:cNvPr id="22569" name="Text Box 41"/>
            <p:cNvSpPr txBox="1">
              <a:spLocks noChangeArrowheads="1"/>
            </p:cNvSpPr>
            <p:nvPr/>
          </p:nvSpPr>
          <p:spPr bwMode="auto">
            <a:xfrm>
              <a:off x="1282" y="1683"/>
              <a:ext cx="14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  <p:sp>
          <p:nvSpPr>
            <p:cNvPr id="22570" name="Text Box 42"/>
            <p:cNvSpPr txBox="1">
              <a:spLocks noChangeArrowheads="1"/>
            </p:cNvSpPr>
            <p:nvPr/>
          </p:nvSpPr>
          <p:spPr bwMode="auto">
            <a:xfrm>
              <a:off x="1662" y="1190"/>
              <a:ext cx="14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  <p:sp>
          <p:nvSpPr>
            <p:cNvPr id="22571" name="Text Box 43"/>
            <p:cNvSpPr txBox="1">
              <a:spLocks noChangeArrowheads="1"/>
            </p:cNvSpPr>
            <p:nvPr/>
          </p:nvSpPr>
          <p:spPr bwMode="auto">
            <a:xfrm>
              <a:off x="1632" y="1955"/>
              <a:ext cx="14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  <p:sp>
          <p:nvSpPr>
            <p:cNvPr id="22572" name="Text Box 44"/>
            <p:cNvSpPr txBox="1">
              <a:spLocks noChangeArrowheads="1"/>
            </p:cNvSpPr>
            <p:nvPr/>
          </p:nvSpPr>
          <p:spPr bwMode="auto">
            <a:xfrm>
              <a:off x="2184" y="1683"/>
              <a:ext cx="14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60" tIns="2879" rIns="5760" bIns="2879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</p:grp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5173663" y="2667000"/>
            <a:ext cx="2571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Comic Sans MS" charset="0"/>
              </a:rPr>
              <a:t>C</a:t>
            </a:r>
            <a:endParaRPr lang="it-IT" sz="22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4521200" y="2703513"/>
            <a:ext cx="334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5815013" y="2703513"/>
            <a:ext cx="331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5122863" y="2005013"/>
            <a:ext cx="331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6272213" y="1997075"/>
            <a:ext cx="20256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 b="1">
                <a:solidFill>
                  <a:srgbClr val="990033"/>
                </a:solidFill>
                <a:latin typeface="Comic Sans MS" charset="0"/>
              </a:rPr>
              <a:t>CH</a:t>
            </a:r>
            <a:r>
              <a:rPr lang="it-IT" sz="2500" b="1" baseline="-25000">
                <a:solidFill>
                  <a:srgbClr val="990033"/>
                </a:solidFill>
                <a:latin typeface="Comic Sans MS" charset="0"/>
              </a:rPr>
              <a:t>4</a:t>
            </a:r>
            <a:endParaRPr lang="it-IT" sz="2500" b="1">
              <a:solidFill>
                <a:srgbClr val="990033"/>
              </a:solidFill>
              <a:latin typeface="Comic Sans MS" charset="0"/>
            </a:endParaRPr>
          </a:p>
          <a:p>
            <a:r>
              <a:rPr lang="it-IT" sz="2500" b="1">
                <a:solidFill>
                  <a:srgbClr val="990033"/>
                </a:solidFill>
                <a:latin typeface="Comic Sans MS" charset="0"/>
              </a:rPr>
              <a:t>4 legami </a:t>
            </a:r>
            <a:r>
              <a:rPr lang="it-IT" sz="2500" b="1">
                <a:solidFill>
                  <a:srgbClr val="990033"/>
                </a:solidFill>
                <a:latin typeface="Symbol" charset="0"/>
              </a:rPr>
              <a:t>s</a:t>
            </a:r>
            <a:endParaRPr lang="it-IT" sz="2500" b="1">
              <a:solidFill>
                <a:srgbClr val="990033"/>
              </a:solidFill>
              <a:latin typeface="Comic Sans MS" charset="0"/>
            </a:endParaRPr>
          </a:p>
          <a:p>
            <a:r>
              <a:rPr lang="it-IT" sz="2500" b="1">
                <a:solidFill>
                  <a:srgbClr val="990033"/>
                </a:solidFill>
                <a:latin typeface="Comic Sans MS" charset="0"/>
              </a:rPr>
              <a:t>Tetraedrico</a:t>
            </a:r>
          </a:p>
        </p:txBody>
      </p:sp>
      <p:sp>
        <p:nvSpPr>
          <p:cNvPr id="22578" name="Line 50"/>
          <p:cNvSpPr>
            <a:spLocks noChangeShapeType="1"/>
          </p:cNvSpPr>
          <p:nvPr/>
        </p:nvSpPr>
        <p:spPr bwMode="auto">
          <a:xfrm>
            <a:off x="4856163" y="29114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 flipH="1">
            <a:off x="5265738" y="2911475"/>
            <a:ext cx="504825" cy="3730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>
            <a:off x="4900613" y="2911475"/>
            <a:ext cx="365125" cy="3730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 flipV="1">
            <a:off x="4900613" y="2287588"/>
            <a:ext cx="412750" cy="6238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 flipH="1">
            <a:off x="5265738" y="2287588"/>
            <a:ext cx="47625" cy="996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>
            <a:off x="5313363" y="2287588"/>
            <a:ext cx="457200" cy="6238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0" y="361791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 b="1" u="sng">
                <a:solidFill>
                  <a:srgbClr val="990033"/>
                </a:solidFill>
                <a:latin typeface="Arial" charset="0"/>
              </a:rPr>
              <a:t>Esempio b)</a:t>
            </a:r>
            <a:endParaRPr lang="it-IT" sz="2200" b="1" u="sng">
              <a:solidFill>
                <a:srgbClr val="990033"/>
              </a:solidFill>
            </a:endParaRPr>
          </a:p>
        </p:txBody>
      </p:sp>
      <p:graphicFrame>
        <p:nvGraphicFramePr>
          <p:cNvPr id="22586" name="Object 58"/>
          <p:cNvGraphicFramePr>
            <a:graphicFrameLocks noChangeAspect="1"/>
          </p:cNvGraphicFramePr>
          <p:nvPr/>
        </p:nvGraphicFramePr>
        <p:xfrm>
          <a:off x="366713" y="4089400"/>
          <a:ext cx="210185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Image" r:id="rId5" imgW="6582421" imgH="4536534" progId="Photoshop.Image.4">
                  <p:embed/>
                </p:oleObj>
              </mc:Choice>
              <mc:Fallback>
                <p:oleObj name="Image" r:id="rId5" imgW="6582421" imgH="4536534" progId="Photoshop.Image.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4089400"/>
                        <a:ext cx="2101850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2087563" y="3575050"/>
            <a:ext cx="3622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Arial" charset="0"/>
              </a:rPr>
              <a:t>Etilene, C</a:t>
            </a:r>
            <a:r>
              <a:rPr lang="it-IT" sz="1800" baseline="-25000">
                <a:solidFill>
                  <a:srgbClr val="000066"/>
                </a:solidFill>
                <a:latin typeface="Arial" charset="0"/>
              </a:rPr>
              <a:t>2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H</a:t>
            </a:r>
            <a:r>
              <a:rPr lang="it-IT" sz="1800" baseline="-25000">
                <a:solidFill>
                  <a:srgbClr val="000066"/>
                </a:solidFill>
                <a:latin typeface="Arial" charset="0"/>
              </a:rPr>
              <a:t>4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,  4 legami	</a:t>
            </a:r>
            <a:r>
              <a:rPr lang="it-IT" sz="1800">
                <a:solidFill>
                  <a:srgbClr val="000066"/>
                </a:solidFill>
                <a:latin typeface="Symbol" charset="0"/>
              </a:rPr>
              <a:t>s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 C   H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</a:rPr>
              <a:t>                        1 legame	</a:t>
            </a:r>
            <a:r>
              <a:rPr lang="it-IT" sz="1800">
                <a:solidFill>
                  <a:srgbClr val="000066"/>
                </a:solidFill>
                <a:latin typeface="Symbol" charset="0"/>
              </a:rPr>
              <a:t>s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 C   C</a:t>
            </a:r>
            <a:endParaRPr lang="it-IT" sz="1800">
              <a:solidFill>
                <a:srgbClr val="000066"/>
              </a:solidFill>
            </a:endParaRPr>
          </a:p>
        </p:txBody>
      </p:sp>
      <p:sp>
        <p:nvSpPr>
          <p:cNvPr id="22602" name="AutoShape 74"/>
          <p:cNvSpPr>
            <a:spLocks/>
          </p:cNvSpPr>
          <p:nvPr/>
        </p:nvSpPr>
        <p:spPr bwMode="auto">
          <a:xfrm>
            <a:off x="5630863" y="3576638"/>
            <a:ext cx="184150" cy="623887"/>
          </a:xfrm>
          <a:prstGeom prst="rightBrace">
            <a:avLst>
              <a:gd name="adj1" fmla="val 28233"/>
              <a:gd name="adj2" fmla="val 50000"/>
            </a:avLst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30163" y="5842000"/>
            <a:ext cx="6159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000066"/>
                </a:solidFill>
                <a:latin typeface="Arial" charset="0"/>
              </a:rPr>
              <a:t>120°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22604" name="Line 76"/>
          <p:cNvSpPr>
            <a:spLocks noChangeShapeType="1"/>
          </p:cNvSpPr>
          <p:nvPr/>
        </p:nvSpPr>
        <p:spPr bwMode="auto">
          <a:xfrm>
            <a:off x="5173663" y="4013200"/>
            <a:ext cx="138112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05" name="Line 77"/>
          <p:cNvSpPr>
            <a:spLocks noChangeShapeType="1"/>
          </p:cNvSpPr>
          <p:nvPr/>
        </p:nvSpPr>
        <p:spPr bwMode="auto">
          <a:xfrm>
            <a:off x="5189538" y="3743325"/>
            <a:ext cx="13493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2597150" y="4405313"/>
            <a:ext cx="576421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Arial" charset="0"/>
              </a:rPr>
              <a:t>Tutti questi sono fatti con orbitali </a:t>
            </a:r>
            <a:r>
              <a:rPr lang="it-IT" sz="1800" b="1" u="sng">
                <a:solidFill>
                  <a:srgbClr val="000066"/>
                </a:solidFill>
                <a:latin typeface="Arial" charset="0"/>
              </a:rPr>
              <a:t>sp</a:t>
            </a:r>
            <a:r>
              <a:rPr lang="it-IT" sz="1800" b="1" u="sng" baseline="30000">
                <a:solidFill>
                  <a:srgbClr val="000066"/>
                </a:solidFill>
                <a:latin typeface="Arial" charset="0"/>
              </a:rPr>
              <a:t>2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degli atomi di C</a:t>
            </a:r>
            <a:endParaRPr lang="it-IT" sz="1800">
              <a:solidFill>
                <a:srgbClr val="000066"/>
              </a:solidFill>
            </a:endParaRPr>
          </a:p>
        </p:txBody>
      </p:sp>
      <p:sp>
        <p:nvSpPr>
          <p:cNvPr id="22607" name="Rectangle 79"/>
          <p:cNvSpPr>
            <a:spLocks noChangeArrowheads="1"/>
          </p:cNvSpPr>
          <p:nvPr/>
        </p:nvSpPr>
        <p:spPr bwMode="auto">
          <a:xfrm>
            <a:off x="8361363" y="4889500"/>
            <a:ext cx="596900" cy="207963"/>
          </a:xfrm>
          <a:prstGeom prst="rect">
            <a:avLst/>
          </a:prstGeom>
          <a:gradFill rotWithShape="0">
            <a:gsLst>
              <a:gs pos="0">
                <a:srgbClr val="FFA64D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2641600" y="4805363"/>
            <a:ext cx="64643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Arial" charset="0"/>
              </a:rPr>
              <a:t>C</a:t>
            </a:r>
            <a:r>
              <a:rPr lang="ja-JP" altLang="it-IT" sz="1800">
                <a:solidFill>
                  <a:srgbClr val="000066"/>
                </a:solidFill>
                <a:latin typeface="Arial"/>
              </a:rPr>
              <a:t>’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è inoltre un legame </a:t>
            </a:r>
            <a:r>
              <a:rPr lang="it-IT" sz="2000" b="1">
                <a:solidFill>
                  <a:srgbClr val="000066"/>
                </a:solidFill>
                <a:latin typeface="Symbol" charset="0"/>
              </a:rPr>
              <a:t>p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 C   C (sopra e sotto il piano)           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</a:rPr>
              <a:t>fatto con i due orbitali </a:t>
            </a:r>
            <a:r>
              <a:rPr lang="it-IT" sz="1800" b="1" u="sng">
                <a:solidFill>
                  <a:srgbClr val="000066"/>
                </a:solidFill>
                <a:latin typeface="Arial" charset="0"/>
              </a:rPr>
              <a:t>p</a:t>
            </a:r>
            <a:endParaRPr lang="it-IT" sz="1800">
              <a:solidFill>
                <a:srgbClr val="000066"/>
              </a:solidFill>
            </a:endParaRPr>
          </a:p>
        </p:txBody>
      </p:sp>
      <p:sp>
        <p:nvSpPr>
          <p:cNvPr id="22609" name="Rectangle 81"/>
          <p:cNvSpPr>
            <a:spLocks noChangeArrowheads="1"/>
          </p:cNvSpPr>
          <p:nvPr/>
        </p:nvSpPr>
        <p:spPr bwMode="auto">
          <a:xfrm>
            <a:off x="8350250" y="4462463"/>
            <a:ext cx="595313" cy="207962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10" name="Line 82"/>
          <p:cNvSpPr>
            <a:spLocks noChangeShapeType="1"/>
          </p:cNvSpPr>
          <p:nvPr/>
        </p:nvSpPr>
        <p:spPr bwMode="auto">
          <a:xfrm>
            <a:off x="5472113" y="4978400"/>
            <a:ext cx="1365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611" name="Object 83"/>
          <p:cNvGraphicFramePr>
            <a:graphicFrameLocks noChangeAspect="1"/>
          </p:cNvGraphicFramePr>
          <p:nvPr/>
        </p:nvGraphicFramePr>
        <p:xfrm>
          <a:off x="793750" y="5403850"/>
          <a:ext cx="19208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Image" r:id="rId7" imgW="7878574" imgH="4701730" progId="Photoshop.Image.4">
                  <p:embed/>
                </p:oleObj>
              </mc:Choice>
              <mc:Fallback>
                <p:oleObj name="Image" r:id="rId7" imgW="7878574" imgH="4701730" progId="Photoshop.Image.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5403850"/>
                        <a:ext cx="19208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612" name="Group 84"/>
          <p:cNvGrpSpPr>
            <a:grpSpLocks/>
          </p:cNvGrpSpPr>
          <p:nvPr/>
        </p:nvGrpSpPr>
        <p:grpSpPr bwMode="auto">
          <a:xfrm>
            <a:off x="2287588" y="6249988"/>
            <a:ext cx="381000" cy="365125"/>
            <a:chOff x="3344" y="6552"/>
            <a:chExt cx="432" cy="439"/>
          </a:xfrm>
        </p:grpSpPr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3372" y="6552"/>
              <a:ext cx="3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344" y="6575"/>
              <a:ext cx="432" cy="38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2615" name="Group 87"/>
          <p:cNvGrpSpPr>
            <a:grpSpLocks/>
          </p:cNvGrpSpPr>
          <p:nvPr/>
        </p:nvGrpSpPr>
        <p:grpSpPr bwMode="auto">
          <a:xfrm>
            <a:off x="671513" y="6249988"/>
            <a:ext cx="381000" cy="365125"/>
            <a:chOff x="3344" y="6552"/>
            <a:chExt cx="432" cy="439"/>
          </a:xfrm>
        </p:grpSpPr>
        <p:sp>
          <p:nvSpPr>
            <p:cNvPr id="22616" name="Text Box 88"/>
            <p:cNvSpPr txBox="1">
              <a:spLocks noChangeArrowheads="1"/>
            </p:cNvSpPr>
            <p:nvPr/>
          </p:nvSpPr>
          <p:spPr bwMode="auto">
            <a:xfrm>
              <a:off x="3372" y="6552"/>
              <a:ext cx="3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auto">
            <a:xfrm>
              <a:off x="3344" y="6575"/>
              <a:ext cx="432" cy="38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2618" name="Group 90"/>
          <p:cNvGrpSpPr>
            <a:grpSpLocks/>
          </p:cNvGrpSpPr>
          <p:nvPr/>
        </p:nvGrpSpPr>
        <p:grpSpPr bwMode="auto">
          <a:xfrm>
            <a:off x="608013" y="5413375"/>
            <a:ext cx="381000" cy="365125"/>
            <a:chOff x="3344" y="6552"/>
            <a:chExt cx="432" cy="439"/>
          </a:xfrm>
        </p:grpSpPr>
        <p:sp>
          <p:nvSpPr>
            <p:cNvPr id="22619" name="Text Box 91"/>
            <p:cNvSpPr txBox="1">
              <a:spLocks noChangeArrowheads="1"/>
            </p:cNvSpPr>
            <p:nvPr/>
          </p:nvSpPr>
          <p:spPr bwMode="auto">
            <a:xfrm>
              <a:off x="3372" y="6552"/>
              <a:ext cx="3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auto">
            <a:xfrm>
              <a:off x="3344" y="6575"/>
              <a:ext cx="432" cy="38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/>
            <a:p>
              <a:endParaRPr lang="it-IT"/>
            </a:p>
          </p:txBody>
        </p:sp>
      </p:grpSp>
      <p:sp>
        <p:nvSpPr>
          <p:cNvPr id="22621" name="Line 93"/>
          <p:cNvSpPr>
            <a:spLocks noChangeShapeType="1"/>
          </p:cNvSpPr>
          <p:nvPr/>
        </p:nvSpPr>
        <p:spPr bwMode="auto">
          <a:xfrm flipH="1">
            <a:off x="595313" y="6577013"/>
            <a:ext cx="141287" cy="19843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22" name="Line 94"/>
          <p:cNvSpPr>
            <a:spLocks noChangeShapeType="1"/>
          </p:cNvSpPr>
          <p:nvPr/>
        </p:nvSpPr>
        <p:spPr bwMode="auto">
          <a:xfrm flipH="1" flipV="1">
            <a:off x="601663" y="5232400"/>
            <a:ext cx="134937" cy="1651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23" name="Line 95"/>
          <p:cNvSpPr>
            <a:spLocks noChangeShapeType="1"/>
          </p:cNvSpPr>
          <p:nvPr/>
        </p:nvSpPr>
        <p:spPr bwMode="auto">
          <a:xfrm flipH="1">
            <a:off x="274638" y="5257800"/>
            <a:ext cx="342900" cy="6032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24" name="Line 96"/>
          <p:cNvSpPr>
            <a:spLocks noChangeShapeType="1"/>
          </p:cNvSpPr>
          <p:nvPr/>
        </p:nvSpPr>
        <p:spPr bwMode="auto">
          <a:xfrm flipH="1" flipV="1">
            <a:off x="254000" y="6148388"/>
            <a:ext cx="304800" cy="5524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2625" name="Group 97"/>
          <p:cNvGrpSpPr>
            <a:grpSpLocks/>
          </p:cNvGrpSpPr>
          <p:nvPr/>
        </p:nvGrpSpPr>
        <p:grpSpPr bwMode="auto">
          <a:xfrm>
            <a:off x="2286000" y="5445125"/>
            <a:ext cx="381000" cy="366713"/>
            <a:chOff x="3344" y="6552"/>
            <a:chExt cx="432" cy="439"/>
          </a:xfrm>
        </p:grpSpPr>
        <p:sp>
          <p:nvSpPr>
            <p:cNvPr id="22626" name="Text Box 98"/>
            <p:cNvSpPr txBox="1">
              <a:spLocks noChangeArrowheads="1"/>
            </p:cNvSpPr>
            <p:nvPr/>
          </p:nvSpPr>
          <p:spPr bwMode="auto">
            <a:xfrm>
              <a:off x="3372" y="6552"/>
              <a:ext cx="3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Comic Sans MS" charset="0"/>
                </a:rPr>
                <a:t>H</a:t>
              </a:r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auto">
            <a:xfrm>
              <a:off x="3344" y="6575"/>
              <a:ext cx="432" cy="38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9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599" tIns="26300" rIns="52599" bIns="26300">
              <a:spAutoFit/>
            </a:bodyPr>
            <a:lstStyle/>
            <a:p>
              <a:endParaRPr lang="it-IT"/>
            </a:p>
          </p:txBody>
        </p:sp>
      </p:grpSp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5853113" y="3740150"/>
            <a:ext cx="12065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000066"/>
                </a:solidFill>
                <a:latin typeface="Arial" charset="0"/>
              </a:rPr>
              <a:t>Sul piano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4092575" y="6000750"/>
            <a:ext cx="8509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000066"/>
                </a:solidFill>
                <a:latin typeface="Arial" charset="0"/>
              </a:rPr>
              <a:t>C        C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5283200" y="5568950"/>
            <a:ext cx="1778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000066"/>
                </a:solidFill>
                <a:latin typeface="Arial" charset="0"/>
              </a:rPr>
              <a:t>H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5311775" y="6432550"/>
            <a:ext cx="1778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000066"/>
                </a:solidFill>
                <a:latin typeface="Arial" charset="0"/>
              </a:rPr>
              <a:t>H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3671888" y="5607050"/>
            <a:ext cx="1778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000066"/>
                </a:solidFill>
                <a:latin typeface="Arial" charset="0"/>
              </a:rPr>
              <a:t>H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22634" name="Text Box 106"/>
          <p:cNvSpPr txBox="1">
            <a:spLocks noChangeArrowheads="1"/>
          </p:cNvSpPr>
          <p:nvPr/>
        </p:nvSpPr>
        <p:spPr bwMode="auto">
          <a:xfrm>
            <a:off x="3635375" y="6451600"/>
            <a:ext cx="1778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000066"/>
                </a:solidFill>
                <a:latin typeface="Arial" charset="0"/>
              </a:rPr>
              <a:t>H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22635" name="Line 107"/>
          <p:cNvSpPr>
            <a:spLocks noChangeShapeType="1"/>
          </p:cNvSpPr>
          <p:nvPr/>
        </p:nvSpPr>
        <p:spPr bwMode="auto">
          <a:xfrm>
            <a:off x="4327525" y="6103938"/>
            <a:ext cx="411163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/>
          <a:p>
            <a:endParaRPr lang="it-IT"/>
          </a:p>
        </p:txBody>
      </p:sp>
      <p:sp>
        <p:nvSpPr>
          <p:cNvPr id="22636" name="Line 108"/>
          <p:cNvSpPr>
            <a:spLocks noChangeShapeType="1"/>
          </p:cNvSpPr>
          <p:nvPr/>
        </p:nvSpPr>
        <p:spPr bwMode="auto">
          <a:xfrm>
            <a:off x="4327525" y="6165850"/>
            <a:ext cx="411163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/>
          <a:p>
            <a:endParaRPr lang="it-IT"/>
          </a:p>
        </p:txBody>
      </p:sp>
      <p:sp>
        <p:nvSpPr>
          <p:cNvPr id="22637" name="Line 109"/>
          <p:cNvSpPr>
            <a:spLocks noChangeShapeType="1"/>
          </p:cNvSpPr>
          <p:nvPr/>
        </p:nvSpPr>
        <p:spPr bwMode="auto">
          <a:xfrm flipV="1">
            <a:off x="5008563" y="5834063"/>
            <a:ext cx="320675" cy="2508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/>
          <a:p>
            <a:endParaRPr lang="it-IT"/>
          </a:p>
        </p:txBody>
      </p:sp>
      <p:sp>
        <p:nvSpPr>
          <p:cNvPr id="22638" name="Line 110"/>
          <p:cNvSpPr>
            <a:spLocks noChangeShapeType="1"/>
          </p:cNvSpPr>
          <p:nvPr/>
        </p:nvSpPr>
        <p:spPr bwMode="auto">
          <a:xfrm>
            <a:off x="5054600" y="6208713"/>
            <a:ext cx="274638" cy="24923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/>
          <a:p>
            <a:endParaRPr lang="it-IT"/>
          </a:p>
        </p:txBody>
      </p:sp>
      <p:sp>
        <p:nvSpPr>
          <p:cNvPr id="22639" name="Line 111"/>
          <p:cNvSpPr>
            <a:spLocks noChangeShapeType="1"/>
          </p:cNvSpPr>
          <p:nvPr/>
        </p:nvSpPr>
        <p:spPr bwMode="auto">
          <a:xfrm flipV="1">
            <a:off x="3819525" y="6249988"/>
            <a:ext cx="319088" cy="24923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/>
          <a:p>
            <a:endParaRPr lang="it-IT"/>
          </a:p>
        </p:txBody>
      </p:sp>
      <p:sp>
        <p:nvSpPr>
          <p:cNvPr id="22640" name="Line 112"/>
          <p:cNvSpPr>
            <a:spLocks noChangeShapeType="1"/>
          </p:cNvSpPr>
          <p:nvPr/>
        </p:nvSpPr>
        <p:spPr bwMode="auto">
          <a:xfrm>
            <a:off x="3863975" y="5834063"/>
            <a:ext cx="274638" cy="2508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60" tIns="2879" rIns="5760" bIns="2879">
            <a:spAutoFit/>
          </a:bodyPr>
          <a:lstStyle/>
          <a:p>
            <a:endParaRPr lang="it-IT"/>
          </a:p>
        </p:txBody>
      </p:sp>
      <p:sp>
        <p:nvSpPr>
          <p:cNvPr id="22641" name="Text Box 113"/>
          <p:cNvSpPr txBox="1">
            <a:spLocks noChangeArrowheads="1"/>
          </p:cNvSpPr>
          <p:nvPr/>
        </p:nvSpPr>
        <p:spPr bwMode="auto">
          <a:xfrm>
            <a:off x="6354763" y="5735638"/>
            <a:ext cx="12065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CC0000"/>
                </a:solidFill>
                <a:latin typeface="Arial" charset="0"/>
              </a:rPr>
              <a:t>C           C</a:t>
            </a:r>
            <a:endParaRPr lang="it-IT" sz="1800" b="1">
              <a:solidFill>
                <a:srgbClr val="CC0000"/>
              </a:solidFill>
            </a:endParaRPr>
          </a:p>
        </p:txBody>
      </p:sp>
      <p:sp>
        <p:nvSpPr>
          <p:cNvPr id="22642" name="Line 114"/>
          <p:cNvSpPr>
            <a:spLocks noChangeShapeType="1"/>
          </p:cNvSpPr>
          <p:nvPr/>
        </p:nvSpPr>
        <p:spPr bwMode="auto">
          <a:xfrm>
            <a:off x="6608763" y="5902325"/>
            <a:ext cx="6540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43" name="Text Box 115"/>
          <p:cNvSpPr txBox="1">
            <a:spLocks noChangeArrowheads="1"/>
          </p:cNvSpPr>
          <p:nvPr/>
        </p:nvSpPr>
        <p:spPr bwMode="auto">
          <a:xfrm>
            <a:off x="6557963" y="6043613"/>
            <a:ext cx="8255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tabLst>
                <a:tab pos="2630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>
                <a:solidFill>
                  <a:srgbClr val="CC0000"/>
                </a:solidFill>
                <a:latin typeface="Arial" charset="0"/>
              </a:rPr>
              <a:t>1,34 Å</a:t>
            </a:r>
            <a:endParaRPr lang="it-IT" sz="1800" b="1">
              <a:solidFill>
                <a:srgbClr val="CC0000"/>
              </a:solidFill>
            </a:endParaRP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2206625" y="4386263"/>
            <a:ext cx="195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22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2589" name="Oval 61"/>
          <p:cNvSpPr>
            <a:spLocks noChangeArrowheads="1"/>
          </p:cNvSpPr>
          <p:nvPr/>
        </p:nvSpPr>
        <p:spPr bwMode="auto">
          <a:xfrm>
            <a:off x="2149475" y="4375150"/>
            <a:ext cx="319088" cy="2825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/>
          <a:p>
            <a:endParaRPr lang="it-IT"/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2260600" y="4810125"/>
            <a:ext cx="1952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22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2592" name="Oval 64"/>
          <p:cNvSpPr>
            <a:spLocks noChangeArrowheads="1"/>
          </p:cNvSpPr>
          <p:nvPr/>
        </p:nvSpPr>
        <p:spPr bwMode="auto">
          <a:xfrm>
            <a:off x="2193925" y="4789488"/>
            <a:ext cx="320675" cy="2825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/>
          <a:p>
            <a:endParaRPr lang="it-IT"/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433388" y="4386263"/>
            <a:ext cx="1952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Comic Sans MS" charset="0"/>
              </a:rPr>
              <a:t>H</a:t>
            </a:r>
            <a:endParaRPr lang="it-IT" sz="22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2595" name="Oval 67"/>
          <p:cNvSpPr>
            <a:spLocks noChangeArrowheads="1"/>
          </p:cNvSpPr>
          <p:nvPr/>
        </p:nvSpPr>
        <p:spPr bwMode="auto">
          <a:xfrm>
            <a:off x="366713" y="4375150"/>
            <a:ext cx="320675" cy="2825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/>
          <a:p>
            <a:endParaRPr lang="it-IT"/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401638" y="4833938"/>
            <a:ext cx="174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66"/>
                </a:solidFill>
                <a:latin typeface="Comic Sans MS" charset="0"/>
              </a:rPr>
              <a:t>H</a:t>
            </a:r>
          </a:p>
        </p:txBody>
      </p:sp>
      <p:sp>
        <p:nvSpPr>
          <p:cNvPr id="22598" name="Oval 70"/>
          <p:cNvSpPr>
            <a:spLocks noChangeArrowheads="1"/>
          </p:cNvSpPr>
          <p:nvPr/>
        </p:nvSpPr>
        <p:spPr bwMode="auto">
          <a:xfrm>
            <a:off x="344488" y="4818063"/>
            <a:ext cx="320675" cy="2825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/>
          <a:p>
            <a:endParaRPr lang="it-IT"/>
          </a:p>
        </p:txBody>
      </p:sp>
      <p:sp>
        <p:nvSpPr>
          <p:cNvPr id="22599" name="Line 71"/>
          <p:cNvSpPr>
            <a:spLocks noChangeShapeType="1"/>
          </p:cNvSpPr>
          <p:nvPr/>
        </p:nvSpPr>
        <p:spPr bwMode="auto">
          <a:xfrm>
            <a:off x="903288" y="4446588"/>
            <a:ext cx="100647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/>
          <a:p>
            <a:endParaRPr lang="it-IT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>
            <a:off x="914400" y="5029200"/>
            <a:ext cx="1006475" cy="0"/>
          </a:xfrm>
          <a:prstGeom prst="line">
            <a:avLst/>
          </a:prstGeom>
          <a:noFill/>
          <a:ln w="19050">
            <a:solidFill>
              <a:srgbClr val="00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12" tIns="5006" rIns="10012" bIns="5006">
            <a:spAutoFit/>
          </a:bodyPr>
          <a:lstStyle/>
          <a:p>
            <a:endParaRPr lang="it-IT"/>
          </a:p>
        </p:txBody>
      </p:sp>
      <p:sp>
        <p:nvSpPr>
          <p:cNvPr id="22644" name="AutoShape 116"/>
          <p:cNvSpPr>
            <a:spLocks noChangeArrowheads="1"/>
          </p:cNvSpPr>
          <p:nvPr/>
        </p:nvSpPr>
        <p:spPr bwMode="auto">
          <a:xfrm>
            <a:off x="0" y="4364038"/>
            <a:ext cx="2608263" cy="706437"/>
          </a:xfrm>
          <a:prstGeom prst="parallelogram">
            <a:avLst>
              <a:gd name="adj" fmla="val 8744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45" name="Text Box 117"/>
          <p:cNvSpPr txBox="1">
            <a:spLocks noChangeArrowheads="1"/>
          </p:cNvSpPr>
          <p:nvPr/>
        </p:nvSpPr>
        <p:spPr bwMode="auto">
          <a:xfrm>
            <a:off x="2195513" y="58181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Comic Sans MS" charset="0"/>
              </a:rPr>
              <a:t>C</a:t>
            </a:r>
          </a:p>
        </p:txBody>
      </p:sp>
      <p:sp>
        <p:nvSpPr>
          <p:cNvPr id="22646" name="Text Box 118"/>
          <p:cNvSpPr txBox="1">
            <a:spLocks noChangeArrowheads="1"/>
          </p:cNvSpPr>
          <p:nvPr/>
        </p:nvSpPr>
        <p:spPr bwMode="auto">
          <a:xfrm>
            <a:off x="914400" y="5818188"/>
            <a:ext cx="284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Comic Sans MS" charset="0"/>
              </a:rPr>
              <a:t>C</a:t>
            </a:r>
          </a:p>
        </p:txBody>
      </p:sp>
      <p:sp>
        <p:nvSpPr>
          <p:cNvPr id="22647" name="Text Box 119"/>
          <p:cNvSpPr txBox="1">
            <a:spLocks noChangeArrowheads="1"/>
          </p:cNvSpPr>
          <p:nvPr/>
        </p:nvSpPr>
        <p:spPr bwMode="auto">
          <a:xfrm>
            <a:off x="163513" y="1455738"/>
            <a:ext cx="22225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599" tIns="26300" rIns="52599" bIns="26300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800">
                <a:solidFill>
                  <a:srgbClr val="000066"/>
                </a:solidFill>
                <a:latin typeface="Arial" charset="0"/>
              </a:rPr>
              <a:t>Stato fondamentale</a:t>
            </a:r>
          </a:p>
          <a:p>
            <a:pPr algn="ctr"/>
            <a:r>
              <a:rPr lang="it-IT" sz="1800">
                <a:solidFill>
                  <a:srgbClr val="000066"/>
                </a:solidFill>
                <a:latin typeface="Arial" charset="0"/>
              </a:rPr>
              <a:t>C = 2s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2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2p</a:t>
            </a:r>
            <a:r>
              <a:rPr lang="it-IT" sz="1800" baseline="30000">
                <a:solidFill>
                  <a:srgbClr val="000066"/>
                </a:solidFill>
                <a:latin typeface="Arial" charset="0"/>
              </a:rPr>
              <a:t>2</a:t>
            </a:r>
            <a:endParaRPr lang="it-IT" sz="1800">
              <a:solidFill>
                <a:srgbClr val="000066"/>
              </a:solidFill>
            </a:endParaRPr>
          </a:p>
        </p:txBody>
      </p:sp>
      <p:sp>
        <p:nvSpPr>
          <p:cNvPr id="22650" name="Line 122"/>
          <p:cNvSpPr>
            <a:spLocks noChangeShapeType="1"/>
          </p:cNvSpPr>
          <p:nvPr/>
        </p:nvSpPr>
        <p:spPr bwMode="auto">
          <a:xfrm rot="10800000">
            <a:off x="1108075" y="806450"/>
            <a:ext cx="3175" cy="128588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51" name="Line 123"/>
          <p:cNvSpPr>
            <a:spLocks noChangeShapeType="1"/>
          </p:cNvSpPr>
          <p:nvPr/>
        </p:nvSpPr>
        <p:spPr bwMode="auto">
          <a:xfrm rot="10800000">
            <a:off x="1314450" y="803275"/>
            <a:ext cx="3175" cy="128588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52" name="Line 124"/>
          <p:cNvSpPr>
            <a:spLocks noChangeShapeType="1"/>
          </p:cNvSpPr>
          <p:nvPr/>
        </p:nvSpPr>
        <p:spPr bwMode="auto">
          <a:xfrm rot="10800000" flipV="1">
            <a:off x="800100" y="1066800"/>
            <a:ext cx="3175" cy="128588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53" name="Line 125"/>
          <p:cNvSpPr>
            <a:spLocks noChangeShapeType="1"/>
          </p:cNvSpPr>
          <p:nvPr/>
        </p:nvSpPr>
        <p:spPr bwMode="auto">
          <a:xfrm rot="10800000">
            <a:off x="3759200" y="809625"/>
            <a:ext cx="3175" cy="128588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54" name="Line 126"/>
          <p:cNvSpPr>
            <a:spLocks noChangeShapeType="1"/>
          </p:cNvSpPr>
          <p:nvPr/>
        </p:nvSpPr>
        <p:spPr bwMode="auto">
          <a:xfrm rot="10800000">
            <a:off x="3562350" y="812800"/>
            <a:ext cx="3175" cy="128588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55" name="Line 127"/>
          <p:cNvSpPr>
            <a:spLocks noChangeShapeType="1"/>
          </p:cNvSpPr>
          <p:nvPr/>
        </p:nvSpPr>
        <p:spPr bwMode="auto">
          <a:xfrm rot="10800000">
            <a:off x="3952875" y="806450"/>
            <a:ext cx="3175" cy="128588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56" name="Line 128"/>
          <p:cNvSpPr>
            <a:spLocks noChangeShapeType="1"/>
          </p:cNvSpPr>
          <p:nvPr/>
        </p:nvSpPr>
        <p:spPr bwMode="auto">
          <a:xfrm rot="10800000">
            <a:off x="3282950" y="1050925"/>
            <a:ext cx="3175" cy="1285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8588" y="182563"/>
            <a:ext cx="16541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300" b="1" u="sng">
                <a:solidFill>
                  <a:srgbClr val="990033"/>
                </a:solidFill>
                <a:latin typeface="Arial" charset="0"/>
              </a:rPr>
              <a:t>Esempio c)</a:t>
            </a:r>
            <a:endParaRPr lang="it-IT" sz="2300" b="1" u="sng">
              <a:solidFill>
                <a:srgbClr val="990033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74838" y="182563"/>
            <a:ext cx="7073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0066"/>
                </a:solidFill>
                <a:latin typeface="Arial" charset="0"/>
              </a:rPr>
              <a:t>C</a:t>
            </a:r>
            <a:r>
              <a:rPr lang="it-IT" sz="1900" baseline="-25000">
                <a:solidFill>
                  <a:srgbClr val="000066"/>
                </a:solidFill>
                <a:latin typeface="Arial" charset="0"/>
              </a:rPr>
              <a:t>2</a:t>
            </a:r>
            <a:r>
              <a:rPr lang="it-IT" sz="1900">
                <a:solidFill>
                  <a:srgbClr val="000066"/>
                </a:solidFill>
                <a:latin typeface="Arial" charset="0"/>
              </a:rPr>
              <a:t>H</a:t>
            </a:r>
            <a:r>
              <a:rPr lang="it-IT" sz="1900" baseline="-25000">
                <a:solidFill>
                  <a:srgbClr val="000066"/>
                </a:solidFill>
                <a:latin typeface="Arial" charset="0"/>
              </a:rPr>
              <a:t>2</a:t>
            </a:r>
            <a:r>
              <a:rPr lang="it-IT" sz="1900">
                <a:solidFill>
                  <a:srgbClr val="000066"/>
                </a:solidFill>
                <a:latin typeface="Arial" charset="0"/>
              </a:rPr>
              <a:t>, acetilene. Ciascun atomo di C utilizza i due orbitali ibridi sp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03438" y="785813"/>
          <a:ext cx="447992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Image" r:id="rId3" imgW="7408401" imgH="3596188" progId="Photoshop.Image.4">
                  <p:embed/>
                </p:oleObj>
              </mc:Choice>
              <mc:Fallback>
                <p:oleObj name="Image" r:id="rId3" imgW="7408401" imgH="3596188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785813"/>
                        <a:ext cx="447992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024313" y="1463675"/>
            <a:ext cx="9588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522663" y="1050925"/>
            <a:ext cx="1735137" cy="0"/>
          </a:xfrm>
          <a:prstGeom prst="line">
            <a:avLst/>
          </a:prstGeom>
          <a:noFill/>
          <a:ln w="38100">
            <a:solidFill>
              <a:srgbClr val="FF7C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624513" y="1463675"/>
            <a:ext cx="2730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925763" y="2422525"/>
            <a:ext cx="1739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268788" y="649288"/>
            <a:ext cx="3540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z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405313" y="1036638"/>
            <a:ext cx="3540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y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79863" y="2286000"/>
            <a:ext cx="35401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y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160838" y="2789238"/>
            <a:ext cx="3540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it-IT" sz="1900" baseline="-25000">
                <a:solidFill>
                  <a:srgbClr val="FF0000"/>
                </a:solidFill>
                <a:latin typeface="Arial" charset="0"/>
              </a:rPr>
              <a:t>z</a:t>
            </a:r>
            <a:endParaRPr lang="it-IT" sz="23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3589" name="Group 37"/>
          <p:cNvGrpSpPr>
            <a:grpSpLocks/>
          </p:cNvGrpSpPr>
          <p:nvPr/>
        </p:nvGrpSpPr>
        <p:grpSpPr bwMode="auto">
          <a:xfrm>
            <a:off x="228600" y="2879725"/>
            <a:ext cx="8605838" cy="2497138"/>
            <a:chOff x="144" y="1814"/>
            <a:chExt cx="5421" cy="1573"/>
          </a:xfrm>
        </p:grpSpPr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144" y="2045"/>
              <a:ext cx="5421" cy="1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>
              <a:lvl1pPr defTabSz="549275"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Che sono colorati            per formare 1 legame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s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C   C e un legame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s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C    H.</a:t>
              </a:r>
            </a:p>
            <a:p>
              <a:pPr>
                <a:lnSpc>
                  <a:spcPct val="120000"/>
                </a:lnSpc>
              </a:pP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Ci sono così </a:t>
              </a:r>
              <a:r>
                <a:rPr lang="it-IT" sz="1900" b="1" u="sng">
                  <a:solidFill>
                    <a:srgbClr val="000066"/>
                  </a:solidFill>
                  <a:latin typeface="Arial" charset="0"/>
                </a:rPr>
                <a:t>tre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legami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s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, 1 C    C e 2 C    H.</a:t>
              </a:r>
            </a:p>
            <a:p>
              <a:pPr>
                <a:lnSpc>
                  <a:spcPct val="120000"/>
                </a:lnSpc>
              </a:pP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Ogni atomo di C ha inoltre </a:t>
              </a:r>
              <a:r>
                <a:rPr lang="it-IT" sz="1900" b="1" u="sng">
                  <a:solidFill>
                    <a:srgbClr val="000066"/>
                  </a:solidFill>
                  <a:latin typeface="Arial" charset="0"/>
                </a:rPr>
                <a:t>due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orbitali atomici </a:t>
              </a:r>
              <a:r>
                <a:rPr lang="it-IT" sz="1900" b="1" u="sng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, uno py (colore            ) ed uno</a:t>
              </a:r>
            </a:p>
            <a:p>
              <a:pPr>
                <a:lnSpc>
                  <a:spcPct val="120000"/>
                </a:lnSpc>
              </a:pP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pz (colore             ) che utilizza per formare </a:t>
              </a:r>
              <a:r>
                <a:rPr lang="it-IT" sz="1900" b="1" u="sng">
                  <a:solidFill>
                    <a:srgbClr val="000066"/>
                  </a:solidFill>
                  <a:latin typeface="Arial" charset="0"/>
                </a:rPr>
                <a:t>due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legami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p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(un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p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y e un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p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z) con </a:t>
              </a:r>
            </a:p>
            <a:p>
              <a:pPr>
                <a:lnSpc>
                  <a:spcPct val="120000"/>
                </a:lnSpc>
              </a:pP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l</a:t>
              </a:r>
              <a:r>
                <a:rPr lang="ja-JP" altLang="it-IT" sz="1900">
                  <a:solidFill>
                    <a:srgbClr val="000066"/>
                  </a:solidFill>
                  <a:latin typeface="Arial"/>
                </a:rPr>
                <a:t>’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altro atomo di C. Perciò si  hanno </a:t>
              </a:r>
              <a:r>
                <a:rPr lang="it-IT" sz="1900" b="1" u="sng">
                  <a:solidFill>
                    <a:srgbClr val="000066"/>
                  </a:solidFill>
                  <a:latin typeface="Arial" charset="0"/>
                </a:rPr>
                <a:t>due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legami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p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C     C.</a:t>
              </a:r>
            </a:p>
            <a:p>
              <a:pPr>
                <a:lnSpc>
                  <a:spcPct val="120000"/>
                </a:lnSpc>
              </a:pP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In totale, il legame C    C è triplo, essendoci 1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s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e 2 </a:t>
              </a:r>
              <a:r>
                <a:rPr lang="it-IT" sz="1900">
                  <a:solidFill>
                    <a:srgbClr val="000066"/>
                  </a:solidFill>
                  <a:latin typeface="Symbol" charset="0"/>
                </a:rPr>
                <a:t>p</a:t>
              </a:r>
              <a:r>
                <a:rPr lang="it-IT" sz="190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2189" y="1814"/>
              <a:ext cx="1094" cy="0"/>
            </a:xfrm>
            <a:prstGeom prst="line">
              <a:avLst/>
            </a:prstGeom>
            <a:noFill/>
            <a:ln w="38100">
              <a:solidFill>
                <a:srgbClr val="FF7C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5090" y="2199"/>
              <a:ext cx="87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950" y="2782"/>
              <a:ext cx="375" cy="144"/>
            </a:xfrm>
            <a:prstGeom prst="rect">
              <a:avLst/>
            </a:prstGeom>
            <a:gradFill rotWithShape="0">
              <a:gsLst>
                <a:gs pos="0">
                  <a:srgbClr val="FFA64D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1411" y="2106"/>
              <a:ext cx="375" cy="144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4579" y="2566"/>
              <a:ext cx="374" cy="144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2239" y="2415"/>
              <a:ext cx="87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2937" y="2415"/>
              <a:ext cx="87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3672" y="3077"/>
              <a:ext cx="8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1620" y="3264"/>
              <a:ext cx="8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1620" y="3289"/>
              <a:ext cx="8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1620" y="3329"/>
              <a:ext cx="8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3657" y="2199"/>
              <a:ext cx="87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58" tIns="27429" rIns="54858" bIns="27429">
              <a:spAutoFit/>
            </a:bodyPr>
            <a:lstStyle/>
            <a:p>
              <a:endParaRPr lang="it-IT"/>
            </a:p>
          </p:txBody>
        </p:sp>
      </p:grp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065463" y="1736725"/>
            <a:ext cx="285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000066"/>
                </a:solidFill>
                <a:latin typeface="Arial" charset="0"/>
              </a:rPr>
              <a:t>C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983163" y="1736725"/>
            <a:ext cx="287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000066"/>
                </a:solidFill>
                <a:latin typeface="Arial" charset="0"/>
              </a:rPr>
              <a:t>C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836863" y="6308725"/>
            <a:ext cx="372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(Distanza C          C  =  1,30 Å)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3506788" y="5622925"/>
            <a:ext cx="2424112" cy="412750"/>
          </a:xfrm>
          <a:prstGeom prst="rect">
            <a:avLst/>
          </a:prstGeom>
          <a:noFill/>
          <a:ln w="76200" cmpd="tri">
            <a:solidFill>
              <a:srgbClr val="FF000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58" tIns="27429" rIns="54858" bIns="27429">
            <a:spAutoFit/>
          </a:bodyPr>
          <a:lstStyle>
            <a:lvl1pPr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000066"/>
                </a:solidFill>
                <a:latin typeface="Arial" charset="0"/>
              </a:rPr>
              <a:t>H       C       C       H</a:t>
            </a: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3840163" y="5797550"/>
            <a:ext cx="3206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541838" y="5727700"/>
            <a:ext cx="3206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541838" y="5789613"/>
            <a:ext cx="3206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4541838" y="5859463"/>
            <a:ext cx="3206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5233988" y="5797550"/>
            <a:ext cx="3206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4354513" y="6492875"/>
            <a:ext cx="5969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60363" y="1041400"/>
            <a:ext cx="36893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700" b="1">
                <a:solidFill>
                  <a:srgbClr val="CC0000"/>
                </a:solidFill>
                <a:latin typeface="Graphite Light ATT" charset="0"/>
              </a:rPr>
              <a:t>1. Formule molecolari</a:t>
            </a:r>
            <a:endParaRPr lang="it-IT" sz="2700">
              <a:latin typeface="Graphite Light ATT" charset="0"/>
            </a:endParaRPr>
          </a:p>
          <a:p>
            <a:pPr algn="ctr"/>
            <a:r>
              <a:rPr lang="it-IT" sz="2700">
                <a:solidFill>
                  <a:srgbClr val="0000CC"/>
                </a:solidFill>
                <a:latin typeface="Graphite Light ATT" charset="0"/>
              </a:rPr>
              <a:t>C</a:t>
            </a:r>
            <a:r>
              <a:rPr lang="it-IT" sz="2700" baseline="-25000">
                <a:solidFill>
                  <a:srgbClr val="0000CC"/>
                </a:solidFill>
                <a:latin typeface="Graphite Light ATT" charset="0"/>
              </a:rPr>
              <a:t>2</a:t>
            </a:r>
            <a:r>
              <a:rPr lang="it-IT" sz="2700">
                <a:solidFill>
                  <a:srgbClr val="0000CC"/>
                </a:solidFill>
                <a:latin typeface="Graphite Light ATT" charset="0"/>
              </a:rPr>
              <a:t>H</a:t>
            </a:r>
            <a:r>
              <a:rPr lang="it-IT" sz="2700" baseline="-25000">
                <a:solidFill>
                  <a:srgbClr val="0000CC"/>
                </a:solidFill>
                <a:latin typeface="Graphite Light ATT" charset="0"/>
              </a:rPr>
              <a:t>4</a:t>
            </a:r>
            <a:r>
              <a:rPr lang="it-IT" sz="2700">
                <a:solidFill>
                  <a:srgbClr val="0000CC"/>
                </a:solidFill>
                <a:latin typeface="Graphite Light ATT" charset="0"/>
              </a:rPr>
              <a:t>O</a:t>
            </a:r>
            <a:endParaRPr lang="it-IT" sz="2700">
              <a:latin typeface="Graphite Light ATT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10188" y="1041400"/>
            <a:ext cx="26431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700" b="1">
                <a:solidFill>
                  <a:srgbClr val="CC0000"/>
                </a:solidFill>
                <a:latin typeface="Graphite Light ATT" charset="0"/>
              </a:rPr>
              <a:t>Formule minime</a:t>
            </a:r>
            <a:endParaRPr lang="it-IT" sz="2700">
              <a:latin typeface="Graphite Light ATT" charset="0"/>
            </a:endParaRPr>
          </a:p>
          <a:p>
            <a:pPr algn="ctr"/>
            <a:r>
              <a:rPr lang="it-IT" sz="2700">
                <a:solidFill>
                  <a:srgbClr val="0000CC"/>
                </a:solidFill>
                <a:latin typeface="Graphite Light ATT" charset="0"/>
              </a:rPr>
              <a:t>NaC</a:t>
            </a:r>
            <a:r>
              <a:rPr lang="it-IT" sz="2700">
                <a:solidFill>
                  <a:schemeClr val="accent2"/>
                </a:solidFill>
                <a:latin typeface="Graphite Light ATT" charset="0"/>
              </a:rPr>
              <a:t>l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0675" y="2149475"/>
            <a:ext cx="34147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CC0000"/>
                </a:solidFill>
                <a:latin typeface="Graphite Light ATT" charset="0"/>
              </a:rPr>
              <a:t>2. Formule di struttura</a:t>
            </a:r>
            <a:endParaRPr lang="it-IT" sz="2700">
              <a:latin typeface="Graphite Light ATT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0675" y="3830638"/>
            <a:ext cx="170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CC0000"/>
                </a:solidFill>
                <a:latin typeface="Graphite Light ATT" charset="0"/>
              </a:rPr>
              <a:t>3. Isomeria</a:t>
            </a:r>
            <a:endParaRPr lang="it-IT" sz="2700">
              <a:latin typeface="Graphite Light ATT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51088" y="225425"/>
            <a:ext cx="5421312" cy="5365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  <a:flatTx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3100" b="1" i="1">
                <a:solidFill>
                  <a:schemeClr val="accent2"/>
                </a:solidFill>
                <a:latin typeface="Graphite Light ATT" charset="0"/>
              </a:rPr>
              <a:t>FORMULE CHIMICHE</a:t>
            </a:r>
            <a:endParaRPr lang="it-IT" sz="3100">
              <a:latin typeface="Graphite Light ATT" charset="0"/>
            </a:endParaRPr>
          </a:p>
        </p:txBody>
      </p:sp>
      <p:grpSp>
        <p:nvGrpSpPr>
          <p:cNvPr id="35918" name="Group 78"/>
          <p:cNvGrpSpPr>
            <a:grpSpLocks/>
          </p:cNvGrpSpPr>
          <p:nvPr/>
        </p:nvGrpSpPr>
        <p:grpSpPr bwMode="auto">
          <a:xfrm>
            <a:off x="549275" y="2678113"/>
            <a:ext cx="2538413" cy="973137"/>
            <a:chOff x="346" y="1687"/>
            <a:chExt cx="1599" cy="613"/>
          </a:xfrm>
        </p:grpSpPr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807" y="1880"/>
              <a:ext cx="63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C       C</a:t>
              </a:r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1786" y="1716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61" name="Text Box 21"/>
            <p:cNvSpPr txBox="1">
              <a:spLocks noChangeArrowheads="1"/>
            </p:cNvSpPr>
            <p:nvPr/>
          </p:nvSpPr>
          <p:spPr bwMode="auto">
            <a:xfrm>
              <a:off x="1786" y="2010"/>
              <a:ext cx="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O</a:t>
              </a:r>
            </a:p>
          </p:txBody>
        </p: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346" y="1687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346" y="1868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346" y="2068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965" y="2004"/>
              <a:ext cx="317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560" y="2000"/>
              <a:ext cx="231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flipH="1" flipV="1">
              <a:off x="576" y="1837"/>
              <a:ext cx="202" cy="8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H="1">
              <a:off x="576" y="2068"/>
              <a:ext cx="202" cy="115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 flipV="1">
              <a:off x="1572" y="2039"/>
              <a:ext cx="201" cy="8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H="1">
              <a:off x="1572" y="1866"/>
              <a:ext cx="201" cy="115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 flipH="1" flipV="1">
              <a:off x="1533" y="2064"/>
              <a:ext cx="201" cy="8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</p:grpSp>
      <p:grpSp>
        <p:nvGrpSpPr>
          <p:cNvPr id="35919" name="Group 79"/>
          <p:cNvGrpSpPr>
            <a:grpSpLocks/>
          </p:cNvGrpSpPr>
          <p:nvPr/>
        </p:nvGrpSpPr>
        <p:grpSpPr bwMode="auto">
          <a:xfrm>
            <a:off x="601663" y="4278313"/>
            <a:ext cx="2536825" cy="973137"/>
            <a:chOff x="379" y="2695"/>
            <a:chExt cx="1598" cy="613"/>
          </a:xfrm>
        </p:grpSpPr>
        <p:sp>
          <p:nvSpPr>
            <p:cNvPr id="35874" name="Text Box 34"/>
            <p:cNvSpPr txBox="1">
              <a:spLocks noChangeArrowheads="1"/>
            </p:cNvSpPr>
            <p:nvPr/>
          </p:nvSpPr>
          <p:spPr bwMode="auto">
            <a:xfrm>
              <a:off x="840" y="2888"/>
              <a:ext cx="63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C       C</a:t>
              </a:r>
            </a:p>
          </p:txBody>
        </p:sp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1817" y="2724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76" name="Text Box 36"/>
            <p:cNvSpPr txBox="1">
              <a:spLocks noChangeArrowheads="1"/>
            </p:cNvSpPr>
            <p:nvPr/>
          </p:nvSpPr>
          <p:spPr bwMode="auto">
            <a:xfrm>
              <a:off x="1818" y="3018"/>
              <a:ext cx="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O</a:t>
              </a:r>
            </a:p>
          </p:txBody>
        </p:sp>
        <p:sp>
          <p:nvSpPr>
            <p:cNvPr id="35877" name="Text Box 37"/>
            <p:cNvSpPr txBox="1">
              <a:spLocks noChangeArrowheads="1"/>
            </p:cNvSpPr>
            <p:nvPr/>
          </p:nvSpPr>
          <p:spPr bwMode="auto">
            <a:xfrm>
              <a:off x="379" y="2695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78" name="Text Box 38"/>
            <p:cNvSpPr txBox="1">
              <a:spLocks noChangeArrowheads="1"/>
            </p:cNvSpPr>
            <p:nvPr/>
          </p:nvSpPr>
          <p:spPr bwMode="auto">
            <a:xfrm>
              <a:off x="379" y="2876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79" name="Text Box 39"/>
            <p:cNvSpPr txBox="1">
              <a:spLocks noChangeArrowheads="1"/>
            </p:cNvSpPr>
            <p:nvPr/>
          </p:nvSpPr>
          <p:spPr bwMode="auto">
            <a:xfrm>
              <a:off x="379" y="3076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1010" y="3018"/>
              <a:ext cx="316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>
              <a:off x="593" y="3008"/>
              <a:ext cx="230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 flipH="1" flipV="1">
              <a:off x="609" y="2845"/>
              <a:ext cx="202" cy="8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 flipH="1">
              <a:off x="609" y="3076"/>
              <a:ext cx="202" cy="115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 flipH="1" flipV="1">
              <a:off x="1605" y="3047"/>
              <a:ext cx="201" cy="8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 flipH="1">
              <a:off x="1605" y="2874"/>
              <a:ext cx="201" cy="115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886" name="Line 46"/>
            <p:cNvSpPr>
              <a:spLocks noChangeShapeType="1"/>
            </p:cNvSpPr>
            <p:nvPr/>
          </p:nvSpPr>
          <p:spPr bwMode="auto">
            <a:xfrm flipH="1" flipV="1">
              <a:off x="1566" y="3072"/>
              <a:ext cx="202" cy="8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</p:grpSp>
      <p:grpSp>
        <p:nvGrpSpPr>
          <p:cNvPr id="35920" name="Group 80"/>
          <p:cNvGrpSpPr>
            <a:grpSpLocks/>
          </p:cNvGrpSpPr>
          <p:nvPr/>
        </p:nvGrpSpPr>
        <p:grpSpPr bwMode="auto">
          <a:xfrm>
            <a:off x="5165725" y="4092575"/>
            <a:ext cx="2532063" cy="1173163"/>
            <a:chOff x="3254" y="2578"/>
            <a:chExt cx="1595" cy="739"/>
          </a:xfrm>
        </p:grpSpPr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715" y="2770"/>
              <a:ext cx="63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C       C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4694" y="2607"/>
              <a:ext cx="15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4694" y="2901"/>
              <a:ext cx="15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3254" y="2578"/>
              <a:ext cx="15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3254" y="2958"/>
              <a:ext cx="15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3879" y="2883"/>
              <a:ext cx="317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/>
            <a:p>
              <a:endParaRPr lang="it-IT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H="1" flipV="1">
              <a:off x="3485" y="2728"/>
              <a:ext cx="201" cy="8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H="1">
              <a:off x="3485" y="2958"/>
              <a:ext cx="201" cy="115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 flipH="1" flipV="1">
              <a:off x="4480" y="2929"/>
              <a:ext cx="202" cy="8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H="1">
              <a:off x="4480" y="2756"/>
              <a:ext cx="202" cy="11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87" name="Line 47"/>
            <p:cNvSpPr>
              <a:spLocks noChangeShapeType="1"/>
            </p:cNvSpPr>
            <p:nvPr/>
          </p:nvSpPr>
          <p:spPr bwMode="auto">
            <a:xfrm flipH="1">
              <a:off x="4075" y="2977"/>
              <a:ext cx="177" cy="103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 flipH="1" flipV="1">
              <a:off x="3860" y="2971"/>
              <a:ext cx="172" cy="111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932" y="3053"/>
              <a:ext cx="22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O</a:t>
              </a:r>
            </a:p>
          </p:txBody>
        </p:sp>
      </p:grpSp>
      <p:grpSp>
        <p:nvGrpSpPr>
          <p:cNvPr id="35890" name="Group 50"/>
          <p:cNvGrpSpPr>
            <a:grpSpLocks/>
          </p:cNvGrpSpPr>
          <p:nvPr/>
        </p:nvGrpSpPr>
        <p:grpSpPr bwMode="auto">
          <a:xfrm>
            <a:off x="601663" y="5532438"/>
            <a:ext cx="2644775" cy="1069975"/>
            <a:chOff x="631" y="5808"/>
            <a:chExt cx="2777" cy="1124"/>
          </a:xfrm>
        </p:grpSpPr>
        <p:sp>
          <p:nvSpPr>
            <p:cNvPr id="35891" name="Text Box 51"/>
            <p:cNvSpPr txBox="1">
              <a:spLocks noChangeArrowheads="1"/>
            </p:cNvSpPr>
            <p:nvPr/>
          </p:nvSpPr>
          <p:spPr bwMode="auto">
            <a:xfrm>
              <a:off x="1399" y="6161"/>
              <a:ext cx="12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N       N</a:t>
              </a:r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3031" y="5808"/>
              <a:ext cx="37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O</a:t>
              </a:r>
            </a:p>
          </p:txBody>
        </p:sp>
        <p:sp>
          <p:nvSpPr>
            <p:cNvPr id="35893" name="Text Box 53"/>
            <p:cNvSpPr txBox="1">
              <a:spLocks noChangeArrowheads="1"/>
            </p:cNvSpPr>
            <p:nvPr/>
          </p:nvSpPr>
          <p:spPr bwMode="auto">
            <a:xfrm>
              <a:off x="3031" y="6480"/>
              <a:ext cx="37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O</a:t>
              </a:r>
            </a:p>
          </p:txBody>
        </p:sp>
        <p:sp>
          <p:nvSpPr>
            <p:cNvPr id="35894" name="Text Box 54"/>
            <p:cNvSpPr txBox="1">
              <a:spLocks noChangeArrowheads="1"/>
            </p:cNvSpPr>
            <p:nvPr/>
          </p:nvSpPr>
          <p:spPr bwMode="auto">
            <a:xfrm>
              <a:off x="631" y="5856"/>
              <a:ext cx="3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631" y="6490"/>
              <a:ext cx="3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896" name="Line 56"/>
            <p:cNvSpPr>
              <a:spLocks noChangeShapeType="1"/>
            </p:cNvSpPr>
            <p:nvPr/>
          </p:nvSpPr>
          <p:spPr bwMode="auto">
            <a:xfrm>
              <a:off x="1783" y="6394"/>
              <a:ext cx="528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11" tIns="3555" rIns="7111" bIns="3555">
              <a:spAutoFit/>
            </a:bodyPr>
            <a:lstStyle/>
            <a:p>
              <a:endParaRPr lang="it-IT"/>
            </a:p>
          </p:txBody>
        </p:sp>
      </p:grpSp>
      <p:sp>
        <p:nvSpPr>
          <p:cNvPr id="35897" name="Line 57"/>
          <p:cNvSpPr>
            <a:spLocks noChangeShapeType="1"/>
          </p:cNvSpPr>
          <p:nvPr/>
        </p:nvSpPr>
        <p:spPr bwMode="auto">
          <a:xfrm flipH="1" flipV="1">
            <a:off x="966788" y="5816600"/>
            <a:ext cx="320675" cy="136525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 flipH="1">
            <a:off x="966788" y="6181725"/>
            <a:ext cx="320675" cy="182563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 rot="1241211" flipH="1" flipV="1">
            <a:off x="2530475" y="6191250"/>
            <a:ext cx="361950" cy="12065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 rot="21358965" flipH="1">
            <a:off x="2584450" y="5822950"/>
            <a:ext cx="319088" cy="18415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901" name="Freeform 61"/>
          <p:cNvSpPr>
            <a:spLocks/>
          </p:cNvSpPr>
          <p:nvPr/>
        </p:nvSpPr>
        <p:spPr bwMode="auto">
          <a:xfrm>
            <a:off x="2624138" y="5875338"/>
            <a:ext cx="274637" cy="468312"/>
          </a:xfrm>
          <a:custGeom>
            <a:avLst/>
            <a:gdLst>
              <a:gd name="T0" fmla="*/ 348 w 348"/>
              <a:gd name="T1" fmla="*/ 0 h 528"/>
              <a:gd name="T2" fmla="*/ 124 w 348"/>
              <a:gd name="T3" fmla="*/ 123 h 528"/>
              <a:gd name="T4" fmla="*/ 3 w 348"/>
              <a:gd name="T5" fmla="*/ 238 h 528"/>
              <a:gd name="T6" fmla="*/ 141 w 348"/>
              <a:gd name="T7" fmla="*/ 373 h 528"/>
              <a:gd name="T8" fmla="*/ 324 w 348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528">
                <a:moveTo>
                  <a:pt x="348" y="0"/>
                </a:moveTo>
                <a:cubicBezTo>
                  <a:pt x="310" y="20"/>
                  <a:pt x="181" y="83"/>
                  <a:pt x="124" y="123"/>
                </a:cubicBezTo>
                <a:cubicBezTo>
                  <a:pt x="67" y="163"/>
                  <a:pt x="0" y="196"/>
                  <a:pt x="3" y="238"/>
                </a:cubicBezTo>
                <a:cubicBezTo>
                  <a:pt x="6" y="280"/>
                  <a:pt x="88" y="325"/>
                  <a:pt x="141" y="373"/>
                </a:cubicBezTo>
                <a:cubicBezTo>
                  <a:pt x="194" y="421"/>
                  <a:pt x="286" y="496"/>
                  <a:pt x="324" y="528"/>
                </a:cubicBezTo>
              </a:path>
            </a:pathLst>
          </a:custGeom>
          <a:noFill/>
          <a:ln w="38100" cap="rnd" cmpd="sng">
            <a:solidFill>
              <a:srgbClr val="9900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5921" name="Group 81"/>
          <p:cNvGrpSpPr>
            <a:grpSpLocks/>
          </p:cNvGrpSpPr>
          <p:nvPr/>
        </p:nvGrpSpPr>
        <p:grpSpPr bwMode="auto">
          <a:xfrm>
            <a:off x="4800600" y="5867400"/>
            <a:ext cx="3076575" cy="368300"/>
            <a:chOff x="3024" y="3696"/>
            <a:chExt cx="1938" cy="232"/>
          </a:xfrm>
        </p:grpSpPr>
        <p:sp>
          <p:nvSpPr>
            <p:cNvPr id="35903" name="Text Box 63"/>
            <p:cNvSpPr txBox="1">
              <a:spLocks noChangeArrowheads="1"/>
            </p:cNvSpPr>
            <p:nvPr/>
          </p:nvSpPr>
          <p:spPr bwMode="auto">
            <a:xfrm>
              <a:off x="3024" y="3696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904" name="Text Box 64"/>
            <p:cNvSpPr txBox="1">
              <a:spLocks noChangeArrowheads="1"/>
            </p:cNvSpPr>
            <p:nvPr/>
          </p:nvSpPr>
          <p:spPr bwMode="auto">
            <a:xfrm>
              <a:off x="3381" y="3696"/>
              <a:ext cx="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O</a:t>
              </a:r>
            </a:p>
          </p:txBody>
        </p:sp>
        <p:sp>
          <p:nvSpPr>
            <p:cNvPr id="35905" name="Text Box 65"/>
            <p:cNvSpPr txBox="1">
              <a:spLocks noChangeArrowheads="1"/>
            </p:cNvSpPr>
            <p:nvPr/>
          </p:nvSpPr>
          <p:spPr bwMode="auto">
            <a:xfrm>
              <a:off x="3738" y="3696"/>
              <a:ext cx="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N</a:t>
              </a:r>
            </a:p>
          </p:txBody>
        </p:sp>
        <p:sp>
          <p:nvSpPr>
            <p:cNvPr id="35906" name="Text Box 66"/>
            <p:cNvSpPr txBox="1">
              <a:spLocks noChangeArrowheads="1"/>
            </p:cNvSpPr>
            <p:nvPr/>
          </p:nvSpPr>
          <p:spPr bwMode="auto">
            <a:xfrm>
              <a:off x="4095" y="3696"/>
              <a:ext cx="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N</a:t>
              </a:r>
            </a:p>
          </p:txBody>
        </p:sp>
        <p:sp>
          <p:nvSpPr>
            <p:cNvPr id="35907" name="Text Box 67"/>
            <p:cNvSpPr txBox="1">
              <a:spLocks noChangeArrowheads="1"/>
            </p:cNvSpPr>
            <p:nvPr/>
          </p:nvSpPr>
          <p:spPr bwMode="auto">
            <a:xfrm>
              <a:off x="4452" y="3696"/>
              <a:ext cx="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O</a:t>
              </a:r>
            </a:p>
          </p:txBody>
        </p:sp>
        <p:sp>
          <p:nvSpPr>
            <p:cNvPr id="35908" name="Text Box 68"/>
            <p:cNvSpPr txBox="1">
              <a:spLocks noChangeArrowheads="1"/>
            </p:cNvSpPr>
            <p:nvPr/>
          </p:nvSpPr>
          <p:spPr bwMode="auto">
            <a:xfrm>
              <a:off x="4809" y="3696"/>
              <a:ext cx="1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CC"/>
                  </a:solidFill>
                  <a:latin typeface="Graphite Light ATT" charset="0"/>
                </a:rPr>
                <a:t>H</a:t>
              </a:r>
            </a:p>
          </p:txBody>
        </p:sp>
        <p:sp>
          <p:nvSpPr>
            <p:cNvPr id="35909" name="Line 69"/>
            <p:cNvSpPr>
              <a:spLocks noChangeShapeType="1"/>
            </p:cNvSpPr>
            <p:nvPr/>
          </p:nvSpPr>
          <p:spPr bwMode="auto">
            <a:xfrm>
              <a:off x="3196" y="3810"/>
              <a:ext cx="172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910" name="Line 70"/>
            <p:cNvSpPr>
              <a:spLocks noChangeShapeType="1"/>
            </p:cNvSpPr>
            <p:nvPr/>
          </p:nvSpPr>
          <p:spPr bwMode="auto">
            <a:xfrm>
              <a:off x="3556" y="3812"/>
              <a:ext cx="172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911" name="Line 71"/>
            <p:cNvSpPr>
              <a:spLocks noChangeShapeType="1"/>
            </p:cNvSpPr>
            <p:nvPr/>
          </p:nvSpPr>
          <p:spPr bwMode="auto">
            <a:xfrm>
              <a:off x="3919" y="3812"/>
              <a:ext cx="172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912" name="Line 72"/>
            <p:cNvSpPr>
              <a:spLocks noChangeShapeType="1"/>
            </p:cNvSpPr>
            <p:nvPr/>
          </p:nvSpPr>
          <p:spPr bwMode="auto">
            <a:xfrm>
              <a:off x="4271" y="3812"/>
              <a:ext cx="172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  <p:sp>
          <p:nvSpPr>
            <p:cNvPr id="35913" name="Line 73"/>
            <p:cNvSpPr>
              <a:spLocks noChangeShapeType="1"/>
            </p:cNvSpPr>
            <p:nvPr/>
          </p:nvSpPr>
          <p:spPr bwMode="auto">
            <a:xfrm>
              <a:off x="4635" y="3812"/>
              <a:ext cx="173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267" tIns="2133" rIns="4267" bIns="2133">
              <a:spAutoFit/>
            </a:bodyPr>
            <a:lstStyle/>
            <a:p>
              <a:endParaRPr lang="it-IT"/>
            </a:p>
          </p:txBody>
        </p:sp>
      </p:grp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1050925" y="5165725"/>
            <a:ext cx="15478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99"/>
                </a:solidFill>
                <a:latin typeface="Graphite Light ATT" charset="0"/>
              </a:rPr>
              <a:t>Acetaldeide</a:t>
            </a:r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5715000" y="5165725"/>
            <a:ext cx="21193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99"/>
                </a:solidFill>
                <a:latin typeface="Graphite Light ATT" charset="0"/>
              </a:rPr>
              <a:t>Ossido di etilene</a:t>
            </a:r>
          </a:p>
        </p:txBody>
      </p:sp>
      <p:sp>
        <p:nvSpPr>
          <p:cNvPr id="35916" name="Text Box 76"/>
          <p:cNvSpPr txBox="1">
            <a:spLocks noChangeArrowheads="1"/>
          </p:cNvSpPr>
          <p:nvPr/>
        </p:nvSpPr>
        <p:spPr bwMode="auto">
          <a:xfrm>
            <a:off x="5715000" y="6264275"/>
            <a:ext cx="20637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99"/>
                </a:solidFill>
                <a:latin typeface="Graphite Light ATT" charset="0"/>
              </a:rPr>
              <a:t>Acido iponitroso</a:t>
            </a:r>
          </a:p>
        </p:txBody>
      </p:sp>
      <p:sp>
        <p:nvSpPr>
          <p:cNvPr id="35917" name="Text Box 77"/>
          <p:cNvSpPr txBox="1">
            <a:spLocks noChangeArrowheads="1"/>
          </p:cNvSpPr>
          <p:nvPr/>
        </p:nvSpPr>
        <p:spPr bwMode="auto">
          <a:xfrm>
            <a:off x="1316038" y="6264275"/>
            <a:ext cx="14954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990099"/>
                </a:solidFill>
                <a:latin typeface="Graphite Light ATT" charset="0"/>
              </a:rPr>
              <a:t>Nitramide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4800600" y="4206875"/>
            <a:ext cx="320675" cy="27305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382963" y="4160838"/>
            <a:ext cx="320675" cy="2746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846638" y="2971800"/>
            <a:ext cx="319087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382963" y="2971800"/>
            <a:ext cx="320675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639763" y="0"/>
            <a:ext cx="8093075" cy="731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Tipi di forze attrattive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2075" y="914400"/>
            <a:ext cx="355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66FF66"/>
                </a:solidFill>
                <a:latin typeface="Tahoma" charset="0"/>
              </a:rPr>
              <a:t>1. DIPOLO - DIPOLO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646238" y="1782763"/>
            <a:ext cx="1189037" cy="36671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400800" y="1782763"/>
            <a:ext cx="1189038" cy="3667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822325" y="3108325"/>
            <a:ext cx="1189038" cy="3667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822325" y="3886200"/>
            <a:ext cx="1189038" cy="3651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 rot="-5400000">
            <a:off x="2697163" y="3519487"/>
            <a:ext cx="1189038" cy="3667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657600" y="2925763"/>
            <a:ext cx="1189038" cy="36671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657600" y="4206875"/>
            <a:ext cx="1189038" cy="3651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 rot="-866841">
            <a:off x="1279525" y="5394325"/>
            <a:ext cx="1189038" cy="3667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879725" y="5349875"/>
            <a:ext cx="1189038" cy="3651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 rot="897504">
            <a:off x="4435475" y="5761038"/>
            <a:ext cx="1187450" cy="3651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5989638" y="6264275"/>
            <a:ext cx="1189037" cy="3651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 rot="-912015">
            <a:off x="7543800" y="5851525"/>
            <a:ext cx="1189038" cy="3667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154363" y="1563688"/>
            <a:ext cx="30114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>
                <a:solidFill>
                  <a:srgbClr val="66FF66"/>
                </a:solidFill>
                <a:latin typeface="Tahoma" charset="0"/>
              </a:rPr>
              <a:t>Molecole con dipolo</a:t>
            </a:r>
          </a:p>
          <a:p>
            <a:pPr algn="ctr"/>
            <a:r>
              <a:rPr lang="it-IT" sz="2600">
                <a:solidFill>
                  <a:srgbClr val="66FF66"/>
                </a:solidFill>
                <a:latin typeface="Tahoma" charset="0"/>
              </a:rPr>
              <a:t>permanente </a:t>
            </a:r>
            <a:r>
              <a:rPr lang="it-IT" sz="2600">
                <a:solidFill>
                  <a:srgbClr val="66FF66"/>
                </a:solidFill>
                <a:latin typeface="Symbol" charset="0"/>
              </a:rPr>
              <a:t>m</a:t>
            </a:r>
            <a:r>
              <a:rPr lang="it-IT" sz="2600" baseline="-25000">
                <a:solidFill>
                  <a:srgbClr val="66FF66"/>
                </a:solidFill>
                <a:latin typeface="Tahoma" charset="0"/>
              </a:rPr>
              <a:t>0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1611313" y="1703388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2487613" y="1692275"/>
            <a:ext cx="25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 rot="5400000">
            <a:off x="4572000" y="3519488"/>
            <a:ext cx="1189038" cy="36671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6446838" y="1692275"/>
            <a:ext cx="25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7223125" y="1692275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657600" y="283527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4972050" y="306387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3097213" y="3851275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4479925" y="4160838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1646238" y="3840163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777875" y="306387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279525" y="5440363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2835275" y="5303838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4389438" y="557847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5943600" y="6218238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7543800" y="5886450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4618038" y="2879725"/>
            <a:ext cx="25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1736725" y="3063875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822325" y="3840163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3657600" y="4160838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3154363" y="3017838"/>
            <a:ext cx="25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5029200" y="3886200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2193925" y="5211763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3794125" y="5268913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5314950" y="5800725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6891338" y="6197600"/>
            <a:ext cx="25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8423275" y="5664200"/>
            <a:ext cx="25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914400" y="4343400"/>
            <a:ext cx="660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900" b="1">
                <a:solidFill>
                  <a:srgbClr val="66FF66"/>
                </a:solidFill>
                <a:latin typeface="Tahoma" charset="0"/>
              </a:rPr>
              <a:t>(a)</a:t>
            </a: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5251450" y="4389438"/>
            <a:ext cx="6746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900" b="1">
                <a:solidFill>
                  <a:srgbClr val="66FF66"/>
                </a:solidFill>
                <a:latin typeface="Tahoma" charset="0"/>
              </a:rPr>
              <a:t>(b)</a:t>
            </a:r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2801938" y="6080125"/>
            <a:ext cx="635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900" b="1">
                <a:solidFill>
                  <a:srgbClr val="66FF66"/>
                </a:solidFill>
                <a:latin typeface="Tahoma" charset="0"/>
              </a:rPr>
              <a:t>(c)</a:t>
            </a:r>
          </a:p>
        </p:txBody>
      </p:sp>
      <p:sp>
        <p:nvSpPr>
          <p:cNvPr id="41011" name="AutoShape 51"/>
          <p:cNvSpPr>
            <a:spLocks noChangeArrowheads="1"/>
          </p:cNvSpPr>
          <p:nvPr/>
        </p:nvSpPr>
        <p:spPr bwMode="auto">
          <a:xfrm>
            <a:off x="1665288" y="3530600"/>
            <a:ext cx="320675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2" name="AutoShape 52"/>
          <p:cNvSpPr>
            <a:spLocks noChangeArrowheads="1"/>
          </p:cNvSpPr>
          <p:nvPr/>
        </p:nvSpPr>
        <p:spPr bwMode="auto">
          <a:xfrm>
            <a:off x="835025" y="3530600"/>
            <a:ext cx="319088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3" name="AutoShape 53"/>
          <p:cNvSpPr>
            <a:spLocks noChangeArrowheads="1"/>
          </p:cNvSpPr>
          <p:nvPr/>
        </p:nvSpPr>
        <p:spPr bwMode="auto">
          <a:xfrm>
            <a:off x="2514600" y="5394325"/>
            <a:ext cx="320675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4068763" y="5622925"/>
            <a:ext cx="320675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5" name="AutoShape 55"/>
          <p:cNvSpPr>
            <a:spLocks noChangeArrowheads="1"/>
          </p:cNvSpPr>
          <p:nvPr/>
        </p:nvSpPr>
        <p:spPr bwMode="auto">
          <a:xfrm>
            <a:off x="5578475" y="6172200"/>
            <a:ext cx="319088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6" name="AutoShape 56"/>
          <p:cNvSpPr>
            <a:spLocks noChangeArrowheads="1"/>
          </p:cNvSpPr>
          <p:nvPr/>
        </p:nvSpPr>
        <p:spPr bwMode="auto">
          <a:xfrm>
            <a:off x="7223125" y="6172200"/>
            <a:ext cx="320675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651125" y="4479925"/>
            <a:ext cx="4160838" cy="2332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4022725" y="5132388"/>
            <a:ext cx="1327150" cy="503237"/>
          </a:xfrm>
          <a:prstGeom prst="plaque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798763" y="4425950"/>
            <a:ext cx="378460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>
                <a:solidFill>
                  <a:srgbClr val="000099"/>
                </a:solidFill>
                <a:latin typeface="Tahoma" charset="0"/>
              </a:rPr>
              <a:t>Polarizzazione:</a:t>
            </a:r>
          </a:p>
          <a:p>
            <a:pPr algn="ctr">
              <a:lnSpc>
                <a:spcPct val="150000"/>
              </a:lnSpc>
            </a:pPr>
            <a:r>
              <a:rPr lang="it-IT">
                <a:solidFill>
                  <a:srgbClr val="00FFFF"/>
                </a:solidFill>
                <a:latin typeface="Symbol" charset="0"/>
              </a:rPr>
              <a:t>m</a:t>
            </a:r>
            <a:r>
              <a:rPr lang="it-IT">
                <a:solidFill>
                  <a:srgbClr val="00FFFF"/>
                </a:solidFill>
                <a:latin typeface="Tahoma" charset="0"/>
              </a:rPr>
              <a:t>i = E</a:t>
            </a:r>
            <a:r>
              <a:rPr lang="it-IT">
                <a:solidFill>
                  <a:srgbClr val="00FFFF"/>
                </a:solidFill>
                <a:latin typeface="Symbol" charset="0"/>
              </a:rPr>
              <a:t>a</a:t>
            </a:r>
            <a:endParaRPr lang="it-IT">
              <a:solidFill>
                <a:srgbClr val="000099"/>
              </a:solidFill>
              <a:latin typeface="Tahoma" charset="0"/>
            </a:endParaRPr>
          </a:p>
          <a:p>
            <a:pPr algn="ctr">
              <a:lnSpc>
                <a:spcPct val="150000"/>
              </a:lnSpc>
            </a:pPr>
            <a:r>
              <a:rPr lang="it-IT">
                <a:solidFill>
                  <a:srgbClr val="000099"/>
                </a:solidFill>
                <a:latin typeface="Tahoma" charset="0"/>
              </a:rPr>
              <a:t>E = campo elettrico (V/cm)</a:t>
            </a:r>
          </a:p>
          <a:p>
            <a:pPr algn="ctr">
              <a:lnSpc>
                <a:spcPct val="150000"/>
              </a:lnSpc>
            </a:pPr>
            <a:r>
              <a:rPr lang="it-IT">
                <a:solidFill>
                  <a:srgbClr val="000099"/>
                </a:solidFill>
                <a:latin typeface="Symbol" charset="0"/>
              </a:rPr>
              <a:t>a</a:t>
            </a:r>
            <a:r>
              <a:rPr lang="it-IT">
                <a:solidFill>
                  <a:srgbClr val="000099"/>
                </a:solidFill>
                <a:latin typeface="Tahoma" charset="0"/>
              </a:rPr>
              <a:t> = polarizzabilità (cm</a:t>
            </a:r>
            <a:r>
              <a:rPr lang="it-IT" baseline="30000">
                <a:solidFill>
                  <a:srgbClr val="000099"/>
                </a:solidFill>
                <a:latin typeface="Tahoma" charset="0"/>
              </a:rPr>
              <a:t>2</a:t>
            </a:r>
            <a:r>
              <a:rPr lang="it-IT">
                <a:solidFill>
                  <a:srgbClr val="000099"/>
                </a:solidFill>
                <a:latin typeface="Tahoma" charset="0"/>
              </a:rPr>
              <a:t>)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2075" y="136525"/>
            <a:ext cx="525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66FF66"/>
                </a:solidFill>
                <a:latin typeface="Tahoma" charset="0"/>
              </a:rPr>
              <a:t>2. DIPOLO - DIPOLO INDOTTO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82613" y="1235075"/>
            <a:ext cx="1189037" cy="3651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2075" y="1655763"/>
            <a:ext cx="301148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>
                <a:solidFill>
                  <a:srgbClr val="66FF66"/>
                </a:solidFill>
                <a:latin typeface="Tahoma" charset="0"/>
              </a:rPr>
              <a:t>Molecole con dipolo</a:t>
            </a:r>
          </a:p>
          <a:p>
            <a:pPr algn="ctr"/>
            <a:r>
              <a:rPr lang="it-IT" sz="2600">
                <a:solidFill>
                  <a:srgbClr val="66FF66"/>
                </a:solidFill>
                <a:latin typeface="Tahoma" charset="0"/>
              </a:rPr>
              <a:t>permanente </a:t>
            </a:r>
            <a:r>
              <a:rPr lang="it-IT" sz="2600">
                <a:solidFill>
                  <a:srgbClr val="66FF66"/>
                </a:solidFill>
                <a:latin typeface="Symbol" charset="0"/>
              </a:rPr>
              <a:t>m</a:t>
            </a:r>
            <a:r>
              <a:rPr lang="it-IT" sz="2600" baseline="-25000">
                <a:solidFill>
                  <a:srgbClr val="66FF66"/>
                </a:solidFill>
                <a:latin typeface="Tahoma" charset="0"/>
              </a:rPr>
              <a:t>0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49275" y="1154113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425575" y="1143000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286000" y="1417638"/>
            <a:ext cx="2697163" cy="0"/>
          </a:xfrm>
          <a:prstGeom prst="line">
            <a:avLst/>
          </a:prstGeom>
          <a:noFill/>
          <a:ln w="57150" cap="rnd">
            <a:solidFill>
              <a:srgbClr val="00FF00"/>
            </a:solidFill>
            <a:prstDash val="sysDot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211763" y="914400"/>
            <a:ext cx="1052512" cy="10064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468813" y="2057400"/>
            <a:ext cx="25542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>
                <a:solidFill>
                  <a:srgbClr val="66FF66"/>
                </a:solidFill>
                <a:latin typeface="Tahoma" charset="0"/>
              </a:rPr>
              <a:t>Molecola apolare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514600" y="2936875"/>
            <a:ext cx="1189038" cy="3667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481263" y="2857500"/>
            <a:ext cx="381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355975" y="2846388"/>
            <a:ext cx="25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3978275" y="2600325"/>
            <a:ext cx="1050925" cy="100647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984625" y="2886075"/>
            <a:ext cx="381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FFFF00"/>
                </a:solidFill>
                <a:latin typeface="Tahoma" charset="0"/>
              </a:rPr>
              <a:t>+</a:t>
            </a:r>
            <a:endParaRPr lang="it-IT" sz="2600" b="1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705350" y="2874963"/>
            <a:ext cx="25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600" b="1">
                <a:solidFill>
                  <a:srgbClr val="000066"/>
                </a:solidFill>
                <a:latin typeface="Tahoma" charset="0"/>
              </a:rPr>
              <a:t>-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92075" y="3775075"/>
            <a:ext cx="35099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66FF66"/>
                </a:solidFill>
                <a:latin typeface="Tahoma" charset="0"/>
              </a:rPr>
              <a:t>Interazione:   Dipolo </a:t>
            </a:r>
            <a:r>
              <a:rPr lang="it-IT" sz="2600">
                <a:solidFill>
                  <a:srgbClr val="66FF66"/>
                </a:solidFill>
                <a:latin typeface="Symbol" charset="0"/>
              </a:rPr>
              <a:t>m</a:t>
            </a:r>
            <a:r>
              <a:rPr lang="it-IT" sz="2600" baseline="-25000">
                <a:solidFill>
                  <a:srgbClr val="66FF66"/>
                </a:solidFill>
                <a:latin typeface="Tahoma" charset="0"/>
              </a:rPr>
              <a:t>0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672013" y="3935413"/>
            <a:ext cx="24987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66FF66"/>
                </a:solidFill>
                <a:latin typeface="Tahoma" charset="0"/>
              </a:rPr>
              <a:t>Dipolo indotto </a:t>
            </a:r>
            <a:r>
              <a:rPr lang="it-IT" sz="2600">
                <a:solidFill>
                  <a:srgbClr val="66FF66"/>
                </a:solidFill>
                <a:latin typeface="Symbol" charset="0"/>
              </a:rPr>
              <a:t>m</a:t>
            </a:r>
            <a:r>
              <a:rPr lang="it-IT" sz="2600" baseline="-25000">
                <a:solidFill>
                  <a:srgbClr val="66FF66"/>
                </a:solidFill>
                <a:latin typeface="Tahoma" charset="0"/>
              </a:rPr>
              <a:t>i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3692525" y="3000375"/>
            <a:ext cx="319088" cy="2746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42004" name="AutoShape 20"/>
          <p:cNvCxnSpPr>
            <a:cxnSpLocks noChangeShapeType="1"/>
          </p:cNvCxnSpPr>
          <p:nvPr/>
        </p:nvCxnSpPr>
        <p:spPr bwMode="auto">
          <a:xfrm flipH="1" flipV="1">
            <a:off x="2997200" y="3295650"/>
            <a:ext cx="488950" cy="685800"/>
          </a:xfrm>
          <a:prstGeom prst="curvedConnector4">
            <a:avLst>
              <a:gd name="adj1" fmla="val -46755"/>
              <a:gd name="adj2" fmla="val 77778"/>
            </a:avLst>
          </a:prstGeom>
          <a:noFill/>
          <a:ln w="38100">
            <a:solidFill>
              <a:srgbClr val="00FF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005" name="AutoShape 21"/>
          <p:cNvCxnSpPr>
            <a:cxnSpLocks noChangeShapeType="1"/>
          </p:cNvCxnSpPr>
          <p:nvPr/>
        </p:nvCxnSpPr>
        <p:spPr bwMode="auto">
          <a:xfrm flipH="1" flipV="1">
            <a:off x="4156075" y="3486150"/>
            <a:ext cx="488950" cy="685800"/>
          </a:xfrm>
          <a:prstGeom prst="curvedConnector4">
            <a:avLst>
              <a:gd name="adj1" fmla="val 142204"/>
              <a:gd name="adj2" fmla="val 77778"/>
            </a:avLst>
          </a:prstGeom>
          <a:noFill/>
          <a:ln w="38100">
            <a:solidFill>
              <a:srgbClr val="00FF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92075" y="46038"/>
            <a:ext cx="8959850" cy="274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400" kern="1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66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DIPOLO ISTANTANEO - DIPOLO INDOTTO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2743200" y="457200"/>
            <a:ext cx="1828800" cy="1371600"/>
            <a:chOff x="2448" y="948"/>
            <a:chExt cx="2064" cy="1980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3875" y="2090"/>
              <a:ext cx="128" cy="1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CDC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 rot="-1069978">
              <a:off x="2584" y="1897"/>
              <a:ext cx="654" cy="42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14" name="Rectangle 6" descr="Linee orizzontali chiare"/>
            <p:cNvSpPr>
              <a:spLocks noChangeArrowheads="1"/>
            </p:cNvSpPr>
            <p:nvPr/>
          </p:nvSpPr>
          <p:spPr bwMode="auto">
            <a:xfrm rot="-1069978">
              <a:off x="2448" y="1886"/>
              <a:ext cx="169" cy="693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 rot="-1069978">
              <a:off x="3161" y="1353"/>
              <a:ext cx="1351" cy="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H="1">
              <a:off x="3483" y="2218"/>
              <a:ext cx="403" cy="570"/>
            </a:xfrm>
            <a:prstGeom prst="line">
              <a:avLst/>
            </a:prstGeom>
            <a:noFill/>
            <a:ln w="19050">
              <a:solidFill>
                <a:srgbClr val="CDC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rot="6440067" flipH="1">
              <a:off x="4006" y="2227"/>
              <a:ext cx="338" cy="469"/>
            </a:xfrm>
            <a:prstGeom prst="line">
              <a:avLst/>
            </a:prstGeom>
            <a:noFill/>
            <a:ln w="19050">
              <a:solidFill>
                <a:srgbClr val="CDC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3940" y="2229"/>
              <a:ext cx="66" cy="699"/>
            </a:xfrm>
            <a:prstGeom prst="line">
              <a:avLst/>
            </a:prstGeom>
            <a:noFill/>
            <a:ln w="19050">
              <a:solidFill>
                <a:srgbClr val="CDC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19" name="AutoShape 11"/>
            <p:cNvSpPr>
              <a:spLocks noChangeArrowheads="1"/>
            </p:cNvSpPr>
            <p:nvPr/>
          </p:nvSpPr>
          <p:spPr bwMode="auto">
            <a:xfrm rot="-9922059">
              <a:off x="3834" y="1696"/>
              <a:ext cx="403" cy="137"/>
            </a:xfrm>
            <a:prstGeom prst="flowChartDelay">
              <a:avLst/>
            </a:prstGeom>
            <a:noFill/>
            <a:ln w="9525">
              <a:solidFill>
                <a:srgbClr val="CDC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20" name="Oval 12"/>
            <p:cNvSpPr>
              <a:spLocks noChangeArrowheads="1"/>
            </p:cNvSpPr>
            <p:nvPr/>
          </p:nvSpPr>
          <p:spPr bwMode="auto">
            <a:xfrm>
              <a:off x="4224" y="1764"/>
              <a:ext cx="131" cy="140"/>
            </a:xfrm>
            <a:prstGeom prst="ellipse">
              <a:avLst/>
            </a:prstGeom>
            <a:noFill/>
            <a:ln w="38100">
              <a:solidFill>
                <a:srgbClr val="CDC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rot="-442103">
              <a:off x="3861" y="1657"/>
              <a:ext cx="371" cy="119"/>
            </a:xfrm>
            <a:prstGeom prst="line">
              <a:avLst/>
            </a:prstGeom>
            <a:noFill/>
            <a:ln w="57150">
              <a:solidFill>
                <a:srgbClr val="CDC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>
              <a:off x="3123" y="1076"/>
              <a:ext cx="392" cy="419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12700">
              <a:solidFill>
                <a:srgbClr val="CDC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23" name="AutoShape 15"/>
            <p:cNvSpPr>
              <a:spLocks noChangeArrowheads="1"/>
            </p:cNvSpPr>
            <p:nvPr/>
          </p:nvSpPr>
          <p:spPr bwMode="auto">
            <a:xfrm>
              <a:off x="3494" y="948"/>
              <a:ext cx="392" cy="419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12700">
              <a:solidFill>
                <a:srgbClr val="CDC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879975" y="777875"/>
            <a:ext cx="4264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</a:rPr>
              <a:t>Ipotetica Cinepresa ultrarapida</a:t>
            </a:r>
          </a:p>
        </p:txBody>
      </p:sp>
      <p:grpSp>
        <p:nvGrpSpPr>
          <p:cNvPr id="43025" name="Group 17"/>
          <p:cNvGrpSpPr>
            <a:grpSpLocks/>
          </p:cNvGrpSpPr>
          <p:nvPr/>
        </p:nvGrpSpPr>
        <p:grpSpPr bwMode="auto">
          <a:xfrm>
            <a:off x="1235075" y="822325"/>
            <a:ext cx="1143000" cy="1098550"/>
            <a:chOff x="768" y="1824"/>
            <a:chExt cx="1296" cy="1344"/>
          </a:xfrm>
        </p:grpSpPr>
        <p:sp>
          <p:nvSpPr>
            <p:cNvPr id="43026" name="Oval 18"/>
            <p:cNvSpPr>
              <a:spLocks noChangeArrowheads="1"/>
            </p:cNvSpPr>
            <p:nvPr/>
          </p:nvSpPr>
          <p:spPr bwMode="auto">
            <a:xfrm>
              <a:off x="768" y="1824"/>
              <a:ext cx="1296" cy="1344"/>
            </a:xfrm>
            <a:prstGeom prst="ellipse">
              <a:avLst/>
            </a:prstGeom>
            <a:solidFill>
              <a:srgbClr val="FDCD03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auto">
            <a:xfrm>
              <a:off x="1266" y="2388"/>
              <a:ext cx="288" cy="288"/>
            </a:xfrm>
            <a:prstGeom prst="ellipse">
              <a:avLst/>
            </a:prstGeom>
            <a:solidFill>
              <a:srgbClr val="F2B00A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1248" y="2304"/>
              <a:ext cx="327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66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>
              <a:off x="1104" y="206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1326" y="2892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1" name="Line 23"/>
            <p:cNvSpPr>
              <a:spLocks noChangeShapeType="1"/>
            </p:cNvSpPr>
            <p:nvPr/>
          </p:nvSpPr>
          <p:spPr bwMode="auto">
            <a:xfrm>
              <a:off x="960" y="2112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>
              <a:off x="1392" y="2352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3" name="Line 25"/>
            <p:cNvSpPr>
              <a:spLocks noChangeShapeType="1"/>
            </p:cNvSpPr>
            <p:nvPr/>
          </p:nvSpPr>
          <p:spPr bwMode="auto">
            <a:xfrm>
              <a:off x="1356" y="188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1614" y="1938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>
              <a:off x="1422" y="197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>
              <a:off x="1704" y="2082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7" name="Line 29"/>
            <p:cNvSpPr>
              <a:spLocks noChangeShapeType="1"/>
            </p:cNvSpPr>
            <p:nvPr/>
          </p:nvSpPr>
          <p:spPr bwMode="auto">
            <a:xfrm>
              <a:off x="1470" y="2082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1194" y="1950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882" y="224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852" y="242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828" y="2562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>
              <a:off x="1716" y="2688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>
              <a:off x="1770" y="2160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1866" y="2316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>
              <a:off x="1926" y="257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1902" y="2388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1092" y="2286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>
              <a:off x="1302" y="2250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>
              <a:off x="1716" y="2922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0" name="Line 42"/>
            <p:cNvSpPr>
              <a:spLocks noChangeShapeType="1"/>
            </p:cNvSpPr>
            <p:nvPr/>
          </p:nvSpPr>
          <p:spPr bwMode="auto">
            <a:xfrm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894" y="2736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>
              <a:off x="1332" y="3036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3" name="Line 45"/>
            <p:cNvSpPr>
              <a:spLocks noChangeShapeType="1"/>
            </p:cNvSpPr>
            <p:nvPr/>
          </p:nvSpPr>
          <p:spPr bwMode="auto">
            <a:xfrm>
              <a:off x="1506" y="2748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4" name="Line 46"/>
            <p:cNvSpPr>
              <a:spLocks noChangeShapeType="1"/>
            </p:cNvSpPr>
            <p:nvPr/>
          </p:nvSpPr>
          <p:spPr bwMode="auto">
            <a:xfrm>
              <a:off x="1734" y="2496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5" name="Line 47"/>
            <p:cNvSpPr>
              <a:spLocks noChangeShapeType="1"/>
            </p:cNvSpPr>
            <p:nvPr/>
          </p:nvSpPr>
          <p:spPr bwMode="auto">
            <a:xfrm>
              <a:off x="1062" y="287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6" name="Line 48"/>
            <p:cNvSpPr>
              <a:spLocks noChangeShapeType="1"/>
            </p:cNvSpPr>
            <p:nvPr/>
          </p:nvSpPr>
          <p:spPr bwMode="auto">
            <a:xfrm>
              <a:off x="1068" y="2520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7" name="Line 49"/>
            <p:cNvSpPr>
              <a:spLocks noChangeShapeType="1"/>
            </p:cNvSpPr>
            <p:nvPr/>
          </p:nvSpPr>
          <p:spPr bwMode="auto">
            <a:xfrm>
              <a:off x="1608" y="230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8" name="Line 50"/>
            <p:cNvSpPr>
              <a:spLocks noChangeShapeType="1"/>
            </p:cNvSpPr>
            <p:nvPr/>
          </p:nvSpPr>
          <p:spPr bwMode="auto">
            <a:xfrm>
              <a:off x="1536" y="305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59" name="Line 51"/>
            <p:cNvSpPr>
              <a:spLocks noChangeShapeType="1"/>
            </p:cNvSpPr>
            <p:nvPr/>
          </p:nvSpPr>
          <p:spPr bwMode="auto">
            <a:xfrm>
              <a:off x="1806" y="2790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>
              <a:off x="1104" y="2994"/>
              <a:ext cx="9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</p:grp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0" y="503238"/>
            <a:ext cx="178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</a:rPr>
              <a:t>Atomo di He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365125" y="2149475"/>
            <a:ext cx="8778875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3154363" y="4846638"/>
            <a:ext cx="1787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chemeClr val="hlink"/>
                </a:solidFill>
                <a:latin typeface="Arial" charset="0"/>
              </a:rPr>
              <a:t>Dipolo indotto</a:t>
            </a:r>
          </a:p>
        </p:txBody>
      </p:sp>
      <p:sp>
        <p:nvSpPr>
          <p:cNvPr id="43064" name="Text Box 56"/>
          <p:cNvSpPr txBox="1">
            <a:spLocks noChangeArrowheads="1"/>
          </p:cNvSpPr>
          <p:nvPr/>
        </p:nvSpPr>
        <p:spPr bwMode="auto">
          <a:xfrm>
            <a:off x="3154363" y="5303838"/>
            <a:ext cx="38862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  <a:tab pos="2406650" algn="l"/>
                <a:tab pos="33766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</a:rPr>
              <a:t>CH</a:t>
            </a:r>
            <a:r>
              <a:rPr lang="it-IT" baseline="-25000">
                <a:solidFill>
                  <a:srgbClr val="FFFF00"/>
                </a:solidFill>
                <a:latin typeface="Arial" charset="0"/>
              </a:rPr>
              <a:t>4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	p. eb.	-	161°C</a:t>
            </a:r>
          </a:p>
          <a:p>
            <a:r>
              <a:rPr lang="it-IT">
                <a:solidFill>
                  <a:srgbClr val="FFFF00"/>
                </a:solidFill>
                <a:latin typeface="Arial" charset="0"/>
              </a:rPr>
              <a:t>C</a:t>
            </a:r>
            <a:r>
              <a:rPr lang="it-IT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H</a:t>
            </a:r>
            <a:r>
              <a:rPr lang="it-IT" baseline="-25000">
                <a:solidFill>
                  <a:srgbClr val="FFFF00"/>
                </a:solidFill>
                <a:latin typeface="Arial" charset="0"/>
              </a:rPr>
              <a:t>6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	p. eb.	-	88°C</a:t>
            </a:r>
          </a:p>
          <a:p>
            <a:r>
              <a:rPr lang="it-IT">
                <a:solidFill>
                  <a:srgbClr val="FFFF00"/>
                </a:solidFill>
                <a:latin typeface="Arial" charset="0"/>
              </a:rPr>
              <a:t>C</a:t>
            </a:r>
            <a:r>
              <a:rPr lang="it-IT" baseline="-25000">
                <a:solidFill>
                  <a:srgbClr val="FFFF00"/>
                </a:solidFill>
                <a:latin typeface="Arial" charset="0"/>
              </a:rPr>
              <a:t>3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H</a:t>
            </a:r>
            <a:r>
              <a:rPr lang="it-IT" baseline="-25000">
                <a:solidFill>
                  <a:srgbClr val="FFFF00"/>
                </a:solidFill>
                <a:latin typeface="Arial" charset="0"/>
              </a:rPr>
              <a:t>8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	p. eb.	-	42°C</a:t>
            </a:r>
          </a:p>
          <a:p>
            <a:r>
              <a:rPr lang="it-IT">
                <a:solidFill>
                  <a:srgbClr val="FFFF00"/>
                </a:solidFill>
                <a:latin typeface="Arial" charset="0"/>
              </a:rPr>
              <a:t>C</a:t>
            </a:r>
            <a:r>
              <a:rPr lang="it-IT" baseline="-25000">
                <a:solidFill>
                  <a:srgbClr val="FFFF00"/>
                </a:solidFill>
                <a:latin typeface="Arial" charset="0"/>
              </a:rPr>
              <a:t>4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H</a:t>
            </a:r>
            <a:r>
              <a:rPr lang="it-IT" baseline="-25000">
                <a:solidFill>
                  <a:srgbClr val="FFFF00"/>
                </a:solidFill>
                <a:latin typeface="Arial" charset="0"/>
              </a:rPr>
              <a:t>10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	p. eb.	-	0,6°C</a:t>
            </a:r>
          </a:p>
        </p:txBody>
      </p:sp>
      <p:sp>
        <p:nvSpPr>
          <p:cNvPr id="43065" name="Rectangle 57"/>
          <p:cNvSpPr>
            <a:spLocks noChangeArrowheads="1"/>
          </p:cNvSpPr>
          <p:nvPr/>
        </p:nvSpPr>
        <p:spPr bwMode="auto">
          <a:xfrm>
            <a:off x="593725" y="2389188"/>
            <a:ext cx="1235075" cy="914400"/>
          </a:xfrm>
          <a:prstGeom prst="rect">
            <a:avLst/>
          </a:prstGeom>
          <a:solidFill>
            <a:srgbClr val="001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2047875" y="2389188"/>
            <a:ext cx="1235075" cy="914400"/>
          </a:xfrm>
          <a:prstGeom prst="rect">
            <a:avLst/>
          </a:prstGeom>
          <a:solidFill>
            <a:srgbClr val="001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7" name="Rectangle 59"/>
          <p:cNvSpPr>
            <a:spLocks noChangeArrowheads="1"/>
          </p:cNvSpPr>
          <p:nvPr/>
        </p:nvSpPr>
        <p:spPr bwMode="auto">
          <a:xfrm>
            <a:off x="3502025" y="2389188"/>
            <a:ext cx="1233488" cy="914400"/>
          </a:xfrm>
          <a:prstGeom prst="rect">
            <a:avLst/>
          </a:prstGeom>
          <a:solidFill>
            <a:srgbClr val="001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4956175" y="2389188"/>
            <a:ext cx="1233488" cy="914400"/>
          </a:xfrm>
          <a:prstGeom prst="rect">
            <a:avLst/>
          </a:prstGeom>
          <a:solidFill>
            <a:srgbClr val="001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6408738" y="2389188"/>
            <a:ext cx="1235075" cy="914400"/>
          </a:xfrm>
          <a:prstGeom prst="rect">
            <a:avLst/>
          </a:prstGeom>
          <a:solidFill>
            <a:srgbClr val="001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7864475" y="2389188"/>
            <a:ext cx="1233488" cy="914400"/>
          </a:xfrm>
          <a:prstGeom prst="rect">
            <a:avLst/>
          </a:prstGeom>
          <a:solidFill>
            <a:srgbClr val="001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1" name="AutoShape 63"/>
          <p:cNvSpPr>
            <a:spLocks noChangeArrowheads="1"/>
          </p:cNvSpPr>
          <p:nvPr/>
        </p:nvSpPr>
        <p:spPr bwMode="auto">
          <a:xfrm>
            <a:off x="274638" y="2193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auto">
          <a:xfrm>
            <a:off x="912813" y="2193925"/>
            <a:ext cx="412750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3" name="AutoShape 65"/>
          <p:cNvSpPr>
            <a:spLocks noChangeArrowheads="1"/>
          </p:cNvSpPr>
          <p:nvPr/>
        </p:nvSpPr>
        <p:spPr bwMode="auto">
          <a:xfrm>
            <a:off x="1552575" y="2193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4" name="AutoShape 66"/>
          <p:cNvSpPr>
            <a:spLocks noChangeArrowheads="1"/>
          </p:cNvSpPr>
          <p:nvPr/>
        </p:nvSpPr>
        <p:spPr bwMode="auto">
          <a:xfrm>
            <a:off x="2192338" y="2193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5" name="AutoShape 67"/>
          <p:cNvSpPr>
            <a:spLocks noChangeArrowheads="1"/>
          </p:cNvSpPr>
          <p:nvPr/>
        </p:nvSpPr>
        <p:spPr bwMode="auto">
          <a:xfrm>
            <a:off x="2830513" y="2193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6" name="AutoShape 68"/>
          <p:cNvSpPr>
            <a:spLocks noChangeArrowheads="1"/>
          </p:cNvSpPr>
          <p:nvPr/>
        </p:nvSpPr>
        <p:spPr bwMode="auto">
          <a:xfrm>
            <a:off x="3470275" y="2193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7" name="AutoShape 69"/>
          <p:cNvSpPr>
            <a:spLocks noChangeArrowheads="1"/>
          </p:cNvSpPr>
          <p:nvPr/>
        </p:nvSpPr>
        <p:spPr bwMode="auto">
          <a:xfrm>
            <a:off x="4108450" y="2193925"/>
            <a:ext cx="412750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8" name="AutoShape 70"/>
          <p:cNvSpPr>
            <a:spLocks noChangeArrowheads="1"/>
          </p:cNvSpPr>
          <p:nvPr/>
        </p:nvSpPr>
        <p:spPr bwMode="auto">
          <a:xfrm>
            <a:off x="4748213" y="2193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9" name="AutoShape 71"/>
          <p:cNvSpPr>
            <a:spLocks noChangeArrowheads="1"/>
          </p:cNvSpPr>
          <p:nvPr/>
        </p:nvSpPr>
        <p:spPr bwMode="auto">
          <a:xfrm>
            <a:off x="5387975" y="2193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0" name="AutoShape 72"/>
          <p:cNvSpPr>
            <a:spLocks noChangeArrowheads="1"/>
          </p:cNvSpPr>
          <p:nvPr/>
        </p:nvSpPr>
        <p:spPr bwMode="auto">
          <a:xfrm>
            <a:off x="6026150" y="2193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1" name="AutoShape 73"/>
          <p:cNvSpPr>
            <a:spLocks noChangeArrowheads="1"/>
          </p:cNvSpPr>
          <p:nvPr/>
        </p:nvSpPr>
        <p:spPr bwMode="auto">
          <a:xfrm>
            <a:off x="6665913" y="2193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2" name="AutoShape 74"/>
          <p:cNvSpPr>
            <a:spLocks noChangeArrowheads="1"/>
          </p:cNvSpPr>
          <p:nvPr/>
        </p:nvSpPr>
        <p:spPr bwMode="auto">
          <a:xfrm>
            <a:off x="7304088" y="2193925"/>
            <a:ext cx="412750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3" name="AutoShape 75"/>
          <p:cNvSpPr>
            <a:spLocks noChangeArrowheads="1"/>
          </p:cNvSpPr>
          <p:nvPr/>
        </p:nvSpPr>
        <p:spPr bwMode="auto">
          <a:xfrm>
            <a:off x="7943850" y="2193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4" name="AutoShape 76"/>
          <p:cNvSpPr>
            <a:spLocks noChangeArrowheads="1"/>
          </p:cNvSpPr>
          <p:nvPr/>
        </p:nvSpPr>
        <p:spPr bwMode="auto">
          <a:xfrm>
            <a:off x="8583613" y="2193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5" name="AutoShape 77"/>
          <p:cNvSpPr>
            <a:spLocks noChangeArrowheads="1"/>
          </p:cNvSpPr>
          <p:nvPr/>
        </p:nvSpPr>
        <p:spPr bwMode="auto">
          <a:xfrm>
            <a:off x="274638" y="3336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6" name="AutoShape 78"/>
          <p:cNvSpPr>
            <a:spLocks noChangeArrowheads="1"/>
          </p:cNvSpPr>
          <p:nvPr/>
        </p:nvSpPr>
        <p:spPr bwMode="auto">
          <a:xfrm>
            <a:off x="912813" y="3336925"/>
            <a:ext cx="412750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7" name="AutoShape 79"/>
          <p:cNvSpPr>
            <a:spLocks noChangeArrowheads="1"/>
          </p:cNvSpPr>
          <p:nvPr/>
        </p:nvSpPr>
        <p:spPr bwMode="auto">
          <a:xfrm>
            <a:off x="1552575" y="3336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8" name="AutoShape 80"/>
          <p:cNvSpPr>
            <a:spLocks noChangeArrowheads="1"/>
          </p:cNvSpPr>
          <p:nvPr/>
        </p:nvSpPr>
        <p:spPr bwMode="auto">
          <a:xfrm>
            <a:off x="2192338" y="3336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89" name="AutoShape 81"/>
          <p:cNvSpPr>
            <a:spLocks noChangeArrowheads="1"/>
          </p:cNvSpPr>
          <p:nvPr/>
        </p:nvSpPr>
        <p:spPr bwMode="auto">
          <a:xfrm>
            <a:off x="2830513" y="3336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0" name="AutoShape 82"/>
          <p:cNvSpPr>
            <a:spLocks noChangeArrowheads="1"/>
          </p:cNvSpPr>
          <p:nvPr/>
        </p:nvSpPr>
        <p:spPr bwMode="auto">
          <a:xfrm>
            <a:off x="3470275" y="3336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1" name="AutoShape 83"/>
          <p:cNvSpPr>
            <a:spLocks noChangeArrowheads="1"/>
          </p:cNvSpPr>
          <p:nvPr/>
        </p:nvSpPr>
        <p:spPr bwMode="auto">
          <a:xfrm>
            <a:off x="4108450" y="3336925"/>
            <a:ext cx="412750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2" name="AutoShape 84"/>
          <p:cNvSpPr>
            <a:spLocks noChangeArrowheads="1"/>
          </p:cNvSpPr>
          <p:nvPr/>
        </p:nvSpPr>
        <p:spPr bwMode="auto">
          <a:xfrm>
            <a:off x="4748213" y="3336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3" name="AutoShape 85"/>
          <p:cNvSpPr>
            <a:spLocks noChangeArrowheads="1"/>
          </p:cNvSpPr>
          <p:nvPr/>
        </p:nvSpPr>
        <p:spPr bwMode="auto">
          <a:xfrm>
            <a:off x="5387975" y="3336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4" name="AutoShape 86"/>
          <p:cNvSpPr>
            <a:spLocks noChangeArrowheads="1"/>
          </p:cNvSpPr>
          <p:nvPr/>
        </p:nvSpPr>
        <p:spPr bwMode="auto">
          <a:xfrm>
            <a:off x="6026150" y="3336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5" name="AutoShape 87"/>
          <p:cNvSpPr>
            <a:spLocks noChangeArrowheads="1"/>
          </p:cNvSpPr>
          <p:nvPr/>
        </p:nvSpPr>
        <p:spPr bwMode="auto">
          <a:xfrm>
            <a:off x="6665913" y="3336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6" name="AutoShape 88"/>
          <p:cNvSpPr>
            <a:spLocks noChangeArrowheads="1"/>
          </p:cNvSpPr>
          <p:nvPr/>
        </p:nvSpPr>
        <p:spPr bwMode="auto">
          <a:xfrm>
            <a:off x="7304088" y="3336925"/>
            <a:ext cx="412750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7" name="AutoShape 89"/>
          <p:cNvSpPr>
            <a:spLocks noChangeArrowheads="1"/>
          </p:cNvSpPr>
          <p:nvPr/>
        </p:nvSpPr>
        <p:spPr bwMode="auto">
          <a:xfrm>
            <a:off x="7943850" y="3336925"/>
            <a:ext cx="411163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8" name="AutoShape 90"/>
          <p:cNvSpPr>
            <a:spLocks noChangeArrowheads="1"/>
          </p:cNvSpPr>
          <p:nvPr/>
        </p:nvSpPr>
        <p:spPr bwMode="auto">
          <a:xfrm>
            <a:off x="8583613" y="3336925"/>
            <a:ext cx="411162" cy="138113"/>
          </a:xfrm>
          <a:prstGeom prst="roundRect">
            <a:avLst>
              <a:gd name="adj" fmla="val 16667"/>
            </a:avLst>
          </a:prstGeom>
          <a:solidFill>
            <a:srgbClr val="001E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99" name="Text Box 91"/>
          <p:cNvSpPr txBox="1">
            <a:spLocks noChangeArrowheads="1"/>
          </p:cNvSpPr>
          <p:nvPr/>
        </p:nvSpPr>
        <p:spPr bwMode="auto">
          <a:xfrm>
            <a:off x="960438" y="3475038"/>
            <a:ext cx="2619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FFFF"/>
                </a:solidFill>
                <a:latin typeface="Arial" charset="0"/>
              </a:rPr>
              <a:t>1</a:t>
            </a:r>
          </a:p>
        </p:txBody>
      </p:sp>
      <p:sp>
        <p:nvSpPr>
          <p:cNvPr id="43100" name="Text Box 92"/>
          <p:cNvSpPr txBox="1">
            <a:spLocks noChangeArrowheads="1"/>
          </p:cNvSpPr>
          <p:nvPr/>
        </p:nvSpPr>
        <p:spPr bwMode="auto">
          <a:xfrm>
            <a:off x="2560638" y="3475038"/>
            <a:ext cx="2619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FFFF"/>
                </a:solidFill>
                <a:latin typeface="Arial" charset="0"/>
              </a:rPr>
              <a:t>2</a:t>
            </a:r>
          </a:p>
        </p:txBody>
      </p:sp>
      <p:sp>
        <p:nvSpPr>
          <p:cNvPr id="43101" name="Text Box 93"/>
          <p:cNvSpPr txBox="1">
            <a:spLocks noChangeArrowheads="1"/>
          </p:cNvSpPr>
          <p:nvPr/>
        </p:nvSpPr>
        <p:spPr bwMode="auto">
          <a:xfrm>
            <a:off x="3978275" y="3475038"/>
            <a:ext cx="261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FFFF"/>
                </a:solidFill>
                <a:latin typeface="Arial" charset="0"/>
              </a:rPr>
              <a:t>3</a:t>
            </a:r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5394325" y="3475038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FFFF"/>
                </a:solidFill>
                <a:latin typeface="Arial" charset="0"/>
              </a:rPr>
              <a:t>4</a:t>
            </a:r>
          </a:p>
        </p:txBody>
      </p:sp>
      <p:sp>
        <p:nvSpPr>
          <p:cNvPr id="43103" name="Text Box 95"/>
          <p:cNvSpPr txBox="1">
            <a:spLocks noChangeArrowheads="1"/>
          </p:cNvSpPr>
          <p:nvPr/>
        </p:nvSpPr>
        <p:spPr bwMode="auto">
          <a:xfrm>
            <a:off x="6904038" y="3475038"/>
            <a:ext cx="2619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FFFF"/>
                </a:solidFill>
                <a:latin typeface="Arial" charset="0"/>
              </a:rPr>
              <a:t>5</a:t>
            </a:r>
          </a:p>
        </p:txBody>
      </p:sp>
      <p:sp>
        <p:nvSpPr>
          <p:cNvPr id="43104" name="Text Box 96"/>
          <p:cNvSpPr txBox="1">
            <a:spLocks noChangeArrowheads="1"/>
          </p:cNvSpPr>
          <p:nvPr/>
        </p:nvSpPr>
        <p:spPr bwMode="auto">
          <a:xfrm>
            <a:off x="8412163" y="3475038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FFFF"/>
                </a:solidFill>
                <a:latin typeface="Arial" charset="0"/>
              </a:rPr>
              <a:t>6</a:t>
            </a:r>
          </a:p>
        </p:txBody>
      </p:sp>
      <p:sp>
        <p:nvSpPr>
          <p:cNvPr id="43105" name="Oval 97"/>
          <p:cNvSpPr>
            <a:spLocks noChangeArrowheads="1"/>
          </p:cNvSpPr>
          <p:nvPr/>
        </p:nvSpPr>
        <p:spPr bwMode="auto">
          <a:xfrm>
            <a:off x="868363" y="2514600"/>
            <a:ext cx="777875" cy="731838"/>
          </a:xfrm>
          <a:prstGeom prst="ellipse">
            <a:avLst/>
          </a:prstGeom>
          <a:solidFill>
            <a:srgbClr val="FDCD03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06" name="Oval 98"/>
          <p:cNvSpPr>
            <a:spLocks noChangeArrowheads="1"/>
          </p:cNvSpPr>
          <p:nvPr/>
        </p:nvSpPr>
        <p:spPr bwMode="auto">
          <a:xfrm>
            <a:off x="1168400" y="2820988"/>
            <a:ext cx="171450" cy="157162"/>
          </a:xfrm>
          <a:prstGeom prst="ellipse">
            <a:avLst/>
          </a:prstGeom>
          <a:solidFill>
            <a:srgbClr val="F2B00A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1127125" y="2697163"/>
            <a:ext cx="2714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43108" name="Line 100"/>
          <p:cNvSpPr>
            <a:spLocks noChangeShapeType="1"/>
          </p:cNvSpPr>
          <p:nvPr/>
        </p:nvSpPr>
        <p:spPr bwMode="auto">
          <a:xfrm>
            <a:off x="984250" y="2671763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>
            <a:off x="1220788" y="2546350"/>
            <a:ext cx="58737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0" name="Line 102"/>
          <p:cNvSpPr>
            <a:spLocks noChangeShapeType="1"/>
          </p:cNvSpPr>
          <p:nvPr/>
        </p:nvSpPr>
        <p:spPr bwMode="auto">
          <a:xfrm>
            <a:off x="1376363" y="2576513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1" name="Line 103"/>
          <p:cNvSpPr>
            <a:spLocks noChangeShapeType="1"/>
          </p:cNvSpPr>
          <p:nvPr/>
        </p:nvSpPr>
        <p:spPr bwMode="auto">
          <a:xfrm>
            <a:off x="1430338" y="265430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2" name="Line 104"/>
          <p:cNvSpPr>
            <a:spLocks noChangeShapeType="1"/>
          </p:cNvSpPr>
          <p:nvPr/>
        </p:nvSpPr>
        <p:spPr bwMode="auto">
          <a:xfrm>
            <a:off x="1089025" y="2611438"/>
            <a:ext cx="5873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3" name="Line 105"/>
          <p:cNvSpPr>
            <a:spLocks noChangeShapeType="1"/>
          </p:cNvSpPr>
          <p:nvPr/>
        </p:nvSpPr>
        <p:spPr bwMode="auto">
          <a:xfrm>
            <a:off x="936625" y="274320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" name="Line 106"/>
          <p:cNvSpPr>
            <a:spLocks noChangeShapeType="1"/>
          </p:cNvSpPr>
          <p:nvPr/>
        </p:nvSpPr>
        <p:spPr bwMode="auto">
          <a:xfrm>
            <a:off x="919163" y="284162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5" name="Line 107"/>
          <p:cNvSpPr>
            <a:spLocks noChangeShapeType="1"/>
          </p:cNvSpPr>
          <p:nvPr/>
        </p:nvSpPr>
        <p:spPr bwMode="auto">
          <a:xfrm>
            <a:off x="915988" y="296862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6" name="Line 108"/>
          <p:cNvSpPr>
            <a:spLocks noChangeShapeType="1"/>
          </p:cNvSpPr>
          <p:nvPr/>
        </p:nvSpPr>
        <p:spPr bwMode="auto">
          <a:xfrm>
            <a:off x="1508125" y="2743200"/>
            <a:ext cx="5873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7" name="Line 109"/>
          <p:cNvSpPr>
            <a:spLocks noChangeShapeType="1"/>
          </p:cNvSpPr>
          <p:nvPr/>
        </p:nvSpPr>
        <p:spPr bwMode="auto">
          <a:xfrm>
            <a:off x="1563688" y="2922588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8" name="Line 110"/>
          <p:cNvSpPr>
            <a:spLocks noChangeShapeType="1"/>
          </p:cNvSpPr>
          <p:nvPr/>
        </p:nvSpPr>
        <p:spPr bwMode="auto">
          <a:xfrm>
            <a:off x="1549400" y="2820988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9" name="Line 111"/>
          <p:cNvSpPr>
            <a:spLocks noChangeShapeType="1"/>
          </p:cNvSpPr>
          <p:nvPr/>
        </p:nvSpPr>
        <p:spPr bwMode="auto">
          <a:xfrm>
            <a:off x="1436688" y="311150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20" name="Line 112"/>
          <p:cNvSpPr>
            <a:spLocks noChangeShapeType="1"/>
          </p:cNvSpPr>
          <p:nvPr/>
        </p:nvSpPr>
        <p:spPr bwMode="auto">
          <a:xfrm>
            <a:off x="977900" y="3084513"/>
            <a:ext cx="5873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21" name="Line 113"/>
          <p:cNvSpPr>
            <a:spLocks noChangeShapeType="1"/>
          </p:cNvSpPr>
          <p:nvPr/>
        </p:nvSpPr>
        <p:spPr bwMode="auto">
          <a:xfrm>
            <a:off x="1206500" y="3175000"/>
            <a:ext cx="5873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22" name="Line 114"/>
          <p:cNvSpPr>
            <a:spLocks noChangeShapeType="1"/>
          </p:cNvSpPr>
          <p:nvPr/>
        </p:nvSpPr>
        <p:spPr bwMode="auto">
          <a:xfrm>
            <a:off x="1330325" y="318452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23" name="Line 115"/>
          <p:cNvSpPr>
            <a:spLocks noChangeShapeType="1"/>
          </p:cNvSpPr>
          <p:nvPr/>
        </p:nvSpPr>
        <p:spPr bwMode="auto">
          <a:xfrm>
            <a:off x="1492250" y="3040063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24" name="Line 116"/>
          <p:cNvSpPr>
            <a:spLocks noChangeShapeType="1"/>
          </p:cNvSpPr>
          <p:nvPr/>
        </p:nvSpPr>
        <p:spPr bwMode="auto">
          <a:xfrm>
            <a:off x="1069975" y="3151188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125" name="Group 117"/>
          <p:cNvGrpSpPr>
            <a:grpSpLocks/>
          </p:cNvGrpSpPr>
          <p:nvPr/>
        </p:nvGrpSpPr>
        <p:grpSpPr bwMode="auto">
          <a:xfrm>
            <a:off x="2286000" y="2514600"/>
            <a:ext cx="777875" cy="731838"/>
            <a:chOff x="2400" y="2640"/>
            <a:chExt cx="816" cy="768"/>
          </a:xfrm>
        </p:grpSpPr>
        <p:sp>
          <p:nvSpPr>
            <p:cNvPr id="43126" name="Oval 118"/>
            <p:cNvSpPr>
              <a:spLocks noChangeArrowheads="1"/>
            </p:cNvSpPr>
            <p:nvPr/>
          </p:nvSpPr>
          <p:spPr bwMode="auto">
            <a:xfrm>
              <a:off x="2400" y="2640"/>
              <a:ext cx="816" cy="768"/>
            </a:xfrm>
            <a:prstGeom prst="ellipse">
              <a:avLst/>
            </a:prstGeom>
            <a:gradFill rotWithShape="0">
              <a:gsLst>
                <a:gs pos="0">
                  <a:srgbClr val="F2B00A"/>
                </a:gs>
                <a:gs pos="100000">
                  <a:schemeClr val="bg1"/>
                </a:gs>
              </a:gsLst>
              <a:lin ang="0" scaled="1"/>
            </a:gra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27" name="Oval 119"/>
            <p:cNvSpPr>
              <a:spLocks noChangeArrowheads="1"/>
            </p:cNvSpPr>
            <p:nvPr/>
          </p:nvSpPr>
          <p:spPr bwMode="auto">
            <a:xfrm>
              <a:off x="2714" y="2962"/>
              <a:ext cx="181" cy="16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28" name="Line 120"/>
            <p:cNvSpPr>
              <a:spLocks noChangeShapeType="1"/>
            </p:cNvSpPr>
            <p:nvPr/>
          </p:nvSpPr>
          <p:spPr bwMode="auto">
            <a:xfrm>
              <a:off x="2612" y="2777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29" name="Line 121"/>
            <p:cNvSpPr>
              <a:spLocks noChangeShapeType="1"/>
            </p:cNvSpPr>
            <p:nvPr/>
          </p:nvSpPr>
          <p:spPr bwMode="auto">
            <a:xfrm>
              <a:off x="2521" y="2805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0" name="Line 122"/>
            <p:cNvSpPr>
              <a:spLocks noChangeShapeType="1"/>
            </p:cNvSpPr>
            <p:nvPr/>
          </p:nvSpPr>
          <p:spPr bwMode="auto">
            <a:xfrm>
              <a:off x="2770" y="2674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1" name="Line 123"/>
            <p:cNvSpPr>
              <a:spLocks noChangeShapeType="1"/>
            </p:cNvSpPr>
            <p:nvPr/>
          </p:nvSpPr>
          <p:spPr bwMode="auto">
            <a:xfrm>
              <a:off x="2668" y="2712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2" name="Line 124"/>
            <p:cNvSpPr>
              <a:spLocks noChangeShapeType="1"/>
            </p:cNvSpPr>
            <p:nvPr/>
          </p:nvSpPr>
          <p:spPr bwMode="auto">
            <a:xfrm>
              <a:off x="2472" y="2880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3" name="Line 125"/>
            <p:cNvSpPr>
              <a:spLocks noChangeShapeType="1"/>
            </p:cNvSpPr>
            <p:nvPr/>
          </p:nvSpPr>
          <p:spPr bwMode="auto">
            <a:xfrm>
              <a:off x="2453" y="2983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4" name="Line 126"/>
            <p:cNvSpPr>
              <a:spLocks noChangeShapeType="1"/>
            </p:cNvSpPr>
            <p:nvPr/>
          </p:nvSpPr>
          <p:spPr bwMode="auto">
            <a:xfrm>
              <a:off x="2438" y="3062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5" name="Line 127"/>
            <p:cNvSpPr>
              <a:spLocks noChangeShapeType="1"/>
            </p:cNvSpPr>
            <p:nvPr/>
          </p:nvSpPr>
          <p:spPr bwMode="auto">
            <a:xfrm>
              <a:off x="2997" y="3267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6" name="Line 128"/>
            <p:cNvSpPr>
              <a:spLocks noChangeShapeType="1"/>
            </p:cNvSpPr>
            <p:nvPr/>
          </p:nvSpPr>
          <p:spPr bwMode="auto">
            <a:xfrm>
              <a:off x="2479" y="3161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7" name="Line 129"/>
            <p:cNvSpPr>
              <a:spLocks noChangeShapeType="1"/>
            </p:cNvSpPr>
            <p:nvPr/>
          </p:nvSpPr>
          <p:spPr bwMode="auto">
            <a:xfrm>
              <a:off x="2688" y="3312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8" name="Line 130"/>
            <p:cNvSpPr>
              <a:spLocks noChangeShapeType="1"/>
            </p:cNvSpPr>
            <p:nvPr/>
          </p:nvSpPr>
          <p:spPr bwMode="auto">
            <a:xfrm>
              <a:off x="2640" y="326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39" name="Line 131"/>
            <p:cNvSpPr>
              <a:spLocks noChangeShapeType="1"/>
            </p:cNvSpPr>
            <p:nvPr/>
          </p:nvSpPr>
          <p:spPr bwMode="auto">
            <a:xfrm>
              <a:off x="2544" y="3216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40" name="Oval 132"/>
          <p:cNvSpPr>
            <a:spLocks noChangeArrowheads="1"/>
          </p:cNvSpPr>
          <p:nvPr/>
        </p:nvSpPr>
        <p:spPr bwMode="auto">
          <a:xfrm>
            <a:off x="3703638" y="2514600"/>
            <a:ext cx="776287" cy="731838"/>
          </a:xfrm>
          <a:prstGeom prst="ellipse">
            <a:avLst/>
          </a:prstGeom>
          <a:gradFill rotWithShape="0">
            <a:gsLst>
              <a:gs pos="0">
                <a:srgbClr val="F2B00A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1" name="Oval 133"/>
          <p:cNvSpPr>
            <a:spLocks noChangeArrowheads="1"/>
          </p:cNvSpPr>
          <p:nvPr/>
        </p:nvSpPr>
        <p:spPr bwMode="auto">
          <a:xfrm>
            <a:off x="4002088" y="2820988"/>
            <a:ext cx="173037" cy="157162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B00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2" name="Line 134"/>
          <p:cNvSpPr>
            <a:spLocks noChangeShapeType="1"/>
          </p:cNvSpPr>
          <p:nvPr/>
        </p:nvSpPr>
        <p:spPr bwMode="auto">
          <a:xfrm>
            <a:off x="3905250" y="264477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3" name="Line 135"/>
          <p:cNvSpPr>
            <a:spLocks noChangeShapeType="1"/>
          </p:cNvSpPr>
          <p:nvPr/>
        </p:nvSpPr>
        <p:spPr bwMode="auto">
          <a:xfrm>
            <a:off x="3817938" y="2671763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4" name="Line 136"/>
          <p:cNvSpPr>
            <a:spLocks noChangeShapeType="1"/>
          </p:cNvSpPr>
          <p:nvPr/>
        </p:nvSpPr>
        <p:spPr bwMode="auto">
          <a:xfrm>
            <a:off x="3787775" y="283210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5" name="Line 137"/>
          <p:cNvSpPr>
            <a:spLocks noChangeShapeType="1"/>
          </p:cNvSpPr>
          <p:nvPr/>
        </p:nvSpPr>
        <p:spPr bwMode="auto">
          <a:xfrm>
            <a:off x="4056063" y="254635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6" name="Line 138"/>
          <p:cNvSpPr>
            <a:spLocks noChangeShapeType="1"/>
          </p:cNvSpPr>
          <p:nvPr/>
        </p:nvSpPr>
        <p:spPr bwMode="auto">
          <a:xfrm>
            <a:off x="4211638" y="2576513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7" name="Line 139"/>
          <p:cNvSpPr>
            <a:spLocks noChangeShapeType="1"/>
          </p:cNvSpPr>
          <p:nvPr/>
        </p:nvSpPr>
        <p:spPr bwMode="auto">
          <a:xfrm>
            <a:off x="4095750" y="259715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8" name="Line 140"/>
          <p:cNvSpPr>
            <a:spLocks noChangeShapeType="1"/>
          </p:cNvSpPr>
          <p:nvPr/>
        </p:nvSpPr>
        <p:spPr bwMode="auto">
          <a:xfrm>
            <a:off x="4114800" y="2651125"/>
            <a:ext cx="5873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49" name="Line 141"/>
          <p:cNvSpPr>
            <a:spLocks noChangeShapeType="1"/>
          </p:cNvSpPr>
          <p:nvPr/>
        </p:nvSpPr>
        <p:spPr bwMode="auto">
          <a:xfrm>
            <a:off x="4022725" y="265112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0" name="Line 142"/>
          <p:cNvSpPr>
            <a:spLocks noChangeShapeType="1"/>
          </p:cNvSpPr>
          <p:nvPr/>
        </p:nvSpPr>
        <p:spPr bwMode="auto">
          <a:xfrm>
            <a:off x="3959225" y="2582863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1" name="Line 143"/>
          <p:cNvSpPr>
            <a:spLocks noChangeShapeType="1"/>
          </p:cNvSpPr>
          <p:nvPr/>
        </p:nvSpPr>
        <p:spPr bwMode="auto">
          <a:xfrm>
            <a:off x="3771900" y="274320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2" name="Line 144"/>
          <p:cNvSpPr>
            <a:spLocks noChangeShapeType="1"/>
          </p:cNvSpPr>
          <p:nvPr/>
        </p:nvSpPr>
        <p:spPr bwMode="auto">
          <a:xfrm>
            <a:off x="4206875" y="265112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3" name="Line 145"/>
          <p:cNvSpPr>
            <a:spLocks noChangeShapeType="1"/>
          </p:cNvSpPr>
          <p:nvPr/>
        </p:nvSpPr>
        <p:spPr bwMode="auto">
          <a:xfrm>
            <a:off x="3946525" y="2706688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4" name="Line 146"/>
          <p:cNvSpPr>
            <a:spLocks noChangeShapeType="1"/>
          </p:cNvSpPr>
          <p:nvPr/>
        </p:nvSpPr>
        <p:spPr bwMode="auto">
          <a:xfrm>
            <a:off x="4322763" y="271780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5" name="Line 147"/>
          <p:cNvSpPr>
            <a:spLocks noChangeShapeType="1"/>
          </p:cNvSpPr>
          <p:nvPr/>
        </p:nvSpPr>
        <p:spPr bwMode="auto">
          <a:xfrm>
            <a:off x="4267200" y="261302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6" name="Line 148"/>
          <p:cNvSpPr>
            <a:spLocks noChangeShapeType="1"/>
          </p:cNvSpPr>
          <p:nvPr/>
        </p:nvSpPr>
        <p:spPr bwMode="auto">
          <a:xfrm>
            <a:off x="4283075" y="2879725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57" name="Line 149"/>
          <p:cNvSpPr>
            <a:spLocks noChangeShapeType="1"/>
          </p:cNvSpPr>
          <p:nvPr/>
        </p:nvSpPr>
        <p:spPr bwMode="auto">
          <a:xfrm>
            <a:off x="4279900" y="2673350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158" name="Group 150"/>
          <p:cNvGrpSpPr>
            <a:grpSpLocks/>
          </p:cNvGrpSpPr>
          <p:nvPr/>
        </p:nvGrpSpPr>
        <p:grpSpPr bwMode="auto">
          <a:xfrm>
            <a:off x="5165725" y="2514600"/>
            <a:ext cx="777875" cy="731838"/>
            <a:chOff x="5424" y="2640"/>
            <a:chExt cx="816" cy="768"/>
          </a:xfrm>
        </p:grpSpPr>
        <p:sp>
          <p:nvSpPr>
            <p:cNvPr id="43159" name="Oval 151"/>
            <p:cNvSpPr>
              <a:spLocks noChangeArrowheads="1"/>
            </p:cNvSpPr>
            <p:nvPr/>
          </p:nvSpPr>
          <p:spPr bwMode="auto">
            <a:xfrm>
              <a:off x="5424" y="2640"/>
              <a:ext cx="816" cy="768"/>
            </a:xfrm>
            <a:prstGeom prst="ellipse">
              <a:avLst/>
            </a:prstGeom>
            <a:gradFill rotWithShape="0">
              <a:gsLst>
                <a:gs pos="0">
                  <a:srgbClr val="F2B00A"/>
                </a:gs>
                <a:gs pos="100000">
                  <a:srgbClr val="FFFFFF"/>
                </a:gs>
              </a:gsLst>
              <a:lin ang="18900000" scaled="1"/>
            </a:gra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0" name="Oval 152"/>
            <p:cNvSpPr>
              <a:spLocks noChangeArrowheads="1"/>
            </p:cNvSpPr>
            <p:nvPr/>
          </p:nvSpPr>
          <p:spPr bwMode="auto">
            <a:xfrm>
              <a:off x="5738" y="2962"/>
              <a:ext cx="181" cy="165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B00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1" name="Text Box 153"/>
            <p:cNvSpPr txBox="1">
              <a:spLocks noChangeArrowheads="1"/>
            </p:cNvSpPr>
            <p:nvPr/>
          </p:nvSpPr>
          <p:spPr bwMode="auto">
            <a:xfrm>
              <a:off x="5677" y="2822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rgbClr val="000066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43162" name="Line 154"/>
            <p:cNvSpPr>
              <a:spLocks noChangeShapeType="1"/>
            </p:cNvSpPr>
            <p:nvPr/>
          </p:nvSpPr>
          <p:spPr bwMode="auto">
            <a:xfrm>
              <a:off x="5856" y="3312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3" name="Line 155"/>
            <p:cNvSpPr>
              <a:spLocks noChangeShapeType="1"/>
            </p:cNvSpPr>
            <p:nvPr/>
          </p:nvSpPr>
          <p:spPr bwMode="auto">
            <a:xfrm>
              <a:off x="5616" y="326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4" name="Line 156"/>
            <p:cNvSpPr>
              <a:spLocks noChangeShapeType="1"/>
            </p:cNvSpPr>
            <p:nvPr/>
          </p:nvSpPr>
          <p:spPr bwMode="auto">
            <a:xfrm>
              <a:off x="5712" y="3216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5" name="Line 157"/>
            <p:cNvSpPr>
              <a:spLocks noChangeShapeType="1"/>
            </p:cNvSpPr>
            <p:nvPr/>
          </p:nvSpPr>
          <p:spPr bwMode="auto">
            <a:xfrm>
              <a:off x="5760" y="326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6" name="Line 158"/>
            <p:cNvSpPr>
              <a:spLocks noChangeShapeType="1"/>
            </p:cNvSpPr>
            <p:nvPr/>
          </p:nvSpPr>
          <p:spPr bwMode="auto">
            <a:xfrm>
              <a:off x="5520" y="3206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7" name="Line 159"/>
            <p:cNvSpPr>
              <a:spLocks noChangeShapeType="1"/>
            </p:cNvSpPr>
            <p:nvPr/>
          </p:nvSpPr>
          <p:spPr bwMode="auto">
            <a:xfrm>
              <a:off x="5789" y="3183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8" name="Line 160"/>
            <p:cNvSpPr>
              <a:spLocks noChangeShapeType="1"/>
            </p:cNvSpPr>
            <p:nvPr/>
          </p:nvSpPr>
          <p:spPr bwMode="auto">
            <a:xfrm>
              <a:off x="5598" y="3163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69" name="Line 161"/>
            <p:cNvSpPr>
              <a:spLocks noChangeShapeType="1"/>
            </p:cNvSpPr>
            <p:nvPr/>
          </p:nvSpPr>
          <p:spPr bwMode="auto">
            <a:xfrm>
              <a:off x="5664" y="3072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70" name="Line 162"/>
            <p:cNvSpPr>
              <a:spLocks noChangeShapeType="1"/>
            </p:cNvSpPr>
            <p:nvPr/>
          </p:nvSpPr>
          <p:spPr bwMode="auto">
            <a:xfrm>
              <a:off x="5472" y="302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71" name="Line 163"/>
            <p:cNvSpPr>
              <a:spLocks noChangeShapeType="1"/>
            </p:cNvSpPr>
            <p:nvPr/>
          </p:nvSpPr>
          <p:spPr bwMode="auto">
            <a:xfrm>
              <a:off x="5520" y="2928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72" name="Line 164"/>
            <p:cNvSpPr>
              <a:spLocks noChangeShapeType="1"/>
            </p:cNvSpPr>
            <p:nvPr/>
          </p:nvSpPr>
          <p:spPr bwMode="auto">
            <a:xfrm>
              <a:off x="5502" y="309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73" name="Line 165"/>
            <p:cNvSpPr>
              <a:spLocks noChangeShapeType="1"/>
            </p:cNvSpPr>
            <p:nvPr/>
          </p:nvSpPr>
          <p:spPr bwMode="auto">
            <a:xfrm>
              <a:off x="5616" y="2832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74" name="Line 166"/>
            <p:cNvSpPr>
              <a:spLocks noChangeShapeType="1"/>
            </p:cNvSpPr>
            <p:nvPr/>
          </p:nvSpPr>
          <p:spPr bwMode="auto">
            <a:xfrm>
              <a:off x="5616" y="3024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75" name="Line 167"/>
            <p:cNvSpPr>
              <a:spLocks noChangeShapeType="1"/>
            </p:cNvSpPr>
            <p:nvPr/>
          </p:nvSpPr>
          <p:spPr bwMode="auto">
            <a:xfrm>
              <a:off x="5702" y="315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176" name="Line 168"/>
            <p:cNvSpPr>
              <a:spLocks noChangeShapeType="1"/>
            </p:cNvSpPr>
            <p:nvPr/>
          </p:nvSpPr>
          <p:spPr bwMode="auto">
            <a:xfrm>
              <a:off x="5856" y="3216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</p:grpSp>
      <p:grpSp>
        <p:nvGrpSpPr>
          <p:cNvPr id="43177" name="Group 169"/>
          <p:cNvGrpSpPr>
            <a:grpSpLocks/>
          </p:cNvGrpSpPr>
          <p:nvPr/>
        </p:nvGrpSpPr>
        <p:grpSpPr bwMode="auto">
          <a:xfrm>
            <a:off x="6629400" y="2514600"/>
            <a:ext cx="777875" cy="731838"/>
            <a:chOff x="6960" y="2640"/>
            <a:chExt cx="816" cy="768"/>
          </a:xfrm>
        </p:grpSpPr>
        <p:sp>
          <p:nvSpPr>
            <p:cNvPr id="43178" name="Oval 170"/>
            <p:cNvSpPr>
              <a:spLocks noChangeArrowheads="1"/>
            </p:cNvSpPr>
            <p:nvPr/>
          </p:nvSpPr>
          <p:spPr bwMode="auto">
            <a:xfrm>
              <a:off x="6960" y="2640"/>
              <a:ext cx="816" cy="768"/>
            </a:xfrm>
            <a:prstGeom prst="ellipse">
              <a:avLst/>
            </a:prstGeom>
            <a:solidFill>
              <a:srgbClr val="F2B00A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79" name="Oval 171"/>
            <p:cNvSpPr>
              <a:spLocks noChangeArrowheads="1"/>
            </p:cNvSpPr>
            <p:nvPr/>
          </p:nvSpPr>
          <p:spPr bwMode="auto">
            <a:xfrm>
              <a:off x="7274" y="2962"/>
              <a:ext cx="181" cy="165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0" name="Line 172"/>
            <p:cNvSpPr>
              <a:spLocks noChangeShapeType="1"/>
            </p:cNvSpPr>
            <p:nvPr/>
          </p:nvSpPr>
          <p:spPr bwMode="auto">
            <a:xfrm>
              <a:off x="7157" y="2940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1" name="Line 173"/>
            <p:cNvSpPr>
              <a:spLocks noChangeShapeType="1"/>
            </p:cNvSpPr>
            <p:nvPr/>
          </p:nvSpPr>
          <p:spPr bwMode="auto">
            <a:xfrm>
              <a:off x="7502" y="2848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2" name="Line 174"/>
            <p:cNvSpPr>
              <a:spLocks noChangeShapeType="1"/>
            </p:cNvSpPr>
            <p:nvPr/>
          </p:nvSpPr>
          <p:spPr bwMode="auto">
            <a:xfrm>
              <a:off x="7157" y="2844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3" name="Line 175"/>
            <p:cNvSpPr>
              <a:spLocks noChangeShapeType="1"/>
            </p:cNvSpPr>
            <p:nvPr/>
          </p:nvSpPr>
          <p:spPr bwMode="auto">
            <a:xfrm>
              <a:off x="7502" y="294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4" name="Line 176"/>
            <p:cNvSpPr>
              <a:spLocks noChangeShapeType="1"/>
            </p:cNvSpPr>
            <p:nvPr/>
          </p:nvSpPr>
          <p:spPr bwMode="auto">
            <a:xfrm>
              <a:off x="7502" y="3040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5" name="Line 177"/>
            <p:cNvSpPr>
              <a:spLocks noChangeShapeType="1"/>
            </p:cNvSpPr>
            <p:nvPr/>
          </p:nvSpPr>
          <p:spPr bwMode="auto">
            <a:xfrm>
              <a:off x="7502" y="3136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6" name="Line 178"/>
            <p:cNvSpPr>
              <a:spLocks noChangeShapeType="1"/>
            </p:cNvSpPr>
            <p:nvPr/>
          </p:nvSpPr>
          <p:spPr bwMode="auto">
            <a:xfrm>
              <a:off x="7157" y="3036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7" name="Line 179"/>
            <p:cNvSpPr>
              <a:spLocks noChangeShapeType="1"/>
            </p:cNvSpPr>
            <p:nvPr/>
          </p:nvSpPr>
          <p:spPr bwMode="auto">
            <a:xfrm>
              <a:off x="7157" y="3228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8" name="Line 180"/>
            <p:cNvSpPr>
              <a:spLocks noChangeShapeType="1"/>
            </p:cNvSpPr>
            <p:nvPr/>
          </p:nvSpPr>
          <p:spPr bwMode="auto">
            <a:xfrm>
              <a:off x="7501" y="3232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89" name="Line 181"/>
            <p:cNvSpPr>
              <a:spLocks noChangeShapeType="1"/>
            </p:cNvSpPr>
            <p:nvPr/>
          </p:nvSpPr>
          <p:spPr bwMode="auto">
            <a:xfrm>
              <a:off x="7157" y="3132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90" name="Group 182"/>
          <p:cNvGrpSpPr>
            <a:grpSpLocks/>
          </p:cNvGrpSpPr>
          <p:nvPr/>
        </p:nvGrpSpPr>
        <p:grpSpPr bwMode="auto">
          <a:xfrm>
            <a:off x="8047038" y="2514600"/>
            <a:ext cx="776287" cy="731838"/>
            <a:chOff x="8448" y="2640"/>
            <a:chExt cx="816" cy="768"/>
          </a:xfrm>
        </p:grpSpPr>
        <p:sp>
          <p:nvSpPr>
            <p:cNvPr id="43191" name="Oval 183"/>
            <p:cNvSpPr>
              <a:spLocks noChangeArrowheads="1"/>
            </p:cNvSpPr>
            <p:nvPr/>
          </p:nvSpPr>
          <p:spPr bwMode="auto">
            <a:xfrm>
              <a:off x="8448" y="2640"/>
              <a:ext cx="816" cy="768"/>
            </a:xfrm>
            <a:prstGeom prst="ellipse">
              <a:avLst/>
            </a:prstGeom>
            <a:gradFill rotWithShape="0">
              <a:gsLst>
                <a:gs pos="0">
                  <a:srgbClr val="F2B00A"/>
                </a:gs>
                <a:gs pos="100000">
                  <a:srgbClr val="FFFFFF"/>
                </a:gs>
              </a:gsLst>
              <a:lin ang="18900000" scaled="1"/>
            </a:gra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2" name="Oval 184"/>
            <p:cNvSpPr>
              <a:spLocks noChangeArrowheads="1"/>
            </p:cNvSpPr>
            <p:nvPr/>
          </p:nvSpPr>
          <p:spPr bwMode="auto">
            <a:xfrm>
              <a:off x="8762" y="2962"/>
              <a:ext cx="181" cy="165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B00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3" name="Line 185"/>
            <p:cNvSpPr>
              <a:spLocks noChangeShapeType="1"/>
            </p:cNvSpPr>
            <p:nvPr/>
          </p:nvSpPr>
          <p:spPr bwMode="auto">
            <a:xfrm>
              <a:off x="8712" y="2813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4" name="Line 186"/>
            <p:cNvSpPr>
              <a:spLocks noChangeShapeType="1"/>
            </p:cNvSpPr>
            <p:nvPr/>
          </p:nvSpPr>
          <p:spPr bwMode="auto">
            <a:xfrm>
              <a:off x="8755" y="3270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5" name="Line 187"/>
            <p:cNvSpPr>
              <a:spLocks noChangeShapeType="1"/>
            </p:cNvSpPr>
            <p:nvPr/>
          </p:nvSpPr>
          <p:spPr bwMode="auto">
            <a:xfrm>
              <a:off x="8645" y="2869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6" name="Line 188"/>
            <p:cNvSpPr>
              <a:spLocks noChangeShapeType="1"/>
            </p:cNvSpPr>
            <p:nvPr/>
          </p:nvSpPr>
          <p:spPr bwMode="auto">
            <a:xfrm>
              <a:off x="8788" y="2768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7" name="Line 189"/>
            <p:cNvSpPr>
              <a:spLocks noChangeShapeType="1"/>
            </p:cNvSpPr>
            <p:nvPr/>
          </p:nvSpPr>
          <p:spPr bwMode="auto">
            <a:xfrm>
              <a:off x="8592" y="2928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8" name="Line 190"/>
            <p:cNvSpPr>
              <a:spLocks noChangeShapeType="1"/>
            </p:cNvSpPr>
            <p:nvPr/>
          </p:nvSpPr>
          <p:spPr bwMode="auto">
            <a:xfrm>
              <a:off x="8545" y="2971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9" name="Line 191"/>
            <p:cNvSpPr>
              <a:spLocks noChangeShapeType="1"/>
            </p:cNvSpPr>
            <p:nvPr/>
          </p:nvSpPr>
          <p:spPr bwMode="auto">
            <a:xfrm>
              <a:off x="8544" y="3120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00" name="Line 192"/>
            <p:cNvSpPr>
              <a:spLocks noChangeShapeType="1"/>
            </p:cNvSpPr>
            <p:nvPr/>
          </p:nvSpPr>
          <p:spPr bwMode="auto">
            <a:xfrm>
              <a:off x="8607" y="3161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01" name="Line 193"/>
            <p:cNvSpPr>
              <a:spLocks noChangeShapeType="1"/>
            </p:cNvSpPr>
            <p:nvPr/>
          </p:nvSpPr>
          <p:spPr bwMode="auto">
            <a:xfrm>
              <a:off x="8831" y="3333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02" name="Line 194"/>
            <p:cNvSpPr>
              <a:spLocks noChangeShapeType="1"/>
            </p:cNvSpPr>
            <p:nvPr/>
          </p:nvSpPr>
          <p:spPr bwMode="auto">
            <a:xfrm>
              <a:off x="8684" y="3213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203" name="Text Box 195"/>
          <p:cNvSpPr txBox="1">
            <a:spLocks noChangeArrowheads="1"/>
          </p:cNvSpPr>
          <p:nvPr/>
        </p:nvSpPr>
        <p:spPr bwMode="auto">
          <a:xfrm>
            <a:off x="2540000" y="2705100"/>
            <a:ext cx="269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43204" name="Line 196"/>
          <p:cNvSpPr>
            <a:spLocks noChangeShapeType="1"/>
          </p:cNvSpPr>
          <p:nvPr/>
        </p:nvSpPr>
        <p:spPr bwMode="auto">
          <a:xfrm>
            <a:off x="2798763" y="2760663"/>
            <a:ext cx="571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05" name="Text Box 197"/>
          <p:cNvSpPr txBox="1">
            <a:spLocks noChangeArrowheads="1"/>
          </p:cNvSpPr>
          <p:nvPr/>
        </p:nvSpPr>
        <p:spPr bwMode="auto">
          <a:xfrm>
            <a:off x="3959225" y="2705100"/>
            <a:ext cx="269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43206" name="Text Box 198"/>
          <p:cNvSpPr txBox="1">
            <a:spLocks noChangeArrowheads="1"/>
          </p:cNvSpPr>
          <p:nvPr/>
        </p:nvSpPr>
        <p:spPr bwMode="auto">
          <a:xfrm>
            <a:off x="6875463" y="2686050"/>
            <a:ext cx="2889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2B00A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43207" name="Text Box 199"/>
          <p:cNvSpPr txBox="1">
            <a:spLocks noChangeArrowheads="1"/>
          </p:cNvSpPr>
          <p:nvPr/>
        </p:nvSpPr>
        <p:spPr bwMode="auto">
          <a:xfrm>
            <a:off x="8294688" y="2686050"/>
            <a:ext cx="2889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2B00A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43208" name="Line 200"/>
          <p:cNvSpPr>
            <a:spLocks noChangeShapeType="1"/>
          </p:cNvSpPr>
          <p:nvPr/>
        </p:nvSpPr>
        <p:spPr bwMode="auto">
          <a:xfrm flipH="1">
            <a:off x="8594725" y="2468563"/>
            <a:ext cx="4572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09" name="Line 201"/>
          <p:cNvSpPr>
            <a:spLocks noChangeShapeType="1"/>
          </p:cNvSpPr>
          <p:nvPr/>
        </p:nvSpPr>
        <p:spPr bwMode="auto">
          <a:xfrm rot="18820920" flipH="1">
            <a:off x="4983163" y="2606675"/>
            <a:ext cx="4572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10" name="Line 202"/>
          <p:cNvSpPr>
            <a:spLocks noChangeShapeType="1"/>
          </p:cNvSpPr>
          <p:nvPr/>
        </p:nvSpPr>
        <p:spPr bwMode="auto">
          <a:xfrm rot="5381580" flipH="1">
            <a:off x="4389438" y="2879725"/>
            <a:ext cx="4572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11" name="Line 203"/>
          <p:cNvSpPr>
            <a:spLocks noChangeShapeType="1"/>
          </p:cNvSpPr>
          <p:nvPr/>
        </p:nvSpPr>
        <p:spPr bwMode="auto">
          <a:xfrm rot="53194" flipH="1">
            <a:off x="2606675" y="2444750"/>
            <a:ext cx="457200" cy="1588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212" name="Group 204"/>
          <p:cNvGrpSpPr>
            <a:grpSpLocks/>
          </p:cNvGrpSpPr>
          <p:nvPr/>
        </p:nvGrpSpPr>
        <p:grpSpPr bwMode="auto">
          <a:xfrm>
            <a:off x="1143000" y="3932238"/>
            <a:ext cx="777875" cy="731837"/>
            <a:chOff x="1200" y="4320"/>
            <a:chExt cx="816" cy="768"/>
          </a:xfrm>
        </p:grpSpPr>
        <p:grpSp>
          <p:nvGrpSpPr>
            <p:cNvPr id="43213" name="Group 205"/>
            <p:cNvGrpSpPr>
              <a:grpSpLocks/>
            </p:cNvGrpSpPr>
            <p:nvPr/>
          </p:nvGrpSpPr>
          <p:grpSpPr bwMode="auto">
            <a:xfrm>
              <a:off x="1200" y="4320"/>
              <a:ext cx="816" cy="768"/>
              <a:chOff x="1200" y="4320"/>
              <a:chExt cx="816" cy="768"/>
            </a:xfrm>
          </p:grpSpPr>
          <p:sp>
            <p:nvSpPr>
              <p:cNvPr id="43214" name="Oval 206"/>
              <p:cNvSpPr>
                <a:spLocks noChangeArrowheads="1"/>
              </p:cNvSpPr>
              <p:nvPr/>
            </p:nvSpPr>
            <p:spPr bwMode="auto">
              <a:xfrm>
                <a:off x="1200" y="4320"/>
                <a:ext cx="816" cy="768"/>
              </a:xfrm>
              <a:prstGeom prst="ellipse">
                <a:avLst/>
              </a:prstGeom>
              <a:gradFill rotWithShape="0">
                <a:gsLst>
                  <a:gs pos="0">
                    <a:srgbClr val="F2B00A"/>
                  </a:gs>
                  <a:gs pos="100000">
                    <a:schemeClr val="bg1"/>
                  </a:gs>
                </a:gsLst>
                <a:lin ang="0" scaled="1"/>
              </a:gra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15" name="Oval 207"/>
              <p:cNvSpPr>
                <a:spLocks noChangeArrowheads="1"/>
              </p:cNvSpPr>
              <p:nvPr/>
            </p:nvSpPr>
            <p:spPr bwMode="auto">
              <a:xfrm>
                <a:off x="1514" y="4642"/>
                <a:ext cx="181" cy="165"/>
              </a:xfrm>
              <a:prstGeom prst="ellips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16" name="Line 208"/>
              <p:cNvSpPr>
                <a:spLocks noChangeShapeType="1"/>
              </p:cNvSpPr>
              <p:nvPr/>
            </p:nvSpPr>
            <p:spPr bwMode="auto">
              <a:xfrm>
                <a:off x="1412" y="4457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17" name="Line 209"/>
              <p:cNvSpPr>
                <a:spLocks noChangeShapeType="1"/>
              </p:cNvSpPr>
              <p:nvPr/>
            </p:nvSpPr>
            <p:spPr bwMode="auto">
              <a:xfrm>
                <a:off x="1321" y="4485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18" name="Line 210"/>
              <p:cNvSpPr>
                <a:spLocks noChangeShapeType="1"/>
              </p:cNvSpPr>
              <p:nvPr/>
            </p:nvSpPr>
            <p:spPr bwMode="auto">
              <a:xfrm>
                <a:off x="1506" y="4578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19" name="Line 211"/>
              <p:cNvSpPr>
                <a:spLocks noChangeShapeType="1"/>
              </p:cNvSpPr>
              <p:nvPr/>
            </p:nvSpPr>
            <p:spPr bwMode="auto">
              <a:xfrm>
                <a:off x="1468" y="4392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0" name="Line 212"/>
              <p:cNvSpPr>
                <a:spLocks noChangeShapeType="1"/>
              </p:cNvSpPr>
              <p:nvPr/>
            </p:nvSpPr>
            <p:spPr bwMode="auto">
              <a:xfrm>
                <a:off x="1272" y="4560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1" name="Line 213"/>
              <p:cNvSpPr>
                <a:spLocks noChangeShapeType="1"/>
              </p:cNvSpPr>
              <p:nvPr/>
            </p:nvSpPr>
            <p:spPr bwMode="auto">
              <a:xfrm>
                <a:off x="1253" y="4663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2" name="Line 214"/>
              <p:cNvSpPr>
                <a:spLocks noChangeShapeType="1"/>
              </p:cNvSpPr>
              <p:nvPr/>
            </p:nvSpPr>
            <p:spPr bwMode="auto">
              <a:xfrm>
                <a:off x="1238" y="4742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3" name="Line 215"/>
              <p:cNvSpPr>
                <a:spLocks noChangeShapeType="1"/>
              </p:cNvSpPr>
              <p:nvPr/>
            </p:nvSpPr>
            <p:spPr bwMode="auto">
              <a:xfrm>
                <a:off x="1797" y="4947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4" name="Line 216"/>
              <p:cNvSpPr>
                <a:spLocks noChangeShapeType="1"/>
              </p:cNvSpPr>
              <p:nvPr/>
            </p:nvSpPr>
            <p:spPr bwMode="auto">
              <a:xfrm>
                <a:off x="1279" y="4841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5" name="Line 217"/>
              <p:cNvSpPr>
                <a:spLocks noChangeShapeType="1"/>
              </p:cNvSpPr>
              <p:nvPr/>
            </p:nvSpPr>
            <p:spPr bwMode="auto">
              <a:xfrm>
                <a:off x="1488" y="4992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6" name="Line 218"/>
              <p:cNvSpPr>
                <a:spLocks noChangeShapeType="1"/>
              </p:cNvSpPr>
              <p:nvPr/>
            </p:nvSpPr>
            <p:spPr bwMode="auto">
              <a:xfrm>
                <a:off x="1440" y="4944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27" name="Line 219"/>
              <p:cNvSpPr>
                <a:spLocks noChangeShapeType="1"/>
              </p:cNvSpPr>
              <p:nvPr/>
            </p:nvSpPr>
            <p:spPr bwMode="auto">
              <a:xfrm>
                <a:off x="1344" y="4896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3228" name="Line 220"/>
            <p:cNvSpPr>
              <a:spLocks noChangeShapeType="1"/>
            </p:cNvSpPr>
            <p:nvPr/>
          </p:nvSpPr>
          <p:spPr bwMode="auto">
            <a:xfrm>
              <a:off x="1392" y="4656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29" name="Line 221"/>
            <p:cNvSpPr>
              <a:spLocks noChangeShapeType="1"/>
            </p:cNvSpPr>
            <p:nvPr/>
          </p:nvSpPr>
          <p:spPr bwMode="auto">
            <a:xfrm>
              <a:off x="1392" y="4752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30" name="Line 222"/>
            <p:cNvSpPr>
              <a:spLocks noChangeShapeType="1"/>
            </p:cNvSpPr>
            <p:nvPr/>
          </p:nvSpPr>
          <p:spPr bwMode="auto">
            <a:xfrm>
              <a:off x="1440" y="4800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31" name="Line 223"/>
            <p:cNvSpPr>
              <a:spLocks noChangeShapeType="1"/>
            </p:cNvSpPr>
            <p:nvPr/>
          </p:nvSpPr>
          <p:spPr bwMode="auto">
            <a:xfrm>
              <a:off x="1516" y="488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32" name="Line 224"/>
            <p:cNvSpPr>
              <a:spLocks noChangeShapeType="1"/>
            </p:cNvSpPr>
            <p:nvPr/>
          </p:nvSpPr>
          <p:spPr bwMode="auto">
            <a:xfrm>
              <a:off x="1408" y="4568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33" name="Line 225"/>
            <p:cNvSpPr>
              <a:spLocks noChangeShapeType="1"/>
            </p:cNvSpPr>
            <p:nvPr/>
          </p:nvSpPr>
          <p:spPr bwMode="auto">
            <a:xfrm>
              <a:off x="1472" y="450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34" name="Line 226"/>
            <p:cNvSpPr>
              <a:spLocks noChangeShapeType="1"/>
            </p:cNvSpPr>
            <p:nvPr/>
          </p:nvSpPr>
          <p:spPr bwMode="auto">
            <a:xfrm>
              <a:off x="1540" y="4448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35" name="Line 227"/>
            <p:cNvSpPr>
              <a:spLocks noChangeShapeType="1"/>
            </p:cNvSpPr>
            <p:nvPr/>
          </p:nvSpPr>
          <p:spPr bwMode="auto">
            <a:xfrm>
              <a:off x="1808" y="4604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36" name="Text Box 228"/>
            <p:cNvSpPr txBox="1">
              <a:spLocks noChangeArrowheads="1"/>
            </p:cNvSpPr>
            <p:nvPr/>
          </p:nvSpPr>
          <p:spPr bwMode="auto">
            <a:xfrm>
              <a:off x="1472" y="4520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43237" name="Group 229"/>
          <p:cNvGrpSpPr>
            <a:grpSpLocks/>
          </p:cNvGrpSpPr>
          <p:nvPr/>
        </p:nvGrpSpPr>
        <p:grpSpPr bwMode="auto">
          <a:xfrm>
            <a:off x="3200400" y="3932238"/>
            <a:ext cx="777875" cy="731837"/>
            <a:chOff x="3360" y="4416"/>
            <a:chExt cx="816" cy="768"/>
          </a:xfrm>
        </p:grpSpPr>
        <p:grpSp>
          <p:nvGrpSpPr>
            <p:cNvPr id="43238" name="Group 230"/>
            <p:cNvGrpSpPr>
              <a:grpSpLocks/>
            </p:cNvGrpSpPr>
            <p:nvPr/>
          </p:nvGrpSpPr>
          <p:grpSpPr bwMode="auto">
            <a:xfrm>
              <a:off x="3360" y="4416"/>
              <a:ext cx="816" cy="768"/>
              <a:chOff x="3360" y="4416"/>
              <a:chExt cx="816" cy="768"/>
            </a:xfrm>
          </p:grpSpPr>
          <p:sp>
            <p:nvSpPr>
              <p:cNvPr id="43239" name="Oval 231"/>
              <p:cNvSpPr>
                <a:spLocks noChangeArrowheads="1"/>
              </p:cNvSpPr>
              <p:nvPr/>
            </p:nvSpPr>
            <p:spPr bwMode="auto">
              <a:xfrm>
                <a:off x="3360" y="4416"/>
                <a:ext cx="816" cy="768"/>
              </a:xfrm>
              <a:prstGeom prst="ellipse">
                <a:avLst/>
              </a:prstGeom>
              <a:gradFill rotWithShape="0">
                <a:gsLst>
                  <a:gs pos="0">
                    <a:srgbClr val="F2B00A"/>
                  </a:gs>
                  <a:gs pos="100000">
                    <a:schemeClr val="bg1"/>
                  </a:gs>
                </a:gsLst>
                <a:lin ang="0" scaled="1"/>
              </a:gra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0" name="Oval 232"/>
              <p:cNvSpPr>
                <a:spLocks noChangeArrowheads="1"/>
              </p:cNvSpPr>
              <p:nvPr/>
            </p:nvSpPr>
            <p:spPr bwMode="auto">
              <a:xfrm>
                <a:off x="3674" y="4738"/>
                <a:ext cx="181" cy="165"/>
              </a:xfrm>
              <a:prstGeom prst="ellips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1" name="Line 233"/>
              <p:cNvSpPr>
                <a:spLocks noChangeShapeType="1"/>
              </p:cNvSpPr>
              <p:nvPr/>
            </p:nvSpPr>
            <p:spPr bwMode="auto">
              <a:xfrm>
                <a:off x="3572" y="4553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2" name="Line 234"/>
              <p:cNvSpPr>
                <a:spLocks noChangeShapeType="1"/>
              </p:cNvSpPr>
              <p:nvPr/>
            </p:nvSpPr>
            <p:spPr bwMode="auto">
              <a:xfrm>
                <a:off x="3481" y="4581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3" name="Line 235"/>
              <p:cNvSpPr>
                <a:spLocks noChangeShapeType="1"/>
              </p:cNvSpPr>
              <p:nvPr/>
            </p:nvSpPr>
            <p:spPr bwMode="auto">
              <a:xfrm>
                <a:off x="3730" y="4450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4" name="Line 236"/>
              <p:cNvSpPr>
                <a:spLocks noChangeShapeType="1"/>
              </p:cNvSpPr>
              <p:nvPr/>
            </p:nvSpPr>
            <p:spPr bwMode="auto">
              <a:xfrm>
                <a:off x="3628" y="4488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5" name="Line 237"/>
              <p:cNvSpPr>
                <a:spLocks noChangeShapeType="1"/>
              </p:cNvSpPr>
              <p:nvPr/>
            </p:nvSpPr>
            <p:spPr bwMode="auto">
              <a:xfrm>
                <a:off x="3432" y="4656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6" name="Line 238"/>
              <p:cNvSpPr>
                <a:spLocks noChangeShapeType="1"/>
              </p:cNvSpPr>
              <p:nvPr/>
            </p:nvSpPr>
            <p:spPr bwMode="auto">
              <a:xfrm>
                <a:off x="3413" y="4759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7" name="Line 239"/>
              <p:cNvSpPr>
                <a:spLocks noChangeShapeType="1"/>
              </p:cNvSpPr>
              <p:nvPr/>
            </p:nvSpPr>
            <p:spPr bwMode="auto">
              <a:xfrm>
                <a:off x="3398" y="4838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8" name="Line 240"/>
              <p:cNvSpPr>
                <a:spLocks noChangeShapeType="1"/>
              </p:cNvSpPr>
              <p:nvPr/>
            </p:nvSpPr>
            <p:spPr bwMode="auto">
              <a:xfrm>
                <a:off x="3439" y="4937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49" name="Line 241"/>
              <p:cNvSpPr>
                <a:spLocks noChangeShapeType="1"/>
              </p:cNvSpPr>
              <p:nvPr/>
            </p:nvSpPr>
            <p:spPr bwMode="auto">
              <a:xfrm>
                <a:off x="3648" y="5088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50" name="Line 242"/>
              <p:cNvSpPr>
                <a:spLocks noChangeShapeType="1"/>
              </p:cNvSpPr>
              <p:nvPr/>
            </p:nvSpPr>
            <p:spPr bwMode="auto">
              <a:xfrm>
                <a:off x="3600" y="5040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251" name="Line 243"/>
              <p:cNvSpPr>
                <a:spLocks noChangeShapeType="1"/>
              </p:cNvSpPr>
              <p:nvPr/>
            </p:nvSpPr>
            <p:spPr bwMode="auto">
              <a:xfrm>
                <a:off x="3504" y="4992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4" tIns="27432" rIns="54864" bIns="27432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3252" name="Line 244"/>
            <p:cNvSpPr>
              <a:spLocks noChangeShapeType="1"/>
            </p:cNvSpPr>
            <p:nvPr/>
          </p:nvSpPr>
          <p:spPr bwMode="auto">
            <a:xfrm>
              <a:off x="3581" y="4601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53" name="Line 245"/>
            <p:cNvSpPr>
              <a:spLocks noChangeShapeType="1"/>
            </p:cNvSpPr>
            <p:nvPr/>
          </p:nvSpPr>
          <p:spPr bwMode="auto">
            <a:xfrm>
              <a:off x="3537" y="4653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54" name="Line 246"/>
            <p:cNvSpPr>
              <a:spLocks noChangeShapeType="1"/>
            </p:cNvSpPr>
            <p:nvPr/>
          </p:nvSpPr>
          <p:spPr bwMode="auto">
            <a:xfrm>
              <a:off x="3513" y="4757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55" name="Line 247"/>
            <p:cNvSpPr>
              <a:spLocks noChangeShapeType="1"/>
            </p:cNvSpPr>
            <p:nvPr/>
          </p:nvSpPr>
          <p:spPr bwMode="auto">
            <a:xfrm>
              <a:off x="3513" y="4845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56" name="Line 248"/>
            <p:cNvSpPr>
              <a:spLocks noChangeShapeType="1"/>
            </p:cNvSpPr>
            <p:nvPr/>
          </p:nvSpPr>
          <p:spPr bwMode="auto">
            <a:xfrm>
              <a:off x="3561" y="4929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57" name="Line 249"/>
            <p:cNvSpPr>
              <a:spLocks noChangeShapeType="1"/>
            </p:cNvSpPr>
            <p:nvPr/>
          </p:nvSpPr>
          <p:spPr bwMode="auto">
            <a:xfrm>
              <a:off x="3621" y="4985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58" name="Line 250"/>
            <p:cNvSpPr>
              <a:spLocks noChangeShapeType="1"/>
            </p:cNvSpPr>
            <p:nvPr/>
          </p:nvSpPr>
          <p:spPr bwMode="auto">
            <a:xfrm>
              <a:off x="3697" y="5037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59" name="Line 251"/>
            <p:cNvSpPr>
              <a:spLocks noChangeShapeType="1"/>
            </p:cNvSpPr>
            <p:nvPr/>
          </p:nvSpPr>
          <p:spPr bwMode="auto">
            <a:xfrm>
              <a:off x="3737" y="5089"/>
              <a:ext cx="6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60" name="Line 252"/>
            <p:cNvSpPr>
              <a:spLocks noChangeShapeType="1"/>
            </p:cNvSpPr>
            <p:nvPr/>
          </p:nvSpPr>
          <p:spPr bwMode="auto">
            <a:xfrm>
              <a:off x="3882" y="4618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61" name="Line 253"/>
            <p:cNvSpPr>
              <a:spLocks noChangeShapeType="1"/>
            </p:cNvSpPr>
            <p:nvPr/>
          </p:nvSpPr>
          <p:spPr bwMode="auto">
            <a:xfrm>
              <a:off x="3930" y="4726"/>
              <a:ext cx="61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43262" name="Text Box 254"/>
            <p:cNvSpPr txBox="1">
              <a:spLocks noChangeArrowheads="1"/>
            </p:cNvSpPr>
            <p:nvPr/>
          </p:nvSpPr>
          <p:spPr bwMode="auto">
            <a:xfrm>
              <a:off x="3624" y="4616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+</a:t>
              </a:r>
            </a:p>
          </p:txBody>
        </p:sp>
      </p:grpSp>
      <p:sp>
        <p:nvSpPr>
          <p:cNvPr id="43263" name="Text Box 255"/>
          <p:cNvSpPr txBox="1">
            <a:spLocks noChangeArrowheads="1"/>
          </p:cNvSpPr>
          <p:nvPr/>
        </p:nvSpPr>
        <p:spPr bwMode="auto">
          <a:xfrm>
            <a:off x="7437438" y="3932238"/>
            <a:ext cx="752475" cy="352425"/>
          </a:xfrm>
          <a:prstGeom prst="rect">
            <a:avLst/>
          </a:prstGeom>
          <a:noFill/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FF0000"/>
                </a:solidFill>
                <a:latin typeface="Arial" charset="0"/>
              </a:rPr>
              <a:t>10</a:t>
            </a:r>
            <a:r>
              <a:rPr lang="it-IT" sz="1900" b="1" baseline="30000">
                <a:solidFill>
                  <a:srgbClr val="FF0000"/>
                </a:solidFill>
                <a:latin typeface="Arial" charset="0"/>
              </a:rPr>
              <a:t>-15</a:t>
            </a:r>
            <a:r>
              <a:rPr lang="it-IT" sz="1900" b="1">
                <a:solidFill>
                  <a:srgbClr val="FF0000"/>
                </a:solidFill>
                <a:latin typeface="Arial" charset="0"/>
              </a:rPr>
              <a:t>s</a:t>
            </a:r>
            <a:endParaRPr lang="it-IT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264" name="Line 256"/>
          <p:cNvSpPr>
            <a:spLocks noChangeShapeType="1"/>
          </p:cNvSpPr>
          <p:nvPr/>
        </p:nvSpPr>
        <p:spPr bwMode="auto">
          <a:xfrm flipH="1">
            <a:off x="6950075" y="4114800"/>
            <a:ext cx="4572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65" name="Line 257"/>
          <p:cNvSpPr>
            <a:spLocks noChangeShapeType="1"/>
          </p:cNvSpPr>
          <p:nvPr/>
        </p:nvSpPr>
        <p:spPr bwMode="auto">
          <a:xfrm rot="10800000" flipH="1">
            <a:off x="8183563" y="4114800"/>
            <a:ext cx="4572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66" name="AutoShape 258"/>
          <p:cNvSpPr>
            <a:spLocks noChangeArrowheads="1"/>
          </p:cNvSpPr>
          <p:nvPr/>
        </p:nvSpPr>
        <p:spPr bwMode="auto">
          <a:xfrm>
            <a:off x="1143000" y="4708525"/>
            <a:ext cx="685800" cy="138113"/>
          </a:xfrm>
          <a:prstGeom prst="leftArrow">
            <a:avLst>
              <a:gd name="adj1" fmla="val 50000"/>
              <a:gd name="adj2" fmla="val 12413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67" name="AutoShape 259"/>
          <p:cNvSpPr>
            <a:spLocks noChangeArrowheads="1"/>
          </p:cNvSpPr>
          <p:nvPr/>
        </p:nvSpPr>
        <p:spPr bwMode="auto">
          <a:xfrm>
            <a:off x="3246438" y="4708525"/>
            <a:ext cx="685800" cy="138113"/>
          </a:xfrm>
          <a:prstGeom prst="leftArrow">
            <a:avLst>
              <a:gd name="adj1" fmla="val 50000"/>
              <a:gd name="adj2" fmla="val 12413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68" name="Text Box 260"/>
          <p:cNvSpPr txBox="1">
            <a:spLocks noChangeArrowheads="1"/>
          </p:cNvSpPr>
          <p:nvPr/>
        </p:nvSpPr>
        <p:spPr bwMode="auto">
          <a:xfrm>
            <a:off x="365125" y="4846638"/>
            <a:ext cx="22288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chemeClr val="hlink"/>
                </a:solidFill>
                <a:latin typeface="Arial" charset="0"/>
              </a:rPr>
              <a:t>Dipolo istantaneo</a:t>
            </a:r>
          </a:p>
        </p:txBody>
      </p:sp>
      <p:sp>
        <p:nvSpPr>
          <p:cNvPr id="43270" name="Line 262"/>
          <p:cNvSpPr>
            <a:spLocks noChangeShapeType="1"/>
          </p:cNvSpPr>
          <p:nvPr/>
        </p:nvSpPr>
        <p:spPr bwMode="auto">
          <a:xfrm flipH="1">
            <a:off x="2295525" y="4362450"/>
            <a:ext cx="6350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/>
          <a:p>
            <a:endParaRPr lang="it-IT"/>
          </a:p>
        </p:txBody>
      </p:sp>
      <p:sp>
        <p:nvSpPr>
          <p:cNvPr id="43271" name="Freeform 263"/>
          <p:cNvSpPr>
            <a:spLocks/>
          </p:cNvSpPr>
          <p:nvPr/>
        </p:nvSpPr>
        <p:spPr bwMode="auto">
          <a:xfrm>
            <a:off x="2286000" y="4473575"/>
            <a:ext cx="639763" cy="92075"/>
          </a:xfrm>
          <a:custGeom>
            <a:avLst/>
            <a:gdLst>
              <a:gd name="T0" fmla="*/ 0 w 672"/>
              <a:gd name="T1" fmla="*/ 0 h 96"/>
              <a:gd name="T2" fmla="*/ 336 w 672"/>
              <a:gd name="T3" fmla="*/ 96 h 96"/>
              <a:gd name="T4" fmla="*/ 672 w 67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96">
                <a:moveTo>
                  <a:pt x="0" y="0"/>
                </a:moveTo>
                <a:cubicBezTo>
                  <a:pt x="112" y="48"/>
                  <a:pt x="224" y="96"/>
                  <a:pt x="336" y="96"/>
                </a:cubicBezTo>
                <a:cubicBezTo>
                  <a:pt x="448" y="96"/>
                  <a:pt x="616" y="16"/>
                  <a:pt x="672" y="0"/>
                </a:cubicBezTo>
              </a:path>
            </a:pathLst>
          </a:custGeom>
          <a:noFill/>
          <a:ln w="3175" cmpd="sng">
            <a:solidFill>
              <a:srgbClr val="FFFF66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/>
          <a:p>
            <a:endParaRPr lang="it-IT"/>
          </a:p>
        </p:txBody>
      </p:sp>
      <p:sp>
        <p:nvSpPr>
          <p:cNvPr id="43272" name="Freeform 264"/>
          <p:cNvSpPr>
            <a:spLocks/>
          </p:cNvSpPr>
          <p:nvPr/>
        </p:nvSpPr>
        <p:spPr bwMode="auto">
          <a:xfrm>
            <a:off x="2286000" y="4619625"/>
            <a:ext cx="639763" cy="92075"/>
          </a:xfrm>
          <a:custGeom>
            <a:avLst/>
            <a:gdLst>
              <a:gd name="T0" fmla="*/ 0 w 672"/>
              <a:gd name="T1" fmla="*/ 0 h 96"/>
              <a:gd name="T2" fmla="*/ 336 w 672"/>
              <a:gd name="T3" fmla="*/ 96 h 96"/>
              <a:gd name="T4" fmla="*/ 672 w 67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96">
                <a:moveTo>
                  <a:pt x="0" y="0"/>
                </a:moveTo>
                <a:cubicBezTo>
                  <a:pt x="112" y="48"/>
                  <a:pt x="224" y="96"/>
                  <a:pt x="336" y="96"/>
                </a:cubicBezTo>
                <a:cubicBezTo>
                  <a:pt x="448" y="96"/>
                  <a:pt x="616" y="16"/>
                  <a:pt x="672" y="0"/>
                </a:cubicBezTo>
              </a:path>
            </a:pathLst>
          </a:custGeom>
          <a:noFill/>
          <a:ln w="3175" cmpd="sng">
            <a:solidFill>
              <a:srgbClr val="FFFF66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/>
          <a:p>
            <a:endParaRPr lang="it-IT"/>
          </a:p>
        </p:txBody>
      </p:sp>
      <p:sp>
        <p:nvSpPr>
          <p:cNvPr id="43273" name="Freeform 265"/>
          <p:cNvSpPr>
            <a:spLocks/>
          </p:cNvSpPr>
          <p:nvPr/>
        </p:nvSpPr>
        <p:spPr bwMode="auto">
          <a:xfrm>
            <a:off x="2286000" y="4757738"/>
            <a:ext cx="639763" cy="92075"/>
          </a:xfrm>
          <a:custGeom>
            <a:avLst/>
            <a:gdLst>
              <a:gd name="T0" fmla="*/ 0 w 672"/>
              <a:gd name="T1" fmla="*/ 0 h 96"/>
              <a:gd name="T2" fmla="*/ 336 w 672"/>
              <a:gd name="T3" fmla="*/ 96 h 96"/>
              <a:gd name="T4" fmla="*/ 672 w 67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96">
                <a:moveTo>
                  <a:pt x="0" y="0"/>
                </a:moveTo>
                <a:cubicBezTo>
                  <a:pt x="112" y="48"/>
                  <a:pt x="224" y="96"/>
                  <a:pt x="336" y="96"/>
                </a:cubicBezTo>
                <a:cubicBezTo>
                  <a:pt x="448" y="96"/>
                  <a:pt x="616" y="16"/>
                  <a:pt x="672" y="0"/>
                </a:cubicBezTo>
              </a:path>
            </a:pathLst>
          </a:custGeom>
          <a:noFill/>
          <a:ln w="3175" cmpd="sng">
            <a:solidFill>
              <a:srgbClr val="FFFF66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/>
          <a:p>
            <a:endParaRPr lang="it-IT"/>
          </a:p>
        </p:txBody>
      </p:sp>
      <p:sp>
        <p:nvSpPr>
          <p:cNvPr id="43274" name="Freeform 266"/>
          <p:cNvSpPr>
            <a:spLocks/>
          </p:cNvSpPr>
          <p:nvPr/>
        </p:nvSpPr>
        <p:spPr bwMode="auto">
          <a:xfrm flipV="1">
            <a:off x="2286000" y="4052888"/>
            <a:ext cx="639763" cy="111125"/>
          </a:xfrm>
          <a:custGeom>
            <a:avLst/>
            <a:gdLst>
              <a:gd name="T0" fmla="*/ 0 w 672"/>
              <a:gd name="T1" fmla="*/ 0 h 96"/>
              <a:gd name="T2" fmla="*/ 336 w 672"/>
              <a:gd name="T3" fmla="*/ 96 h 96"/>
              <a:gd name="T4" fmla="*/ 672 w 67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96">
                <a:moveTo>
                  <a:pt x="0" y="0"/>
                </a:moveTo>
                <a:cubicBezTo>
                  <a:pt x="112" y="48"/>
                  <a:pt x="224" y="96"/>
                  <a:pt x="336" y="96"/>
                </a:cubicBezTo>
                <a:cubicBezTo>
                  <a:pt x="448" y="96"/>
                  <a:pt x="616" y="16"/>
                  <a:pt x="672" y="0"/>
                </a:cubicBezTo>
              </a:path>
            </a:pathLst>
          </a:custGeom>
          <a:noFill/>
          <a:ln w="3175" cmpd="sng">
            <a:solidFill>
              <a:srgbClr val="FFFF66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/>
          <a:p>
            <a:endParaRPr lang="it-IT"/>
          </a:p>
        </p:txBody>
      </p:sp>
      <p:sp>
        <p:nvSpPr>
          <p:cNvPr id="43275" name="Freeform 267"/>
          <p:cNvSpPr>
            <a:spLocks/>
          </p:cNvSpPr>
          <p:nvPr/>
        </p:nvSpPr>
        <p:spPr bwMode="auto">
          <a:xfrm flipV="1">
            <a:off x="2286000" y="4195763"/>
            <a:ext cx="639763" cy="90487"/>
          </a:xfrm>
          <a:custGeom>
            <a:avLst/>
            <a:gdLst>
              <a:gd name="T0" fmla="*/ 0 w 672"/>
              <a:gd name="T1" fmla="*/ 0 h 96"/>
              <a:gd name="T2" fmla="*/ 336 w 672"/>
              <a:gd name="T3" fmla="*/ 96 h 96"/>
              <a:gd name="T4" fmla="*/ 672 w 67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96">
                <a:moveTo>
                  <a:pt x="0" y="0"/>
                </a:moveTo>
                <a:cubicBezTo>
                  <a:pt x="112" y="48"/>
                  <a:pt x="224" y="96"/>
                  <a:pt x="336" y="96"/>
                </a:cubicBezTo>
                <a:cubicBezTo>
                  <a:pt x="448" y="96"/>
                  <a:pt x="616" y="16"/>
                  <a:pt x="672" y="0"/>
                </a:cubicBezTo>
              </a:path>
            </a:pathLst>
          </a:custGeom>
          <a:noFill/>
          <a:ln w="3175" cmpd="sng">
            <a:solidFill>
              <a:srgbClr val="FFFF66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/>
          <a:p>
            <a:endParaRPr lang="it-IT"/>
          </a:p>
        </p:txBody>
      </p:sp>
      <p:sp>
        <p:nvSpPr>
          <p:cNvPr id="43276" name="Freeform 268"/>
          <p:cNvSpPr>
            <a:spLocks/>
          </p:cNvSpPr>
          <p:nvPr/>
        </p:nvSpPr>
        <p:spPr bwMode="auto">
          <a:xfrm flipV="1">
            <a:off x="2286000" y="3921125"/>
            <a:ext cx="639763" cy="117475"/>
          </a:xfrm>
          <a:custGeom>
            <a:avLst/>
            <a:gdLst>
              <a:gd name="T0" fmla="*/ 0 w 672"/>
              <a:gd name="T1" fmla="*/ 0 h 96"/>
              <a:gd name="T2" fmla="*/ 336 w 672"/>
              <a:gd name="T3" fmla="*/ 96 h 96"/>
              <a:gd name="T4" fmla="*/ 672 w 67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96">
                <a:moveTo>
                  <a:pt x="0" y="0"/>
                </a:moveTo>
                <a:cubicBezTo>
                  <a:pt x="112" y="48"/>
                  <a:pt x="224" y="96"/>
                  <a:pt x="336" y="96"/>
                </a:cubicBezTo>
                <a:cubicBezTo>
                  <a:pt x="448" y="96"/>
                  <a:pt x="616" y="16"/>
                  <a:pt x="672" y="0"/>
                </a:cubicBezTo>
              </a:path>
            </a:pathLst>
          </a:custGeom>
          <a:noFill/>
          <a:ln w="9525" cmpd="sng">
            <a:solidFill>
              <a:srgbClr val="FFFF66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/>
          <a:p>
            <a:endParaRPr lang="it-IT"/>
          </a:p>
        </p:txBody>
      </p:sp>
      <p:sp>
        <p:nvSpPr>
          <p:cNvPr id="43277" name="Text Box 269"/>
          <p:cNvSpPr txBox="1">
            <a:spLocks noChangeArrowheads="1"/>
          </p:cNvSpPr>
          <p:nvPr/>
        </p:nvSpPr>
        <p:spPr bwMode="auto">
          <a:xfrm>
            <a:off x="2514600" y="4229100"/>
            <a:ext cx="2047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FF0000"/>
                </a:solidFill>
                <a:latin typeface="Arial" charset="0"/>
              </a:rPr>
              <a:t>r</a:t>
            </a:r>
            <a:endParaRPr lang="it-IT" sz="22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82563" y="2286000"/>
            <a:ext cx="8732837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rot="15750861" flipH="1">
            <a:off x="2918619" y="4985544"/>
            <a:ext cx="71437" cy="92075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rot="15750861" flipH="1">
            <a:off x="3023394" y="5841206"/>
            <a:ext cx="95250" cy="14128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rot="-9089476">
            <a:off x="2841625" y="5818188"/>
            <a:ext cx="904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-9089476">
            <a:off x="2063750" y="5954713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-2121232">
            <a:off x="3297238" y="5075238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2589213" y="4767263"/>
            <a:ext cx="325437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360488" y="4749800"/>
            <a:ext cx="325437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rot="-9089476">
            <a:off x="1430338" y="4886325"/>
            <a:ext cx="90487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rot="-2121232">
            <a:off x="2468563" y="3716338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rot="-9089476">
            <a:off x="2771775" y="3716338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rot="-9089476">
            <a:off x="3241675" y="4040188"/>
            <a:ext cx="90488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rot="15750861" flipH="1">
            <a:off x="2923382" y="3726656"/>
            <a:ext cx="95250" cy="14128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2554288" y="3944938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rot="-9089476">
            <a:off x="1582738" y="3670300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1655763" y="3659188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417638" y="822325"/>
            <a:ext cx="871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CC99"/>
                </a:solidFill>
                <a:latin typeface="Arial" charset="0"/>
              </a:rPr>
              <a:t>X    H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418138" y="822325"/>
            <a:ext cx="20081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CC99"/>
                </a:solidFill>
                <a:latin typeface="Arial" charset="0"/>
              </a:rPr>
              <a:t>X    H           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182938" y="1235075"/>
            <a:ext cx="217963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CC99"/>
                </a:solidFill>
                <a:latin typeface="Arial" charset="0"/>
              </a:rPr>
              <a:t>X, Y  =  O, N, F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1417638" y="1839913"/>
            <a:ext cx="2143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CC99"/>
                </a:solidFill>
                <a:latin typeface="Arial" charset="0"/>
              </a:rPr>
              <a:t>O           H     N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5418138" y="1839913"/>
            <a:ext cx="20764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FFCC99"/>
                </a:solidFill>
                <a:latin typeface="Arial" charset="0"/>
              </a:rPr>
              <a:t>O          H     O</a:t>
            </a: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25613" y="1028700"/>
            <a:ext cx="2286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5726113" y="1028700"/>
            <a:ext cx="2286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6880225" y="2057400"/>
            <a:ext cx="2286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960688" y="2057400"/>
            <a:ext cx="2286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1793875" y="2046288"/>
            <a:ext cx="720725" cy="0"/>
          </a:xfrm>
          <a:prstGeom prst="line">
            <a:avLst/>
          </a:prstGeom>
          <a:noFill/>
          <a:ln w="38100">
            <a:solidFill>
              <a:srgbClr val="FFCC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6354763" y="1028700"/>
            <a:ext cx="720725" cy="0"/>
          </a:xfrm>
          <a:prstGeom prst="line">
            <a:avLst/>
          </a:prstGeom>
          <a:noFill/>
          <a:ln w="38100">
            <a:solidFill>
              <a:srgbClr val="FFCC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5783263" y="2046288"/>
            <a:ext cx="720725" cy="0"/>
          </a:xfrm>
          <a:prstGeom prst="line">
            <a:avLst/>
          </a:prstGeom>
          <a:noFill/>
          <a:ln w="38100">
            <a:solidFill>
              <a:srgbClr val="FFCC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1600200" y="503238"/>
            <a:ext cx="201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-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1463675" y="503238"/>
            <a:ext cx="244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2011363" y="503238"/>
            <a:ext cx="2460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5440363" y="503238"/>
            <a:ext cx="2460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5989638" y="503238"/>
            <a:ext cx="2460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7178675" y="503238"/>
            <a:ext cx="244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7178675" y="503238"/>
            <a:ext cx="244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2149475" y="503238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+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5600700" y="503238"/>
            <a:ext cx="201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-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6137275" y="503238"/>
            <a:ext cx="265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+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7315200" y="503238"/>
            <a:ext cx="265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+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5440363" y="1554163"/>
            <a:ext cx="2460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6535738" y="1554163"/>
            <a:ext cx="2460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7178675" y="1554163"/>
            <a:ext cx="24447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5600700" y="1554163"/>
            <a:ext cx="20161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-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6684963" y="1554163"/>
            <a:ext cx="26511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+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7315200" y="1554163"/>
            <a:ext cx="20161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-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463675" y="1570038"/>
            <a:ext cx="244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2603500" y="1570038"/>
            <a:ext cx="246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3200400" y="1570038"/>
            <a:ext cx="246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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1622425" y="1570038"/>
            <a:ext cx="203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-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2752725" y="1570038"/>
            <a:ext cx="265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+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8" name="Text Box 52"/>
          <p:cNvSpPr txBox="1">
            <a:spLocks noChangeArrowheads="1"/>
          </p:cNvSpPr>
          <p:nvPr/>
        </p:nvSpPr>
        <p:spPr bwMode="auto">
          <a:xfrm>
            <a:off x="3336925" y="1570038"/>
            <a:ext cx="203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CC99"/>
                </a:solidFill>
                <a:sym typeface="Symbol" charset="0"/>
              </a:rPr>
              <a:t>-</a:t>
            </a:r>
            <a:endParaRPr lang="it-IT" sz="2200">
              <a:solidFill>
                <a:srgbClr val="FFCC99"/>
              </a:solidFill>
            </a:endParaRPr>
          </a:p>
        </p:txBody>
      </p:sp>
      <p:sp>
        <p:nvSpPr>
          <p:cNvPr id="45109" name="WordArt 53"/>
          <p:cNvSpPr>
            <a:spLocks noChangeArrowheads="1" noChangeShapeType="1" noTextEdit="1"/>
          </p:cNvSpPr>
          <p:nvPr/>
        </p:nvSpPr>
        <p:spPr bwMode="auto">
          <a:xfrm>
            <a:off x="411163" y="52388"/>
            <a:ext cx="8139112" cy="450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4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C0C0C0">
                      <a:alpha val="74998"/>
                    </a:srgbClr>
                  </a:outerShdw>
                </a:effectLst>
                <a:latin typeface="Tahoma"/>
                <a:ea typeface="Tahoma"/>
                <a:cs typeface="Tahoma"/>
              </a:rPr>
              <a:t>Legame Idrogeno</a:t>
            </a:r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577850" y="2332038"/>
            <a:ext cx="7926388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Arial" charset="0"/>
              </a:rPr>
              <a:t>Energia di legame idrogeno  </a:t>
            </a:r>
            <a:r>
              <a:rPr lang="it-IT" sz="2300" b="1">
                <a:solidFill>
                  <a:srgbClr val="000066"/>
                </a:solidFill>
                <a:latin typeface="Arial" charset="0"/>
              </a:rPr>
              <a:t>2 ÷ 10</a:t>
            </a:r>
            <a:r>
              <a:rPr lang="it-IT" sz="2300">
                <a:solidFill>
                  <a:srgbClr val="000066"/>
                </a:solidFill>
                <a:latin typeface="Arial" charset="0"/>
              </a:rPr>
              <a:t>  kcal/mole di legami cioè </a:t>
            </a:r>
          </a:p>
          <a:p>
            <a:r>
              <a:rPr lang="it-IT" sz="2300" b="1">
                <a:solidFill>
                  <a:srgbClr val="000066"/>
                </a:solidFill>
                <a:latin typeface="Arial" charset="0"/>
              </a:rPr>
              <a:t>0,1 ÷ 0,5</a:t>
            </a:r>
            <a:r>
              <a:rPr lang="it-IT" sz="2300">
                <a:solidFill>
                  <a:srgbClr val="000066"/>
                </a:solidFill>
                <a:latin typeface="Arial" charset="0"/>
              </a:rPr>
              <a:t>    eV/legame</a:t>
            </a:r>
            <a:endParaRPr lang="it-IT">
              <a:latin typeface="Arial" charset="0"/>
            </a:endParaRPr>
          </a:p>
        </p:txBody>
      </p:sp>
      <p:sp>
        <p:nvSpPr>
          <p:cNvPr id="45111" name="Oval 55"/>
          <p:cNvSpPr>
            <a:spLocks noChangeArrowheads="1"/>
          </p:cNvSpPr>
          <p:nvPr/>
        </p:nvSpPr>
        <p:spPr bwMode="auto">
          <a:xfrm>
            <a:off x="485775" y="3732213"/>
            <a:ext cx="325438" cy="2984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 rot="19778090" flipH="1">
            <a:off x="492125" y="4081463"/>
            <a:ext cx="228600" cy="22860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3" name="Line 57"/>
          <p:cNvSpPr>
            <a:spLocks noChangeShapeType="1"/>
          </p:cNvSpPr>
          <p:nvPr/>
        </p:nvSpPr>
        <p:spPr bwMode="auto">
          <a:xfrm rot="924610" flipH="1">
            <a:off x="228600" y="4000500"/>
            <a:ext cx="115888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4" name="Line 58"/>
          <p:cNvSpPr>
            <a:spLocks noChangeShapeType="1"/>
          </p:cNvSpPr>
          <p:nvPr/>
        </p:nvSpPr>
        <p:spPr bwMode="auto">
          <a:xfrm rot="15750861" flipH="1">
            <a:off x="804863" y="3978275"/>
            <a:ext cx="138112" cy="1476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5" name="Line 59"/>
          <p:cNvSpPr>
            <a:spLocks noChangeShapeType="1"/>
          </p:cNvSpPr>
          <p:nvPr/>
        </p:nvSpPr>
        <p:spPr bwMode="auto">
          <a:xfrm rot="18886501" flipH="1">
            <a:off x="607219" y="3440906"/>
            <a:ext cx="85725" cy="87313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6" name="Oval 60"/>
          <p:cNvSpPr>
            <a:spLocks noChangeArrowheads="1"/>
          </p:cNvSpPr>
          <p:nvPr/>
        </p:nvSpPr>
        <p:spPr bwMode="auto">
          <a:xfrm>
            <a:off x="600075" y="3578225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7" name="Line 61"/>
          <p:cNvSpPr>
            <a:spLocks noChangeShapeType="1"/>
          </p:cNvSpPr>
          <p:nvPr/>
        </p:nvSpPr>
        <p:spPr bwMode="auto">
          <a:xfrm rot="16128391">
            <a:off x="604837" y="3692526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8" name="Oval 62"/>
          <p:cNvSpPr>
            <a:spLocks noChangeArrowheads="1"/>
          </p:cNvSpPr>
          <p:nvPr/>
        </p:nvSpPr>
        <p:spPr bwMode="auto">
          <a:xfrm>
            <a:off x="360363" y="3949700"/>
            <a:ext cx="90487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19" name="Line 63"/>
          <p:cNvSpPr>
            <a:spLocks noChangeShapeType="1"/>
          </p:cNvSpPr>
          <p:nvPr/>
        </p:nvSpPr>
        <p:spPr bwMode="auto">
          <a:xfrm rot="-2121232">
            <a:off x="439738" y="3949700"/>
            <a:ext cx="92075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0" name="Oval 64"/>
          <p:cNvSpPr>
            <a:spLocks noChangeArrowheads="1"/>
          </p:cNvSpPr>
          <p:nvPr/>
        </p:nvSpPr>
        <p:spPr bwMode="auto">
          <a:xfrm>
            <a:off x="1149350" y="4017963"/>
            <a:ext cx="325438" cy="2984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1" name="Oval 65"/>
          <p:cNvSpPr>
            <a:spLocks noChangeArrowheads="1"/>
          </p:cNvSpPr>
          <p:nvPr/>
        </p:nvSpPr>
        <p:spPr bwMode="auto">
          <a:xfrm>
            <a:off x="965200" y="4087813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2" name="Line 66"/>
          <p:cNvSpPr>
            <a:spLocks noChangeShapeType="1"/>
          </p:cNvSpPr>
          <p:nvPr/>
        </p:nvSpPr>
        <p:spPr bwMode="auto">
          <a:xfrm rot="21528391">
            <a:off x="1063625" y="4137025"/>
            <a:ext cx="90488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3" name="Oval 67"/>
          <p:cNvSpPr>
            <a:spLocks noChangeArrowheads="1"/>
          </p:cNvSpPr>
          <p:nvPr/>
        </p:nvSpPr>
        <p:spPr bwMode="auto">
          <a:xfrm>
            <a:off x="1274763" y="4395788"/>
            <a:ext cx="90487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4" name="Line 68"/>
          <p:cNvSpPr>
            <a:spLocks noChangeShapeType="1"/>
          </p:cNvSpPr>
          <p:nvPr/>
        </p:nvSpPr>
        <p:spPr bwMode="auto">
          <a:xfrm rot="16128391">
            <a:off x="1275556" y="4361657"/>
            <a:ext cx="904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5" name="Oval 69"/>
          <p:cNvSpPr>
            <a:spLocks noChangeArrowheads="1"/>
          </p:cNvSpPr>
          <p:nvPr/>
        </p:nvSpPr>
        <p:spPr bwMode="auto">
          <a:xfrm>
            <a:off x="1754188" y="3716338"/>
            <a:ext cx="325437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6" name="Line 70"/>
          <p:cNvSpPr>
            <a:spLocks noChangeShapeType="1"/>
          </p:cNvSpPr>
          <p:nvPr/>
        </p:nvSpPr>
        <p:spPr bwMode="auto">
          <a:xfrm rot="924610" flipH="1">
            <a:off x="1492250" y="4022725"/>
            <a:ext cx="115888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7" name="Oval 71"/>
          <p:cNvSpPr>
            <a:spLocks noChangeArrowheads="1"/>
          </p:cNvSpPr>
          <p:nvPr/>
        </p:nvSpPr>
        <p:spPr bwMode="auto">
          <a:xfrm>
            <a:off x="1622425" y="3973513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8" name="Line 72"/>
          <p:cNvSpPr>
            <a:spLocks noChangeShapeType="1"/>
          </p:cNvSpPr>
          <p:nvPr/>
        </p:nvSpPr>
        <p:spPr bwMode="auto">
          <a:xfrm rot="-2121232">
            <a:off x="1703388" y="3973513"/>
            <a:ext cx="904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29" name="Line 73"/>
          <p:cNvSpPr>
            <a:spLocks noChangeShapeType="1"/>
          </p:cNvSpPr>
          <p:nvPr/>
        </p:nvSpPr>
        <p:spPr bwMode="auto">
          <a:xfrm rot="18886501" flipH="1">
            <a:off x="1876425" y="3600451"/>
            <a:ext cx="85725" cy="8890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0" name="Line 74"/>
          <p:cNvSpPr>
            <a:spLocks noChangeShapeType="1"/>
          </p:cNvSpPr>
          <p:nvPr/>
        </p:nvSpPr>
        <p:spPr bwMode="auto">
          <a:xfrm rot="19778090" flipH="1">
            <a:off x="1749425" y="4064000"/>
            <a:ext cx="228600" cy="22860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1" name="Line 75"/>
          <p:cNvSpPr>
            <a:spLocks noChangeShapeType="1"/>
          </p:cNvSpPr>
          <p:nvPr/>
        </p:nvSpPr>
        <p:spPr bwMode="auto">
          <a:xfrm rot="-9089476">
            <a:off x="2024063" y="3978275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2" name="Oval 76"/>
          <p:cNvSpPr>
            <a:spLocks noChangeArrowheads="1"/>
          </p:cNvSpPr>
          <p:nvPr/>
        </p:nvSpPr>
        <p:spPr bwMode="auto">
          <a:xfrm>
            <a:off x="2097088" y="3967163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3" name="Oval 77"/>
          <p:cNvSpPr>
            <a:spLocks noChangeArrowheads="1"/>
          </p:cNvSpPr>
          <p:nvPr/>
        </p:nvSpPr>
        <p:spPr bwMode="auto">
          <a:xfrm>
            <a:off x="1308100" y="3441700"/>
            <a:ext cx="327025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4" name="Line 78"/>
          <p:cNvSpPr>
            <a:spLocks noChangeShapeType="1"/>
          </p:cNvSpPr>
          <p:nvPr/>
        </p:nvSpPr>
        <p:spPr bwMode="auto">
          <a:xfrm rot="18886501" flipH="1">
            <a:off x="1435100" y="3336925"/>
            <a:ext cx="87313" cy="87313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5" name="Oval 79"/>
          <p:cNvSpPr>
            <a:spLocks noChangeArrowheads="1"/>
          </p:cNvSpPr>
          <p:nvPr/>
        </p:nvSpPr>
        <p:spPr bwMode="auto">
          <a:xfrm>
            <a:off x="1349375" y="3789363"/>
            <a:ext cx="90488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6" name="Line 80"/>
          <p:cNvSpPr>
            <a:spLocks noChangeShapeType="1"/>
          </p:cNvSpPr>
          <p:nvPr/>
        </p:nvSpPr>
        <p:spPr bwMode="auto">
          <a:xfrm rot="17464318">
            <a:off x="1389063" y="3760788"/>
            <a:ext cx="90487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7" name="Line 81"/>
          <p:cNvSpPr>
            <a:spLocks noChangeShapeType="1"/>
          </p:cNvSpPr>
          <p:nvPr/>
        </p:nvSpPr>
        <p:spPr bwMode="auto">
          <a:xfrm rot="924610" flipH="1">
            <a:off x="1211263" y="3675063"/>
            <a:ext cx="115887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8" name="Line 82"/>
          <p:cNvSpPr>
            <a:spLocks noChangeShapeType="1"/>
          </p:cNvSpPr>
          <p:nvPr/>
        </p:nvSpPr>
        <p:spPr bwMode="auto">
          <a:xfrm rot="15750861" flipH="1">
            <a:off x="2231232" y="4018756"/>
            <a:ext cx="95250" cy="14128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39" name="Oval 83"/>
          <p:cNvSpPr>
            <a:spLocks noChangeArrowheads="1"/>
          </p:cNvSpPr>
          <p:nvPr/>
        </p:nvSpPr>
        <p:spPr bwMode="auto">
          <a:xfrm>
            <a:off x="2360613" y="3989388"/>
            <a:ext cx="325437" cy="2984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0" name="Oval 84"/>
          <p:cNvSpPr>
            <a:spLocks noChangeArrowheads="1"/>
          </p:cNvSpPr>
          <p:nvPr/>
        </p:nvSpPr>
        <p:spPr bwMode="auto">
          <a:xfrm>
            <a:off x="2708275" y="4059238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1" name="Line 85"/>
          <p:cNvSpPr>
            <a:spLocks noChangeShapeType="1"/>
          </p:cNvSpPr>
          <p:nvPr/>
        </p:nvSpPr>
        <p:spPr bwMode="auto">
          <a:xfrm rot="924610" flipH="1">
            <a:off x="2832100" y="3989388"/>
            <a:ext cx="117475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2" name="Line 86"/>
          <p:cNvSpPr>
            <a:spLocks noChangeShapeType="1"/>
          </p:cNvSpPr>
          <p:nvPr/>
        </p:nvSpPr>
        <p:spPr bwMode="auto">
          <a:xfrm rot="-2121232">
            <a:off x="2668588" y="4132263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3" name="Oval 87"/>
          <p:cNvSpPr>
            <a:spLocks noChangeArrowheads="1"/>
          </p:cNvSpPr>
          <p:nvPr/>
        </p:nvSpPr>
        <p:spPr bwMode="auto">
          <a:xfrm>
            <a:off x="2954338" y="3806825"/>
            <a:ext cx="325437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4" name="Line 88"/>
          <p:cNvSpPr>
            <a:spLocks noChangeShapeType="1"/>
          </p:cNvSpPr>
          <p:nvPr/>
        </p:nvSpPr>
        <p:spPr bwMode="auto">
          <a:xfrm rot="18886501" flipH="1">
            <a:off x="3081337" y="3690938"/>
            <a:ext cx="85725" cy="8890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5" name="Oval 89"/>
          <p:cNvSpPr>
            <a:spLocks noChangeArrowheads="1"/>
          </p:cNvSpPr>
          <p:nvPr/>
        </p:nvSpPr>
        <p:spPr bwMode="auto">
          <a:xfrm>
            <a:off x="3022600" y="4110038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6" name="Line 90"/>
          <p:cNvSpPr>
            <a:spLocks noChangeShapeType="1"/>
          </p:cNvSpPr>
          <p:nvPr/>
        </p:nvSpPr>
        <p:spPr bwMode="auto">
          <a:xfrm rot="17464318">
            <a:off x="3062287" y="4081463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7" name="Oval 91"/>
          <p:cNvSpPr>
            <a:spLocks noChangeArrowheads="1"/>
          </p:cNvSpPr>
          <p:nvPr/>
        </p:nvSpPr>
        <p:spPr bwMode="auto">
          <a:xfrm>
            <a:off x="3314700" y="4030663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8" name="Oval 92"/>
          <p:cNvSpPr>
            <a:spLocks noChangeArrowheads="1"/>
          </p:cNvSpPr>
          <p:nvPr/>
        </p:nvSpPr>
        <p:spPr bwMode="auto">
          <a:xfrm>
            <a:off x="2497138" y="3487738"/>
            <a:ext cx="325437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49" name="Line 93"/>
          <p:cNvSpPr>
            <a:spLocks noChangeShapeType="1"/>
          </p:cNvSpPr>
          <p:nvPr/>
        </p:nvSpPr>
        <p:spPr bwMode="auto">
          <a:xfrm rot="18886501" flipH="1">
            <a:off x="2635251" y="3395662"/>
            <a:ext cx="87312" cy="87313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0" name="Oval 94"/>
          <p:cNvSpPr>
            <a:spLocks noChangeArrowheads="1"/>
          </p:cNvSpPr>
          <p:nvPr/>
        </p:nvSpPr>
        <p:spPr bwMode="auto">
          <a:xfrm>
            <a:off x="2844800" y="3705225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1" name="Oval 95"/>
          <p:cNvSpPr>
            <a:spLocks noChangeArrowheads="1"/>
          </p:cNvSpPr>
          <p:nvPr/>
        </p:nvSpPr>
        <p:spPr bwMode="auto">
          <a:xfrm>
            <a:off x="2389188" y="3716338"/>
            <a:ext cx="90487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2" name="Line 96"/>
          <p:cNvSpPr>
            <a:spLocks noChangeShapeType="1"/>
          </p:cNvSpPr>
          <p:nvPr/>
        </p:nvSpPr>
        <p:spPr bwMode="auto">
          <a:xfrm rot="924610" flipH="1">
            <a:off x="2266950" y="3765550"/>
            <a:ext cx="115888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3" name="Line 97"/>
          <p:cNvSpPr>
            <a:spLocks noChangeShapeType="1"/>
          </p:cNvSpPr>
          <p:nvPr/>
        </p:nvSpPr>
        <p:spPr bwMode="auto">
          <a:xfrm rot="18785546" flipH="1">
            <a:off x="1265238" y="4510088"/>
            <a:ext cx="115887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4" name="Oval 98"/>
          <p:cNvSpPr>
            <a:spLocks noChangeArrowheads="1"/>
          </p:cNvSpPr>
          <p:nvPr/>
        </p:nvSpPr>
        <p:spPr bwMode="auto">
          <a:xfrm>
            <a:off x="1154113" y="4646613"/>
            <a:ext cx="325437" cy="2984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5" name="Oval 99"/>
          <p:cNvSpPr>
            <a:spLocks noChangeArrowheads="1"/>
          </p:cNvSpPr>
          <p:nvPr/>
        </p:nvSpPr>
        <p:spPr bwMode="auto">
          <a:xfrm>
            <a:off x="1035050" y="4892675"/>
            <a:ext cx="90488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6" name="Line 100"/>
          <p:cNvSpPr>
            <a:spLocks noChangeShapeType="1"/>
          </p:cNvSpPr>
          <p:nvPr/>
        </p:nvSpPr>
        <p:spPr bwMode="auto">
          <a:xfrm rot="-2121232">
            <a:off x="1114425" y="4892675"/>
            <a:ext cx="92075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7" name="Oval 101"/>
          <p:cNvSpPr>
            <a:spLocks noChangeArrowheads="1"/>
          </p:cNvSpPr>
          <p:nvPr/>
        </p:nvSpPr>
        <p:spPr bwMode="auto">
          <a:xfrm>
            <a:off x="1503363" y="4875213"/>
            <a:ext cx="90487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8" name="Line 102"/>
          <p:cNvSpPr>
            <a:spLocks noChangeShapeType="1"/>
          </p:cNvSpPr>
          <p:nvPr/>
        </p:nvSpPr>
        <p:spPr bwMode="auto">
          <a:xfrm rot="924610" flipH="1">
            <a:off x="903288" y="4960938"/>
            <a:ext cx="115887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59" name="Oval 103"/>
          <p:cNvSpPr>
            <a:spLocks noChangeArrowheads="1"/>
          </p:cNvSpPr>
          <p:nvPr/>
        </p:nvSpPr>
        <p:spPr bwMode="auto">
          <a:xfrm>
            <a:off x="565150" y="4938713"/>
            <a:ext cx="327025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0" name="Oval 104"/>
          <p:cNvSpPr>
            <a:spLocks noChangeArrowheads="1"/>
          </p:cNvSpPr>
          <p:nvPr/>
        </p:nvSpPr>
        <p:spPr bwMode="auto">
          <a:xfrm>
            <a:off x="679450" y="5299075"/>
            <a:ext cx="92075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1" name="Line 105"/>
          <p:cNvSpPr>
            <a:spLocks noChangeShapeType="1"/>
          </p:cNvSpPr>
          <p:nvPr/>
        </p:nvSpPr>
        <p:spPr bwMode="auto">
          <a:xfrm rot="16128391">
            <a:off x="680244" y="5263357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2" name="Line 106"/>
          <p:cNvSpPr>
            <a:spLocks noChangeShapeType="1"/>
          </p:cNvSpPr>
          <p:nvPr/>
        </p:nvSpPr>
        <p:spPr bwMode="auto">
          <a:xfrm rot="-8370733">
            <a:off x="544513" y="4954588"/>
            <a:ext cx="90487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3" name="Oval 107"/>
          <p:cNvSpPr>
            <a:spLocks noChangeArrowheads="1"/>
          </p:cNvSpPr>
          <p:nvPr/>
        </p:nvSpPr>
        <p:spPr bwMode="auto">
          <a:xfrm>
            <a:off x="496888" y="4864100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4" name="Line 108"/>
          <p:cNvSpPr>
            <a:spLocks noChangeShapeType="1"/>
          </p:cNvSpPr>
          <p:nvPr/>
        </p:nvSpPr>
        <p:spPr bwMode="auto">
          <a:xfrm rot="18785546" flipH="1">
            <a:off x="669925" y="5419725"/>
            <a:ext cx="115888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5" name="Oval 109"/>
          <p:cNvSpPr>
            <a:spLocks noChangeArrowheads="1"/>
          </p:cNvSpPr>
          <p:nvPr/>
        </p:nvSpPr>
        <p:spPr bwMode="auto">
          <a:xfrm>
            <a:off x="1485900" y="5116513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6" name="Line 110"/>
          <p:cNvSpPr>
            <a:spLocks noChangeShapeType="1"/>
          </p:cNvSpPr>
          <p:nvPr/>
        </p:nvSpPr>
        <p:spPr bwMode="auto">
          <a:xfrm rot="16128391">
            <a:off x="1485900" y="5081588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7" name="Line 111"/>
          <p:cNvSpPr>
            <a:spLocks noChangeShapeType="1"/>
          </p:cNvSpPr>
          <p:nvPr/>
        </p:nvSpPr>
        <p:spPr bwMode="auto">
          <a:xfrm rot="18785546" flipH="1">
            <a:off x="1475581" y="5264944"/>
            <a:ext cx="117475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8" name="Line 112"/>
          <p:cNvSpPr>
            <a:spLocks noChangeShapeType="1"/>
          </p:cNvSpPr>
          <p:nvPr/>
        </p:nvSpPr>
        <p:spPr bwMode="auto">
          <a:xfrm rot="924610" flipH="1">
            <a:off x="1685925" y="4754563"/>
            <a:ext cx="115888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69" name="Line 113"/>
          <p:cNvSpPr>
            <a:spLocks noChangeShapeType="1"/>
          </p:cNvSpPr>
          <p:nvPr/>
        </p:nvSpPr>
        <p:spPr bwMode="auto">
          <a:xfrm rot="15750861" flipH="1">
            <a:off x="1691482" y="4955381"/>
            <a:ext cx="95250" cy="14128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0" name="Oval 114"/>
          <p:cNvSpPr>
            <a:spLocks noChangeArrowheads="1"/>
          </p:cNvSpPr>
          <p:nvPr/>
        </p:nvSpPr>
        <p:spPr bwMode="auto">
          <a:xfrm>
            <a:off x="1793875" y="4973638"/>
            <a:ext cx="327025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1" name="Line 115"/>
          <p:cNvSpPr>
            <a:spLocks noChangeShapeType="1"/>
          </p:cNvSpPr>
          <p:nvPr/>
        </p:nvSpPr>
        <p:spPr bwMode="auto">
          <a:xfrm rot="-9089476">
            <a:off x="1928813" y="5137150"/>
            <a:ext cx="650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2" name="Oval 116"/>
          <p:cNvSpPr>
            <a:spLocks noChangeArrowheads="1"/>
          </p:cNvSpPr>
          <p:nvPr/>
        </p:nvSpPr>
        <p:spPr bwMode="auto">
          <a:xfrm>
            <a:off x="1852613" y="5064125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3" name="Oval 117"/>
          <p:cNvSpPr>
            <a:spLocks noChangeArrowheads="1"/>
          </p:cNvSpPr>
          <p:nvPr/>
        </p:nvSpPr>
        <p:spPr bwMode="auto">
          <a:xfrm>
            <a:off x="1908175" y="5338763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4" name="Line 118"/>
          <p:cNvSpPr>
            <a:spLocks noChangeShapeType="1"/>
          </p:cNvSpPr>
          <p:nvPr/>
        </p:nvSpPr>
        <p:spPr bwMode="auto">
          <a:xfrm rot="16128391">
            <a:off x="1909763" y="5303838"/>
            <a:ext cx="90487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5" name="Line 119"/>
          <p:cNvSpPr>
            <a:spLocks noChangeShapeType="1"/>
          </p:cNvSpPr>
          <p:nvPr/>
        </p:nvSpPr>
        <p:spPr bwMode="auto">
          <a:xfrm rot="18785546" flipH="1">
            <a:off x="1862931" y="5479257"/>
            <a:ext cx="187325" cy="176212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6" name="Oval 120"/>
          <p:cNvSpPr>
            <a:spLocks noChangeArrowheads="1"/>
          </p:cNvSpPr>
          <p:nvPr/>
        </p:nvSpPr>
        <p:spPr bwMode="auto">
          <a:xfrm>
            <a:off x="1365250" y="5402263"/>
            <a:ext cx="327025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7" name="Line 121"/>
          <p:cNvSpPr>
            <a:spLocks noChangeShapeType="1"/>
          </p:cNvSpPr>
          <p:nvPr/>
        </p:nvSpPr>
        <p:spPr bwMode="auto">
          <a:xfrm rot="-9089476">
            <a:off x="1663700" y="5640388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8" name="Oval 122"/>
          <p:cNvSpPr>
            <a:spLocks noChangeArrowheads="1"/>
          </p:cNvSpPr>
          <p:nvPr/>
        </p:nvSpPr>
        <p:spPr bwMode="auto">
          <a:xfrm>
            <a:off x="1736725" y="5630863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79" name="Oval 123"/>
          <p:cNvSpPr>
            <a:spLocks noChangeArrowheads="1"/>
          </p:cNvSpPr>
          <p:nvPr/>
        </p:nvSpPr>
        <p:spPr bwMode="auto">
          <a:xfrm>
            <a:off x="1303338" y="5607050"/>
            <a:ext cx="90487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0" name="Line 124"/>
          <p:cNvSpPr>
            <a:spLocks noChangeShapeType="1"/>
          </p:cNvSpPr>
          <p:nvPr/>
        </p:nvSpPr>
        <p:spPr bwMode="auto">
          <a:xfrm rot="19778090" flipH="1">
            <a:off x="1408113" y="5729288"/>
            <a:ext cx="142875" cy="12700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1" name="Oval 125"/>
          <p:cNvSpPr>
            <a:spLocks noChangeArrowheads="1"/>
          </p:cNvSpPr>
          <p:nvPr/>
        </p:nvSpPr>
        <p:spPr bwMode="auto">
          <a:xfrm>
            <a:off x="554038" y="5556250"/>
            <a:ext cx="325437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2" name="Line 126"/>
          <p:cNvSpPr>
            <a:spLocks noChangeShapeType="1"/>
          </p:cNvSpPr>
          <p:nvPr/>
        </p:nvSpPr>
        <p:spPr bwMode="auto">
          <a:xfrm rot="-9089476">
            <a:off x="830263" y="5818188"/>
            <a:ext cx="904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3" name="Oval 127"/>
          <p:cNvSpPr>
            <a:spLocks noChangeArrowheads="1"/>
          </p:cNvSpPr>
          <p:nvPr/>
        </p:nvSpPr>
        <p:spPr bwMode="auto">
          <a:xfrm>
            <a:off x="903288" y="5807075"/>
            <a:ext cx="90487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4" name="Oval 128"/>
          <p:cNvSpPr>
            <a:spLocks noChangeArrowheads="1"/>
          </p:cNvSpPr>
          <p:nvPr/>
        </p:nvSpPr>
        <p:spPr bwMode="auto">
          <a:xfrm>
            <a:off x="520700" y="5789613"/>
            <a:ext cx="90488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5" name="Oval 129"/>
          <p:cNvSpPr>
            <a:spLocks noChangeArrowheads="1"/>
          </p:cNvSpPr>
          <p:nvPr/>
        </p:nvSpPr>
        <p:spPr bwMode="auto">
          <a:xfrm>
            <a:off x="1789113" y="5721350"/>
            <a:ext cx="325437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6" name="Line 130"/>
          <p:cNvSpPr>
            <a:spLocks noChangeShapeType="1"/>
          </p:cNvSpPr>
          <p:nvPr/>
        </p:nvSpPr>
        <p:spPr bwMode="auto">
          <a:xfrm rot="924610" flipH="1">
            <a:off x="1674813" y="5949950"/>
            <a:ext cx="115887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7" name="Line 131"/>
          <p:cNvSpPr>
            <a:spLocks noChangeShapeType="1"/>
          </p:cNvSpPr>
          <p:nvPr/>
        </p:nvSpPr>
        <p:spPr bwMode="auto">
          <a:xfrm rot="924610" flipH="1">
            <a:off x="2108200" y="4960938"/>
            <a:ext cx="117475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8" name="Oval 132"/>
          <p:cNvSpPr>
            <a:spLocks noChangeArrowheads="1"/>
          </p:cNvSpPr>
          <p:nvPr/>
        </p:nvSpPr>
        <p:spPr bwMode="auto">
          <a:xfrm>
            <a:off x="2246313" y="4910138"/>
            <a:ext cx="90487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89" name="Line 133"/>
          <p:cNvSpPr>
            <a:spLocks noChangeShapeType="1"/>
          </p:cNvSpPr>
          <p:nvPr/>
        </p:nvSpPr>
        <p:spPr bwMode="auto">
          <a:xfrm rot="-2121232">
            <a:off x="2325688" y="4910138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0" name="Oval 134"/>
          <p:cNvSpPr>
            <a:spLocks noChangeArrowheads="1"/>
          </p:cNvSpPr>
          <p:nvPr/>
        </p:nvSpPr>
        <p:spPr bwMode="auto">
          <a:xfrm>
            <a:off x="2389188" y="4659313"/>
            <a:ext cx="325437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1" name="Line 135"/>
          <p:cNvSpPr>
            <a:spLocks noChangeShapeType="1"/>
          </p:cNvSpPr>
          <p:nvPr/>
        </p:nvSpPr>
        <p:spPr bwMode="auto">
          <a:xfrm rot="16128391">
            <a:off x="2503487" y="4613276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2" name="Oval 136"/>
          <p:cNvSpPr>
            <a:spLocks noChangeArrowheads="1"/>
          </p:cNvSpPr>
          <p:nvPr/>
        </p:nvSpPr>
        <p:spPr bwMode="auto">
          <a:xfrm>
            <a:off x="2497138" y="4475163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3" name="Line 137"/>
          <p:cNvSpPr>
            <a:spLocks noChangeShapeType="1"/>
          </p:cNvSpPr>
          <p:nvPr/>
        </p:nvSpPr>
        <p:spPr bwMode="auto">
          <a:xfrm rot="18785546" flipH="1">
            <a:off x="2486819" y="4321969"/>
            <a:ext cx="117475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4" name="Line 138"/>
          <p:cNvSpPr>
            <a:spLocks noChangeShapeType="1"/>
          </p:cNvSpPr>
          <p:nvPr/>
        </p:nvSpPr>
        <p:spPr bwMode="auto">
          <a:xfrm rot="-2121232">
            <a:off x="2874963" y="4789488"/>
            <a:ext cx="90487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5" name="Oval 139"/>
          <p:cNvSpPr>
            <a:spLocks noChangeArrowheads="1"/>
          </p:cNvSpPr>
          <p:nvPr/>
        </p:nvSpPr>
        <p:spPr bwMode="auto">
          <a:xfrm>
            <a:off x="2943225" y="4710113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6" name="Oval 140"/>
          <p:cNvSpPr>
            <a:spLocks noChangeArrowheads="1"/>
          </p:cNvSpPr>
          <p:nvPr/>
        </p:nvSpPr>
        <p:spPr bwMode="auto">
          <a:xfrm>
            <a:off x="3006725" y="5013325"/>
            <a:ext cx="325438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7" name="Line 141"/>
          <p:cNvSpPr>
            <a:spLocks noChangeShapeType="1"/>
          </p:cNvSpPr>
          <p:nvPr/>
        </p:nvSpPr>
        <p:spPr bwMode="auto">
          <a:xfrm rot="-9089476">
            <a:off x="3036888" y="5084763"/>
            <a:ext cx="666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8" name="Oval 142"/>
          <p:cNvSpPr>
            <a:spLocks noChangeArrowheads="1"/>
          </p:cNvSpPr>
          <p:nvPr/>
        </p:nvSpPr>
        <p:spPr bwMode="auto">
          <a:xfrm>
            <a:off x="2960688" y="5013325"/>
            <a:ext cx="92075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199" name="Oval 143"/>
          <p:cNvSpPr>
            <a:spLocks noChangeArrowheads="1"/>
          </p:cNvSpPr>
          <p:nvPr/>
        </p:nvSpPr>
        <p:spPr bwMode="auto">
          <a:xfrm>
            <a:off x="3365500" y="4995863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0" name="Line 144"/>
          <p:cNvSpPr>
            <a:spLocks noChangeShapeType="1"/>
          </p:cNvSpPr>
          <p:nvPr/>
        </p:nvSpPr>
        <p:spPr bwMode="auto">
          <a:xfrm rot="18785546" flipH="1">
            <a:off x="2651125" y="5148263"/>
            <a:ext cx="187325" cy="174625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1" name="Line 145"/>
          <p:cNvSpPr>
            <a:spLocks noChangeShapeType="1"/>
          </p:cNvSpPr>
          <p:nvPr/>
        </p:nvSpPr>
        <p:spPr bwMode="auto">
          <a:xfrm rot="18785546" flipH="1">
            <a:off x="3053557" y="5399881"/>
            <a:ext cx="239712" cy="225425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2" name="Oval 146"/>
          <p:cNvSpPr>
            <a:spLocks noChangeArrowheads="1"/>
          </p:cNvSpPr>
          <p:nvPr/>
        </p:nvSpPr>
        <p:spPr bwMode="auto">
          <a:xfrm>
            <a:off x="2136775" y="5945188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3" name="Oval 147"/>
          <p:cNvSpPr>
            <a:spLocks noChangeArrowheads="1"/>
          </p:cNvSpPr>
          <p:nvPr/>
        </p:nvSpPr>
        <p:spPr bwMode="auto">
          <a:xfrm>
            <a:off x="1846263" y="6042025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4" name="Line 148"/>
          <p:cNvSpPr>
            <a:spLocks noChangeShapeType="1"/>
          </p:cNvSpPr>
          <p:nvPr/>
        </p:nvSpPr>
        <p:spPr bwMode="auto">
          <a:xfrm rot="17464318">
            <a:off x="1885156" y="6012657"/>
            <a:ext cx="92075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5" name="Oval 149"/>
          <p:cNvSpPr>
            <a:spLocks noChangeArrowheads="1"/>
          </p:cNvSpPr>
          <p:nvPr/>
        </p:nvSpPr>
        <p:spPr bwMode="auto">
          <a:xfrm>
            <a:off x="2578100" y="5561013"/>
            <a:ext cx="325438" cy="2984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6" name="Line 150"/>
          <p:cNvSpPr>
            <a:spLocks noChangeShapeType="1"/>
          </p:cNvSpPr>
          <p:nvPr/>
        </p:nvSpPr>
        <p:spPr bwMode="auto">
          <a:xfrm rot="16128391">
            <a:off x="2698750" y="5514975"/>
            <a:ext cx="90488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7" name="Oval 151"/>
          <p:cNvSpPr>
            <a:spLocks noChangeArrowheads="1"/>
          </p:cNvSpPr>
          <p:nvPr/>
        </p:nvSpPr>
        <p:spPr bwMode="auto">
          <a:xfrm>
            <a:off x="2692400" y="5378450"/>
            <a:ext cx="90488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8" name="Oval 152"/>
          <p:cNvSpPr>
            <a:spLocks noChangeArrowheads="1"/>
          </p:cNvSpPr>
          <p:nvPr/>
        </p:nvSpPr>
        <p:spPr bwMode="auto">
          <a:xfrm>
            <a:off x="2914650" y="5807075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09" name="Line 153"/>
          <p:cNvSpPr>
            <a:spLocks noChangeShapeType="1"/>
          </p:cNvSpPr>
          <p:nvPr/>
        </p:nvSpPr>
        <p:spPr bwMode="auto">
          <a:xfrm rot="19778090" flipH="1">
            <a:off x="2625725" y="5900738"/>
            <a:ext cx="142875" cy="12700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10" name="Line 154"/>
          <p:cNvSpPr>
            <a:spLocks noChangeShapeType="1"/>
          </p:cNvSpPr>
          <p:nvPr/>
        </p:nvSpPr>
        <p:spPr bwMode="auto">
          <a:xfrm rot="924610" flipH="1">
            <a:off x="2479675" y="5811838"/>
            <a:ext cx="117475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11" name="Text Box 155"/>
          <p:cNvSpPr txBox="1">
            <a:spLocks noChangeArrowheads="1"/>
          </p:cNvSpPr>
          <p:nvPr/>
        </p:nvSpPr>
        <p:spPr bwMode="auto">
          <a:xfrm>
            <a:off x="419100" y="6381750"/>
            <a:ext cx="27686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CCFFCC"/>
                </a:solidFill>
                <a:latin typeface="Tahoma" charset="0"/>
              </a:rPr>
              <a:t>Struttura del Ghiaccio</a:t>
            </a:r>
          </a:p>
        </p:txBody>
      </p:sp>
      <p:sp>
        <p:nvSpPr>
          <p:cNvPr id="45212" name="Oval 156"/>
          <p:cNvSpPr>
            <a:spLocks noChangeArrowheads="1"/>
          </p:cNvSpPr>
          <p:nvPr/>
        </p:nvSpPr>
        <p:spPr bwMode="auto">
          <a:xfrm>
            <a:off x="3870325" y="4056063"/>
            <a:ext cx="233363" cy="2063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13" name="Oval 157"/>
          <p:cNvSpPr>
            <a:spLocks noChangeArrowheads="1"/>
          </p:cNvSpPr>
          <p:nvPr/>
        </p:nvSpPr>
        <p:spPr bwMode="auto">
          <a:xfrm>
            <a:off x="3937000" y="4330700"/>
            <a:ext cx="90488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14" name="Line 158"/>
          <p:cNvSpPr>
            <a:spLocks noChangeShapeType="1"/>
          </p:cNvSpPr>
          <p:nvPr/>
        </p:nvSpPr>
        <p:spPr bwMode="auto">
          <a:xfrm rot="21528391">
            <a:off x="3937000" y="4624388"/>
            <a:ext cx="90488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15" name="Line 159"/>
          <p:cNvSpPr>
            <a:spLocks noChangeShapeType="1"/>
          </p:cNvSpPr>
          <p:nvPr/>
        </p:nvSpPr>
        <p:spPr bwMode="auto">
          <a:xfrm rot="2585546" flipH="1">
            <a:off x="3921125" y="4816475"/>
            <a:ext cx="115888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16" name="Text Box 160"/>
          <p:cNvSpPr txBox="1">
            <a:spLocks noChangeArrowheads="1"/>
          </p:cNvSpPr>
          <p:nvPr/>
        </p:nvSpPr>
        <p:spPr bwMode="auto">
          <a:xfrm>
            <a:off x="4110038" y="3975100"/>
            <a:ext cx="13493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CC99"/>
                </a:solidFill>
                <a:latin typeface="Arial" charset="0"/>
              </a:rPr>
              <a:t>= Ossigeno</a:t>
            </a:r>
          </a:p>
        </p:txBody>
      </p:sp>
      <p:sp>
        <p:nvSpPr>
          <p:cNvPr id="45217" name="Text Box 161"/>
          <p:cNvSpPr txBox="1">
            <a:spLocks noChangeArrowheads="1"/>
          </p:cNvSpPr>
          <p:nvPr/>
        </p:nvSpPr>
        <p:spPr bwMode="auto">
          <a:xfrm>
            <a:off x="4119563" y="4211638"/>
            <a:ext cx="128111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CC99"/>
                </a:solidFill>
                <a:latin typeface="Arial" charset="0"/>
              </a:rPr>
              <a:t>= Idrogeno</a:t>
            </a: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4119563" y="4446588"/>
            <a:ext cx="1038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CC99"/>
                </a:solidFill>
                <a:latin typeface="Arial" charset="0"/>
              </a:rPr>
              <a:t>= legami</a:t>
            </a:r>
          </a:p>
        </p:txBody>
      </p:sp>
      <p:sp>
        <p:nvSpPr>
          <p:cNvPr id="45219" name="Text Box 163"/>
          <p:cNvSpPr txBox="1">
            <a:spLocks noChangeArrowheads="1"/>
          </p:cNvSpPr>
          <p:nvPr/>
        </p:nvSpPr>
        <p:spPr bwMode="auto">
          <a:xfrm>
            <a:off x="4119563" y="4681538"/>
            <a:ext cx="20526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CC99"/>
                </a:solidFill>
                <a:latin typeface="Arial" charset="0"/>
              </a:rPr>
              <a:t>= legami idrogeno</a:t>
            </a:r>
          </a:p>
        </p:txBody>
      </p:sp>
      <p:sp>
        <p:nvSpPr>
          <p:cNvPr id="45220" name="Oval 164"/>
          <p:cNvSpPr>
            <a:spLocks noChangeArrowheads="1"/>
          </p:cNvSpPr>
          <p:nvPr/>
        </p:nvSpPr>
        <p:spPr bwMode="auto">
          <a:xfrm>
            <a:off x="6705600" y="3687763"/>
            <a:ext cx="325438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1" name="Oval 165"/>
          <p:cNvSpPr>
            <a:spLocks noChangeArrowheads="1"/>
          </p:cNvSpPr>
          <p:nvPr/>
        </p:nvSpPr>
        <p:spPr bwMode="auto">
          <a:xfrm>
            <a:off x="6811963" y="3521075"/>
            <a:ext cx="92075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2" name="Line 166"/>
          <p:cNvSpPr>
            <a:spLocks noChangeShapeType="1"/>
          </p:cNvSpPr>
          <p:nvPr/>
        </p:nvSpPr>
        <p:spPr bwMode="auto">
          <a:xfrm rot="16128391">
            <a:off x="6818313" y="3633788"/>
            <a:ext cx="90487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3" name="Line 167"/>
          <p:cNvSpPr>
            <a:spLocks noChangeShapeType="1"/>
          </p:cNvSpPr>
          <p:nvPr/>
        </p:nvSpPr>
        <p:spPr bwMode="auto">
          <a:xfrm rot="-9089476">
            <a:off x="6967538" y="3956050"/>
            <a:ext cx="92075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4" name="Oval 168"/>
          <p:cNvSpPr>
            <a:spLocks noChangeArrowheads="1"/>
          </p:cNvSpPr>
          <p:nvPr/>
        </p:nvSpPr>
        <p:spPr bwMode="auto">
          <a:xfrm>
            <a:off x="7040563" y="3946525"/>
            <a:ext cx="92075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5" name="Line 169"/>
          <p:cNvSpPr>
            <a:spLocks noChangeShapeType="1"/>
          </p:cNvSpPr>
          <p:nvPr/>
        </p:nvSpPr>
        <p:spPr bwMode="auto">
          <a:xfrm rot="924610" flipH="1">
            <a:off x="6604000" y="3943350"/>
            <a:ext cx="117475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6" name="Line 170"/>
          <p:cNvSpPr>
            <a:spLocks noChangeShapeType="1"/>
          </p:cNvSpPr>
          <p:nvPr/>
        </p:nvSpPr>
        <p:spPr bwMode="auto">
          <a:xfrm rot="15750861" flipH="1">
            <a:off x="7170738" y="4025900"/>
            <a:ext cx="71438" cy="9048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7" name="Oval 171"/>
          <p:cNvSpPr>
            <a:spLocks noChangeArrowheads="1"/>
          </p:cNvSpPr>
          <p:nvPr/>
        </p:nvSpPr>
        <p:spPr bwMode="auto">
          <a:xfrm>
            <a:off x="7231063" y="4038600"/>
            <a:ext cx="325437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8" name="Line 172"/>
          <p:cNvSpPr>
            <a:spLocks noChangeShapeType="1"/>
          </p:cNvSpPr>
          <p:nvPr/>
        </p:nvSpPr>
        <p:spPr bwMode="auto">
          <a:xfrm rot="-2121232">
            <a:off x="7534275" y="4092575"/>
            <a:ext cx="92075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29" name="Oval 173"/>
          <p:cNvSpPr>
            <a:spLocks noChangeArrowheads="1"/>
          </p:cNvSpPr>
          <p:nvPr/>
        </p:nvSpPr>
        <p:spPr bwMode="auto">
          <a:xfrm>
            <a:off x="7602538" y="4013200"/>
            <a:ext cx="92075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0" name="Line 174"/>
          <p:cNvSpPr>
            <a:spLocks noChangeShapeType="1"/>
          </p:cNvSpPr>
          <p:nvPr/>
        </p:nvSpPr>
        <p:spPr bwMode="auto">
          <a:xfrm rot="924610" flipH="1">
            <a:off x="7702550" y="3927475"/>
            <a:ext cx="115888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1" name="Oval 175"/>
          <p:cNvSpPr>
            <a:spLocks noChangeArrowheads="1"/>
          </p:cNvSpPr>
          <p:nvPr/>
        </p:nvSpPr>
        <p:spPr bwMode="auto">
          <a:xfrm>
            <a:off x="7810500" y="3725863"/>
            <a:ext cx="325438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2" name="Line 176"/>
          <p:cNvSpPr>
            <a:spLocks noChangeShapeType="1"/>
          </p:cNvSpPr>
          <p:nvPr/>
        </p:nvSpPr>
        <p:spPr bwMode="auto">
          <a:xfrm rot="-9089476">
            <a:off x="7805738" y="3763963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3" name="Oval 177"/>
          <p:cNvSpPr>
            <a:spLocks noChangeArrowheads="1"/>
          </p:cNvSpPr>
          <p:nvPr/>
        </p:nvSpPr>
        <p:spPr bwMode="auto">
          <a:xfrm>
            <a:off x="7718425" y="3660775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4" name="Line 178"/>
          <p:cNvSpPr>
            <a:spLocks noChangeShapeType="1"/>
          </p:cNvSpPr>
          <p:nvPr/>
        </p:nvSpPr>
        <p:spPr bwMode="auto">
          <a:xfrm rot="-2121232">
            <a:off x="8083550" y="3741738"/>
            <a:ext cx="90488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5" name="Oval 179"/>
          <p:cNvSpPr>
            <a:spLocks noChangeArrowheads="1"/>
          </p:cNvSpPr>
          <p:nvPr/>
        </p:nvSpPr>
        <p:spPr bwMode="auto">
          <a:xfrm>
            <a:off x="8151813" y="3662363"/>
            <a:ext cx="90487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6" name="Oval 180"/>
          <p:cNvSpPr>
            <a:spLocks noChangeArrowheads="1"/>
          </p:cNvSpPr>
          <p:nvPr/>
        </p:nvSpPr>
        <p:spPr bwMode="auto">
          <a:xfrm>
            <a:off x="6499225" y="4022725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7" name="Line 181"/>
          <p:cNvSpPr>
            <a:spLocks noChangeShapeType="1"/>
          </p:cNvSpPr>
          <p:nvPr/>
        </p:nvSpPr>
        <p:spPr bwMode="auto">
          <a:xfrm rot="-2121232">
            <a:off x="6437313" y="4130675"/>
            <a:ext cx="90487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8" name="Oval 182"/>
          <p:cNvSpPr>
            <a:spLocks noChangeArrowheads="1"/>
          </p:cNvSpPr>
          <p:nvPr/>
        </p:nvSpPr>
        <p:spPr bwMode="auto">
          <a:xfrm>
            <a:off x="6172200" y="4114800"/>
            <a:ext cx="325438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39" name="Line 183"/>
          <p:cNvSpPr>
            <a:spLocks noChangeShapeType="1"/>
          </p:cNvSpPr>
          <p:nvPr/>
        </p:nvSpPr>
        <p:spPr bwMode="auto">
          <a:xfrm rot="16128391">
            <a:off x="7354094" y="4380707"/>
            <a:ext cx="904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0" name="Oval 184"/>
          <p:cNvSpPr>
            <a:spLocks noChangeArrowheads="1"/>
          </p:cNvSpPr>
          <p:nvPr/>
        </p:nvSpPr>
        <p:spPr bwMode="auto">
          <a:xfrm>
            <a:off x="7353300" y="4425950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1" name="Line 185"/>
          <p:cNvSpPr>
            <a:spLocks noChangeShapeType="1"/>
          </p:cNvSpPr>
          <p:nvPr/>
        </p:nvSpPr>
        <p:spPr bwMode="auto">
          <a:xfrm rot="924610" flipH="1">
            <a:off x="7116763" y="4191000"/>
            <a:ext cx="209550" cy="206375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2" name="Oval 186"/>
          <p:cNvSpPr>
            <a:spLocks noChangeArrowheads="1"/>
          </p:cNvSpPr>
          <p:nvPr/>
        </p:nvSpPr>
        <p:spPr bwMode="auto">
          <a:xfrm>
            <a:off x="6988175" y="4359275"/>
            <a:ext cx="90488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3" name="Line 187"/>
          <p:cNvSpPr>
            <a:spLocks noChangeShapeType="1"/>
          </p:cNvSpPr>
          <p:nvPr/>
        </p:nvSpPr>
        <p:spPr bwMode="auto">
          <a:xfrm rot="-2121232">
            <a:off x="6908800" y="4451350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4" name="Oval 188"/>
          <p:cNvSpPr>
            <a:spLocks noChangeArrowheads="1"/>
          </p:cNvSpPr>
          <p:nvPr/>
        </p:nvSpPr>
        <p:spPr bwMode="auto">
          <a:xfrm>
            <a:off x="6629400" y="4427538"/>
            <a:ext cx="325438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5" name="Line 189"/>
          <p:cNvSpPr>
            <a:spLocks noChangeShapeType="1"/>
          </p:cNvSpPr>
          <p:nvPr/>
        </p:nvSpPr>
        <p:spPr bwMode="auto">
          <a:xfrm rot="15510050" flipH="1">
            <a:off x="6298407" y="4431506"/>
            <a:ext cx="139700" cy="111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6" name="Line 190"/>
          <p:cNvSpPr>
            <a:spLocks noChangeShapeType="1"/>
          </p:cNvSpPr>
          <p:nvPr/>
        </p:nvSpPr>
        <p:spPr bwMode="auto">
          <a:xfrm rot="15510050" flipH="1">
            <a:off x="6778625" y="4735513"/>
            <a:ext cx="139700" cy="127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7" name="Oval 191"/>
          <p:cNvSpPr>
            <a:spLocks noChangeArrowheads="1"/>
          </p:cNvSpPr>
          <p:nvPr/>
        </p:nvSpPr>
        <p:spPr bwMode="auto">
          <a:xfrm>
            <a:off x="6346825" y="4487863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8" name="Oval 192"/>
          <p:cNvSpPr>
            <a:spLocks noChangeArrowheads="1"/>
          </p:cNvSpPr>
          <p:nvPr/>
        </p:nvSpPr>
        <p:spPr bwMode="auto">
          <a:xfrm>
            <a:off x="6835775" y="4792663"/>
            <a:ext cx="90488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49" name="Line 193"/>
          <p:cNvSpPr>
            <a:spLocks noChangeShapeType="1"/>
          </p:cNvSpPr>
          <p:nvPr/>
        </p:nvSpPr>
        <p:spPr bwMode="auto">
          <a:xfrm rot="18184069" flipH="1">
            <a:off x="7337425" y="4584700"/>
            <a:ext cx="187325" cy="174625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0" name="Oval 194"/>
          <p:cNvSpPr>
            <a:spLocks noChangeArrowheads="1"/>
          </p:cNvSpPr>
          <p:nvPr/>
        </p:nvSpPr>
        <p:spPr bwMode="auto">
          <a:xfrm>
            <a:off x="7294563" y="4816475"/>
            <a:ext cx="325437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1" name="Line 195"/>
          <p:cNvSpPr>
            <a:spLocks noChangeShapeType="1"/>
          </p:cNvSpPr>
          <p:nvPr/>
        </p:nvSpPr>
        <p:spPr bwMode="auto">
          <a:xfrm rot="-2121232">
            <a:off x="7246938" y="5075238"/>
            <a:ext cx="90487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2" name="Oval 196"/>
          <p:cNvSpPr>
            <a:spLocks noChangeArrowheads="1"/>
          </p:cNvSpPr>
          <p:nvPr/>
        </p:nvSpPr>
        <p:spPr bwMode="auto">
          <a:xfrm>
            <a:off x="7172325" y="5083175"/>
            <a:ext cx="92075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3" name="Line 197"/>
          <p:cNvSpPr>
            <a:spLocks noChangeShapeType="1"/>
          </p:cNvSpPr>
          <p:nvPr/>
        </p:nvSpPr>
        <p:spPr bwMode="auto">
          <a:xfrm rot="924610" flipH="1">
            <a:off x="7038975" y="5154613"/>
            <a:ext cx="115888" cy="10953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4" name="Oval 198"/>
          <p:cNvSpPr>
            <a:spLocks noChangeArrowheads="1"/>
          </p:cNvSpPr>
          <p:nvPr/>
        </p:nvSpPr>
        <p:spPr bwMode="auto">
          <a:xfrm>
            <a:off x="6715125" y="5181600"/>
            <a:ext cx="325438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5" name="Line 199"/>
          <p:cNvSpPr>
            <a:spLocks noChangeShapeType="1"/>
          </p:cNvSpPr>
          <p:nvPr/>
        </p:nvSpPr>
        <p:spPr bwMode="auto">
          <a:xfrm rot="-9089476">
            <a:off x="6662738" y="5226050"/>
            <a:ext cx="92075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6" name="Oval 200"/>
          <p:cNvSpPr>
            <a:spLocks noChangeArrowheads="1"/>
          </p:cNvSpPr>
          <p:nvPr/>
        </p:nvSpPr>
        <p:spPr bwMode="auto">
          <a:xfrm>
            <a:off x="6575425" y="5124450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7" name="Line 201"/>
          <p:cNvSpPr>
            <a:spLocks noChangeShapeType="1"/>
          </p:cNvSpPr>
          <p:nvPr/>
        </p:nvSpPr>
        <p:spPr bwMode="auto">
          <a:xfrm rot="-9089476">
            <a:off x="7580313" y="5094288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8" name="Oval 202"/>
          <p:cNvSpPr>
            <a:spLocks noChangeArrowheads="1"/>
          </p:cNvSpPr>
          <p:nvPr/>
        </p:nvSpPr>
        <p:spPr bwMode="auto">
          <a:xfrm>
            <a:off x="7654925" y="5083175"/>
            <a:ext cx="90488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59" name="Line 203"/>
          <p:cNvSpPr>
            <a:spLocks noChangeShapeType="1"/>
          </p:cNvSpPr>
          <p:nvPr/>
        </p:nvSpPr>
        <p:spPr bwMode="auto">
          <a:xfrm rot="15750861" flipH="1">
            <a:off x="7788275" y="5160963"/>
            <a:ext cx="71437" cy="9048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0" name="Oval 204"/>
          <p:cNvSpPr>
            <a:spLocks noChangeArrowheads="1"/>
          </p:cNvSpPr>
          <p:nvPr/>
        </p:nvSpPr>
        <p:spPr bwMode="auto">
          <a:xfrm>
            <a:off x="7896225" y="5159375"/>
            <a:ext cx="325438" cy="296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1" name="Line 205"/>
          <p:cNvSpPr>
            <a:spLocks noChangeShapeType="1"/>
          </p:cNvSpPr>
          <p:nvPr/>
        </p:nvSpPr>
        <p:spPr bwMode="auto">
          <a:xfrm rot="15837647">
            <a:off x="8024019" y="5112544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2" name="Oval 206"/>
          <p:cNvSpPr>
            <a:spLocks noChangeArrowheads="1"/>
          </p:cNvSpPr>
          <p:nvPr/>
        </p:nvSpPr>
        <p:spPr bwMode="auto">
          <a:xfrm>
            <a:off x="8008938" y="4983163"/>
            <a:ext cx="90487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3" name="Line 207"/>
          <p:cNvSpPr>
            <a:spLocks noChangeShapeType="1"/>
          </p:cNvSpPr>
          <p:nvPr/>
        </p:nvSpPr>
        <p:spPr bwMode="auto">
          <a:xfrm rot="18184069" flipH="1">
            <a:off x="7932738" y="4759325"/>
            <a:ext cx="185737" cy="176213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4" name="Oval 208"/>
          <p:cNvSpPr>
            <a:spLocks noChangeArrowheads="1"/>
          </p:cNvSpPr>
          <p:nvPr/>
        </p:nvSpPr>
        <p:spPr bwMode="auto">
          <a:xfrm>
            <a:off x="7804150" y="4389438"/>
            <a:ext cx="327025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5" name="Oval 209"/>
          <p:cNvSpPr>
            <a:spLocks noChangeArrowheads="1"/>
          </p:cNvSpPr>
          <p:nvPr/>
        </p:nvSpPr>
        <p:spPr bwMode="auto">
          <a:xfrm>
            <a:off x="8145463" y="4305300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6" name="Line 210"/>
          <p:cNvSpPr>
            <a:spLocks noChangeShapeType="1"/>
          </p:cNvSpPr>
          <p:nvPr/>
        </p:nvSpPr>
        <p:spPr bwMode="auto">
          <a:xfrm rot="-2121232">
            <a:off x="8067675" y="4397375"/>
            <a:ext cx="92075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7" name="Line 211"/>
          <p:cNvSpPr>
            <a:spLocks noChangeShapeType="1"/>
          </p:cNvSpPr>
          <p:nvPr/>
        </p:nvSpPr>
        <p:spPr bwMode="auto">
          <a:xfrm rot="924610" flipH="1">
            <a:off x="8258175" y="4210050"/>
            <a:ext cx="115888" cy="109538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8" name="Oval 212"/>
          <p:cNvSpPr>
            <a:spLocks noChangeArrowheads="1"/>
          </p:cNvSpPr>
          <p:nvPr/>
        </p:nvSpPr>
        <p:spPr bwMode="auto">
          <a:xfrm>
            <a:off x="8428038" y="3992563"/>
            <a:ext cx="325437" cy="2968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69" name="Line 213"/>
          <p:cNvSpPr>
            <a:spLocks noChangeShapeType="1"/>
          </p:cNvSpPr>
          <p:nvPr/>
        </p:nvSpPr>
        <p:spPr bwMode="auto">
          <a:xfrm rot="15510050" flipH="1">
            <a:off x="8576469" y="4294982"/>
            <a:ext cx="13970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0" name="Oval 214"/>
          <p:cNvSpPr>
            <a:spLocks noChangeArrowheads="1"/>
          </p:cNvSpPr>
          <p:nvPr/>
        </p:nvSpPr>
        <p:spPr bwMode="auto">
          <a:xfrm>
            <a:off x="8632825" y="4351338"/>
            <a:ext cx="92075" cy="904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1" name="Line 215"/>
          <p:cNvSpPr>
            <a:spLocks noChangeShapeType="1"/>
          </p:cNvSpPr>
          <p:nvPr/>
        </p:nvSpPr>
        <p:spPr bwMode="auto">
          <a:xfrm rot="-2121232">
            <a:off x="8715375" y="4008438"/>
            <a:ext cx="9207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2" name="Oval 216"/>
          <p:cNvSpPr>
            <a:spLocks noChangeArrowheads="1"/>
          </p:cNvSpPr>
          <p:nvPr/>
        </p:nvSpPr>
        <p:spPr bwMode="auto">
          <a:xfrm>
            <a:off x="8783638" y="3929063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3" name="Line 217"/>
          <p:cNvSpPr>
            <a:spLocks noChangeShapeType="1"/>
          </p:cNvSpPr>
          <p:nvPr/>
        </p:nvSpPr>
        <p:spPr bwMode="auto">
          <a:xfrm rot="17781425">
            <a:off x="6770688" y="5472112"/>
            <a:ext cx="134938" cy="47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4" name="Oval 218"/>
          <p:cNvSpPr>
            <a:spLocks noChangeArrowheads="1"/>
          </p:cNvSpPr>
          <p:nvPr/>
        </p:nvSpPr>
        <p:spPr bwMode="auto">
          <a:xfrm>
            <a:off x="6737350" y="5508625"/>
            <a:ext cx="92075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5" name="Line 219"/>
          <p:cNvSpPr>
            <a:spLocks noChangeShapeType="1"/>
          </p:cNvSpPr>
          <p:nvPr/>
        </p:nvSpPr>
        <p:spPr bwMode="auto">
          <a:xfrm rot="17781425">
            <a:off x="7973219" y="5464969"/>
            <a:ext cx="136525" cy="47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6" name="Oval 220"/>
          <p:cNvSpPr>
            <a:spLocks noChangeArrowheads="1"/>
          </p:cNvSpPr>
          <p:nvPr/>
        </p:nvSpPr>
        <p:spPr bwMode="auto">
          <a:xfrm>
            <a:off x="7942263" y="5502275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7" name="Line 221"/>
          <p:cNvSpPr>
            <a:spLocks noChangeShapeType="1"/>
          </p:cNvSpPr>
          <p:nvPr/>
        </p:nvSpPr>
        <p:spPr bwMode="auto">
          <a:xfrm rot="-9089476">
            <a:off x="7778750" y="4408488"/>
            <a:ext cx="920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8" name="Oval 222"/>
          <p:cNvSpPr>
            <a:spLocks noChangeArrowheads="1"/>
          </p:cNvSpPr>
          <p:nvPr/>
        </p:nvSpPr>
        <p:spPr bwMode="auto">
          <a:xfrm>
            <a:off x="7707313" y="4337050"/>
            <a:ext cx="92075" cy="904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279" name="Text Box 223"/>
          <p:cNvSpPr txBox="1">
            <a:spLocks noChangeArrowheads="1"/>
          </p:cNvSpPr>
          <p:nvPr/>
        </p:nvSpPr>
        <p:spPr bwMode="auto">
          <a:xfrm>
            <a:off x="6294438" y="5761038"/>
            <a:ext cx="250983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CCFFCC"/>
                </a:solidFill>
                <a:latin typeface="Tahoma" charset="0"/>
              </a:rPr>
              <a:t>Struttura dell</a:t>
            </a:r>
            <a:r>
              <a:rPr lang="ja-JP" altLang="it-IT" sz="2200">
                <a:solidFill>
                  <a:srgbClr val="CCFFCC"/>
                </a:solidFill>
                <a:latin typeface="Arial"/>
              </a:rPr>
              <a:t>’</a:t>
            </a:r>
            <a:r>
              <a:rPr lang="it-IT" sz="2200">
                <a:solidFill>
                  <a:srgbClr val="CCFFCC"/>
                </a:solidFill>
                <a:latin typeface="Tahoma" charset="0"/>
              </a:rPr>
              <a:t>acqua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>
                <a:gamma/>
                <a:shade val="46275"/>
                <a:invGamma/>
              </a:srgbClr>
            </a:gs>
            <a:gs pos="50000">
              <a:srgbClr val="FF0000"/>
            </a:gs>
            <a:gs pos="100000">
              <a:srgbClr val="FF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2608263"/>
            <a:ext cx="903605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79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80000"/>
              </a:lnSpc>
            </a:pPr>
            <a:r>
              <a:rPr lang="it-IT" sz="2600" b="1">
                <a:solidFill>
                  <a:srgbClr val="CCECFF"/>
                </a:solidFill>
                <a:latin typeface="Arial" charset="0"/>
              </a:rPr>
              <a:t>Legame chimico:</a:t>
            </a:r>
            <a:r>
              <a:rPr lang="it-IT" sz="2600">
                <a:latin typeface="Arial" charset="0"/>
              </a:rPr>
              <a:t> </a:t>
            </a:r>
            <a:r>
              <a:rPr lang="it-IT" sz="2600">
                <a:solidFill>
                  <a:srgbClr val="003300"/>
                </a:solidFill>
                <a:latin typeface="Arial" charset="0"/>
              </a:rPr>
              <a:t>2 - 10 eV/legame</a:t>
            </a:r>
          </a:p>
          <a:p>
            <a:pPr>
              <a:lnSpc>
                <a:spcPct val="180000"/>
              </a:lnSpc>
            </a:pPr>
            <a:r>
              <a:rPr lang="it-IT" sz="2600" b="1">
                <a:solidFill>
                  <a:srgbClr val="CCECFF"/>
                </a:solidFill>
                <a:latin typeface="Arial" charset="0"/>
              </a:rPr>
              <a:t>Forze intermolecolari:</a:t>
            </a:r>
            <a:r>
              <a:rPr lang="it-IT" sz="2600">
                <a:latin typeface="Arial" charset="0"/>
              </a:rPr>
              <a:t> </a:t>
            </a:r>
            <a:r>
              <a:rPr lang="it-IT" sz="2600">
                <a:solidFill>
                  <a:srgbClr val="003300"/>
                </a:solidFill>
                <a:latin typeface="Arial" charset="0"/>
              </a:rPr>
              <a:t>0,01 - 0,5 eV/legame</a:t>
            </a:r>
            <a:endParaRPr lang="it-IT" sz="2600">
              <a:latin typeface="Arial" charset="0"/>
            </a:endParaRPr>
          </a:p>
          <a:p>
            <a:pPr>
              <a:lnSpc>
                <a:spcPct val="180000"/>
              </a:lnSpc>
            </a:pPr>
            <a:r>
              <a:rPr lang="it-IT" sz="2600" b="1">
                <a:solidFill>
                  <a:srgbClr val="CCECFF"/>
                </a:solidFill>
                <a:latin typeface="Arial" charset="0"/>
              </a:rPr>
              <a:t>Misura:</a:t>
            </a:r>
            <a:r>
              <a:rPr lang="it-IT" sz="2600">
                <a:solidFill>
                  <a:srgbClr val="66FF66"/>
                </a:solidFill>
                <a:latin typeface="Arial" charset="0"/>
              </a:rPr>
              <a:t>	</a:t>
            </a:r>
            <a:r>
              <a:rPr lang="it-IT" sz="2500">
                <a:solidFill>
                  <a:srgbClr val="66FF66"/>
                </a:solidFill>
                <a:latin typeface="Arial" charset="0"/>
              </a:rPr>
              <a:t>Temperatura di fusione di un solido (°C)	</a:t>
            </a:r>
          </a:p>
          <a:p>
            <a:pPr>
              <a:lnSpc>
                <a:spcPct val="180000"/>
              </a:lnSpc>
            </a:pPr>
            <a:r>
              <a:rPr lang="it-IT" sz="2500">
                <a:solidFill>
                  <a:srgbClr val="66FF66"/>
                </a:solidFill>
                <a:latin typeface="Arial" charset="0"/>
              </a:rPr>
              <a:t>	Temperatura di ebollizione di un liquido (°C)</a:t>
            </a:r>
          </a:p>
          <a:p>
            <a:pPr>
              <a:lnSpc>
                <a:spcPct val="180000"/>
              </a:lnSpc>
            </a:pPr>
            <a:r>
              <a:rPr lang="it-IT" sz="2500">
                <a:solidFill>
                  <a:srgbClr val="66FF66"/>
                </a:solidFill>
                <a:latin typeface="Arial" charset="0"/>
              </a:rPr>
              <a:t>	Calore latente di fusione e di evaporazione (cal/mole)</a:t>
            </a:r>
            <a:endParaRPr lang="it-IT" sz="25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261938" y="46038"/>
            <a:ext cx="879475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Forze attrattive tra molecole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(Forze di van der Waals)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39963" y="3686175"/>
            <a:ext cx="43434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006475" y="919163"/>
            <a:ext cx="7131050" cy="428625"/>
          </a:xfrm>
          <a:prstGeom prst="rect">
            <a:avLst/>
          </a:prstGeom>
          <a:solidFill>
            <a:srgbClr val="99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657600" y="-68263"/>
            <a:ext cx="1811338" cy="56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500" b="1" i="1">
                <a:solidFill>
                  <a:srgbClr val="00FF00"/>
                </a:solidFill>
              </a:rPr>
              <a:t>La  Mole</a:t>
            </a:r>
            <a:endParaRPr lang="it-IT" sz="3500">
              <a:solidFill>
                <a:schemeClr val="hlink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044575" y="428625"/>
            <a:ext cx="705326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it-IT" sz="2200">
                <a:solidFill>
                  <a:srgbClr val="CCECFF"/>
                </a:solidFill>
                <a:latin typeface="Arial" charset="0"/>
              </a:rPr>
              <a:t>Nel sistema SI l</a:t>
            </a:r>
            <a:r>
              <a:rPr lang="ja-JP" altLang="it-IT" sz="2200">
                <a:solidFill>
                  <a:srgbClr val="CCECFF"/>
                </a:solidFill>
                <a:latin typeface="Arial"/>
              </a:rPr>
              <a:t>’</a:t>
            </a:r>
            <a:r>
              <a:rPr lang="it-IT" sz="2200">
                <a:solidFill>
                  <a:srgbClr val="CCECFF"/>
                </a:solidFill>
                <a:latin typeface="Arial" charset="0"/>
              </a:rPr>
              <a:t>unità</a:t>
            </a:r>
            <a:r>
              <a:rPr lang="it-IT" sz="220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mole</a:t>
            </a:r>
            <a:r>
              <a:rPr lang="it-IT" sz="220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it-IT" sz="2200">
                <a:solidFill>
                  <a:srgbClr val="CCECFF"/>
                </a:solidFill>
                <a:latin typeface="Arial" charset="0"/>
              </a:rPr>
              <a:t>è definita come:</a:t>
            </a:r>
          </a:p>
          <a:p>
            <a:pPr algn="ctr">
              <a:lnSpc>
                <a:spcPct val="130000"/>
              </a:lnSpc>
            </a:pPr>
            <a:r>
              <a:rPr lang="it-IT" sz="2200">
                <a:solidFill>
                  <a:srgbClr val="FF0000"/>
                </a:solidFill>
                <a:latin typeface="Arial" charset="0"/>
              </a:rPr>
              <a:t>NUMERO DI ATOMI PRESENTI IN 12,00000 g di   </a:t>
            </a:r>
            <a:r>
              <a:rPr lang="it-IT" sz="2200" baseline="-25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it-IT" sz="2200">
                <a:solidFill>
                  <a:srgbClr val="FF0000"/>
                </a:solidFill>
                <a:latin typeface="Arial" charset="0"/>
              </a:rPr>
              <a:t>C</a:t>
            </a:r>
            <a:endParaRPr lang="it-IT" sz="2900">
              <a:solidFill>
                <a:schemeClr val="hlink"/>
              </a:solidFill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74638" y="1450975"/>
            <a:ext cx="82423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FF00"/>
                </a:solidFill>
                <a:latin typeface="Arial" charset="0"/>
              </a:rPr>
              <a:t>Tenendo conto che per definizione la massa di un atomo di  </a:t>
            </a:r>
            <a:r>
              <a:rPr lang="it-IT" sz="2200" baseline="-25000">
                <a:solidFill>
                  <a:srgbClr val="00FF00"/>
                </a:solidFill>
                <a:latin typeface="Arial" charset="0"/>
              </a:rPr>
              <a:t>6</a:t>
            </a:r>
            <a:r>
              <a:rPr lang="it-IT" sz="2200">
                <a:solidFill>
                  <a:srgbClr val="00FF00"/>
                </a:solidFill>
                <a:latin typeface="Arial" charset="0"/>
              </a:rPr>
              <a:t>C </a:t>
            </a:r>
          </a:p>
          <a:p>
            <a:r>
              <a:rPr lang="it-IT" sz="2200">
                <a:solidFill>
                  <a:srgbClr val="00FF00"/>
                </a:solidFill>
                <a:latin typeface="Arial" charset="0"/>
              </a:rPr>
              <a:t>equivale a 12,0000 UCM e che l</a:t>
            </a:r>
            <a:r>
              <a:rPr lang="ja-JP" altLang="it-IT" sz="2200">
                <a:solidFill>
                  <a:srgbClr val="00FF00"/>
                </a:solidFill>
                <a:latin typeface="Arial"/>
              </a:rPr>
              <a:t>’</a:t>
            </a:r>
            <a:r>
              <a:rPr lang="it-IT" sz="2200">
                <a:solidFill>
                  <a:srgbClr val="00FF00"/>
                </a:solidFill>
                <a:latin typeface="Arial" charset="0"/>
              </a:rPr>
              <a:t>UCM vale 1,66043 x 10</a:t>
            </a:r>
            <a:r>
              <a:rPr lang="it-IT" sz="2200" baseline="30000">
                <a:solidFill>
                  <a:srgbClr val="00FF00"/>
                </a:solidFill>
                <a:latin typeface="Arial" charset="0"/>
              </a:rPr>
              <a:t>-24 </a:t>
            </a:r>
            <a:r>
              <a:rPr lang="it-IT" sz="2200">
                <a:solidFill>
                  <a:srgbClr val="00FF00"/>
                </a:solidFill>
                <a:latin typeface="Arial" charset="0"/>
              </a:rPr>
              <a:t>g, </a:t>
            </a:r>
          </a:p>
          <a:p>
            <a:r>
              <a:rPr lang="it-IT" sz="2200">
                <a:solidFill>
                  <a:srgbClr val="00FF00"/>
                </a:solidFill>
                <a:latin typeface="Arial" charset="0"/>
              </a:rPr>
              <a:t>saranno presenti in 12,00000 g di   </a:t>
            </a:r>
            <a:r>
              <a:rPr lang="it-IT" sz="2200" baseline="-25000">
                <a:solidFill>
                  <a:srgbClr val="00FF00"/>
                </a:solidFill>
                <a:latin typeface="Arial" charset="0"/>
              </a:rPr>
              <a:t>6</a:t>
            </a:r>
            <a:r>
              <a:rPr lang="it-IT" sz="2200">
                <a:solidFill>
                  <a:srgbClr val="00FF00"/>
                </a:solidFill>
                <a:latin typeface="Arial" charset="0"/>
              </a:rPr>
              <a:t>C</a:t>
            </a:r>
            <a:endParaRPr lang="it-IT" sz="2900">
              <a:solidFill>
                <a:schemeClr val="hlink"/>
              </a:solidFill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484438" y="3660775"/>
            <a:ext cx="38417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t-IT" sz="2200">
                <a:solidFill>
                  <a:srgbClr val="000066"/>
                </a:solidFill>
                <a:latin typeface="Arial" charset="0"/>
              </a:rPr>
              <a:t>Il numero 6,02 x 10</a:t>
            </a:r>
            <a:r>
              <a:rPr lang="it-IT" sz="2200" baseline="30000">
                <a:solidFill>
                  <a:srgbClr val="000066"/>
                </a:solidFill>
                <a:latin typeface="Arial" charset="0"/>
              </a:rPr>
              <a:t>23</a:t>
            </a:r>
            <a:r>
              <a:rPr lang="it-IT" sz="2200">
                <a:solidFill>
                  <a:srgbClr val="000066"/>
                </a:solidFill>
                <a:latin typeface="Arial" charset="0"/>
              </a:rPr>
              <a:t> è detto:</a:t>
            </a:r>
          </a:p>
          <a:p>
            <a:pPr algn="ctr">
              <a:lnSpc>
                <a:spcPct val="120000"/>
              </a:lnSpc>
            </a:pPr>
            <a:r>
              <a:rPr lang="it-IT" sz="2200" u="sng">
                <a:solidFill>
                  <a:srgbClr val="000066"/>
                </a:solidFill>
                <a:latin typeface="Arial" charset="0"/>
              </a:rPr>
              <a:t>NUMERO DI AVOGADRO</a:t>
            </a:r>
            <a:endParaRPr lang="it-IT" sz="2200">
              <a:solidFill>
                <a:srgbClr val="000066"/>
              </a:solidFill>
              <a:latin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it-IT" sz="2200">
                <a:solidFill>
                  <a:srgbClr val="000066"/>
                </a:solidFill>
                <a:latin typeface="Arial" charset="0"/>
              </a:rPr>
              <a:t>N = 6,02 x 10</a:t>
            </a:r>
            <a:r>
              <a:rPr lang="it-IT" sz="2200" baseline="30000">
                <a:solidFill>
                  <a:srgbClr val="000066"/>
                </a:solidFill>
                <a:latin typeface="Arial" charset="0"/>
              </a:rPr>
              <a:t>23</a:t>
            </a:r>
            <a:endParaRPr lang="it-IT" sz="2900">
              <a:solidFill>
                <a:schemeClr val="hlink"/>
              </a:solidFill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92075" y="4870450"/>
            <a:ext cx="90519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it-IT" sz="2000">
                <a:solidFill>
                  <a:srgbClr val="00FF00"/>
                </a:solidFill>
                <a:latin typeface="Arial" charset="0"/>
              </a:rPr>
              <a:t>Si parla così di una mole di elettroni (cioè 6,02 </a:t>
            </a:r>
            <a:r>
              <a:rPr lang="it-IT" sz="2000">
                <a:solidFill>
                  <a:srgbClr val="00FF00"/>
                </a:solidFill>
                <a:latin typeface="Arial" charset="0"/>
                <a:cs typeface="Arial" charset="0"/>
              </a:rPr>
              <a:t>•</a:t>
            </a:r>
            <a:r>
              <a:rPr lang="it-IT" sz="2000">
                <a:solidFill>
                  <a:srgbClr val="00FF00"/>
                </a:solidFill>
                <a:latin typeface="Arial" charset="0"/>
              </a:rPr>
              <a:t> 10</a:t>
            </a:r>
            <a:r>
              <a:rPr lang="it-IT" sz="2000" baseline="30000">
                <a:solidFill>
                  <a:srgbClr val="00FF00"/>
                </a:solidFill>
                <a:latin typeface="Arial" charset="0"/>
              </a:rPr>
              <a:t>23</a:t>
            </a:r>
            <a:r>
              <a:rPr lang="it-IT" sz="2000">
                <a:solidFill>
                  <a:srgbClr val="00FF00"/>
                </a:solidFill>
                <a:latin typeface="Arial" charset="0"/>
              </a:rPr>
              <a:t> elettroni) una mole di legami (cioè 6,02 </a:t>
            </a:r>
            <a:r>
              <a:rPr lang="it-IT" sz="2000">
                <a:solidFill>
                  <a:srgbClr val="00FF00"/>
                </a:solidFill>
                <a:latin typeface="Arial" charset="0"/>
                <a:cs typeface="Arial" charset="0"/>
              </a:rPr>
              <a:t>•</a:t>
            </a:r>
            <a:r>
              <a:rPr lang="it-IT" sz="2000">
                <a:solidFill>
                  <a:srgbClr val="00FF00"/>
                </a:solidFill>
                <a:latin typeface="Arial" charset="0"/>
              </a:rPr>
              <a:t> 10</a:t>
            </a:r>
            <a:r>
              <a:rPr lang="it-IT" sz="2000" baseline="30000">
                <a:solidFill>
                  <a:srgbClr val="00FF00"/>
                </a:solidFill>
                <a:latin typeface="Arial" charset="0"/>
              </a:rPr>
              <a:t>23</a:t>
            </a:r>
            <a:r>
              <a:rPr lang="it-IT" sz="2000">
                <a:solidFill>
                  <a:srgbClr val="00FF00"/>
                </a:solidFill>
                <a:latin typeface="Arial" charset="0"/>
              </a:rPr>
              <a:t> legami), ecc. Una mole di atomi di un qualsiasi elemento ha una massa (in g) espressa dal peso atomico dell</a:t>
            </a:r>
            <a:r>
              <a:rPr lang="ja-JP" altLang="it-IT" sz="2000">
                <a:solidFill>
                  <a:srgbClr val="00FF00"/>
                </a:solidFill>
                <a:latin typeface="Arial"/>
              </a:rPr>
              <a:t>’</a:t>
            </a:r>
            <a:r>
              <a:rPr lang="it-IT" sz="2000">
                <a:solidFill>
                  <a:srgbClr val="00FF00"/>
                </a:solidFill>
                <a:latin typeface="Arial" charset="0"/>
              </a:rPr>
              <a:t>elemento. Una mole di molecole di una qualsiasi sostanza ha una massa (in g) espressa dal peso molecolare della sostanza</a:t>
            </a:r>
            <a:endParaRPr lang="it-IT" sz="2000">
              <a:solidFill>
                <a:schemeClr val="hlink"/>
              </a:solidFill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457200" y="2844800"/>
            <a:ext cx="77565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CCFFFF"/>
                </a:solidFill>
                <a:latin typeface="Arial" charset="0"/>
              </a:rPr>
              <a:t>N atomi =                                                               = 6,02   10</a:t>
            </a:r>
            <a:r>
              <a:rPr lang="it-IT" sz="2200" baseline="30000">
                <a:solidFill>
                  <a:srgbClr val="CCFFFF"/>
                </a:solidFill>
                <a:latin typeface="Arial" charset="0"/>
              </a:rPr>
              <a:t>23</a:t>
            </a:r>
            <a:endParaRPr lang="it-IT" sz="2900">
              <a:solidFill>
                <a:srgbClr val="CCFFFF"/>
              </a:solidFill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1920875" y="3051175"/>
            <a:ext cx="4572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82963" y="2614613"/>
            <a:ext cx="1558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CCFFFF"/>
                </a:solidFill>
                <a:latin typeface="Arial" charset="0"/>
              </a:rPr>
              <a:t>12,00000 g</a:t>
            </a:r>
            <a:endParaRPr lang="it-IT" sz="2900">
              <a:solidFill>
                <a:srgbClr val="CCFFFF"/>
              </a:solidFill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792288" y="3179763"/>
            <a:ext cx="4791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CCFFFF"/>
                </a:solidFill>
                <a:latin typeface="Arial" charset="0"/>
              </a:rPr>
              <a:t>12,00000 g x 1,66043  10</a:t>
            </a:r>
            <a:r>
              <a:rPr lang="it-IT" sz="2200" baseline="30000">
                <a:solidFill>
                  <a:srgbClr val="CCFFFF"/>
                </a:solidFill>
                <a:latin typeface="Arial" charset="0"/>
              </a:rPr>
              <a:t>-24</a:t>
            </a:r>
            <a:r>
              <a:rPr lang="it-IT" sz="2200">
                <a:solidFill>
                  <a:srgbClr val="CCFFFF"/>
                </a:solidFill>
                <a:latin typeface="Arial" charset="0"/>
              </a:rPr>
              <a:t> g/atomo</a:t>
            </a:r>
            <a:endParaRPr lang="it-IT" sz="2900">
              <a:solidFill>
                <a:srgbClr val="CCFF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7646988" y="1287463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200" baseline="-25000">
                <a:solidFill>
                  <a:srgbClr val="00FF00"/>
                </a:solidFill>
                <a:latin typeface="Arial" charset="0"/>
              </a:rPr>
              <a:t>12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4516438" y="1993900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200" baseline="-25000">
                <a:solidFill>
                  <a:srgbClr val="00FF00"/>
                </a:solidFill>
                <a:latin typeface="Arial" charset="0"/>
              </a:rPr>
              <a:t>12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445375" y="2755900"/>
            <a:ext cx="18891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300" b="1">
                <a:solidFill>
                  <a:srgbClr val="CCFFFF"/>
                </a:solidFill>
                <a:latin typeface="Arial" charset="0"/>
              </a:rPr>
              <a:t>.</a:t>
            </a:r>
            <a:endParaRPr lang="it-IT" sz="2200">
              <a:solidFill>
                <a:srgbClr val="CCFFFF"/>
              </a:solidFill>
              <a:latin typeface="Arial" charset="0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564063" y="3106738"/>
            <a:ext cx="1889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300" b="1">
                <a:solidFill>
                  <a:srgbClr val="CCFFFF"/>
                </a:solidFill>
                <a:latin typeface="Arial" charset="0"/>
              </a:rPr>
              <a:t>.</a:t>
            </a:r>
            <a:endParaRPr lang="it-IT" sz="2200">
              <a:solidFill>
                <a:srgbClr val="CCFFFF"/>
              </a:solidFill>
              <a:latin typeface="Arial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7434263" y="815975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200" baseline="-25000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8600" y="514350"/>
            <a:ext cx="87264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Arial" charset="0"/>
              </a:rPr>
              <a:t>LEGAME			      ENERGIA*				   DISTANZA**</a:t>
            </a:r>
            <a:endParaRPr lang="it-IT" sz="2300">
              <a:latin typeface="Arial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039938" y="942975"/>
            <a:ext cx="62325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FF0000"/>
                </a:solidFill>
                <a:latin typeface="Arial" charset="0"/>
              </a:rPr>
              <a:t>in eV/legame    in kcal/mole di legame            in Å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7200" y="1395413"/>
            <a:ext cx="849313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H   H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H   F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H   Cl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H   Br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H   I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O   O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N   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81263" y="1395413"/>
            <a:ext cx="6731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4,51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5,85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4,47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3,82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3,08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5,16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9,76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075238" y="1395413"/>
            <a:ext cx="5937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104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135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103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88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71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119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225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785100" y="1395413"/>
            <a:ext cx="6731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0,75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0,92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1,27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1,41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1,61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1,20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1,09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1163" y="5287963"/>
            <a:ext cx="769937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   C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   C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   C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   C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965325" y="5287963"/>
            <a:ext cx="2205038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H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6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(Etano)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H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4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(Etilene)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H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(Acetilene)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6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H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6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(Benzene)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846638" y="5287963"/>
            <a:ext cx="6731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1,54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1,34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1,20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1,39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7258050" y="5287963"/>
            <a:ext cx="83502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83,2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146,8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200,6</a:t>
            </a:r>
          </a:p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140,2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1736725" y="557213"/>
            <a:ext cx="0" cy="325755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886200" y="900113"/>
            <a:ext cx="0" cy="291465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6904038" y="600075"/>
            <a:ext cx="0" cy="3214688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0" y="3814763"/>
            <a:ext cx="914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0" y="4286250"/>
            <a:ext cx="914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0" y="4543425"/>
            <a:ext cx="9053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300">
                <a:latin typeface="Arial" charset="0"/>
              </a:rPr>
              <a:t> </a:t>
            </a:r>
            <a:r>
              <a:rPr lang="it-IT" sz="2300" b="1">
                <a:solidFill>
                  <a:srgbClr val="FF0000"/>
                </a:solidFill>
                <a:latin typeface="Arial" charset="0"/>
              </a:rPr>
              <a:t>LEGAME	     SOSTANZA		DISTANZA		    ENERGIA</a:t>
            </a:r>
          </a:p>
          <a:p>
            <a:pPr>
              <a:lnSpc>
                <a:spcPct val="90000"/>
              </a:lnSpc>
            </a:pPr>
            <a:r>
              <a:rPr lang="it-IT" sz="2300" b="1">
                <a:solidFill>
                  <a:srgbClr val="FF0000"/>
                </a:solidFill>
                <a:latin typeface="Arial" charset="0"/>
              </a:rPr>
              <a:t>									(Å) 		    kcal/mole di legame</a:t>
            </a:r>
            <a:endParaRPr lang="it-IT" sz="2300">
              <a:latin typeface="Arial" charset="0"/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65100" y="3865563"/>
            <a:ext cx="5603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336600"/>
                </a:solidFill>
                <a:latin typeface="Arial" charset="0"/>
              </a:rPr>
              <a:t>* 1 eV/ legame = 23,06 kcal/mole di legami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193925" y="-42863"/>
            <a:ext cx="48625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 u="sng">
                <a:solidFill>
                  <a:srgbClr val="9900CC"/>
                </a:solidFill>
              </a:rPr>
              <a:t>Proprietà di alcuni LEGAMI</a:t>
            </a:r>
            <a:endParaRPr lang="it-IT" sz="2900" b="1">
              <a:solidFill>
                <a:srgbClr val="9900CC"/>
              </a:solidFill>
            </a:endParaRPr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0" y="4500563"/>
            <a:ext cx="914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0" y="5229225"/>
            <a:ext cx="914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H="1">
            <a:off x="4241800" y="4500563"/>
            <a:ext cx="9525" cy="2195512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22225" y="6748463"/>
            <a:ext cx="914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>
            <a:off x="1649413" y="4521200"/>
            <a:ext cx="9525" cy="2195513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6126163" y="4500563"/>
            <a:ext cx="14287" cy="2195512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736600" y="1574800"/>
            <a:ext cx="211138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735013" y="1928813"/>
            <a:ext cx="211137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735013" y="2228850"/>
            <a:ext cx="211137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35013" y="2571750"/>
            <a:ext cx="211137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735013" y="2871788"/>
            <a:ext cx="211137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754063" y="3171825"/>
            <a:ext cx="211137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754063" y="3246438"/>
            <a:ext cx="211137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728663" y="3471863"/>
            <a:ext cx="211137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728663" y="3538538"/>
            <a:ext cx="211137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>
            <a:off x="728663" y="3600450"/>
            <a:ext cx="211137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>
            <a:off x="682625" y="5462588"/>
            <a:ext cx="211138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682625" y="5829300"/>
            <a:ext cx="211138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682625" y="5743575"/>
            <a:ext cx="211138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682625" y="6113463"/>
            <a:ext cx="211138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682625" y="6175375"/>
            <a:ext cx="211138" cy="95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692150" y="6429375"/>
            <a:ext cx="211138" cy="11113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682625" y="6483350"/>
            <a:ext cx="211138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682625" y="6054725"/>
            <a:ext cx="211138" cy="111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6069013" y="1570038"/>
            <a:ext cx="606425" cy="500062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2560638" y="1570038"/>
            <a:ext cx="606425" cy="500062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549275" y="0"/>
            <a:ext cx="8320088" cy="665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t-IT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50000">
                      <a:srgbClr val="FF9933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ILABSFont"/>
                <a:ea typeface="ILABSFont"/>
                <a:cs typeface="ILABSFont"/>
              </a:rPr>
              <a:t>Regola dell'OTTETTO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17525" y="665163"/>
            <a:ext cx="549433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CCFF33"/>
                </a:solidFill>
                <a:latin typeface="Comic Sans MS" charset="0"/>
              </a:rPr>
              <a:t>Ne = (He) s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2</a:t>
            </a:r>
            <a:r>
              <a:rPr lang="it-IT" sz="2300">
                <a:solidFill>
                  <a:srgbClr val="CCFF33"/>
                </a:solidFill>
                <a:latin typeface="Comic Sans MS" charset="0"/>
              </a:rPr>
              <a:t>p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6</a:t>
            </a:r>
            <a:r>
              <a:rPr lang="it-IT" sz="2300">
                <a:solidFill>
                  <a:srgbClr val="CCFF33"/>
                </a:solidFill>
                <a:latin typeface="Comic Sans MS" charset="0"/>
              </a:rPr>
              <a:t> 		Kr = (Ar) s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2</a:t>
            </a:r>
            <a:r>
              <a:rPr lang="it-IT" sz="2300">
                <a:solidFill>
                  <a:srgbClr val="CCFF33"/>
                </a:solidFill>
                <a:latin typeface="Comic Sans MS" charset="0"/>
              </a:rPr>
              <a:t>p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6</a:t>
            </a:r>
            <a:endParaRPr lang="it-IT" sz="2300">
              <a:solidFill>
                <a:srgbClr val="CCFF33"/>
              </a:solidFill>
              <a:latin typeface="Comic Sans MS" charset="0"/>
            </a:endParaRPr>
          </a:p>
          <a:p>
            <a:r>
              <a:rPr lang="it-IT" sz="2300">
                <a:solidFill>
                  <a:srgbClr val="CCFF33"/>
                </a:solidFill>
                <a:latin typeface="Comic Sans MS" charset="0"/>
              </a:rPr>
              <a:t>Ar = (Ne) s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2</a:t>
            </a:r>
            <a:r>
              <a:rPr lang="it-IT" sz="2300">
                <a:solidFill>
                  <a:srgbClr val="CCFF33"/>
                </a:solidFill>
                <a:latin typeface="Comic Sans MS" charset="0"/>
              </a:rPr>
              <a:t>p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6</a:t>
            </a:r>
            <a:r>
              <a:rPr lang="it-IT" sz="2300">
                <a:solidFill>
                  <a:srgbClr val="CCFF33"/>
                </a:solidFill>
                <a:latin typeface="Comic Sans MS" charset="0"/>
              </a:rPr>
              <a:t> 		Xe = (Kr) s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2</a:t>
            </a:r>
            <a:r>
              <a:rPr lang="it-IT" sz="2300">
                <a:solidFill>
                  <a:srgbClr val="CCFF33"/>
                </a:solidFill>
                <a:latin typeface="Comic Sans MS" charset="0"/>
              </a:rPr>
              <a:t>p</a:t>
            </a:r>
            <a:r>
              <a:rPr lang="it-IT" sz="2300" baseline="30000">
                <a:solidFill>
                  <a:srgbClr val="CCFF33"/>
                </a:solidFill>
                <a:latin typeface="Comic Sans MS" charset="0"/>
              </a:rPr>
              <a:t>6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5989638" y="623888"/>
            <a:ext cx="228600" cy="747712"/>
          </a:xfrm>
          <a:prstGeom prst="rightBrace">
            <a:avLst>
              <a:gd name="adj1" fmla="val 27257"/>
              <a:gd name="adj2" fmla="val 50000"/>
            </a:avLst>
          </a:prstGeom>
          <a:noFill/>
          <a:ln w="57150">
            <a:solidFill>
              <a:srgbClr val="CC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78575" y="623888"/>
            <a:ext cx="22621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sz="2300">
                <a:solidFill>
                  <a:srgbClr val="CCFF33"/>
                </a:solidFill>
                <a:latin typeface="Comic Sans MS" charset="0"/>
              </a:rPr>
              <a:t>KOSSEL</a:t>
            </a:r>
          </a:p>
          <a:p>
            <a:pPr algn="ctr">
              <a:lnSpc>
                <a:spcPct val="70000"/>
              </a:lnSpc>
            </a:pPr>
            <a:r>
              <a:rPr lang="it-IT" sz="2300">
                <a:solidFill>
                  <a:srgbClr val="CCFF33"/>
                </a:solidFill>
                <a:latin typeface="Comic Sans MS" charset="0"/>
              </a:rPr>
              <a:t>&amp;</a:t>
            </a:r>
          </a:p>
          <a:p>
            <a:pPr algn="ctr">
              <a:lnSpc>
                <a:spcPct val="70000"/>
              </a:lnSpc>
            </a:pPr>
            <a:r>
              <a:rPr lang="it-IT" sz="2300">
                <a:solidFill>
                  <a:srgbClr val="CCFF33"/>
                </a:solidFill>
                <a:latin typeface="Comic Sans MS" charset="0"/>
              </a:rPr>
              <a:t>LEWIS (1916)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679700" y="1614488"/>
            <a:ext cx="333375" cy="3825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A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240463" y="1614488"/>
            <a:ext cx="301625" cy="3825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B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967163" y="2603500"/>
            <a:ext cx="2570162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CCFF33"/>
                </a:solidFill>
                <a:latin typeface="Comic Sans MS" charset="0"/>
              </a:rPr>
              <a:t>Gas nobile che segue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220788" y="3013075"/>
            <a:ext cx="28479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CCFF33"/>
                </a:solidFill>
                <a:latin typeface="Comic Sans MS" charset="0"/>
              </a:rPr>
              <a:t>Gas nobile che precede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332163" y="2070100"/>
            <a:ext cx="2752725" cy="387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CCFFCC"/>
                </a:solidFill>
                <a:latin typeface="Comic Sans MS" charset="0"/>
              </a:rPr>
              <a:t>LEGAME IONICO</a:t>
            </a:r>
            <a:endParaRPr lang="it-IT" sz="2300">
              <a:solidFill>
                <a:srgbClr val="CCFF33"/>
              </a:solidFill>
              <a:latin typeface="Comic Sans MS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025775" y="3408363"/>
            <a:ext cx="3367088" cy="387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CCFFCC"/>
                </a:solidFill>
                <a:latin typeface="Comic Sans MS" charset="0"/>
              </a:rPr>
              <a:t>LEGAME COVALENTE</a:t>
            </a:r>
            <a:endParaRPr lang="it-IT" sz="2300">
              <a:solidFill>
                <a:srgbClr val="CCFF33"/>
              </a:solidFill>
              <a:latin typeface="Comic Sans MS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143000" y="3851275"/>
            <a:ext cx="801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CCFF33"/>
                </a:solidFill>
                <a:latin typeface="Comic Sans MS" charset="0"/>
              </a:rPr>
              <a:t>Mettono in comune elettroni fino a raggiungere l</a:t>
            </a:r>
            <a:r>
              <a:rPr lang="ja-JP" altLang="it-IT" sz="2200">
                <a:solidFill>
                  <a:srgbClr val="CCFF33"/>
                </a:solidFill>
                <a:latin typeface="Arial"/>
              </a:rPr>
              <a:t>’</a:t>
            </a:r>
            <a:r>
              <a:rPr lang="it-IT" sz="2200">
                <a:solidFill>
                  <a:srgbClr val="CCFF33"/>
                </a:solidFill>
                <a:latin typeface="Comic Sans MS" charset="0"/>
              </a:rPr>
              <a:t>ottetto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325813" y="4337050"/>
            <a:ext cx="2767012" cy="387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CCFFCC"/>
                </a:solidFill>
                <a:latin typeface="Comic Sans MS" charset="0"/>
              </a:rPr>
              <a:t>LEGAME DATIVO</a:t>
            </a:r>
            <a:endParaRPr lang="it-IT" sz="2300">
              <a:solidFill>
                <a:srgbClr val="CCFF33"/>
              </a:solidFill>
              <a:latin typeface="Comic Sans MS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417638" y="4849813"/>
            <a:ext cx="5562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u="sng">
                <a:solidFill>
                  <a:srgbClr val="CCFF33"/>
                </a:solidFill>
                <a:latin typeface="Comic Sans MS" charset="0"/>
              </a:rPr>
              <a:t>A</a:t>
            </a:r>
            <a:r>
              <a:rPr lang="it-IT" sz="2200">
                <a:solidFill>
                  <a:srgbClr val="CCFF33"/>
                </a:solidFill>
                <a:latin typeface="Comic Sans MS" charset="0"/>
              </a:rPr>
              <a:t> mette in comune con </a:t>
            </a:r>
            <a:r>
              <a:rPr lang="it-IT" sz="2200" u="sng">
                <a:solidFill>
                  <a:srgbClr val="CCFF33"/>
                </a:solidFill>
                <a:latin typeface="Comic Sans MS" charset="0"/>
              </a:rPr>
              <a:t>B</a:t>
            </a:r>
            <a:r>
              <a:rPr lang="it-IT" sz="2200">
                <a:solidFill>
                  <a:srgbClr val="CCFF33"/>
                </a:solidFill>
                <a:latin typeface="Comic Sans MS" charset="0"/>
              </a:rPr>
              <a:t> due elettroni</a:t>
            </a:r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274638" y="2489200"/>
            <a:ext cx="606425" cy="4984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93700" y="2533650"/>
            <a:ext cx="333375" cy="3825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A</a:t>
            </a:r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2390775" y="2493963"/>
            <a:ext cx="606425" cy="4984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2562225" y="2538413"/>
            <a:ext cx="303213" cy="3825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B</a:t>
            </a:r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879475" y="2298700"/>
            <a:ext cx="1493838" cy="209550"/>
          </a:xfrm>
          <a:custGeom>
            <a:avLst/>
            <a:gdLst>
              <a:gd name="T0" fmla="*/ 0 w 1569"/>
              <a:gd name="T1" fmla="*/ 127 h 242"/>
              <a:gd name="T2" fmla="*/ 442 w 1569"/>
              <a:gd name="T3" fmla="*/ 12 h 242"/>
              <a:gd name="T4" fmla="*/ 1112 w 1569"/>
              <a:gd name="T5" fmla="*/ 58 h 242"/>
              <a:gd name="T6" fmla="*/ 1569 w 1569"/>
              <a:gd name="T7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242">
                <a:moveTo>
                  <a:pt x="0" y="127"/>
                </a:moveTo>
                <a:cubicBezTo>
                  <a:pt x="74" y="104"/>
                  <a:pt x="257" y="24"/>
                  <a:pt x="442" y="12"/>
                </a:cubicBezTo>
                <a:cubicBezTo>
                  <a:pt x="627" y="0"/>
                  <a:pt x="924" y="20"/>
                  <a:pt x="1112" y="58"/>
                </a:cubicBezTo>
                <a:cubicBezTo>
                  <a:pt x="1300" y="96"/>
                  <a:pt x="1474" y="204"/>
                  <a:pt x="1569" y="24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3200400" y="2743200"/>
            <a:ext cx="731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rot="-2218546">
            <a:off x="887413" y="2909888"/>
            <a:ext cx="209550" cy="290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33338" y="3751263"/>
            <a:ext cx="606425" cy="500062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119063" y="3795713"/>
            <a:ext cx="333375" cy="3825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A</a:t>
            </a:r>
          </a:p>
        </p:txBody>
      </p:sp>
      <p:sp>
        <p:nvSpPr>
          <p:cNvPr id="50202" name="Oval 26"/>
          <p:cNvSpPr>
            <a:spLocks noChangeArrowheads="1"/>
          </p:cNvSpPr>
          <p:nvPr/>
        </p:nvSpPr>
        <p:spPr bwMode="auto">
          <a:xfrm>
            <a:off x="514350" y="3751263"/>
            <a:ext cx="606425" cy="500062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685800" y="3795713"/>
            <a:ext cx="303213" cy="3825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B</a:t>
            </a: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33338" y="4751388"/>
            <a:ext cx="606425" cy="500062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119063" y="4795838"/>
            <a:ext cx="333375" cy="3825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A</a:t>
            </a:r>
          </a:p>
        </p:txBody>
      </p:sp>
      <p:sp>
        <p:nvSpPr>
          <p:cNvPr id="50206" name="Oval 30"/>
          <p:cNvSpPr>
            <a:spLocks noChangeArrowheads="1"/>
          </p:cNvSpPr>
          <p:nvPr/>
        </p:nvSpPr>
        <p:spPr bwMode="auto">
          <a:xfrm>
            <a:off x="673100" y="4751388"/>
            <a:ext cx="606425" cy="500062"/>
          </a:xfrm>
          <a:prstGeom prst="ellipse">
            <a:avLst/>
          </a:prstGeom>
          <a:solidFill>
            <a:srgbClr val="FF99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25080" dir="1437749" algn="ctr" rotWithShape="0">
                    <a:srgbClr val="FF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844550" y="4795838"/>
            <a:ext cx="303213" cy="3825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66"/>
                </a:solidFill>
                <a:latin typeface="Comic Sans MS" charset="0"/>
              </a:rPr>
              <a:t>B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2068513" y="5445125"/>
            <a:ext cx="5281612" cy="387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CCFFCC"/>
                </a:solidFill>
                <a:latin typeface="Comic Sans MS" charset="0"/>
              </a:rPr>
              <a:t>Estensione della regola dell</a:t>
            </a:r>
            <a:r>
              <a:rPr lang="ja-JP" altLang="it-IT" sz="2300">
                <a:solidFill>
                  <a:srgbClr val="CCFFCC"/>
                </a:solidFill>
                <a:latin typeface="Arial"/>
              </a:rPr>
              <a:t>’</a:t>
            </a:r>
            <a:r>
              <a:rPr lang="it-IT" sz="2300">
                <a:solidFill>
                  <a:srgbClr val="CCFFCC"/>
                </a:solidFill>
                <a:latin typeface="Comic Sans MS" charset="0"/>
              </a:rPr>
              <a:t>ottetto</a:t>
            </a:r>
            <a:endParaRPr lang="it-IT" sz="2300">
              <a:solidFill>
                <a:srgbClr val="CCFF33"/>
              </a:solidFill>
              <a:latin typeface="Comic Sans MS" charset="0"/>
            </a:endParaRP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777875" y="5902325"/>
            <a:ext cx="70707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solidFill>
                  <a:srgbClr val="CCFF33"/>
                </a:solidFill>
                <a:latin typeface="Comic Sans MS" charset="0"/>
              </a:rPr>
              <a:t>SF</a:t>
            </a:r>
            <a:r>
              <a:rPr lang="it-IT" sz="1800" baseline="-25000">
                <a:solidFill>
                  <a:srgbClr val="CCFF33"/>
                </a:solidFill>
                <a:latin typeface="Comic Sans MS" charset="0"/>
              </a:rPr>
              <a:t>6</a:t>
            </a:r>
            <a:r>
              <a:rPr lang="it-IT" sz="1800">
                <a:solidFill>
                  <a:srgbClr val="CCFF33"/>
                </a:solidFill>
                <a:latin typeface="Comic Sans MS" charset="0"/>
              </a:rPr>
              <a:t>     (lo S si circonda di 12 elettroni - </a:t>
            </a:r>
            <a:r>
              <a:rPr lang="ja-JP" altLang="it-IT" sz="1800">
                <a:solidFill>
                  <a:srgbClr val="CCFF33"/>
                </a:solidFill>
                <a:latin typeface="Arial"/>
              </a:rPr>
              <a:t>“</a:t>
            </a:r>
            <a:r>
              <a:rPr lang="it-IT" sz="1800" u="sng">
                <a:solidFill>
                  <a:srgbClr val="CCFF33"/>
                </a:solidFill>
                <a:latin typeface="Comic Sans MS" charset="0"/>
              </a:rPr>
              <a:t>Espansione</a:t>
            </a:r>
            <a:r>
              <a:rPr lang="ja-JP" altLang="it-IT" sz="1800">
                <a:solidFill>
                  <a:srgbClr val="CCFF33"/>
                </a:solidFill>
                <a:latin typeface="Arial"/>
              </a:rPr>
              <a:t>”</a:t>
            </a:r>
            <a:r>
              <a:rPr lang="it-IT" sz="1800">
                <a:solidFill>
                  <a:srgbClr val="CCFF33"/>
                </a:solidFill>
                <a:latin typeface="Comic Sans MS" charset="0"/>
              </a:rPr>
              <a:t> dell</a:t>
            </a:r>
            <a:r>
              <a:rPr lang="ja-JP" altLang="it-IT" sz="1800">
                <a:solidFill>
                  <a:srgbClr val="CCFF33"/>
                </a:solidFill>
                <a:latin typeface="Arial"/>
              </a:rPr>
              <a:t>’</a:t>
            </a:r>
            <a:r>
              <a:rPr lang="it-IT" sz="1800">
                <a:solidFill>
                  <a:srgbClr val="CCFF33"/>
                </a:solidFill>
                <a:latin typeface="Comic Sans MS" charset="0"/>
              </a:rPr>
              <a:t>ottetto)</a:t>
            </a:r>
          </a:p>
          <a:p>
            <a:endParaRPr lang="it-IT" sz="1800">
              <a:solidFill>
                <a:srgbClr val="CCFF33"/>
              </a:solidFill>
              <a:latin typeface="Comic Sans MS" charset="0"/>
            </a:endParaRPr>
          </a:p>
          <a:p>
            <a:r>
              <a:rPr lang="it-IT" sz="1800">
                <a:solidFill>
                  <a:srgbClr val="CCFF33"/>
                </a:solidFill>
                <a:latin typeface="Comic Sans MS" charset="0"/>
              </a:rPr>
              <a:t>Mn</a:t>
            </a:r>
            <a:r>
              <a:rPr lang="it-IT" sz="1800" baseline="30000">
                <a:solidFill>
                  <a:srgbClr val="CCFF33"/>
                </a:solidFill>
                <a:latin typeface="Comic Sans MS" charset="0"/>
              </a:rPr>
              <a:t>2+</a:t>
            </a:r>
            <a:r>
              <a:rPr lang="it-IT" sz="1800">
                <a:solidFill>
                  <a:srgbClr val="CCFF33"/>
                </a:solidFill>
                <a:latin typeface="Comic Sans MS" charset="0"/>
              </a:rPr>
              <a:t>   (Configurazione esterna d</a:t>
            </a:r>
            <a:r>
              <a:rPr lang="it-IT" sz="1800" baseline="30000">
                <a:solidFill>
                  <a:srgbClr val="CCFF33"/>
                </a:solidFill>
                <a:latin typeface="Comic Sans MS" charset="0"/>
              </a:rPr>
              <a:t>5</a:t>
            </a:r>
            <a:r>
              <a:rPr lang="it-IT" sz="1800">
                <a:solidFill>
                  <a:srgbClr val="CCFF33"/>
                </a:solidFill>
                <a:latin typeface="Comic Sans MS" charset="0"/>
              </a:rPr>
              <a:t>                            )</a:t>
            </a:r>
          </a:p>
        </p:txBody>
      </p: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5349875" y="6359525"/>
            <a:ext cx="2262188" cy="415925"/>
            <a:chOff x="7104" y="2208"/>
            <a:chExt cx="2376" cy="480"/>
          </a:xfrm>
        </p:grpSpPr>
        <p:grpSp>
          <p:nvGrpSpPr>
            <p:cNvPr id="50211" name="Group 35"/>
            <p:cNvGrpSpPr>
              <a:grpSpLocks/>
            </p:cNvGrpSpPr>
            <p:nvPr/>
          </p:nvGrpSpPr>
          <p:grpSpPr bwMode="auto">
            <a:xfrm>
              <a:off x="7104" y="2208"/>
              <a:ext cx="2376" cy="480"/>
              <a:chOff x="7104" y="2208"/>
              <a:chExt cx="2376" cy="480"/>
            </a:xfrm>
          </p:grpSpPr>
          <p:sp>
            <p:nvSpPr>
              <p:cNvPr id="50212" name="Rectangle 36"/>
              <p:cNvSpPr>
                <a:spLocks noChangeArrowheads="1"/>
              </p:cNvSpPr>
              <p:nvPr/>
            </p:nvSpPr>
            <p:spPr bwMode="auto">
              <a:xfrm>
                <a:off x="8064" y="2208"/>
                <a:ext cx="480" cy="480"/>
              </a:xfrm>
              <a:prstGeom prst="rect">
                <a:avLst/>
              </a:prstGeom>
              <a:solidFill>
                <a:srgbClr val="00320E"/>
              </a:solidFill>
              <a:ln w="3810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3" name="Rectangle 37"/>
              <p:cNvSpPr>
                <a:spLocks noChangeArrowheads="1"/>
              </p:cNvSpPr>
              <p:nvPr/>
            </p:nvSpPr>
            <p:spPr bwMode="auto">
              <a:xfrm>
                <a:off x="8544" y="2208"/>
                <a:ext cx="480" cy="480"/>
              </a:xfrm>
              <a:prstGeom prst="rect">
                <a:avLst/>
              </a:prstGeom>
              <a:solidFill>
                <a:srgbClr val="00320E"/>
              </a:solidFill>
              <a:ln w="3810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4" name="Rectangle 38"/>
              <p:cNvSpPr>
                <a:spLocks noChangeArrowheads="1"/>
              </p:cNvSpPr>
              <p:nvPr/>
            </p:nvSpPr>
            <p:spPr bwMode="auto">
              <a:xfrm>
                <a:off x="7584" y="2208"/>
                <a:ext cx="480" cy="480"/>
              </a:xfrm>
              <a:prstGeom prst="rect">
                <a:avLst/>
              </a:prstGeom>
              <a:solidFill>
                <a:srgbClr val="00320E"/>
              </a:solidFill>
              <a:ln w="3810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5" name="Rectangle 39"/>
              <p:cNvSpPr>
                <a:spLocks noChangeArrowheads="1"/>
              </p:cNvSpPr>
              <p:nvPr/>
            </p:nvSpPr>
            <p:spPr bwMode="auto">
              <a:xfrm>
                <a:off x="7104" y="2208"/>
                <a:ext cx="480" cy="480"/>
              </a:xfrm>
              <a:prstGeom prst="rect">
                <a:avLst/>
              </a:prstGeom>
              <a:solidFill>
                <a:srgbClr val="00320E"/>
              </a:solidFill>
              <a:ln w="3810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6" name="Rectangle 40"/>
              <p:cNvSpPr>
                <a:spLocks noChangeArrowheads="1"/>
              </p:cNvSpPr>
              <p:nvPr/>
            </p:nvSpPr>
            <p:spPr bwMode="auto">
              <a:xfrm>
                <a:off x="9000" y="2208"/>
                <a:ext cx="480" cy="480"/>
              </a:xfrm>
              <a:prstGeom prst="rect">
                <a:avLst/>
              </a:prstGeom>
              <a:solidFill>
                <a:srgbClr val="00320E"/>
              </a:solidFill>
              <a:ln w="3810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7296" y="230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>
              <a:off x="7788" y="230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19" name="Line 43"/>
            <p:cNvSpPr>
              <a:spLocks noChangeShapeType="1"/>
            </p:cNvSpPr>
            <p:nvPr/>
          </p:nvSpPr>
          <p:spPr bwMode="auto">
            <a:xfrm>
              <a:off x="8280" y="230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>
              <a:off x="8772" y="230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21" name="Line 45"/>
            <p:cNvSpPr>
              <a:spLocks noChangeShapeType="1"/>
            </p:cNvSpPr>
            <p:nvPr/>
          </p:nvSpPr>
          <p:spPr bwMode="auto">
            <a:xfrm>
              <a:off x="9264" y="230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822325" y="2081213"/>
            <a:ext cx="2927350" cy="4286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622925" y="2081213"/>
            <a:ext cx="2927350" cy="4286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42863"/>
            <a:ext cx="5021263" cy="523875"/>
          </a:xfrm>
          <a:prstGeom prst="rect">
            <a:avLst/>
          </a:prstGeom>
          <a:noFill/>
          <a:ln>
            <a:noFill/>
          </a:ln>
          <a:effectLst>
            <a:outerShdw blurRad="63500" dist="107763" dir="13500000" algn="ctr" rotWithShape="0">
              <a:srgbClr val="FFFF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200" b="1">
                <a:solidFill>
                  <a:srgbClr val="A50021"/>
                </a:solidFill>
              </a:rPr>
              <a:t>L E G A M E    I O N I C O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6050" y="600075"/>
            <a:ext cx="89058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2200">
                <a:solidFill>
                  <a:srgbClr val="0000CC"/>
                </a:solidFill>
                <a:latin typeface="Arial" charset="0"/>
              </a:rPr>
              <a:t>Legame elettrostatico, non direzionale, che si forma tra un elemento </a:t>
            </a:r>
          </a:p>
          <a:p>
            <a:pPr>
              <a:lnSpc>
                <a:spcPct val="120000"/>
              </a:lnSpc>
            </a:pPr>
            <a:r>
              <a:rPr lang="it-IT" sz="2200">
                <a:solidFill>
                  <a:srgbClr val="0000CC"/>
                </a:solidFill>
                <a:latin typeface="Arial" charset="0"/>
              </a:rPr>
              <a:t>a carattere </a:t>
            </a:r>
            <a:r>
              <a:rPr lang="it-IT" sz="2200" b="1" u="sng">
                <a:solidFill>
                  <a:srgbClr val="0000CC"/>
                </a:solidFill>
                <a:latin typeface="Arial" charset="0"/>
              </a:rPr>
              <a:t>METALLICO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ed uno a carattere </a:t>
            </a:r>
            <a:r>
              <a:rPr lang="it-IT" sz="2200" b="1" u="sng">
                <a:solidFill>
                  <a:srgbClr val="0000CC"/>
                </a:solidFill>
                <a:latin typeface="Arial" charset="0"/>
              </a:rPr>
              <a:t>NON METALLICO</a:t>
            </a:r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68363" y="1660525"/>
            <a:ext cx="76136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t-IT" sz="2200">
                <a:solidFill>
                  <a:srgbClr val="0000CC"/>
                </a:solidFill>
                <a:latin typeface="Arial" charset="0"/>
              </a:rPr>
              <a:t>Si consideri 1 atomo di </a:t>
            </a:r>
          </a:p>
          <a:p>
            <a:pPr algn="ctr">
              <a:lnSpc>
                <a:spcPct val="120000"/>
              </a:lnSpc>
            </a:pPr>
            <a:r>
              <a:rPr lang="it-IT" sz="2200" b="1">
                <a:solidFill>
                  <a:srgbClr val="FFFF00"/>
                </a:solidFill>
                <a:latin typeface="Arial" charset="0"/>
              </a:rPr>
              <a:t>Na = (1s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2s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2p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6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)3s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1</a:t>
            </a:r>
            <a:r>
              <a:rPr lang="it-IT" sz="2200" baseline="30000">
                <a:solidFill>
                  <a:srgbClr val="FFFF00"/>
                </a:solidFill>
                <a:latin typeface="Arial" charset="0"/>
              </a:rPr>
              <a:t>         </a:t>
            </a:r>
            <a:r>
              <a:rPr lang="it-IT" sz="22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ed uno di</a:t>
            </a:r>
            <a:r>
              <a:rPr lang="it-IT" sz="2200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Cl (1s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2s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2p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6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)3s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it-IT" sz="2200" b="1">
                <a:solidFill>
                  <a:srgbClr val="FFFF00"/>
                </a:solidFill>
                <a:latin typeface="Arial" charset="0"/>
              </a:rPr>
              <a:t>3p</a:t>
            </a:r>
            <a:r>
              <a:rPr lang="it-IT" sz="2200" b="1" baseline="30000">
                <a:solidFill>
                  <a:srgbClr val="FFFF00"/>
                </a:solidFill>
                <a:latin typeface="Arial" charset="0"/>
              </a:rPr>
              <a:t>5</a:t>
            </a:r>
            <a:endParaRPr lang="it-IT" sz="2200">
              <a:solidFill>
                <a:srgbClr val="0000CC"/>
              </a:solidFill>
              <a:latin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it-IT" sz="2200">
                <a:solidFill>
                  <a:srgbClr val="0000CC"/>
                </a:solidFill>
                <a:latin typeface="Arial" charset="0"/>
              </a:rPr>
              <a:t>posti a grande distanza (a)</a:t>
            </a:r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46050" y="3214688"/>
            <a:ext cx="5494338" cy="4889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660033"/>
                </a:solidFill>
                <a:latin typeface="Arial" charset="0"/>
              </a:rPr>
              <a:t>I° FASE -  Ionizzazione del metallo</a:t>
            </a:r>
            <a:endParaRPr lang="it-IT" sz="320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46050" y="3738563"/>
            <a:ext cx="43449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Na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(gas)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                      Na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(gas)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  +    e</a:t>
            </a:r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99138" y="3738563"/>
            <a:ext cx="30162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Occorre fornire 5,14 eV</a:t>
            </a:r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46050" y="4405313"/>
            <a:ext cx="6283325" cy="4889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 b="1">
                <a:solidFill>
                  <a:srgbClr val="660033"/>
                </a:solidFill>
                <a:latin typeface="Arial" charset="0"/>
              </a:rPr>
              <a:t>II° FASE -  Ionizzazione del non metallo</a:t>
            </a:r>
            <a:endParaRPr lang="it-IT" sz="2600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46050" y="4929188"/>
            <a:ext cx="37226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Cl</a:t>
            </a:r>
            <a:r>
              <a:rPr lang="it-IT" sz="2200" baseline="-25000">
                <a:solidFill>
                  <a:srgbClr val="0000CC"/>
                </a:solidFill>
                <a:latin typeface="Arial" charset="0"/>
              </a:rPr>
              <a:t>(gas)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   +    e                      Cl</a:t>
            </a:r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56250" y="4929188"/>
            <a:ext cx="32480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0000CC"/>
                </a:solidFill>
                <a:latin typeface="Arial" charset="0"/>
              </a:rPr>
              <a:t>Vengono ceduti  3,71  eV</a:t>
            </a:r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12738" y="5657850"/>
            <a:ext cx="848995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>
                <a:solidFill>
                  <a:srgbClr val="0000CC"/>
                </a:solidFill>
                <a:latin typeface="Arial" charset="0"/>
              </a:rPr>
              <a:t>Il sistema a questo punto (b) è </a:t>
            </a:r>
            <a:r>
              <a:rPr lang="it-IT" sz="2200" b="1" u="sng">
                <a:solidFill>
                  <a:srgbClr val="0000CC"/>
                </a:solidFill>
                <a:latin typeface="Arial" charset="0"/>
              </a:rPr>
              <a:t>meno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 stabile che non all</a:t>
            </a:r>
            <a:r>
              <a:rPr lang="ja-JP" altLang="it-IT" sz="2200">
                <a:solidFill>
                  <a:srgbClr val="0000CC"/>
                </a:solidFill>
                <a:latin typeface="Arial"/>
              </a:rPr>
              <a:t>’</a:t>
            </a:r>
            <a:r>
              <a:rPr lang="it-IT" sz="2200">
                <a:solidFill>
                  <a:srgbClr val="0000CC"/>
                </a:solidFill>
                <a:latin typeface="Arial" charset="0"/>
              </a:rPr>
              <a:t>inizio (a),</a:t>
            </a:r>
          </a:p>
          <a:p>
            <a:pPr algn="ctr"/>
            <a:r>
              <a:rPr lang="it-IT" sz="2200">
                <a:solidFill>
                  <a:srgbClr val="0000CC"/>
                </a:solidFill>
                <a:latin typeface="Arial" charset="0"/>
              </a:rPr>
              <a:t>perché la sua energia è cresciuta di:</a:t>
            </a:r>
          </a:p>
          <a:p>
            <a:pPr algn="ctr"/>
            <a:r>
              <a:rPr lang="it-IT" sz="2200">
                <a:solidFill>
                  <a:srgbClr val="0000CC"/>
                </a:solidFill>
                <a:latin typeface="Arial" charset="0"/>
              </a:rPr>
              <a:t>5,14   -   3,71   =  1,43  eV</a:t>
            </a:r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1325563" y="3924300"/>
            <a:ext cx="12350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149475" y="5124450"/>
            <a:ext cx="1233488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163888" y="3802063"/>
            <a:ext cx="219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200" b="1" baseline="30000">
                <a:solidFill>
                  <a:schemeClr val="accent2"/>
                </a:solidFill>
                <a:latin typeface="Arial" charset="0"/>
              </a:rPr>
              <a:t>+</a:t>
            </a:r>
            <a:endParaRPr lang="it-IT" sz="2200" b="1" baseline="30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3873500" y="4972050"/>
            <a:ext cx="171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200" b="1" baseline="30000">
                <a:solidFill>
                  <a:schemeClr val="accent2"/>
                </a:solidFill>
                <a:latin typeface="Arial" charset="0"/>
              </a:rPr>
              <a:t>-</a:t>
            </a:r>
            <a:endParaRPr lang="it-IT" sz="2200" b="1" baseline="300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39725" y="1016000"/>
            <a:ext cx="78057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2300">
                <a:solidFill>
                  <a:srgbClr val="0000CC"/>
                </a:solidFill>
                <a:latin typeface="Arial" charset="0"/>
              </a:rPr>
              <a:t>L</a:t>
            </a:r>
            <a:r>
              <a:rPr lang="ja-JP" altLang="it-IT" sz="2300">
                <a:solidFill>
                  <a:srgbClr val="0000CC"/>
                </a:solidFill>
                <a:latin typeface="Arial"/>
              </a:rPr>
              <a:t>’</a:t>
            </a:r>
            <a:r>
              <a:rPr lang="it-IT" sz="2300">
                <a:solidFill>
                  <a:srgbClr val="0000CC"/>
                </a:solidFill>
                <a:latin typeface="Arial" charset="0"/>
              </a:rPr>
              <a:t>energia potenziale elettrostatica, che è data dalla formula </a:t>
            </a:r>
          </a:p>
          <a:p>
            <a:pPr>
              <a:lnSpc>
                <a:spcPct val="120000"/>
              </a:lnSpc>
            </a:pPr>
            <a:r>
              <a:rPr lang="it-IT" sz="2300" b="1" u="sng">
                <a:solidFill>
                  <a:srgbClr val="0000CC"/>
                </a:solidFill>
                <a:latin typeface="Arial" charset="0"/>
              </a:rPr>
              <a:t>DECRESCE</a:t>
            </a:r>
            <a:endParaRPr lang="it-IT" sz="3300">
              <a:solidFill>
                <a:srgbClr val="0000CC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9725" y="180975"/>
            <a:ext cx="6254750" cy="50323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660033"/>
                </a:solidFill>
                <a:latin typeface="Arial" charset="0"/>
              </a:rPr>
              <a:t>III° FASE -  Avvicinamento di Na</a:t>
            </a:r>
            <a:r>
              <a:rPr lang="it-IT" sz="2700" b="1" baseline="30000">
                <a:solidFill>
                  <a:srgbClr val="660033"/>
                </a:solidFill>
                <a:latin typeface="Arial" charset="0"/>
              </a:rPr>
              <a:t>+ </a:t>
            </a:r>
            <a:r>
              <a:rPr lang="it-IT" sz="2700" b="1">
                <a:solidFill>
                  <a:srgbClr val="660033"/>
                </a:solidFill>
                <a:latin typeface="Arial" charset="0"/>
              </a:rPr>
              <a:t>e Cl</a:t>
            </a:r>
            <a:r>
              <a:rPr lang="it-IT" sz="2700" b="1" baseline="30000">
                <a:solidFill>
                  <a:srgbClr val="660033"/>
                </a:solidFill>
                <a:latin typeface="Arial" charset="0"/>
              </a:rPr>
              <a:t>-</a:t>
            </a:r>
            <a:endParaRPr lang="it-IT" sz="2700" baseline="30000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801688" y="2286000"/>
            <a:ext cx="6056312" cy="923925"/>
            <a:chOff x="842" y="1632"/>
            <a:chExt cx="6358" cy="969"/>
          </a:xfrm>
        </p:grpSpPr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842" y="1920"/>
              <a:ext cx="48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U =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1775" y="1632"/>
              <a:ext cx="70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Q</a:t>
              </a:r>
              <a:r>
                <a:rPr lang="it-IT" sz="2300" baseline="-25000">
                  <a:solidFill>
                    <a:srgbClr val="0000CC"/>
                  </a:solidFill>
                  <a:latin typeface="Arial" charset="0"/>
                </a:rPr>
                <a:t>1</a:t>
              </a: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Q</a:t>
              </a:r>
              <a:r>
                <a:rPr lang="it-IT" sz="2300" baseline="-25000">
                  <a:solidFill>
                    <a:srgbClr val="0000CC"/>
                  </a:solidFill>
                  <a:latin typeface="Arial" charset="0"/>
                </a:rPr>
                <a:t>2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2039" y="2160"/>
              <a:ext cx="10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r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3735" y="1632"/>
              <a:ext cx="1297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-Z</a:t>
              </a:r>
              <a:r>
                <a:rPr lang="it-IT" sz="2300" baseline="-25000">
                  <a:solidFill>
                    <a:srgbClr val="0000CC"/>
                  </a:solidFill>
                  <a:latin typeface="Arial" charset="0"/>
                </a:rPr>
                <a:t>1</a:t>
              </a: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e   Z</a:t>
              </a:r>
              <a:r>
                <a:rPr lang="it-IT" sz="2300" baseline="-25000">
                  <a:solidFill>
                    <a:srgbClr val="0000CC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e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4318" y="2160"/>
              <a:ext cx="10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r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6552" y="2160"/>
              <a:ext cx="10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r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6048" y="1632"/>
              <a:ext cx="106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- Z</a:t>
              </a:r>
              <a:r>
                <a:rPr lang="it-IT" sz="2300" baseline="-25000">
                  <a:solidFill>
                    <a:srgbClr val="0000CC"/>
                  </a:solidFill>
                  <a:latin typeface="Arial" charset="0"/>
                </a:rPr>
                <a:t>1</a:t>
              </a: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Z</a:t>
              </a:r>
              <a:r>
                <a:rPr lang="it-IT" sz="2300" baseline="-25000">
                  <a:solidFill>
                    <a:srgbClr val="0000CC"/>
                  </a:solidFill>
                  <a:latin typeface="Arial" charset="0"/>
                </a:rPr>
                <a:t>2</a:t>
              </a: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e</a:t>
              </a:r>
              <a:r>
                <a:rPr lang="it-IT" sz="2300" baseline="30000">
                  <a:solidFill>
                    <a:srgbClr val="0000CC"/>
                  </a:solidFill>
                  <a:latin typeface="Arial" charset="0"/>
                </a:rPr>
                <a:t>2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1584" y="2188"/>
              <a:ext cx="124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/>
            <a:p>
              <a:endParaRPr lang="it-IT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3696" y="2188"/>
              <a:ext cx="124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/>
            <a:p>
              <a:endParaRPr lang="it-IT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5952" y="2188"/>
              <a:ext cx="124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/>
            <a:p>
              <a:endParaRPr lang="it-IT"/>
            </a:p>
          </p:txBody>
        </p: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3080" y="1920"/>
              <a:ext cx="18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=</a:t>
              </a:r>
              <a:endParaRPr lang="it-IT" sz="3300">
                <a:solidFill>
                  <a:srgbClr val="0000CC"/>
                </a:solidFill>
              </a:endParaRPr>
            </a:p>
          </p:txBody>
        </p:sp>
        <p:sp>
          <p:nvSpPr>
            <p:cNvPr id="52240" name="Text Box 16"/>
            <p:cNvSpPr txBox="1">
              <a:spLocks noChangeArrowheads="1"/>
            </p:cNvSpPr>
            <p:nvPr/>
          </p:nvSpPr>
          <p:spPr bwMode="auto">
            <a:xfrm>
              <a:off x="5328" y="1920"/>
              <a:ext cx="267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2" tIns="461" rIns="922" bIns="461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300">
                  <a:solidFill>
                    <a:srgbClr val="0000CC"/>
                  </a:solidFill>
                  <a:latin typeface="Arial" charset="0"/>
                </a:rPr>
                <a:t> =</a:t>
              </a:r>
              <a:endParaRPr lang="it-IT" sz="3300">
                <a:solidFill>
                  <a:srgbClr val="0000CC"/>
                </a:solidFill>
              </a:endParaRPr>
            </a:p>
          </p:txBody>
        </p:sp>
      </p:grp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39725" y="3573463"/>
            <a:ext cx="84455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it-IT" sz="2300">
                <a:solidFill>
                  <a:srgbClr val="0000CC"/>
                </a:solidFill>
                <a:latin typeface="Arial" charset="0"/>
              </a:rPr>
              <a:t>I due ioni si avvicinano fino all distanza di equilibrio tra</a:t>
            </a:r>
          </a:p>
          <a:p>
            <a:pPr algn="just">
              <a:lnSpc>
                <a:spcPct val="120000"/>
              </a:lnSpc>
            </a:pPr>
            <a:endParaRPr lang="it-IT" sz="2300">
              <a:solidFill>
                <a:srgbClr val="0000CC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</a:pPr>
            <a:r>
              <a:rPr lang="it-IT" sz="2300" b="1">
                <a:solidFill>
                  <a:srgbClr val="0000CC"/>
                </a:solidFill>
                <a:latin typeface="Arial" charset="0"/>
              </a:rPr>
              <a:t>		</a:t>
            </a:r>
            <a:r>
              <a:rPr lang="it-IT" sz="2300" b="1" u="sng">
                <a:solidFill>
                  <a:srgbClr val="0000CC"/>
                </a:solidFill>
                <a:latin typeface="Arial" charset="0"/>
              </a:rPr>
              <a:t>FORZE ATTRATTIVE</a:t>
            </a:r>
            <a:r>
              <a:rPr lang="it-IT" sz="2300">
                <a:solidFill>
                  <a:srgbClr val="0000CC"/>
                </a:solidFill>
                <a:latin typeface="Arial" charset="0"/>
              </a:rPr>
              <a:t> e </a:t>
            </a:r>
            <a:r>
              <a:rPr lang="it-IT" sz="2300" b="1" u="sng">
                <a:solidFill>
                  <a:srgbClr val="0000CC"/>
                </a:solidFill>
                <a:latin typeface="Arial" charset="0"/>
              </a:rPr>
              <a:t>REPULSIVE</a:t>
            </a:r>
            <a:r>
              <a:rPr lang="it-IT" sz="230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it-IT" sz="2300">
              <a:solidFill>
                <a:srgbClr val="0000CC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</a:pPr>
            <a:r>
              <a:rPr lang="it-IT" sz="2300">
                <a:solidFill>
                  <a:srgbClr val="0000CC"/>
                </a:solidFill>
                <a:latin typeface="Arial" charset="0"/>
              </a:rPr>
              <a:t>Infatti a breve distanza esistono forze repulsive dovute alla sovrapposizione delle nuvole elettroniche dei due ioni (repulsione tra cariche di segno uguale)</a:t>
            </a:r>
            <a:endParaRPr lang="it-IT" sz="33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2" name="Oval 34"/>
          <p:cNvSpPr>
            <a:spLocks noChangeArrowheads="1"/>
          </p:cNvSpPr>
          <p:nvPr/>
        </p:nvSpPr>
        <p:spPr bwMode="auto">
          <a:xfrm>
            <a:off x="6172200" y="960438"/>
            <a:ext cx="1050925" cy="1004887"/>
          </a:xfrm>
          <a:prstGeom prst="ellips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/>
          <a:p>
            <a:endParaRPr lang="it-IT"/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6537325" y="1554163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6719888" y="960438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6765925" y="1600200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6400800" y="1600200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88" name="Oval 40"/>
          <p:cNvSpPr>
            <a:spLocks noChangeArrowheads="1"/>
          </p:cNvSpPr>
          <p:nvPr/>
        </p:nvSpPr>
        <p:spPr bwMode="auto">
          <a:xfrm>
            <a:off x="5394325" y="1096963"/>
            <a:ext cx="777875" cy="731837"/>
          </a:xfrm>
          <a:prstGeom prst="ellips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/>
          <a:p>
            <a:endParaRPr lang="it-IT"/>
          </a:p>
        </p:txBody>
      </p:sp>
      <p:sp>
        <p:nvSpPr>
          <p:cNvPr id="53289" name="Oval 41"/>
          <p:cNvSpPr>
            <a:spLocks noChangeArrowheads="1"/>
          </p:cNvSpPr>
          <p:nvPr/>
        </p:nvSpPr>
        <p:spPr bwMode="auto">
          <a:xfrm>
            <a:off x="5715000" y="1371600"/>
            <a:ext cx="182563" cy="1825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/>
          <a:p>
            <a:endParaRPr lang="it-IT"/>
          </a:p>
        </p:txBody>
      </p:sp>
      <p:sp>
        <p:nvSpPr>
          <p:cNvPr id="53290" name="Oval 42"/>
          <p:cNvSpPr>
            <a:spLocks noChangeArrowheads="1"/>
          </p:cNvSpPr>
          <p:nvPr/>
        </p:nvSpPr>
        <p:spPr bwMode="auto">
          <a:xfrm>
            <a:off x="6629400" y="1371600"/>
            <a:ext cx="182563" cy="1825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/>
          <a:p>
            <a:endParaRPr lang="it-IT"/>
          </a:p>
        </p:txBody>
      </p:sp>
      <p:sp>
        <p:nvSpPr>
          <p:cNvPr id="53291" name="Oval 43"/>
          <p:cNvSpPr>
            <a:spLocks noChangeArrowheads="1"/>
          </p:cNvSpPr>
          <p:nvPr/>
        </p:nvSpPr>
        <p:spPr bwMode="auto">
          <a:xfrm>
            <a:off x="5486400" y="1189038"/>
            <a:ext cx="593725" cy="54927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/>
          <a:p>
            <a:endParaRPr lang="it-IT"/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6308725" y="1006475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6354763" y="1143000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6354763" y="1235075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6197600" y="1200150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6446838" y="1052513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97" name="Text Box 49"/>
          <p:cNvSpPr txBox="1">
            <a:spLocks noChangeArrowheads="1"/>
          </p:cNvSpPr>
          <p:nvPr/>
        </p:nvSpPr>
        <p:spPr bwMode="auto">
          <a:xfrm>
            <a:off x="6354763" y="1463675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98" name="Text Box 50"/>
          <p:cNvSpPr txBox="1">
            <a:spLocks noChangeArrowheads="1"/>
          </p:cNvSpPr>
          <p:nvPr/>
        </p:nvSpPr>
        <p:spPr bwMode="auto">
          <a:xfrm>
            <a:off x="6811963" y="1327150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/>
              <a:t>-</a:t>
            </a:r>
          </a:p>
        </p:txBody>
      </p:sp>
      <p:sp>
        <p:nvSpPr>
          <p:cNvPr id="53299" name="Text Box 51"/>
          <p:cNvSpPr txBox="1">
            <a:spLocks noChangeArrowheads="1"/>
          </p:cNvSpPr>
          <p:nvPr/>
        </p:nvSpPr>
        <p:spPr bwMode="auto">
          <a:xfrm>
            <a:off x="6499225" y="1417638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0" name="Text Box 52"/>
          <p:cNvSpPr txBox="1">
            <a:spLocks noChangeArrowheads="1"/>
          </p:cNvSpPr>
          <p:nvPr/>
        </p:nvSpPr>
        <p:spPr bwMode="auto">
          <a:xfrm>
            <a:off x="6858000" y="1052513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1" name="Text Box 53"/>
          <p:cNvSpPr txBox="1">
            <a:spLocks noChangeArrowheads="1"/>
          </p:cNvSpPr>
          <p:nvPr/>
        </p:nvSpPr>
        <p:spPr bwMode="auto">
          <a:xfrm>
            <a:off x="7040563" y="1189038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2" name="Text Box 54"/>
          <p:cNvSpPr txBox="1">
            <a:spLocks noChangeArrowheads="1"/>
          </p:cNvSpPr>
          <p:nvPr/>
        </p:nvSpPr>
        <p:spPr bwMode="auto">
          <a:xfrm>
            <a:off x="6811963" y="1463675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6423025" y="1330325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4" name="Text Box 56"/>
          <p:cNvSpPr txBox="1">
            <a:spLocks noChangeArrowheads="1"/>
          </p:cNvSpPr>
          <p:nvPr/>
        </p:nvSpPr>
        <p:spPr bwMode="auto">
          <a:xfrm>
            <a:off x="6858000" y="1189038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6811963" y="1327150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6" name="Text Box 58"/>
          <p:cNvSpPr txBox="1">
            <a:spLocks noChangeArrowheads="1"/>
          </p:cNvSpPr>
          <p:nvPr/>
        </p:nvSpPr>
        <p:spPr bwMode="auto">
          <a:xfrm>
            <a:off x="6994525" y="1430338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7" name="Text Box 59"/>
          <p:cNvSpPr txBox="1">
            <a:spLocks noChangeArrowheads="1"/>
          </p:cNvSpPr>
          <p:nvPr/>
        </p:nvSpPr>
        <p:spPr bwMode="auto">
          <a:xfrm>
            <a:off x="6675438" y="1417638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8" name="Text Box 60"/>
          <p:cNvSpPr txBox="1">
            <a:spLocks noChangeArrowheads="1"/>
          </p:cNvSpPr>
          <p:nvPr/>
        </p:nvSpPr>
        <p:spPr bwMode="auto">
          <a:xfrm>
            <a:off x="5440363" y="1189038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09" name="Text Box 61"/>
          <p:cNvSpPr txBox="1">
            <a:spLocks noChangeArrowheads="1"/>
          </p:cNvSpPr>
          <p:nvPr/>
        </p:nvSpPr>
        <p:spPr bwMode="auto">
          <a:xfrm>
            <a:off x="6016625" y="1189038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10" name="Text Box 62"/>
          <p:cNvSpPr txBox="1">
            <a:spLocks noChangeArrowheads="1"/>
          </p:cNvSpPr>
          <p:nvPr/>
        </p:nvSpPr>
        <p:spPr bwMode="auto">
          <a:xfrm>
            <a:off x="5534025" y="1417638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11" name="Text Box 63"/>
          <p:cNvSpPr txBox="1">
            <a:spLocks noChangeArrowheads="1"/>
          </p:cNvSpPr>
          <p:nvPr/>
        </p:nvSpPr>
        <p:spPr bwMode="auto">
          <a:xfrm>
            <a:off x="5922963" y="1417638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12" name="Text Box 64"/>
          <p:cNvSpPr txBox="1">
            <a:spLocks noChangeArrowheads="1"/>
          </p:cNvSpPr>
          <p:nvPr/>
        </p:nvSpPr>
        <p:spPr bwMode="auto">
          <a:xfrm>
            <a:off x="5507038" y="1035050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13" name="Text Box 65"/>
          <p:cNvSpPr txBox="1">
            <a:spLocks noChangeArrowheads="1"/>
          </p:cNvSpPr>
          <p:nvPr/>
        </p:nvSpPr>
        <p:spPr bwMode="auto">
          <a:xfrm>
            <a:off x="5907088" y="1006475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14" name="Text Box 66"/>
          <p:cNvSpPr txBox="1">
            <a:spLocks noChangeArrowheads="1"/>
          </p:cNvSpPr>
          <p:nvPr/>
        </p:nvSpPr>
        <p:spPr bwMode="auto">
          <a:xfrm>
            <a:off x="6237288" y="1411288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555625" y="0"/>
            <a:ext cx="0" cy="2789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 rot="5400000">
            <a:off x="2289175" y="-498475"/>
            <a:ext cx="0" cy="3467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646113" y="46038"/>
            <a:ext cx="2422525" cy="1752600"/>
          </a:xfrm>
          <a:custGeom>
            <a:avLst/>
            <a:gdLst>
              <a:gd name="T0" fmla="*/ 0 w 2542"/>
              <a:gd name="T1" fmla="*/ 0 h 1841"/>
              <a:gd name="T2" fmla="*/ 240 w 2542"/>
              <a:gd name="T3" fmla="*/ 912 h 1841"/>
              <a:gd name="T4" fmla="*/ 626 w 2542"/>
              <a:gd name="T5" fmla="*/ 1677 h 1841"/>
              <a:gd name="T6" fmla="*/ 1090 w 2542"/>
              <a:gd name="T7" fmla="*/ 1812 h 1841"/>
              <a:gd name="T8" fmla="*/ 1574 w 2542"/>
              <a:gd name="T9" fmla="*/ 1503 h 1841"/>
              <a:gd name="T10" fmla="*/ 2542 w 2542"/>
              <a:gd name="T11" fmla="*/ 1348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42" h="1841">
                <a:moveTo>
                  <a:pt x="0" y="0"/>
                </a:moveTo>
                <a:cubicBezTo>
                  <a:pt x="56" y="312"/>
                  <a:pt x="136" y="633"/>
                  <a:pt x="240" y="912"/>
                </a:cubicBezTo>
                <a:cubicBezTo>
                  <a:pt x="344" y="1191"/>
                  <a:pt x="484" y="1527"/>
                  <a:pt x="626" y="1677"/>
                </a:cubicBezTo>
                <a:cubicBezTo>
                  <a:pt x="768" y="1827"/>
                  <a:pt x="932" y="1841"/>
                  <a:pt x="1090" y="1812"/>
                </a:cubicBezTo>
                <a:cubicBezTo>
                  <a:pt x="1248" y="1783"/>
                  <a:pt x="1332" y="1580"/>
                  <a:pt x="1574" y="1503"/>
                </a:cubicBezTo>
                <a:cubicBezTo>
                  <a:pt x="1816" y="1426"/>
                  <a:pt x="2340" y="1380"/>
                  <a:pt x="2542" y="1348"/>
                </a:cubicBezTo>
              </a:path>
            </a:pathLst>
          </a:custGeom>
          <a:noFill/>
          <a:ln w="19050" cmpd="sng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782638" y="82550"/>
            <a:ext cx="773112" cy="1100138"/>
          </a:xfrm>
          <a:custGeom>
            <a:avLst/>
            <a:gdLst>
              <a:gd name="T0" fmla="*/ 0 w 812"/>
              <a:gd name="T1" fmla="*/ 0 h 1155"/>
              <a:gd name="T2" fmla="*/ 342 w 812"/>
              <a:gd name="T3" fmla="*/ 935 h 1155"/>
              <a:gd name="T4" fmla="*/ 812 w 812"/>
              <a:gd name="T5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2" h="1155">
                <a:moveTo>
                  <a:pt x="0" y="0"/>
                </a:moveTo>
                <a:cubicBezTo>
                  <a:pt x="95" y="378"/>
                  <a:pt x="207" y="743"/>
                  <a:pt x="342" y="935"/>
                </a:cubicBezTo>
                <a:cubicBezTo>
                  <a:pt x="477" y="1127"/>
                  <a:pt x="714" y="1109"/>
                  <a:pt x="812" y="1155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1560513" y="1235075"/>
            <a:ext cx="0" cy="5476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601663" y="13716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rot="10800000">
            <a:off x="1103313" y="1371600"/>
            <a:ext cx="366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>
            <a:off x="635000" y="1782763"/>
            <a:ext cx="1052513" cy="868362"/>
          </a:xfrm>
          <a:custGeom>
            <a:avLst/>
            <a:gdLst>
              <a:gd name="T0" fmla="*/ 0 w 1104"/>
              <a:gd name="T1" fmla="*/ 912 h 912"/>
              <a:gd name="T2" fmla="*/ 192 w 1104"/>
              <a:gd name="T3" fmla="*/ 576 h 912"/>
              <a:gd name="T4" fmla="*/ 390 w 1104"/>
              <a:gd name="T5" fmla="*/ 288 h 912"/>
              <a:gd name="T6" fmla="*/ 690 w 1104"/>
              <a:gd name="T7" fmla="*/ 90 h 912"/>
              <a:gd name="T8" fmla="*/ 1104 w 1104"/>
              <a:gd name="T9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4" h="912">
                <a:moveTo>
                  <a:pt x="0" y="912"/>
                </a:moveTo>
                <a:cubicBezTo>
                  <a:pt x="60" y="796"/>
                  <a:pt x="127" y="680"/>
                  <a:pt x="192" y="576"/>
                </a:cubicBezTo>
                <a:cubicBezTo>
                  <a:pt x="257" y="472"/>
                  <a:pt x="307" y="369"/>
                  <a:pt x="390" y="288"/>
                </a:cubicBezTo>
                <a:cubicBezTo>
                  <a:pt x="473" y="207"/>
                  <a:pt x="571" y="138"/>
                  <a:pt x="690" y="90"/>
                </a:cubicBezTo>
                <a:cubicBezTo>
                  <a:pt x="809" y="42"/>
                  <a:pt x="1018" y="19"/>
                  <a:pt x="1104" y="0"/>
                </a:cubicBezTo>
              </a:path>
            </a:pathLst>
          </a:custGeom>
          <a:noFill/>
          <a:ln w="28575" cap="rnd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831850" y="1160463"/>
            <a:ext cx="2714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r</a:t>
            </a:r>
            <a:r>
              <a:rPr lang="it-IT" sz="1900" baseline="-25000">
                <a:solidFill>
                  <a:srgbClr val="99FFCC"/>
                </a:solidFill>
              </a:rPr>
              <a:t>0</a:t>
            </a:r>
            <a:endParaRPr lang="it-IT" sz="1900">
              <a:solidFill>
                <a:srgbClr val="99FFCC"/>
              </a:solidFill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92138" y="2436813"/>
            <a:ext cx="220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-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80988" y="-46038"/>
            <a:ext cx="300037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+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350" y="-46038"/>
            <a:ext cx="35242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U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44463" y="960438"/>
            <a:ext cx="27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0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606550" y="1235075"/>
            <a:ext cx="4365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  <a:latin typeface="Symbol" charset="0"/>
              </a:rPr>
              <a:t>D</a:t>
            </a:r>
            <a:r>
              <a:rPr lang="it-IT" sz="1900">
                <a:solidFill>
                  <a:srgbClr val="99FFCC"/>
                </a:solidFill>
              </a:rPr>
              <a:t>U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075113" y="960438"/>
            <a:ext cx="22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99FFCC"/>
                </a:solidFill>
              </a:rPr>
              <a:t>r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065213" y="457200"/>
            <a:ext cx="2220912" cy="3651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99FFCC"/>
                </a:solidFill>
              </a:rPr>
              <a:t>Potenziale repulsivo</a:t>
            </a:r>
            <a:endParaRPr lang="it-IT" sz="1900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065213" y="2149475"/>
            <a:ext cx="2246312" cy="36353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99FFCC"/>
                </a:solidFill>
              </a:rPr>
              <a:t>Potenziale attrattivo</a:t>
            </a:r>
            <a:endParaRPr lang="it-IT" sz="1900"/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4937125" y="149225"/>
            <a:ext cx="777875" cy="730250"/>
          </a:xfrm>
          <a:prstGeom prst="ellips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6765925" y="11113"/>
            <a:ext cx="1052513" cy="1006475"/>
          </a:xfrm>
          <a:prstGeom prst="ellips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5897563" y="514350"/>
            <a:ext cx="731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5178425" y="307975"/>
            <a:ext cx="2968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7178675" y="250825"/>
            <a:ext cx="22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583363" y="731838"/>
            <a:ext cx="22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6400800" y="777875"/>
            <a:ext cx="22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6772275" y="822325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732463" y="919163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6537325" y="914400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6948488" y="914400"/>
            <a:ext cx="10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7026275" y="1050925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53315" name="Text Box 67"/>
          <p:cNvSpPr txBox="1">
            <a:spLocks noChangeArrowheads="1"/>
          </p:cNvSpPr>
          <p:nvPr/>
        </p:nvSpPr>
        <p:spPr bwMode="auto">
          <a:xfrm>
            <a:off x="92075" y="3382963"/>
            <a:ext cx="8661400" cy="657225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FFFF00"/>
                </a:solidFill>
              </a:rPr>
              <a:t>Quindi il processo totale che, partendo da 1 atomo di Na e 1 di Cl a distanza infinita</a:t>
            </a:r>
          </a:p>
          <a:p>
            <a:r>
              <a:rPr lang="it-IT" sz="1900">
                <a:solidFill>
                  <a:srgbClr val="FFFF00"/>
                </a:solidFill>
              </a:rPr>
              <a:t>porta a Na</a:t>
            </a:r>
            <a:r>
              <a:rPr lang="it-IT" sz="1900" baseline="30000">
                <a:solidFill>
                  <a:srgbClr val="FFFF00"/>
                </a:solidFill>
              </a:rPr>
              <a:t>+</a:t>
            </a:r>
            <a:r>
              <a:rPr lang="it-IT" sz="1900">
                <a:solidFill>
                  <a:srgbClr val="FFFF00"/>
                </a:solidFill>
              </a:rPr>
              <a:t>   Cl</a:t>
            </a:r>
            <a:r>
              <a:rPr lang="it-IT" sz="1900" baseline="30000">
                <a:solidFill>
                  <a:srgbClr val="FFFF00"/>
                </a:solidFill>
              </a:rPr>
              <a:t>-</a:t>
            </a:r>
            <a:r>
              <a:rPr lang="it-IT" sz="1900">
                <a:solidFill>
                  <a:srgbClr val="FFFF00"/>
                </a:solidFill>
              </a:rPr>
              <a:t> a distanza r</a:t>
            </a:r>
            <a:r>
              <a:rPr lang="it-IT" sz="1900" baseline="-25000">
                <a:solidFill>
                  <a:srgbClr val="FFFF00"/>
                </a:solidFill>
              </a:rPr>
              <a:t>0</a:t>
            </a:r>
            <a:r>
              <a:rPr lang="it-IT" sz="1900">
                <a:solidFill>
                  <a:srgbClr val="FFFF00"/>
                </a:solidFill>
              </a:rPr>
              <a:t> = 2,36 Å (coppia ionica Na</a:t>
            </a:r>
            <a:r>
              <a:rPr lang="it-IT" sz="1900" baseline="30000">
                <a:solidFill>
                  <a:srgbClr val="FFFF00"/>
                </a:solidFill>
              </a:rPr>
              <a:t>+</a:t>
            </a:r>
            <a:r>
              <a:rPr lang="it-IT" sz="1900">
                <a:solidFill>
                  <a:srgbClr val="FFFF00"/>
                </a:solidFill>
              </a:rPr>
              <a:t>Cl</a:t>
            </a:r>
            <a:r>
              <a:rPr lang="it-IT" sz="1900" baseline="30000">
                <a:solidFill>
                  <a:srgbClr val="FFFF00"/>
                </a:solidFill>
              </a:rPr>
              <a:t>-</a:t>
            </a:r>
            <a:r>
              <a:rPr lang="it-IT" sz="1900">
                <a:solidFill>
                  <a:srgbClr val="FFFF00"/>
                </a:solidFill>
              </a:rPr>
              <a:t>) ha il seguente andamento</a:t>
            </a:r>
          </a:p>
        </p:txBody>
      </p:sp>
      <p:sp>
        <p:nvSpPr>
          <p:cNvPr id="53316" name="Line 68"/>
          <p:cNvSpPr>
            <a:spLocks noChangeShapeType="1"/>
          </p:cNvSpPr>
          <p:nvPr/>
        </p:nvSpPr>
        <p:spPr bwMode="auto">
          <a:xfrm>
            <a:off x="1177925" y="3863975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17" name="Text Box 69"/>
          <p:cNvSpPr txBox="1">
            <a:spLocks noChangeArrowheads="1"/>
          </p:cNvSpPr>
          <p:nvPr/>
        </p:nvSpPr>
        <p:spPr bwMode="auto">
          <a:xfrm>
            <a:off x="3657600" y="1865313"/>
            <a:ext cx="34417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Per NaCl, r</a:t>
            </a:r>
            <a:r>
              <a:rPr lang="it-IT" sz="1900" baseline="-25000">
                <a:solidFill>
                  <a:srgbClr val="99FFCC"/>
                </a:solidFill>
              </a:rPr>
              <a:t>0</a:t>
            </a:r>
            <a:r>
              <a:rPr lang="it-IT" sz="1900">
                <a:solidFill>
                  <a:srgbClr val="99FFCC"/>
                </a:solidFill>
              </a:rPr>
              <a:t> = 2,36 Å</a:t>
            </a:r>
          </a:p>
          <a:p>
            <a:r>
              <a:rPr lang="it-IT" sz="1900">
                <a:solidFill>
                  <a:srgbClr val="99FFCC"/>
                </a:solidFill>
              </a:rPr>
              <a:t>a questa distanza:</a:t>
            </a:r>
          </a:p>
          <a:p>
            <a:endParaRPr lang="it-IT" sz="1900">
              <a:solidFill>
                <a:srgbClr val="99FFCC"/>
              </a:solidFill>
            </a:endParaRPr>
          </a:p>
          <a:p>
            <a:r>
              <a:rPr lang="it-IT" sz="1900">
                <a:solidFill>
                  <a:srgbClr val="99FFCC"/>
                </a:solidFill>
              </a:rPr>
              <a:t>U =              =              =  -6,12 eV</a:t>
            </a:r>
          </a:p>
        </p:txBody>
      </p:sp>
      <p:sp>
        <p:nvSpPr>
          <p:cNvPr id="53318" name="Line 70"/>
          <p:cNvSpPr>
            <a:spLocks noChangeShapeType="1"/>
          </p:cNvSpPr>
          <p:nvPr/>
        </p:nvSpPr>
        <p:spPr bwMode="auto">
          <a:xfrm>
            <a:off x="4206875" y="2911475"/>
            <a:ext cx="639763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19" name="Line 71"/>
          <p:cNvSpPr>
            <a:spLocks noChangeShapeType="1"/>
          </p:cNvSpPr>
          <p:nvPr/>
        </p:nvSpPr>
        <p:spPr bwMode="auto">
          <a:xfrm>
            <a:off x="5211763" y="2911475"/>
            <a:ext cx="639762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20" name="Text Box 72"/>
          <p:cNvSpPr txBox="1">
            <a:spLocks noChangeArrowheads="1"/>
          </p:cNvSpPr>
          <p:nvPr/>
        </p:nvSpPr>
        <p:spPr bwMode="auto">
          <a:xfrm>
            <a:off x="4114800" y="2544763"/>
            <a:ext cx="7556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Z</a:t>
            </a:r>
            <a:r>
              <a:rPr lang="it-IT" sz="1900" baseline="-25000">
                <a:solidFill>
                  <a:srgbClr val="99FFCC"/>
                </a:solidFill>
              </a:rPr>
              <a:t>1</a:t>
            </a:r>
            <a:r>
              <a:rPr lang="it-IT" sz="1900">
                <a:solidFill>
                  <a:srgbClr val="99FFCC"/>
                </a:solidFill>
              </a:rPr>
              <a:t>Z</a:t>
            </a:r>
            <a:r>
              <a:rPr lang="it-IT" sz="1900" baseline="-25000">
                <a:solidFill>
                  <a:srgbClr val="99FFCC"/>
                </a:solidFill>
              </a:rPr>
              <a:t>2</a:t>
            </a:r>
            <a:r>
              <a:rPr lang="it-IT" sz="1900">
                <a:solidFill>
                  <a:srgbClr val="99FFCC"/>
                </a:solidFill>
              </a:rPr>
              <a:t>e</a:t>
            </a:r>
            <a:r>
              <a:rPr lang="it-IT" sz="1900" baseline="30000">
                <a:solidFill>
                  <a:srgbClr val="99FFCC"/>
                </a:solidFill>
              </a:rPr>
              <a:t>2</a:t>
            </a:r>
            <a:endParaRPr lang="it-IT" sz="1900">
              <a:solidFill>
                <a:srgbClr val="99FFCC"/>
              </a:solidFill>
            </a:endParaRPr>
          </a:p>
        </p:txBody>
      </p:sp>
      <p:sp>
        <p:nvSpPr>
          <p:cNvPr id="53321" name="Text Box 73"/>
          <p:cNvSpPr txBox="1">
            <a:spLocks noChangeArrowheads="1"/>
          </p:cNvSpPr>
          <p:nvPr/>
        </p:nvSpPr>
        <p:spPr bwMode="auto">
          <a:xfrm>
            <a:off x="4346575" y="2852738"/>
            <a:ext cx="2714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r</a:t>
            </a:r>
            <a:r>
              <a:rPr lang="it-IT" sz="1900" baseline="-25000">
                <a:solidFill>
                  <a:srgbClr val="99FFCC"/>
                </a:solidFill>
              </a:rPr>
              <a:t>0</a:t>
            </a:r>
            <a:endParaRPr lang="it-IT" sz="1900">
              <a:solidFill>
                <a:srgbClr val="99FFCC"/>
              </a:solidFill>
            </a:endParaRPr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5384800" y="2852738"/>
            <a:ext cx="2714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r</a:t>
            </a:r>
            <a:r>
              <a:rPr lang="it-IT" sz="1900" baseline="-25000">
                <a:solidFill>
                  <a:srgbClr val="99FFCC"/>
                </a:solidFill>
              </a:rPr>
              <a:t>0</a:t>
            </a:r>
            <a:endParaRPr lang="it-IT" sz="1900">
              <a:solidFill>
                <a:srgbClr val="99FFCC"/>
              </a:solidFill>
            </a:endParaRPr>
          </a:p>
        </p:txBody>
      </p:sp>
      <p:sp>
        <p:nvSpPr>
          <p:cNvPr id="53323" name="Text Box 75"/>
          <p:cNvSpPr txBox="1">
            <a:spLocks noChangeArrowheads="1"/>
          </p:cNvSpPr>
          <p:nvPr/>
        </p:nvSpPr>
        <p:spPr bwMode="auto">
          <a:xfrm>
            <a:off x="5370513" y="2544763"/>
            <a:ext cx="2984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e</a:t>
            </a:r>
            <a:r>
              <a:rPr lang="it-IT" sz="1900" baseline="30000">
                <a:solidFill>
                  <a:srgbClr val="99FFCC"/>
                </a:solidFill>
              </a:rPr>
              <a:t>2</a:t>
            </a:r>
            <a:endParaRPr lang="it-IT" sz="1900">
              <a:solidFill>
                <a:srgbClr val="99FFCC"/>
              </a:solidFill>
            </a:endParaRPr>
          </a:p>
        </p:txBody>
      </p:sp>
      <p:sp>
        <p:nvSpPr>
          <p:cNvPr id="53324" name="Text Box 76"/>
          <p:cNvSpPr txBox="1">
            <a:spLocks noChangeArrowheads="1"/>
          </p:cNvSpPr>
          <p:nvPr/>
        </p:nvSpPr>
        <p:spPr bwMode="auto">
          <a:xfrm>
            <a:off x="115888" y="6446838"/>
            <a:ext cx="8593137" cy="3651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CCFF"/>
                </a:solidFill>
              </a:rPr>
              <a:t>Perciò la coppia ionica Na</a:t>
            </a:r>
            <a:r>
              <a:rPr lang="it-IT" sz="1900" baseline="30000">
                <a:solidFill>
                  <a:srgbClr val="00CCFF"/>
                </a:solidFill>
              </a:rPr>
              <a:t>+</a:t>
            </a:r>
            <a:r>
              <a:rPr lang="it-IT" sz="1900">
                <a:solidFill>
                  <a:srgbClr val="00CCFF"/>
                </a:solidFill>
              </a:rPr>
              <a:t>Cl</a:t>
            </a:r>
            <a:r>
              <a:rPr lang="it-IT" sz="1900" baseline="30000">
                <a:solidFill>
                  <a:srgbClr val="00CCFF"/>
                </a:solidFill>
              </a:rPr>
              <a:t>-</a:t>
            </a:r>
            <a:r>
              <a:rPr lang="it-IT" sz="1900">
                <a:solidFill>
                  <a:srgbClr val="00CCFF"/>
                </a:solidFill>
              </a:rPr>
              <a:t> è stabile, e per dissociarla in Na e Cl occorrono 4,69 eV</a:t>
            </a:r>
            <a:endParaRPr lang="it-IT" sz="1900">
              <a:solidFill>
                <a:srgbClr val="FFFF00"/>
              </a:solidFill>
            </a:endParaRPr>
          </a:p>
        </p:txBody>
      </p:sp>
      <p:sp>
        <p:nvSpPr>
          <p:cNvPr id="53325" name="Line 77"/>
          <p:cNvSpPr>
            <a:spLocks noChangeShapeType="1"/>
          </p:cNvSpPr>
          <p:nvPr/>
        </p:nvSpPr>
        <p:spPr bwMode="auto">
          <a:xfrm>
            <a:off x="1611313" y="4297363"/>
            <a:ext cx="0" cy="2011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26" name="Line 78"/>
          <p:cNvSpPr>
            <a:spLocks noChangeShapeType="1"/>
          </p:cNvSpPr>
          <p:nvPr/>
        </p:nvSpPr>
        <p:spPr bwMode="auto">
          <a:xfrm>
            <a:off x="4125913" y="4618038"/>
            <a:ext cx="2274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27" name="Line 79"/>
          <p:cNvSpPr>
            <a:spLocks noChangeShapeType="1"/>
          </p:cNvSpPr>
          <p:nvPr/>
        </p:nvSpPr>
        <p:spPr bwMode="auto">
          <a:xfrm>
            <a:off x="4125913" y="4664075"/>
            <a:ext cx="0" cy="547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28" name="Line 80"/>
          <p:cNvSpPr>
            <a:spLocks noChangeShapeType="1"/>
          </p:cNvSpPr>
          <p:nvPr/>
        </p:nvSpPr>
        <p:spPr bwMode="auto">
          <a:xfrm>
            <a:off x="1611313" y="5211763"/>
            <a:ext cx="2457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29" name="Line 81"/>
          <p:cNvSpPr>
            <a:spLocks noChangeShapeType="1"/>
          </p:cNvSpPr>
          <p:nvPr/>
        </p:nvSpPr>
        <p:spPr bwMode="auto">
          <a:xfrm>
            <a:off x="6446838" y="6264275"/>
            <a:ext cx="1189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30" name="Line 82"/>
          <p:cNvSpPr>
            <a:spLocks noChangeShapeType="1"/>
          </p:cNvSpPr>
          <p:nvPr/>
        </p:nvSpPr>
        <p:spPr bwMode="auto">
          <a:xfrm>
            <a:off x="6423025" y="4664075"/>
            <a:ext cx="0" cy="1554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31" name="Text Box 83"/>
          <p:cNvSpPr txBox="1">
            <a:spLocks noChangeArrowheads="1"/>
          </p:cNvSpPr>
          <p:nvPr/>
        </p:nvSpPr>
        <p:spPr bwMode="auto">
          <a:xfrm>
            <a:off x="1585913" y="4738688"/>
            <a:ext cx="482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99FFCC"/>
                </a:solidFill>
              </a:rPr>
              <a:t>Na</a:t>
            </a:r>
            <a:endParaRPr lang="it-IT">
              <a:solidFill>
                <a:srgbClr val="99FFCC"/>
              </a:solidFill>
            </a:endParaRPr>
          </a:p>
        </p:txBody>
      </p:sp>
      <p:sp>
        <p:nvSpPr>
          <p:cNvPr id="53332" name="Text Box 84"/>
          <p:cNvSpPr txBox="1">
            <a:spLocks noChangeArrowheads="1"/>
          </p:cNvSpPr>
          <p:nvPr/>
        </p:nvSpPr>
        <p:spPr bwMode="auto">
          <a:xfrm>
            <a:off x="3562350" y="4738688"/>
            <a:ext cx="4159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99FFCC"/>
                </a:solidFill>
              </a:rPr>
              <a:t>Cl</a:t>
            </a:r>
            <a:endParaRPr lang="it-IT">
              <a:solidFill>
                <a:srgbClr val="99FFCC"/>
              </a:solidFill>
            </a:endParaRPr>
          </a:p>
        </p:txBody>
      </p:sp>
      <p:sp>
        <p:nvSpPr>
          <p:cNvPr id="53333" name="Text Box 85"/>
          <p:cNvSpPr txBox="1">
            <a:spLocks noChangeArrowheads="1"/>
          </p:cNvSpPr>
          <p:nvPr/>
        </p:nvSpPr>
        <p:spPr bwMode="auto">
          <a:xfrm>
            <a:off x="4079875" y="4241800"/>
            <a:ext cx="6000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99FFCC"/>
                </a:solidFill>
              </a:rPr>
              <a:t>Na</a:t>
            </a:r>
            <a:r>
              <a:rPr lang="it-IT" b="1" baseline="30000">
                <a:solidFill>
                  <a:srgbClr val="99FFCC"/>
                </a:solidFill>
              </a:rPr>
              <a:t>+</a:t>
            </a:r>
            <a:endParaRPr lang="it-IT">
              <a:solidFill>
                <a:srgbClr val="99FFCC"/>
              </a:solidFill>
            </a:endParaRPr>
          </a:p>
        </p:txBody>
      </p:sp>
      <p:sp>
        <p:nvSpPr>
          <p:cNvPr id="53334" name="Text Box 86"/>
          <p:cNvSpPr txBox="1">
            <a:spLocks noChangeArrowheads="1"/>
          </p:cNvSpPr>
          <p:nvPr/>
        </p:nvSpPr>
        <p:spPr bwMode="auto">
          <a:xfrm>
            <a:off x="5962650" y="4241800"/>
            <a:ext cx="4841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99FFCC"/>
                </a:solidFill>
              </a:rPr>
              <a:t>Cl</a:t>
            </a:r>
            <a:r>
              <a:rPr lang="it-IT" b="1" baseline="30000">
                <a:solidFill>
                  <a:srgbClr val="99FFCC"/>
                </a:solidFill>
              </a:rPr>
              <a:t>-</a:t>
            </a:r>
            <a:endParaRPr lang="it-IT">
              <a:solidFill>
                <a:srgbClr val="99FFCC"/>
              </a:solidFill>
            </a:endParaRPr>
          </a:p>
        </p:txBody>
      </p:sp>
      <p:sp>
        <p:nvSpPr>
          <p:cNvPr id="53335" name="Text Box 87"/>
          <p:cNvSpPr txBox="1">
            <a:spLocks noChangeArrowheads="1"/>
          </p:cNvSpPr>
          <p:nvPr/>
        </p:nvSpPr>
        <p:spPr bwMode="auto">
          <a:xfrm>
            <a:off x="6481763" y="5807075"/>
            <a:ext cx="6000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99FFCC"/>
                </a:solidFill>
              </a:rPr>
              <a:t>Na</a:t>
            </a:r>
            <a:r>
              <a:rPr lang="it-IT" b="1" baseline="30000">
                <a:solidFill>
                  <a:srgbClr val="99FFCC"/>
                </a:solidFill>
              </a:rPr>
              <a:t>+</a:t>
            </a:r>
            <a:endParaRPr lang="it-IT">
              <a:solidFill>
                <a:srgbClr val="99FFCC"/>
              </a:solidFill>
            </a:endParaRPr>
          </a:p>
        </p:txBody>
      </p:sp>
      <p:sp>
        <p:nvSpPr>
          <p:cNvPr id="53336" name="Text Box 88"/>
          <p:cNvSpPr txBox="1">
            <a:spLocks noChangeArrowheads="1"/>
          </p:cNvSpPr>
          <p:nvPr/>
        </p:nvSpPr>
        <p:spPr bwMode="auto">
          <a:xfrm>
            <a:off x="7197725" y="5807075"/>
            <a:ext cx="482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99FFCC"/>
                </a:solidFill>
              </a:rPr>
              <a:t>Cl</a:t>
            </a:r>
            <a:r>
              <a:rPr lang="it-IT" b="1" baseline="30000">
                <a:solidFill>
                  <a:srgbClr val="99FFCC"/>
                </a:solidFill>
              </a:rPr>
              <a:t>-</a:t>
            </a:r>
            <a:endParaRPr lang="it-IT">
              <a:solidFill>
                <a:srgbClr val="99FFCC"/>
              </a:solidFill>
            </a:endParaRPr>
          </a:p>
        </p:txBody>
      </p:sp>
      <p:sp>
        <p:nvSpPr>
          <p:cNvPr id="53337" name="Text Box 89"/>
          <p:cNvSpPr txBox="1">
            <a:spLocks noChangeArrowheads="1"/>
          </p:cNvSpPr>
          <p:nvPr/>
        </p:nvSpPr>
        <p:spPr bwMode="auto">
          <a:xfrm>
            <a:off x="4171950" y="4713288"/>
            <a:ext cx="6746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+1,43</a:t>
            </a:r>
          </a:p>
        </p:txBody>
      </p:sp>
      <p:sp>
        <p:nvSpPr>
          <p:cNvPr id="53338" name="Text Box 90"/>
          <p:cNvSpPr txBox="1">
            <a:spLocks noChangeArrowheads="1"/>
          </p:cNvSpPr>
          <p:nvPr/>
        </p:nvSpPr>
        <p:spPr bwMode="auto">
          <a:xfrm>
            <a:off x="6503988" y="5075238"/>
            <a:ext cx="5365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6,12</a:t>
            </a:r>
          </a:p>
        </p:txBody>
      </p:sp>
      <p:sp>
        <p:nvSpPr>
          <p:cNvPr id="53339" name="Line 91"/>
          <p:cNvSpPr>
            <a:spLocks noChangeShapeType="1"/>
          </p:cNvSpPr>
          <p:nvPr/>
        </p:nvSpPr>
        <p:spPr bwMode="auto">
          <a:xfrm>
            <a:off x="4125913" y="5257800"/>
            <a:ext cx="0" cy="96043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40" name="Line 92"/>
          <p:cNvSpPr>
            <a:spLocks noChangeShapeType="1"/>
          </p:cNvSpPr>
          <p:nvPr/>
        </p:nvSpPr>
        <p:spPr bwMode="auto">
          <a:xfrm>
            <a:off x="4125913" y="6264275"/>
            <a:ext cx="23209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41" name="Text Box 93"/>
          <p:cNvSpPr txBox="1">
            <a:spLocks noChangeArrowheads="1"/>
          </p:cNvSpPr>
          <p:nvPr/>
        </p:nvSpPr>
        <p:spPr bwMode="auto">
          <a:xfrm>
            <a:off x="4092575" y="5532438"/>
            <a:ext cx="5365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4,69</a:t>
            </a:r>
          </a:p>
        </p:txBody>
      </p:sp>
      <p:sp>
        <p:nvSpPr>
          <p:cNvPr id="53342" name="Text Box 94"/>
          <p:cNvSpPr txBox="1">
            <a:spLocks noChangeArrowheads="1"/>
          </p:cNvSpPr>
          <p:nvPr/>
        </p:nvSpPr>
        <p:spPr bwMode="auto">
          <a:xfrm>
            <a:off x="3440113" y="6035675"/>
            <a:ext cx="679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99FFCC"/>
                </a:solidFill>
              </a:rPr>
              <a:t>- 4,69</a:t>
            </a:r>
          </a:p>
        </p:txBody>
      </p:sp>
      <p:sp>
        <p:nvSpPr>
          <p:cNvPr id="53343" name="Line 95"/>
          <p:cNvSpPr>
            <a:spLocks noChangeShapeType="1"/>
          </p:cNvSpPr>
          <p:nvPr/>
        </p:nvSpPr>
        <p:spPr bwMode="auto">
          <a:xfrm>
            <a:off x="7007225" y="6035675"/>
            <a:ext cx="228600" cy="0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44" name="Text Box 96"/>
          <p:cNvSpPr txBox="1">
            <a:spLocks noChangeArrowheads="1"/>
          </p:cNvSpPr>
          <p:nvPr/>
        </p:nvSpPr>
        <p:spPr bwMode="auto">
          <a:xfrm>
            <a:off x="1303338" y="4983163"/>
            <a:ext cx="2619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CCFF"/>
                </a:solidFill>
              </a:rPr>
              <a:t>0</a:t>
            </a:r>
            <a:endParaRPr lang="it-IT">
              <a:solidFill>
                <a:srgbClr val="00CCFF"/>
              </a:solidFill>
            </a:endParaRPr>
          </a:p>
        </p:txBody>
      </p:sp>
      <p:sp>
        <p:nvSpPr>
          <p:cNvPr id="53345" name="Text Box 97"/>
          <p:cNvSpPr txBox="1">
            <a:spLocks noChangeArrowheads="1"/>
          </p:cNvSpPr>
          <p:nvPr/>
        </p:nvSpPr>
        <p:spPr bwMode="auto">
          <a:xfrm>
            <a:off x="503238" y="4114800"/>
            <a:ext cx="105727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CCFF"/>
                </a:solidFill>
              </a:rPr>
              <a:t>Energia</a:t>
            </a:r>
          </a:p>
          <a:p>
            <a:r>
              <a:rPr lang="it-IT">
                <a:solidFill>
                  <a:srgbClr val="00CCFF"/>
                </a:solidFill>
              </a:rPr>
              <a:t>(eV)</a:t>
            </a:r>
          </a:p>
        </p:txBody>
      </p:sp>
      <p:sp>
        <p:nvSpPr>
          <p:cNvPr id="53346" name="Text Box 98"/>
          <p:cNvSpPr txBox="1">
            <a:spLocks noChangeArrowheads="1"/>
          </p:cNvSpPr>
          <p:nvPr/>
        </p:nvSpPr>
        <p:spPr bwMode="auto">
          <a:xfrm>
            <a:off x="2239963" y="4754563"/>
            <a:ext cx="11620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CCFF"/>
                </a:solidFill>
              </a:rPr>
              <a:t>(lontani)</a:t>
            </a:r>
          </a:p>
        </p:txBody>
      </p:sp>
      <p:sp>
        <p:nvSpPr>
          <p:cNvPr id="53347" name="Text Box 99"/>
          <p:cNvSpPr txBox="1">
            <a:spLocks noChangeArrowheads="1"/>
          </p:cNvSpPr>
          <p:nvPr/>
        </p:nvSpPr>
        <p:spPr bwMode="auto">
          <a:xfrm>
            <a:off x="2239963" y="5257800"/>
            <a:ext cx="10858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CCFF"/>
                </a:solidFill>
              </a:rPr>
              <a:t>(Fase a)</a:t>
            </a:r>
          </a:p>
        </p:txBody>
      </p:sp>
      <p:sp>
        <p:nvSpPr>
          <p:cNvPr id="53348" name="Text Box 100"/>
          <p:cNvSpPr txBox="1">
            <a:spLocks noChangeArrowheads="1"/>
          </p:cNvSpPr>
          <p:nvPr/>
        </p:nvSpPr>
        <p:spPr bwMode="auto">
          <a:xfrm>
            <a:off x="4754563" y="4160838"/>
            <a:ext cx="11620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CCFF"/>
                </a:solidFill>
              </a:rPr>
              <a:t>(lontani)</a:t>
            </a:r>
          </a:p>
        </p:txBody>
      </p:sp>
      <p:sp>
        <p:nvSpPr>
          <p:cNvPr id="53349" name="Text Box 101"/>
          <p:cNvSpPr txBox="1">
            <a:spLocks noChangeArrowheads="1"/>
          </p:cNvSpPr>
          <p:nvPr/>
        </p:nvSpPr>
        <p:spPr bwMode="auto">
          <a:xfrm>
            <a:off x="7718425" y="5029200"/>
            <a:ext cx="142557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CCFF"/>
                </a:solidFill>
              </a:rPr>
              <a:t>A distanza</a:t>
            </a:r>
          </a:p>
          <a:p>
            <a:r>
              <a:rPr lang="it-IT">
                <a:solidFill>
                  <a:srgbClr val="00CCFF"/>
                </a:solidFill>
              </a:rPr>
              <a:t>r</a:t>
            </a:r>
            <a:r>
              <a:rPr lang="it-IT" baseline="-25000">
                <a:solidFill>
                  <a:srgbClr val="00CCFF"/>
                </a:solidFill>
              </a:rPr>
              <a:t>0</a:t>
            </a:r>
            <a:r>
              <a:rPr lang="it-IT">
                <a:solidFill>
                  <a:srgbClr val="00CCFF"/>
                </a:solidFill>
              </a:rPr>
              <a:t> = 2,36 </a:t>
            </a:r>
            <a:r>
              <a:rPr lang="it-IT" sz="1900">
                <a:solidFill>
                  <a:srgbClr val="00CCFF"/>
                </a:solidFill>
              </a:rPr>
              <a:t>Å</a:t>
            </a:r>
            <a:endParaRPr lang="it-IT" sz="1900">
              <a:solidFill>
                <a:srgbClr val="FFFF00"/>
              </a:solidFill>
            </a:endParaRPr>
          </a:p>
        </p:txBody>
      </p:sp>
      <p:sp>
        <p:nvSpPr>
          <p:cNvPr id="53350" name="Line 102"/>
          <p:cNvSpPr>
            <a:spLocks noChangeShapeType="1"/>
          </p:cNvSpPr>
          <p:nvPr/>
        </p:nvSpPr>
        <p:spPr bwMode="auto">
          <a:xfrm flipH="1">
            <a:off x="7680325" y="5807075"/>
            <a:ext cx="503238" cy="319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351" name="Text Box 103"/>
          <p:cNvSpPr txBox="1">
            <a:spLocks noChangeArrowheads="1"/>
          </p:cNvSpPr>
          <p:nvPr/>
        </p:nvSpPr>
        <p:spPr bwMode="auto">
          <a:xfrm>
            <a:off x="7048500" y="1333500"/>
            <a:ext cx="10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" tIns="1" rIns="1" bIns="1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FF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2437</Words>
  <Application>Microsoft Macintosh PowerPoint</Application>
  <PresentationFormat>Presentazione su schermo (4:3)</PresentationFormat>
  <Paragraphs>1013</Paragraphs>
  <Slides>34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6" baseType="lpstr">
      <vt:lpstr>Struttura predefinita</vt:lpstr>
      <vt:lpstr>Image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universita'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sonia</dc:creator>
  <cp:lastModifiedBy>federico  pepi</cp:lastModifiedBy>
  <cp:revision>48</cp:revision>
  <dcterms:created xsi:type="dcterms:W3CDTF">2001-11-08T11:37:56Z</dcterms:created>
  <dcterms:modified xsi:type="dcterms:W3CDTF">2018-09-19T15:33:11Z</dcterms:modified>
</cp:coreProperties>
</file>